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8"/>
  </p:notesMasterIdLst>
  <p:handoutMasterIdLst>
    <p:handoutMasterId r:id="rId49"/>
  </p:handoutMasterIdLst>
  <p:sldIdLst>
    <p:sldId id="257" r:id="rId3"/>
    <p:sldId id="259" r:id="rId4"/>
    <p:sldId id="318" r:id="rId5"/>
    <p:sldId id="327" r:id="rId6"/>
    <p:sldId id="324" r:id="rId7"/>
    <p:sldId id="287" r:id="rId8"/>
    <p:sldId id="345" r:id="rId9"/>
    <p:sldId id="319" r:id="rId10"/>
    <p:sldId id="290" r:id="rId11"/>
    <p:sldId id="350" r:id="rId12"/>
    <p:sldId id="351" r:id="rId13"/>
    <p:sldId id="300" r:id="rId14"/>
    <p:sldId id="331" r:id="rId15"/>
    <p:sldId id="342" r:id="rId16"/>
    <p:sldId id="340" r:id="rId17"/>
    <p:sldId id="304" r:id="rId18"/>
    <p:sldId id="348" r:id="rId19"/>
    <p:sldId id="320" r:id="rId20"/>
    <p:sldId id="346" r:id="rId21"/>
    <p:sldId id="308" r:id="rId22"/>
    <p:sldId id="309" r:id="rId23"/>
    <p:sldId id="321" r:id="rId24"/>
    <p:sldId id="292" r:id="rId25"/>
    <p:sldId id="323" r:id="rId26"/>
    <p:sldId id="352" r:id="rId27"/>
    <p:sldId id="341" r:id="rId28"/>
    <p:sldId id="322" r:id="rId29"/>
    <p:sldId id="293" r:id="rId30"/>
    <p:sldId id="285" r:id="rId31"/>
    <p:sldId id="364" r:id="rId32"/>
    <p:sldId id="362" r:id="rId33"/>
    <p:sldId id="353" r:id="rId34"/>
    <p:sldId id="354" r:id="rId35"/>
    <p:sldId id="355" r:id="rId36"/>
    <p:sldId id="356" r:id="rId37"/>
    <p:sldId id="357" r:id="rId38"/>
    <p:sldId id="358" r:id="rId39"/>
    <p:sldId id="359" r:id="rId40"/>
    <p:sldId id="360" r:id="rId41"/>
    <p:sldId id="361" r:id="rId42"/>
    <p:sldId id="347" r:id="rId43"/>
    <p:sldId id="343" r:id="rId44"/>
    <p:sldId id="297" r:id="rId45"/>
    <p:sldId id="298" r:id="rId46"/>
    <p:sldId id="363" r:id="rId47"/>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81" autoAdjust="0"/>
    <p:restoredTop sz="94578" autoAdjust="0"/>
  </p:normalViewPr>
  <p:slideViewPr>
    <p:cSldViewPr>
      <p:cViewPr>
        <p:scale>
          <a:sx n="100" d="100"/>
          <a:sy n="100" d="100"/>
        </p:scale>
        <p:origin x="-1900" y="-2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CE0A49FA-08FF-4D63-A2EB-9906C5C4EB68}" type="datetimeFigureOut">
              <a:rPr lang="en-US" smtClean="0"/>
              <a:t>5/17/2016</a:t>
            </a:fld>
            <a:endParaRPr lang="en-US"/>
          </a:p>
        </p:txBody>
      </p:sp>
      <p:sp>
        <p:nvSpPr>
          <p:cNvPr id="4" name="页脚占位符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B55716EC-FDC7-4CF1-8378-8989EBD7A73E}" type="slidenum">
              <a:rPr lang="en-US" smtClean="0"/>
              <a:t>‹#›</a:t>
            </a:fld>
            <a:endParaRPr lang="en-US"/>
          </a:p>
        </p:txBody>
      </p:sp>
    </p:spTree>
    <p:extLst>
      <p:ext uri="{BB962C8B-B14F-4D97-AF65-F5344CB8AC3E}">
        <p14:creationId xmlns:p14="http://schemas.microsoft.com/office/powerpoint/2010/main" val="267603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3B505004-2F1A-4210-B03D-BB7913028712}" type="datetimeFigureOut">
              <a:rPr lang="en-AU" smtClean="0"/>
              <a:t>17/05/2016</a:t>
            </a:fld>
            <a:endParaRPr lang="en-AU"/>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0E409FAB-B968-40EF-ACD7-B206085628D9}" type="slidenum">
              <a:rPr lang="en-AU" smtClean="0"/>
              <a:t>‹#›</a:t>
            </a:fld>
            <a:endParaRPr lang="en-AU"/>
          </a:p>
        </p:txBody>
      </p:sp>
    </p:spTree>
    <p:extLst>
      <p:ext uri="{BB962C8B-B14F-4D97-AF65-F5344CB8AC3E}">
        <p14:creationId xmlns:p14="http://schemas.microsoft.com/office/powerpoint/2010/main" val="387717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9BF7A68-3365-40A2-BC45-1D190D693130}" type="slidenum">
              <a:rPr lang="en-US" altLang="en-US" smtClean="0">
                <a:latin typeface="Calibri" pitchFamily="34" charset="0"/>
              </a:rPr>
              <a:pPr eaLnBrk="1" hangingPunct="1"/>
              <a:t>1</a:t>
            </a:fld>
            <a:endParaRPr lang="en-US"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10</a:t>
            </a:fld>
            <a:endParaRPr lang="en-US" altLang="en-US">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11</a:t>
            </a:fld>
            <a:endParaRPr lang="en-US" altLang="en-US">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12</a:t>
            </a:fld>
            <a:endParaRPr lang="en-US" altLang="en-US">
              <a:solidFill>
                <a:prstClr val="black"/>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13</a:t>
            </a:fld>
            <a:endParaRPr lang="en-US" altLang="en-US">
              <a:solidFill>
                <a:prstClr val="black"/>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14</a:t>
            </a:fld>
            <a:endParaRPr lang="en-US" altLang="en-US">
              <a:solidFill>
                <a:prstClr val="black"/>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15</a:t>
            </a:fld>
            <a:endParaRPr lang="en-US" altLang="en-US">
              <a:solidFill>
                <a:prstClr val="black"/>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16</a:t>
            </a:fld>
            <a:endParaRPr lang="en-US" altLang="en-US">
              <a:solidFill>
                <a:prstClr val="black"/>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17</a:t>
            </a:fld>
            <a:endParaRPr lang="en-US" altLang="en-US">
              <a:solidFill>
                <a:prstClr val="black"/>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18</a:t>
            </a:fld>
            <a:endParaRPr lang="en-US" altLang="en-US">
              <a:solidFill>
                <a:prstClr val="black"/>
              </a:solidFill>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mc:AlternateContent xmlns:mc="http://schemas.openxmlformats.org/markup-compatibility/2006" xmlns:a14="http://schemas.microsoft.com/office/drawing/2010/main">
        <mc:Choice Requires="a14">
          <p:sp>
            <p:nvSpPr>
              <p:cNvPr id="41987" name="Notes Placeholder 2"/>
              <p:cNvSpPr>
                <a:spLocks noGrp="1"/>
              </p:cNvSpPr>
              <p:nvPr>
                <p:ph type="body" idx="1"/>
              </p:nvPr>
            </p:nvSpPr>
            <p:spPr bwMode="auto">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aseline="0" dirty="0" smtClean="0"/>
                  <a:t>From the example here, it is obvious that an edge belongs to a unique BCC while a vertex may belong to multiple BCCs. Existing work computes BCCs by labelling edges. Au auxiliry graph G’ is constructed by treating each edge as a vertex. </a:t>
                </a:r>
                <a:r>
                  <a:rPr lang="en-US" altLang="zh-CN" sz="1200" dirty="0" smtClean="0"/>
                  <a:t>BCCs of original graph are CCs of G’. However, The </a:t>
                </a:r>
                <a:r>
                  <a:rPr lang="en-US" altLang="zh-CN" sz="1200" dirty="0"/>
                  <a:t>construction of G’ takes </a:t>
                </a:r>
                <a:r>
                  <a:rPr lang="en-US" altLang="zh-CN" sz="1200" dirty="0" smtClean="0">
                    <a:solidFill>
                      <a:srgbClr val="FF0000"/>
                    </a:solidFill>
                  </a:rPr>
                  <a:t>O(m</a:t>
                </a:r>
                <a14:m>
                  <m:oMath xmlns:m="http://schemas.openxmlformats.org/officeDocument/2006/math">
                    <m:r>
                      <a:rPr lang="en-US" altLang="zh-CN" sz="1200">
                        <a:solidFill>
                          <a:srgbClr val="FF0000"/>
                        </a:solidFill>
                        <a:latin typeface="Cambria Math"/>
                      </a:rPr>
                      <m:t>×</m:t>
                    </m:r>
                  </m:oMath>
                </a14:m>
                <a:r>
                  <a:rPr lang="en-US" altLang="zh-CN" sz="1200" dirty="0">
                    <a:solidFill>
                      <a:srgbClr val="FF0000"/>
                    </a:solidFill>
                  </a:rPr>
                  <a:t>#superstep)</a:t>
                </a:r>
                <a:r>
                  <a:rPr lang="zh-CN" altLang="en-US" sz="1200" dirty="0"/>
                  <a:t> </a:t>
                </a:r>
                <a:r>
                  <a:rPr lang="en-US" altLang="zh-CN" sz="1200" dirty="0"/>
                  <a:t>communication </a:t>
                </a:r>
                <a:r>
                  <a:rPr lang="en-US" altLang="zh-CN" sz="1200" dirty="0" smtClean="0"/>
                  <a:t>cost. In this paper, we proposed a new approach which</a:t>
                </a:r>
                <a:r>
                  <a:rPr lang="en-US" altLang="zh-CN" sz="1200" baseline="0" dirty="0" smtClean="0"/>
                  <a:t> labels vertices. </a:t>
                </a:r>
                <a:r>
                  <a:rPr lang="en-US" altLang="zh-CN" sz="1200" dirty="0" smtClean="0"/>
                  <a:t>Edge label can be inferred from vertices</a:t>
                </a:r>
                <a:r>
                  <a:rPr lang="en-US" altLang="zh-CN" sz="1200" baseline="0" dirty="0" smtClean="0"/>
                  <a:t>’</a:t>
                </a:r>
                <a:r>
                  <a:rPr lang="en-US" altLang="zh-CN" sz="1200" dirty="0" smtClean="0"/>
                  <a:t> labels</a:t>
                </a:r>
                <a:r>
                  <a:rPr lang="en-US" altLang="zh-CN" sz="1200" baseline="0" dirty="0" smtClean="0"/>
                  <a:t>. By efficiently labelling vertices,</a:t>
                </a:r>
                <a:r>
                  <a:rPr lang="en-US" altLang="zh-CN" sz="1200" dirty="0" smtClean="0">
                    <a:solidFill>
                      <a:srgbClr val="FF0000"/>
                    </a:solidFill>
                  </a:rPr>
                  <a:t> Linear</a:t>
                </a:r>
                <a:r>
                  <a:rPr lang="en-US" altLang="zh-CN" sz="1200" dirty="0" smtClean="0"/>
                  <a:t> </a:t>
                </a:r>
                <a:r>
                  <a:rPr lang="en-US" altLang="zh-CN" sz="1200" dirty="0" smtClean="0">
                    <a:solidFill>
                      <a:srgbClr val="FF0000"/>
                    </a:solidFill>
                  </a:rPr>
                  <a:t>communication</a:t>
                </a:r>
                <a:r>
                  <a:rPr lang="en-US" altLang="zh-CN" sz="1200" dirty="0" smtClean="0"/>
                  <a:t> cost is achieved</a:t>
                </a:r>
                <a:r>
                  <a:rPr lang="en-US" altLang="zh-CN" sz="1200" baseline="0" dirty="0" smtClean="0"/>
                  <a:t> </a:t>
                </a:r>
                <a:endParaRPr lang="en-AU" altLang="en-US" dirty="0" smtClean="0"/>
              </a:p>
            </p:txBody>
          </p:sp>
        </mc:Choice>
        <mc:Fallback xmlns="">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aseline="0" dirty="0" smtClean="0"/>
                  <a:t>From the example here, it is obvious that an edge belongs to a unique BCC while a vertex may belong to multiple BCCs. Existing work computes BCCs by labelling edges. Au auxiliry graph G’ is constructed by treating each edge as a vertex. </a:t>
                </a:r>
                <a:r>
                  <a:rPr lang="en-US" altLang="zh-CN" sz="1200" dirty="0" smtClean="0"/>
                  <a:t>BCCs of original graph are CCs of G’. However, The </a:t>
                </a:r>
                <a:r>
                  <a:rPr lang="en-US" altLang="zh-CN" sz="1200" dirty="0"/>
                  <a:t>construction of G’ takes </a:t>
                </a:r>
                <a:r>
                  <a:rPr lang="en-US" altLang="zh-CN" sz="1200" dirty="0" smtClean="0">
                    <a:solidFill>
                      <a:srgbClr val="FF0000"/>
                    </a:solidFill>
                  </a:rPr>
                  <a:t>O(m</a:t>
                </a:r>
                <a:r>
                  <a:rPr lang="en-US" altLang="zh-CN" sz="1200" i="0">
                    <a:solidFill>
                      <a:srgbClr val="FF0000"/>
                    </a:solidFill>
                    <a:latin typeface="Cambria Math"/>
                  </a:rPr>
                  <a:t>×</a:t>
                </a:r>
                <a:r>
                  <a:rPr lang="en-US" altLang="zh-CN" sz="1200" dirty="0">
                    <a:solidFill>
                      <a:srgbClr val="FF0000"/>
                    </a:solidFill>
                  </a:rPr>
                  <a:t>#superstep)</a:t>
                </a:r>
                <a:r>
                  <a:rPr lang="zh-CN" altLang="en-US" sz="1200" dirty="0"/>
                  <a:t> </a:t>
                </a:r>
                <a:r>
                  <a:rPr lang="en-US" altLang="zh-CN" sz="1200" dirty="0"/>
                  <a:t>communication </a:t>
                </a:r>
                <a:r>
                  <a:rPr lang="en-US" altLang="zh-CN" sz="1200" dirty="0" smtClean="0"/>
                  <a:t>cost. In this paper, we proposed a new approach which</a:t>
                </a:r>
                <a:r>
                  <a:rPr lang="en-US" altLang="zh-CN" sz="1200" baseline="0" dirty="0" smtClean="0"/>
                  <a:t> labels vertices. </a:t>
                </a:r>
                <a:r>
                  <a:rPr lang="en-US" altLang="zh-CN" sz="1200" dirty="0" smtClean="0"/>
                  <a:t>Edge label can be inferred from vertices</a:t>
                </a:r>
                <a:r>
                  <a:rPr lang="en-US" altLang="zh-CN" sz="1200" baseline="0" dirty="0" smtClean="0"/>
                  <a:t>’</a:t>
                </a:r>
                <a:r>
                  <a:rPr lang="en-US" altLang="zh-CN" sz="1200" dirty="0" smtClean="0"/>
                  <a:t> labels</a:t>
                </a:r>
                <a:r>
                  <a:rPr lang="en-US" altLang="zh-CN" sz="1200" baseline="0" dirty="0" smtClean="0"/>
                  <a:t>. By efficiently labelling vertices,</a:t>
                </a:r>
                <a:r>
                  <a:rPr lang="en-US" altLang="zh-CN" sz="1200" dirty="0" smtClean="0">
                    <a:solidFill>
                      <a:srgbClr val="FF0000"/>
                    </a:solidFill>
                  </a:rPr>
                  <a:t> Linear</a:t>
                </a:r>
                <a:r>
                  <a:rPr lang="en-US" altLang="zh-CN" sz="1200" dirty="0" smtClean="0"/>
                  <a:t> </a:t>
                </a:r>
                <a:r>
                  <a:rPr lang="en-US" altLang="zh-CN" sz="1200" dirty="0" smtClean="0">
                    <a:solidFill>
                      <a:srgbClr val="FF0000"/>
                    </a:solidFill>
                  </a:rPr>
                  <a:t>communication</a:t>
                </a:r>
                <a:r>
                  <a:rPr lang="en-US" altLang="zh-CN" sz="1200" dirty="0" smtClean="0"/>
                  <a:t> cost is achieved</a:t>
                </a:r>
                <a:r>
                  <a:rPr lang="en-US" altLang="zh-CN" sz="1200" baseline="0" dirty="0" smtClean="0"/>
                  <a:t> </a:t>
                </a:r>
                <a:endParaRPr lang="en-AU" altLang="en-US" dirty="0" smtClean="0"/>
              </a:p>
            </p:txBody>
          </p:sp>
        </mc:Fallback>
      </mc:AlternateContent>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19</a:t>
            </a:fld>
            <a:endParaRPr lang="en-US" altLang="en-US">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2</a:t>
            </a:fld>
            <a:endParaRPr lang="en-US" altLang="en-US">
              <a:solidFill>
                <a:prstClr val="black"/>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20</a:t>
            </a:fld>
            <a:endParaRPr lang="en-US" altLang="en-US">
              <a:solidFill>
                <a:prstClr val="black"/>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All basic cycles containing non-tree edges overlap on tree edge (u, p(u))</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21</a:t>
            </a:fld>
            <a:endParaRPr lang="en-US" altLang="en-US">
              <a:solidFill>
                <a:prstClr val="black"/>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22</a:t>
            </a:fld>
            <a:endParaRPr lang="en-US" altLang="en-US">
              <a:solidFill>
                <a:prstClr val="black"/>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23</a:t>
            </a:fld>
            <a:endParaRPr lang="en-US" altLang="en-US">
              <a:solidFill>
                <a:prstClr val="black"/>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24</a:t>
            </a:fld>
            <a:endParaRPr lang="en-US" altLang="en-US">
              <a:solidFill>
                <a:prstClr val="black"/>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The first set of experiment evaluates</a:t>
            </a:r>
            <a:r>
              <a:rPr lang="en-AU" altLang="en-US" baseline="0" dirty="0" smtClean="0"/>
              <a:t> all the CC computation algorithms against four datasets. In subfigure a, we demonstrate the total running time of each algorithm against each dataset. The x-axis is the dataset while the y axis is the total running time. Our algorithm outperforms exsiting algorithms by up to 50 times. In subfigure b, the total running time is decomposed into communication time and computation time. If the communication time dominates, the entire bar represents the communication time. Otherwise, it represents the computation time. As we can see, the communication time of existing approaches dominates in most cases. For our approach, communication and computation have similar cost. Subfigure C demonstrates the communication volume of each algorithm. Our algorithm incurs much less communication due to the linear communication cost.</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25</a:t>
            </a:fld>
            <a:endParaRPr lang="en-US" altLang="en-US">
              <a:solidFill>
                <a:prstClr val="black"/>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The second set of experiment evaluates</a:t>
            </a:r>
            <a:r>
              <a:rPr lang="en-AU" altLang="en-US" baseline="0" dirty="0" smtClean="0"/>
              <a:t> all the BCC computation algorithms. In subfigure a, we demonstrate the total running time of each algorithm against each dataset. As the existing algorithms run out-of-memory on large datasets, PL2 and YH, we increase the number of machines up to 50. Our algorithm consistantly outperforms exsiting algorithms </a:t>
            </a:r>
            <a:r>
              <a:rPr lang="en-AU" altLang="en-US" baseline="0" dirty="0" smtClean="0"/>
              <a:t>as we incur much less </a:t>
            </a:r>
            <a:r>
              <a:rPr lang="en-AU" altLang="en-US" baseline="0" dirty="0" smtClean="0"/>
              <a:t>communication cost.</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26</a:t>
            </a:fld>
            <a:endParaRPr lang="en-US" altLang="en-US">
              <a:solidFill>
                <a:prstClr val="black"/>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27</a:t>
            </a:fld>
            <a:endParaRPr lang="en-US" altLang="en-US">
              <a:solidFill>
                <a:prstClr val="black"/>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28</a:t>
            </a:fld>
            <a:endParaRPr lang="en-US" altLang="en-US">
              <a:solidFill>
                <a:prstClr val="black"/>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29</a:t>
            </a:fld>
            <a:endParaRPr lang="en-US" altLang="en-US">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3</a:t>
            </a:fld>
            <a:endParaRPr lang="en-US" altLang="en-US">
              <a:solidFill>
                <a:prstClr val="black"/>
              </a:solidFill>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30</a:t>
            </a:fld>
            <a:endParaRPr lang="en-US" altLang="en-US">
              <a:solidFill>
                <a:prstClr val="black"/>
              </a:solidFill>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All basic cycles containing non-tree edges overlap on tree edge (u, p(u))</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31</a:t>
            </a:fld>
            <a:endParaRPr lang="en-US" altLang="en-US">
              <a:solidFill>
                <a:prstClr val="black"/>
              </a:solidFill>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32</a:t>
            </a:fld>
            <a:endParaRPr lang="en-US" altLang="en-US">
              <a:solidFill>
                <a:prstClr val="black"/>
              </a:solidFill>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33</a:t>
            </a:fld>
            <a:endParaRPr lang="en-US" altLang="en-US">
              <a:solidFill>
                <a:prstClr val="black"/>
              </a:solidFill>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34</a:t>
            </a:fld>
            <a:endParaRPr lang="en-US" altLang="en-US">
              <a:solidFill>
                <a:prstClr val="black"/>
              </a:solidFill>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35</a:t>
            </a:fld>
            <a:endParaRPr lang="en-US" altLang="en-US">
              <a:solidFill>
                <a:prstClr val="black"/>
              </a:solidFill>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36</a:t>
            </a:fld>
            <a:endParaRPr lang="en-US" altLang="en-US">
              <a:solidFill>
                <a:prstClr val="black"/>
              </a:solidFill>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37</a:t>
            </a:fld>
            <a:endParaRPr lang="en-US" altLang="en-US">
              <a:solidFill>
                <a:prstClr val="black"/>
              </a:solidFill>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38</a:t>
            </a:fld>
            <a:endParaRPr lang="en-US" altLang="en-US">
              <a:solidFill>
                <a:prstClr val="black"/>
              </a:solidFill>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39</a:t>
            </a:fld>
            <a:endParaRPr lang="en-US" altLang="en-US">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4</a:t>
            </a:fld>
            <a:endParaRPr lang="en-US" altLang="en-US">
              <a:solidFill>
                <a:prstClr val="black"/>
              </a:solidFill>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40</a:t>
            </a:fld>
            <a:endParaRPr lang="en-US" altLang="en-US">
              <a:solidFill>
                <a:prstClr val="black"/>
              </a:solidFill>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41</a:t>
            </a:fld>
            <a:endParaRPr lang="en-US" altLang="en-US">
              <a:solidFill>
                <a:prstClr val="black"/>
              </a:solidFill>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42</a:t>
            </a:fld>
            <a:endParaRPr lang="en-US" altLang="en-US">
              <a:solidFill>
                <a:prstClr val="black"/>
              </a:solidFill>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43</a:t>
            </a:fld>
            <a:endParaRPr lang="en-US" altLang="en-US">
              <a:solidFill>
                <a:prstClr val="black"/>
              </a:solidFill>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44</a:t>
            </a:fld>
            <a:endParaRPr lang="en-US" altLang="en-US">
              <a:solidFill>
                <a:prstClr val="black"/>
              </a:solidFill>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All basic cycles containing non-tree edges overlap on tree edge (u, p(u))</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45</a:t>
            </a:fld>
            <a:endParaRPr lang="en-US" altLang="en-US">
              <a:solidFill>
                <a:prstClr val="black"/>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5</a:t>
            </a:fld>
            <a:endParaRPr lang="en-US" altLang="en-US">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6</a:t>
            </a:fld>
            <a:endParaRPr lang="en-US" altLang="en-US">
              <a:solidFill>
                <a:prstClr val="black"/>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7</a:t>
            </a:fld>
            <a:endParaRPr lang="en-US" altLang="en-US">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8</a:t>
            </a:fld>
            <a:endParaRPr lang="en-US" altLang="en-US">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Here</a:t>
            </a:r>
            <a:r>
              <a:rPr lang="en-AU" altLang="en-US" baseline="0" dirty="0" smtClean="0"/>
              <a:t> is the outline of this presentation.</a:t>
            </a:r>
            <a:endParaRPr lang="en-AU" alt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3CF17C-91E6-420E-9EB7-D5BEF232D5E6}" type="slidenum">
              <a:rPr lang="en-US" altLang="en-US">
                <a:solidFill>
                  <a:prstClr val="black"/>
                </a:solidFill>
                <a:latin typeface="Calibri" pitchFamily="34" charset="0"/>
              </a:rPr>
              <a:pPr eaLnBrk="1" hangingPunct="1"/>
              <a:t>9</a:t>
            </a:fld>
            <a:endParaRPr lang="en-US" altLang="en-US">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957A2FE-D5E9-4500-ACD2-2AE41B8DFF0B}" type="datetimeFigureOut">
              <a:rPr lang="en-AU" smtClean="0"/>
              <a:t>17/05/2016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498BCA-A493-4797-89C5-3174E6EBC5A7}" type="slidenum">
              <a:rPr lang="en-AU" smtClean="0"/>
              <a:t>‹#›</a:t>
            </a:fld>
            <a:endParaRPr lang="en-AU"/>
          </a:p>
        </p:txBody>
      </p:sp>
    </p:spTree>
    <p:extLst>
      <p:ext uri="{BB962C8B-B14F-4D97-AF65-F5344CB8AC3E}">
        <p14:creationId xmlns:p14="http://schemas.microsoft.com/office/powerpoint/2010/main" val="279726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57A2FE-D5E9-4500-ACD2-2AE41B8DFF0B}" type="datetimeFigureOut">
              <a:rPr lang="en-AU" smtClean="0"/>
              <a:t>17/05/2016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498BCA-A493-4797-89C5-3174E6EBC5A7}" type="slidenum">
              <a:rPr lang="en-AU" smtClean="0"/>
              <a:t>‹#›</a:t>
            </a:fld>
            <a:endParaRPr lang="en-AU"/>
          </a:p>
        </p:txBody>
      </p:sp>
    </p:spTree>
    <p:extLst>
      <p:ext uri="{BB962C8B-B14F-4D97-AF65-F5344CB8AC3E}">
        <p14:creationId xmlns:p14="http://schemas.microsoft.com/office/powerpoint/2010/main" val="132059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57A2FE-D5E9-4500-ACD2-2AE41B8DFF0B}" type="datetimeFigureOut">
              <a:rPr lang="en-AU" smtClean="0"/>
              <a:t>17/05/2016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498BCA-A493-4797-89C5-3174E6EBC5A7}" type="slidenum">
              <a:rPr lang="en-AU" smtClean="0"/>
              <a:t>‹#›</a:t>
            </a:fld>
            <a:endParaRPr lang="en-AU"/>
          </a:p>
        </p:txBody>
      </p:sp>
    </p:spTree>
    <p:extLst>
      <p:ext uri="{BB962C8B-B14F-4D97-AF65-F5344CB8AC3E}">
        <p14:creationId xmlns:p14="http://schemas.microsoft.com/office/powerpoint/2010/main" val="1733635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6" name="Picture 2" descr="\\ad.unsw.edu.au\oneunsw\PVS\MS\All Staff\Branding\Branding - Never Stand Still\Templates\Faculty and Unit Bands\RGB - for screen - med quality, 600 ppi\ENG 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84313"/>
            <a:ext cx="91471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2"/>
          </p:nvPr>
        </p:nvSpPr>
        <p:spPr>
          <a:xfrm>
            <a:off x="4392488" y="3340800"/>
            <a:ext cx="4283968" cy="288032"/>
          </a:xfrm>
          <a:prstGeom prst="rect">
            <a:avLst/>
          </a:prstGeom>
        </p:spPr>
        <p:txBody>
          <a:bodyPr/>
          <a:lstStyle>
            <a:lvl1pPr>
              <a:buNone/>
              <a:defRPr sz="1200" b="1" baseline="0">
                <a:solidFill>
                  <a:schemeClr val="bg1"/>
                </a:solidFill>
                <a:latin typeface="+mj-lt"/>
              </a:defRPr>
            </a:lvl1pPr>
          </a:lstStyle>
          <a:p>
            <a:pPr lvl="0"/>
            <a:r>
              <a:rPr lang="en-US" smtClean="0"/>
              <a:t>Click to edit Master text styles</a:t>
            </a:r>
          </a:p>
        </p:txBody>
      </p:sp>
      <p:sp>
        <p:nvSpPr>
          <p:cNvPr id="5" name="Text Placeholder 4"/>
          <p:cNvSpPr>
            <a:spLocks noGrp="1"/>
          </p:cNvSpPr>
          <p:nvPr>
            <p:ph type="body" sz="quarter" idx="10"/>
          </p:nvPr>
        </p:nvSpPr>
        <p:spPr>
          <a:xfrm>
            <a:off x="2592000" y="1772469"/>
            <a:ext cx="5688012" cy="576411"/>
          </a:xfrm>
          <a:prstGeom prst="rect">
            <a:avLst/>
          </a:prstGeom>
        </p:spPr>
        <p:txBody>
          <a:bodyPr/>
          <a:lstStyle>
            <a:lvl1pPr>
              <a:buNone/>
              <a:defRPr baseline="0">
                <a:latin typeface="Sommet"/>
                <a:cs typeface="Aharoni" pitchFamily="2" charset="-79"/>
              </a:defRPr>
            </a:lvl1pPr>
          </a:lstStyle>
          <a:p>
            <a:pPr lvl="0"/>
            <a:r>
              <a:rPr lang="en-US" dirty="0" smtClean="0"/>
              <a:t>Click to edit Master text styles</a:t>
            </a:r>
          </a:p>
        </p:txBody>
      </p:sp>
      <p:sp>
        <p:nvSpPr>
          <p:cNvPr id="7" name="Text Placeholder 6"/>
          <p:cNvSpPr>
            <a:spLocks noGrp="1"/>
          </p:cNvSpPr>
          <p:nvPr>
            <p:ph type="body" sz="quarter" idx="11"/>
          </p:nvPr>
        </p:nvSpPr>
        <p:spPr>
          <a:xfrm>
            <a:off x="2592000" y="2322000"/>
            <a:ext cx="5689600" cy="431800"/>
          </a:xfrm>
          <a:prstGeom prst="rect">
            <a:avLst/>
          </a:prstGeom>
        </p:spPr>
        <p:txBody>
          <a:bodyPr/>
          <a:lstStyle>
            <a:lvl1pPr>
              <a:buNone/>
              <a:defRPr sz="2000">
                <a:latin typeface="+mj-lt"/>
              </a:defRPr>
            </a:lvl1pPr>
          </a:lstStyle>
          <a:p>
            <a:pPr lvl="0"/>
            <a:r>
              <a:rPr lang="en-US" smtClean="0"/>
              <a:t>Click to edit Master text styles</a:t>
            </a:r>
          </a:p>
        </p:txBody>
      </p:sp>
    </p:spTree>
    <p:extLst>
      <p:ext uri="{BB962C8B-B14F-4D97-AF65-F5344CB8AC3E}">
        <p14:creationId xmlns:p14="http://schemas.microsoft.com/office/powerpoint/2010/main" val="1539105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2" descr="\\ad.unsw.edu.au\oneunsw\PVS\MS\All Staff\Branding\Branding - Never Stand Still\Templates\Faculty and Unit Bands\RGB - for screen - med quality, 600 ppi\ENG 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84313"/>
            <a:ext cx="91471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2"/>
          </p:nvPr>
        </p:nvSpPr>
        <p:spPr>
          <a:xfrm>
            <a:off x="4392488" y="3340800"/>
            <a:ext cx="4283968" cy="288032"/>
          </a:xfrm>
          <a:prstGeom prst="rect">
            <a:avLst/>
          </a:prstGeom>
        </p:spPr>
        <p:txBody>
          <a:bodyPr/>
          <a:lstStyle>
            <a:lvl1pPr>
              <a:buNone/>
              <a:defRPr sz="1200" b="1" baseline="0">
                <a:solidFill>
                  <a:schemeClr val="bg1"/>
                </a:solidFill>
                <a:latin typeface="+mj-lt"/>
              </a:defRPr>
            </a:lvl1pPr>
          </a:lstStyle>
          <a:p>
            <a:pPr lvl="0"/>
            <a:r>
              <a:rPr lang="en-US" smtClean="0"/>
              <a:t>Click to edit Master text styles</a:t>
            </a:r>
          </a:p>
        </p:txBody>
      </p:sp>
      <p:sp>
        <p:nvSpPr>
          <p:cNvPr id="5" name="Text Placeholder 4"/>
          <p:cNvSpPr>
            <a:spLocks noGrp="1"/>
          </p:cNvSpPr>
          <p:nvPr>
            <p:ph type="body" sz="quarter" idx="10"/>
          </p:nvPr>
        </p:nvSpPr>
        <p:spPr>
          <a:xfrm>
            <a:off x="2592000" y="1772469"/>
            <a:ext cx="5688012" cy="576411"/>
          </a:xfrm>
          <a:prstGeom prst="rect">
            <a:avLst/>
          </a:prstGeom>
        </p:spPr>
        <p:txBody>
          <a:bodyPr/>
          <a:lstStyle>
            <a:lvl1pPr>
              <a:buNone/>
              <a:defRPr baseline="0">
                <a:latin typeface="Sommet"/>
                <a:cs typeface="Aharoni" pitchFamily="2" charset="-79"/>
              </a:defRPr>
            </a:lvl1pPr>
          </a:lstStyle>
          <a:p>
            <a:pPr lvl="0"/>
            <a:r>
              <a:rPr lang="en-US" dirty="0" smtClean="0"/>
              <a:t>Click to edit Master text styles</a:t>
            </a:r>
          </a:p>
        </p:txBody>
      </p:sp>
      <p:sp>
        <p:nvSpPr>
          <p:cNvPr id="7" name="Text Placeholder 6"/>
          <p:cNvSpPr>
            <a:spLocks noGrp="1"/>
          </p:cNvSpPr>
          <p:nvPr>
            <p:ph type="body" sz="quarter" idx="11"/>
          </p:nvPr>
        </p:nvSpPr>
        <p:spPr>
          <a:xfrm>
            <a:off x="2592000" y="2322000"/>
            <a:ext cx="5689600" cy="431800"/>
          </a:xfrm>
          <a:prstGeom prst="rect">
            <a:avLst/>
          </a:prstGeom>
        </p:spPr>
        <p:txBody>
          <a:bodyPr/>
          <a:lstStyle>
            <a:lvl1pPr>
              <a:buNone/>
              <a:defRPr sz="2000">
                <a:latin typeface="+mj-lt"/>
              </a:defRPr>
            </a:lvl1pPr>
          </a:lstStyle>
          <a:p>
            <a:pPr lvl="0"/>
            <a:r>
              <a:rPr lang="en-US" smtClean="0"/>
              <a:t>Click to edit Master text styles</a:t>
            </a:r>
          </a:p>
        </p:txBody>
      </p:sp>
    </p:spTree>
    <p:extLst>
      <p:ext uri="{BB962C8B-B14F-4D97-AF65-F5344CB8AC3E}">
        <p14:creationId xmlns:p14="http://schemas.microsoft.com/office/powerpoint/2010/main" val="1674078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395288" y="6381750"/>
            <a:ext cx="43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20000"/>
              </a:spcBef>
              <a:spcAft>
                <a:spcPct val="0"/>
              </a:spcAft>
              <a:buFont typeface="Arial" pitchFamily="34" charset="0"/>
              <a:buNone/>
              <a:defRPr/>
            </a:pPr>
            <a:fld id="{12233322-311A-46EF-8C38-55CA54F0FD7D}" type="slidenum">
              <a:rPr lang="en-US" sz="1400" b="1" smtClean="0">
                <a:solidFill>
                  <a:srgbClr val="000000"/>
                </a:solidFill>
                <a:latin typeface="Sommet bold"/>
              </a:rPr>
              <a:pPr eaLnBrk="1" fontAlgn="base" hangingPunct="1">
                <a:spcBef>
                  <a:spcPct val="20000"/>
                </a:spcBef>
                <a:spcAft>
                  <a:spcPct val="0"/>
                </a:spcAft>
                <a:buFont typeface="Arial" pitchFamily="34" charset="0"/>
                <a:buNone/>
                <a:defRPr/>
              </a:pPr>
              <a:t>‹#›</a:t>
            </a:fld>
            <a:endParaRPr lang="en-US" sz="1400" b="1" smtClean="0">
              <a:solidFill>
                <a:srgbClr val="000000"/>
              </a:solidFill>
              <a:latin typeface="Sommet bold"/>
            </a:endParaRPr>
          </a:p>
        </p:txBody>
      </p:sp>
      <p:sp>
        <p:nvSpPr>
          <p:cNvPr id="2" name="Title 1"/>
          <p:cNvSpPr>
            <a:spLocks noGrp="1"/>
          </p:cNvSpPr>
          <p:nvPr>
            <p:ph type="title"/>
          </p:nvPr>
        </p:nvSpPr>
        <p:spPr>
          <a:xfrm>
            <a:off x="457200" y="476672"/>
            <a:ext cx="8229600" cy="792088"/>
          </a:xfrm>
          <a:prstGeom prst="rect">
            <a:avLst/>
          </a:prstGeom>
          <a:ln w="12700">
            <a:noFill/>
          </a:ln>
        </p:spPr>
        <p:txBody>
          <a:bodyPr/>
          <a:lstStyle>
            <a:lvl1pPr algn="l">
              <a:defRPr sz="3200" baseline="0">
                <a:latin typeface="Verdana" pitchFamily="34" charset="0"/>
                <a:ea typeface="Verdana" pitchFamily="34" charset="0"/>
                <a:cs typeface="Verdana"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457200" y="1323098"/>
            <a:ext cx="8229600" cy="4606232"/>
          </a:xfrm>
          <a:prstGeom prst="rect">
            <a:avLst/>
          </a:prstGeom>
        </p:spPr>
        <p:txBody>
          <a:bodyPr/>
          <a:lstStyle>
            <a:lvl1pPr>
              <a:buNone/>
              <a:defRPr sz="1400" baseline="0">
                <a:latin typeface="+mn-lt"/>
                <a:cs typeface="Microsoft Sans Serif"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17499811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2" descr="X:\Brand Guidelines\2010 Branding - Never Stand Still\Templates\Faculty and Unit Bands\RGB - for screen - med quality, 600 ppi\ENG 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068638"/>
            <a:ext cx="91471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a:spLocks noGrp="1"/>
          </p:cNvSpPr>
          <p:nvPr>
            <p:ph type="body" sz="quarter" idx="14"/>
          </p:nvPr>
        </p:nvSpPr>
        <p:spPr>
          <a:xfrm>
            <a:off x="2592000" y="3356645"/>
            <a:ext cx="5688012" cy="576411"/>
          </a:xfrm>
          <a:prstGeom prst="rect">
            <a:avLst/>
          </a:prstGeom>
        </p:spPr>
        <p:txBody>
          <a:bodyPr/>
          <a:lstStyle>
            <a:lvl1pPr>
              <a:buNone/>
              <a:defRPr baseline="0">
                <a:latin typeface="+mj-lt"/>
              </a:defRPr>
            </a:lvl1pPr>
          </a:lstStyle>
          <a:p>
            <a:pPr lvl="0"/>
            <a:r>
              <a:rPr lang="en-US" smtClean="0"/>
              <a:t>Click to edit Master text styles</a:t>
            </a:r>
          </a:p>
        </p:txBody>
      </p:sp>
      <p:sp>
        <p:nvSpPr>
          <p:cNvPr id="13" name="Text Placeholder 6"/>
          <p:cNvSpPr>
            <a:spLocks noGrp="1"/>
          </p:cNvSpPr>
          <p:nvPr>
            <p:ph type="body" sz="quarter" idx="15"/>
          </p:nvPr>
        </p:nvSpPr>
        <p:spPr>
          <a:xfrm>
            <a:off x="2592000" y="3906176"/>
            <a:ext cx="5689600" cy="431800"/>
          </a:xfrm>
          <a:prstGeom prst="rect">
            <a:avLst/>
          </a:prstGeom>
        </p:spPr>
        <p:txBody>
          <a:bodyPr/>
          <a:lstStyle>
            <a:lvl1pPr>
              <a:buNone/>
              <a:defRPr sz="2000">
                <a:latin typeface="+mj-lt"/>
              </a:defRPr>
            </a:lvl1pPr>
          </a:lstStyle>
          <a:p>
            <a:pPr lvl="0"/>
            <a:r>
              <a:rPr lang="en-US" smtClean="0"/>
              <a:t>Click to edit Master text styles</a:t>
            </a:r>
          </a:p>
        </p:txBody>
      </p:sp>
      <p:sp>
        <p:nvSpPr>
          <p:cNvPr id="7" name="Text Placeholder 8"/>
          <p:cNvSpPr>
            <a:spLocks noGrp="1"/>
          </p:cNvSpPr>
          <p:nvPr>
            <p:ph type="body" sz="quarter" idx="12"/>
          </p:nvPr>
        </p:nvSpPr>
        <p:spPr>
          <a:xfrm>
            <a:off x="3707904" y="4924800"/>
            <a:ext cx="4283968" cy="288032"/>
          </a:xfrm>
          <a:prstGeom prst="rect">
            <a:avLst/>
          </a:prstGeom>
        </p:spPr>
        <p:txBody>
          <a:bodyPr/>
          <a:lstStyle>
            <a:lvl1pPr>
              <a:buNone/>
              <a:defRPr sz="1200" b="1" baseline="0">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916288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n-lt"/>
                <a:cs typeface="Microsoft Sans Serif" pitchFamily="34" charset="0"/>
              </a:defRPr>
            </a:lvl1pPr>
            <a:lvl2pPr>
              <a:defRPr sz="1800">
                <a:latin typeface="+mn-lt"/>
                <a:cs typeface="Microsoft Sans Serif" pitchFamily="34" charset="0"/>
              </a:defRPr>
            </a:lvl2pPr>
            <a:lvl3pPr>
              <a:defRPr sz="1600">
                <a:latin typeface="+mn-lt"/>
                <a:cs typeface="Microsoft Sans Serif" pitchFamily="34" charset="0"/>
              </a:defRPr>
            </a:lvl3pPr>
            <a:lvl4pPr>
              <a:defRPr sz="1400">
                <a:latin typeface="+mn-lt"/>
                <a:cs typeface="Microsoft Sans Serif" pitchFamily="34" charset="0"/>
              </a:defRPr>
            </a:lvl4pPr>
            <a:lvl5pPr>
              <a:defRPr sz="1400">
                <a:latin typeface="+mn-lt"/>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n-lt"/>
                <a:cs typeface="Microsoft Sans Serif" pitchFamily="34" charset="0"/>
              </a:defRPr>
            </a:lvl1pPr>
            <a:lvl2pPr>
              <a:defRPr sz="1800">
                <a:latin typeface="+mn-lt"/>
                <a:cs typeface="Microsoft Sans Serif" pitchFamily="34" charset="0"/>
              </a:defRPr>
            </a:lvl2pPr>
            <a:lvl3pPr>
              <a:defRPr sz="1600">
                <a:latin typeface="+mn-lt"/>
                <a:cs typeface="Microsoft Sans Serif" pitchFamily="34" charset="0"/>
              </a:defRPr>
            </a:lvl3pPr>
            <a:lvl4pPr>
              <a:defRPr sz="1400">
                <a:latin typeface="+mn-lt"/>
                <a:cs typeface="Microsoft Sans Serif" pitchFamily="34" charset="0"/>
              </a:defRPr>
            </a:lvl4pPr>
            <a:lvl5pPr>
              <a:defRPr sz="1400">
                <a:latin typeface="+mn-lt"/>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dirty="0" smtClean="0"/>
              <a:t>Click to edit Master title style</a:t>
            </a:r>
            <a:endParaRPr lang="en-AU" dirty="0"/>
          </a:p>
        </p:txBody>
      </p:sp>
    </p:spTree>
    <p:extLst>
      <p:ext uri="{BB962C8B-B14F-4D97-AF65-F5344CB8AC3E}">
        <p14:creationId xmlns:p14="http://schemas.microsoft.com/office/powerpoint/2010/main" val="363014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n-lt"/>
                <a:cs typeface="Microsoft Sans Serif"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n-lt"/>
                <a:cs typeface="Microsoft Sans Serif" pitchFamily="34" charset="0"/>
              </a:defRPr>
            </a:lvl1pPr>
          </a:lstStyle>
          <a:p>
            <a:pPr lvl="0"/>
            <a:r>
              <a:rPr lang="en-US"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n-lt"/>
                <a:cs typeface="Microsoft Sans Serif"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n-lt"/>
                <a:cs typeface="Microsoft Sans Serif" pitchFamily="34" charset="0"/>
              </a:defRPr>
            </a:lvl1pPr>
          </a:lstStyle>
          <a:p>
            <a:pPr lvl="0"/>
            <a:r>
              <a:rPr lang="en-US"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Sommet" pitchFamily="50"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2976934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Sommet" pitchFamily="50"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37181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78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957A2FE-D5E9-4500-ACD2-2AE41B8DFF0B}" type="datetimeFigureOut">
              <a:rPr lang="en-AU" smtClean="0"/>
              <a:t>17/05/2016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498BCA-A493-4797-89C5-3174E6EBC5A7}" type="slidenum">
              <a:rPr lang="en-AU" smtClean="0"/>
              <a:t>‹#›</a:t>
            </a:fld>
            <a:endParaRPr lang="en-AU"/>
          </a:p>
        </p:txBody>
      </p:sp>
    </p:spTree>
    <p:extLst>
      <p:ext uri="{BB962C8B-B14F-4D97-AF65-F5344CB8AC3E}">
        <p14:creationId xmlns:p14="http://schemas.microsoft.com/office/powerpoint/2010/main" val="284169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n-lt"/>
                <a:cs typeface="Microsoft Sans Serif" pitchFamily="34" charset="0"/>
              </a:defRPr>
            </a:lvl1pPr>
            <a:lvl2pPr>
              <a:defRPr sz="2000">
                <a:latin typeface="+mn-lt"/>
                <a:cs typeface="Microsoft Sans Serif" pitchFamily="34" charset="0"/>
              </a:defRPr>
            </a:lvl2pPr>
            <a:lvl3pPr>
              <a:defRPr sz="1800">
                <a:latin typeface="+mn-lt"/>
                <a:cs typeface="Microsoft Sans Serif" pitchFamily="34" charset="0"/>
              </a:defRPr>
            </a:lvl3pPr>
            <a:lvl4pPr>
              <a:defRPr sz="1600">
                <a:latin typeface="+mn-lt"/>
                <a:cs typeface="Microsoft Sans Serif" pitchFamily="34" charset="0"/>
              </a:defRPr>
            </a:lvl4pPr>
            <a:lvl5pPr>
              <a:defRPr sz="1600">
                <a:latin typeface="+mn-lt"/>
                <a:cs typeface="Microsoft Sans Serif"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n-lt"/>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6761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descr="X:\Brand Guidelines\2010 Branding - Never Stand Still\Templates\Faculty and Unit Bands\RGB - for screen - med quality, 600 ppi\ENG foot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19813"/>
            <a:ext cx="9147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Sommet" pitchFamily="50"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n-lt"/>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495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57A2FE-D5E9-4500-ACD2-2AE41B8DFF0B}" type="datetimeFigureOut">
              <a:rPr lang="en-AU" smtClean="0"/>
              <a:t>17/05/2016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A498BCA-A493-4797-89C5-3174E6EBC5A7}" type="slidenum">
              <a:rPr lang="en-AU" smtClean="0"/>
              <a:t>‹#›</a:t>
            </a:fld>
            <a:endParaRPr lang="en-AU"/>
          </a:p>
        </p:txBody>
      </p:sp>
    </p:spTree>
    <p:extLst>
      <p:ext uri="{BB962C8B-B14F-4D97-AF65-F5344CB8AC3E}">
        <p14:creationId xmlns:p14="http://schemas.microsoft.com/office/powerpoint/2010/main" val="207712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57A2FE-D5E9-4500-ACD2-2AE41B8DFF0B}" type="datetimeFigureOut">
              <a:rPr lang="en-AU" smtClean="0"/>
              <a:t>17/05/2016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A498BCA-A493-4797-89C5-3174E6EBC5A7}" type="slidenum">
              <a:rPr lang="en-AU" smtClean="0"/>
              <a:t>‹#›</a:t>
            </a:fld>
            <a:endParaRPr lang="en-AU"/>
          </a:p>
        </p:txBody>
      </p:sp>
    </p:spTree>
    <p:extLst>
      <p:ext uri="{BB962C8B-B14F-4D97-AF65-F5344CB8AC3E}">
        <p14:creationId xmlns:p14="http://schemas.microsoft.com/office/powerpoint/2010/main" val="368358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957A2FE-D5E9-4500-ACD2-2AE41B8DFF0B}" type="datetimeFigureOut">
              <a:rPr lang="en-AU" smtClean="0"/>
              <a:t>17/05/2016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A498BCA-A493-4797-89C5-3174E6EBC5A7}" type="slidenum">
              <a:rPr lang="en-AU" smtClean="0"/>
              <a:t>‹#›</a:t>
            </a:fld>
            <a:endParaRPr lang="en-AU"/>
          </a:p>
        </p:txBody>
      </p:sp>
    </p:spTree>
    <p:extLst>
      <p:ext uri="{BB962C8B-B14F-4D97-AF65-F5344CB8AC3E}">
        <p14:creationId xmlns:p14="http://schemas.microsoft.com/office/powerpoint/2010/main" val="833182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957A2FE-D5E9-4500-ACD2-2AE41B8DFF0B}" type="datetimeFigureOut">
              <a:rPr lang="en-AU" smtClean="0"/>
              <a:t>17/05/2016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A498BCA-A493-4797-89C5-3174E6EBC5A7}" type="slidenum">
              <a:rPr lang="en-AU" smtClean="0"/>
              <a:t>‹#›</a:t>
            </a:fld>
            <a:endParaRPr lang="en-AU"/>
          </a:p>
        </p:txBody>
      </p:sp>
    </p:spTree>
    <p:extLst>
      <p:ext uri="{BB962C8B-B14F-4D97-AF65-F5344CB8AC3E}">
        <p14:creationId xmlns:p14="http://schemas.microsoft.com/office/powerpoint/2010/main" val="288601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7A2FE-D5E9-4500-ACD2-2AE41B8DFF0B}" type="datetimeFigureOut">
              <a:rPr lang="en-AU" smtClean="0"/>
              <a:t>17/05/2016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A498BCA-A493-4797-89C5-3174E6EBC5A7}" type="slidenum">
              <a:rPr lang="en-AU" smtClean="0"/>
              <a:t>‹#›</a:t>
            </a:fld>
            <a:endParaRPr lang="en-AU"/>
          </a:p>
        </p:txBody>
      </p:sp>
    </p:spTree>
    <p:extLst>
      <p:ext uri="{BB962C8B-B14F-4D97-AF65-F5344CB8AC3E}">
        <p14:creationId xmlns:p14="http://schemas.microsoft.com/office/powerpoint/2010/main" val="412688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57A2FE-D5E9-4500-ACD2-2AE41B8DFF0B}" type="datetimeFigureOut">
              <a:rPr lang="en-AU" smtClean="0"/>
              <a:t>17/05/2016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A498BCA-A493-4797-89C5-3174E6EBC5A7}" type="slidenum">
              <a:rPr lang="en-AU" smtClean="0"/>
              <a:t>‹#›</a:t>
            </a:fld>
            <a:endParaRPr lang="en-AU"/>
          </a:p>
        </p:txBody>
      </p:sp>
    </p:spTree>
    <p:extLst>
      <p:ext uri="{BB962C8B-B14F-4D97-AF65-F5344CB8AC3E}">
        <p14:creationId xmlns:p14="http://schemas.microsoft.com/office/powerpoint/2010/main" val="355140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57A2FE-D5E9-4500-ACD2-2AE41B8DFF0B}" type="datetimeFigureOut">
              <a:rPr lang="en-AU" smtClean="0"/>
              <a:t>17/05/2016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A498BCA-A493-4797-89C5-3174E6EBC5A7}" type="slidenum">
              <a:rPr lang="en-AU" smtClean="0"/>
              <a:t>‹#›</a:t>
            </a:fld>
            <a:endParaRPr lang="en-AU"/>
          </a:p>
        </p:txBody>
      </p:sp>
    </p:spTree>
    <p:extLst>
      <p:ext uri="{BB962C8B-B14F-4D97-AF65-F5344CB8AC3E}">
        <p14:creationId xmlns:p14="http://schemas.microsoft.com/office/powerpoint/2010/main" val="353391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7A2FE-D5E9-4500-ACD2-2AE41B8DFF0B}" type="datetimeFigureOut">
              <a:rPr lang="en-AU" smtClean="0"/>
              <a:t>17/05/2016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98BCA-A493-4797-89C5-3174E6EBC5A7}" type="slidenum">
              <a:rPr lang="en-AU" smtClean="0"/>
              <a:t>‹#›</a:t>
            </a:fld>
            <a:endParaRPr lang="en-AU"/>
          </a:p>
        </p:txBody>
      </p:sp>
    </p:spTree>
    <p:extLst>
      <p:ext uri="{BB962C8B-B14F-4D97-AF65-F5344CB8AC3E}">
        <p14:creationId xmlns:p14="http://schemas.microsoft.com/office/powerpoint/2010/main" val="128548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9964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Sommet" pitchFamily="50" charset="0"/>
          <a:ea typeface="MS PGothic" pitchFamily="34" charset="-128"/>
        </a:defRPr>
      </a:lvl2pPr>
      <a:lvl3pPr algn="ctr" rtl="0" eaLnBrk="0" fontAlgn="base" hangingPunct="0">
        <a:spcBef>
          <a:spcPct val="0"/>
        </a:spcBef>
        <a:spcAft>
          <a:spcPct val="0"/>
        </a:spcAft>
        <a:defRPr sz="4400">
          <a:solidFill>
            <a:schemeClr val="tx1"/>
          </a:solidFill>
          <a:latin typeface="Sommet" pitchFamily="50" charset="0"/>
          <a:ea typeface="MS PGothic" pitchFamily="34" charset="-128"/>
        </a:defRPr>
      </a:lvl3pPr>
      <a:lvl4pPr algn="ctr" rtl="0" eaLnBrk="0" fontAlgn="base" hangingPunct="0">
        <a:spcBef>
          <a:spcPct val="0"/>
        </a:spcBef>
        <a:spcAft>
          <a:spcPct val="0"/>
        </a:spcAft>
        <a:defRPr sz="4400">
          <a:solidFill>
            <a:schemeClr val="tx1"/>
          </a:solidFill>
          <a:latin typeface="Sommet" pitchFamily="50" charset="0"/>
          <a:ea typeface="MS PGothic" pitchFamily="34" charset="-128"/>
        </a:defRPr>
      </a:lvl4pPr>
      <a:lvl5pPr algn="ctr" rtl="0" eaLnBrk="0" fontAlgn="base" hangingPunct="0">
        <a:spcBef>
          <a:spcPct val="0"/>
        </a:spcBef>
        <a:spcAft>
          <a:spcPct val="0"/>
        </a:spcAft>
        <a:defRPr sz="4400">
          <a:solidFill>
            <a:schemeClr val="tx1"/>
          </a:solidFill>
          <a:latin typeface="Sommet" pitchFamily="50" charset="0"/>
          <a:ea typeface="MS PGothic" pitchFamily="34"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8.tmp"/></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3.tm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4.tm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5.tm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6.tmp"/></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392613" y="3340100"/>
            <a:ext cx="4283075" cy="288925"/>
          </a:xfrm>
        </p:spPr>
        <p:txBody>
          <a:bodyPr vert="horz" wrap="square" lIns="91440" tIns="45720" rIns="91440" bIns="45720" numCol="1" anchor="t" anchorCtr="0" compatLnSpc="1">
            <a:prstTxWarp prst="textNoShape">
              <a:avLst/>
            </a:prstTxWarp>
          </a:bodyPr>
          <a:lstStyle/>
          <a:p>
            <a:pPr eaLnBrk="1" hangingPunct="1">
              <a:buFont typeface="Arial" charset="0"/>
              <a:buNone/>
              <a:defRPr/>
            </a:pPr>
            <a:r>
              <a:rPr lang="en-US" smtClean="0">
                <a:ea typeface="ＭＳ Ｐゴシック" pitchFamily="-84" charset="-128"/>
              </a:rPr>
              <a:t>Computer Science and Engineering</a:t>
            </a:r>
          </a:p>
        </p:txBody>
      </p:sp>
      <p:sp>
        <p:nvSpPr>
          <p:cNvPr id="5" name="TextBox 4"/>
          <p:cNvSpPr txBox="1"/>
          <p:nvPr/>
        </p:nvSpPr>
        <p:spPr>
          <a:xfrm>
            <a:off x="0" y="4000500"/>
            <a:ext cx="8964613" cy="904863"/>
          </a:xfrm>
          <a:prstGeom prst="rect">
            <a:avLst/>
          </a:prstGeom>
        </p:spPr>
        <p:txBody>
          <a:bodyPr>
            <a:spAutoFit/>
          </a:bodyPr>
          <a:lstStyle/>
          <a:p>
            <a:pPr marL="342900" indent="-342900" algn="ctr" fontAlgn="auto">
              <a:spcBef>
                <a:spcPct val="20000"/>
              </a:spcBef>
              <a:spcAft>
                <a:spcPts val="0"/>
              </a:spcAft>
              <a:defRPr/>
            </a:pPr>
            <a:r>
              <a:rPr lang="en-US" sz="2400" b="1" dirty="0" smtClean="0"/>
              <a:t>Xing Feng</a:t>
            </a:r>
            <a:r>
              <a:rPr lang="en-US" sz="2400" b="1" baseline="30000" dirty="0" smtClean="0"/>
              <a:t>+</a:t>
            </a:r>
            <a:r>
              <a:rPr lang="en-US" sz="2400" b="1" dirty="0" smtClean="0"/>
              <a:t>, </a:t>
            </a:r>
            <a:r>
              <a:rPr lang="en-US" sz="2400" b="1" dirty="0"/>
              <a:t>Lijun </a:t>
            </a:r>
            <a:r>
              <a:rPr lang="en-US" sz="2400" b="1" dirty="0" smtClean="0"/>
              <a:t>Chang</a:t>
            </a:r>
            <a:r>
              <a:rPr lang="en-US" sz="2400" b="1" baseline="30000" dirty="0" smtClean="0"/>
              <a:t>+</a:t>
            </a:r>
            <a:r>
              <a:rPr lang="en-US" sz="2400" b="1" dirty="0" smtClean="0"/>
              <a:t>, </a:t>
            </a:r>
            <a:r>
              <a:rPr lang="en-US" sz="2400" b="1" dirty="0"/>
              <a:t>Xuemin </a:t>
            </a:r>
            <a:r>
              <a:rPr lang="en-US" sz="2400" b="1" dirty="0" smtClean="0"/>
              <a:t>Lin</a:t>
            </a:r>
            <a:r>
              <a:rPr lang="en-US" sz="2400" b="1" baseline="30000" dirty="0" smtClean="0"/>
              <a:t>+</a:t>
            </a:r>
            <a:r>
              <a:rPr lang="en-US" sz="2400" b="1" dirty="0" smtClean="0"/>
              <a:t>, </a:t>
            </a:r>
            <a:r>
              <a:rPr lang="en-US" sz="2400" b="1" dirty="0"/>
              <a:t>Lu </a:t>
            </a:r>
            <a:r>
              <a:rPr lang="en-US" sz="2400" b="1" dirty="0" smtClean="0"/>
              <a:t>Qin</a:t>
            </a:r>
            <a:r>
              <a:rPr lang="en-US" sz="2400" b="1" baseline="30000" dirty="0" smtClean="0"/>
              <a:t>*</a:t>
            </a:r>
            <a:r>
              <a:rPr lang="en-US" sz="2400" b="1" dirty="0" smtClean="0"/>
              <a:t>, </a:t>
            </a:r>
            <a:r>
              <a:rPr lang="en-US" sz="2400" b="1" dirty="0"/>
              <a:t>Wenjie </a:t>
            </a:r>
            <a:r>
              <a:rPr lang="en-US" sz="2400" b="1" dirty="0" smtClean="0"/>
              <a:t>Zhang</a:t>
            </a:r>
            <a:r>
              <a:rPr lang="en-US" sz="2400" b="1" baseline="30000" dirty="0" smtClean="0"/>
              <a:t>+</a:t>
            </a:r>
          </a:p>
          <a:p>
            <a:pPr marL="342900" indent="-342900" algn="ctr" fontAlgn="auto">
              <a:spcBef>
                <a:spcPct val="20000"/>
              </a:spcBef>
              <a:spcAft>
                <a:spcPts val="0"/>
              </a:spcAft>
              <a:defRPr/>
            </a:pPr>
            <a:r>
              <a:rPr lang="en-US" sz="2400" dirty="0" smtClean="0"/>
              <a:t>Presenter: Xing Feng</a:t>
            </a:r>
            <a:endParaRPr lang="en-US" sz="2400" baseline="30000" dirty="0">
              <a:latin typeface="Sommet bold"/>
            </a:endParaRPr>
          </a:p>
        </p:txBody>
      </p:sp>
      <p:sp>
        <p:nvSpPr>
          <p:cNvPr id="10245" name="Text Placeholder 2"/>
          <p:cNvSpPr>
            <a:spLocks noGrp="1"/>
          </p:cNvSpPr>
          <p:nvPr>
            <p:ph type="body" sz="quarter" idx="10"/>
          </p:nvPr>
        </p:nvSpPr>
        <p:spPr bwMode="auto">
          <a:xfrm>
            <a:off x="2411760" y="1773238"/>
            <a:ext cx="6552853" cy="12237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pPr algn="r"/>
            <a:r>
              <a:rPr lang="en-US" altLang="en-US" b="1" dirty="0"/>
              <a:t>Computing Connected </a:t>
            </a:r>
            <a:r>
              <a:rPr lang="en-US" altLang="en-US" b="1" dirty="0" smtClean="0"/>
              <a:t>Components with Linear Communication </a:t>
            </a:r>
            <a:r>
              <a:rPr lang="en-US" altLang="en-US" b="1" dirty="0"/>
              <a:t>Cost in </a:t>
            </a:r>
            <a:r>
              <a:rPr lang="en-US" altLang="en-US" b="1" dirty="0" err="1"/>
              <a:t>Pregel</a:t>
            </a:r>
            <a:r>
              <a:rPr lang="en-US" altLang="en-US" b="1" dirty="0"/>
              <a:t>-like Systems</a:t>
            </a:r>
            <a:endParaRPr lang="en-AU" altLang="en-US" b="1" dirty="0" smtClean="0"/>
          </a:p>
        </p:txBody>
      </p:sp>
      <p:sp>
        <p:nvSpPr>
          <p:cNvPr id="6" name="TextBox 5"/>
          <p:cNvSpPr txBox="1"/>
          <p:nvPr/>
        </p:nvSpPr>
        <p:spPr>
          <a:xfrm>
            <a:off x="1403648" y="5029200"/>
            <a:ext cx="6264696" cy="904863"/>
          </a:xfrm>
          <a:prstGeom prst="rect">
            <a:avLst/>
          </a:prstGeom>
        </p:spPr>
        <p:txBody>
          <a:bodyPr wrap="square">
            <a:spAutoFit/>
          </a:bodyPr>
          <a:lstStyle/>
          <a:p>
            <a:pPr marL="342900" indent="-342900" fontAlgn="auto">
              <a:spcBef>
                <a:spcPct val="20000"/>
              </a:spcBef>
              <a:spcAft>
                <a:spcPts val="0"/>
              </a:spcAft>
              <a:defRPr/>
            </a:pPr>
            <a:r>
              <a:rPr lang="en-US" sz="2400" baseline="30000" dirty="0"/>
              <a:t>+</a:t>
            </a:r>
            <a:r>
              <a:rPr lang="en-US" sz="2400" dirty="0"/>
              <a:t>University of New South Wales, Australia</a:t>
            </a:r>
          </a:p>
          <a:p>
            <a:pPr marL="342900" indent="-342900" fontAlgn="auto">
              <a:spcBef>
                <a:spcPct val="20000"/>
              </a:spcBef>
              <a:spcAft>
                <a:spcPts val="0"/>
              </a:spcAft>
              <a:defRPr/>
            </a:pPr>
            <a:r>
              <a:rPr lang="en-US" sz="2400" baseline="30000" dirty="0"/>
              <a:t>*</a:t>
            </a:r>
            <a:r>
              <a:rPr lang="en-US" sz="2400" dirty="0"/>
              <a:t>University of Technology Sydney, Australia</a:t>
            </a:r>
          </a:p>
        </p:txBody>
      </p:sp>
    </p:spTree>
    <p:extLst>
      <p:ext uri="{BB962C8B-B14F-4D97-AF65-F5344CB8AC3E}">
        <p14:creationId xmlns:p14="http://schemas.microsoft.com/office/powerpoint/2010/main" val="812540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Phase 1: Graph Decomposition</a:t>
            </a:r>
            <a:endParaRPr lang="en-AU" dirty="0"/>
          </a:p>
        </p:txBody>
      </p:sp>
      <p:sp>
        <p:nvSpPr>
          <p:cNvPr id="3" name="Content Placeholder 2"/>
          <p:cNvSpPr>
            <a:spLocks noGrp="1"/>
          </p:cNvSpPr>
          <p:nvPr>
            <p:ph idx="1"/>
          </p:nvPr>
        </p:nvSpPr>
        <p:spPr>
          <a:xfrm>
            <a:off x="457200" y="1322388"/>
            <a:ext cx="8229600" cy="4626892"/>
          </a:xfrm>
        </p:spPr>
        <p:txBody>
          <a:bodyPr>
            <a:normAutofit/>
          </a:bodyPr>
          <a:lstStyle/>
          <a:p>
            <a:pPr>
              <a:buFont typeface="Arial" pitchFamily="34" charset="0"/>
              <a:buChar char="•"/>
            </a:pPr>
            <a:r>
              <a:rPr lang="en-US" sz="2800" dirty="0" smtClean="0"/>
              <a:t>Simultaneously conduct BFS from seed vertices</a:t>
            </a:r>
          </a:p>
          <a:p>
            <a:pPr>
              <a:buFont typeface="Arial" pitchFamily="34" charset="0"/>
              <a:buChar char="•"/>
            </a:pPr>
            <a:r>
              <a:rPr lang="en-US" sz="2800" dirty="0" smtClean="0"/>
              <a:t>Challenge: how to select seeds?</a:t>
            </a:r>
          </a:p>
          <a:p>
            <a:pPr marL="114300" indent="-457200">
              <a:buFont typeface="+mj-lt"/>
              <a:buAutoNum type="arabicPeriod"/>
            </a:pPr>
            <a:r>
              <a:rPr lang="en-US" sz="2400" dirty="0" smtClean="0">
                <a:solidFill>
                  <a:srgbClr val="FF0000"/>
                </a:solidFill>
              </a:rPr>
              <a:t>Randomly </a:t>
            </a:r>
            <a:r>
              <a:rPr lang="en-US" sz="2400" dirty="0">
                <a:solidFill>
                  <a:srgbClr val="FF0000"/>
                </a:solidFill>
              </a:rPr>
              <a:t>select some </a:t>
            </a:r>
            <a:r>
              <a:rPr lang="en-US" sz="2400" dirty="0" smtClean="0">
                <a:solidFill>
                  <a:srgbClr val="FF0000"/>
                </a:solidFill>
              </a:rPr>
              <a:t>vertices</a:t>
            </a:r>
            <a:endParaRPr lang="en-US" sz="2400" dirty="0">
              <a:solidFill>
                <a:srgbClr val="FF0000"/>
              </a:solidFill>
            </a:endParaRPr>
          </a:p>
        </p:txBody>
      </p:sp>
      <p:sp>
        <p:nvSpPr>
          <p:cNvPr id="4" name="矩形 3"/>
          <p:cNvSpPr/>
          <p:nvPr/>
        </p:nvSpPr>
        <p:spPr>
          <a:xfrm>
            <a:off x="3563888" y="4086969"/>
            <a:ext cx="4891083" cy="461665"/>
          </a:xfrm>
          <a:prstGeom prst="rect">
            <a:avLst/>
          </a:prstGeom>
        </p:spPr>
        <p:txBody>
          <a:bodyPr wrap="none">
            <a:spAutoFit/>
          </a:bodyPr>
          <a:lstStyle/>
          <a:p>
            <a:r>
              <a:rPr lang="en-US" sz="2400" dirty="0" smtClean="0"/>
              <a:t>Some CCs may </a:t>
            </a:r>
            <a:r>
              <a:rPr lang="en-US" sz="2400" dirty="0" smtClean="0">
                <a:solidFill>
                  <a:srgbClr val="FF0000"/>
                </a:solidFill>
              </a:rPr>
              <a:t>never </a:t>
            </a:r>
            <a:r>
              <a:rPr lang="en-US" sz="2400" dirty="0" smtClean="0"/>
              <a:t>be detected</a:t>
            </a:r>
            <a:endParaRPr lang="en-US" sz="2400" dirty="0"/>
          </a:p>
        </p:txBody>
      </p:sp>
      <p:pic>
        <p:nvPicPr>
          <p:cNvPr id="8" name="图片 7"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89040"/>
            <a:ext cx="2376264" cy="1706229"/>
          </a:xfrm>
          <a:prstGeom prst="rect">
            <a:avLst/>
          </a:prstGeom>
        </p:spPr>
      </p:pic>
    </p:spTree>
    <p:extLst>
      <p:ext uri="{BB962C8B-B14F-4D97-AF65-F5344CB8AC3E}">
        <p14:creationId xmlns:p14="http://schemas.microsoft.com/office/powerpoint/2010/main" val="2623839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Phase 1: Graph Decomposition</a:t>
            </a:r>
            <a:endParaRPr lang="en-AU" dirty="0"/>
          </a:p>
        </p:txBody>
      </p:sp>
      <p:sp>
        <p:nvSpPr>
          <p:cNvPr id="3" name="Content Placeholder 2"/>
          <p:cNvSpPr>
            <a:spLocks noGrp="1"/>
          </p:cNvSpPr>
          <p:nvPr>
            <p:ph idx="1"/>
          </p:nvPr>
        </p:nvSpPr>
        <p:spPr>
          <a:xfrm>
            <a:off x="457200" y="1322388"/>
            <a:ext cx="8229600" cy="4626892"/>
          </a:xfrm>
        </p:spPr>
        <p:txBody>
          <a:bodyPr>
            <a:normAutofit/>
          </a:bodyPr>
          <a:lstStyle/>
          <a:p>
            <a:pPr>
              <a:buFont typeface="Arial" pitchFamily="34" charset="0"/>
              <a:buChar char="•"/>
            </a:pPr>
            <a:r>
              <a:rPr lang="en-US" sz="2800" dirty="0" smtClean="0"/>
              <a:t>Simultaneously conduct BFS from seed vertices</a:t>
            </a:r>
          </a:p>
          <a:p>
            <a:pPr>
              <a:buFont typeface="Arial" pitchFamily="34" charset="0"/>
              <a:buChar char="•"/>
            </a:pPr>
            <a:r>
              <a:rPr lang="en-US" sz="2800" dirty="0" smtClean="0"/>
              <a:t>Challenge: how to select seeds?</a:t>
            </a:r>
          </a:p>
          <a:p>
            <a:pPr marL="114300" indent="-457200">
              <a:buFont typeface="+mj-lt"/>
              <a:buAutoNum type="arabicPeriod"/>
            </a:pPr>
            <a:r>
              <a:rPr lang="en-US" sz="2400" dirty="0" smtClean="0"/>
              <a:t>Randomly </a:t>
            </a:r>
            <a:r>
              <a:rPr lang="en-US" sz="2400" dirty="0"/>
              <a:t>select some vertices</a:t>
            </a:r>
          </a:p>
          <a:p>
            <a:pPr marL="114300" indent="-457200">
              <a:buFont typeface="+mj-lt"/>
              <a:buAutoNum type="arabicPeriod"/>
            </a:pPr>
            <a:r>
              <a:rPr lang="en-US" sz="2400" dirty="0">
                <a:solidFill>
                  <a:srgbClr val="FF0000"/>
                </a:solidFill>
              </a:rPr>
              <a:t>Select all vertices</a:t>
            </a:r>
          </a:p>
        </p:txBody>
      </p:sp>
      <p:sp>
        <p:nvSpPr>
          <p:cNvPr id="4" name="矩形 3"/>
          <p:cNvSpPr/>
          <p:nvPr/>
        </p:nvSpPr>
        <p:spPr>
          <a:xfrm>
            <a:off x="3563888" y="4086969"/>
            <a:ext cx="6264696" cy="461665"/>
          </a:xfrm>
          <a:prstGeom prst="rect">
            <a:avLst/>
          </a:prstGeom>
        </p:spPr>
        <p:txBody>
          <a:bodyPr wrap="square">
            <a:spAutoFit/>
          </a:bodyPr>
          <a:lstStyle/>
          <a:p>
            <a:r>
              <a:rPr lang="en-US" sz="2400" dirty="0" smtClean="0">
                <a:solidFill>
                  <a:srgbClr val="FF0000"/>
                </a:solidFill>
              </a:rPr>
              <a:t>Too much </a:t>
            </a:r>
            <a:r>
              <a:rPr lang="en-US" sz="2400" dirty="0" smtClean="0"/>
              <a:t>work for subgraph merging</a:t>
            </a:r>
          </a:p>
        </p:txBody>
      </p:sp>
      <p:pic>
        <p:nvPicPr>
          <p:cNvPr id="7" name="图片 6"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89040"/>
            <a:ext cx="2376264" cy="1682245"/>
          </a:xfrm>
          <a:prstGeom prst="rect">
            <a:avLst/>
          </a:prstGeom>
        </p:spPr>
      </p:pic>
    </p:spTree>
    <p:extLst>
      <p:ext uri="{BB962C8B-B14F-4D97-AF65-F5344CB8AC3E}">
        <p14:creationId xmlns:p14="http://schemas.microsoft.com/office/powerpoint/2010/main" val="3675440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Phase 1: Graph Decomposition</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22388"/>
                <a:ext cx="8229600" cy="4626892"/>
              </a:xfrm>
            </p:spPr>
            <p:txBody>
              <a:bodyPr>
                <a:normAutofit/>
              </a:bodyPr>
              <a:lstStyle/>
              <a:p>
                <a:pPr>
                  <a:buFont typeface="Arial" pitchFamily="34" charset="0"/>
                  <a:buChar char="•"/>
                </a:pPr>
                <a:r>
                  <a:rPr lang="en-US" sz="2800" dirty="0" smtClean="0"/>
                  <a:t>Simultaneously conduct BFS from seed vertices</a:t>
                </a:r>
              </a:p>
              <a:p>
                <a:pPr>
                  <a:buFont typeface="Arial" pitchFamily="34" charset="0"/>
                  <a:buChar char="•"/>
                </a:pPr>
                <a:r>
                  <a:rPr lang="en-US" sz="2800" dirty="0" smtClean="0"/>
                  <a:t>Seed selection: randomly sample </a:t>
                </a:r>
                <a14:m>
                  <m:oMath xmlns:m="http://schemas.openxmlformats.org/officeDocument/2006/math">
                    <m:sSup>
                      <m:sSupPr>
                        <m:ctrlPr>
                          <a:rPr lang="en-US" sz="2800" b="0" i="1" smtClean="0">
                            <a:latin typeface="Cambria Math"/>
                          </a:rPr>
                        </m:ctrlPr>
                      </m:sSupPr>
                      <m:e>
                        <m:r>
                          <a:rPr lang="en-US" sz="2800" b="0" i="1" smtClean="0">
                            <a:latin typeface="Cambria Math"/>
                          </a:rPr>
                          <m:t>𝛽</m:t>
                        </m:r>
                      </m:e>
                      <m:sup>
                        <m:r>
                          <a:rPr lang="en-US" sz="2800" b="0" i="1" smtClean="0">
                            <a:latin typeface="Cambria Math"/>
                          </a:rPr>
                          <m:t>𝑖</m:t>
                        </m:r>
                      </m:sup>
                    </m:sSup>
                    <m:r>
                      <a:rPr lang="en-US" sz="2800" b="0" i="1" smtClean="0">
                        <a:latin typeface="Cambria Math"/>
                      </a:rPr>
                      <m:t>−</m:t>
                    </m:r>
                    <m:sSup>
                      <m:sSupPr>
                        <m:ctrlPr>
                          <a:rPr lang="en-US" sz="2800" i="1">
                            <a:latin typeface="Cambria Math"/>
                          </a:rPr>
                        </m:ctrlPr>
                      </m:sSupPr>
                      <m:e>
                        <m:r>
                          <a:rPr lang="en-US" sz="2800" i="1">
                            <a:latin typeface="Cambria Math"/>
                          </a:rPr>
                          <m:t>𝛽</m:t>
                        </m:r>
                      </m:e>
                      <m:sup>
                        <m:r>
                          <a:rPr lang="en-US" sz="2800" i="1">
                            <a:latin typeface="Cambria Math"/>
                          </a:rPr>
                          <m:t>𝑖</m:t>
                        </m:r>
                        <m:r>
                          <a:rPr lang="en-US" sz="2800" b="0" i="1" smtClean="0">
                            <a:latin typeface="Cambria Math"/>
                          </a:rPr>
                          <m:t>−1</m:t>
                        </m:r>
                      </m:sup>
                    </m:sSup>
                  </m:oMath>
                </a14:m>
                <a:r>
                  <a:rPr lang="en-AU" sz="2800" dirty="0" smtClean="0"/>
                  <a:t> vertices at superstep </a:t>
                </a:r>
                <a14:m>
                  <m:oMath xmlns:m="http://schemas.openxmlformats.org/officeDocument/2006/math">
                    <m:r>
                      <a:rPr lang="en-US" sz="2800" b="0" i="1" smtClean="0">
                        <a:latin typeface="Cambria Math"/>
                      </a:rPr>
                      <m:t>𝑖</m:t>
                    </m:r>
                  </m:oMath>
                </a14:m>
                <a:endParaRPr lang="en-AU" sz="28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22388"/>
                <a:ext cx="8229600" cy="4626892"/>
              </a:xfrm>
              <a:blipFill rotWithShape="1">
                <a:blip r:embed="rId3"/>
                <a:stretch>
                  <a:fillRect l="-1259" t="-1318"/>
                </a:stretch>
              </a:blipFill>
            </p:spPr>
            <p:txBody>
              <a:bodyPr/>
              <a:lstStyle/>
              <a:p>
                <a:r>
                  <a:rPr lang="zh-CN" altLang="en-US">
                    <a:noFill/>
                  </a:rPr>
                  <a:t> </a:t>
                </a:r>
              </a:p>
            </p:txBody>
          </p:sp>
        </mc:Fallback>
      </mc:AlternateContent>
      <p:pic>
        <p:nvPicPr>
          <p:cNvPr id="2" name="图片 1"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4293096"/>
            <a:ext cx="3024336" cy="2472154"/>
          </a:xfrm>
          <a:prstGeom prst="rect">
            <a:avLst/>
          </a:prstGeom>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356992"/>
            <a:ext cx="7704856" cy="84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4743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Phase 1: Graph Decomposition</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22388"/>
                <a:ext cx="8229600" cy="4626892"/>
              </a:xfrm>
            </p:spPr>
            <p:txBody>
              <a:bodyPr>
                <a:normAutofit/>
              </a:bodyPr>
              <a:lstStyle/>
              <a:p>
                <a:pPr>
                  <a:buFont typeface="Arial" pitchFamily="34" charset="0"/>
                  <a:buChar char="•"/>
                </a:pPr>
                <a:r>
                  <a:rPr lang="en-US" altLang="zh-CN" sz="2800" dirty="0"/>
                  <a:t>Simultaneously conduct BFS from seed vertices</a:t>
                </a:r>
              </a:p>
              <a:p>
                <a:pPr>
                  <a:buFont typeface="Arial" pitchFamily="34" charset="0"/>
                  <a:buChar char="•"/>
                </a:pPr>
                <a:r>
                  <a:rPr lang="en-US" altLang="zh-CN" sz="2800" dirty="0"/>
                  <a:t>Seed selection: randomly sample </a:t>
                </a:r>
                <a14:m>
                  <m:oMath xmlns:m="http://schemas.openxmlformats.org/officeDocument/2006/math">
                    <m:sSup>
                      <m:sSupPr>
                        <m:ctrlPr>
                          <a:rPr lang="en-US" altLang="zh-CN" sz="2800" i="1">
                            <a:latin typeface="Cambria Math"/>
                          </a:rPr>
                        </m:ctrlPr>
                      </m:sSupPr>
                      <m:e>
                        <m:r>
                          <a:rPr lang="en-US" altLang="zh-CN" sz="2800" i="1">
                            <a:latin typeface="Cambria Math"/>
                          </a:rPr>
                          <m:t>𝛽</m:t>
                        </m:r>
                      </m:e>
                      <m:sup>
                        <m:r>
                          <a:rPr lang="en-US" altLang="zh-CN" sz="2800" i="1">
                            <a:latin typeface="Cambria Math"/>
                          </a:rPr>
                          <m:t>𝑖</m:t>
                        </m:r>
                      </m:sup>
                    </m:sSup>
                    <m:r>
                      <a:rPr lang="en-US" altLang="zh-CN" sz="2800" i="1">
                        <a:latin typeface="Cambria Math"/>
                      </a:rPr>
                      <m:t>−</m:t>
                    </m:r>
                    <m:sSup>
                      <m:sSupPr>
                        <m:ctrlPr>
                          <a:rPr lang="en-US" altLang="zh-CN" sz="2800" i="1">
                            <a:latin typeface="Cambria Math"/>
                          </a:rPr>
                        </m:ctrlPr>
                      </m:sSupPr>
                      <m:e>
                        <m:r>
                          <a:rPr lang="en-US" altLang="zh-CN" sz="2800" i="1">
                            <a:latin typeface="Cambria Math"/>
                          </a:rPr>
                          <m:t>𝛽</m:t>
                        </m:r>
                      </m:e>
                      <m:sup>
                        <m:r>
                          <a:rPr lang="en-US" altLang="zh-CN" sz="2800" i="1">
                            <a:latin typeface="Cambria Math"/>
                          </a:rPr>
                          <m:t>𝑖</m:t>
                        </m:r>
                        <m:r>
                          <a:rPr lang="en-US" altLang="zh-CN" sz="2800" i="1">
                            <a:latin typeface="Cambria Math"/>
                          </a:rPr>
                          <m:t>−1</m:t>
                        </m:r>
                      </m:sup>
                    </m:sSup>
                  </m:oMath>
                </a14:m>
                <a:r>
                  <a:rPr lang="en-AU" altLang="zh-CN" sz="2800" dirty="0"/>
                  <a:t> vertices at superstep </a:t>
                </a:r>
                <a14:m>
                  <m:oMath xmlns:m="http://schemas.openxmlformats.org/officeDocument/2006/math">
                    <m:r>
                      <a:rPr lang="en-US" altLang="zh-CN" sz="2800" i="1">
                        <a:latin typeface="Cambria Math"/>
                      </a:rPr>
                      <m:t>𝑖</m:t>
                    </m:r>
                  </m:oMath>
                </a14:m>
                <a:endParaRPr lang="en-AU" altLang="zh-CN" sz="28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22388"/>
                <a:ext cx="8229600" cy="4626892"/>
              </a:xfrm>
              <a:blipFill rotWithShape="1">
                <a:blip r:embed="rId3"/>
                <a:stretch>
                  <a:fillRect l="-1259" t="-1318"/>
                </a:stretch>
              </a:blipFill>
            </p:spPr>
            <p:txBody>
              <a:bodyPr/>
              <a:lstStyle/>
              <a:p>
                <a:r>
                  <a:rPr lang="zh-CN" altLang="en-US">
                    <a:noFill/>
                  </a:rPr>
                  <a:t> </a:t>
                </a:r>
              </a:p>
            </p:txBody>
          </p:sp>
        </mc:Fallback>
      </mc:AlternateContent>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56992"/>
            <a:ext cx="7704856" cy="84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上箭头 3"/>
          <p:cNvSpPr/>
          <p:nvPr/>
        </p:nvSpPr>
        <p:spPr>
          <a:xfrm>
            <a:off x="1187624" y="4293096"/>
            <a:ext cx="216024" cy="36004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3167" y="4421874"/>
            <a:ext cx="3648800" cy="2313981"/>
          </a:xfrm>
          <a:prstGeom prst="rect">
            <a:avLst/>
          </a:prstGeom>
        </p:spPr>
      </p:pic>
    </p:spTree>
    <p:extLst>
      <p:ext uri="{BB962C8B-B14F-4D97-AF65-F5344CB8AC3E}">
        <p14:creationId xmlns:p14="http://schemas.microsoft.com/office/powerpoint/2010/main" val="1438263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Phase 1: Graph Decomposition</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22388"/>
                <a:ext cx="8229600" cy="4626892"/>
              </a:xfrm>
            </p:spPr>
            <p:txBody>
              <a:bodyPr>
                <a:normAutofit/>
              </a:bodyPr>
              <a:lstStyle/>
              <a:p>
                <a:pPr>
                  <a:buFont typeface="Arial" pitchFamily="34" charset="0"/>
                  <a:buChar char="•"/>
                </a:pPr>
                <a:r>
                  <a:rPr lang="en-US" altLang="zh-CN" sz="2800" dirty="0"/>
                  <a:t>Simultaneously conduct BFS from seed vertices</a:t>
                </a:r>
              </a:p>
              <a:p>
                <a:pPr>
                  <a:buFont typeface="Arial" pitchFamily="34" charset="0"/>
                  <a:buChar char="•"/>
                </a:pPr>
                <a:r>
                  <a:rPr lang="en-US" altLang="zh-CN" sz="2800" dirty="0"/>
                  <a:t>Seed selection: randomly sample </a:t>
                </a:r>
                <a14:m>
                  <m:oMath xmlns:m="http://schemas.openxmlformats.org/officeDocument/2006/math">
                    <m:sSup>
                      <m:sSupPr>
                        <m:ctrlPr>
                          <a:rPr lang="en-US" altLang="zh-CN" sz="2800" i="1">
                            <a:latin typeface="Cambria Math"/>
                          </a:rPr>
                        </m:ctrlPr>
                      </m:sSupPr>
                      <m:e>
                        <m:r>
                          <a:rPr lang="en-US" altLang="zh-CN" sz="2800" i="1">
                            <a:latin typeface="Cambria Math"/>
                          </a:rPr>
                          <m:t>𝛽</m:t>
                        </m:r>
                      </m:e>
                      <m:sup>
                        <m:r>
                          <a:rPr lang="en-US" altLang="zh-CN" sz="2800" i="1">
                            <a:latin typeface="Cambria Math"/>
                          </a:rPr>
                          <m:t>𝑖</m:t>
                        </m:r>
                      </m:sup>
                    </m:sSup>
                    <m:r>
                      <a:rPr lang="en-US" altLang="zh-CN" sz="2800" i="1">
                        <a:latin typeface="Cambria Math"/>
                      </a:rPr>
                      <m:t>−</m:t>
                    </m:r>
                    <m:sSup>
                      <m:sSupPr>
                        <m:ctrlPr>
                          <a:rPr lang="en-US" altLang="zh-CN" sz="2800" i="1">
                            <a:latin typeface="Cambria Math"/>
                          </a:rPr>
                        </m:ctrlPr>
                      </m:sSupPr>
                      <m:e>
                        <m:r>
                          <a:rPr lang="en-US" altLang="zh-CN" sz="2800" i="1">
                            <a:latin typeface="Cambria Math"/>
                          </a:rPr>
                          <m:t>𝛽</m:t>
                        </m:r>
                      </m:e>
                      <m:sup>
                        <m:r>
                          <a:rPr lang="en-US" altLang="zh-CN" sz="2800" i="1">
                            <a:latin typeface="Cambria Math"/>
                          </a:rPr>
                          <m:t>𝑖</m:t>
                        </m:r>
                        <m:r>
                          <a:rPr lang="en-US" altLang="zh-CN" sz="2800" i="1">
                            <a:latin typeface="Cambria Math"/>
                          </a:rPr>
                          <m:t>−1</m:t>
                        </m:r>
                      </m:sup>
                    </m:sSup>
                  </m:oMath>
                </a14:m>
                <a:r>
                  <a:rPr lang="en-AU" altLang="zh-CN" sz="2800" dirty="0"/>
                  <a:t> vertices at superstep </a:t>
                </a:r>
                <a14:m>
                  <m:oMath xmlns:m="http://schemas.openxmlformats.org/officeDocument/2006/math">
                    <m:r>
                      <a:rPr lang="en-US" altLang="zh-CN" sz="2800" i="1">
                        <a:latin typeface="Cambria Math"/>
                      </a:rPr>
                      <m:t>𝑖</m:t>
                    </m:r>
                  </m:oMath>
                </a14:m>
                <a:endParaRPr lang="en-AU" altLang="zh-CN" sz="28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22388"/>
                <a:ext cx="8229600" cy="4626892"/>
              </a:xfrm>
              <a:blipFill rotWithShape="1">
                <a:blip r:embed="rId3"/>
                <a:stretch>
                  <a:fillRect l="-1259" t="-1318"/>
                </a:stretch>
              </a:blipFill>
            </p:spPr>
            <p:txBody>
              <a:bodyPr/>
              <a:lstStyle/>
              <a:p>
                <a:r>
                  <a:rPr lang="zh-CN" altLang="en-US">
                    <a:noFill/>
                  </a:rPr>
                  <a:t> </a:t>
                </a:r>
              </a:p>
            </p:txBody>
          </p:sp>
        </mc:Fallback>
      </mc:AlternateContent>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56992"/>
            <a:ext cx="7704856" cy="84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上箭头 3"/>
          <p:cNvSpPr/>
          <p:nvPr/>
        </p:nvSpPr>
        <p:spPr>
          <a:xfrm>
            <a:off x="1763688" y="4293096"/>
            <a:ext cx="216024" cy="36004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4395964"/>
            <a:ext cx="3672408" cy="2345404"/>
          </a:xfrm>
          <a:prstGeom prst="rect">
            <a:avLst/>
          </a:prstGeom>
        </p:spPr>
      </p:pic>
    </p:spTree>
    <p:extLst>
      <p:ext uri="{BB962C8B-B14F-4D97-AF65-F5344CB8AC3E}">
        <p14:creationId xmlns:p14="http://schemas.microsoft.com/office/powerpoint/2010/main" val="2239523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Phase 1: Graph Decomposition</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22388"/>
                <a:ext cx="8229600" cy="4626892"/>
              </a:xfrm>
            </p:spPr>
            <p:txBody>
              <a:bodyPr>
                <a:normAutofit/>
              </a:bodyPr>
              <a:lstStyle/>
              <a:p>
                <a:pPr>
                  <a:buFont typeface="Arial" pitchFamily="34" charset="0"/>
                  <a:buChar char="•"/>
                </a:pPr>
                <a:r>
                  <a:rPr lang="en-US" altLang="zh-CN" sz="2800" dirty="0"/>
                  <a:t>Simultaneously conduct BFS from seed vertices</a:t>
                </a:r>
              </a:p>
              <a:p>
                <a:pPr>
                  <a:buFont typeface="Arial" pitchFamily="34" charset="0"/>
                  <a:buChar char="•"/>
                </a:pPr>
                <a:r>
                  <a:rPr lang="en-US" altLang="zh-CN" sz="2800" dirty="0"/>
                  <a:t>Seed selection: randomly sample </a:t>
                </a:r>
                <a14:m>
                  <m:oMath xmlns:m="http://schemas.openxmlformats.org/officeDocument/2006/math">
                    <m:sSup>
                      <m:sSupPr>
                        <m:ctrlPr>
                          <a:rPr lang="en-US" altLang="zh-CN" sz="2800" i="1">
                            <a:latin typeface="Cambria Math"/>
                          </a:rPr>
                        </m:ctrlPr>
                      </m:sSupPr>
                      <m:e>
                        <m:r>
                          <a:rPr lang="en-US" altLang="zh-CN" sz="2800" i="1">
                            <a:latin typeface="Cambria Math"/>
                          </a:rPr>
                          <m:t>𝛽</m:t>
                        </m:r>
                      </m:e>
                      <m:sup>
                        <m:r>
                          <a:rPr lang="en-US" altLang="zh-CN" sz="2800" i="1">
                            <a:latin typeface="Cambria Math"/>
                          </a:rPr>
                          <m:t>𝑖</m:t>
                        </m:r>
                      </m:sup>
                    </m:sSup>
                    <m:r>
                      <a:rPr lang="en-US" altLang="zh-CN" sz="2800" i="1">
                        <a:latin typeface="Cambria Math"/>
                      </a:rPr>
                      <m:t>−</m:t>
                    </m:r>
                    <m:sSup>
                      <m:sSupPr>
                        <m:ctrlPr>
                          <a:rPr lang="en-US" altLang="zh-CN" sz="2800" i="1">
                            <a:latin typeface="Cambria Math"/>
                          </a:rPr>
                        </m:ctrlPr>
                      </m:sSupPr>
                      <m:e>
                        <m:r>
                          <a:rPr lang="en-US" altLang="zh-CN" sz="2800" i="1">
                            <a:latin typeface="Cambria Math"/>
                          </a:rPr>
                          <m:t>𝛽</m:t>
                        </m:r>
                      </m:e>
                      <m:sup>
                        <m:r>
                          <a:rPr lang="en-US" altLang="zh-CN" sz="2800" i="1">
                            <a:latin typeface="Cambria Math"/>
                          </a:rPr>
                          <m:t>𝑖</m:t>
                        </m:r>
                        <m:r>
                          <a:rPr lang="en-US" altLang="zh-CN" sz="2800" i="1">
                            <a:latin typeface="Cambria Math"/>
                          </a:rPr>
                          <m:t>−1</m:t>
                        </m:r>
                      </m:sup>
                    </m:sSup>
                  </m:oMath>
                </a14:m>
                <a:r>
                  <a:rPr lang="en-AU" altLang="zh-CN" sz="2800" dirty="0"/>
                  <a:t> vertices at superstep </a:t>
                </a:r>
                <a14:m>
                  <m:oMath xmlns:m="http://schemas.openxmlformats.org/officeDocument/2006/math">
                    <m:r>
                      <a:rPr lang="en-US" altLang="zh-CN" sz="2800" i="1">
                        <a:latin typeface="Cambria Math"/>
                      </a:rPr>
                      <m:t>𝑖</m:t>
                    </m:r>
                  </m:oMath>
                </a14:m>
                <a:endParaRPr lang="en-AU" altLang="zh-CN" sz="28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22388"/>
                <a:ext cx="8229600" cy="4626892"/>
              </a:xfrm>
              <a:blipFill rotWithShape="1">
                <a:blip r:embed="rId3"/>
                <a:stretch>
                  <a:fillRect l="-1259" t="-1318"/>
                </a:stretch>
              </a:blipFill>
            </p:spPr>
            <p:txBody>
              <a:bodyPr/>
              <a:lstStyle/>
              <a:p>
                <a:r>
                  <a:rPr lang="zh-CN" altLang="en-US">
                    <a:noFill/>
                  </a:rPr>
                  <a:t> </a:t>
                </a:r>
              </a:p>
            </p:txBody>
          </p:sp>
        </mc:Fallback>
      </mc:AlternateContent>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56992"/>
            <a:ext cx="7704856" cy="84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上箭头 3"/>
          <p:cNvSpPr/>
          <p:nvPr/>
        </p:nvSpPr>
        <p:spPr>
          <a:xfrm>
            <a:off x="8100392" y="4293096"/>
            <a:ext cx="216024" cy="36004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屏幕剪辑"/>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9105" y="4407351"/>
            <a:ext cx="3657069" cy="2334018"/>
          </a:xfrm>
          <a:prstGeom prst="rect">
            <a:avLst/>
          </a:prstGeom>
        </p:spPr>
      </p:pic>
    </p:spTree>
    <p:extLst>
      <p:ext uri="{BB962C8B-B14F-4D97-AF65-F5344CB8AC3E}">
        <p14:creationId xmlns:p14="http://schemas.microsoft.com/office/powerpoint/2010/main" val="447851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Phase 2: Subgraph Merging</a:t>
            </a:r>
            <a:endParaRPr lang="en-AU" dirty="0"/>
          </a:p>
        </p:txBody>
      </p:sp>
      <p:sp>
        <p:nvSpPr>
          <p:cNvPr id="3" name="Content Placeholder 2"/>
          <p:cNvSpPr>
            <a:spLocks noGrp="1"/>
          </p:cNvSpPr>
          <p:nvPr>
            <p:ph idx="1"/>
          </p:nvPr>
        </p:nvSpPr>
        <p:spPr>
          <a:xfrm>
            <a:off x="457200" y="1322388"/>
            <a:ext cx="8229600" cy="4626892"/>
          </a:xfrm>
        </p:spPr>
        <p:txBody>
          <a:bodyPr>
            <a:normAutofit/>
          </a:bodyPr>
          <a:lstStyle/>
          <a:p>
            <a:pPr>
              <a:buFont typeface="Arial" pitchFamily="34" charset="0"/>
              <a:buChar char="•"/>
            </a:pPr>
            <a:r>
              <a:rPr lang="en-US" sz="2800" dirty="0" smtClean="0"/>
              <a:t>Merge all colors received by a vertex.</a:t>
            </a:r>
          </a:p>
        </p:txBody>
      </p:sp>
      <p:pic>
        <p:nvPicPr>
          <p:cNvPr id="6" name="图片 5"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20" y="3320959"/>
            <a:ext cx="3657069" cy="2334018"/>
          </a:xfrm>
          <a:prstGeom prst="rect">
            <a:avLst/>
          </a:prstGeom>
        </p:spPr>
      </p:pic>
      <p:pic>
        <p:nvPicPr>
          <p:cNvPr id="8" name="图片 7"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313532"/>
            <a:ext cx="3636969" cy="2335547"/>
          </a:xfrm>
          <a:prstGeom prst="rect">
            <a:avLst/>
          </a:prstGeom>
        </p:spPr>
      </p:pic>
    </p:spTree>
    <p:extLst>
      <p:ext uri="{BB962C8B-B14F-4D97-AF65-F5344CB8AC3E}">
        <p14:creationId xmlns:p14="http://schemas.microsoft.com/office/powerpoint/2010/main" val="48908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dirty="0" smtClean="0"/>
              <a:t>Theoretical results</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22388"/>
                <a:ext cx="8229600" cy="4626892"/>
              </a:xfrm>
            </p:spPr>
            <p:txBody>
              <a:bodyPr>
                <a:normAutofit/>
              </a:bodyPr>
              <a:lstStyle/>
              <a:p>
                <a:pPr>
                  <a:buFont typeface="Arial" pitchFamily="34" charset="0"/>
                  <a:buChar char="•"/>
                </a:pPr>
                <a:r>
                  <a:rPr lang="en-US" sz="2800" dirty="0"/>
                  <a:t>Number of </a:t>
                </a:r>
                <a:r>
                  <a:rPr lang="en-US" sz="2800" dirty="0" smtClean="0"/>
                  <a:t>supersteps</a:t>
                </a:r>
                <a:r>
                  <a:rPr lang="en-US" sz="2800" dirty="0"/>
                  <a:t>: </a:t>
                </a:r>
                <a14:m>
                  <m:oMath xmlns:m="http://schemas.openxmlformats.org/officeDocument/2006/math">
                    <m:r>
                      <a:rPr lang="en-US" sz="2800">
                        <a:latin typeface="Cambria Math"/>
                      </a:rPr>
                      <m:t>𝑂</m:t>
                    </m:r>
                    <m:r>
                      <a:rPr lang="en-US" sz="2800">
                        <a:latin typeface="Cambria Math"/>
                      </a:rPr>
                      <m:t>(</m:t>
                    </m:r>
                    <m:func>
                      <m:funcPr>
                        <m:ctrlPr>
                          <a:rPr lang="en-US" sz="2800" i="1">
                            <a:latin typeface="Cambria Math"/>
                          </a:rPr>
                        </m:ctrlPr>
                      </m:funcPr>
                      <m:fName>
                        <m:r>
                          <m:rPr>
                            <m:sty m:val="p"/>
                          </m:rPr>
                          <a:rPr lang="en-US" sz="2800">
                            <a:latin typeface="Cambria Math"/>
                          </a:rPr>
                          <m:t>log</m:t>
                        </m:r>
                      </m:fName>
                      <m:e>
                        <m:r>
                          <a:rPr lang="en-US" sz="2800">
                            <a:latin typeface="Cambria Math"/>
                          </a:rPr>
                          <m:t>𝑛</m:t>
                        </m:r>
                      </m:e>
                    </m:func>
                    <m:r>
                      <a:rPr lang="en-US" sz="2800">
                        <a:latin typeface="Cambria Math"/>
                      </a:rPr>
                      <m:t>)</m:t>
                    </m:r>
                  </m:oMath>
                </a14:m>
                <a:endParaRPr lang="en-US" sz="2800" dirty="0"/>
              </a:p>
              <a:p>
                <a:pPr>
                  <a:buFont typeface="Arial" pitchFamily="34" charset="0"/>
                  <a:buChar char="•"/>
                </a:pPr>
                <a:r>
                  <a:rPr lang="en-US" sz="2800" dirty="0"/>
                  <a:t>Total </a:t>
                </a:r>
                <a:r>
                  <a:rPr lang="en-US" sz="2800" dirty="0" smtClean="0"/>
                  <a:t>communication cost</a:t>
                </a:r>
                <a:r>
                  <a:rPr lang="en-US" sz="2800" dirty="0"/>
                  <a:t>: </a:t>
                </a:r>
                <a14:m>
                  <m:oMath xmlns:m="http://schemas.openxmlformats.org/officeDocument/2006/math">
                    <m:r>
                      <a:rPr lang="en-US" sz="2800">
                        <a:latin typeface="Cambria Math"/>
                      </a:rPr>
                      <m:t>𝑂</m:t>
                    </m:r>
                    <m:r>
                      <a:rPr lang="en-US" sz="2800">
                        <a:latin typeface="Cambria Math"/>
                      </a:rPr>
                      <m:t>(</m:t>
                    </m:r>
                    <m:r>
                      <a:rPr lang="en-US" sz="2800">
                        <a:latin typeface="Cambria Math"/>
                      </a:rPr>
                      <m:t>𝑚</m:t>
                    </m:r>
                    <m:r>
                      <a:rPr lang="en-US" sz="2800">
                        <a:latin typeface="Cambria Math"/>
                      </a:rPr>
                      <m:t>)</m:t>
                    </m:r>
                  </m:oMath>
                </a14:m>
                <a:endParaRPr lang="en-US" sz="2800" dirty="0"/>
              </a:p>
              <a:p>
                <a:pPr>
                  <a:buFont typeface="Arial" pitchFamily="34" charset="0"/>
                  <a:buChar char="•"/>
                </a:pPr>
                <a:r>
                  <a:rPr lang="en-US" sz="2800" dirty="0"/>
                  <a:t>Total </a:t>
                </a:r>
                <a:r>
                  <a:rPr lang="en-US" sz="2800" dirty="0" smtClean="0"/>
                  <a:t>computation cost</a:t>
                </a:r>
                <a:r>
                  <a:rPr lang="en-US" sz="2800" dirty="0"/>
                  <a:t>: </a:t>
                </a:r>
                <a14:m>
                  <m:oMath xmlns:m="http://schemas.openxmlformats.org/officeDocument/2006/math">
                    <m:r>
                      <a:rPr lang="en-US" sz="2800">
                        <a:latin typeface="Cambria Math"/>
                      </a:rPr>
                      <m:t>𝑂</m:t>
                    </m:r>
                    <m:r>
                      <a:rPr lang="en-US" sz="2800">
                        <a:latin typeface="Cambria Math"/>
                      </a:rPr>
                      <m:t>(</m:t>
                    </m:r>
                    <m:r>
                      <a:rPr lang="en-US" sz="2800">
                        <a:latin typeface="Cambria Math"/>
                      </a:rPr>
                      <m:t>𝑚</m:t>
                    </m:r>
                    <m:r>
                      <a:rPr lang="en-US" sz="2800">
                        <a:latin typeface="Cambria Math"/>
                      </a:rPr>
                      <m:t>)</m:t>
                    </m: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22388"/>
                <a:ext cx="8229600" cy="4626892"/>
              </a:xfrm>
              <a:blipFill rotWithShape="1">
                <a:blip r:embed="rId3"/>
                <a:stretch>
                  <a:fillRect l="-1259" t="-13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52255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dirty="0" smtClean="0">
                <a:ea typeface="MS PGothic" pitchFamily="34" charset="-128"/>
              </a:rPr>
              <a:t>Outline</a:t>
            </a:r>
          </a:p>
        </p:txBody>
      </p:sp>
      <p:sp>
        <p:nvSpPr>
          <p:cNvPr id="3" name="Content Placeholder 2"/>
          <p:cNvSpPr>
            <a:spLocks noGrp="1"/>
          </p:cNvSpPr>
          <p:nvPr>
            <p:ph idx="1"/>
          </p:nvPr>
        </p:nvSpPr>
        <p:spPr>
          <a:xfrm>
            <a:off x="457200" y="1322388"/>
            <a:ext cx="8229600" cy="4606925"/>
          </a:xfrm>
        </p:spPr>
        <p:txBody>
          <a:bodyPr/>
          <a:lstStyle/>
          <a:p>
            <a:pPr>
              <a:buFont typeface="Arial" pitchFamily="34" charset="0"/>
              <a:buChar char="•"/>
              <a:defRPr/>
            </a:pPr>
            <a:r>
              <a:rPr lang="en-AU" sz="2800" dirty="0" smtClean="0"/>
              <a:t>Introduction</a:t>
            </a:r>
            <a:r>
              <a:rPr lang="en-AU" sz="2800" dirty="0"/>
              <a:t> </a:t>
            </a:r>
            <a:r>
              <a:rPr lang="en-AU" sz="2800" dirty="0" smtClean="0"/>
              <a:t>and Related </a:t>
            </a:r>
            <a:r>
              <a:rPr lang="en-AU" sz="2800" dirty="0"/>
              <a:t>Work</a:t>
            </a:r>
          </a:p>
          <a:p>
            <a:pPr>
              <a:buFont typeface="Arial" pitchFamily="34" charset="0"/>
              <a:buChar char="•"/>
              <a:defRPr/>
            </a:pPr>
            <a:r>
              <a:rPr lang="en-AU" sz="2800" dirty="0"/>
              <a:t>Computing Connected </a:t>
            </a:r>
            <a:r>
              <a:rPr lang="en-AU" sz="2800" dirty="0" smtClean="0"/>
              <a:t>Component</a:t>
            </a:r>
            <a:endParaRPr lang="en-AU" sz="2800" dirty="0"/>
          </a:p>
          <a:p>
            <a:pPr>
              <a:buFont typeface="Arial" pitchFamily="34" charset="0"/>
              <a:buChar char="•"/>
              <a:defRPr/>
            </a:pPr>
            <a:r>
              <a:rPr lang="en-AU" sz="2800" dirty="0">
                <a:solidFill>
                  <a:srgbClr val="FF0000"/>
                </a:solidFill>
              </a:rPr>
              <a:t>Computing </a:t>
            </a:r>
            <a:r>
              <a:rPr lang="en-AU" sz="2800" dirty="0" err="1" smtClean="0">
                <a:solidFill>
                  <a:srgbClr val="FF0000"/>
                </a:solidFill>
              </a:rPr>
              <a:t>BiConnected</a:t>
            </a:r>
            <a:r>
              <a:rPr lang="en-AU" sz="2800" dirty="0" smtClean="0">
                <a:solidFill>
                  <a:srgbClr val="FF0000"/>
                </a:solidFill>
              </a:rPr>
              <a:t> Component</a:t>
            </a:r>
          </a:p>
          <a:p>
            <a:pPr>
              <a:buFont typeface="Arial" pitchFamily="34" charset="0"/>
              <a:buChar char="•"/>
              <a:defRPr/>
            </a:pPr>
            <a:r>
              <a:rPr lang="en-AU" sz="2800" dirty="0" smtClean="0"/>
              <a:t>Experiment</a:t>
            </a:r>
          </a:p>
          <a:p>
            <a:pPr>
              <a:buFont typeface="Arial" pitchFamily="34" charset="0"/>
              <a:buChar char="•"/>
              <a:defRPr/>
            </a:pPr>
            <a:r>
              <a:rPr lang="en-AU" sz="2800" dirty="0" smtClean="0"/>
              <a:t>Conclusion</a:t>
            </a:r>
            <a:endParaRPr lang="en-AU" sz="2800" dirty="0"/>
          </a:p>
          <a:p>
            <a:pPr>
              <a:buFont typeface="Arial" pitchFamily="34" charset="0"/>
              <a:buChar char="•"/>
              <a:defRPr/>
            </a:pPr>
            <a:endParaRPr lang="en-AU" sz="2800" dirty="0"/>
          </a:p>
        </p:txBody>
      </p:sp>
    </p:spTree>
    <p:extLst>
      <p:ext uri="{BB962C8B-B14F-4D97-AF65-F5344CB8AC3E}">
        <p14:creationId xmlns:p14="http://schemas.microsoft.com/office/powerpoint/2010/main" val="123856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AU" dirty="0" smtClean="0"/>
              <a:t>Challenge</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22388"/>
                <a:ext cx="8229600" cy="4770908"/>
              </a:xfrm>
            </p:spPr>
            <p:txBody>
              <a:bodyPr>
                <a:normAutofit lnSpcReduction="10000"/>
              </a:bodyPr>
              <a:lstStyle/>
              <a:p>
                <a:pPr>
                  <a:buFont typeface="Arial" pitchFamily="34" charset="0"/>
                  <a:buChar char="•"/>
                </a:pPr>
                <a:r>
                  <a:rPr lang="en-US" sz="2800" dirty="0"/>
                  <a:t>Existing </a:t>
                </a:r>
                <a:r>
                  <a:rPr lang="en-US" sz="2800" dirty="0" smtClean="0"/>
                  <a:t>work </a:t>
                </a:r>
                <a:r>
                  <a:rPr lang="en-US" altLang="zh-CN" sz="2800" dirty="0" smtClean="0"/>
                  <a:t>[</a:t>
                </a:r>
                <a:r>
                  <a:rPr lang="en-US" altLang="zh-CN" sz="2800" dirty="0"/>
                  <a:t>VLDB’14, Yan et al</a:t>
                </a:r>
                <a:r>
                  <a:rPr lang="en-US" altLang="zh-CN" sz="2800" dirty="0" smtClean="0"/>
                  <a:t>.]</a:t>
                </a:r>
                <a:endParaRPr lang="en-US" sz="2800" dirty="0"/>
              </a:p>
              <a:p>
                <a:pPr marL="114300" indent="-457200">
                  <a:buFont typeface="+mj-lt"/>
                  <a:buAutoNum type="arabicPeriod"/>
                </a:pPr>
                <a:r>
                  <a:rPr lang="en-US" sz="2400" dirty="0" smtClean="0"/>
                  <a:t>Label </a:t>
                </a:r>
                <a:r>
                  <a:rPr lang="en-US" sz="2400" dirty="0"/>
                  <a:t>edges</a:t>
                </a:r>
              </a:p>
              <a:p>
                <a:pPr marL="114300" indent="-457200">
                  <a:buFont typeface="+mj-lt"/>
                  <a:buAutoNum type="arabicPeriod"/>
                </a:pPr>
                <a:r>
                  <a:rPr lang="en-US" sz="2400" dirty="0" smtClean="0"/>
                  <a:t>Construct  </a:t>
                </a:r>
                <a:r>
                  <a:rPr lang="en-US" sz="2400" dirty="0"/>
                  <a:t>graph G’ </a:t>
                </a:r>
                <a:r>
                  <a:rPr lang="en-US" sz="2400" dirty="0" smtClean="0"/>
                  <a:t>by treating </a:t>
                </a:r>
                <a:r>
                  <a:rPr lang="en-US" sz="2400" dirty="0"/>
                  <a:t>each </a:t>
                </a:r>
                <a:r>
                  <a:rPr lang="en-US" sz="2400" dirty="0" smtClean="0"/>
                  <a:t>edge as a vertex</a:t>
                </a:r>
              </a:p>
              <a:p>
                <a:pPr marL="114300" indent="-457200">
                  <a:buFont typeface="+mj-lt"/>
                  <a:buAutoNum type="arabicPeriod"/>
                </a:pPr>
                <a:r>
                  <a:rPr lang="en-US" sz="2400" dirty="0" smtClean="0"/>
                  <a:t>BCCs of original graph are CCs of G’ </a:t>
                </a:r>
              </a:p>
              <a:p>
                <a:pPr marL="114300" indent="-457200">
                  <a:buFont typeface="+mj-lt"/>
                  <a:buAutoNum type="arabicPeriod"/>
                </a:pPr>
                <a:r>
                  <a:rPr lang="en-US" sz="2400" dirty="0" smtClean="0"/>
                  <a:t>The </a:t>
                </a:r>
                <a:r>
                  <a:rPr lang="en-US" sz="2400" dirty="0"/>
                  <a:t>construction of G’ takes </a:t>
                </a:r>
                <a:r>
                  <a:rPr lang="en-US" altLang="zh-CN" sz="2400" dirty="0" smtClean="0">
                    <a:solidFill>
                      <a:srgbClr val="FF0000"/>
                    </a:solidFill>
                  </a:rPr>
                  <a:t>O(m</a:t>
                </a:r>
                <a14:m>
                  <m:oMath xmlns:m="http://schemas.openxmlformats.org/officeDocument/2006/math">
                    <m:r>
                      <a:rPr lang="en-US" altLang="zh-CN" sz="2400">
                        <a:solidFill>
                          <a:srgbClr val="FF0000"/>
                        </a:solidFill>
                        <a:latin typeface="Cambria Math"/>
                      </a:rPr>
                      <m:t>×</m:t>
                    </m:r>
                  </m:oMath>
                </a14:m>
                <a:r>
                  <a:rPr lang="en-US" altLang="zh-CN" sz="2400" dirty="0">
                    <a:solidFill>
                      <a:srgbClr val="FF0000"/>
                    </a:solidFill>
                  </a:rPr>
                  <a:t>#superstep)</a:t>
                </a:r>
                <a:r>
                  <a:rPr lang="zh-CN" altLang="en-US" sz="2400" dirty="0"/>
                  <a:t> </a:t>
                </a:r>
                <a:r>
                  <a:rPr lang="en-US" altLang="zh-CN" sz="2400" dirty="0"/>
                  <a:t>communication </a:t>
                </a:r>
                <a:r>
                  <a:rPr lang="en-US" altLang="zh-CN" sz="2400" dirty="0" smtClean="0"/>
                  <a:t>cost</a:t>
                </a:r>
                <a:endParaRPr lang="en-US" sz="2400" dirty="0"/>
              </a:p>
              <a:p>
                <a:pPr marL="0" indent="0"/>
                <a:endParaRPr lang="en-US" sz="2000" dirty="0" smtClean="0"/>
              </a:p>
              <a:p>
                <a:pPr>
                  <a:buFont typeface="Arial" pitchFamily="34" charset="0"/>
                  <a:buChar char="•"/>
                </a:pPr>
                <a:r>
                  <a:rPr lang="en-US" sz="2800" dirty="0"/>
                  <a:t>Our approach</a:t>
                </a:r>
              </a:p>
              <a:p>
                <a:pPr marL="114300" indent="-457200">
                  <a:buFont typeface="+mj-lt"/>
                  <a:buAutoNum type="arabicPeriod"/>
                </a:pPr>
                <a:r>
                  <a:rPr lang="en-US" sz="2400" dirty="0" smtClean="0"/>
                  <a:t>Label </a:t>
                </a:r>
                <a:r>
                  <a:rPr lang="en-US" sz="2400" dirty="0"/>
                  <a:t>vertices</a:t>
                </a:r>
              </a:p>
              <a:p>
                <a:pPr marL="114300" indent="-457200">
                  <a:buFont typeface="+mj-lt"/>
                  <a:buAutoNum type="arabicPeriod"/>
                </a:pPr>
                <a:r>
                  <a:rPr lang="en-US" sz="2400" dirty="0" smtClean="0"/>
                  <a:t>BCCs </a:t>
                </a:r>
                <a:r>
                  <a:rPr lang="en-US" sz="2400" dirty="0"/>
                  <a:t>can be inferred from vertices’ </a:t>
                </a:r>
                <a:r>
                  <a:rPr lang="en-US" sz="2400" dirty="0" smtClean="0"/>
                  <a:t>labels</a:t>
                </a:r>
              </a:p>
              <a:p>
                <a:pPr marL="114300" indent="-457200">
                  <a:buFont typeface="+mj-lt"/>
                  <a:buAutoNum type="arabicPeriod"/>
                </a:pPr>
                <a:r>
                  <a:rPr lang="en-US" sz="2400" dirty="0" smtClean="0">
                    <a:solidFill>
                      <a:srgbClr val="FF0000"/>
                    </a:solidFill>
                  </a:rPr>
                  <a:t>Linear</a:t>
                </a:r>
                <a:r>
                  <a:rPr lang="en-US" sz="2400" dirty="0" smtClean="0"/>
                  <a:t> </a:t>
                </a:r>
                <a:r>
                  <a:rPr lang="en-US" sz="2400" dirty="0" smtClean="0">
                    <a:solidFill>
                      <a:srgbClr val="FF0000"/>
                    </a:solidFill>
                  </a:rPr>
                  <a:t>communication</a:t>
                </a:r>
                <a:r>
                  <a:rPr lang="en-US" sz="2400" dirty="0" smtClean="0"/>
                  <a:t> cost is achieved</a:t>
                </a:r>
                <a:endParaRPr lang="en-AU"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22388"/>
                <a:ext cx="8229600" cy="4770908"/>
              </a:xfrm>
              <a:blipFill rotWithShape="1">
                <a:blip r:embed="rId3"/>
                <a:stretch>
                  <a:fillRect l="-1259" t="-2171"/>
                </a:stretch>
              </a:blipFill>
            </p:spPr>
            <p:txBody>
              <a:bodyPr/>
              <a:lstStyle/>
              <a:p>
                <a:r>
                  <a:rPr lang="en-US">
                    <a:noFill/>
                  </a:rPr>
                  <a:t> </a:t>
                </a:r>
              </a:p>
            </p:txBody>
          </p:sp>
        </mc:Fallback>
      </mc:AlternateContent>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7" y="3933056"/>
            <a:ext cx="2860315" cy="20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椭圆 4"/>
          <p:cNvSpPr/>
          <p:nvPr/>
        </p:nvSpPr>
        <p:spPr>
          <a:xfrm>
            <a:off x="539552" y="3789040"/>
            <a:ext cx="3096344" cy="18002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047660"/>
            <a:ext cx="3240360" cy="152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428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dirty="0" smtClean="0">
                <a:ea typeface="MS PGothic" pitchFamily="34" charset="-128"/>
              </a:rPr>
              <a:t>Outline</a:t>
            </a:r>
          </a:p>
        </p:txBody>
      </p:sp>
      <p:sp>
        <p:nvSpPr>
          <p:cNvPr id="3" name="Content Placeholder 2"/>
          <p:cNvSpPr>
            <a:spLocks noGrp="1"/>
          </p:cNvSpPr>
          <p:nvPr>
            <p:ph idx="1"/>
          </p:nvPr>
        </p:nvSpPr>
        <p:spPr>
          <a:xfrm>
            <a:off x="457200" y="1322388"/>
            <a:ext cx="8229600" cy="4606925"/>
          </a:xfrm>
        </p:spPr>
        <p:txBody>
          <a:bodyPr/>
          <a:lstStyle/>
          <a:p>
            <a:pPr>
              <a:buFont typeface="Arial" pitchFamily="34" charset="0"/>
              <a:buChar char="•"/>
              <a:defRPr/>
            </a:pPr>
            <a:r>
              <a:rPr lang="en-AU" sz="2800" dirty="0" smtClean="0">
                <a:solidFill>
                  <a:srgbClr val="FF0000"/>
                </a:solidFill>
              </a:rPr>
              <a:t>Introduction</a:t>
            </a:r>
            <a:r>
              <a:rPr lang="en-AU" sz="2800" dirty="0">
                <a:solidFill>
                  <a:srgbClr val="FF0000"/>
                </a:solidFill>
              </a:rPr>
              <a:t> </a:t>
            </a:r>
            <a:r>
              <a:rPr lang="en-AU" sz="2800" dirty="0" smtClean="0">
                <a:solidFill>
                  <a:srgbClr val="FF0000"/>
                </a:solidFill>
              </a:rPr>
              <a:t>and Related </a:t>
            </a:r>
            <a:r>
              <a:rPr lang="en-AU" sz="2800" dirty="0">
                <a:solidFill>
                  <a:srgbClr val="FF0000"/>
                </a:solidFill>
              </a:rPr>
              <a:t>Work</a:t>
            </a:r>
          </a:p>
          <a:p>
            <a:pPr>
              <a:buFont typeface="Arial" pitchFamily="34" charset="0"/>
              <a:buChar char="•"/>
              <a:defRPr/>
            </a:pPr>
            <a:r>
              <a:rPr lang="en-AU" sz="2800" dirty="0"/>
              <a:t>Computing Connected </a:t>
            </a:r>
            <a:r>
              <a:rPr lang="en-AU" sz="2800" dirty="0" smtClean="0"/>
              <a:t>Component</a:t>
            </a:r>
            <a:endParaRPr lang="en-AU" sz="2800" dirty="0"/>
          </a:p>
          <a:p>
            <a:pPr>
              <a:buFont typeface="Arial" pitchFamily="34" charset="0"/>
              <a:buChar char="•"/>
              <a:defRPr/>
            </a:pPr>
            <a:r>
              <a:rPr lang="en-AU" sz="2800" dirty="0"/>
              <a:t>Computing </a:t>
            </a:r>
            <a:r>
              <a:rPr lang="en-AU" sz="2800" dirty="0" err="1" smtClean="0"/>
              <a:t>BiConnected</a:t>
            </a:r>
            <a:r>
              <a:rPr lang="en-AU" sz="2800" dirty="0" smtClean="0"/>
              <a:t> Component</a:t>
            </a:r>
          </a:p>
          <a:p>
            <a:pPr>
              <a:buFont typeface="Arial" pitchFamily="34" charset="0"/>
              <a:buChar char="•"/>
              <a:defRPr/>
            </a:pPr>
            <a:r>
              <a:rPr lang="en-AU" sz="2800" dirty="0" smtClean="0"/>
              <a:t>Experiment</a:t>
            </a:r>
          </a:p>
          <a:p>
            <a:pPr>
              <a:buFont typeface="Arial" pitchFamily="34" charset="0"/>
              <a:buChar char="•"/>
              <a:defRPr/>
            </a:pPr>
            <a:r>
              <a:rPr lang="en-AU" sz="2800" dirty="0" smtClean="0"/>
              <a:t>Conclusion</a:t>
            </a:r>
            <a:endParaRPr lang="en-AU" sz="2800" dirty="0"/>
          </a:p>
          <a:p>
            <a:pPr>
              <a:buFont typeface="Arial" pitchFamily="34" charset="0"/>
              <a:buChar char="•"/>
              <a:defRPr/>
            </a:pPr>
            <a:endParaRPr lang="en-AU" sz="2800" dirty="0"/>
          </a:p>
        </p:txBody>
      </p:sp>
    </p:spTree>
    <p:extLst>
      <p:ext uri="{BB962C8B-B14F-4D97-AF65-F5344CB8AC3E}">
        <p14:creationId xmlns:p14="http://schemas.microsoft.com/office/powerpoint/2010/main" val="1806908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US" dirty="0"/>
              <a:t>Basic </a:t>
            </a:r>
            <a:r>
              <a:rPr lang="en-US" dirty="0" smtClean="0"/>
              <a:t>Cycle</a:t>
            </a:r>
            <a:endParaRPr lang="en-AU"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322388"/>
                <a:ext cx="8229600" cy="2394644"/>
              </a:xfrm>
            </p:spPr>
            <p:txBody>
              <a:bodyPr>
                <a:normAutofit fontScale="85000" lnSpcReduction="10000"/>
              </a:bodyPr>
              <a:lstStyle/>
              <a:p>
                <a:pPr>
                  <a:buFont typeface="Arial" pitchFamily="34" charset="0"/>
                  <a:buChar char="•"/>
                </a:pPr>
                <a:r>
                  <a:rPr lang="en-US" sz="2800" dirty="0" smtClean="0"/>
                  <a:t>Basic cycle </a:t>
                </a:r>
                <a:r>
                  <a:rPr lang="en-US" altLang="zh-CN" sz="2800" dirty="0"/>
                  <a:t>(based on BFS tree T)</a:t>
                </a:r>
                <a:r>
                  <a:rPr lang="en-US" sz="2800" dirty="0"/>
                  <a:t>:</a:t>
                </a:r>
              </a:p>
              <a:p>
                <a:pPr marL="0" indent="0"/>
                <a:r>
                  <a:rPr lang="en-US" sz="2600" dirty="0"/>
                  <a:t> </a:t>
                </a:r>
                <a:r>
                  <a:rPr lang="en-US" sz="2600" dirty="0" smtClean="0"/>
                  <a:t>   Non-tree </a:t>
                </a:r>
                <a:r>
                  <a:rPr lang="en-US" sz="2600" dirty="0"/>
                  <a:t>edge </a:t>
                </a:r>
                <a:r>
                  <a:rPr lang="en-US" sz="2600" dirty="0">
                    <a:solidFill>
                      <a:srgbClr val="FF0000"/>
                    </a:solidFill>
                  </a:rPr>
                  <a:t>(</a:t>
                </a:r>
                <a:r>
                  <a:rPr lang="en-US" sz="2600" dirty="0" smtClean="0">
                    <a:solidFill>
                      <a:srgbClr val="FF0000"/>
                    </a:solidFill>
                  </a:rPr>
                  <a:t>u,v) </a:t>
                </a:r>
                <a:r>
                  <a:rPr lang="en-US" sz="2600" dirty="0" smtClean="0"/>
                  <a:t>and </a:t>
                </a:r>
                <a:r>
                  <a:rPr lang="en-US" sz="2600" dirty="0"/>
                  <a:t>the </a:t>
                </a:r>
                <a:r>
                  <a:rPr lang="en-US" sz="2600" dirty="0">
                    <a:solidFill>
                      <a:srgbClr val="FF0000"/>
                    </a:solidFill>
                  </a:rPr>
                  <a:t>path between u and v </a:t>
                </a:r>
                <a:r>
                  <a:rPr lang="en-US" sz="2600" dirty="0"/>
                  <a:t>in </a:t>
                </a:r>
                <a:r>
                  <a:rPr lang="en-US" sz="2600" dirty="0" smtClean="0"/>
                  <a:t>T.</a:t>
                </a:r>
              </a:p>
              <a:p>
                <a:pPr>
                  <a:buFont typeface="Arial" pitchFamily="34" charset="0"/>
                  <a:buChar char="•"/>
                </a:pPr>
                <a:r>
                  <a:rPr lang="en-US" sz="2800" dirty="0" smtClean="0"/>
                  <a:t>Theorem: two </a:t>
                </a:r>
                <a:r>
                  <a:rPr lang="en-US" sz="2800" dirty="0"/>
                  <a:t>edges e and e’ belong to the same BCC iff</a:t>
                </a:r>
              </a:p>
              <a:p>
                <a:pPr marL="457200" indent="-457200">
                  <a:buFont typeface="+mj-lt"/>
                  <a:buAutoNum type="arabicPeriod"/>
                </a:pPr>
                <a14:m>
                  <m:oMath xmlns:m="http://schemas.openxmlformats.org/officeDocument/2006/math">
                    <m:r>
                      <m:rPr>
                        <m:sty m:val="p"/>
                      </m:rPr>
                      <a:rPr lang="en-US" sz="2600" i="0">
                        <a:latin typeface="Cambria Math"/>
                      </a:rPr>
                      <m:t>e</m:t>
                    </m:r>
                    <m:r>
                      <a:rPr lang="en-US" sz="2600" i="0">
                        <a:latin typeface="Cambria Math"/>
                      </a:rPr>
                      <m:t>∈</m:t>
                    </m:r>
                    <m:sSub>
                      <m:sSubPr>
                        <m:ctrlPr>
                          <a:rPr lang="en-US" sz="2600" i="1">
                            <a:latin typeface="Cambria Math"/>
                          </a:rPr>
                        </m:ctrlPr>
                      </m:sSubPr>
                      <m:e>
                        <m:r>
                          <m:rPr>
                            <m:sty m:val="p"/>
                          </m:rPr>
                          <a:rPr lang="en-US" sz="2600" i="0">
                            <a:latin typeface="Cambria Math"/>
                          </a:rPr>
                          <m:t>C</m:t>
                        </m:r>
                      </m:e>
                      <m:sub>
                        <m:r>
                          <a:rPr lang="en-US" sz="2600" i="0">
                            <a:latin typeface="Cambria Math"/>
                          </a:rPr>
                          <m:t>0</m:t>
                        </m:r>
                      </m:sub>
                    </m:sSub>
                    <m:r>
                      <a:rPr lang="en-US" sz="2600" i="0">
                        <a:latin typeface="Cambria Math"/>
                      </a:rPr>
                      <m:t>, </m:t>
                    </m:r>
                    <m:sSup>
                      <m:sSupPr>
                        <m:ctrlPr>
                          <a:rPr lang="en-US" sz="2600" i="1">
                            <a:latin typeface="Cambria Math"/>
                          </a:rPr>
                        </m:ctrlPr>
                      </m:sSupPr>
                      <m:e>
                        <m:r>
                          <m:rPr>
                            <m:sty m:val="p"/>
                          </m:rPr>
                          <a:rPr lang="en-US" sz="2600" i="0">
                            <a:latin typeface="Cambria Math"/>
                          </a:rPr>
                          <m:t>e</m:t>
                        </m:r>
                      </m:e>
                      <m:sup>
                        <m:r>
                          <a:rPr lang="en-US" sz="2600" i="0">
                            <a:latin typeface="Cambria Math"/>
                          </a:rPr>
                          <m:t>′</m:t>
                        </m:r>
                      </m:sup>
                    </m:sSup>
                    <m:r>
                      <a:rPr lang="en-US" sz="2600" i="0">
                        <a:latin typeface="Cambria Math"/>
                      </a:rPr>
                      <m:t>∈</m:t>
                    </m:r>
                    <m:sSub>
                      <m:sSubPr>
                        <m:ctrlPr>
                          <a:rPr lang="en-US" sz="2600" i="1">
                            <a:latin typeface="Cambria Math"/>
                          </a:rPr>
                        </m:ctrlPr>
                      </m:sSubPr>
                      <m:e>
                        <m:r>
                          <m:rPr>
                            <m:sty m:val="p"/>
                          </m:rPr>
                          <a:rPr lang="en-US" sz="2600" i="0">
                            <a:latin typeface="Cambria Math"/>
                          </a:rPr>
                          <m:t>C</m:t>
                        </m:r>
                      </m:e>
                      <m:sub>
                        <m:r>
                          <a:rPr lang="en-US" altLang="zh-CN" sz="2600" b="0" i="1" smtClean="0">
                            <a:latin typeface="Cambria Math"/>
                          </a:rPr>
                          <m:t>𝐿</m:t>
                        </m:r>
                      </m:sub>
                    </m:sSub>
                  </m:oMath>
                </a14:m>
                <a:r>
                  <a:rPr lang="en-US" altLang="zh-CN" sz="2600" dirty="0" smtClean="0"/>
                  <a:t> (</a:t>
                </a:r>
                <a14:m>
                  <m:oMath xmlns:m="http://schemas.openxmlformats.org/officeDocument/2006/math">
                    <m:sSub>
                      <m:sSubPr>
                        <m:ctrlPr>
                          <a:rPr lang="en-US" altLang="zh-CN" sz="2600" i="1">
                            <a:latin typeface="Cambria Math"/>
                          </a:rPr>
                        </m:ctrlPr>
                      </m:sSubPr>
                      <m:e>
                        <m:r>
                          <m:rPr>
                            <m:sty m:val="p"/>
                          </m:rPr>
                          <a:rPr lang="en-US" altLang="zh-CN" sz="2600">
                            <a:latin typeface="Cambria Math"/>
                          </a:rPr>
                          <m:t>C</m:t>
                        </m:r>
                      </m:e>
                      <m:sub>
                        <m:r>
                          <a:rPr lang="en-US" altLang="zh-CN" sz="2600" b="0" i="1" smtClean="0">
                            <a:latin typeface="Cambria Math"/>
                          </a:rPr>
                          <m:t>0</m:t>
                        </m:r>
                      </m:sub>
                    </m:sSub>
                  </m:oMath>
                </a14:m>
                <a:r>
                  <a:rPr lang="en-US" altLang="zh-CN" sz="2600" dirty="0" smtClean="0"/>
                  <a:t>, </a:t>
                </a:r>
                <a14:m>
                  <m:oMath xmlns:m="http://schemas.openxmlformats.org/officeDocument/2006/math">
                    <m:sSub>
                      <m:sSubPr>
                        <m:ctrlPr>
                          <a:rPr lang="en-US" altLang="zh-CN" sz="2600" i="1">
                            <a:latin typeface="Cambria Math"/>
                          </a:rPr>
                        </m:ctrlPr>
                      </m:sSubPr>
                      <m:e>
                        <m:r>
                          <m:rPr>
                            <m:sty m:val="p"/>
                          </m:rPr>
                          <a:rPr lang="en-US" altLang="zh-CN" sz="2600">
                            <a:latin typeface="Cambria Math"/>
                          </a:rPr>
                          <m:t>C</m:t>
                        </m:r>
                      </m:e>
                      <m:sub>
                        <m:r>
                          <a:rPr lang="en-US" altLang="zh-CN" sz="2600" i="1">
                            <a:latin typeface="Cambria Math"/>
                          </a:rPr>
                          <m:t>𝐿</m:t>
                        </m:r>
                      </m:sub>
                    </m:sSub>
                  </m:oMath>
                </a14:m>
                <a:r>
                  <a:rPr lang="en-US" altLang="zh-CN" sz="2600" dirty="0" smtClean="0"/>
                  <a:t> are basic cycles)</a:t>
                </a:r>
              </a:p>
              <a:p>
                <a:pPr marL="457200" indent="-457200">
                  <a:buFont typeface="+mj-lt"/>
                  <a:buAutoNum type="arabicPeriod"/>
                </a:pPr>
                <a:r>
                  <a:rPr lang="en-US" altLang="zh-CN" sz="2600" dirty="0" smtClean="0"/>
                  <a:t>There </a:t>
                </a:r>
                <a:r>
                  <a:rPr lang="en-US" altLang="zh-CN" sz="2600" dirty="0"/>
                  <a:t>are basic cycles C</a:t>
                </a:r>
                <a:r>
                  <a:rPr lang="en-US" altLang="zh-CN" sz="2600" baseline="-25000" dirty="0"/>
                  <a:t>0</a:t>
                </a:r>
                <a:r>
                  <a:rPr lang="en-US" altLang="zh-CN" sz="2600" dirty="0"/>
                  <a:t>,...,</a:t>
                </a:r>
                <a:r>
                  <a:rPr lang="en-US" altLang="zh-CN" sz="2600" dirty="0" smtClean="0"/>
                  <a:t>C</a:t>
                </a:r>
                <a:r>
                  <a:rPr lang="en-US" altLang="zh-CN" sz="2600" baseline="-25000" dirty="0" smtClean="0"/>
                  <a:t>L</a:t>
                </a:r>
                <a:r>
                  <a:rPr lang="en-US" altLang="zh-CN" sz="2600" dirty="0" smtClean="0"/>
                  <a:t> such that </a:t>
                </a:r>
                <a:r>
                  <a:rPr lang="en-US" sz="2600" dirty="0" smtClean="0"/>
                  <a:t>C</a:t>
                </a:r>
                <a:r>
                  <a:rPr lang="en-US" sz="2600" baseline="-25000" dirty="0" smtClean="0"/>
                  <a:t>i</a:t>
                </a:r>
                <a:r>
                  <a:rPr lang="en-US" sz="2600" dirty="0" smtClean="0"/>
                  <a:t> </a:t>
                </a:r>
                <a:r>
                  <a:rPr lang="en-US" sz="2600" dirty="0"/>
                  <a:t>and C</a:t>
                </a:r>
                <a:r>
                  <a:rPr lang="en-US" sz="2600" baseline="-25000" dirty="0"/>
                  <a:t>i+1</a:t>
                </a:r>
                <a:r>
                  <a:rPr lang="en-US" sz="2600" dirty="0"/>
                  <a:t> overlap on edges </a:t>
                </a:r>
                <a:r>
                  <a:rPr lang="en-US" sz="2600" dirty="0" smtClean="0"/>
                  <a:t>for every </a:t>
                </a:r>
                <a14:m>
                  <m:oMath xmlns:m="http://schemas.openxmlformats.org/officeDocument/2006/math">
                    <m:r>
                      <a:rPr lang="en-US" sz="2600" b="0" i="1" dirty="0" smtClean="0">
                        <a:latin typeface="Cambria Math"/>
                      </a:rPr>
                      <m:t>0≤</m:t>
                    </m:r>
                    <m:r>
                      <a:rPr lang="en-US" sz="2600" b="0" i="1" dirty="0" smtClean="0">
                        <a:latin typeface="Cambria Math"/>
                      </a:rPr>
                      <m:t>𝑖</m:t>
                    </m:r>
                    <m:r>
                      <a:rPr lang="en-US" sz="2600" b="0" i="1" dirty="0" smtClean="0">
                        <a:latin typeface="Cambria Math"/>
                      </a:rPr>
                      <m:t>&lt;</m:t>
                    </m:r>
                    <m:r>
                      <a:rPr lang="en-US" sz="2600" b="0" i="1" dirty="0" smtClean="0">
                        <a:latin typeface="Cambria Math"/>
                      </a:rPr>
                      <m:t>𝐿</m:t>
                    </m:r>
                  </m:oMath>
                </a14:m>
                <a:endParaRPr lang="en-US" sz="2600" b="0" i="1" dirty="0" smtClean="0">
                  <a:latin typeface="Cambria Math"/>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322388"/>
                <a:ext cx="8229600" cy="2394644"/>
              </a:xfrm>
              <a:blipFill rotWithShape="1">
                <a:blip r:embed="rId3"/>
                <a:stretch>
                  <a:fillRect l="-963" t="-3308" r="-667"/>
                </a:stretch>
              </a:blipFill>
            </p:spPr>
            <p:txBody>
              <a:bodyPr/>
              <a:lstStyle/>
              <a:p>
                <a:r>
                  <a:rPr lang="zh-CN" altLang="en-US">
                    <a:noFill/>
                  </a:rPr>
                  <a:t> </a:t>
                </a:r>
              </a:p>
            </p:txBody>
          </p:sp>
        </mc:Fallback>
      </mc:AlternateContent>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789040"/>
            <a:ext cx="2664296" cy="242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1251" y="3855381"/>
            <a:ext cx="2473077" cy="244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3864359"/>
            <a:ext cx="2468314" cy="243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5539" y="3882937"/>
            <a:ext cx="2458789" cy="242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椭圆 1"/>
          <p:cNvSpPr/>
          <p:nvPr/>
        </p:nvSpPr>
        <p:spPr>
          <a:xfrm>
            <a:off x="5267275" y="5229200"/>
            <a:ext cx="456853" cy="86409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771331" y="5229200"/>
            <a:ext cx="456853" cy="86409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75180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AU" altLang="zh-CN" dirty="0"/>
              <a:t>Vertex Labelling Approach</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22388"/>
                <a:ext cx="8229600" cy="4626892"/>
              </a:xfrm>
            </p:spPr>
            <p:txBody>
              <a:bodyPr>
                <a:normAutofit/>
              </a:bodyPr>
              <a:lstStyle/>
              <a:p>
                <a:pPr>
                  <a:lnSpc>
                    <a:spcPct val="80000"/>
                  </a:lnSpc>
                  <a:buFont typeface="Arial" pitchFamily="34" charset="0"/>
                  <a:buChar char="•"/>
                </a:pPr>
                <a:r>
                  <a:rPr lang="en-US" sz="2600" dirty="0" smtClean="0"/>
                  <a:t>Lemma: non-tree edges associated with vertex </a:t>
                </a:r>
                <a:r>
                  <a:rPr lang="en-US" sz="2600" dirty="0" smtClean="0">
                    <a:solidFill>
                      <a:srgbClr val="FF0000"/>
                    </a:solidFill>
                  </a:rPr>
                  <a:t>u</a:t>
                </a:r>
                <a:r>
                  <a:rPr lang="en-US" sz="2600" dirty="0" smtClean="0"/>
                  <a:t> </a:t>
                </a:r>
                <a:r>
                  <a:rPr lang="en-US" sz="2600" dirty="0"/>
                  <a:t>and </a:t>
                </a:r>
                <a:r>
                  <a:rPr lang="en-US" altLang="zh-CN" sz="2600" dirty="0"/>
                  <a:t>tree </a:t>
                </a:r>
                <a:r>
                  <a:rPr lang="en-US" altLang="zh-CN" sz="2600" dirty="0" smtClean="0"/>
                  <a:t>edge </a:t>
                </a:r>
                <a14:m>
                  <m:oMath xmlns:m="http://schemas.openxmlformats.org/officeDocument/2006/math">
                    <m:r>
                      <a:rPr lang="en-US" altLang="zh-CN" sz="2600" b="0" i="0" smtClean="0">
                        <a:solidFill>
                          <a:srgbClr val="FF0000"/>
                        </a:solidFill>
                        <a:latin typeface="Cambria Math"/>
                      </a:rPr>
                      <m:t>(</m:t>
                    </m:r>
                    <m:r>
                      <m:rPr>
                        <m:sty m:val="p"/>
                      </m:rPr>
                      <a:rPr lang="en-US" altLang="zh-CN" sz="2600" b="0" i="0" smtClean="0">
                        <a:solidFill>
                          <a:srgbClr val="FF0000"/>
                        </a:solidFill>
                        <a:latin typeface="Cambria Math"/>
                      </a:rPr>
                      <m:t>u</m:t>
                    </m:r>
                    <m:r>
                      <a:rPr lang="en-US" altLang="zh-CN" sz="2600" b="0" i="0" smtClean="0">
                        <a:solidFill>
                          <a:srgbClr val="FF0000"/>
                        </a:solidFill>
                        <a:latin typeface="Cambria Math"/>
                      </a:rPr>
                      <m:t>,</m:t>
                    </m:r>
                    <m:r>
                      <m:rPr>
                        <m:sty m:val="p"/>
                      </m:rPr>
                      <a:rPr lang="en-US" altLang="zh-CN" sz="2600" b="0" i="0" smtClean="0">
                        <a:solidFill>
                          <a:srgbClr val="FF0000"/>
                        </a:solidFill>
                        <a:latin typeface="Cambria Math"/>
                      </a:rPr>
                      <m:t>p</m:t>
                    </m:r>
                    <m:r>
                      <a:rPr lang="en-US" altLang="zh-CN" sz="2600" b="0" i="0" smtClean="0">
                        <a:solidFill>
                          <a:srgbClr val="FF0000"/>
                        </a:solidFill>
                        <a:latin typeface="Cambria Math"/>
                      </a:rPr>
                      <m:t>(</m:t>
                    </m:r>
                    <m:r>
                      <m:rPr>
                        <m:sty m:val="p"/>
                      </m:rPr>
                      <a:rPr lang="en-US" altLang="zh-CN" sz="2600" b="0" i="0" smtClean="0">
                        <a:solidFill>
                          <a:srgbClr val="FF0000"/>
                        </a:solidFill>
                        <a:latin typeface="Cambria Math"/>
                      </a:rPr>
                      <m:t>u</m:t>
                    </m:r>
                    <m:r>
                      <a:rPr lang="en-US" altLang="zh-CN" sz="2600" b="0" i="0" smtClean="0">
                        <a:solidFill>
                          <a:srgbClr val="FF0000"/>
                        </a:solidFill>
                        <a:latin typeface="Cambria Math"/>
                      </a:rPr>
                      <m:t>))</m:t>
                    </m:r>
                  </m:oMath>
                </a14:m>
                <a:r>
                  <a:rPr lang="en-US" sz="2600" dirty="0" smtClean="0">
                    <a:solidFill>
                      <a:srgbClr val="FF0000"/>
                    </a:solidFill>
                  </a:rPr>
                  <a:t> </a:t>
                </a:r>
                <a:r>
                  <a:rPr lang="en-US" sz="2600" dirty="0" smtClean="0"/>
                  <a:t>belong </a:t>
                </a:r>
                <a:r>
                  <a:rPr lang="en-US" sz="2600" dirty="0"/>
                  <a:t>to same BCC</a:t>
                </a:r>
                <a:r>
                  <a:rPr lang="en-US" sz="2600" dirty="0" smtClean="0"/>
                  <a:t>. </a:t>
                </a:r>
                <a:endParaRPr lang="en-US" sz="2600" dirty="0"/>
              </a:p>
              <a:p>
                <a:pPr>
                  <a:lnSpc>
                    <a:spcPct val="80000"/>
                  </a:lnSpc>
                  <a:buFont typeface="Arial" pitchFamily="34" charset="0"/>
                  <a:buChar char="•"/>
                </a:pPr>
                <a:r>
                  <a:rPr lang="en-US" altLang="zh-CN" sz="2600" dirty="0" smtClean="0"/>
                  <a:t>By efficiently labelling vertices in a bottom-up fashion, we compute BCCs with </a:t>
                </a:r>
                <a:r>
                  <a:rPr lang="en-US" altLang="zh-CN" sz="2600" dirty="0" smtClean="0">
                    <a:solidFill>
                      <a:srgbClr val="FF0000"/>
                    </a:solidFill>
                  </a:rPr>
                  <a:t>linear</a:t>
                </a:r>
                <a:r>
                  <a:rPr lang="en-US" altLang="zh-CN" sz="2600" dirty="0" smtClean="0"/>
                  <a:t> communication cost</a:t>
                </a:r>
                <a:endParaRPr lang="en-US" altLang="zh-CN"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22388"/>
                <a:ext cx="8229600" cy="4626892"/>
              </a:xfrm>
              <a:blipFill rotWithShape="1">
                <a:blip r:embed="rId3"/>
                <a:stretch>
                  <a:fillRect l="-1111" t="-2899"/>
                </a:stretch>
              </a:blipFill>
            </p:spPr>
            <p:txBody>
              <a:bodyPr/>
              <a:lstStyle/>
              <a:p>
                <a:r>
                  <a:rPr lang="en-US">
                    <a:noFill/>
                  </a:rPr>
                  <a:t> </a:t>
                </a:r>
              </a:p>
            </p:txBody>
          </p:sp>
        </mc:Fallback>
      </mc:AlternateContent>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3233702"/>
            <a:ext cx="2520280" cy="249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7092280" y="5651956"/>
            <a:ext cx="327334" cy="400110"/>
          </a:xfrm>
          <a:prstGeom prst="rect">
            <a:avLst/>
          </a:prstGeom>
        </p:spPr>
        <p:txBody>
          <a:bodyPr wrap="none">
            <a:spAutoFit/>
          </a:bodyPr>
          <a:lstStyle/>
          <a:p>
            <a:r>
              <a:rPr lang="en-US" altLang="zh-CN" sz="2000" dirty="0" smtClean="0">
                <a:solidFill>
                  <a:srgbClr val="FF0000"/>
                </a:solidFill>
              </a:rPr>
              <a:t>u</a:t>
            </a:r>
            <a:endParaRPr lang="zh-CN" altLang="en-US" sz="2000" dirty="0">
              <a:solidFill>
                <a:srgbClr val="FF0000"/>
              </a:solidFill>
            </a:endParaRPr>
          </a:p>
        </p:txBody>
      </p:sp>
      <p:sp>
        <p:nvSpPr>
          <p:cNvPr id="10" name="矩形 9"/>
          <p:cNvSpPr/>
          <p:nvPr/>
        </p:nvSpPr>
        <p:spPr>
          <a:xfrm>
            <a:off x="7596336" y="4509120"/>
            <a:ext cx="639919" cy="400110"/>
          </a:xfrm>
          <a:prstGeom prst="rect">
            <a:avLst/>
          </a:prstGeom>
        </p:spPr>
        <p:txBody>
          <a:bodyPr wrap="none">
            <a:spAutoFit/>
          </a:bodyPr>
          <a:lstStyle/>
          <a:p>
            <a:r>
              <a:rPr lang="en-US" altLang="zh-CN" sz="2000" dirty="0" smtClean="0">
                <a:solidFill>
                  <a:srgbClr val="FF0000"/>
                </a:solidFill>
              </a:rPr>
              <a:t>p(u)</a:t>
            </a:r>
            <a:endParaRPr lang="zh-CN" altLang="en-US" sz="2000" dirty="0">
              <a:solidFill>
                <a:srgbClr val="FF0000"/>
              </a:solidFill>
            </a:endParaRPr>
          </a:p>
        </p:txBody>
      </p:sp>
    </p:spTree>
    <p:extLst>
      <p:ext uri="{BB962C8B-B14F-4D97-AF65-F5344CB8AC3E}">
        <p14:creationId xmlns:p14="http://schemas.microsoft.com/office/powerpoint/2010/main" val="518806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dirty="0" smtClean="0">
                <a:ea typeface="MS PGothic" pitchFamily="34" charset="-128"/>
              </a:rPr>
              <a:t>Outline</a:t>
            </a:r>
          </a:p>
        </p:txBody>
      </p:sp>
      <p:sp>
        <p:nvSpPr>
          <p:cNvPr id="3" name="Content Placeholder 2"/>
          <p:cNvSpPr>
            <a:spLocks noGrp="1"/>
          </p:cNvSpPr>
          <p:nvPr>
            <p:ph idx="1"/>
          </p:nvPr>
        </p:nvSpPr>
        <p:spPr>
          <a:xfrm>
            <a:off x="457200" y="1322388"/>
            <a:ext cx="8229600" cy="4606925"/>
          </a:xfrm>
        </p:spPr>
        <p:txBody>
          <a:bodyPr/>
          <a:lstStyle/>
          <a:p>
            <a:pPr>
              <a:buFont typeface="Arial" pitchFamily="34" charset="0"/>
              <a:buChar char="•"/>
              <a:defRPr/>
            </a:pPr>
            <a:r>
              <a:rPr lang="en-AU" sz="2800" dirty="0" smtClean="0"/>
              <a:t>Introduction</a:t>
            </a:r>
            <a:r>
              <a:rPr lang="en-AU" sz="2800" dirty="0"/>
              <a:t> </a:t>
            </a:r>
            <a:r>
              <a:rPr lang="en-AU" sz="2800" dirty="0" smtClean="0"/>
              <a:t>and Related </a:t>
            </a:r>
            <a:r>
              <a:rPr lang="en-AU" sz="2800" dirty="0"/>
              <a:t>Work</a:t>
            </a:r>
          </a:p>
          <a:p>
            <a:pPr>
              <a:buFont typeface="Arial" pitchFamily="34" charset="0"/>
              <a:buChar char="•"/>
              <a:defRPr/>
            </a:pPr>
            <a:r>
              <a:rPr lang="en-AU" sz="2800" dirty="0"/>
              <a:t>Computing Connected </a:t>
            </a:r>
            <a:r>
              <a:rPr lang="en-AU" sz="2800" dirty="0" smtClean="0"/>
              <a:t>Component</a:t>
            </a:r>
            <a:endParaRPr lang="en-AU" sz="2800" dirty="0"/>
          </a:p>
          <a:p>
            <a:pPr>
              <a:buFont typeface="Arial" pitchFamily="34" charset="0"/>
              <a:buChar char="•"/>
              <a:defRPr/>
            </a:pPr>
            <a:r>
              <a:rPr lang="en-AU" sz="2800" dirty="0"/>
              <a:t>Computing </a:t>
            </a:r>
            <a:r>
              <a:rPr lang="en-AU" sz="2800" dirty="0" err="1" smtClean="0"/>
              <a:t>BiConnected</a:t>
            </a:r>
            <a:r>
              <a:rPr lang="en-AU" sz="2800" dirty="0" smtClean="0"/>
              <a:t> Component</a:t>
            </a:r>
          </a:p>
          <a:p>
            <a:pPr>
              <a:buFont typeface="Arial" pitchFamily="34" charset="0"/>
              <a:buChar char="•"/>
              <a:defRPr/>
            </a:pPr>
            <a:r>
              <a:rPr lang="en-AU" sz="2800" dirty="0" smtClean="0">
                <a:solidFill>
                  <a:srgbClr val="FF0000"/>
                </a:solidFill>
              </a:rPr>
              <a:t>Experiment</a:t>
            </a:r>
          </a:p>
          <a:p>
            <a:pPr>
              <a:buFont typeface="Arial" pitchFamily="34" charset="0"/>
              <a:buChar char="•"/>
              <a:defRPr/>
            </a:pPr>
            <a:r>
              <a:rPr lang="en-AU" sz="2800" dirty="0" smtClean="0"/>
              <a:t>Conclusion</a:t>
            </a:r>
            <a:endParaRPr lang="en-AU" sz="2800" dirty="0"/>
          </a:p>
          <a:p>
            <a:pPr>
              <a:buFont typeface="Arial" pitchFamily="34" charset="0"/>
              <a:buChar char="•"/>
              <a:defRPr/>
            </a:pPr>
            <a:endParaRPr lang="en-AU" sz="2800" dirty="0"/>
          </a:p>
        </p:txBody>
      </p:sp>
    </p:spTree>
    <p:extLst>
      <p:ext uri="{BB962C8B-B14F-4D97-AF65-F5344CB8AC3E}">
        <p14:creationId xmlns:p14="http://schemas.microsoft.com/office/powerpoint/2010/main" val="123856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Approaches Evaluated</a:t>
            </a:r>
            <a:endParaRPr lang="en-AU" dirty="0"/>
          </a:p>
        </p:txBody>
      </p:sp>
      <p:sp>
        <p:nvSpPr>
          <p:cNvPr id="3" name="Content Placeholder 2"/>
          <p:cNvSpPr>
            <a:spLocks noGrp="1"/>
          </p:cNvSpPr>
          <p:nvPr>
            <p:ph idx="1"/>
          </p:nvPr>
        </p:nvSpPr>
        <p:spPr>
          <a:xfrm>
            <a:off x="457200" y="1322388"/>
            <a:ext cx="8229600" cy="4770908"/>
          </a:xfrm>
        </p:spPr>
        <p:txBody>
          <a:bodyPr>
            <a:normAutofit lnSpcReduction="10000"/>
          </a:bodyPr>
          <a:lstStyle/>
          <a:p>
            <a:pPr>
              <a:buFont typeface="Arial" pitchFamily="34" charset="0"/>
              <a:buChar char="•"/>
            </a:pPr>
            <a:r>
              <a:rPr lang="en-US" sz="2800" dirty="0"/>
              <a:t>Regarding computing CCs, we evaluate</a:t>
            </a:r>
          </a:p>
          <a:p>
            <a:pPr marL="0">
              <a:buFont typeface="+mj-lt"/>
              <a:buAutoNum type="arabicPeriod"/>
            </a:pPr>
            <a:r>
              <a:rPr lang="en-US" sz="2400" dirty="0" smtClean="0"/>
              <a:t>S-V</a:t>
            </a:r>
          </a:p>
          <a:p>
            <a:pPr marL="0">
              <a:buFont typeface="+mj-lt"/>
              <a:buAutoNum type="arabicPeriod"/>
            </a:pPr>
            <a:r>
              <a:rPr lang="en-US" sz="2400" dirty="0" smtClean="0"/>
              <a:t>hash-min</a:t>
            </a:r>
          </a:p>
          <a:p>
            <a:pPr marL="0">
              <a:buFont typeface="+mj-lt"/>
              <a:buAutoNum type="arabicPeriod"/>
            </a:pPr>
            <a:r>
              <a:rPr lang="en-US" sz="2400" dirty="0" smtClean="0"/>
              <a:t>single-pivot</a:t>
            </a:r>
          </a:p>
          <a:p>
            <a:pPr marL="0">
              <a:buFont typeface="+mj-lt"/>
              <a:buAutoNum type="arabicPeriod"/>
            </a:pPr>
            <a:r>
              <a:rPr lang="en-US" sz="2400" dirty="0" smtClean="0">
                <a:solidFill>
                  <a:srgbClr val="FF0000"/>
                </a:solidFill>
              </a:rPr>
              <a:t>GD-CC(our approach)</a:t>
            </a:r>
          </a:p>
          <a:p>
            <a:pPr marL="0"/>
            <a:endParaRPr lang="en-US" sz="2800" dirty="0" smtClean="0"/>
          </a:p>
          <a:p>
            <a:pPr>
              <a:buFont typeface="Arial" pitchFamily="34" charset="0"/>
              <a:buChar char="•"/>
            </a:pPr>
            <a:r>
              <a:rPr lang="en-US" sz="2800" dirty="0"/>
              <a:t>Regarding computing BCCs, we evaluate</a:t>
            </a:r>
          </a:p>
          <a:p>
            <a:pPr marL="0">
              <a:buFont typeface="+mj-lt"/>
              <a:buAutoNum type="arabicPeriod"/>
            </a:pPr>
            <a:r>
              <a:rPr lang="en-US" sz="2400" dirty="0" smtClean="0"/>
              <a:t>T-V(S-V)</a:t>
            </a:r>
          </a:p>
          <a:p>
            <a:pPr marL="0">
              <a:buFont typeface="+mj-lt"/>
              <a:buAutoNum type="arabicPeriod"/>
            </a:pPr>
            <a:r>
              <a:rPr lang="en-US" sz="2400" dirty="0" smtClean="0"/>
              <a:t>T-V(hash-min)</a:t>
            </a:r>
          </a:p>
          <a:p>
            <a:pPr marL="0">
              <a:buFont typeface="+mj-lt"/>
              <a:buAutoNum type="arabicPeriod"/>
            </a:pPr>
            <a:r>
              <a:rPr lang="en-US" sz="2400" dirty="0" smtClean="0"/>
              <a:t>T-V(single-pivot)</a:t>
            </a:r>
          </a:p>
          <a:p>
            <a:pPr marL="0">
              <a:buFont typeface="+mj-lt"/>
              <a:buAutoNum type="arabicPeriod"/>
            </a:pPr>
            <a:r>
              <a:rPr lang="en-US" sz="2400" dirty="0" smtClean="0">
                <a:solidFill>
                  <a:srgbClr val="FF0000"/>
                </a:solidFill>
              </a:rPr>
              <a:t>GD-BCC</a:t>
            </a:r>
            <a:r>
              <a:rPr lang="en-US" altLang="zh-CN" sz="2400" dirty="0">
                <a:solidFill>
                  <a:srgbClr val="FF0000"/>
                </a:solidFill>
              </a:rPr>
              <a:t>(our approach</a:t>
            </a:r>
            <a:r>
              <a:rPr lang="en-US" altLang="zh-CN" sz="2400" dirty="0" smtClean="0">
                <a:solidFill>
                  <a:srgbClr val="FF0000"/>
                </a:solidFill>
              </a:rPr>
              <a:t>)</a:t>
            </a:r>
            <a:endParaRPr lang="en-US" altLang="zh-CN" sz="2400" dirty="0">
              <a:solidFill>
                <a:srgbClr val="FF0000"/>
              </a:solidFill>
            </a:endParaRPr>
          </a:p>
        </p:txBody>
      </p:sp>
    </p:spTree>
    <p:extLst>
      <p:ext uri="{BB962C8B-B14F-4D97-AF65-F5344CB8AC3E}">
        <p14:creationId xmlns:p14="http://schemas.microsoft.com/office/powerpoint/2010/main" val="2597792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Experimental Setting</a:t>
            </a:r>
            <a:endParaRPr lang="en-AU" dirty="0"/>
          </a:p>
        </p:txBody>
      </p:sp>
      <p:sp>
        <p:nvSpPr>
          <p:cNvPr id="3" name="Content Placeholder 2"/>
          <p:cNvSpPr>
            <a:spLocks noGrp="1"/>
          </p:cNvSpPr>
          <p:nvPr>
            <p:ph idx="1"/>
          </p:nvPr>
        </p:nvSpPr>
        <p:spPr>
          <a:xfrm>
            <a:off x="457200" y="1322388"/>
            <a:ext cx="8229600" cy="2394644"/>
          </a:xfrm>
        </p:spPr>
        <p:txBody>
          <a:bodyPr>
            <a:normAutofit/>
          </a:bodyPr>
          <a:lstStyle/>
          <a:p>
            <a:pPr>
              <a:buFont typeface="Arial" pitchFamily="34" charset="0"/>
              <a:buChar char="•"/>
            </a:pPr>
            <a:r>
              <a:rPr lang="en-US" sz="2800" dirty="0"/>
              <a:t>25 Amazon EC2 r3.2xlarge instances with enhanced networking. </a:t>
            </a:r>
          </a:p>
          <a:p>
            <a:pPr>
              <a:buFont typeface="Arial" pitchFamily="34" charset="0"/>
              <a:buChar char="•"/>
            </a:pPr>
            <a:r>
              <a:rPr lang="en-US" sz="2800" dirty="0"/>
              <a:t>Each instance has 4 cores and 60GB RAM</a:t>
            </a:r>
            <a:endParaRPr lang="en-AU" sz="2800" dirty="0"/>
          </a:p>
        </p:txBody>
      </p:sp>
      <p:pic>
        <p:nvPicPr>
          <p:cNvPr id="5" name="图片 4"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9144000" cy="2147141"/>
          </a:xfrm>
          <a:prstGeom prst="rect">
            <a:avLst/>
          </a:prstGeom>
        </p:spPr>
      </p:pic>
    </p:spTree>
    <p:extLst>
      <p:ext uri="{BB962C8B-B14F-4D97-AF65-F5344CB8AC3E}">
        <p14:creationId xmlns:p14="http://schemas.microsoft.com/office/powerpoint/2010/main" val="17473279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a:t>Experimental Result</a:t>
            </a:r>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268760"/>
            <a:ext cx="7833139" cy="4606925"/>
          </a:xfrm>
        </p:spPr>
      </p:pic>
      <p:sp>
        <p:nvSpPr>
          <p:cNvPr id="3" name="TextBox 2"/>
          <p:cNvSpPr txBox="1"/>
          <p:nvPr/>
        </p:nvSpPr>
        <p:spPr>
          <a:xfrm>
            <a:off x="1066904" y="5703639"/>
            <a:ext cx="7105495" cy="461665"/>
          </a:xfrm>
          <a:prstGeom prst="rect">
            <a:avLst/>
          </a:prstGeom>
        </p:spPr>
        <p:txBody>
          <a:bodyPr wrap="square" rtlCol="0">
            <a:spAutoFit/>
          </a:bodyPr>
          <a:lstStyle/>
          <a:p>
            <a:pPr marL="342900" indent="-342900" algn="ctr">
              <a:spcBef>
                <a:spcPct val="20000"/>
              </a:spcBef>
            </a:pPr>
            <a:r>
              <a:rPr lang="en-US" sz="2400" dirty="0" smtClean="0"/>
              <a:t>Evaluating CC </a:t>
            </a:r>
            <a:r>
              <a:rPr lang="en-US" sz="2400" dirty="0"/>
              <a:t>computation algorithms</a:t>
            </a:r>
            <a:endParaRPr kumimoji="0" lang="en-US" sz="2000" b="1" i="0" u="none" strike="noStrike" kern="1200" cap="none" spc="0" normalizeH="0" baseline="0" noProof="0" dirty="0" smtClean="0">
              <a:ln>
                <a:noFill/>
              </a:ln>
              <a:solidFill>
                <a:schemeClr val="tx1"/>
              </a:solidFill>
              <a:effectLst/>
              <a:uLnTx/>
              <a:uFillTx/>
              <a:latin typeface="Sommet bold"/>
              <a:ea typeface="+mn-ea"/>
              <a:cs typeface="+mn-cs"/>
            </a:endParaRPr>
          </a:p>
        </p:txBody>
      </p:sp>
    </p:spTree>
    <p:extLst>
      <p:ext uri="{BB962C8B-B14F-4D97-AF65-F5344CB8AC3E}">
        <p14:creationId xmlns:p14="http://schemas.microsoft.com/office/powerpoint/2010/main" val="751199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a:t>Experimental Result</a:t>
            </a:r>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195" y="1268760"/>
            <a:ext cx="7900238" cy="4536088"/>
          </a:xfrm>
        </p:spPr>
      </p:pic>
      <p:sp>
        <p:nvSpPr>
          <p:cNvPr id="3" name="TextBox 2"/>
          <p:cNvSpPr txBox="1"/>
          <p:nvPr/>
        </p:nvSpPr>
        <p:spPr>
          <a:xfrm>
            <a:off x="1066904" y="5703639"/>
            <a:ext cx="7105495" cy="461665"/>
          </a:xfrm>
          <a:prstGeom prst="rect">
            <a:avLst/>
          </a:prstGeom>
        </p:spPr>
        <p:txBody>
          <a:bodyPr wrap="square" rtlCol="0">
            <a:spAutoFit/>
          </a:bodyPr>
          <a:lstStyle/>
          <a:p>
            <a:pPr marL="342900" indent="-342900" algn="ctr">
              <a:spcBef>
                <a:spcPct val="20000"/>
              </a:spcBef>
            </a:pPr>
            <a:r>
              <a:rPr lang="en-US" sz="2400" dirty="0" smtClean="0"/>
              <a:t>Evaluating </a:t>
            </a:r>
            <a:r>
              <a:rPr lang="en-US" sz="2400" dirty="0"/>
              <a:t>BCC computation algorithms</a:t>
            </a:r>
            <a:endParaRPr kumimoji="0" lang="en-US" sz="2000" b="1" i="0" u="none" strike="noStrike" kern="1200" cap="none" spc="0" normalizeH="0" baseline="0" noProof="0" dirty="0" smtClean="0">
              <a:ln>
                <a:noFill/>
              </a:ln>
              <a:solidFill>
                <a:schemeClr val="tx1"/>
              </a:solidFill>
              <a:effectLst/>
              <a:uLnTx/>
              <a:uFillTx/>
              <a:latin typeface="Sommet bold"/>
              <a:ea typeface="+mn-ea"/>
              <a:cs typeface="+mn-cs"/>
            </a:endParaRPr>
          </a:p>
        </p:txBody>
      </p:sp>
    </p:spTree>
    <p:extLst>
      <p:ext uri="{BB962C8B-B14F-4D97-AF65-F5344CB8AC3E}">
        <p14:creationId xmlns:p14="http://schemas.microsoft.com/office/powerpoint/2010/main" val="1889289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dirty="0" smtClean="0">
                <a:ea typeface="MS PGothic" pitchFamily="34" charset="-128"/>
              </a:rPr>
              <a:t>Outline</a:t>
            </a:r>
          </a:p>
        </p:txBody>
      </p:sp>
      <p:sp>
        <p:nvSpPr>
          <p:cNvPr id="3" name="Content Placeholder 2"/>
          <p:cNvSpPr>
            <a:spLocks noGrp="1"/>
          </p:cNvSpPr>
          <p:nvPr>
            <p:ph idx="1"/>
          </p:nvPr>
        </p:nvSpPr>
        <p:spPr>
          <a:xfrm>
            <a:off x="457200" y="1322388"/>
            <a:ext cx="8229600" cy="4606925"/>
          </a:xfrm>
        </p:spPr>
        <p:txBody>
          <a:bodyPr/>
          <a:lstStyle/>
          <a:p>
            <a:pPr>
              <a:buFont typeface="Arial" pitchFamily="34" charset="0"/>
              <a:buChar char="•"/>
              <a:defRPr/>
            </a:pPr>
            <a:r>
              <a:rPr lang="en-AU" sz="2800" dirty="0" smtClean="0"/>
              <a:t>Introduction</a:t>
            </a:r>
            <a:r>
              <a:rPr lang="en-AU" sz="2800" dirty="0"/>
              <a:t> </a:t>
            </a:r>
            <a:r>
              <a:rPr lang="en-AU" sz="2800" dirty="0" smtClean="0"/>
              <a:t>and Related </a:t>
            </a:r>
            <a:r>
              <a:rPr lang="en-AU" sz="2800" dirty="0"/>
              <a:t>Work</a:t>
            </a:r>
          </a:p>
          <a:p>
            <a:pPr>
              <a:buFont typeface="Arial" pitchFamily="34" charset="0"/>
              <a:buChar char="•"/>
              <a:defRPr/>
            </a:pPr>
            <a:r>
              <a:rPr lang="en-AU" sz="2800" dirty="0"/>
              <a:t>Computing Connected </a:t>
            </a:r>
            <a:r>
              <a:rPr lang="en-AU" sz="2800" dirty="0" smtClean="0"/>
              <a:t>Component</a:t>
            </a:r>
            <a:endParaRPr lang="en-AU" sz="2800" dirty="0"/>
          </a:p>
          <a:p>
            <a:pPr>
              <a:buFont typeface="Arial" pitchFamily="34" charset="0"/>
              <a:buChar char="•"/>
              <a:defRPr/>
            </a:pPr>
            <a:r>
              <a:rPr lang="en-AU" sz="2800" dirty="0"/>
              <a:t>Computing </a:t>
            </a:r>
            <a:r>
              <a:rPr lang="en-AU" sz="2800" dirty="0" err="1" smtClean="0"/>
              <a:t>BiConnected</a:t>
            </a:r>
            <a:r>
              <a:rPr lang="en-AU" sz="2800" dirty="0" smtClean="0"/>
              <a:t> Component</a:t>
            </a:r>
          </a:p>
          <a:p>
            <a:pPr>
              <a:buFont typeface="Arial" pitchFamily="34" charset="0"/>
              <a:buChar char="•"/>
              <a:defRPr/>
            </a:pPr>
            <a:r>
              <a:rPr lang="en-AU" sz="2800" dirty="0" smtClean="0"/>
              <a:t>Experiment</a:t>
            </a:r>
          </a:p>
          <a:p>
            <a:pPr>
              <a:buFont typeface="Arial" pitchFamily="34" charset="0"/>
              <a:buChar char="•"/>
              <a:defRPr/>
            </a:pPr>
            <a:r>
              <a:rPr lang="en-AU" sz="2800" dirty="0" smtClean="0">
                <a:solidFill>
                  <a:srgbClr val="FF0000"/>
                </a:solidFill>
              </a:rPr>
              <a:t>Conclusion</a:t>
            </a:r>
            <a:endParaRPr lang="en-AU" sz="2800" dirty="0">
              <a:solidFill>
                <a:srgbClr val="FF0000"/>
              </a:solidFill>
            </a:endParaRPr>
          </a:p>
          <a:p>
            <a:pPr>
              <a:buFont typeface="Arial" pitchFamily="34" charset="0"/>
              <a:buChar char="•"/>
              <a:defRPr/>
            </a:pPr>
            <a:endParaRPr lang="en-AU" sz="2800" dirty="0"/>
          </a:p>
        </p:txBody>
      </p:sp>
    </p:spTree>
    <p:extLst>
      <p:ext uri="{BB962C8B-B14F-4D97-AF65-F5344CB8AC3E}">
        <p14:creationId xmlns:p14="http://schemas.microsoft.com/office/powerpoint/2010/main" val="123856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a:t>Conclusion</a:t>
            </a:r>
          </a:p>
        </p:txBody>
      </p:sp>
      <p:sp>
        <p:nvSpPr>
          <p:cNvPr id="3" name="Content Placeholder 2"/>
          <p:cNvSpPr>
            <a:spLocks noGrp="1"/>
          </p:cNvSpPr>
          <p:nvPr>
            <p:ph idx="1"/>
          </p:nvPr>
        </p:nvSpPr>
        <p:spPr>
          <a:xfrm>
            <a:off x="457200" y="1322388"/>
            <a:ext cx="8229600" cy="4626892"/>
          </a:xfrm>
        </p:spPr>
        <p:txBody>
          <a:bodyPr>
            <a:noAutofit/>
          </a:bodyPr>
          <a:lstStyle/>
          <a:p>
            <a:pPr marL="114300" indent="-457200">
              <a:lnSpc>
                <a:spcPts val="3000"/>
              </a:lnSpc>
              <a:spcBef>
                <a:spcPts val="600"/>
              </a:spcBef>
              <a:buFont typeface="Arial" pitchFamily="34" charset="0"/>
              <a:buChar char="•"/>
            </a:pPr>
            <a:r>
              <a:rPr lang="en-US" sz="2800" dirty="0" smtClean="0"/>
              <a:t>A </a:t>
            </a:r>
            <a:r>
              <a:rPr lang="en-US" sz="2800" dirty="0"/>
              <a:t>new paradigm for computing CCs </a:t>
            </a:r>
            <a:r>
              <a:rPr lang="en-US" sz="2800" dirty="0" smtClean="0"/>
              <a:t>and BCCs </a:t>
            </a:r>
            <a:r>
              <a:rPr lang="en-US" sz="2800" dirty="0"/>
              <a:t>to </a:t>
            </a:r>
            <a:r>
              <a:rPr lang="en-US" sz="2800" dirty="0">
                <a:solidFill>
                  <a:srgbClr val="FF0000"/>
                </a:solidFill>
              </a:rPr>
              <a:t>reduce</a:t>
            </a:r>
            <a:r>
              <a:rPr lang="en-US" sz="2800" dirty="0"/>
              <a:t> the total data communication </a:t>
            </a:r>
            <a:r>
              <a:rPr lang="en-US" sz="2800" dirty="0" smtClean="0"/>
              <a:t>cost.</a:t>
            </a:r>
          </a:p>
          <a:p>
            <a:pPr marL="114300" indent="-457200">
              <a:lnSpc>
                <a:spcPts val="3000"/>
              </a:lnSpc>
              <a:spcBef>
                <a:spcPts val="600"/>
              </a:spcBef>
              <a:buFont typeface="Arial" pitchFamily="34" charset="0"/>
              <a:buChar char="•"/>
            </a:pPr>
            <a:endParaRPr lang="en-US" sz="2800" dirty="0" smtClean="0"/>
          </a:p>
          <a:p>
            <a:pPr marL="114300" indent="-457200">
              <a:lnSpc>
                <a:spcPts val="3000"/>
              </a:lnSpc>
              <a:spcBef>
                <a:spcPts val="600"/>
              </a:spcBef>
              <a:buFont typeface="Arial" pitchFamily="34" charset="0"/>
              <a:buChar char="•"/>
            </a:pPr>
            <a:r>
              <a:rPr lang="en-US" sz="2800" dirty="0" smtClean="0"/>
              <a:t>A </a:t>
            </a:r>
            <a:r>
              <a:rPr lang="en-US" sz="2800" dirty="0"/>
              <a:t>graph decomposition </a:t>
            </a:r>
            <a:r>
              <a:rPr lang="en-US" sz="2800" dirty="0" smtClean="0"/>
              <a:t>approach for computing </a:t>
            </a:r>
            <a:r>
              <a:rPr lang="en-US" sz="2800" dirty="0"/>
              <a:t>CCs </a:t>
            </a:r>
            <a:r>
              <a:rPr lang="en-US" sz="2800" dirty="0" smtClean="0"/>
              <a:t>with </a:t>
            </a:r>
            <a:r>
              <a:rPr lang="en-US" sz="2800" dirty="0" smtClean="0">
                <a:solidFill>
                  <a:srgbClr val="FF0000"/>
                </a:solidFill>
              </a:rPr>
              <a:t>linear</a:t>
            </a:r>
            <a:r>
              <a:rPr lang="en-US" sz="2800" dirty="0" smtClean="0"/>
              <a:t> </a:t>
            </a:r>
            <a:r>
              <a:rPr lang="en-US" sz="2800" dirty="0"/>
              <a:t>data </a:t>
            </a:r>
            <a:r>
              <a:rPr lang="en-US" sz="2800" dirty="0" smtClean="0"/>
              <a:t>communication </a:t>
            </a:r>
            <a:r>
              <a:rPr lang="pt-BR" sz="2800" dirty="0" smtClean="0"/>
              <a:t>cost.</a:t>
            </a:r>
          </a:p>
          <a:p>
            <a:pPr marL="114300" indent="-457200">
              <a:lnSpc>
                <a:spcPts val="3000"/>
              </a:lnSpc>
              <a:spcBef>
                <a:spcPts val="600"/>
              </a:spcBef>
              <a:buFont typeface="Arial" pitchFamily="34" charset="0"/>
              <a:buChar char="•"/>
            </a:pPr>
            <a:endParaRPr lang="en-US" sz="2800" dirty="0" smtClean="0"/>
          </a:p>
          <a:p>
            <a:pPr marL="114300" indent="-457200">
              <a:lnSpc>
                <a:spcPts val="3000"/>
              </a:lnSpc>
              <a:spcBef>
                <a:spcPts val="600"/>
              </a:spcBef>
              <a:buFont typeface="Arial" pitchFamily="34" charset="0"/>
              <a:buChar char="•"/>
            </a:pPr>
            <a:r>
              <a:rPr lang="en-US" sz="2800" dirty="0" smtClean="0"/>
              <a:t>A </a:t>
            </a:r>
            <a:r>
              <a:rPr lang="en-US" sz="2800" dirty="0"/>
              <a:t>vertex labeling approach </a:t>
            </a:r>
            <a:r>
              <a:rPr lang="en-US" sz="2800" dirty="0" smtClean="0"/>
              <a:t>for computing BCCs </a:t>
            </a:r>
            <a:r>
              <a:rPr lang="en-US" sz="2800" dirty="0"/>
              <a:t>with </a:t>
            </a:r>
            <a:r>
              <a:rPr lang="en-US" sz="2800" dirty="0">
                <a:solidFill>
                  <a:srgbClr val="FF0000"/>
                </a:solidFill>
              </a:rPr>
              <a:t>linear</a:t>
            </a:r>
            <a:r>
              <a:rPr lang="en-US" sz="2800" dirty="0"/>
              <a:t> data </a:t>
            </a:r>
            <a:r>
              <a:rPr lang="en-US" sz="2800" dirty="0" smtClean="0"/>
              <a:t>communication </a:t>
            </a:r>
            <a:r>
              <a:rPr lang="pt-BR" sz="2800" dirty="0" smtClean="0"/>
              <a:t>cost.</a:t>
            </a:r>
          </a:p>
          <a:p>
            <a:pPr marL="114300" indent="-457200">
              <a:lnSpc>
                <a:spcPts val="3000"/>
              </a:lnSpc>
              <a:spcBef>
                <a:spcPts val="600"/>
              </a:spcBef>
              <a:buFont typeface="Arial" pitchFamily="34" charset="0"/>
              <a:buChar char="•"/>
            </a:pPr>
            <a:endParaRPr lang="en-US" sz="2800" dirty="0" smtClean="0"/>
          </a:p>
          <a:p>
            <a:pPr marL="114300" indent="-457200">
              <a:lnSpc>
                <a:spcPts val="3000"/>
              </a:lnSpc>
              <a:spcBef>
                <a:spcPts val="600"/>
              </a:spcBef>
              <a:buFont typeface="Arial" pitchFamily="34" charset="0"/>
              <a:buChar char="•"/>
            </a:pPr>
            <a:r>
              <a:rPr lang="en-US" sz="2800" dirty="0" smtClean="0"/>
              <a:t>Extensive </a:t>
            </a:r>
            <a:r>
              <a:rPr lang="en-US" sz="2800" dirty="0"/>
              <a:t>performance studies on large </a:t>
            </a:r>
            <a:r>
              <a:rPr lang="en-US" sz="2800" dirty="0" smtClean="0"/>
              <a:t>graphs.</a:t>
            </a:r>
            <a:endParaRPr lang="en-AU" sz="2800" dirty="0"/>
          </a:p>
        </p:txBody>
      </p:sp>
    </p:spTree>
    <p:extLst>
      <p:ext uri="{BB962C8B-B14F-4D97-AF65-F5344CB8AC3E}">
        <p14:creationId xmlns:p14="http://schemas.microsoft.com/office/powerpoint/2010/main" val="1367342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ea typeface="MS PGothic" pitchFamily="34" charset="-128"/>
              </a:rPr>
              <a:t>Q&amp;A</a:t>
            </a:r>
            <a:endParaRPr lang="en-AU" altLang="en-US" dirty="0">
              <a:ea typeface="MS PGothic" pitchFamily="34" charset="-128"/>
            </a:endParaRPr>
          </a:p>
        </p:txBody>
      </p:sp>
      <p:sp>
        <p:nvSpPr>
          <p:cNvPr id="3" name="Content Placeholder 2"/>
          <p:cNvSpPr>
            <a:spLocks noGrp="1"/>
          </p:cNvSpPr>
          <p:nvPr>
            <p:ph idx="1"/>
          </p:nvPr>
        </p:nvSpPr>
        <p:spPr>
          <a:xfrm>
            <a:off x="457200" y="2276872"/>
            <a:ext cx="8229600" cy="3652441"/>
          </a:xfrm>
        </p:spPr>
        <p:txBody>
          <a:bodyPr/>
          <a:lstStyle/>
          <a:p>
            <a:pPr marL="0" indent="0" algn="ctr">
              <a:defRPr/>
            </a:pPr>
            <a:r>
              <a:rPr lang="en-US" sz="4400" dirty="0" smtClean="0"/>
              <a:t>Thank you!</a:t>
            </a:r>
          </a:p>
          <a:p>
            <a:pPr marL="0" indent="0" algn="ctr">
              <a:defRPr/>
            </a:pPr>
            <a:r>
              <a:rPr lang="en-US" sz="4400" dirty="0" smtClean="0"/>
              <a:t>Any questions?</a:t>
            </a:r>
            <a:endParaRPr lang="en-AU" sz="4400" dirty="0"/>
          </a:p>
        </p:txBody>
      </p:sp>
    </p:spTree>
    <p:extLst>
      <p:ext uri="{BB962C8B-B14F-4D97-AF65-F5344CB8AC3E}">
        <p14:creationId xmlns:p14="http://schemas.microsoft.com/office/powerpoint/2010/main" val="1833247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smtClean="0"/>
              <a:t>Increasing Size of Real-world Graphs</a:t>
            </a:r>
            <a:endParaRPr lang="en-AU" sz="3200" dirty="0"/>
          </a:p>
        </p:txBody>
      </p:sp>
      <p:sp>
        <p:nvSpPr>
          <p:cNvPr id="5" name="圆角矩形 4"/>
          <p:cNvSpPr/>
          <p:nvPr/>
        </p:nvSpPr>
        <p:spPr>
          <a:xfrm>
            <a:off x="251520" y="4509120"/>
            <a:ext cx="8640960" cy="151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rPr>
              <a:t>Disk size of WebGraph 2012:</a:t>
            </a:r>
            <a:r>
              <a:rPr lang="en-US" altLang="zh-CN" dirty="0" smtClean="0">
                <a:solidFill>
                  <a:srgbClr val="FF0000"/>
                </a:solidFill>
              </a:rPr>
              <a:t> 435GB</a:t>
            </a:r>
          </a:p>
          <a:p>
            <a:r>
              <a:rPr lang="en-US" altLang="zh-CN" dirty="0" smtClean="0">
                <a:solidFill>
                  <a:schemeClr val="tx1"/>
                </a:solidFill>
              </a:rPr>
              <a:t>Far exceed the memory </a:t>
            </a:r>
            <a:r>
              <a:rPr lang="en-US" altLang="zh-CN" dirty="0">
                <a:solidFill>
                  <a:schemeClr val="tx1"/>
                </a:solidFill>
              </a:rPr>
              <a:t>size of </a:t>
            </a:r>
            <a:r>
              <a:rPr lang="en-US" altLang="zh-CN" dirty="0" smtClean="0">
                <a:solidFill>
                  <a:schemeClr val="tx1"/>
                </a:solidFill>
              </a:rPr>
              <a:t>a moderate machine</a:t>
            </a:r>
            <a:endParaRPr lang="zh-CN" altLang="en-US" dirty="0">
              <a:solidFill>
                <a:schemeClr val="tx1"/>
              </a:solidFill>
            </a:endParaRPr>
          </a:p>
        </p:txBody>
      </p:sp>
      <p:pic>
        <p:nvPicPr>
          <p:cNvPr id="1036" name="Picture 12" descr="https://encrypted-tbn0.gstatic.com/images?q=tbn:ANd9GcSpzzca48SXQxqmtVgu9h5pSqsb-9J_LKcuRbDSd2UPbBQNUcpo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2996952"/>
            <a:ext cx="1730419" cy="12961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表格 16"/>
          <p:cNvGraphicFramePr>
            <a:graphicFrameLocks noGrp="1"/>
          </p:cNvGraphicFramePr>
          <p:nvPr>
            <p:extLst>
              <p:ext uri="{D42A27DB-BD31-4B8C-83A1-F6EECF244321}">
                <p14:modId xmlns:p14="http://schemas.microsoft.com/office/powerpoint/2010/main" val="1177268020"/>
              </p:ext>
            </p:extLst>
          </p:nvPr>
        </p:nvGraphicFramePr>
        <p:xfrm>
          <a:off x="467544" y="1340768"/>
          <a:ext cx="8568952" cy="3312368"/>
        </p:xfrm>
        <a:graphic>
          <a:graphicData uri="http://schemas.openxmlformats.org/drawingml/2006/table">
            <a:tbl>
              <a:tblPr firstRow="1" bandRow="1">
                <a:tableStyleId>{5C22544A-7EE6-4342-B048-85BDC9FD1C3A}</a:tableStyleId>
              </a:tblPr>
              <a:tblGrid>
                <a:gridCol w="1944216"/>
                <a:gridCol w="6624736"/>
              </a:tblGrid>
              <a:tr h="165618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457200">
                        <a:buFont typeface="Arial" pitchFamily="34" charset="0"/>
                        <a:buChar char="•"/>
                      </a:pPr>
                      <a:r>
                        <a:rPr lang="en-US" altLang="zh-CN" sz="2800" b="0" dirty="0" smtClean="0">
                          <a:solidFill>
                            <a:srgbClr val="000000"/>
                          </a:solidFill>
                        </a:rPr>
                        <a:t>Facebook: </a:t>
                      </a:r>
                    </a:p>
                    <a:p>
                      <a:pPr marL="400050" lvl="1" indent="0">
                        <a:buNone/>
                      </a:pPr>
                      <a:r>
                        <a:rPr lang="en-US" altLang="zh-CN" sz="2400" b="0" dirty="0" smtClean="0">
                          <a:solidFill>
                            <a:srgbClr val="000000"/>
                          </a:solidFill>
                        </a:rPr>
                        <a:t>1.4+ billion users, 0.4 trillion relationships (in 2014)</a:t>
                      </a:r>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5618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indent="-457200">
                        <a:buFont typeface="Arial" pitchFamily="34" charset="0"/>
                        <a:buChar char="•"/>
                      </a:pPr>
                      <a:r>
                        <a:rPr lang="en-US" altLang="zh-CN" sz="2800" dirty="0" smtClean="0">
                          <a:solidFill>
                            <a:srgbClr val="000000"/>
                          </a:solidFill>
                        </a:rPr>
                        <a:t>WebGraph 2012: </a:t>
                      </a:r>
                    </a:p>
                    <a:p>
                      <a:pPr marL="400050" lvl="1" indent="0">
                        <a:buNone/>
                      </a:pPr>
                      <a:r>
                        <a:rPr lang="en-US" altLang="zh-CN" sz="2400" dirty="0" smtClean="0">
                          <a:solidFill>
                            <a:srgbClr val="000000"/>
                          </a:solidFill>
                        </a:rPr>
                        <a:t>0.98 billion pages, 42.6 billion hyperlinks (in 2012).</a:t>
                      </a:r>
                      <a:endParaRPr lang="en-AU" sz="2400" dirty="0" smtClean="0">
                        <a:solidFill>
                          <a:srgbClr val="000000"/>
                        </a:solidFill>
                      </a:endParaRP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38" name="Picture 14" descr="http://15809-presscdn-0-93.pagely.netdna-cdn.com/wp-content/uploads/2016/02/MTIyNDU3Mjk1MjU3ODk1NTI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340768"/>
            <a:ext cx="1728192"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905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ea typeface="MS PGothic" pitchFamily="34" charset="-128"/>
              </a:rPr>
              <a:t>Q&amp;A</a:t>
            </a:r>
            <a:endParaRPr lang="en-AU" altLang="en-US" dirty="0">
              <a:ea typeface="MS PGothic" pitchFamily="34" charset="-128"/>
            </a:endParaRPr>
          </a:p>
        </p:txBody>
      </p:sp>
      <p:sp>
        <p:nvSpPr>
          <p:cNvPr id="3" name="Content Placeholder 2"/>
          <p:cNvSpPr>
            <a:spLocks noGrp="1"/>
          </p:cNvSpPr>
          <p:nvPr>
            <p:ph idx="1"/>
          </p:nvPr>
        </p:nvSpPr>
        <p:spPr>
          <a:xfrm>
            <a:off x="457200" y="2276872"/>
            <a:ext cx="8229600" cy="3652441"/>
          </a:xfrm>
        </p:spPr>
        <p:txBody>
          <a:bodyPr/>
          <a:lstStyle/>
          <a:p>
            <a:pPr marL="0" indent="0" algn="ctr">
              <a:defRPr/>
            </a:pPr>
            <a:r>
              <a:rPr lang="en-US" sz="4400" dirty="0" smtClean="0"/>
              <a:t>Thank you!</a:t>
            </a:r>
          </a:p>
          <a:p>
            <a:pPr marL="0" indent="0" algn="ctr">
              <a:defRPr/>
            </a:pPr>
            <a:r>
              <a:rPr lang="en-US" sz="4400" dirty="0" smtClean="0"/>
              <a:t>Any questions?</a:t>
            </a:r>
            <a:endParaRPr lang="en-AU" sz="4400" dirty="0"/>
          </a:p>
        </p:txBody>
      </p:sp>
    </p:spTree>
    <p:extLst>
      <p:ext uri="{BB962C8B-B14F-4D97-AF65-F5344CB8AC3E}">
        <p14:creationId xmlns:p14="http://schemas.microsoft.com/office/powerpoint/2010/main" val="2084788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AU" altLang="zh-CN" dirty="0"/>
              <a:t>Vertex Labelling Approach</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22388"/>
                <a:ext cx="8229600" cy="4626892"/>
              </a:xfrm>
            </p:spPr>
            <p:txBody>
              <a:bodyPr>
                <a:normAutofit/>
              </a:bodyPr>
              <a:lstStyle/>
              <a:p>
                <a:pPr>
                  <a:lnSpc>
                    <a:spcPct val="80000"/>
                  </a:lnSpc>
                  <a:buFont typeface="Arial" pitchFamily="34" charset="0"/>
                  <a:buChar char="•"/>
                </a:pPr>
                <a:r>
                  <a:rPr lang="en-US" sz="2600" dirty="0" smtClean="0"/>
                  <a:t>Non-tree edges associated with vertex </a:t>
                </a:r>
                <a:r>
                  <a:rPr lang="en-US" sz="2600" dirty="0" smtClean="0">
                    <a:solidFill>
                      <a:srgbClr val="FF0000"/>
                    </a:solidFill>
                  </a:rPr>
                  <a:t>u</a:t>
                </a:r>
                <a:r>
                  <a:rPr lang="en-US" sz="2600" dirty="0" smtClean="0"/>
                  <a:t> </a:t>
                </a:r>
                <a:r>
                  <a:rPr lang="en-US" sz="2600" dirty="0"/>
                  <a:t>and </a:t>
                </a:r>
                <a:r>
                  <a:rPr lang="en-US" altLang="zh-CN" sz="2600" dirty="0"/>
                  <a:t>tree </a:t>
                </a:r>
                <a:r>
                  <a:rPr lang="en-US" altLang="zh-CN" sz="2600" dirty="0" smtClean="0"/>
                  <a:t>edge </a:t>
                </a:r>
                <a14:m>
                  <m:oMath xmlns:m="http://schemas.openxmlformats.org/officeDocument/2006/math">
                    <m:r>
                      <a:rPr lang="en-US" altLang="zh-CN" sz="2600" b="0" i="0" smtClean="0">
                        <a:solidFill>
                          <a:srgbClr val="FF0000"/>
                        </a:solidFill>
                        <a:latin typeface="Cambria Math"/>
                      </a:rPr>
                      <m:t>(</m:t>
                    </m:r>
                    <m:r>
                      <m:rPr>
                        <m:sty m:val="p"/>
                      </m:rPr>
                      <a:rPr lang="en-US" altLang="zh-CN" sz="2600" b="0" i="0" smtClean="0">
                        <a:solidFill>
                          <a:srgbClr val="FF0000"/>
                        </a:solidFill>
                        <a:latin typeface="Cambria Math"/>
                      </a:rPr>
                      <m:t>u</m:t>
                    </m:r>
                    <m:r>
                      <a:rPr lang="en-US" altLang="zh-CN" sz="2600" b="0" i="0" smtClean="0">
                        <a:solidFill>
                          <a:srgbClr val="FF0000"/>
                        </a:solidFill>
                        <a:latin typeface="Cambria Math"/>
                      </a:rPr>
                      <m:t>,</m:t>
                    </m:r>
                    <m:r>
                      <m:rPr>
                        <m:sty m:val="p"/>
                      </m:rPr>
                      <a:rPr lang="en-US" altLang="zh-CN" sz="2600" b="0" i="0" smtClean="0">
                        <a:solidFill>
                          <a:srgbClr val="FF0000"/>
                        </a:solidFill>
                        <a:latin typeface="Cambria Math"/>
                      </a:rPr>
                      <m:t>p</m:t>
                    </m:r>
                    <m:r>
                      <a:rPr lang="en-US" altLang="zh-CN" sz="2600" b="0" i="0" smtClean="0">
                        <a:solidFill>
                          <a:srgbClr val="FF0000"/>
                        </a:solidFill>
                        <a:latin typeface="Cambria Math"/>
                      </a:rPr>
                      <m:t>(</m:t>
                    </m:r>
                    <m:r>
                      <m:rPr>
                        <m:sty m:val="p"/>
                      </m:rPr>
                      <a:rPr lang="en-US" altLang="zh-CN" sz="2600" b="0" i="0" smtClean="0">
                        <a:solidFill>
                          <a:srgbClr val="FF0000"/>
                        </a:solidFill>
                        <a:latin typeface="Cambria Math"/>
                      </a:rPr>
                      <m:t>u</m:t>
                    </m:r>
                    <m:r>
                      <a:rPr lang="en-US" altLang="zh-CN" sz="2600" b="0" i="0" smtClean="0">
                        <a:solidFill>
                          <a:srgbClr val="FF0000"/>
                        </a:solidFill>
                        <a:latin typeface="Cambria Math"/>
                      </a:rPr>
                      <m:t>))</m:t>
                    </m:r>
                  </m:oMath>
                </a14:m>
                <a:r>
                  <a:rPr lang="en-US" sz="2600" dirty="0" smtClean="0">
                    <a:solidFill>
                      <a:srgbClr val="FF0000"/>
                    </a:solidFill>
                  </a:rPr>
                  <a:t> </a:t>
                </a:r>
                <a:r>
                  <a:rPr lang="en-US" sz="2600" dirty="0" smtClean="0"/>
                  <a:t>belong </a:t>
                </a:r>
                <a:r>
                  <a:rPr lang="en-US" sz="2600" dirty="0"/>
                  <a:t>to same BCC</a:t>
                </a:r>
                <a:r>
                  <a:rPr lang="en-US" sz="2600" dirty="0" smtClean="0"/>
                  <a:t>. </a:t>
                </a:r>
                <a:endParaRPr lang="en-US" sz="2600" dirty="0"/>
              </a:p>
              <a:p>
                <a:pPr>
                  <a:lnSpc>
                    <a:spcPct val="80000"/>
                  </a:lnSpc>
                  <a:buFont typeface="Arial" pitchFamily="34" charset="0"/>
                  <a:buChar char="•"/>
                </a:pPr>
                <a:r>
                  <a:rPr lang="en-US" altLang="zh-CN" sz="2600" dirty="0" smtClean="0"/>
                  <a:t>Infer edge’s </a:t>
                </a:r>
                <a:r>
                  <a:rPr lang="en-US" altLang="zh-CN" sz="2600" dirty="0"/>
                  <a:t>label </a:t>
                </a:r>
                <a:r>
                  <a:rPr lang="en-US" altLang="zh-CN" sz="2600" dirty="0" smtClean="0"/>
                  <a:t>as label </a:t>
                </a:r>
                <a:r>
                  <a:rPr lang="en-US" altLang="zh-CN" sz="2600" dirty="0"/>
                  <a:t>of vertex in </a:t>
                </a:r>
                <a:r>
                  <a:rPr lang="en-US" altLang="zh-CN" sz="2600" dirty="0">
                    <a:solidFill>
                      <a:srgbClr val="FF0000"/>
                    </a:solidFill>
                  </a:rPr>
                  <a:t>lower level</a:t>
                </a:r>
                <a:r>
                  <a:rPr lang="en-US" altLang="zh-CN" sz="2600" dirty="0"/>
                  <a:t>.</a:t>
                </a:r>
              </a:p>
              <a:p>
                <a:pPr>
                  <a:lnSpc>
                    <a:spcPct val="80000"/>
                  </a:lnSpc>
                  <a:buFont typeface="Arial" pitchFamily="34" charset="0"/>
                  <a:buChar char="•"/>
                </a:pPr>
                <a:r>
                  <a:rPr lang="en-US" altLang="zh-CN" sz="2600" dirty="0" smtClean="0"/>
                  <a:t>If a vertex u has same-level neighbor(s), u and its same-level neighbor(s) have same label.</a:t>
                </a:r>
                <a:r>
                  <a:rPr lang="en-US" altLang="zh-CN" sz="2600" dirty="0"/>
                  <a:t> </a:t>
                </a:r>
                <a:endParaRPr lang="en-US" altLang="zh-CN" sz="2600" dirty="0" smtClean="0"/>
              </a:p>
              <a:p>
                <a:pPr>
                  <a:lnSpc>
                    <a:spcPct val="80000"/>
                  </a:lnSpc>
                  <a:buFont typeface="Arial" pitchFamily="34" charset="0"/>
                  <a:buChar char="•"/>
                </a:pPr>
                <a:r>
                  <a:rPr lang="en-US" altLang="zh-CN" sz="2600" dirty="0" smtClean="0"/>
                  <a:t>If </a:t>
                </a:r>
                <a:r>
                  <a:rPr lang="en-US" altLang="zh-CN" sz="2600" dirty="0"/>
                  <a:t>a vertex u has </a:t>
                </a:r>
                <a:r>
                  <a:rPr lang="en-US" altLang="zh-CN" sz="2600" dirty="0">
                    <a:solidFill>
                      <a:srgbClr val="FF0000"/>
                    </a:solidFill>
                  </a:rPr>
                  <a:t>more than one</a:t>
                </a:r>
                <a:r>
                  <a:rPr lang="en-US" altLang="zh-CN" sz="2600" dirty="0"/>
                  <a:t> upper-level neighbors, u and its upper-level neighbors have same label.</a:t>
                </a:r>
              </a:p>
              <a:p>
                <a:pPr>
                  <a:lnSpc>
                    <a:spcPct val="80000"/>
                  </a:lnSpc>
                  <a:buFont typeface="Arial" pitchFamily="34" charset="0"/>
                  <a:buChar char="•"/>
                </a:pPr>
                <a:endParaRPr lang="en-US" altLang="zh-CN"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22388"/>
                <a:ext cx="8229600" cy="4626892"/>
              </a:xfrm>
              <a:blipFill rotWithShape="1">
                <a:blip r:embed="rId3"/>
                <a:stretch>
                  <a:fillRect l="-1111" t="-2899"/>
                </a:stretch>
              </a:blipFill>
            </p:spPr>
            <p:txBody>
              <a:bodyPr/>
              <a:lstStyle/>
              <a:p>
                <a:r>
                  <a:rPr lang="zh-CN" altLang="en-US">
                    <a:noFill/>
                  </a:rPr>
                  <a:t> </a:t>
                </a:r>
              </a:p>
            </p:txBody>
          </p:sp>
        </mc:Fallback>
      </mc:AlternateContent>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241814"/>
            <a:ext cx="2520280" cy="249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2701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AU" dirty="0" smtClean="0"/>
              <a:t>Vertex Labelling Approach</a:t>
            </a:r>
            <a:endParaRPr lang="en-AU" dirty="0"/>
          </a:p>
        </p:txBody>
      </p:sp>
      <p:sp>
        <p:nvSpPr>
          <p:cNvPr id="3" name="Content Placeholder 2"/>
          <p:cNvSpPr>
            <a:spLocks noGrp="1"/>
          </p:cNvSpPr>
          <p:nvPr>
            <p:ph idx="1"/>
          </p:nvPr>
        </p:nvSpPr>
        <p:spPr>
          <a:xfrm>
            <a:off x="457200" y="1322388"/>
            <a:ext cx="8229600" cy="4626892"/>
          </a:xfrm>
        </p:spPr>
        <p:txBody>
          <a:bodyPr>
            <a:normAutofit/>
          </a:bodyPr>
          <a:lstStyle/>
          <a:p>
            <a:pPr marL="514350" indent="-514350">
              <a:buFont typeface="+mj-lt"/>
              <a:buAutoNum type="arabicPeriod"/>
            </a:pPr>
            <a:r>
              <a:rPr lang="en-US" altLang="zh-CN" sz="2800" dirty="0"/>
              <a:t>Labelling vertices in the </a:t>
            </a:r>
            <a:r>
              <a:rPr lang="en-US" altLang="zh-CN" sz="2800" dirty="0">
                <a:solidFill>
                  <a:srgbClr val="FF0000"/>
                </a:solidFill>
              </a:rPr>
              <a:t>bottom-up</a:t>
            </a:r>
            <a:r>
              <a:rPr lang="en-US" altLang="zh-CN" sz="2800" dirty="0"/>
              <a:t> fashion.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501428"/>
            <a:ext cx="5025870" cy="351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203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AU" dirty="0"/>
              <a:t>Vertex Labelling Approach</a:t>
            </a:r>
          </a:p>
        </p:txBody>
      </p:sp>
      <p:sp>
        <p:nvSpPr>
          <p:cNvPr id="3" name="Content Placeholder 2"/>
          <p:cNvSpPr>
            <a:spLocks noGrp="1"/>
          </p:cNvSpPr>
          <p:nvPr>
            <p:ph idx="1"/>
          </p:nvPr>
        </p:nvSpPr>
        <p:spPr>
          <a:xfrm>
            <a:off x="457200" y="1322388"/>
            <a:ext cx="8229600" cy="4626892"/>
          </a:xfrm>
        </p:spPr>
        <p:txBody>
          <a:bodyPr>
            <a:normAutofit/>
          </a:bodyPr>
          <a:lstStyle/>
          <a:p>
            <a:pPr marL="514350" indent="-514350">
              <a:buFont typeface="+mj-lt"/>
              <a:buAutoNum type="arabicPeriod"/>
            </a:pPr>
            <a:r>
              <a:rPr lang="en-US" sz="2800" dirty="0"/>
              <a:t>Labelling vertices in the </a:t>
            </a:r>
            <a:r>
              <a:rPr lang="en-US" sz="2800" dirty="0">
                <a:solidFill>
                  <a:srgbClr val="FF0000"/>
                </a:solidFill>
              </a:rPr>
              <a:t>bottom-up</a:t>
            </a:r>
            <a:r>
              <a:rPr lang="en-US" sz="2800" dirty="0"/>
              <a:t> fashion</a:t>
            </a:r>
            <a:r>
              <a:rPr lang="en-US" sz="2800" dirty="0" smtClean="0"/>
              <a:t>.</a:t>
            </a:r>
            <a:endParaRPr lang="en-US"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7140" y="2558945"/>
            <a:ext cx="5785180" cy="346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15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AU" dirty="0"/>
              <a:t>Vertex Labelling Approach</a:t>
            </a:r>
          </a:p>
        </p:txBody>
      </p:sp>
      <p:sp>
        <p:nvSpPr>
          <p:cNvPr id="3" name="Content Placeholder 2"/>
          <p:cNvSpPr>
            <a:spLocks noGrp="1"/>
          </p:cNvSpPr>
          <p:nvPr>
            <p:ph idx="1"/>
          </p:nvPr>
        </p:nvSpPr>
        <p:spPr>
          <a:xfrm>
            <a:off x="457200" y="1322388"/>
            <a:ext cx="8229600" cy="4626892"/>
          </a:xfrm>
        </p:spPr>
        <p:txBody>
          <a:bodyPr>
            <a:normAutofit/>
          </a:bodyPr>
          <a:lstStyle/>
          <a:p>
            <a:pPr marL="514350" indent="-514350">
              <a:buFont typeface="+mj-lt"/>
              <a:buAutoNum type="arabicPeriod"/>
            </a:pPr>
            <a:r>
              <a:rPr lang="en-US" altLang="zh-CN" sz="2800" dirty="0"/>
              <a:t>Labelling vertices in the </a:t>
            </a:r>
            <a:r>
              <a:rPr lang="en-US" altLang="zh-CN" sz="2800" dirty="0">
                <a:solidFill>
                  <a:srgbClr val="FF0000"/>
                </a:solidFill>
              </a:rPr>
              <a:t>bottom-up</a:t>
            </a:r>
            <a:r>
              <a:rPr lang="en-US" altLang="zh-CN" sz="2800" dirty="0"/>
              <a:t> fashion.</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255" y="2561396"/>
            <a:ext cx="5764065" cy="345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360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AU" dirty="0"/>
              <a:t>Vertex Labelling Approach</a:t>
            </a:r>
          </a:p>
        </p:txBody>
      </p:sp>
      <p:sp>
        <p:nvSpPr>
          <p:cNvPr id="3" name="Content Placeholder 2"/>
          <p:cNvSpPr>
            <a:spLocks noGrp="1"/>
          </p:cNvSpPr>
          <p:nvPr>
            <p:ph idx="1"/>
          </p:nvPr>
        </p:nvSpPr>
        <p:spPr>
          <a:xfrm>
            <a:off x="457200" y="1322388"/>
            <a:ext cx="8229600" cy="4626892"/>
          </a:xfrm>
        </p:spPr>
        <p:txBody>
          <a:bodyPr>
            <a:normAutofit/>
          </a:bodyPr>
          <a:lstStyle/>
          <a:p>
            <a:pPr marL="514350" indent="-514350">
              <a:buFont typeface="+mj-lt"/>
              <a:buAutoNum type="arabicPeriod"/>
            </a:pPr>
            <a:r>
              <a:rPr lang="en-US" altLang="zh-CN" sz="2800" dirty="0"/>
              <a:t>Labelling vertices in the </a:t>
            </a:r>
            <a:r>
              <a:rPr lang="en-US" altLang="zh-CN" sz="2800" dirty="0">
                <a:solidFill>
                  <a:srgbClr val="FF0000"/>
                </a:solidFill>
              </a:rPr>
              <a:t>bottom-up</a:t>
            </a:r>
            <a:r>
              <a:rPr lang="en-US" altLang="zh-CN" sz="2800" dirty="0"/>
              <a:t> fashion.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385" y="2420888"/>
            <a:ext cx="5723199"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9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AU" dirty="0"/>
              <a:t>Vertex Labelling Approach</a:t>
            </a:r>
          </a:p>
        </p:txBody>
      </p:sp>
      <p:sp>
        <p:nvSpPr>
          <p:cNvPr id="3" name="Content Placeholder 2"/>
          <p:cNvSpPr>
            <a:spLocks noGrp="1"/>
          </p:cNvSpPr>
          <p:nvPr>
            <p:ph idx="1"/>
          </p:nvPr>
        </p:nvSpPr>
        <p:spPr>
          <a:xfrm>
            <a:off x="457200" y="1322388"/>
            <a:ext cx="8229600" cy="4626892"/>
          </a:xfrm>
        </p:spPr>
        <p:txBody>
          <a:bodyPr>
            <a:normAutofit/>
          </a:bodyPr>
          <a:lstStyle/>
          <a:p>
            <a:pPr marL="514350" indent="-514350">
              <a:buFont typeface="+mj-lt"/>
              <a:buAutoNum type="arabicPeriod"/>
            </a:pPr>
            <a:r>
              <a:rPr lang="en-US" altLang="zh-CN" sz="2800" dirty="0"/>
              <a:t>Labelling vertices in the </a:t>
            </a:r>
            <a:r>
              <a:rPr lang="en-US" altLang="zh-CN" sz="2800" dirty="0">
                <a:solidFill>
                  <a:srgbClr val="FF0000"/>
                </a:solidFill>
              </a:rPr>
              <a:t>bottom-up</a:t>
            </a:r>
            <a:r>
              <a:rPr lang="en-US" altLang="zh-CN" sz="2800" dirty="0"/>
              <a:t> fashion.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813" y="2420888"/>
            <a:ext cx="566249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243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AU" dirty="0"/>
              <a:t>Vertex Labelling Approach</a:t>
            </a:r>
          </a:p>
        </p:txBody>
      </p:sp>
      <p:sp>
        <p:nvSpPr>
          <p:cNvPr id="3" name="Content Placeholder 2"/>
          <p:cNvSpPr>
            <a:spLocks noGrp="1"/>
          </p:cNvSpPr>
          <p:nvPr>
            <p:ph idx="1"/>
          </p:nvPr>
        </p:nvSpPr>
        <p:spPr>
          <a:xfrm>
            <a:off x="457200" y="1322388"/>
            <a:ext cx="8229600" cy="4626892"/>
          </a:xfrm>
        </p:spPr>
        <p:txBody>
          <a:bodyPr>
            <a:normAutofit/>
          </a:bodyPr>
          <a:lstStyle/>
          <a:p>
            <a:pPr marL="514350" indent="-514350">
              <a:buFont typeface="+mj-lt"/>
              <a:buAutoNum type="arabicPeriod"/>
            </a:pPr>
            <a:r>
              <a:rPr lang="en-US" altLang="zh-CN" sz="2800" dirty="0"/>
              <a:t>Labelling vertices in the </a:t>
            </a:r>
            <a:r>
              <a:rPr lang="en-US" altLang="zh-CN" sz="2800" dirty="0">
                <a:solidFill>
                  <a:srgbClr val="FF0000"/>
                </a:solidFill>
              </a:rPr>
              <a:t>bottom-up</a:t>
            </a:r>
            <a:r>
              <a:rPr lang="en-US" altLang="zh-CN" sz="2800" dirty="0"/>
              <a:t> fashion.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1" y="2348880"/>
            <a:ext cx="5733058" cy="3627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570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AU" dirty="0"/>
              <a:t>Vertex Labelling Approach</a:t>
            </a:r>
          </a:p>
        </p:txBody>
      </p:sp>
      <p:sp>
        <p:nvSpPr>
          <p:cNvPr id="3" name="Content Placeholder 2"/>
          <p:cNvSpPr>
            <a:spLocks noGrp="1"/>
          </p:cNvSpPr>
          <p:nvPr>
            <p:ph idx="1"/>
          </p:nvPr>
        </p:nvSpPr>
        <p:spPr>
          <a:xfrm>
            <a:off x="457200" y="1322388"/>
            <a:ext cx="8229600" cy="4626892"/>
          </a:xfrm>
        </p:spPr>
        <p:txBody>
          <a:bodyPr>
            <a:normAutofit/>
          </a:bodyPr>
          <a:lstStyle/>
          <a:p>
            <a:pPr marL="514350" indent="-514350">
              <a:buFont typeface="+mj-lt"/>
              <a:buAutoNum type="arabicPeriod" startAt="2"/>
            </a:pPr>
            <a:r>
              <a:rPr lang="en-US" sz="2800" dirty="0" smtClean="0"/>
              <a:t>Update colors of vertices</a:t>
            </a:r>
            <a:endParaRPr lang="en-AU" sz="2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991" y="2631786"/>
            <a:ext cx="5659747" cy="346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426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AU" dirty="0"/>
              <a:t>Vertex Labelling Approach</a:t>
            </a:r>
          </a:p>
        </p:txBody>
      </p:sp>
      <p:sp>
        <p:nvSpPr>
          <p:cNvPr id="3" name="Content Placeholder 2"/>
          <p:cNvSpPr>
            <a:spLocks noGrp="1"/>
          </p:cNvSpPr>
          <p:nvPr>
            <p:ph idx="1"/>
          </p:nvPr>
        </p:nvSpPr>
        <p:spPr>
          <a:xfrm>
            <a:off x="457200" y="1322388"/>
            <a:ext cx="8229600" cy="4626892"/>
          </a:xfrm>
        </p:spPr>
        <p:txBody>
          <a:bodyPr>
            <a:normAutofit/>
          </a:bodyPr>
          <a:lstStyle/>
          <a:p>
            <a:pPr marL="514350" indent="-514350">
              <a:buFont typeface="+mj-lt"/>
              <a:buAutoNum type="arabicPeriod" startAt="3"/>
            </a:pPr>
            <a:r>
              <a:rPr lang="en-US" sz="2800" dirty="0" smtClean="0"/>
              <a:t>Inferring edge label from vertices’ labels</a:t>
            </a:r>
            <a:endParaRPr lang="en-AU" sz="2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991" y="2631786"/>
            <a:ext cx="5659747" cy="346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52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smtClean="0"/>
              <a:t>Pregel System</a:t>
            </a:r>
            <a:endParaRPr lang="en-AU" sz="3200" dirty="0"/>
          </a:p>
        </p:txBody>
      </p:sp>
      <p:sp>
        <p:nvSpPr>
          <p:cNvPr id="3" name="Content Placeholder 2"/>
          <p:cNvSpPr>
            <a:spLocks noGrp="1"/>
          </p:cNvSpPr>
          <p:nvPr>
            <p:ph idx="1"/>
          </p:nvPr>
        </p:nvSpPr>
        <p:spPr>
          <a:xfrm>
            <a:off x="457200" y="1322388"/>
            <a:ext cx="8229600" cy="4770908"/>
          </a:xfrm>
        </p:spPr>
        <p:txBody>
          <a:bodyPr>
            <a:normAutofit/>
          </a:bodyPr>
          <a:lstStyle/>
          <a:p>
            <a:pPr marL="114300" indent="-457200">
              <a:buFont typeface="Arial" pitchFamily="34" charset="0"/>
              <a:buChar char="•"/>
            </a:pPr>
            <a:r>
              <a:rPr lang="en-US" altLang="zh-CN" sz="2600" dirty="0" smtClean="0">
                <a:solidFill>
                  <a:srgbClr val="000000"/>
                </a:solidFill>
              </a:rPr>
              <a:t>Bulk </a:t>
            </a:r>
            <a:r>
              <a:rPr lang="en-US" altLang="zh-CN" sz="2600" dirty="0">
                <a:solidFill>
                  <a:srgbClr val="000000"/>
                </a:solidFill>
              </a:rPr>
              <a:t>Synchronous </a:t>
            </a:r>
            <a:r>
              <a:rPr lang="en-US" altLang="zh-CN" sz="2600" dirty="0" smtClean="0">
                <a:solidFill>
                  <a:srgbClr val="000000"/>
                </a:solidFill>
              </a:rPr>
              <a:t>Parallel model (BSP)</a:t>
            </a:r>
            <a:endParaRPr lang="en-US" altLang="zh-CN" sz="2600" dirty="0">
              <a:solidFill>
                <a:srgbClr val="000000"/>
              </a:solidFill>
            </a:endParaRPr>
          </a:p>
          <a:p>
            <a:pPr marL="114300" indent="-457200">
              <a:buFont typeface="Arial" pitchFamily="34" charset="0"/>
              <a:buChar char="•"/>
            </a:pPr>
            <a:r>
              <a:rPr lang="en-US" altLang="zh-CN" sz="2600" dirty="0" smtClean="0">
                <a:solidFill>
                  <a:srgbClr val="000000"/>
                </a:solidFill>
              </a:rPr>
              <a:t>Performed </a:t>
            </a:r>
            <a:r>
              <a:rPr lang="en-US" altLang="zh-CN" sz="2600" dirty="0">
                <a:solidFill>
                  <a:srgbClr val="000000"/>
                </a:solidFill>
              </a:rPr>
              <a:t>in </a:t>
            </a:r>
            <a:r>
              <a:rPr lang="en-US" altLang="zh-CN" sz="2600" dirty="0" smtClean="0">
                <a:solidFill>
                  <a:srgbClr val="000000"/>
                </a:solidFill>
              </a:rPr>
              <a:t>a serial of iterations (</a:t>
            </a:r>
            <a:r>
              <a:rPr lang="en-US" altLang="zh-CN" sz="2600" dirty="0">
                <a:solidFill>
                  <a:srgbClr val="FF0000"/>
                </a:solidFill>
              </a:rPr>
              <a:t>supersteps</a:t>
            </a:r>
            <a:r>
              <a:rPr lang="en-US" altLang="zh-CN" sz="2600" dirty="0">
                <a:solidFill>
                  <a:srgbClr val="000000"/>
                </a:solidFill>
              </a:rPr>
              <a:t>)</a:t>
            </a:r>
          </a:p>
          <a:p>
            <a:pPr marL="114300" indent="-457200">
              <a:buFont typeface="Arial" pitchFamily="34" charset="0"/>
              <a:buChar char="•"/>
            </a:pPr>
            <a:r>
              <a:rPr lang="en-US" altLang="zh-CN" sz="2600" dirty="0">
                <a:solidFill>
                  <a:srgbClr val="000000"/>
                </a:solidFill>
              </a:rPr>
              <a:t>In a superstep, vertices execute user defined </a:t>
            </a:r>
            <a:r>
              <a:rPr lang="en-US" altLang="zh-CN" sz="2600" dirty="0" smtClean="0">
                <a:solidFill>
                  <a:srgbClr val="000000"/>
                </a:solidFill>
              </a:rPr>
              <a:t>functions (UDF)</a:t>
            </a:r>
            <a:endParaRPr lang="en-US" altLang="zh-CN" sz="2600" dirty="0">
              <a:solidFill>
                <a:srgbClr val="000000"/>
              </a:solidFill>
            </a:endParaRPr>
          </a:p>
          <a:p>
            <a:pPr marL="114300" indent="-457200">
              <a:buFont typeface="Arial" pitchFamily="34" charset="0"/>
              <a:buChar char="•"/>
            </a:pPr>
            <a:r>
              <a:rPr lang="en-US" altLang="zh-CN" sz="2600" dirty="0">
                <a:solidFill>
                  <a:srgbClr val="000000"/>
                </a:solidFill>
              </a:rPr>
              <a:t>System </a:t>
            </a:r>
            <a:r>
              <a:rPr lang="en-US" altLang="zh-CN" sz="2600" dirty="0" smtClean="0">
                <a:solidFill>
                  <a:srgbClr val="000000"/>
                </a:solidFill>
              </a:rPr>
              <a:t>terminates </a:t>
            </a:r>
            <a:r>
              <a:rPr lang="en-US" altLang="zh-CN" sz="2600" dirty="0">
                <a:solidFill>
                  <a:srgbClr val="000000"/>
                </a:solidFill>
              </a:rPr>
              <a:t>when there is </a:t>
            </a:r>
            <a:r>
              <a:rPr lang="en-US" altLang="zh-CN" sz="2600" dirty="0">
                <a:solidFill>
                  <a:srgbClr val="FF0000"/>
                </a:solidFill>
              </a:rPr>
              <a:t>no message </a:t>
            </a:r>
            <a:r>
              <a:rPr lang="en-US" altLang="zh-CN" sz="2600" dirty="0">
                <a:solidFill>
                  <a:srgbClr val="000000"/>
                </a:solidFill>
              </a:rPr>
              <a:t>and </a:t>
            </a:r>
            <a:r>
              <a:rPr lang="en-US" altLang="zh-CN" sz="2600" dirty="0">
                <a:solidFill>
                  <a:srgbClr val="FF0000"/>
                </a:solidFill>
              </a:rPr>
              <a:t>no computation</a:t>
            </a:r>
            <a:r>
              <a:rPr lang="en-US" altLang="zh-CN" sz="2600" dirty="0">
                <a:solidFill>
                  <a:srgbClr val="000000"/>
                </a:solidFill>
              </a:rPr>
              <a:t> task to do</a:t>
            </a:r>
          </a:p>
        </p:txBody>
      </p:sp>
      <p:grpSp>
        <p:nvGrpSpPr>
          <p:cNvPr id="60" name="组合 59"/>
          <p:cNvGrpSpPr/>
          <p:nvPr/>
        </p:nvGrpSpPr>
        <p:grpSpPr>
          <a:xfrm>
            <a:off x="1619672" y="4015725"/>
            <a:ext cx="4635867" cy="2031308"/>
            <a:chOff x="467544" y="3485425"/>
            <a:chExt cx="6444716" cy="2823895"/>
          </a:xfrm>
        </p:grpSpPr>
        <p:sp>
          <p:nvSpPr>
            <p:cNvPr id="2" name="流程图: 过程 1"/>
            <p:cNvSpPr/>
            <p:nvPr/>
          </p:nvSpPr>
          <p:spPr>
            <a:xfrm>
              <a:off x="467544" y="4769408"/>
              <a:ext cx="1496166" cy="593886"/>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Initialization</a:t>
              </a:r>
              <a:endParaRPr lang="en-US" sz="1200" dirty="0">
                <a:solidFill>
                  <a:schemeClr val="tx1"/>
                </a:solidFill>
              </a:endParaRPr>
            </a:p>
          </p:txBody>
        </p:sp>
        <p:sp>
          <p:nvSpPr>
            <p:cNvPr id="5" name="流程图: 过程 4"/>
            <p:cNvSpPr/>
            <p:nvPr/>
          </p:nvSpPr>
          <p:spPr>
            <a:xfrm>
              <a:off x="2483768" y="4005065"/>
              <a:ext cx="1242720" cy="56614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Vertex 0</a:t>
              </a:r>
            </a:p>
            <a:p>
              <a:pPr algn="ctr"/>
              <a:r>
                <a:rPr lang="en-US" sz="1200" dirty="0" smtClean="0">
                  <a:solidFill>
                    <a:schemeClr val="tx1"/>
                  </a:solidFill>
                </a:rPr>
                <a:t>UDF</a:t>
              </a:r>
              <a:endParaRPr lang="en-US" sz="1200" dirty="0">
                <a:solidFill>
                  <a:schemeClr val="tx1"/>
                </a:solidFill>
              </a:endParaRPr>
            </a:p>
          </p:txBody>
        </p:sp>
        <p:sp>
          <p:nvSpPr>
            <p:cNvPr id="4" name="TextBox 3"/>
            <p:cNvSpPr txBox="1"/>
            <p:nvPr/>
          </p:nvSpPr>
          <p:spPr>
            <a:xfrm>
              <a:off x="2828060" y="5363295"/>
              <a:ext cx="770160" cy="946025"/>
            </a:xfrm>
            <a:prstGeom prst="rect">
              <a:avLst/>
            </a:prstGeom>
          </p:spPr>
          <p:txBody>
            <a:bodyPr vert="eaVert" wrap="square" rtlCol="0" anchor="ctr">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US" sz="2400" b="1" i="0" u="none" strike="noStrike" kern="1200" cap="none" spc="0" normalizeH="0" baseline="0" noProof="0" dirty="0" smtClean="0">
                  <a:ln>
                    <a:noFill/>
                  </a:ln>
                  <a:solidFill>
                    <a:srgbClr val="385D8A"/>
                  </a:solidFill>
                  <a:effectLst/>
                  <a:uLnTx/>
                  <a:uFillTx/>
                  <a:latin typeface="Sommet bold"/>
                  <a:ea typeface="+mn-ea"/>
                  <a:cs typeface="+mn-cs"/>
                </a:rPr>
                <a:t>...</a:t>
              </a:r>
            </a:p>
          </p:txBody>
        </p:sp>
        <p:sp>
          <p:nvSpPr>
            <p:cNvPr id="8" name="流程图: 过程 7"/>
            <p:cNvSpPr/>
            <p:nvPr/>
          </p:nvSpPr>
          <p:spPr>
            <a:xfrm>
              <a:off x="2467422" y="4769408"/>
              <a:ext cx="1242720" cy="56614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Vertex 1</a:t>
              </a:r>
            </a:p>
            <a:p>
              <a:pPr algn="ctr"/>
              <a:r>
                <a:rPr lang="en-US" sz="1200" dirty="0" smtClean="0">
                  <a:solidFill>
                    <a:schemeClr val="tx1"/>
                  </a:solidFill>
                </a:rPr>
                <a:t>UDF</a:t>
              </a:r>
              <a:endParaRPr lang="en-US" sz="1200" dirty="0">
                <a:solidFill>
                  <a:schemeClr val="tx1"/>
                </a:solidFill>
              </a:endParaRPr>
            </a:p>
          </p:txBody>
        </p:sp>
        <p:sp>
          <p:nvSpPr>
            <p:cNvPr id="7" name="流程图: 过程 6"/>
            <p:cNvSpPr/>
            <p:nvPr/>
          </p:nvSpPr>
          <p:spPr>
            <a:xfrm>
              <a:off x="5796136" y="3895391"/>
              <a:ext cx="144016" cy="2304256"/>
            </a:xfrm>
            <a:prstGeom prst="flowChartProcess">
              <a:avLst/>
            </a:prstGeom>
            <a:solidFill>
              <a:srgbClr val="385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0" name="流程图: 过程 9"/>
            <p:cNvSpPr/>
            <p:nvPr/>
          </p:nvSpPr>
          <p:spPr>
            <a:xfrm>
              <a:off x="4283968" y="4764448"/>
              <a:ext cx="1242720" cy="566142"/>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Message delivery</a:t>
              </a:r>
              <a:endParaRPr lang="en-US" sz="1200" dirty="0">
                <a:solidFill>
                  <a:schemeClr val="tx1"/>
                </a:solidFill>
              </a:endParaRPr>
            </a:p>
          </p:txBody>
        </p:sp>
        <p:sp>
          <p:nvSpPr>
            <p:cNvPr id="13" name="圆角矩形 12"/>
            <p:cNvSpPr/>
            <p:nvPr/>
          </p:nvSpPr>
          <p:spPr>
            <a:xfrm>
              <a:off x="2051720" y="3789040"/>
              <a:ext cx="4392488" cy="252028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15" name="直接连接符 14"/>
            <p:cNvCxnSpPr>
              <a:stCxn id="2" idx="3"/>
              <a:endCxn id="5" idx="1"/>
            </p:cNvCxnSpPr>
            <p:nvPr/>
          </p:nvCxnSpPr>
          <p:spPr>
            <a:xfrm flipV="1">
              <a:off x="1963710" y="4288136"/>
              <a:ext cx="520058" cy="778215"/>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a:stCxn id="2" idx="3"/>
              <a:endCxn id="8" idx="1"/>
            </p:cNvCxnSpPr>
            <p:nvPr/>
          </p:nvCxnSpPr>
          <p:spPr>
            <a:xfrm flipV="1">
              <a:off x="1963710" y="5052479"/>
              <a:ext cx="503712" cy="13872"/>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a:stCxn id="2" idx="3"/>
            </p:cNvCxnSpPr>
            <p:nvPr/>
          </p:nvCxnSpPr>
          <p:spPr>
            <a:xfrm>
              <a:off x="1963710" y="5066351"/>
              <a:ext cx="503712" cy="617457"/>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p:cNvCxnSpPr>
              <a:stCxn id="10" idx="1"/>
              <a:endCxn id="5" idx="3"/>
            </p:cNvCxnSpPr>
            <p:nvPr/>
          </p:nvCxnSpPr>
          <p:spPr>
            <a:xfrm flipH="1" flipV="1">
              <a:off x="3726488" y="4288136"/>
              <a:ext cx="557480" cy="759383"/>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a:stCxn id="8" idx="3"/>
              <a:endCxn id="10" idx="1"/>
            </p:cNvCxnSpPr>
            <p:nvPr/>
          </p:nvCxnSpPr>
          <p:spPr>
            <a:xfrm flipV="1">
              <a:off x="3710142" y="5047519"/>
              <a:ext cx="573826" cy="496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a:endCxn id="10" idx="1"/>
            </p:cNvCxnSpPr>
            <p:nvPr/>
          </p:nvCxnSpPr>
          <p:spPr>
            <a:xfrm flipV="1">
              <a:off x="3710142" y="5047519"/>
              <a:ext cx="573826" cy="636289"/>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p:cNvCxnSpPr>
              <a:stCxn id="10" idx="3"/>
              <a:endCxn id="7" idx="1"/>
            </p:cNvCxnSpPr>
            <p:nvPr/>
          </p:nvCxnSpPr>
          <p:spPr>
            <a:xfrm>
              <a:off x="5526688" y="5047519"/>
              <a:ext cx="269448"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a:stCxn id="13" idx="3"/>
            </p:cNvCxnSpPr>
            <p:nvPr/>
          </p:nvCxnSpPr>
          <p:spPr>
            <a:xfrm flipV="1">
              <a:off x="6444208" y="5047519"/>
              <a:ext cx="432048" cy="1661"/>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flipV="1">
              <a:off x="6876256" y="3501008"/>
              <a:ext cx="0" cy="1546511"/>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flipV="1">
              <a:off x="3419872" y="3501008"/>
              <a:ext cx="0" cy="288032"/>
            </a:xfrm>
            <a:prstGeom prst="line">
              <a:avLst/>
            </a:prstGeom>
            <a:solidFill>
              <a:schemeClr val="bg1"/>
            </a:solidFill>
            <a:ln>
              <a:head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49" name="直接连接符 48"/>
            <p:cNvCxnSpPr/>
            <p:nvPr/>
          </p:nvCxnSpPr>
          <p:spPr>
            <a:xfrm>
              <a:off x="3419872" y="3485425"/>
              <a:ext cx="3492388" cy="0"/>
            </a:xfrm>
            <a:prstGeom prst="lin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cxnSp>
      </p:grpSp>
      <p:sp>
        <p:nvSpPr>
          <p:cNvPr id="61" name="矩形 60"/>
          <p:cNvSpPr/>
          <p:nvPr/>
        </p:nvSpPr>
        <p:spPr>
          <a:xfrm>
            <a:off x="4094315" y="4211796"/>
            <a:ext cx="1197765" cy="369332"/>
          </a:xfrm>
          <a:prstGeom prst="rect">
            <a:avLst/>
          </a:prstGeom>
        </p:spPr>
        <p:txBody>
          <a:bodyPr wrap="none">
            <a:spAutoFit/>
          </a:bodyPr>
          <a:lstStyle/>
          <a:p>
            <a:pPr algn="ctr"/>
            <a:r>
              <a:rPr lang="en-US" dirty="0" smtClean="0"/>
              <a:t>superstep</a:t>
            </a:r>
            <a:endParaRPr lang="en-US" dirty="0"/>
          </a:p>
        </p:txBody>
      </p:sp>
    </p:spTree>
    <p:extLst>
      <p:ext uri="{BB962C8B-B14F-4D97-AF65-F5344CB8AC3E}">
        <p14:creationId xmlns:p14="http://schemas.microsoft.com/office/powerpoint/2010/main" val="20018023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zh-CN" dirty="0"/>
              <a:t>Theoretical results</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22388"/>
                <a:ext cx="8229600" cy="4626892"/>
              </a:xfrm>
            </p:spPr>
            <p:txBody>
              <a:bodyPr>
                <a:normAutofit/>
              </a:bodyPr>
              <a:lstStyle/>
              <a:p>
                <a:pPr marL="457200" indent="-457200">
                  <a:buFont typeface="Arial" pitchFamily="34" charset="0"/>
                  <a:buChar char="•"/>
                </a:pPr>
                <a:r>
                  <a:rPr lang="en-US" sz="2800" dirty="0"/>
                  <a:t>Number of Supersteps: </a:t>
                </a:r>
                <a14:m>
                  <m:oMath xmlns:m="http://schemas.openxmlformats.org/officeDocument/2006/math">
                    <m:r>
                      <a:rPr lang="en-US" sz="2800">
                        <a:latin typeface="Cambria Math"/>
                      </a:rPr>
                      <m:t>𝑂</m:t>
                    </m:r>
                    <m:r>
                      <a:rPr lang="en-US" sz="2800">
                        <a:latin typeface="Cambria Math"/>
                      </a:rPr>
                      <m:t>(</m:t>
                    </m:r>
                    <m:func>
                      <m:funcPr>
                        <m:ctrlPr>
                          <a:rPr lang="en-US" sz="2800" i="1">
                            <a:latin typeface="Cambria Math"/>
                          </a:rPr>
                        </m:ctrlPr>
                      </m:funcPr>
                      <m:fName>
                        <m:r>
                          <m:rPr>
                            <m:sty m:val="p"/>
                          </m:rPr>
                          <a:rPr lang="en-US" sz="2800">
                            <a:latin typeface="Cambria Math"/>
                          </a:rPr>
                          <m:t>log</m:t>
                        </m:r>
                      </m:fName>
                      <m:e>
                        <m:r>
                          <a:rPr lang="en-US" sz="2800">
                            <a:latin typeface="Cambria Math"/>
                          </a:rPr>
                          <m:t>𝑛</m:t>
                        </m:r>
                      </m:e>
                    </m:func>
                    <m:r>
                      <a:rPr lang="en-US" sz="2800">
                        <a:latin typeface="Cambria Math"/>
                      </a:rPr>
                      <m:t>+</m:t>
                    </m:r>
                    <m:r>
                      <a:rPr lang="en-US" sz="2800">
                        <a:latin typeface="Cambria Math"/>
                      </a:rPr>
                      <m:t>𝛿</m:t>
                    </m:r>
                    <m:r>
                      <a:rPr lang="en-US" sz="2800">
                        <a:latin typeface="Cambria Math"/>
                      </a:rPr>
                      <m:t>)</m:t>
                    </m:r>
                  </m:oMath>
                </a14:m>
                <a:endParaRPr lang="en-US" sz="2800" dirty="0"/>
              </a:p>
              <a:p>
                <a:pPr marL="457200" indent="-457200">
                  <a:buFont typeface="Arial" pitchFamily="34" charset="0"/>
                  <a:buChar char="•"/>
                </a:pPr>
                <a:r>
                  <a:rPr lang="en-US" sz="2800" dirty="0"/>
                  <a:t>Total Communication Cost: </a:t>
                </a:r>
                <a14:m>
                  <m:oMath xmlns:m="http://schemas.openxmlformats.org/officeDocument/2006/math">
                    <m:r>
                      <a:rPr lang="en-US" sz="2800">
                        <a:latin typeface="Cambria Math"/>
                      </a:rPr>
                      <m:t>𝑂</m:t>
                    </m:r>
                    <m:r>
                      <a:rPr lang="en-US" sz="2800">
                        <a:latin typeface="Cambria Math"/>
                      </a:rPr>
                      <m:t>(</m:t>
                    </m:r>
                    <m:r>
                      <a:rPr lang="en-US" sz="2800">
                        <a:latin typeface="Cambria Math"/>
                      </a:rPr>
                      <m:t>𝑚</m:t>
                    </m:r>
                    <m:r>
                      <a:rPr lang="en-US" sz="2800">
                        <a:latin typeface="Cambria Math"/>
                      </a:rPr>
                      <m:t>)</m:t>
                    </m:r>
                  </m:oMath>
                </a14:m>
                <a:endParaRPr lang="en-US" sz="2800" dirty="0"/>
              </a:p>
              <a:p>
                <a:pPr marL="457200" indent="-457200">
                  <a:buFont typeface="Arial" pitchFamily="34" charset="0"/>
                  <a:buChar char="•"/>
                </a:pPr>
                <a:r>
                  <a:rPr lang="en-US" sz="2800" dirty="0"/>
                  <a:t>Total Computation Cost: </a:t>
                </a:r>
                <a14:m>
                  <m:oMath xmlns:m="http://schemas.openxmlformats.org/officeDocument/2006/math">
                    <m:r>
                      <a:rPr lang="en-US" sz="2800">
                        <a:latin typeface="Cambria Math"/>
                      </a:rPr>
                      <m:t>𝑂</m:t>
                    </m:r>
                    <m:r>
                      <a:rPr lang="en-US" sz="2800">
                        <a:latin typeface="Cambria Math"/>
                      </a:rPr>
                      <m:t>(</m:t>
                    </m:r>
                    <m:r>
                      <a:rPr lang="en-US" sz="2800">
                        <a:latin typeface="Cambria Math"/>
                      </a:rPr>
                      <m:t>𝑚</m:t>
                    </m:r>
                    <m:r>
                      <a:rPr lang="en-US" sz="2800">
                        <a:latin typeface="Cambria Math"/>
                      </a:rPr>
                      <m:t>)</m:t>
                    </m:r>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22388"/>
                <a:ext cx="8229600" cy="4626892"/>
              </a:xfrm>
              <a:blipFill rotWithShape="1">
                <a:blip r:embed="rId3"/>
                <a:stretch>
                  <a:fillRect l="-1259" t="-1318"/>
                </a:stretch>
              </a:blipFill>
            </p:spPr>
            <p:txBody>
              <a:bodyPr/>
              <a:lstStyle/>
              <a:p>
                <a:r>
                  <a:rPr lang="en-US">
                    <a:noFill/>
                  </a:rPr>
                  <a:t> </a:t>
                </a:r>
              </a:p>
            </p:txBody>
          </p:sp>
        </mc:Fallback>
      </mc:AlternateContent>
    </p:spTree>
    <p:extLst>
      <p:ext uri="{BB962C8B-B14F-4D97-AF65-F5344CB8AC3E}">
        <p14:creationId xmlns:p14="http://schemas.microsoft.com/office/powerpoint/2010/main" val="3971653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Experimental Result</a:t>
            </a:r>
            <a:endParaRPr lang="en-AU" dirty="0"/>
          </a:p>
        </p:txBody>
      </p:sp>
      <p:pic>
        <p:nvPicPr>
          <p:cNvPr id="2" name="内容占位符 1"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257" y="1378428"/>
            <a:ext cx="7411485" cy="4515481"/>
          </a:xfrm>
        </p:spPr>
      </p:pic>
    </p:spTree>
    <p:extLst>
      <p:ext uri="{BB962C8B-B14F-4D97-AF65-F5344CB8AC3E}">
        <p14:creationId xmlns:p14="http://schemas.microsoft.com/office/powerpoint/2010/main" val="556468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Phase1: Graph Decomposition</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22388"/>
                <a:ext cx="8229600" cy="4626892"/>
              </a:xfrm>
            </p:spPr>
            <p:txBody>
              <a:bodyPr>
                <a:normAutofit/>
              </a:bodyPr>
              <a:lstStyle/>
              <a:p>
                <a:pPr>
                  <a:buFont typeface="Arial" pitchFamily="34" charset="0"/>
                  <a:buChar char="•"/>
                </a:pPr>
                <a:r>
                  <a:rPr lang="en-US" altLang="zh-CN" sz="2800" dirty="0"/>
                  <a:t>Simultaneously conducting BFS from seed vertices</a:t>
                </a:r>
              </a:p>
              <a:p>
                <a:pPr>
                  <a:buFont typeface="Arial" pitchFamily="34" charset="0"/>
                  <a:buChar char="•"/>
                </a:pPr>
                <a:r>
                  <a:rPr lang="en-US" altLang="zh-CN" sz="2800" dirty="0"/>
                  <a:t>Seed selection: randomly sample </a:t>
                </a:r>
                <a14:m>
                  <m:oMath xmlns:m="http://schemas.openxmlformats.org/officeDocument/2006/math">
                    <m:sSup>
                      <m:sSupPr>
                        <m:ctrlPr>
                          <a:rPr lang="en-US" altLang="zh-CN" sz="2800" i="1">
                            <a:latin typeface="Cambria Math"/>
                          </a:rPr>
                        </m:ctrlPr>
                      </m:sSupPr>
                      <m:e>
                        <m:r>
                          <a:rPr lang="en-US" altLang="zh-CN" sz="2800" i="1">
                            <a:latin typeface="Cambria Math"/>
                          </a:rPr>
                          <m:t>𝛽</m:t>
                        </m:r>
                      </m:e>
                      <m:sup>
                        <m:r>
                          <a:rPr lang="en-US" altLang="zh-CN" sz="2800" i="1">
                            <a:latin typeface="Cambria Math"/>
                          </a:rPr>
                          <m:t>𝑖</m:t>
                        </m:r>
                      </m:sup>
                    </m:sSup>
                    <m:r>
                      <a:rPr lang="en-US" altLang="zh-CN" sz="2800" i="1">
                        <a:latin typeface="Cambria Math"/>
                      </a:rPr>
                      <m:t>−</m:t>
                    </m:r>
                    <m:sSup>
                      <m:sSupPr>
                        <m:ctrlPr>
                          <a:rPr lang="en-US" altLang="zh-CN" sz="2800" i="1">
                            <a:latin typeface="Cambria Math"/>
                          </a:rPr>
                        </m:ctrlPr>
                      </m:sSupPr>
                      <m:e>
                        <m:r>
                          <a:rPr lang="en-US" altLang="zh-CN" sz="2800" i="1">
                            <a:latin typeface="Cambria Math"/>
                          </a:rPr>
                          <m:t>𝛽</m:t>
                        </m:r>
                      </m:e>
                      <m:sup>
                        <m:r>
                          <a:rPr lang="en-US" altLang="zh-CN" sz="2800" i="1">
                            <a:latin typeface="Cambria Math"/>
                          </a:rPr>
                          <m:t>𝑖</m:t>
                        </m:r>
                        <m:r>
                          <a:rPr lang="en-US" altLang="zh-CN" sz="2800" i="1">
                            <a:latin typeface="Cambria Math"/>
                          </a:rPr>
                          <m:t>−1</m:t>
                        </m:r>
                      </m:sup>
                    </m:sSup>
                  </m:oMath>
                </a14:m>
                <a:r>
                  <a:rPr lang="en-AU" altLang="zh-CN" sz="2800" dirty="0"/>
                  <a:t> vertices at superstep </a:t>
                </a:r>
                <a14:m>
                  <m:oMath xmlns:m="http://schemas.openxmlformats.org/officeDocument/2006/math">
                    <m:r>
                      <a:rPr lang="en-US" altLang="zh-CN" sz="2800" i="1">
                        <a:latin typeface="Cambria Math"/>
                      </a:rPr>
                      <m:t>𝑖</m:t>
                    </m:r>
                  </m:oMath>
                </a14:m>
                <a:endParaRPr lang="en-AU" altLang="zh-CN" sz="28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22388"/>
                <a:ext cx="8229600" cy="4626892"/>
              </a:xfrm>
              <a:blipFill rotWithShape="1">
                <a:blip r:embed="rId3"/>
                <a:stretch>
                  <a:fillRect l="-1259" t="-1318"/>
                </a:stretch>
              </a:blipFill>
            </p:spPr>
            <p:txBody>
              <a:bodyPr/>
              <a:lstStyle/>
              <a:p>
                <a:r>
                  <a:rPr lang="zh-CN" altLang="en-US">
                    <a:noFill/>
                  </a:rPr>
                  <a:t> </a:t>
                </a:r>
              </a:p>
            </p:txBody>
          </p:sp>
        </mc:Fallback>
      </mc:AlternateContent>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56992"/>
            <a:ext cx="7704856" cy="84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上箭头 3"/>
          <p:cNvSpPr/>
          <p:nvPr/>
        </p:nvSpPr>
        <p:spPr>
          <a:xfrm>
            <a:off x="5220072" y="4293096"/>
            <a:ext cx="216024" cy="36004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279" y="4437112"/>
            <a:ext cx="3672895" cy="23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985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Experiment</a:t>
            </a:r>
            <a:endParaRPr lang="en-AU"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7705" y="2406480"/>
            <a:ext cx="7268590" cy="2438741"/>
          </a:xfrm>
        </p:spPr>
      </p:pic>
    </p:spTree>
    <p:extLst>
      <p:ext uri="{BB962C8B-B14F-4D97-AF65-F5344CB8AC3E}">
        <p14:creationId xmlns:p14="http://schemas.microsoft.com/office/powerpoint/2010/main" val="3035474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Experiment</a:t>
            </a:r>
            <a:endParaRPr lang="en-AU" dirty="0"/>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1521" y="2358848"/>
            <a:ext cx="7220958" cy="2534004"/>
          </a:xfrm>
        </p:spPr>
      </p:pic>
    </p:spTree>
    <p:extLst>
      <p:ext uri="{BB962C8B-B14F-4D97-AF65-F5344CB8AC3E}">
        <p14:creationId xmlns:p14="http://schemas.microsoft.com/office/powerpoint/2010/main" val="3035474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defRPr/>
            </a:pPr>
            <a:r>
              <a:rPr lang="en-AU" altLang="zh-CN" dirty="0"/>
              <a:t>Vertex Labelling Approach</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22388"/>
                <a:ext cx="8229600" cy="4626892"/>
              </a:xfrm>
            </p:spPr>
            <p:txBody>
              <a:bodyPr>
                <a:normAutofit/>
              </a:bodyPr>
              <a:lstStyle/>
              <a:p>
                <a:pPr>
                  <a:lnSpc>
                    <a:spcPct val="80000"/>
                  </a:lnSpc>
                  <a:buFont typeface="Arial" pitchFamily="34" charset="0"/>
                  <a:buChar char="•"/>
                </a:pPr>
                <a:r>
                  <a:rPr lang="en-US" sz="2600" dirty="0" smtClean="0"/>
                  <a:t>Lemma: non-tree edges associated with vertex </a:t>
                </a:r>
                <a:r>
                  <a:rPr lang="en-US" sz="2600" dirty="0" smtClean="0">
                    <a:solidFill>
                      <a:srgbClr val="FF0000"/>
                    </a:solidFill>
                  </a:rPr>
                  <a:t>u</a:t>
                </a:r>
                <a:r>
                  <a:rPr lang="en-US" sz="2600" dirty="0" smtClean="0"/>
                  <a:t> </a:t>
                </a:r>
                <a:r>
                  <a:rPr lang="en-US" sz="2600" dirty="0"/>
                  <a:t>and </a:t>
                </a:r>
                <a:r>
                  <a:rPr lang="en-US" altLang="zh-CN" sz="2600" dirty="0"/>
                  <a:t>tree </a:t>
                </a:r>
                <a:r>
                  <a:rPr lang="en-US" altLang="zh-CN" sz="2600" dirty="0" smtClean="0"/>
                  <a:t>edge </a:t>
                </a:r>
                <a14:m>
                  <m:oMath xmlns:m="http://schemas.openxmlformats.org/officeDocument/2006/math">
                    <m:r>
                      <a:rPr lang="en-US" altLang="zh-CN" sz="2600" b="0" i="0" smtClean="0">
                        <a:solidFill>
                          <a:srgbClr val="FF0000"/>
                        </a:solidFill>
                        <a:latin typeface="Cambria Math"/>
                      </a:rPr>
                      <m:t>(</m:t>
                    </m:r>
                    <m:r>
                      <m:rPr>
                        <m:sty m:val="p"/>
                      </m:rPr>
                      <a:rPr lang="en-US" altLang="zh-CN" sz="2600" b="0" i="0" smtClean="0">
                        <a:solidFill>
                          <a:srgbClr val="FF0000"/>
                        </a:solidFill>
                        <a:latin typeface="Cambria Math"/>
                      </a:rPr>
                      <m:t>u</m:t>
                    </m:r>
                    <m:r>
                      <a:rPr lang="en-US" altLang="zh-CN" sz="2600" b="0" i="0" smtClean="0">
                        <a:solidFill>
                          <a:srgbClr val="FF0000"/>
                        </a:solidFill>
                        <a:latin typeface="Cambria Math"/>
                      </a:rPr>
                      <m:t>,</m:t>
                    </m:r>
                    <m:r>
                      <m:rPr>
                        <m:sty m:val="p"/>
                      </m:rPr>
                      <a:rPr lang="en-US" altLang="zh-CN" sz="2600" b="0" i="0" smtClean="0">
                        <a:solidFill>
                          <a:srgbClr val="FF0000"/>
                        </a:solidFill>
                        <a:latin typeface="Cambria Math"/>
                      </a:rPr>
                      <m:t>p</m:t>
                    </m:r>
                    <m:r>
                      <a:rPr lang="en-US" altLang="zh-CN" sz="2600" b="0" i="0" smtClean="0">
                        <a:solidFill>
                          <a:srgbClr val="FF0000"/>
                        </a:solidFill>
                        <a:latin typeface="Cambria Math"/>
                      </a:rPr>
                      <m:t>(</m:t>
                    </m:r>
                    <m:r>
                      <m:rPr>
                        <m:sty m:val="p"/>
                      </m:rPr>
                      <a:rPr lang="en-US" altLang="zh-CN" sz="2600" b="0" i="0" smtClean="0">
                        <a:solidFill>
                          <a:srgbClr val="FF0000"/>
                        </a:solidFill>
                        <a:latin typeface="Cambria Math"/>
                      </a:rPr>
                      <m:t>u</m:t>
                    </m:r>
                    <m:r>
                      <a:rPr lang="en-US" altLang="zh-CN" sz="2600" b="0" i="0" smtClean="0">
                        <a:solidFill>
                          <a:srgbClr val="FF0000"/>
                        </a:solidFill>
                        <a:latin typeface="Cambria Math"/>
                      </a:rPr>
                      <m:t>))</m:t>
                    </m:r>
                  </m:oMath>
                </a14:m>
                <a:r>
                  <a:rPr lang="en-US" sz="2600" dirty="0" smtClean="0">
                    <a:solidFill>
                      <a:srgbClr val="FF0000"/>
                    </a:solidFill>
                  </a:rPr>
                  <a:t> </a:t>
                </a:r>
                <a:r>
                  <a:rPr lang="en-US" sz="2600" dirty="0" smtClean="0"/>
                  <a:t>belong </a:t>
                </a:r>
                <a:r>
                  <a:rPr lang="en-US" sz="2600" dirty="0"/>
                  <a:t>to same BCC</a:t>
                </a:r>
                <a:r>
                  <a:rPr lang="en-US" sz="2600" dirty="0" smtClean="0"/>
                  <a:t>. </a:t>
                </a:r>
                <a:endParaRPr lang="en-US" sz="2600" dirty="0"/>
              </a:p>
              <a:p>
                <a:pPr>
                  <a:lnSpc>
                    <a:spcPct val="80000"/>
                  </a:lnSpc>
                  <a:buFont typeface="Arial" pitchFamily="34" charset="0"/>
                  <a:buChar char="•"/>
                </a:pPr>
                <a:r>
                  <a:rPr lang="en-US" altLang="zh-CN" sz="2600" dirty="0" smtClean="0"/>
                  <a:t>By efficiently labelling vertices in a bottom-up fashion, we compute BCCs with </a:t>
                </a:r>
                <a:r>
                  <a:rPr lang="en-US" altLang="zh-CN" sz="2600" dirty="0" smtClean="0">
                    <a:solidFill>
                      <a:srgbClr val="FF0000"/>
                    </a:solidFill>
                  </a:rPr>
                  <a:t>linear</a:t>
                </a:r>
                <a:r>
                  <a:rPr lang="en-US" altLang="zh-CN" sz="2600" dirty="0" smtClean="0"/>
                  <a:t> communication cost</a:t>
                </a:r>
                <a:endParaRPr lang="en-US" altLang="zh-CN"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22388"/>
                <a:ext cx="8229600" cy="4626892"/>
              </a:xfrm>
              <a:blipFill rotWithShape="1">
                <a:blip r:embed="rId3"/>
                <a:stretch>
                  <a:fillRect l="-1111" t="-2899"/>
                </a:stretch>
              </a:blipFill>
            </p:spPr>
            <p:txBody>
              <a:bodyPr/>
              <a:lstStyle/>
              <a:p>
                <a:r>
                  <a:rPr lang="en-US">
                    <a:noFill/>
                  </a:rPr>
                  <a:t> </a:t>
                </a:r>
              </a:p>
            </p:txBody>
          </p:sp>
        </mc:Fallback>
      </mc:AlternateContent>
      <p:grpSp>
        <p:nvGrpSpPr>
          <p:cNvPr id="8" name="组合 7"/>
          <p:cNvGrpSpPr/>
          <p:nvPr/>
        </p:nvGrpSpPr>
        <p:grpSpPr>
          <a:xfrm>
            <a:off x="3545338" y="3521734"/>
            <a:ext cx="4339030" cy="2499554"/>
            <a:chOff x="3545338" y="3521734"/>
            <a:chExt cx="4339030" cy="2499554"/>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3521734"/>
              <a:ext cx="2520280" cy="249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571483" y="5589240"/>
              <a:ext cx="1864613" cy="369332"/>
            </a:xfrm>
            <a:prstGeom prst="rect">
              <a:avLst/>
            </a:prstGeom>
          </p:spPr>
          <p:txBody>
            <a:bodyPr wrap="none">
              <a:spAutoFit/>
            </a:bodyPr>
            <a:lstStyle/>
            <a:p>
              <a:r>
                <a:rPr lang="en-US" altLang="zh-CN" dirty="0" smtClean="0"/>
                <a:t>Lower BFS </a:t>
              </a:r>
              <a:r>
                <a:rPr lang="en-US" altLang="zh-CN" dirty="0"/>
                <a:t>level</a:t>
              </a:r>
              <a:endParaRPr lang="zh-CN" altLang="en-US" dirty="0"/>
            </a:p>
          </p:txBody>
        </p:sp>
        <p:sp>
          <p:nvSpPr>
            <p:cNvPr id="7" name="矩形 6"/>
            <p:cNvSpPr/>
            <p:nvPr/>
          </p:nvSpPr>
          <p:spPr>
            <a:xfrm>
              <a:off x="3545338" y="3717032"/>
              <a:ext cx="1864613" cy="369332"/>
            </a:xfrm>
            <a:prstGeom prst="rect">
              <a:avLst/>
            </a:prstGeom>
          </p:spPr>
          <p:txBody>
            <a:bodyPr wrap="none">
              <a:spAutoFit/>
            </a:bodyPr>
            <a:lstStyle/>
            <a:p>
              <a:r>
                <a:rPr lang="en-US" altLang="zh-CN" dirty="0" smtClean="0"/>
                <a:t>Upper BFS </a:t>
              </a:r>
              <a:r>
                <a:rPr lang="en-US" altLang="zh-CN" dirty="0"/>
                <a:t>level</a:t>
              </a:r>
              <a:endParaRPr lang="zh-CN" altLang="en-US" dirty="0"/>
            </a:p>
          </p:txBody>
        </p:sp>
        <p:cxnSp>
          <p:nvCxnSpPr>
            <p:cNvPr id="5" name="直接箭头连接符 4"/>
            <p:cNvCxnSpPr>
              <a:stCxn id="7" idx="2"/>
            </p:cNvCxnSpPr>
            <p:nvPr/>
          </p:nvCxnSpPr>
          <p:spPr>
            <a:xfrm flipH="1">
              <a:off x="4477644" y="4086364"/>
              <a:ext cx="1" cy="15028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9385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3913921"/>
            <a:ext cx="2860315" cy="20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a:t>Problem Statement</a:t>
            </a:r>
            <a:endParaRPr lang="en-AU" sz="3200" dirty="0"/>
          </a:p>
        </p:txBody>
      </p:sp>
      <p:sp>
        <p:nvSpPr>
          <p:cNvPr id="3" name="Content Placeholder 2"/>
          <p:cNvSpPr>
            <a:spLocks noGrp="1"/>
          </p:cNvSpPr>
          <p:nvPr>
            <p:ph idx="1"/>
          </p:nvPr>
        </p:nvSpPr>
        <p:spPr>
          <a:xfrm>
            <a:off x="457200" y="1322388"/>
            <a:ext cx="8229600" cy="2538660"/>
          </a:xfrm>
        </p:spPr>
        <p:txBody>
          <a:bodyPr>
            <a:normAutofit/>
          </a:bodyPr>
          <a:lstStyle/>
          <a:p>
            <a:pPr marL="114300" indent="-457200">
              <a:buFont typeface="Arial" pitchFamily="34" charset="0"/>
              <a:buChar char="•"/>
            </a:pPr>
            <a:r>
              <a:rPr lang="en-US" altLang="zh-CN" sz="2800" dirty="0" smtClean="0">
                <a:solidFill>
                  <a:srgbClr val="000000"/>
                </a:solidFill>
              </a:rPr>
              <a:t>Connected </a:t>
            </a:r>
            <a:r>
              <a:rPr lang="en-US" altLang="zh-CN" sz="2800" dirty="0">
                <a:solidFill>
                  <a:srgbClr val="000000"/>
                </a:solidFill>
              </a:rPr>
              <a:t>Component(CC): </a:t>
            </a:r>
            <a:r>
              <a:rPr lang="en-US" altLang="zh-CN" sz="2800" dirty="0">
                <a:solidFill>
                  <a:srgbClr val="FF0000"/>
                </a:solidFill>
              </a:rPr>
              <a:t>maximal connected</a:t>
            </a:r>
            <a:r>
              <a:rPr lang="en-US" altLang="zh-CN" sz="2800" dirty="0">
                <a:solidFill>
                  <a:srgbClr val="000000"/>
                </a:solidFill>
              </a:rPr>
              <a:t> subgraph</a:t>
            </a:r>
          </a:p>
          <a:p>
            <a:pPr marL="114300" indent="-457200">
              <a:buFont typeface="Arial" pitchFamily="34" charset="0"/>
              <a:buChar char="•"/>
            </a:pPr>
            <a:r>
              <a:rPr lang="en-US" altLang="zh-CN" sz="2800" dirty="0">
                <a:solidFill>
                  <a:srgbClr val="000000"/>
                </a:solidFill>
              </a:rPr>
              <a:t>BiConnected Component(BCC): </a:t>
            </a:r>
            <a:r>
              <a:rPr lang="en-US" altLang="zh-CN" sz="2800" dirty="0">
                <a:solidFill>
                  <a:srgbClr val="FF0000"/>
                </a:solidFill>
              </a:rPr>
              <a:t>maximal</a:t>
            </a:r>
            <a:r>
              <a:rPr lang="en-US" altLang="zh-CN" sz="2800" dirty="0">
                <a:solidFill>
                  <a:srgbClr val="000000"/>
                </a:solidFill>
              </a:rPr>
              <a:t> subgraph that </a:t>
            </a:r>
            <a:r>
              <a:rPr lang="en-US" altLang="zh-CN" sz="2800" dirty="0">
                <a:solidFill>
                  <a:srgbClr val="FF0000"/>
                </a:solidFill>
              </a:rPr>
              <a:t>remains connected </a:t>
            </a:r>
            <a:r>
              <a:rPr lang="en-US" altLang="zh-CN" sz="2800" dirty="0">
                <a:solidFill>
                  <a:srgbClr val="000000"/>
                </a:solidFill>
              </a:rPr>
              <a:t>after removing any single vertex</a:t>
            </a:r>
          </a:p>
        </p:txBody>
      </p:sp>
      <p:sp>
        <p:nvSpPr>
          <p:cNvPr id="2" name="椭圆 1"/>
          <p:cNvSpPr/>
          <p:nvPr/>
        </p:nvSpPr>
        <p:spPr>
          <a:xfrm>
            <a:off x="539552" y="3789040"/>
            <a:ext cx="3096344" cy="18002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028525"/>
            <a:ext cx="3240360" cy="152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920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sz="3200" dirty="0" smtClean="0"/>
              <a:t>Applications</a:t>
            </a:r>
            <a:endParaRPr lang="en-AU" altLang="en-US" dirty="0" smtClean="0">
              <a:ea typeface="MS PGothic" pitchFamily="34" charset="-128"/>
            </a:endParaRPr>
          </a:p>
        </p:txBody>
      </p:sp>
      <p:sp>
        <p:nvSpPr>
          <p:cNvPr id="3" name="Content Placeholder 2"/>
          <p:cNvSpPr>
            <a:spLocks noGrp="1"/>
          </p:cNvSpPr>
          <p:nvPr>
            <p:ph idx="1"/>
          </p:nvPr>
        </p:nvSpPr>
        <p:spPr>
          <a:xfrm>
            <a:off x="457200" y="1322388"/>
            <a:ext cx="8229600" cy="4626892"/>
          </a:xfrm>
        </p:spPr>
        <p:txBody>
          <a:bodyPr>
            <a:normAutofit/>
          </a:bodyPr>
          <a:lstStyle/>
          <a:p>
            <a:pPr marL="114300" indent="-457200">
              <a:buFont typeface="Arial" pitchFamily="34" charset="0"/>
              <a:buChar char="•"/>
            </a:pPr>
            <a:r>
              <a:rPr lang="en-US" sz="2800" dirty="0"/>
              <a:t>Computing </a:t>
            </a:r>
            <a:r>
              <a:rPr lang="en-US" sz="2800" dirty="0" smtClean="0"/>
              <a:t>CCs</a:t>
            </a:r>
            <a:endParaRPr lang="en-US" dirty="0" smtClean="0"/>
          </a:p>
          <a:p>
            <a:pPr marL="171450" indent="-514350">
              <a:buFont typeface="+mj-lt"/>
              <a:buAutoNum type="arabicPeriod"/>
            </a:pPr>
            <a:r>
              <a:rPr lang="en-US" altLang="zh-CN" sz="2400" dirty="0" smtClean="0"/>
              <a:t>A </a:t>
            </a:r>
            <a:r>
              <a:rPr lang="en-US" sz="2400" dirty="0" smtClean="0"/>
              <a:t>key building block in processing large graphs</a:t>
            </a:r>
          </a:p>
          <a:p>
            <a:pPr marL="171450" indent="-514350">
              <a:buFont typeface="+mj-lt"/>
              <a:buAutoNum type="arabicPeriod"/>
            </a:pPr>
            <a:r>
              <a:rPr lang="en-US" sz="2400" dirty="0" smtClean="0"/>
              <a:t>A preprocessing step of community </a:t>
            </a:r>
            <a:r>
              <a:rPr lang="en-US" sz="2400" dirty="0"/>
              <a:t>detection in massive </a:t>
            </a:r>
            <a:r>
              <a:rPr lang="en-US" sz="2400" dirty="0" smtClean="0"/>
              <a:t>graphs</a:t>
            </a:r>
          </a:p>
          <a:p>
            <a:pPr marL="0"/>
            <a:endParaRPr lang="en-US" sz="2800" dirty="0"/>
          </a:p>
          <a:p>
            <a:pPr marL="114300" indent="-457200">
              <a:buFont typeface="Arial" pitchFamily="34" charset="0"/>
              <a:buChar char="•"/>
            </a:pPr>
            <a:r>
              <a:rPr lang="en-US" sz="2800" dirty="0"/>
              <a:t>Computing </a:t>
            </a:r>
            <a:r>
              <a:rPr lang="en-US" sz="2800" dirty="0" smtClean="0"/>
              <a:t>BCCs</a:t>
            </a:r>
          </a:p>
          <a:p>
            <a:pPr marL="171450" indent="-514350">
              <a:buFont typeface="+mj-lt"/>
              <a:buAutoNum type="arabicPeriod"/>
            </a:pPr>
            <a:r>
              <a:rPr lang="en-US" sz="2400" dirty="0" smtClean="0"/>
              <a:t>Analyze large graphs’ property (</a:t>
            </a:r>
            <a:r>
              <a:rPr lang="en-US" altLang="zh-CN" sz="2400" dirty="0" smtClean="0"/>
              <a:t>resilience to failure</a:t>
            </a:r>
            <a:r>
              <a:rPr lang="en-US" sz="2400" dirty="0" smtClean="0"/>
              <a:t>)</a:t>
            </a:r>
          </a:p>
          <a:p>
            <a:pPr marL="171450" indent="-514350">
              <a:buFont typeface="+mj-lt"/>
              <a:buAutoNum type="arabicPeriod"/>
            </a:pPr>
            <a:r>
              <a:rPr lang="en-US" sz="2400" dirty="0" smtClean="0"/>
              <a:t>Identify articulation </a:t>
            </a:r>
            <a:r>
              <a:rPr lang="en-US" sz="2400" dirty="0"/>
              <a:t>points of </a:t>
            </a:r>
            <a:r>
              <a:rPr lang="en-US" sz="2400" dirty="0" smtClean="0"/>
              <a:t>graphs</a:t>
            </a:r>
            <a:endParaRPr lang="en-AU" sz="2400" dirty="0"/>
          </a:p>
        </p:txBody>
      </p:sp>
    </p:spTree>
    <p:extLst>
      <p:ext uri="{BB962C8B-B14F-4D97-AF65-F5344CB8AC3E}">
        <p14:creationId xmlns:p14="http://schemas.microsoft.com/office/powerpoint/2010/main" val="1341046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sz="3200" dirty="0" smtClean="0"/>
              <a:t>Related</a:t>
            </a:r>
            <a:r>
              <a:rPr lang="en-AU" dirty="0" smtClean="0"/>
              <a:t> Works</a:t>
            </a:r>
            <a:endParaRPr lang="en-AU" altLang="en-US" dirty="0" smtClean="0">
              <a:ea typeface="MS PGothic" pitchFamily="34" charset="-128"/>
            </a:endParaRPr>
          </a:p>
        </p:txBody>
      </p:sp>
      <p:sp>
        <p:nvSpPr>
          <p:cNvPr id="3" name="Content Placeholder 2"/>
          <p:cNvSpPr>
            <a:spLocks noGrp="1"/>
          </p:cNvSpPr>
          <p:nvPr>
            <p:ph idx="1"/>
          </p:nvPr>
        </p:nvSpPr>
        <p:spPr>
          <a:xfrm>
            <a:off x="457200" y="1322388"/>
            <a:ext cx="8229600" cy="4626892"/>
          </a:xfrm>
        </p:spPr>
        <p:txBody>
          <a:bodyPr>
            <a:noAutofit/>
          </a:bodyPr>
          <a:lstStyle/>
          <a:p>
            <a:pPr marL="114300" indent="-457200">
              <a:buFont typeface="Arial" pitchFamily="34" charset="0"/>
              <a:buChar char="•"/>
            </a:pPr>
            <a:r>
              <a:rPr lang="en-US" altLang="zh-CN" sz="2800" dirty="0" smtClean="0">
                <a:solidFill>
                  <a:srgbClr val="000000"/>
                </a:solidFill>
              </a:rPr>
              <a:t>Computing </a:t>
            </a:r>
            <a:r>
              <a:rPr lang="en-US" altLang="zh-CN" sz="2800" dirty="0">
                <a:solidFill>
                  <a:srgbClr val="000000"/>
                </a:solidFill>
              </a:rPr>
              <a:t>CCs in </a:t>
            </a:r>
            <a:r>
              <a:rPr lang="en-US" altLang="zh-CN" sz="2800" dirty="0" smtClean="0">
                <a:solidFill>
                  <a:srgbClr val="000000"/>
                </a:solidFill>
              </a:rPr>
              <a:t>distributed environment</a:t>
            </a:r>
            <a:endParaRPr lang="en-US" altLang="zh-CN" sz="2800" dirty="0">
              <a:solidFill>
                <a:srgbClr val="000000"/>
              </a:solidFill>
            </a:endParaRPr>
          </a:p>
          <a:p>
            <a:pPr marL="114300" indent="-457200">
              <a:buFont typeface="+mj-lt"/>
              <a:buAutoNum type="arabicPeriod"/>
            </a:pPr>
            <a:r>
              <a:rPr lang="en-US" altLang="zh-CN" sz="2400" dirty="0" smtClean="0"/>
              <a:t>hash-min </a:t>
            </a:r>
            <a:r>
              <a:rPr lang="en-US" altLang="zh-CN" sz="2400" dirty="0"/>
              <a:t>[ICDM’09, Kang et al. </a:t>
            </a:r>
            <a:r>
              <a:rPr lang="en-US" altLang="zh-CN" sz="2400" dirty="0" smtClean="0"/>
              <a:t>]</a:t>
            </a:r>
          </a:p>
          <a:p>
            <a:pPr marL="114300" indent="-457200">
              <a:buFont typeface="+mj-lt"/>
              <a:buAutoNum type="arabicPeriod"/>
            </a:pPr>
            <a:r>
              <a:rPr lang="en-US" altLang="zh-CN" sz="2400" dirty="0" smtClean="0"/>
              <a:t>single-pivot [VLDB’14, Salihoglu et al.]</a:t>
            </a:r>
          </a:p>
          <a:p>
            <a:pPr marL="171450" indent="-514350">
              <a:buFont typeface="+mj-lt"/>
              <a:buAutoNum type="arabicPeriod" startAt="3"/>
            </a:pPr>
            <a:r>
              <a:rPr lang="en-US" sz="2400" dirty="0" smtClean="0"/>
              <a:t>S-V </a:t>
            </a:r>
            <a:r>
              <a:rPr lang="en-US" altLang="zh-CN" sz="2400" dirty="0"/>
              <a:t>[VLDB’14, Yan et al</a:t>
            </a:r>
            <a:r>
              <a:rPr lang="en-US" altLang="zh-CN" sz="2400" dirty="0" smtClean="0"/>
              <a:t>.]</a:t>
            </a:r>
          </a:p>
          <a:p>
            <a:pPr marL="400050" lvl="1" indent="0">
              <a:buNone/>
            </a:pPr>
            <a:endParaRPr lang="en-US" sz="2400" dirty="0"/>
          </a:p>
          <a:p>
            <a:pPr marL="114300" indent="-457200">
              <a:buFont typeface="Arial" pitchFamily="34" charset="0"/>
              <a:buChar char="•"/>
            </a:pPr>
            <a:r>
              <a:rPr lang="en-US" sz="2800" dirty="0">
                <a:solidFill>
                  <a:srgbClr val="000000"/>
                </a:solidFill>
              </a:rPr>
              <a:t>Computing BCCs </a:t>
            </a:r>
            <a:r>
              <a:rPr lang="en-US" altLang="zh-CN" sz="2800" dirty="0">
                <a:solidFill>
                  <a:srgbClr val="000000"/>
                </a:solidFill>
              </a:rPr>
              <a:t>in </a:t>
            </a:r>
            <a:r>
              <a:rPr lang="en-US" altLang="zh-CN" sz="2800" dirty="0" smtClean="0">
                <a:solidFill>
                  <a:srgbClr val="000000"/>
                </a:solidFill>
              </a:rPr>
              <a:t>distributed environment</a:t>
            </a:r>
            <a:endParaRPr lang="en-US" sz="2800" dirty="0">
              <a:solidFill>
                <a:srgbClr val="000000"/>
              </a:solidFill>
            </a:endParaRPr>
          </a:p>
          <a:p>
            <a:pPr marL="171450" indent="-514350">
              <a:buFont typeface="+mj-lt"/>
              <a:buAutoNum type="arabicPeriod"/>
            </a:pPr>
            <a:r>
              <a:rPr lang="en-US" sz="2400" dirty="0" smtClean="0"/>
              <a:t>T-V</a:t>
            </a:r>
            <a:r>
              <a:rPr lang="en-US" altLang="zh-CN" sz="2400" dirty="0"/>
              <a:t> [</a:t>
            </a:r>
            <a:r>
              <a:rPr lang="en-US" altLang="zh-CN" sz="2400" dirty="0" smtClean="0"/>
              <a:t>VLDB’14, Yan </a:t>
            </a:r>
            <a:r>
              <a:rPr lang="en-US" altLang="zh-CN" sz="2400" dirty="0"/>
              <a:t>et al</a:t>
            </a:r>
            <a:r>
              <a:rPr lang="en-US" altLang="zh-CN" sz="2400" dirty="0" smtClean="0"/>
              <a:t>.]</a:t>
            </a:r>
          </a:p>
        </p:txBody>
      </p:sp>
      <mc:AlternateContent xmlns:mc="http://schemas.openxmlformats.org/markup-compatibility/2006" xmlns:a14="http://schemas.microsoft.com/office/drawing/2010/main">
        <mc:Choice Requires="a14">
          <p:sp>
            <p:nvSpPr>
              <p:cNvPr id="4" name="圆角矩形 3"/>
              <p:cNvSpPr/>
              <p:nvPr/>
            </p:nvSpPr>
            <p:spPr>
              <a:xfrm>
                <a:off x="251520" y="2420888"/>
                <a:ext cx="8640960" cy="151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rgbClr val="00B050"/>
                    </a:solidFill>
                  </a:rPr>
                  <a:t>Drawbacks: </a:t>
                </a:r>
                <a:r>
                  <a:rPr lang="en-US" altLang="zh-CN" dirty="0" smtClean="0">
                    <a:solidFill>
                      <a:schemeClr val="tx1"/>
                    </a:solidFill>
                  </a:rPr>
                  <a:t>all these approaches have communication cost </a:t>
                </a:r>
                <a:r>
                  <a:rPr lang="en-US" altLang="zh-CN" dirty="0" smtClean="0">
                    <a:solidFill>
                      <a:srgbClr val="FF0000"/>
                    </a:solidFill>
                  </a:rPr>
                  <a:t>O(m</a:t>
                </a:r>
                <a14:m>
                  <m:oMath xmlns:m="http://schemas.openxmlformats.org/officeDocument/2006/math">
                    <m:r>
                      <a:rPr lang="en-US" altLang="zh-CN" b="0" i="1" smtClean="0">
                        <a:solidFill>
                          <a:srgbClr val="FF0000"/>
                        </a:solidFill>
                        <a:latin typeface="Cambria Math"/>
                      </a:rPr>
                      <m:t>×</m:t>
                    </m:r>
                  </m:oMath>
                </a14:m>
                <a:r>
                  <a:rPr lang="en-US" altLang="zh-CN" dirty="0" smtClean="0">
                    <a:solidFill>
                      <a:srgbClr val="FF0000"/>
                    </a:solidFill>
                  </a:rPr>
                  <a:t>#superstep)</a:t>
                </a:r>
                <a:endParaRPr lang="zh-CN" altLang="en-US" dirty="0">
                  <a:solidFill>
                    <a:srgbClr val="FF0000"/>
                  </a:solidFill>
                </a:endParaRPr>
              </a:p>
              <a:p>
                <a:r>
                  <a:rPr lang="en-US" altLang="zh-CN" dirty="0" smtClean="0">
                    <a:solidFill>
                      <a:srgbClr val="00B050"/>
                    </a:solidFill>
                  </a:rPr>
                  <a:t>Our contribution:</a:t>
                </a:r>
                <a:r>
                  <a:rPr lang="en-US" altLang="zh-CN" dirty="0" smtClean="0">
                    <a:solidFill>
                      <a:schemeClr val="tx1"/>
                    </a:solidFill>
                  </a:rPr>
                  <a:t> computing CCs and BCCs with </a:t>
                </a:r>
                <a:r>
                  <a:rPr lang="en-US" altLang="zh-CN" dirty="0" smtClean="0">
                    <a:solidFill>
                      <a:srgbClr val="FF0000"/>
                    </a:solidFill>
                  </a:rPr>
                  <a:t>linear</a:t>
                </a:r>
                <a:r>
                  <a:rPr lang="en-US" altLang="zh-CN" dirty="0" smtClean="0">
                    <a:solidFill>
                      <a:schemeClr val="tx1"/>
                    </a:solidFill>
                  </a:rPr>
                  <a:t> communication cost while </a:t>
                </a:r>
                <a:r>
                  <a:rPr lang="en-US" altLang="zh-CN" dirty="0" smtClean="0">
                    <a:solidFill>
                      <a:srgbClr val="FF0000"/>
                    </a:solidFill>
                  </a:rPr>
                  <a:t>retaining the other costs</a:t>
                </a:r>
                <a:endParaRPr lang="zh-CN" altLang="en-US" dirty="0">
                  <a:solidFill>
                    <a:schemeClr val="tx1"/>
                  </a:solidFill>
                </a:endParaRPr>
              </a:p>
            </p:txBody>
          </p:sp>
        </mc:Choice>
        <mc:Fallback xmlns="">
          <p:sp>
            <p:nvSpPr>
              <p:cNvPr id="4" name="圆角矩形 3"/>
              <p:cNvSpPr>
                <a:spLocks noRot="1" noChangeAspect="1" noMove="1" noResize="1" noEditPoints="1" noAdjustHandles="1" noChangeArrowheads="1" noChangeShapeType="1" noTextEdit="1"/>
              </p:cNvSpPr>
              <p:nvPr/>
            </p:nvSpPr>
            <p:spPr>
              <a:xfrm>
                <a:off x="251520" y="2420888"/>
                <a:ext cx="8640960" cy="1512168"/>
              </a:xfrm>
              <a:prstGeom prst="roundRect">
                <a:avLst/>
              </a:prstGeom>
              <a:blipFill rotWithShape="1">
                <a:blip r:embed="rId3"/>
                <a:stretch>
                  <a:fillRect/>
                </a:stretch>
              </a:blipFill>
            </p:spPr>
            <p:txBody>
              <a:bodyPr/>
              <a:lstStyle/>
              <a:p>
                <a:r>
                  <a:rPr lang="en-US">
                    <a:noFill/>
                  </a:rPr>
                  <a:t> </a:t>
                </a:r>
              </a:p>
            </p:txBody>
          </p:sp>
        </mc:Fallback>
      </mc:AlternateContent>
      <p:sp>
        <p:nvSpPr>
          <p:cNvPr id="2" name="矩形 1"/>
          <p:cNvSpPr/>
          <p:nvPr/>
        </p:nvSpPr>
        <p:spPr>
          <a:xfrm>
            <a:off x="539552" y="4941168"/>
            <a:ext cx="8496944" cy="1169551"/>
          </a:xfrm>
          <a:prstGeom prst="rect">
            <a:avLst/>
          </a:prstGeom>
        </p:spPr>
        <p:txBody>
          <a:bodyPr wrap="square">
            <a:spAutoFit/>
          </a:bodyPr>
          <a:lstStyle/>
          <a:p>
            <a:r>
              <a:rPr lang="en-US" altLang="zh-CN" sz="1400" dirty="0"/>
              <a:t>U. Kang, C. E. Tsourakakis, and C. Faloutsos. PEGASUS: A peta-scale graph mining system. In Proc. of ICDM’09, 2009.</a:t>
            </a:r>
          </a:p>
          <a:p>
            <a:r>
              <a:rPr lang="en-US" altLang="zh-CN" sz="1400" dirty="0"/>
              <a:t>S. Salihoglu and J. Widom. Optimizing graph algorithms on pregel-like systems. PVLDB, 2014.</a:t>
            </a:r>
          </a:p>
          <a:p>
            <a:r>
              <a:rPr lang="en-US" altLang="zh-CN" sz="1400" dirty="0"/>
              <a:t>D. Yan, J. Cheng, K. Xing, Y. Lu, W. Ng, and Y. Bu. Pregel </a:t>
            </a:r>
            <a:r>
              <a:rPr lang="en-US" altLang="zh-CN" sz="1400" dirty="0" smtClean="0"/>
              <a:t>algorithms for </a:t>
            </a:r>
            <a:r>
              <a:rPr lang="en-US" altLang="zh-CN" sz="1400" dirty="0"/>
              <a:t>graph connectivity problems with performance guarantees. PVLDB,2014.</a:t>
            </a:r>
            <a:endParaRPr lang="en-AU" altLang="zh-CN" sz="1400" dirty="0"/>
          </a:p>
        </p:txBody>
      </p:sp>
    </p:spTree>
    <p:extLst>
      <p:ext uri="{BB962C8B-B14F-4D97-AF65-F5344CB8AC3E}">
        <p14:creationId xmlns:p14="http://schemas.microsoft.com/office/powerpoint/2010/main" val="37023634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AU" altLang="en-US" sz="3200" dirty="0" smtClean="0">
                <a:ea typeface="MS PGothic" pitchFamily="34" charset="-128"/>
              </a:rPr>
              <a:t>Outline</a:t>
            </a:r>
          </a:p>
        </p:txBody>
      </p:sp>
      <p:sp>
        <p:nvSpPr>
          <p:cNvPr id="3" name="Content Placeholder 2"/>
          <p:cNvSpPr>
            <a:spLocks noGrp="1"/>
          </p:cNvSpPr>
          <p:nvPr>
            <p:ph idx="1"/>
          </p:nvPr>
        </p:nvSpPr>
        <p:spPr>
          <a:xfrm>
            <a:off x="457200" y="1322388"/>
            <a:ext cx="8229600" cy="4606925"/>
          </a:xfrm>
        </p:spPr>
        <p:txBody>
          <a:bodyPr/>
          <a:lstStyle/>
          <a:p>
            <a:pPr>
              <a:buFont typeface="Arial" pitchFamily="34" charset="0"/>
              <a:buChar char="•"/>
              <a:defRPr/>
            </a:pPr>
            <a:r>
              <a:rPr lang="en-AU" sz="2800" dirty="0" smtClean="0"/>
              <a:t>Introduction</a:t>
            </a:r>
            <a:r>
              <a:rPr lang="en-AU" sz="2800" dirty="0"/>
              <a:t> </a:t>
            </a:r>
            <a:r>
              <a:rPr lang="en-AU" sz="2800" dirty="0" smtClean="0"/>
              <a:t>and Related </a:t>
            </a:r>
            <a:r>
              <a:rPr lang="en-AU" sz="2800" dirty="0"/>
              <a:t>Work</a:t>
            </a:r>
          </a:p>
          <a:p>
            <a:pPr>
              <a:buFont typeface="Arial" pitchFamily="34" charset="0"/>
              <a:buChar char="•"/>
              <a:defRPr/>
            </a:pPr>
            <a:r>
              <a:rPr lang="en-AU" sz="2800" dirty="0">
                <a:solidFill>
                  <a:srgbClr val="FF0000"/>
                </a:solidFill>
              </a:rPr>
              <a:t>Computing Connected </a:t>
            </a:r>
            <a:r>
              <a:rPr lang="en-AU" sz="2800" dirty="0" smtClean="0">
                <a:solidFill>
                  <a:srgbClr val="FF0000"/>
                </a:solidFill>
              </a:rPr>
              <a:t>Component</a:t>
            </a:r>
            <a:endParaRPr lang="en-AU" sz="2800" dirty="0">
              <a:solidFill>
                <a:srgbClr val="FF0000"/>
              </a:solidFill>
            </a:endParaRPr>
          </a:p>
          <a:p>
            <a:pPr>
              <a:buFont typeface="Arial" pitchFamily="34" charset="0"/>
              <a:buChar char="•"/>
              <a:defRPr/>
            </a:pPr>
            <a:r>
              <a:rPr lang="en-AU" sz="2800" dirty="0"/>
              <a:t>Computing </a:t>
            </a:r>
            <a:r>
              <a:rPr lang="en-AU" sz="2800" dirty="0" err="1" smtClean="0"/>
              <a:t>BiConnected</a:t>
            </a:r>
            <a:r>
              <a:rPr lang="en-AU" sz="2800" dirty="0" smtClean="0"/>
              <a:t> Component</a:t>
            </a:r>
          </a:p>
          <a:p>
            <a:pPr>
              <a:buFont typeface="Arial" pitchFamily="34" charset="0"/>
              <a:buChar char="•"/>
              <a:defRPr/>
            </a:pPr>
            <a:r>
              <a:rPr lang="en-AU" sz="2800" dirty="0" smtClean="0"/>
              <a:t>Experiment</a:t>
            </a:r>
          </a:p>
          <a:p>
            <a:pPr>
              <a:buFont typeface="Arial" pitchFamily="34" charset="0"/>
              <a:buChar char="•"/>
              <a:defRPr/>
            </a:pPr>
            <a:r>
              <a:rPr lang="en-AU" sz="2800" dirty="0" smtClean="0"/>
              <a:t>Conclusion</a:t>
            </a:r>
            <a:endParaRPr lang="en-AU" sz="2800" dirty="0"/>
          </a:p>
          <a:p>
            <a:pPr>
              <a:buFont typeface="Arial" pitchFamily="34" charset="0"/>
              <a:buChar char="•"/>
              <a:defRPr/>
            </a:pPr>
            <a:endParaRPr lang="en-AU" sz="2800" dirty="0"/>
          </a:p>
        </p:txBody>
      </p:sp>
    </p:spTree>
    <p:extLst>
      <p:ext uri="{BB962C8B-B14F-4D97-AF65-F5344CB8AC3E}">
        <p14:creationId xmlns:p14="http://schemas.microsoft.com/office/powerpoint/2010/main" val="123856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476250"/>
            <a:ext cx="8229600" cy="7921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AU" dirty="0" smtClean="0"/>
              <a:t>Framework</a:t>
            </a:r>
            <a:endParaRPr lang="en-AU" dirty="0"/>
          </a:p>
        </p:txBody>
      </p:sp>
      <p:sp>
        <p:nvSpPr>
          <p:cNvPr id="3" name="Content Placeholder 2"/>
          <p:cNvSpPr>
            <a:spLocks noGrp="1"/>
          </p:cNvSpPr>
          <p:nvPr>
            <p:ph idx="1"/>
          </p:nvPr>
        </p:nvSpPr>
        <p:spPr>
          <a:xfrm>
            <a:off x="457200" y="1322388"/>
            <a:ext cx="8229600" cy="4626892"/>
          </a:xfrm>
        </p:spPr>
        <p:txBody>
          <a:bodyPr>
            <a:normAutofit/>
          </a:bodyPr>
          <a:lstStyle/>
          <a:p>
            <a:pPr>
              <a:buFont typeface="Arial" pitchFamily="34" charset="0"/>
              <a:buChar char="•"/>
            </a:pPr>
            <a:r>
              <a:rPr lang="en-US" sz="2800" dirty="0" smtClean="0"/>
              <a:t>Phase 1: </a:t>
            </a:r>
            <a:r>
              <a:rPr lang="en-US" sz="2800" dirty="0" smtClean="0">
                <a:solidFill>
                  <a:srgbClr val="FF0000"/>
                </a:solidFill>
              </a:rPr>
              <a:t>decompose</a:t>
            </a:r>
            <a:r>
              <a:rPr lang="en-US" sz="2800" dirty="0" smtClean="0"/>
              <a:t> graph G into </a:t>
            </a:r>
            <a:r>
              <a:rPr lang="en-US" sz="2800" dirty="0" smtClean="0"/>
              <a:t>connected subgraphs </a:t>
            </a:r>
            <a:r>
              <a:rPr lang="en-US" sz="2800" dirty="0" smtClean="0"/>
              <a:t>g</a:t>
            </a:r>
            <a:r>
              <a:rPr lang="en-US" sz="2800" baseline="-25000" dirty="0" smtClean="0"/>
              <a:t>1</a:t>
            </a:r>
            <a:r>
              <a:rPr lang="en-US" sz="2800" dirty="0" smtClean="0"/>
              <a:t>, g</a:t>
            </a:r>
            <a:r>
              <a:rPr lang="en-US" sz="2800" baseline="-25000" dirty="0" smtClean="0"/>
              <a:t>2</a:t>
            </a:r>
            <a:r>
              <a:rPr lang="en-US" sz="2800" dirty="0" smtClean="0"/>
              <a:t>,...,g</a:t>
            </a:r>
            <a:r>
              <a:rPr lang="en-US" sz="2800" baseline="-25000" dirty="0" smtClean="0"/>
              <a:t>i</a:t>
            </a:r>
          </a:p>
          <a:p>
            <a:pPr>
              <a:buFont typeface="Arial" pitchFamily="34" charset="0"/>
              <a:buChar char="•"/>
            </a:pPr>
            <a:r>
              <a:rPr lang="en-US" sz="2800" dirty="0" smtClean="0"/>
              <a:t>Phase 2: </a:t>
            </a:r>
            <a:r>
              <a:rPr lang="en-US" sz="2800" dirty="0" smtClean="0">
                <a:solidFill>
                  <a:srgbClr val="FF0000"/>
                </a:solidFill>
              </a:rPr>
              <a:t>merge</a:t>
            </a:r>
            <a:r>
              <a:rPr lang="en-US" sz="2800" dirty="0" smtClean="0"/>
              <a:t> two subgraphs if they share a common vertex</a:t>
            </a:r>
            <a:endParaRPr lang="en-AU" sz="2800" dirty="0"/>
          </a:p>
        </p:txBody>
      </p:sp>
      <p:pic>
        <p:nvPicPr>
          <p:cNvPr id="2" name="图片 1"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429000"/>
            <a:ext cx="3554201" cy="290527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25" y="3511289"/>
            <a:ext cx="5083671" cy="282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223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Template - ENG">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SW">
      <a:majorFont>
        <a:latin typeface="Somme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12694</TotalTime>
  <Words>1965</Words>
  <Application>Microsoft Office PowerPoint</Application>
  <PresentationFormat>全屏显示(4:3)</PresentationFormat>
  <Paragraphs>290</Paragraphs>
  <Slides>45</Slides>
  <Notes>45</Notes>
  <HiddenSlides>0</HiddenSlides>
  <MMClips>0</MMClips>
  <ScaleCrop>false</ScaleCrop>
  <HeadingPairs>
    <vt:vector size="4" baseType="variant">
      <vt:variant>
        <vt:lpstr>主题</vt:lpstr>
      </vt:variant>
      <vt:variant>
        <vt:i4>2</vt:i4>
      </vt:variant>
      <vt:variant>
        <vt:lpstr>幻灯片标题</vt:lpstr>
      </vt:variant>
      <vt:variant>
        <vt:i4>45</vt:i4>
      </vt:variant>
    </vt:vector>
  </HeadingPairs>
  <TitlesOfParts>
    <vt:vector size="47" baseType="lpstr">
      <vt:lpstr>Office Theme</vt:lpstr>
      <vt:lpstr>Powerpoint Template - ENG</vt:lpstr>
      <vt:lpstr>PowerPoint 演示文稿</vt:lpstr>
      <vt:lpstr>Outline</vt:lpstr>
      <vt:lpstr>Increasing Size of Real-world Graphs</vt:lpstr>
      <vt:lpstr>Pregel System</vt:lpstr>
      <vt:lpstr>Problem Statement</vt:lpstr>
      <vt:lpstr>Applications</vt:lpstr>
      <vt:lpstr>Related Works</vt:lpstr>
      <vt:lpstr>Outline</vt:lpstr>
      <vt:lpstr>Framework</vt:lpstr>
      <vt:lpstr>Phase 1: Graph Decomposition</vt:lpstr>
      <vt:lpstr>Phase 1: Graph Decomposition</vt:lpstr>
      <vt:lpstr>Phase 1: Graph Decomposition</vt:lpstr>
      <vt:lpstr>Phase 1: Graph Decomposition</vt:lpstr>
      <vt:lpstr>Phase 1: Graph Decomposition</vt:lpstr>
      <vt:lpstr>Phase 1: Graph Decomposition</vt:lpstr>
      <vt:lpstr>Phase 2: Subgraph Merging</vt:lpstr>
      <vt:lpstr>Theoretical results</vt:lpstr>
      <vt:lpstr>Outline</vt:lpstr>
      <vt:lpstr>Challenge</vt:lpstr>
      <vt:lpstr>Basic Cycle</vt:lpstr>
      <vt:lpstr>Vertex Labelling Approach</vt:lpstr>
      <vt:lpstr>Outline</vt:lpstr>
      <vt:lpstr>Approaches Evaluated</vt:lpstr>
      <vt:lpstr>Experimental Setting</vt:lpstr>
      <vt:lpstr>Experimental Result</vt:lpstr>
      <vt:lpstr>Experimental Result</vt:lpstr>
      <vt:lpstr>Outline</vt:lpstr>
      <vt:lpstr>Conclusion</vt:lpstr>
      <vt:lpstr>Q&amp;A</vt:lpstr>
      <vt:lpstr>Q&amp;A</vt:lpstr>
      <vt:lpstr>Vertex Labelling Approach</vt:lpstr>
      <vt:lpstr>Vertex Labelling Approach</vt:lpstr>
      <vt:lpstr>Vertex Labelling Approach</vt:lpstr>
      <vt:lpstr>Vertex Labelling Approach</vt:lpstr>
      <vt:lpstr>Vertex Labelling Approach</vt:lpstr>
      <vt:lpstr>Vertex Labelling Approach</vt:lpstr>
      <vt:lpstr>Vertex Labelling Approach</vt:lpstr>
      <vt:lpstr>Vertex Labelling Approach</vt:lpstr>
      <vt:lpstr>Vertex Labelling Approach</vt:lpstr>
      <vt:lpstr>Theoretical results</vt:lpstr>
      <vt:lpstr>Experimental Result</vt:lpstr>
      <vt:lpstr>Phase1: Graph Decomposition</vt:lpstr>
      <vt:lpstr>Experiment</vt:lpstr>
      <vt:lpstr>Experiment</vt:lpstr>
      <vt:lpstr>Vertex Labelling Approach</vt:lpstr>
    </vt:vector>
  </TitlesOfParts>
  <Company>UNSW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Xing Feng</dc:creator>
  <cp:lastModifiedBy>Xing</cp:lastModifiedBy>
  <cp:revision>1335</cp:revision>
  <cp:lastPrinted>2014-07-27T12:33:08Z</cp:lastPrinted>
  <dcterms:created xsi:type="dcterms:W3CDTF">2014-07-22T23:55:55Z</dcterms:created>
  <dcterms:modified xsi:type="dcterms:W3CDTF">2016-05-17T07:49:37Z</dcterms:modified>
</cp:coreProperties>
</file>