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94" r:id="rId3"/>
    <p:sldId id="295" r:id="rId4"/>
    <p:sldId id="296" r:id="rId5"/>
    <p:sldId id="326" r:id="rId6"/>
    <p:sldId id="304" r:id="rId7"/>
    <p:sldId id="305" r:id="rId8"/>
    <p:sldId id="306" r:id="rId9"/>
    <p:sldId id="315" r:id="rId10"/>
    <p:sldId id="331" r:id="rId11"/>
    <p:sldId id="334" r:id="rId12"/>
    <p:sldId id="332" r:id="rId13"/>
    <p:sldId id="312" r:id="rId14"/>
    <p:sldId id="302" r:id="rId15"/>
    <p:sldId id="333" r:id="rId16"/>
    <p:sldId id="303" r:id="rId17"/>
    <p:sldId id="317" r:id="rId18"/>
    <p:sldId id="318" r:id="rId19"/>
    <p:sldId id="328" r:id="rId20"/>
    <p:sldId id="325" r:id="rId21"/>
    <p:sldId id="313" r:id="rId22"/>
    <p:sldId id="329" r:id="rId23"/>
    <p:sldId id="330" r:id="rId24"/>
    <p:sldId id="319" r:id="rId25"/>
    <p:sldId id="320" r:id="rId26"/>
    <p:sldId id="322" r:id="rId27"/>
    <p:sldId id="335" r:id="rId28"/>
    <p:sldId id="324" r:id="rId29"/>
    <p:sldId id="31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06" autoAdjust="0"/>
    <p:restoredTop sz="92769" autoAdjust="0"/>
  </p:normalViewPr>
  <p:slideViewPr>
    <p:cSldViewPr>
      <p:cViewPr varScale="1">
        <p:scale>
          <a:sx n="76" d="100"/>
          <a:sy n="76" d="100"/>
        </p:scale>
        <p:origin x="1476" y="84"/>
      </p:cViewPr>
      <p:guideLst>
        <p:guide orient="horz" pos="2160"/>
        <p:guide pos="2880"/>
      </p:guideLst>
    </p:cSldViewPr>
  </p:slideViewPr>
  <p:outlineViewPr>
    <p:cViewPr>
      <p:scale>
        <a:sx n="33" d="100"/>
        <a:sy n="33" d="100"/>
      </p:scale>
      <p:origin x="0" y="1458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9" d="100"/>
          <a:sy n="89" d="100"/>
        </p:scale>
        <p:origin x="-379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B7806C-38C3-4F20-AEB7-B0783A8B3BDA}" type="datetimeFigureOut">
              <a:rPr lang="zh-CN" altLang="en-US" smtClean="0"/>
              <a:t>2015/9/3</a:t>
            </a:fld>
            <a:endParaRPr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9B70F-3F2D-4F28-BFDE-05121A18C93C}" type="slidenum">
              <a:rPr lang="zh-CN" altLang="en-US" smtClean="0"/>
              <a:t>‹#›</a:t>
            </a:fld>
            <a:endParaRPr lang="zh-CN" altLang="en-US"/>
          </a:p>
        </p:txBody>
      </p:sp>
    </p:spTree>
    <p:extLst>
      <p:ext uri="{BB962C8B-B14F-4D97-AF65-F5344CB8AC3E}">
        <p14:creationId xmlns:p14="http://schemas.microsoft.com/office/powerpoint/2010/main" val="1379568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D1F60-4B19-4C34-AC20-13A7D377FA7E}" type="datetimeFigureOut">
              <a:rPr lang="zh-CN" altLang="en-US" smtClean="0"/>
              <a:t>2015/9/3</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A8CD7-DC88-422D-A30A-4A5BCD9A417E}" type="slidenum">
              <a:rPr lang="zh-CN" altLang="en-US" smtClean="0"/>
              <a:t>‹#›</a:t>
            </a:fld>
            <a:endParaRPr lang="zh-CN" altLang="en-US"/>
          </a:p>
        </p:txBody>
      </p:sp>
    </p:spTree>
    <p:extLst>
      <p:ext uri="{BB962C8B-B14F-4D97-AF65-F5344CB8AC3E}">
        <p14:creationId xmlns:p14="http://schemas.microsoft.com/office/powerpoint/2010/main" val="87580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zh-CN" baseline="0" dirty="0" smtClean="0"/>
              <a:t>Hello everyone, welcome to my presentation today. My name is Xiaoyang Wang from the university of new south wales</a:t>
            </a:r>
            <a:r>
              <a:rPr lang="en-AU" altLang="zh-CN" baseline="0" smtClean="0"/>
              <a:t>, Australia. </a:t>
            </a:r>
            <a:r>
              <a:rPr lang="en-AU" altLang="zh-CN" baseline="0" dirty="0" smtClean="0"/>
              <a:t>The paper I will present today is titled Selectivity Estimation on Streaming </a:t>
            </a:r>
            <a:r>
              <a:rPr lang="en-AU" altLang="zh-CN" baseline="0" dirty="0" err="1" smtClean="0"/>
              <a:t>spatio</a:t>
            </a:r>
            <a:r>
              <a:rPr lang="en-AU" altLang="zh-CN" baseline="0" dirty="0" smtClean="0"/>
              <a:t>-textual data using local correlations. The paper is co-authored with </a:t>
            </a:r>
            <a:r>
              <a:rPr lang="en-AU" altLang="zh-CN" baseline="0" dirty="0" err="1" smtClean="0"/>
              <a:t>Dr.</a:t>
            </a:r>
            <a:r>
              <a:rPr lang="en-AU" altLang="zh-CN" baseline="0" dirty="0" smtClean="0"/>
              <a:t> Ying </a:t>
            </a:r>
            <a:r>
              <a:rPr lang="en-AU" altLang="zh-CN" baseline="0" dirty="0" err="1" smtClean="0"/>
              <a:t>zhang</a:t>
            </a:r>
            <a:r>
              <a:rPr lang="en-AU" altLang="zh-CN" baseline="0" dirty="0" smtClean="0"/>
              <a:t>, Dr, </a:t>
            </a:r>
            <a:r>
              <a:rPr lang="en-AU" altLang="zh-CN" baseline="0" dirty="0" err="1" smtClean="0"/>
              <a:t>Wenjie</a:t>
            </a:r>
            <a:r>
              <a:rPr lang="en-AU" altLang="zh-CN" baseline="0" dirty="0" smtClean="0"/>
              <a:t> Zhang, Professor </a:t>
            </a:r>
            <a:r>
              <a:rPr lang="en-AU" altLang="zh-CN" baseline="0" dirty="0" err="1" smtClean="0"/>
              <a:t>Xuemin</a:t>
            </a:r>
            <a:r>
              <a:rPr lang="en-AU" altLang="zh-CN" baseline="0" dirty="0" smtClean="0"/>
              <a:t> Lin and Professor Wei Wang.</a:t>
            </a:r>
            <a:endParaRPr lang="en-US" altLang="zh-CN" baseline="0" dirty="0" smtClean="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a:t>
            </a:fld>
            <a:endParaRPr lang="zh-CN" altLang="en-US"/>
          </a:p>
        </p:txBody>
      </p:sp>
    </p:spTree>
    <p:extLst>
      <p:ext uri="{BB962C8B-B14F-4D97-AF65-F5344CB8AC3E}">
        <p14:creationId xmlns:p14="http://schemas.microsoft.com/office/powerpoint/2010/main" val="366410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Given</a:t>
            </a:r>
            <a:r>
              <a:rPr lang="en-AU" baseline="0" dirty="0" smtClean="0"/>
              <a:t> a query range, the number of object in the range can be estimated as the sum of counter multiply overlapping ratio. In this example, the number of objects in the red range is calculated as shown, 2 times ½ means the range covers half of the root node. </a:t>
            </a:r>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10</a:t>
            </a:fld>
            <a:endParaRPr lang="zh-CN" altLang="en-US"/>
          </a:p>
        </p:txBody>
      </p:sp>
    </p:spTree>
    <p:extLst>
      <p:ext uri="{BB962C8B-B14F-4D97-AF65-F5344CB8AC3E}">
        <p14:creationId xmlns:p14="http://schemas.microsoft.com/office/powerpoint/2010/main" val="61765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Extend this</a:t>
            </a:r>
            <a:r>
              <a:rPr lang="en-AU" baseline="0" dirty="0" smtClean="0"/>
              <a:t> idea, the </a:t>
            </a:r>
            <a:r>
              <a:rPr lang="en-AU" baseline="0" dirty="0" err="1" smtClean="0"/>
              <a:t>kmv</a:t>
            </a:r>
            <a:r>
              <a:rPr lang="en-AU" baseline="0" dirty="0" smtClean="0"/>
              <a:t> sketch can be used to estimate set union and intersection size. Given two sets A1 and A2, we firstly generate their </a:t>
            </a:r>
            <a:r>
              <a:rPr lang="en-AU" baseline="0" dirty="0" err="1" smtClean="0"/>
              <a:t>kmv</a:t>
            </a:r>
            <a:r>
              <a:rPr lang="en-AU" baseline="0" dirty="0" smtClean="0"/>
              <a:t> sketch with k = 2 and 3. Then the sketch of the union of the two sets consists the k’ objects with the smallest hash value in the two set. As shown the 2 smallest hash value is the two sketch is a1 and a3. Then the union size of the sets is estimated as and the </a:t>
            </a:r>
            <a:r>
              <a:rPr lang="en-AU" baseline="0" dirty="0" err="1" smtClean="0"/>
              <a:t>jaccard</a:t>
            </a:r>
            <a:r>
              <a:rPr lang="en-AU" baseline="0" dirty="0" smtClean="0"/>
              <a:t> </a:t>
            </a:r>
            <a:r>
              <a:rPr lang="en-AU" baseline="0" dirty="0" err="1" smtClean="0"/>
              <a:t>similarty</a:t>
            </a:r>
            <a:r>
              <a:rPr lang="en-AU" baseline="0" dirty="0" smtClean="0"/>
              <a:t> </a:t>
            </a:r>
            <a:r>
              <a:rPr lang="en-AU" baseline="0" dirty="0" err="1" smtClean="0"/>
              <a:t>betweent</a:t>
            </a:r>
            <a:r>
              <a:rPr lang="en-AU" baseline="0" dirty="0" smtClean="0"/>
              <a:t> two sets is estimated as the </a:t>
            </a:r>
            <a:r>
              <a:rPr lang="en-AU" baseline="0" dirty="0" err="1" smtClean="0"/>
              <a:t>jarccard</a:t>
            </a:r>
            <a:r>
              <a:rPr lang="en-AU" baseline="0" dirty="0" smtClean="0"/>
              <a:t> in there common objects in the union sketch divide k’. Then the intersection size is estimated as </a:t>
            </a:r>
            <a:r>
              <a:rPr lang="en-AU" baseline="0" dirty="0" err="1" smtClean="0"/>
              <a:t>jarcard</a:t>
            </a:r>
            <a:r>
              <a:rPr lang="en-AU" baseline="0" dirty="0" smtClean="0"/>
              <a:t> multiple </a:t>
            </a:r>
            <a:r>
              <a:rPr lang="en-AU" baseline="0" dirty="0" err="1" smtClean="0"/>
              <a:t>uion</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11</a:t>
            </a:fld>
            <a:endParaRPr lang="zh-CN" altLang="en-US"/>
          </a:p>
        </p:txBody>
      </p:sp>
    </p:spTree>
    <p:extLst>
      <p:ext uri="{BB962C8B-B14F-4D97-AF65-F5344CB8AC3E}">
        <p14:creationId xmlns:p14="http://schemas.microsoft.com/office/powerpoint/2010/main" val="4275368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Extend this</a:t>
            </a:r>
            <a:r>
              <a:rPr lang="en-AU" baseline="0" dirty="0" smtClean="0"/>
              <a:t> idea, the </a:t>
            </a:r>
            <a:r>
              <a:rPr lang="en-AU" baseline="0" dirty="0" err="1" smtClean="0"/>
              <a:t>kmv</a:t>
            </a:r>
            <a:r>
              <a:rPr lang="en-AU" baseline="0" dirty="0" smtClean="0"/>
              <a:t> sketch can be used to estimate set union and intersection size. Given two sets A1 and A2, we firstly generate their </a:t>
            </a:r>
            <a:r>
              <a:rPr lang="en-AU" baseline="0" dirty="0" err="1" smtClean="0"/>
              <a:t>kmv</a:t>
            </a:r>
            <a:r>
              <a:rPr lang="en-AU" baseline="0" dirty="0" smtClean="0"/>
              <a:t> sketch with k = 2 and 3. Then the sketch of the union of the two sets consists the k’ objects with the smallest hash value in the two set. As shown the 2 smallest hash value is the two sketch is a1 and a3. Then the union size of the sets is estimated as and the </a:t>
            </a:r>
            <a:r>
              <a:rPr lang="en-AU" baseline="0" dirty="0" err="1" smtClean="0"/>
              <a:t>jaccard</a:t>
            </a:r>
            <a:r>
              <a:rPr lang="en-AU" baseline="0" dirty="0" smtClean="0"/>
              <a:t> </a:t>
            </a:r>
            <a:r>
              <a:rPr lang="en-AU" baseline="0" dirty="0" err="1" smtClean="0"/>
              <a:t>similarty</a:t>
            </a:r>
            <a:r>
              <a:rPr lang="en-AU" baseline="0" dirty="0" smtClean="0"/>
              <a:t> </a:t>
            </a:r>
            <a:r>
              <a:rPr lang="en-AU" baseline="0" dirty="0" err="1" smtClean="0"/>
              <a:t>betweent</a:t>
            </a:r>
            <a:r>
              <a:rPr lang="en-AU" baseline="0" dirty="0" smtClean="0"/>
              <a:t> two sets is estimated as the </a:t>
            </a:r>
            <a:r>
              <a:rPr lang="en-AU" baseline="0" dirty="0" err="1" smtClean="0"/>
              <a:t>jarccard</a:t>
            </a:r>
            <a:r>
              <a:rPr lang="en-AU" baseline="0" dirty="0" smtClean="0"/>
              <a:t> in there common objects in the union sketch divide k’. Then the intersection size is estimated as </a:t>
            </a:r>
            <a:r>
              <a:rPr lang="en-AU" baseline="0" dirty="0" err="1" smtClean="0"/>
              <a:t>jarcard</a:t>
            </a:r>
            <a:r>
              <a:rPr lang="en-AU" baseline="0" dirty="0" smtClean="0"/>
              <a:t> multiple </a:t>
            </a:r>
            <a:r>
              <a:rPr lang="en-AU" baseline="0" dirty="0" err="1" smtClean="0"/>
              <a:t>uion</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12</a:t>
            </a:fld>
            <a:endParaRPr lang="zh-CN" altLang="en-US"/>
          </a:p>
        </p:txBody>
      </p:sp>
    </p:spTree>
    <p:extLst>
      <p:ext uri="{BB962C8B-B14F-4D97-AF65-F5344CB8AC3E}">
        <p14:creationId xmlns:p14="http://schemas.microsoft.com/office/powerpoint/2010/main" val="4020485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Also</a:t>
            </a:r>
            <a:r>
              <a:rPr lang="en-AU" baseline="0" dirty="0" smtClean="0"/>
              <a:t> some paper utilize Bayesian network to capture the correlation and calculate the selectivity. As shown Bayesian network consists a graph </a:t>
            </a:r>
            <a:r>
              <a:rPr lang="en-AU" baseline="0" dirty="0" err="1" smtClean="0"/>
              <a:t>sturcutre</a:t>
            </a:r>
            <a:r>
              <a:rPr lang="en-AU" baseline="0" dirty="0" smtClean="0"/>
              <a:t> showing the dependence relation among keywords, and a parameter table show the conditional </a:t>
            </a:r>
            <a:r>
              <a:rPr lang="en-AU" baseline="0" dirty="0" err="1" smtClean="0"/>
              <a:t>prability</a:t>
            </a:r>
            <a:r>
              <a:rPr lang="en-AU" baseline="0" dirty="0" smtClean="0"/>
              <a:t> for dependent term T1 </a:t>
            </a:r>
            <a:r>
              <a:rPr lang="en-AU" baseline="0" dirty="0" err="1" smtClean="0"/>
              <a:t>conditiaon</a:t>
            </a:r>
            <a:r>
              <a:rPr lang="en-AU" baseline="0" dirty="0" smtClean="0"/>
              <a:t> on T2. and independent term T2 in this example. Given this two information, we can </a:t>
            </a:r>
            <a:r>
              <a:rPr lang="en-AU" baseline="0" dirty="0" err="1" smtClean="0"/>
              <a:t>estimtate</a:t>
            </a:r>
            <a:r>
              <a:rPr lang="en-AU" baseline="0" dirty="0" smtClean="0"/>
              <a:t> the co-</a:t>
            </a:r>
            <a:r>
              <a:rPr lang="en-AU" baseline="0" dirty="0" err="1" smtClean="0"/>
              <a:t>occurnce</a:t>
            </a:r>
            <a:r>
              <a:rPr lang="en-AU" baseline="0" dirty="0" smtClean="0"/>
              <a:t> of t1 and t2 and the join distribution of t1 t2 both </a:t>
            </a:r>
            <a:r>
              <a:rPr lang="en-AU" baseline="0" dirty="0" err="1" smtClean="0"/>
              <a:t>appeard</a:t>
            </a:r>
            <a:r>
              <a:rPr lang="en-AU" baseline="0" dirty="0" smtClean="0"/>
              <a:t> times N, where N is the total number of objects.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13</a:t>
            </a:fld>
            <a:endParaRPr lang="zh-CN" altLang="en-US"/>
          </a:p>
        </p:txBody>
      </p:sp>
    </p:spTree>
    <p:extLst>
      <p:ext uri="{BB962C8B-B14F-4D97-AF65-F5344CB8AC3E}">
        <p14:creationId xmlns:p14="http://schemas.microsoft.com/office/powerpoint/2010/main" val="3790524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Next I will present three</a:t>
            </a:r>
            <a:r>
              <a:rPr lang="en-AU" baseline="0" dirty="0" smtClean="0"/>
              <a:t> approaches proposed in this paper answer the problem proposed in this paper. The first two is based on extend ASP-tree and KMV sketch. The first one ASP-tree based estimation, Given a set of </a:t>
            </a:r>
            <a:r>
              <a:rPr lang="en-AU" baseline="0" dirty="0" err="1" smtClean="0"/>
              <a:t>spatio</a:t>
            </a:r>
            <a:r>
              <a:rPr lang="en-AU" baseline="0" dirty="0" smtClean="0"/>
              <a:t>-textual object in the figure, each object has keyword t1 or t2 as shown. For all the object contain t1, we build its asp-tree, the same we build a asp-tree for t2. Then given a query range, we can estimate </a:t>
            </a:r>
            <a:r>
              <a:rPr lang="en-AU" baseline="0" dirty="0" err="1" smtClean="0"/>
              <a:t>thte</a:t>
            </a:r>
            <a:r>
              <a:rPr lang="en-AU" baseline="0" dirty="0" smtClean="0"/>
              <a:t> number of objects in the range containing t1 and t2 in the range. As shown. Then we estimate the number of object contain t1 and t2 based on independent assumption. The good is that </a:t>
            </a:r>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14</a:t>
            </a:fld>
            <a:endParaRPr lang="zh-CN" altLang="en-US"/>
          </a:p>
        </p:txBody>
      </p:sp>
    </p:spTree>
    <p:extLst>
      <p:ext uri="{BB962C8B-B14F-4D97-AF65-F5344CB8AC3E}">
        <p14:creationId xmlns:p14="http://schemas.microsoft.com/office/powerpoint/2010/main" val="1450807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Next I will present three</a:t>
            </a:r>
            <a:r>
              <a:rPr lang="en-AU" baseline="0" dirty="0" smtClean="0"/>
              <a:t> approaches proposed in this paper answer the problem proposed in this paper. The first two is based on extend ASP-tree and KMV sketch. The first one ASP-tree based estimation, Given a set of </a:t>
            </a:r>
            <a:r>
              <a:rPr lang="en-AU" baseline="0" dirty="0" err="1" smtClean="0"/>
              <a:t>spatio</a:t>
            </a:r>
            <a:r>
              <a:rPr lang="en-AU" baseline="0" dirty="0" smtClean="0"/>
              <a:t>-textual object in the figure, each object has keyword t1 or t2 as shown. For all the object contain t1, we build its asp-tree, the same we build a asp-tree for t2. Then given a query range, we can estimate </a:t>
            </a:r>
            <a:r>
              <a:rPr lang="en-AU" baseline="0" dirty="0" err="1" smtClean="0"/>
              <a:t>thte</a:t>
            </a:r>
            <a:r>
              <a:rPr lang="en-AU" baseline="0" dirty="0" smtClean="0"/>
              <a:t> number of objects in the range containing t1 and t2 in the range. As shown. Then we estimate the number of object contain t1 and t2 based on independent assumption. The good is that </a:t>
            </a:r>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15</a:t>
            </a:fld>
            <a:endParaRPr lang="zh-CN" altLang="en-US"/>
          </a:p>
        </p:txBody>
      </p:sp>
    </p:spTree>
    <p:extLst>
      <p:ext uri="{BB962C8B-B14F-4D97-AF65-F5344CB8AC3E}">
        <p14:creationId xmlns:p14="http://schemas.microsoft.com/office/powerpoint/2010/main" val="1358916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second approach is based extending KMV sketch. We</a:t>
            </a:r>
            <a:r>
              <a:rPr lang="en-AU" baseline="0" dirty="0" smtClean="0"/>
              <a:t> first generate hash value for each object and keep the objects with smallest based on space budget.</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16</a:t>
            </a:fld>
            <a:endParaRPr lang="zh-CN" altLang="en-US"/>
          </a:p>
        </p:txBody>
      </p:sp>
    </p:spTree>
    <p:extLst>
      <p:ext uri="{BB962C8B-B14F-4D97-AF65-F5344CB8AC3E}">
        <p14:creationId xmlns:p14="http://schemas.microsoft.com/office/powerpoint/2010/main" val="113675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Suppose we keep</a:t>
            </a:r>
            <a:r>
              <a:rPr lang="en-AU" baseline="0" dirty="0" smtClean="0"/>
              <a:t> 7 objects here. Where the hash value is beside each object. Then we build inverted list for each keywords, the list consist of the hash value of the objects that contain the keywords. Like t1, it is contained in 3 objects. The each keywords posting list is organized with linear </a:t>
            </a:r>
            <a:r>
              <a:rPr lang="en-AU" baseline="0" dirty="0" err="1" smtClean="0"/>
              <a:t>quadtree</a:t>
            </a:r>
            <a:r>
              <a:rPr lang="en-AU" baseline="0" dirty="0" smtClean="0"/>
              <a:t> for fast retrieve sketch in the query range.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17</a:t>
            </a:fld>
            <a:endParaRPr lang="zh-CN" altLang="en-US"/>
          </a:p>
        </p:txBody>
      </p:sp>
    </p:spTree>
    <p:extLst>
      <p:ext uri="{BB962C8B-B14F-4D97-AF65-F5344CB8AC3E}">
        <p14:creationId xmlns:p14="http://schemas.microsoft.com/office/powerpoint/2010/main" val="3553699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Given a query range</a:t>
            </a:r>
            <a:r>
              <a:rPr lang="en-AU" baseline="0" dirty="0" smtClean="0"/>
              <a:t> and query keyword, we first retrieve the object sketch in the range, then we use </a:t>
            </a:r>
            <a:r>
              <a:rPr lang="en-AU" baseline="0" dirty="0" err="1" smtClean="0"/>
              <a:t>kmv</a:t>
            </a:r>
            <a:r>
              <a:rPr lang="en-AU" baseline="0" dirty="0" smtClean="0"/>
              <a:t> to estimate the size. The proof of correctness is presented in paper. The good is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18</a:t>
            </a:fld>
            <a:endParaRPr lang="zh-CN" altLang="en-US"/>
          </a:p>
        </p:txBody>
      </p:sp>
    </p:spTree>
    <p:extLst>
      <p:ext uri="{BB962C8B-B14F-4D97-AF65-F5344CB8AC3E}">
        <p14:creationId xmlns:p14="http://schemas.microsoft.com/office/powerpoint/2010/main" val="4143567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Given a query range</a:t>
            </a:r>
            <a:r>
              <a:rPr lang="en-AU" baseline="0" dirty="0" smtClean="0"/>
              <a:t> and query keyword, we first retrieve the object sketch in the range, then we use </a:t>
            </a:r>
            <a:r>
              <a:rPr lang="en-AU" baseline="0" dirty="0" err="1" smtClean="0"/>
              <a:t>kmv</a:t>
            </a:r>
            <a:r>
              <a:rPr lang="en-AU" baseline="0" dirty="0" smtClean="0"/>
              <a:t> to estimate the size. The proof of correctness is presented in paper. The good is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19</a:t>
            </a:fld>
            <a:endParaRPr lang="zh-CN" altLang="en-US"/>
          </a:p>
        </p:txBody>
      </p:sp>
    </p:spTree>
    <p:extLst>
      <p:ext uri="{BB962C8B-B14F-4D97-AF65-F5344CB8AC3E}">
        <p14:creationId xmlns:p14="http://schemas.microsoft.com/office/powerpoint/2010/main" val="41780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Here is the outline of my presentation, First I will introduce the background and preliminaries about the problem. The I will introduce two approaches based on ASP-tree and KMV sketch. Then I will present local correlation based estimation method. Finally I will show the experiments results and conclude. </a:t>
            </a:r>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a:t>
            </a:fld>
            <a:endParaRPr lang="zh-CN" altLang="en-US"/>
          </a:p>
        </p:txBody>
      </p:sp>
    </p:spTree>
    <p:extLst>
      <p:ext uri="{BB962C8B-B14F-4D97-AF65-F5344CB8AC3E}">
        <p14:creationId xmlns:p14="http://schemas.microsoft.com/office/powerpoint/2010/main" val="544390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use two observation to improve</a:t>
            </a:r>
            <a:r>
              <a:rPr lang="en-AU" baseline="0" dirty="0" smtClean="0"/>
              <a:t> the performance of the two </a:t>
            </a:r>
            <a:r>
              <a:rPr lang="en-AU" baseline="0" dirty="0" err="1" smtClean="0"/>
              <a:t>appraoches</a:t>
            </a:r>
            <a:r>
              <a:rPr lang="en-AU" baseline="0" dirty="0" smtClean="0"/>
              <a:t>. Observation 1, like APEC Blue, which are two terms highly correlated in </a:t>
            </a:r>
            <a:r>
              <a:rPr lang="en-AU" baseline="0" dirty="0" err="1" smtClean="0"/>
              <a:t>beigjing</a:t>
            </a:r>
            <a:r>
              <a:rPr lang="en-AU" baseline="0" dirty="0" smtClean="0"/>
              <a:t>, The second observation is , like </a:t>
            </a:r>
            <a:r>
              <a:rPr lang="en-AU" baseline="0" dirty="0" err="1" smtClean="0"/>
              <a:t>apec</a:t>
            </a:r>
            <a:r>
              <a:rPr lang="en-AU" baseline="0" dirty="0" smtClean="0"/>
              <a:t> blue, if in the range of china, the two keywords relation is still the same, but in the world wide the two terms may independent. Using the previous example, we in range r1, the </a:t>
            </a:r>
            <a:r>
              <a:rPr lang="en-AU" baseline="0" dirty="0" err="1" smtClean="0"/>
              <a:t>denpdence</a:t>
            </a:r>
            <a:r>
              <a:rPr lang="en-AU" baseline="0" dirty="0" smtClean="0"/>
              <a:t> </a:t>
            </a:r>
            <a:r>
              <a:rPr lang="en-AU" baseline="0" dirty="0" err="1" smtClean="0"/>
              <a:t>probality</a:t>
            </a:r>
            <a:r>
              <a:rPr lang="en-AU" baseline="0" dirty="0" smtClean="0"/>
              <a:t> is 2/3, if we enlarger the range to r2, the dependence is still the same, but if we enlarge to global, the </a:t>
            </a:r>
            <a:r>
              <a:rPr lang="en-AU" baseline="0" dirty="0" err="1" smtClean="0"/>
              <a:t>denpdence</a:t>
            </a:r>
            <a:r>
              <a:rPr lang="en-AU" baseline="0" dirty="0" smtClean="0"/>
              <a:t> is lost. So this motivated us to use the correlation studied in the larger region to approximate the </a:t>
            </a:r>
            <a:r>
              <a:rPr lang="en-AU" baseline="0" dirty="0" err="1" smtClean="0"/>
              <a:t>defpendet</a:t>
            </a:r>
            <a:r>
              <a:rPr lang="en-AU" baseline="0" dirty="0" smtClean="0"/>
              <a:t> in small region, when the small region didn’t have enough </a:t>
            </a:r>
            <a:r>
              <a:rPr lang="en-AU" baseline="0" dirty="0" err="1" smtClean="0"/>
              <a:t>samle</a:t>
            </a:r>
            <a:r>
              <a:rPr lang="en-AU" baseline="0" dirty="0" smtClean="0"/>
              <a:t> to do the estimation.  However, to learn the correlation, we need to </a:t>
            </a:r>
            <a:r>
              <a:rPr lang="en-AU" baseline="0" dirty="0" err="1" smtClean="0"/>
              <a:t>estimtate</a:t>
            </a:r>
            <a:r>
              <a:rPr lang="en-AU" baseline="0" dirty="0" smtClean="0"/>
              <a:t> the single keywords and multiple keywords intersection size.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20</a:t>
            </a:fld>
            <a:endParaRPr lang="zh-CN" altLang="en-US"/>
          </a:p>
        </p:txBody>
      </p:sp>
    </p:spTree>
    <p:extLst>
      <p:ext uri="{BB962C8B-B14F-4D97-AF65-F5344CB8AC3E}">
        <p14:creationId xmlns:p14="http://schemas.microsoft.com/office/powerpoint/2010/main" val="3337879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use two observation to improve</a:t>
            </a:r>
            <a:r>
              <a:rPr lang="en-AU" baseline="0" dirty="0" smtClean="0"/>
              <a:t> the performance of the two </a:t>
            </a:r>
            <a:r>
              <a:rPr lang="en-AU" baseline="0" dirty="0" err="1" smtClean="0"/>
              <a:t>appraoches</a:t>
            </a:r>
            <a:r>
              <a:rPr lang="en-AU" baseline="0" dirty="0" smtClean="0"/>
              <a:t>. Observation 1, like APEC Blue, which are two terms highly correlated in </a:t>
            </a:r>
            <a:r>
              <a:rPr lang="en-AU" baseline="0" dirty="0" err="1" smtClean="0"/>
              <a:t>beigjing</a:t>
            </a:r>
            <a:r>
              <a:rPr lang="en-AU" baseline="0" dirty="0" smtClean="0"/>
              <a:t>, The second observation is , like </a:t>
            </a:r>
            <a:r>
              <a:rPr lang="en-AU" baseline="0" dirty="0" err="1" smtClean="0"/>
              <a:t>apec</a:t>
            </a:r>
            <a:r>
              <a:rPr lang="en-AU" baseline="0" dirty="0" smtClean="0"/>
              <a:t> blue, if in the range of china, the two keywords relation is still the same, but in the world wide the two terms may independent. Using the previous example, we in range r1, the </a:t>
            </a:r>
            <a:r>
              <a:rPr lang="en-AU" baseline="0" dirty="0" err="1" smtClean="0"/>
              <a:t>denpdence</a:t>
            </a:r>
            <a:r>
              <a:rPr lang="en-AU" baseline="0" dirty="0" smtClean="0"/>
              <a:t> </a:t>
            </a:r>
            <a:r>
              <a:rPr lang="en-AU" baseline="0" dirty="0" err="1" smtClean="0"/>
              <a:t>probality</a:t>
            </a:r>
            <a:r>
              <a:rPr lang="en-AU" baseline="0" dirty="0" smtClean="0"/>
              <a:t> is 2/3, if we enlarger the range to r2, the dependence is still the same, but if we enlarge to global, the </a:t>
            </a:r>
            <a:r>
              <a:rPr lang="en-AU" baseline="0" dirty="0" err="1" smtClean="0"/>
              <a:t>denpdence</a:t>
            </a:r>
            <a:r>
              <a:rPr lang="en-AU" baseline="0" dirty="0" smtClean="0"/>
              <a:t> is lost. So this motivated us to use the correlation studied in the larger region to approximate the </a:t>
            </a:r>
            <a:r>
              <a:rPr lang="en-AU" baseline="0" dirty="0" err="1" smtClean="0"/>
              <a:t>defpendet</a:t>
            </a:r>
            <a:r>
              <a:rPr lang="en-AU" baseline="0" dirty="0" smtClean="0"/>
              <a:t> in small region, when the small region didn’t have enough </a:t>
            </a:r>
            <a:r>
              <a:rPr lang="en-AU" baseline="0" dirty="0" err="1" smtClean="0"/>
              <a:t>samle</a:t>
            </a:r>
            <a:r>
              <a:rPr lang="en-AU" baseline="0" dirty="0" smtClean="0"/>
              <a:t> to do the estimation.  However, to learn the correlation, we need to </a:t>
            </a:r>
            <a:r>
              <a:rPr lang="en-AU" baseline="0" dirty="0" err="1" smtClean="0"/>
              <a:t>estimtate</a:t>
            </a:r>
            <a:r>
              <a:rPr lang="en-AU" baseline="0" dirty="0" smtClean="0"/>
              <a:t> the single keywords and multiple keywords intersection size.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21</a:t>
            </a:fld>
            <a:endParaRPr lang="zh-CN" altLang="en-US"/>
          </a:p>
        </p:txBody>
      </p:sp>
    </p:spTree>
    <p:extLst>
      <p:ext uri="{BB962C8B-B14F-4D97-AF65-F5344CB8AC3E}">
        <p14:creationId xmlns:p14="http://schemas.microsoft.com/office/powerpoint/2010/main" val="693224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use two observation to improve</a:t>
            </a:r>
            <a:r>
              <a:rPr lang="en-AU" baseline="0" dirty="0" smtClean="0"/>
              <a:t> the performance of the two </a:t>
            </a:r>
            <a:r>
              <a:rPr lang="en-AU" baseline="0" dirty="0" err="1" smtClean="0"/>
              <a:t>appraoches</a:t>
            </a:r>
            <a:r>
              <a:rPr lang="en-AU" baseline="0" dirty="0" smtClean="0"/>
              <a:t>. Observation 1, like APEC Blue, which are two terms highly correlated in </a:t>
            </a:r>
            <a:r>
              <a:rPr lang="en-AU" baseline="0" dirty="0" err="1" smtClean="0"/>
              <a:t>beigjing</a:t>
            </a:r>
            <a:r>
              <a:rPr lang="en-AU" baseline="0" dirty="0" smtClean="0"/>
              <a:t>, The second observation is , like </a:t>
            </a:r>
            <a:r>
              <a:rPr lang="en-AU" baseline="0" dirty="0" err="1" smtClean="0"/>
              <a:t>apec</a:t>
            </a:r>
            <a:r>
              <a:rPr lang="en-AU" baseline="0" dirty="0" smtClean="0"/>
              <a:t> blue, if in the range of china, the two keywords relation is still the same, but in the world wide the two terms may independent. Using the previous example, we in range r1, the </a:t>
            </a:r>
            <a:r>
              <a:rPr lang="en-AU" baseline="0" dirty="0" err="1" smtClean="0"/>
              <a:t>denpdence</a:t>
            </a:r>
            <a:r>
              <a:rPr lang="en-AU" baseline="0" dirty="0" smtClean="0"/>
              <a:t> </a:t>
            </a:r>
            <a:r>
              <a:rPr lang="en-AU" baseline="0" dirty="0" err="1" smtClean="0"/>
              <a:t>probality</a:t>
            </a:r>
            <a:r>
              <a:rPr lang="en-AU" baseline="0" dirty="0" smtClean="0"/>
              <a:t> is 2/3, if we enlarger the range to r2, the dependence is still the same, but if we enlarge to global, the </a:t>
            </a:r>
            <a:r>
              <a:rPr lang="en-AU" baseline="0" dirty="0" err="1" smtClean="0"/>
              <a:t>denpdence</a:t>
            </a:r>
            <a:r>
              <a:rPr lang="en-AU" baseline="0" dirty="0" smtClean="0"/>
              <a:t> is lost. So this motivated us to use the correlation studied in the larger region to approximate the </a:t>
            </a:r>
            <a:r>
              <a:rPr lang="en-AU" baseline="0" dirty="0" err="1" smtClean="0"/>
              <a:t>defpendet</a:t>
            </a:r>
            <a:r>
              <a:rPr lang="en-AU" baseline="0" dirty="0" smtClean="0"/>
              <a:t> in small region, when the small region didn’t have enough </a:t>
            </a:r>
            <a:r>
              <a:rPr lang="en-AU" baseline="0" dirty="0" err="1" smtClean="0"/>
              <a:t>samle</a:t>
            </a:r>
            <a:r>
              <a:rPr lang="en-AU" baseline="0" dirty="0" smtClean="0"/>
              <a:t> to do the estimation.  However, to learn the correlation, we need to </a:t>
            </a:r>
            <a:r>
              <a:rPr lang="en-AU" baseline="0" dirty="0" err="1" smtClean="0"/>
              <a:t>estimtate</a:t>
            </a:r>
            <a:r>
              <a:rPr lang="en-AU" baseline="0" dirty="0" smtClean="0"/>
              <a:t> the single keywords and multiple keywords intersection size.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22</a:t>
            </a:fld>
            <a:endParaRPr lang="zh-CN" altLang="en-US"/>
          </a:p>
        </p:txBody>
      </p:sp>
    </p:spTree>
    <p:extLst>
      <p:ext uri="{BB962C8B-B14F-4D97-AF65-F5344CB8AC3E}">
        <p14:creationId xmlns:p14="http://schemas.microsoft.com/office/powerpoint/2010/main" val="2002070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use two observation to improve</a:t>
            </a:r>
            <a:r>
              <a:rPr lang="en-AU" baseline="0" dirty="0" smtClean="0"/>
              <a:t> the performance of the two </a:t>
            </a:r>
            <a:r>
              <a:rPr lang="en-AU" baseline="0" dirty="0" err="1" smtClean="0"/>
              <a:t>appraoches</a:t>
            </a:r>
            <a:r>
              <a:rPr lang="en-AU" baseline="0" dirty="0" smtClean="0"/>
              <a:t>. Observation 1, like APEC Blue, which are two terms highly correlated in </a:t>
            </a:r>
            <a:r>
              <a:rPr lang="en-AU" baseline="0" dirty="0" err="1" smtClean="0"/>
              <a:t>beigjing</a:t>
            </a:r>
            <a:r>
              <a:rPr lang="en-AU" baseline="0" dirty="0" smtClean="0"/>
              <a:t>, The second observation is , like </a:t>
            </a:r>
            <a:r>
              <a:rPr lang="en-AU" baseline="0" dirty="0" err="1" smtClean="0"/>
              <a:t>apec</a:t>
            </a:r>
            <a:r>
              <a:rPr lang="en-AU" baseline="0" dirty="0" smtClean="0"/>
              <a:t> blue, if in the range of china, the two keywords relation is still the same, but in the world wide the two terms may independent. Using the previous example, we in range r1, the </a:t>
            </a:r>
            <a:r>
              <a:rPr lang="en-AU" baseline="0" dirty="0" err="1" smtClean="0"/>
              <a:t>denpdence</a:t>
            </a:r>
            <a:r>
              <a:rPr lang="en-AU" baseline="0" dirty="0" smtClean="0"/>
              <a:t> </a:t>
            </a:r>
            <a:r>
              <a:rPr lang="en-AU" baseline="0" dirty="0" err="1" smtClean="0"/>
              <a:t>probality</a:t>
            </a:r>
            <a:r>
              <a:rPr lang="en-AU" baseline="0" dirty="0" smtClean="0"/>
              <a:t> is 2/3, if we enlarger the range to r2, the dependence is still the same, but if we enlarge to global, the </a:t>
            </a:r>
            <a:r>
              <a:rPr lang="en-AU" baseline="0" dirty="0" err="1" smtClean="0"/>
              <a:t>denpdence</a:t>
            </a:r>
            <a:r>
              <a:rPr lang="en-AU" baseline="0" dirty="0" smtClean="0"/>
              <a:t> is lost. So this motivated us to use the correlation studied in the larger region to approximate the </a:t>
            </a:r>
            <a:r>
              <a:rPr lang="en-AU" baseline="0" dirty="0" err="1" smtClean="0"/>
              <a:t>defpendet</a:t>
            </a:r>
            <a:r>
              <a:rPr lang="en-AU" baseline="0" dirty="0" smtClean="0"/>
              <a:t> in small region, when the small region didn’t have enough </a:t>
            </a:r>
            <a:r>
              <a:rPr lang="en-AU" baseline="0" dirty="0" err="1" smtClean="0"/>
              <a:t>samle</a:t>
            </a:r>
            <a:r>
              <a:rPr lang="en-AU" baseline="0" dirty="0" smtClean="0"/>
              <a:t> to do the estimation.  However, to learn the correlation, we need to </a:t>
            </a:r>
            <a:r>
              <a:rPr lang="en-AU" baseline="0" dirty="0" err="1" smtClean="0"/>
              <a:t>estimtate</a:t>
            </a:r>
            <a:r>
              <a:rPr lang="en-AU" baseline="0" dirty="0" smtClean="0"/>
              <a:t> the single keywords and multiple keywords intersection size.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23</a:t>
            </a:fld>
            <a:endParaRPr lang="zh-CN" altLang="en-US"/>
          </a:p>
        </p:txBody>
      </p:sp>
    </p:spTree>
    <p:extLst>
      <p:ext uri="{BB962C8B-B14F-4D97-AF65-F5344CB8AC3E}">
        <p14:creationId xmlns:p14="http://schemas.microsoft.com/office/powerpoint/2010/main" val="288320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motivate</a:t>
            </a:r>
            <a:r>
              <a:rPr lang="en-AU" baseline="0" dirty="0" smtClean="0"/>
              <a:t> to combine KMV and asp-tree, asp-tree is good for single keyword estimation and </a:t>
            </a:r>
            <a:r>
              <a:rPr lang="en-AU" baseline="0" dirty="0" err="1" smtClean="0"/>
              <a:t>kmv</a:t>
            </a:r>
            <a:r>
              <a:rPr lang="en-AU" baseline="0" dirty="0" smtClean="0"/>
              <a:t> can estimate union and intersection size. It leads to our A2SP-tree, for each keyword appeared in the </a:t>
            </a:r>
            <a:r>
              <a:rPr lang="en-AU" baseline="0" dirty="0" err="1" smtClean="0"/>
              <a:t>kmv</a:t>
            </a:r>
            <a:r>
              <a:rPr lang="en-AU" baseline="0" dirty="0" smtClean="0"/>
              <a:t> sketch, we build an </a:t>
            </a:r>
            <a:r>
              <a:rPr lang="en-AU" baseline="0" dirty="0" err="1" smtClean="0"/>
              <a:t>asptree</a:t>
            </a:r>
            <a:r>
              <a:rPr lang="en-AU" baseline="0" dirty="0" smtClean="0"/>
              <a:t>. In addition, the </a:t>
            </a:r>
            <a:r>
              <a:rPr lang="en-AU" baseline="0" dirty="0" err="1" smtClean="0"/>
              <a:t>asptree</a:t>
            </a:r>
            <a:r>
              <a:rPr lang="en-AU" baseline="0" dirty="0" smtClean="0"/>
              <a:t> can be used as a spatial index to organize each keyword’s </a:t>
            </a:r>
            <a:r>
              <a:rPr lang="en-AU" baseline="0" dirty="0" err="1" smtClean="0"/>
              <a:t>kmv</a:t>
            </a:r>
            <a:r>
              <a:rPr lang="en-AU" baseline="0" dirty="0" smtClean="0"/>
              <a:t> sketch. Based on the a2sp-tree, when the sample is not enough, we boost to an larger area to learn the </a:t>
            </a:r>
            <a:r>
              <a:rPr lang="en-AU" baseline="0" dirty="0" err="1" smtClean="0"/>
              <a:t>bayesion</a:t>
            </a:r>
            <a:r>
              <a:rPr lang="en-AU" baseline="0" dirty="0" smtClean="0"/>
              <a:t> network, and use the learned condition </a:t>
            </a:r>
            <a:r>
              <a:rPr lang="en-AU" baseline="0" dirty="0" err="1" smtClean="0"/>
              <a:t>pabality</a:t>
            </a:r>
            <a:r>
              <a:rPr lang="en-AU" baseline="0" dirty="0" smtClean="0"/>
              <a:t> in the large area to </a:t>
            </a:r>
            <a:r>
              <a:rPr lang="en-AU" baseline="0" dirty="0" err="1" smtClean="0"/>
              <a:t>apprixmate</a:t>
            </a:r>
            <a:r>
              <a:rPr lang="en-AU" baseline="0" dirty="0" smtClean="0"/>
              <a:t> that in the small area and then used equation for </a:t>
            </a:r>
            <a:r>
              <a:rPr lang="en-AU" baseline="0" dirty="0" err="1" smtClean="0"/>
              <a:t>baysien</a:t>
            </a:r>
            <a:r>
              <a:rPr lang="en-AU" baseline="0" dirty="0" smtClean="0"/>
              <a:t> network to calculate the selectivity.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24</a:t>
            </a:fld>
            <a:endParaRPr lang="zh-CN" altLang="en-US"/>
          </a:p>
        </p:txBody>
      </p:sp>
    </p:spTree>
    <p:extLst>
      <p:ext uri="{BB962C8B-B14F-4D97-AF65-F5344CB8AC3E}">
        <p14:creationId xmlns:p14="http://schemas.microsoft.com/office/powerpoint/2010/main" val="4113514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the experiment,</a:t>
            </a:r>
            <a:r>
              <a:rPr lang="en-AU" baseline="0" dirty="0" smtClean="0"/>
              <a:t> we compare the three approaches proposed, and </a:t>
            </a:r>
            <a:r>
              <a:rPr lang="en-AU" baseline="0" dirty="0" err="1" smtClean="0"/>
              <a:t>coduct</a:t>
            </a:r>
            <a:r>
              <a:rPr lang="en-AU" baseline="0" dirty="0" smtClean="0"/>
              <a:t> </a:t>
            </a:r>
            <a:r>
              <a:rPr lang="en-AU" baseline="0" dirty="0" err="1" smtClean="0"/>
              <a:t>experient</a:t>
            </a:r>
            <a:r>
              <a:rPr lang="en-AU" baseline="0" dirty="0" smtClean="0"/>
              <a:t> on three real datasets, the parameter of dataset is </a:t>
            </a:r>
            <a:r>
              <a:rPr lang="en-AU" baseline="0" dirty="0" err="1" smtClean="0"/>
              <a:t>shwon</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25</a:t>
            </a:fld>
            <a:endParaRPr lang="zh-CN" altLang="en-US"/>
          </a:p>
        </p:txBody>
      </p:sp>
    </p:spTree>
    <p:extLst>
      <p:ext uri="{BB962C8B-B14F-4D97-AF65-F5344CB8AC3E}">
        <p14:creationId xmlns:p14="http://schemas.microsoft.com/office/powerpoint/2010/main" val="2486285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a:t>
            </a:r>
            <a:r>
              <a:rPr lang="en-AU" baseline="0" dirty="0" smtClean="0"/>
              <a:t> test the boosting strategy of using </a:t>
            </a:r>
            <a:r>
              <a:rPr lang="en-AU" baseline="0" dirty="0" err="1" smtClean="0"/>
              <a:t>baysien</a:t>
            </a:r>
            <a:r>
              <a:rPr lang="en-AU" baseline="0" dirty="0" smtClean="0"/>
              <a:t> network, we also test other boosting strategies like if we boost to the global area, if we simply scale with the region area, using the boosting </a:t>
            </a:r>
            <a:r>
              <a:rPr lang="en-AU" baseline="0" dirty="0" err="1" smtClean="0"/>
              <a:t>jarccard</a:t>
            </a:r>
            <a:r>
              <a:rPr lang="en-AU" baseline="0" dirty="0" smtClean="0"/>
              <a:t>, intersection size, or union size as scale factor, as we can see, the local boosting strategy has the best performance in precision, but it time consuming since we need to boost a proper area and learn the </a:t>
            </a:r>
            <a:r>
              <a:rPr lang="en-AU" baseline="0" dirty="0" err="1" smtClean="0"/>
              <a:t>baysein</a:t>
            </a:r>
            <a:r>
              <a:rPr lang="en-AU" baseline="0" dirty="0" smtClean="0"/>
              <a:t> network.</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26</a:t>
            </a:fld>
            <a:endParaRPr lang="zh-CN" altLang="en-US"/>
          </a:p>
        </p:txBody>
      </p:sp>
    </p:spTree>
    <p:extLst>
      <p:ext uri="{BB962C8B-B14F-4D97-AF65-F5344CB8AC3E}">
        <p14:creationId xmlns:p14="http://schemas.microsoft.com/office/powerpoint/2010/main" val="3131232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a:t>
            </a:r>
            <a:r>
              <a:rPr lang="en-AU" baseline="0" dirty="0" smtClean="0"/>
              <a:t> test the boosting strategy of using </a:t>
            </a:r>
            <a:r>
              <a:rPr lang="en-AU" baseline="0" dirty="0" err="1" smtClean="0"/>
              <a:t>baysien</a:t>
            </a:r>
            <a:r>
              <a:rPr lang="en-AU" baseline="0" dirty="0" smtClean="0"/>
              <a:t> network, we also test other boosting strategies like if we boost to the global area, if we simply scale with the region area, using the boosting </a:t>
            </a:r>
            <a:r>
              <a:rPr lang="en-AU" baseline="0" dirty="0" err="1" smtClean="0"/>
              <a:t>jarccard</a:t>
            </a:r>
            <a:r>
              <a:rPr lang="en-AU" baseline="0" dirty="0" smtClean="0"/>
              <a:t>, intersection size, or union size as scale factor, as we can see, the local boosting strategy has the best performance in precision, but it time consuming since we need to boost a proper area and learn the </a:t>
            </a:r>
            <a:r>
              <a:rPr lang="en-AU" baseline="0" dirty="0" err="1" smtClean="0"/>
              <a:t>baysein</a:t>
            </a:r>
            <a:r>
              <a:rPr lang="en-AU" baseline="0" dirty="0" smtClean="0"/>
              <a:t> network.</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27</a:t>
            </a:fld>
            <a:endParaRPr lang="zh-CN" altLang="en-US"/>
          </a:p>
        </p:txBody>
      </p:sp>
    </p:spTree>
    <p:extLst>
      <p:ext uri="{BB962C8B-B14F-4D97-AF65-F5344CB8AC3E}">
        <p14:creationId xmlns:p14="http://schemas.microsoft.com/office/powerpoint/2010/main" val="2754119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28</a:t>
            </a:fld>
            <a:endParaRPr lang="zh-CN" altLang="en-US"/>
          </a:p>
        </p:txBody>
      </p:sp>
    </p:spTree>
    <p:extLst>
      <p:ext uri="{BB962C8B-B14F-4D97-AF65-F5344CB8AC3E}">
        <p14:creationId xmlns:p14="http://schemas.microsoft.com/office/powerpoint/2010/main" val="959270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Thanks. Any questions?</a:t>
            </a:r>
            <a:endParaRPr lang="zh-CN" altLang="en-US"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29</a:t>
            </a:fld>
            <a:endParaRPr lang="zh-CN" altLang="en-US"/>
          </a:p>
        </p:txBody>
      </p:sp>
    </p:spTree>
    <p:extLst>
      <p:ext uri="{BB962C8B-B14F-4D97-AF65-F5344CB8AC3E}">
        <p14:creationId xmlns:p14="http://schemas.microsoft.com/office/powerpoint/2010/main" val="15444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the advances</a:t>
            </a:r>
            <a:r>
              <a:rPr lang="en-AU" baseline="0" dirty="0" smtClean="0"/>
              <a:t> location enabled devices, like smart phone, there is a large amount of </a:t>
            </a:r>
            <a:r>
              <a:rPr lang="en-AU" baseline="0" dirty="0" err="1" smtClean="0"/>
              <a:t>spatio</a:t>
            </a:r>
            <a:r>
              <a:rPr lang="en-AU" baseline="0" dirty="0" smtClean="0"/>
              <a:t>-textual objects in many applications.  Like online local search, where people send reviews about the point of interests. In social network, like twitter, people send tweets with geo-tagged. Like this tweets I sent in </a:t>
            </a:r>
            <a:r>
              <a:rPr lang="en-AU" baseline="0" dirty="0" err="1" smtClean="0"/>
              <a:t>sydney</a:t>
            </a:r>
            <a:r>
              <a:rPr lang="en-AU" baseline="0" dirty="0" smtClean="0"/>
              <a:t> before I attended the conference.</a:t>
            </a:r>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3</a:t>
            </a:fld>
            <a:endParaRPr lang="zh-CN" altLang="en-US"/>
          </a:p>
        </p:txBody>
      </p:sp>
    </p:spTree>
    <p:extLst>
      <p:ext uri="{BB962C8B-B14F-4D97-AF65-F5344CB8AC3E}">
        <p14:creationId xmlns:p14="http://schemas.microsoft.com/office/powerpoint/2010/main" val="1302492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Spatio</a:t>
            </a:r>
            <a:r>
              <a:rPr lang="en-AU" dirty="0" smtClean="0"/>
              <a:t>-textual</a:t>
            </a:r>
            <a:r>
              <a:rPr lang="en-AU" baseline="0" dirty="0" smtClean="0"/>
              <a:t> objects search is one of most studied problems. Given a set of </a:t>
            </a:r>
            <a:r>
              <a:rPr lang="en-AU" baseline="0" dirty="0" err="1" smtClean="0"/>
              <a:t>spatio</a:t>
            </a:r>
            <a:r>
              <a:rPr lang="en-AU" baseline="0" dirty="0" smtClean="0"/>
              <a:t>-textual objects, a query consists of a set keywords and a query range, it aims to find all the all the objects in the range contains the query keywords. In this example, we have a set of tweets with locations. We want to find which tweets in the region contain the keywords Apple watch. The returned results is this two tweets.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4</a:t>
            </a:fld>
            <a:endParaRPr lang="zh-CN" altLang="en-US"/>
          </a:p>
        </p:txBody>
      </p:sp>
    </p:spTree>
    <p:extLst>
      <p:ext uri="{BB962C8B-B14F-4D97-AF65-F5344CB8AC3E}">
        <p14:creationId xmlns:p14="http://schemas.microsoft.com/office/powerpoint/2010/main" val="2944420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Spatio</a:t>
            </a:r>
            <a:r>
              <a:rPr lang="en-AU" dirty="0" smtClean="0"/>
              <a:t>-textual</a:t>
            </a:r>
            <a:r>
              <a:rPr lang="en-AU" baseline="0" dirty="0" smtClean="0"/>
              <a:t> objects search is one of most studied problems. Given a set of </a:t>
            </a:r>
            <a:r>
              <a:rPr lang="en-AU" baseline="0" dirty="0" err="1" smtClean="0"/>
              <a:t>spatio</a:t>
            </a:r>
            <a:r>
              <a:rPr lang="en-AU" baseline="0" dirty="0" smtClean="0"/>
              <a:t>-textual objects, a query consists of a set keywords and a query range, it aims to find all the all the objects in the range contains the query keywords. In this example, we have a set of tweets with locations. We want to find which tweets in the region contain the keywords Apple watch. The returned results is this two tweets.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5</a:t>
            </a:fld>
            <a:endParaRPr lang="zh-CN" altLang="en-US"/>
          </a:p>
        </p:txBody>
      </p:sp>
    </p:spTree>
    <p:extLst>
      <p:ext uri="{BB962C8B-B14F-4D97-AF65-F5344CB8AC3E}">
        <p14:creationId xmlns:p14="http://schemas.microsoft.com/office/powerpoint/2010/main" val="331694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Since</a:t>
            </a:r>
            <a:r>
              <a:rPr lang="en-AU" baseline="0" dirty="0" smtClean="0"/>
              <a:t> the </a:t>
            </a:r>
            <a:r>
              <a:rPr lang="en-AU" baseline="0" dirty="0" err="1" smtClean="0"/>
              <a:t>spatio</a:t>
            </a:r>
            <a:r>
              <a:rPr lang="en-AU" baseline="0" dirty="0" smtClean="0"/>
              <a:t>-textual dataset can be very large like tweets, it will be cost to index and find all the objects. </a:t>
            </a:r>
            <a:r>
              <a:rPr lang="en-AU" dirty="0" smtClean="0"/>
              <a:t>While sometimes, users</a:t>
            </a:r>
            <a:r>
              <a:rPr lang="en-AU" baseline="0" dirty="0" smtClean="0"/>
              <a:t> do not need to the exact objects that fulfil the </a:t>
            </a:r>
            <a:r>
              <a:rPr lang="en-AU" baseline="0" dirty="0" err="1" smtClean="0"/>
              <a:t>spatio</a:t>
            </a:r>
            <a:r>
              <a:rPr lang="en-AU" baseline="0" dirty="0" smtClean="0"/>
              <a:t>-textual search query. They only want to know how many objects fulfil the query. For example, after Apple release apple watch. They want to know how many tweets are talking about the apple watch in some area, in order to conduct the next promotion. In the example, there are 2 tweets talking about apple watch. </a:t>
            </a:r>
            <a:r>
              <a:rPr lang="en-AU" dirty="0" smtClean="0"/>
              <a:t>Selectivity estimation of </a:t>
            </a:r>
            <a:r>
              <a:rPr lang="en-AU" dirty="0" err="1" smtClean="0"/>
              <a:t>spatio</a:t>
            </a:r>
            <a:r>
              <a:rPr lang="en-AU" dirty="0" smtClean="0"/>
              <a:t>-textual object is</a:t>
            </a:r>
            <a:r>
              <a:rPr lang="en-AU" baseline="0" dirty="0" smtClean="0"/>
              <a:t> to estimate the number, that is the size 2 in this example. </a:t>
            </a:r>
            <a:endParaRPr lang="en-AU" dirty="0" smtClean="0"/>
          </a:p>
          <a:p>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6</a:t>
            </a:fld>
            <a:endParaRPr lang="zh-CN" altLang="en-US"/>
          </a:p>
        </p:txBody>
      </p:sp>
    </p:spTree>
    <p:extLst>
      <p:ext uri="{BB962C8B-B14F-4D97-AF65-F5344CB8AC3E}">
        <p14:creationId xmlns:p14="http://schemas.microsoft.com/office/powerpoint/2010/main" val="166514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Formally,</a:t>
            </a:r>
            <a:r>
              <a:rPr lang="en-AU" baseline="0" dirty="0" smtClean="0"/>
              <a:t> the input data is a </a:t>
            </a:r>
            <a:r>
              <a:rPr lang="en-US" dirty="0" smtClean="0"/>
              <a:t>A </a:t>
            </a:r>
            <a:r>
              <a:rPr lang="en-US" dirty="0" err="1" smtClean="0"/>
              <a:t>spatio</a:t>
            </a:r>
            <a:r>
              <a:rPr lang="en-US" dirty="0" smtClean="0"/>
              <a:t>-textual objects stream, Each object consists of a location and a set of keyword.</a:t>
            </a:r>
            <a:r>
              <a:rPr lang="en-US" baseline="0" dirty="0" smtClean="0"/>
              <a:t> The query consists of </a:t>
            </a:r>
            <a:r>
              <a:rPr lang="en-US" dirty="0" smtClean="0"/>
              <a:t>Query region and</a:t>
            </a:r>
            <a:r>
              <a:rPr lang="en-US" baseline="0" dirty="0" smtClean="0"/>
              <a:t> </a:t>
            </a:r>
            <a:r>
              <a:rPr lang="en-US" dirty="0" smtClean="0"/>
              <a:t>A set of query keywords.</a:t>
            </a:r>
            <a:r>
              <a:rPr lang="en-US" baseline="0" dirty="0" smtClean="0"/>
              <a:t>  The task is to e</a:t>
            </a:r>
            <a:r>
              <a:rPr lang="en-US" dirty="0" smtClean="0"/>
              <a:t>stimate the number of objects in </a:t>
            </a:r>
            <a:r>
              <a:rPr lang="en-US" i="1" dirty="0" err="1" smtClean="0"/>
              <a:t>q.R</a:t>
            </a:r>
            <a:r>
              <a:rPr lang="en-US" dirty="0" smtClean="0"/>
              <a:t> contain the query keyword </a:t>
            </a:r>
            <a:r>
              <a:rPr lang="en-US" i="1" dirty="0" err="1" smtClean="0"/>
              <a:t>q.T</a:t>
            </a:r>
            <a:r>
              <a:rPr lang="en-US" i="1" dirty="0" smtClean="0"/>
              <a:t> </a:t>
            </a:r>
            <a:r>
              <a:rPr lang="en-US" dirty="0" smtClean="0"/>
              <a:t>with a small summary.</a:t>
            </a:r>
            <a:endParaRPr lang="en-AU"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7</a:t>
            </a:fld>
            <a:endParaRPr lang="zh-CN" altLang="en-US"/>
          </a:p>
        </p:txBody>
      </p:sp>
    </p:spTree>
    <p:extLst>
      <p:ext uri="{BB962C8B-B14F-4D97-AF65-F5344CB8AC3E}">
        <p14:creationId xmlns:p14="http://schemas.microsoft.com/office/powerpoint/2010/main" val="92333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8</a:t>
            </a:fld>
            <a:endParaRPr lang="zh-CN" altLang="en-US"/>
          </a:p>
        </p:txBody>
      </p:sp>
    </p:spTree>
    <p:extLst>
      <p:ext uri="{BB962C8B-B14F-4D97-AF65-F5344CB8AC3E}">
        <p14:creationId xmlns:p14="http://schemas.microsoft.com/office/powerpoint/2010/main" val="309578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Given</a:t>
            </a:r>
            <a:r>
              <a:rPr lang="en-AU" baseline="0" dirty="0" smtClean="0"/>
              <a:t> a query range, the number of object in the range can be estimated as the sum of counter multiply overlapping ratio. In this example, the number of objects in the red range is calculated as shown, 2 times ½ means the range covers half of the root node. </a:t>
            </a:r>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9</a:t>
            </a:fld>
            <a:endParaRPr lang="zh-CN" altLang="en-US"/>
          </a:p>
        </p:txBody>
      </p:sp>
    </p:spTree>
    <p:extLst>
      <p:ext uri="{BB962C8B-B14F-4D97-AF65-F5344CB8AC3E}">
        <p14:creationId xmlns:p14="http://schemas.microsoft.com/office/powerpoint/2010/main" val="4233913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
        <p:nvSpPr>
          <p:cNvPr id="28" name="Date Placeholder 27"/>
          <p:cNvSpPr>
            <a:spLocks noGrp="1"/>
          </p:cNvSpPr>
          <p:nvPr>
            <p:ph type="dt" sz="half" idx="10"/>
          </p:nvPr>
        </p:nvSpPr>
        <p:spPr/>
        <p:txBody>
          <a:bodyPr/>
          <a:lstStyle/>
          <a:p>
            <a:fld id="{E602A7D7-4547-4DD4-9B85-F184B0A5A6FC}" type="datetime1">
              <a:rPr lang="en-US" altLang="zh-CN" smtClean="0"/>
              <a:t>9/3/2015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ltLang="zh-CN"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1D3F5466-183D-43D5-A7B2-B01FD3F72E26}" type="datetime1">
              <a:rPr lang="en-US" altLang="zh-CN"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CD063ED0-E684-43FE-9693-DAC3FE75FE93}" type="datetime1">
              <a:rPr lang="en-US" altLang="zh-CN"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ltLang="zh-CN"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latin typeface="Calibri" pitchFamily="34" charset="0"/>
              </a:defRPr>
            </a:lvl1pPr>
          </a:lstStyle>
          <a:p>
            <a:r>
              <a:rPr kumimoji="0" lang="en-US" altLang="zh-CN" dirty="0" smtClean="0"/>
              <a:t>Click to edit Master title style</a:t>
            </a:r>
            <a:endParaRPr kumimoji="0" lang="en-US" dirty="0"/>
          </a:p>
        </p:txBody>
      </p:sp>
      <p:sp>
        <p:nvSpPr>
          <p:cNvPr id="4" name="Date Placeholder 3"/>
          <p:cNvSpPr>
            <a:spLocks noGrp="1"/>
          </p:cNvSpPr>
          <p:nvPr>
            <p:ph type="dt" sz="half" idx="10"/>
          </p:nvPr>
        </p:nvSpPr>
        <p:spPr>
          <a:xfrm>
            <a:off x="8305800" y="5791200"/>
            <a:ext cx="3044952" cy="365760"/>
          </a:xfrm>
        </p:spPr>
        <p:txBody>
          <a:bodyPr/>
          <a:lstStyle/>
          <a:p>
            <a:fld id="{1256B77D-2ADE-4F04-A272-4FEA46BEAF9B}" type="datetime1">
              <a:rPr lang="en-US" altLang="zh-CN" smtClean="0"/>
              <a:t>9/3/2015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6324600"/>
            <a:ext cx="457200" cy="441325"/>
          </a:xfrm>
        </p:spPr>
        <p:txBody>
          <a:bodyPr/>
          <a:lstStyle>
            <a:lvl1pPr>
              <a:defRPr>
                <a:solidFill>
                  <a:schemeClr val="tx1"/>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stStyle>
          <a:p>
            <a:pPr lvl="0" eaLnBrk="1" latinLnBrk="0" hangingPunct="1"/>
            <a:r>
              <a:rPr lang="en-US" altLang="zh-CN" dirty="0" smtClean="0"/>
              <a:t>Click to edit Master text styles</a:t>
            </a:r>
          </a:p>
          <a:p>
            <a:pPr lvl="1" eaLnBrk="1" latinLnBrk="0" hangingPunct="1"/>
            <a:r>
              <a:rPr lang="en-US" altLang="zh-CN" dirty="0" smtClean="0"/>
              <a:t>Second level</a:t>
            </a:r>
          </a:p>
          <a:p>
            <a:pPr lvl="2" eaLnBrk="1" latinLnBrk="0" hangingPunct="1"/>
            <a:r>
              <a:rPr lang="en-US" altLang="zh-CN" dirty="0" smtClean="0"/>
              <a:t>Third level</a:t>
            </a:r>
          </a:p>
          <a:p>
            <a:pPr lvl="3" eaLnBrk="1" latinLnBrk="0" hangingPunct="1"/>
            <a:r>
              <a:rPr lang="en-US" altLang="zh-CN" dirty="0" smtClean="0"/>
              <a:t>Fourth level</a:t>
            </a:r>
          </a:p>
          <a:p>
            <a:pPr lvl="4" eaLnBrk="1" latinLnBrk="0" hangingPunct="1"/>
            <a:r>
              <a:rPr lang="en-US" altLang="zh-CN"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DF795A3-421F-4C5A-A89A-80370F36A74C}" type="datetime1">
              <a:rPr lang="en-US" altLang="zh-CN" smtClean="0"/>
              <a:t>9/3/2015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ltLang="zh-CN"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ltLang="zh-CN"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AE34330-B0C2-463F-A9AB-2F4D13E842EC}" type="datetime1">
              <a:rPr lang="en-US" altLang="zh-CN"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7" name="Date Placeholder 6"/>
          <p:cNvSpPr>
            <a:spLocks noGrp="1"/>
          </p:cNvSpPr>
          <p:nvPr>
            <p:ph type="dt" sz="half" idx="10"/>
          </p:nvPr>
        </p:nvSpPr>
        <p:spPr/>
        <p:txBody>
          <a:bodyPr/>
          <a:lstStyle/>
          <a:p>
            <a:fld id="{B66563F3-E10E-464A-90D9-ECA0690436CD}" type="datetime1">
              <a:rPr lang="en-US" altLang="zh-CN" smtClean="0"/>
              <a:t>9/3/2015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ltLang="zh-CN"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Date Placeholder 2"/>
          <p:cNvSpPr>
            <a:spLocks noGrp="1"/>
          </p:cNvSpPr>
          <p:nvPr>
            <p:ph type="dt" sz="half" idx="10"/>
          </p:nvPr>
        </p:nvSpPr>
        <p:spPr/>
        <p:txBody>
          <a:bodyPr/>
          <a:lstStyle/>
          <a:p>
            <a:fld id="{1A4FDF60-90D6-4078-B046-D4A14914E3AB}" type="datetime1">
              <a:rPr lang="en-US" altLang="zh-CN" smtClean="0"/>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0A7A92D-30F7-49B5-84D6-152AB8C004C7}" type="datetime1">
              <a:rPr lang="en-US" altLang="zh-CN" smtClean="0"/>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ltLang="zh-CN"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8B5B600-AF00-4462-9688-DD3B61E7FE0A}" type="datetime1">
              <a:rPr lang="en-US" altLang="zh-CN" smtClean="0"/>
              <a:t>9/3/2015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ltLang="zh-CN"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ltLang="zh-CN"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39058F-D131-416B-9461-352D61CD05AD}" type="datetime1">
              <a:rPr lang="en-US" altLang="zh-CN" smtClean="0"/>
              <a:t>9/3/2015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0">
              <a:schemeClr val="bg1"/>
            </a:gs>
          </a:gsLst>
          <a:lin ang="54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7087AA6-FC56-42D7-A58E-851C0F8B4EB7}" type="datetime1">
              <a:rPr lang="en-US" altLang="zh-CN" smtClean="0"/>
              <a:t>9/3/2015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ltLang="zh-CN"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0.png"/><Relationship Id="rId4" Type="http://schemas.openxmlformats.org/officeDocument/2006/relationships/image" Target="../media/image150.png"/></Relationships>
</file>

<file path=ppt/slides/_rels/slide1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124200"/>
            <a:ext cx="8229600" cy="1752600"/>
          </a:xfrm>
        </p:spPr>
        <p:txBody>
          <a:bodyPr>
            <a:normAutofit/>
          </a:bodyPr>
          <a:lstStyle/>
          <a:p>
            <a:pPr>
              <a:defRPr/>
            </a:pPr>
            <a:r>
              <a:rPr lang="en-US" altLang="zh-CN" sz="1800" dirty="0" err="1">
                <a:solidFill>
                  <a:schemeClr val="tx1"/>
                </a:solidFill>
                <a:latin typeface="Calibri" pitchFamily="34" charset="0"/>
                <a:ea typeface="Cambria Math" pitchFamily="18" charset="0"/>
              </a:rPr>
              <a:t>Xiaoyang</a:t>
            </a:r>
            <a:r>
              <a:rPr lang="en-US" altLang="zh-CN" sz="1800" dirty="0">
                <a:solidFill>
                  <a:schemeClr val="tx1"/>
                </a:solidFill>
                <a:latin typeface="Calibri" pitchFamily="34" charset="0"/>
                <a:ea typeface="Cambria Math" pitchFamily="18" charset="0"/>
              </a:rPr>
              <a:t> Wang</a:t>
            </a:r>
            <a:r>
              <a:rPr lang="en-US" altLang="zh-CN" sz="1800" b="0" baseline="30000" dirty="0">
                <a:solidFill>
                  <a:schemeClr val="tx1"/>
                </a:solidFill>
                <a:latin typeface="Calibri" pitchFamily="34" charset="0"/>
                <a:ea typeface="Cambria Math" pitchFamily="18" charset="0"/>
              </a:rPr>
              <a:t>1</a:t>
            </a:r>
            <a:r>
              <a:rPr lang="en-US" altLang="zh-CN" sz="1800" b="0" dirty="0">
                <a:solidFill>
                  <a:schemeClr val="tx1"/>
                </a:solidFill>
                <a:latin typeface="Calibri" pitchFamily="34" charset="0"/>
                <a:ea typeface="Cambria Math" pitchFamily="18" charset="0"/>
              </a:rPr>
              <a:t>, Ying Zhang</a:t>
            </a:r>
            <a:r>
              <a:rPr lang="en-US" altLang="zh-CN" sz="1800" b="0" baseline="30000" dirty="0">
                <a:solidFill>
                  <a:schemeClr val="tx1"/>
                </a:solidFill>
                <a:latin typeface="Calibri" pitchFamily="34" charset="0"/>
                <a:ea typeface="Cambria Math" pitchFamily="18" charset="0"/>
              </a:rPr>
              <a:t>2</a:t>
            </a:r>
            <a:r>
              <a:rPr lang="en-US" altLang="zh-CN" sz="1800" b="0" dirty="0">
                <a:solidFill>
                  <a:schemeClr val="tx1"/>
                </a:solidFill>
                <a:latin typeface="Calibri" pitchFamily="34" charset="0"/>
                <a:ea typeface="Cambria Math" pitchFamily="18" charset="0"/>
              </a:rPr>
              <a:t>, </a:t>
            </a:r>
            <a:r>
              <a:rPr lang="en-US" altLang="zh-CN" sz="1800" b="0" dirty="0" err="1">
                <a:solidFill>
                  <a:schemeClr val="tx1"/>
                </a:solidFill>
                <a:latin typeface="Calibri" pitchFamily="34" charset="0"/>
                <a:ea typeface="Cambria Math" pitchFamily="18" charset="0"/>
              </a:rPr>
              <a:t>Wenjie</a:t>
            </a:r>
            <a:r>
              <a:rPr lang="en-US" altLang="zh-CN" sz="1800" b="0" dirty="0">
                <a:solidFill>
                  <a:schemeClr val="tx1"/>
                </a:solidFill>
                <a:latin typeface="Calibri" pitchFamily="34" charset="0"/>
                <a:ea typeface="Cambria Math" pitchFamily="18" charset="0"/>
              </a:rPr>
              <a:t> Zhang</a:t>
            </a:r>
            <a:r>
              <a:rPr lang="en-US" altLang="zh-CN" sz="1800" b="0" baseline="30000" dirty="0">
                <a:solidFill>
                  <a:schemeClr val="tx1"/>
                </a:solidFill>
                <a:latin typeface="Calibri" pitchFamily="34" charset="0"/>
                <a:ea typeface="Cambria Math" pitchFamily="18" charset="0"/>
              </a:rPr>
              <a:t>1</a:t>
            </a:r>
            <a:r>
              <a:rPr lang="en-US" altLang="zh-CN" sz="1800" b="0" dirty="0">
                <a:solidFill>
                  <a:schemeClr val="tx1"/>
                </a:solidFill>
                <a:latin typeface="Calibri" pitchFamily="34" charset="0"/>
                <a:ea typeface="Cambria Math" pitchFamily="18" charset="0"/>
              </a:rPr>
              <a:t>, </a:t>
            </a:r>
            <a:r>
              <a:rPr lang="en-US" altLang="zh-CN" sz="1800" b="0" dirty="0" err="1">
                <a:solidFill>
                  <a:schemeClr val="tx1"/>
                </a:solidFill>
                <a:latin typeface="Calibri" pitchFamily="34" charset="0"/>
                <a:ea typeface="Cambria Math" pitchFamily="18" charset="0"/>
              </a:rPr>
              <a:t>Xuemin</a:t>
            </a:r>
            <a:r>
              <a:rPr lang="en-US" altLang="zh-CN" sz="1800" b="0" dirty="0">
                <a:solidFill>
                  <a:schemeClr val="tx1"/>
                </a:solidFill>
                <a:latin typeface="Calibri" pitchFamily="34" charset="0"/>
                <a:ea typeface="Cambria Math" pitchFamily="18" charset="0"/>
              </a:rPr>
              <a:t> </a:t>
            </a:r>
            <a:r>
              <a:rPr lang="en-US" altLang="zh-CN" sz="1800" b="0" dirty="0" smtClean="0">
                <a:solidFill>
                  <a:schemeClr val="tx1"/>
                </a:solidFill>
                <a:latin typeface="Calibri" pitchFamily="34" charset="0"/>
                <a:ea typeface="Cambria Math" pitchFamily="18" charset="0"/>
              </a:rPr>
              <a:t>Lin</a:t>
            </a:r>
            <a:r>
              <a:rPr lang="en-US" altLang="zh-CN" sz="1800" b="0" baseline="30000" dirty="0" smtClean="0">
                <a:solidFill>
                  <a:schemeClr val="tx1"/>
                </a:solidFill>
                <a:latin typeface="Calibri" pitchFamily="34" charset="0"/>
                <a:ea typeface="Cambria Math" pitchFamily="18" charset="0"/>
              </a:rPr>
              <a:t>1</a:t>
            </a:r>
            <a:r>
              <a:rPr lang="en-US" altLang="zh-CN" sz="1800" b="0" dirty="0" smtClean="0">
                <a:solidFill>
                  <a:schemeClr val="tx1"/>
                </a:solidFill>
                <a:latin typeface="Calibri" pitchFamily="34" charset="0"/>
                <a:ea typeface="Cambria Math" pitchFamily="18" charset="0"/>
              </a:rPr>
              <a:t>,</a:t>
            </a:r>
          </a:p>
          <a:p>
            <a:pPr>
              <a:defRPr/>
            </a:pPr>
            <a:r>
              <a:rPr lang="en-AU" altLang="zh-CN" sz="1800" b="0" dirty="0" smtClean="0">
                <a:solidFill>
                  <a:schemeClr val="tx1"/>
                </a:solidFill>
                <a:latin typeface="Calibri" pitchFamily="34" charset="0"/>
                <a:ea typeface="Cambria Math" pitchFamily="18" charset="0"/>
              </a:rPr>
              <a:t>Wei Wang</a:t>
            </a:r>
            <a:r>
              <a:rPr lang="en-AU" altLang="zh-CN" sz="1800" b="0" baseline="30000" dirty="0" smtClean="0">
                <a:solidFill>
                  <a:schemeClr val="tx1"/>
                </a:solidFill>
                <a:latin typeface="Calibri" pitchFamily="34" charset="0"/>
                <a:ea typeface="Cambria Math" pitchFamily="18" charset="0"/>
              </a:rPr>
              <a:t>1</a:t>
            </a:r>
            <a:endParaRPr lang="en-US" altLang="zh-CN" sz="1800" b="0" baseline="30000" dirty="0" smtClean="0">
              <a:solidFill>
                <a:schemeClr val="tx1"/>
              </a:solidFill>
              <a:latin typeface="Calibri" pitchFamily="34" charset="0"/>
              <a:ea typeface="Cambria Math" pitchFamily="18" charset="0"/>
            </a:endParaRPr>
          </a:p>
          <a:p>
            <a:pPr>
              <a:defRPr/>
            </a:pPr>
            <a:endParaRPr lang="en-US" altLang="zh-CN" sz="1800" b="0" baseline="30000" dirty="0">
              <a:solidFill>
                <a:schemeClr val="tx1"/>
              </a:solidFill>
              <a:latin typeface="Calibri" pitchFamily="34" charset="0"/>
              <a:ea typeface="Cambria Math" pitchFamily="18" charset="0"/>
            </a:endParaRPr>
          </a:p>
          <a:p>
            <a:pPr>
              <a:defRPr/>
            </a:pPr>
            <a:r>
              <a:rPr lang="en-AU" altLang="zh-CN" sz="1800" b="0" baseline="30000" dirty="0">
                <a:solidFill>
                  <a:schemeClr val="tx1"/>
                </a:solidFill>
                <a:latin typeface="Calibri" pitchFamily="34" charset="0"/>
                <a:ea typeface="Cambria Math" pitchFamily="18" charset="0"/>
              </a:rPr>
              <a:t>1. </a:t>
            </a:r>
            <a:r>
              <a:rPr lang="en-AU" altLang="zh-CN" sz="1800" b="0" baseline="30000" dirty="0" smtClean="0">
                <a:solidFill>
                  <a:schemeClr val="tx1"/>
                </a:solidFill>
                <a:latin typeface="Calibri" pitchFamily="34" charset="0"/>
                <a:ea typeface="Cambria Math" pitchFamily="18" charset="0"/>
              </a:rPr>
              <a:t>University </a:t>
            </a:r>
            <a:r>
              <a:rPr lang="en-AU" altLang="zh-CN" sz="1800" b="0" baseline="30000" dirty="0">
                <a:solidFill>
                  <a:schemeClr val="tx1"/>
                </a:solidFill>
                <a:latin typeface="Calibri" pitchFamily="34" charset="0"/>
                <a:ea typeface="Cambria Math" pitchFamily="18" charset="0"/>
              </a:rPr>
              <a:t>of New South Wales, Australia</a:t>
            </a:r>
          </a:p>
          <a:p>
            <a:pPr>
              <a:defRPr/>
            </a:pPr>
            <a:r>
              <a:rPr lang="en-AU" altLang="zh-CN" sz="1800" b="0" baseline="30000" dirty="0">
                <a:solidFill>
                  <a:schemeClr val="tx1"/>
                </a:solidFill>
                <a:latin typeface="Calibri" pitchFamily="34" charset="0"/>
                <a:ea typeface="Cambria Math" pitchFamily="18" charset="0"/>
              </a:rPr>
              <a:t>2. University of Technology, Sydney, </a:t>
            </a:r>
            <a:r>
              <a:rPr lang="en-AU" altLang="zh-CN" sz="1800" b="0" baseline="30000" dirty="0" smtClean="0">
                <a:solidFill>
                  <a:schemeClr val="tx1"/>
                </a:solidFill>
                <a:latin typeface="Calibri" pitchFamily="34" charset="0"/>
                <a:ea typeface="Cambria Math" pitchFamily="18" charset="0"/>
              </a:rPr>
              <a:t>Australia</a:t>
            </a:r>
            <a:endParaRPr lang="en-AU" altLang="zh-CN" sz="1800" b="0" baseline="30000" dirty="0">
              <a:solidFill>
                <a:schemeClr val="tx1"/>
              </a:solidFill>
              <a:latin typeface="Calibri" pitchFamily="34" charset="0"/>
              <a:ea typeface="Cambria Math" pitchFamily="18" charset="0"/>
            </a:endParaRPr>
          </a:p>
        </p:txBody>
      </p:sp>
      <p:sp>
        <p:nvSpPr>
          <p:cNvPr id="2" name="Title 1"/>
          <p:cNvSpPr>
            <a:spLocks noGrp="1"/>
          </p:cNvSpPr>
          <p:nvPr>
            <p:ph type="ctrTitle"/>
          </p:nvPr>
        </p:nvSpPr>
        <p:spPr>
          <a:xfrm>
            <a:off x="381000" y="381000"/>
            <a:ext cx="8382000" cy="1752600"/>
          </a:xfrm>
        </p:spPr>
        <p:txBody>
          <a:bodyPr>
            <a:noAutofit/>
          </a:bodyPr>
          <a:lstStyle/>
          <a:p>
            <a:pPr marL="342900" indent="-342900" fontAlgn="auto">
              <a:spcBef>
                <a:spcPct val="20000"/>
              </a:spcBef>
              <a:spcAft>
                <a:spcPts val="0"/>
              </a:spcAft>
            </a:pPr>
            <a:r>
              <a:rPr lang="en-US" altLang="zh-CN" sz="2800" b="1" dirty="0">
                <a:solidFill>
                  <a:schemeClr val="tx1"/>
                </a:solidFill>
                <a:latin typeface="Calibri" pitchFamily="34" charset="0"/>
              </a:rPr>
              <a:t>Selectivity Estimation on Streaming </a:t>
            </a:r>
            <a:r>
              <a:rPr lang="en-US" altLang="zh-CN" sz="2800" b="1" dirty="0" err="1">
                <a:solidFill>
                  <a:schemeClr val="tx1"/>
                </a:solidFill>
                <a:latin typeface="Calibri" pitchFamily="34" charset="0"/>
              </a:rPr>
              <a:t>Spatio</a:t>
            </a:r>
            <a:r>
              <a:rPr lang="en-US" altLang="zh-CN" sz="2800" b="1" dirty="0">
                <a:solidFill>
                  <a:schemeClr val="tx1"/>
                </a:solidFill>
                <a:latin typeface="Calibri" pitchFamily="34" charset="0"/>
              </a:rPr>
              <a:t>-Textual Data</a:t>
            </a:r>
            <a:br>
              <a:rPr lang="en-US" altLang="zh-CN" sz="2800" b="1" dirty="0">
                <a:solidFill>
                  <a:schemeClr val="tx1"/>
                </a:solidFill>
                <a:latin typeface="Calibri" pitchFamily="34" charset="0"/>
              </a:rPr>
            </a:br>
            <a:r>
              <a:rPr lang="en-US" altLang="zh-CN" sz="2800" b="1" dirty="0">
                <a:solidFill>
                  <a:schemeClr val="tx1"/>
                </a:solidFill>
                <a:latin typeface="Calibri" pitchFamily="34" charset="0"/>
              </a:rPr>
              <a:t>Using Local Correlations</a:t>
            </a:r>
            <a:endParaRPr lang="zh-CN" altLang="en-US" sz="2800" dirty="0">
              <a:solidFill>
                <a:schemeClr val="tx1"/>
              </a:solidFill>
              <a:latin typeface="Calibri" pitchFamily="34" charset="0"/>
            </a:endParaRPr>
          </a:p>
        </p:txBody>
      </p:sp>
      <p:pic>
        <p:nvPicPr>
          <p:cNvPr id="3074" name="Picture 2" descr="C:\Users\xy\Desktop\UNSW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5638801"/>
            <a:ext cx="2424747" cy="6354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xy\Desktop\Ut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0537" y="5638800"/>
            <a:ext cx="2613263" cy="584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781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ASP-tree</a:t>
            </a: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10</a:t>
            </a:fld>
            <a:endParaRPr lang="en-US" dirty="0">
              <a:latin typeface="Calibri" panose="020F0502020204030204" pitchFamily="34" charset="0"/>
            </a:endParaRPr>
          </a:p>
        </p:txBody>
      </p:sp>
      <p:sp>
        <p:nvSpPr>
          <p:cNvPr id="9" name="Oval 8"/>
          <p:cNvSpPr/>
          <p:nvPr/>
        </p:nvSpPr>
        <p:spPr>
          <a:xfrm>
            <a:off x="2590800" y="52211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15" name="Straight Connector 14"/>
          <p:cNvCxnSpPr/>
          <p:nvPr/>
        </p:nvCxnSpPr>
        <p:spPr>
          <a:xfrm>
            <a:off x="2465834" y="54864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27834" y="4800600"/>
            <a:ext cx="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20752" y="5141976"/>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e</a:t>
            </a:r>
          </a:p>
        </p:txBody>
      </p:sp>
      <p:sp>
        <p:nvSpPr>
          <p:cNvPr id="19" name="TextBox 18"/>
          <p:cNvSpPr txBox="1"/>
          <p:nvPr/>
        </p:nvSpPr>
        <p:spPr>
          <a:xfrm>
            <a:off x="2923740" y="5782270"/>
            <a:ext cx="270890" cy="310753"/>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g</a:t>
            </a:r>
          </a:p>
        </p:txBody>
      </p:sp>
      <p:sp>
        <p:nvSpPr>
          <p:cNvPr id="20" name="TextBox 19"/>
          <p:cNvSpPr txBox="1"/>
          <p:nvPr/>
        </p:nvSpPr>
        <p:spPr>
          <a:xfrm>
            <a:off x="3672081" y="5792652"/>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h</a:t>
            </a:r>
          </a:p>
        </p:txBody>
      </p:sp>
      <p:sp>
        <p:nvSpPr>
          <p:cNvPr id="21" name="TextBox 20"/>
          <p:cNvSpPr txBox="1"/>
          <p:nvPr/>
        </p:nvSpPr>
        <p:spPr>
          <a:xfrm>
            <a:off x="3666745" y="5141976"/>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f</a:t>
            </a:r>
          </a:p>
        </p:txBody>
      </p:sp>
      <p:sp>
        <p:nvSpPr>
          <p:cNvPr id="23" name="Oval 22"/>
          <p:cNvSpPr/>
          <p:nvPr/>
        </p:nvSpPr>
        <p:spPr>
          <a:xfrm>
            <a:off x="339204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24" name="Oval 23"/>
          <p:cNvSpPr/>
          <p:nvPr/>
        </p:nvSpPr>
        <p:spPr>
          <a:xfrm>
            <a:off x="3530352" y="521182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25" name="Oval 24"/>
          <p:cNvSpPr/>
          <p:nvPr/>
        </p:nvSpPr>
        <p:spPr>
          <a:xfrm>
            <a:off x="2658617" y="55515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26" name="Oval 25"/>
          <p:cNvSpPr/>
          <p:nvPr/>
        </p:nvSpPr>
        <p:spPr>
          <a:xfrm>
            <a:off x="2785111" y="58307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27" name="Oval 26"/>
          <p:cNvSpPr/>
          <p:nvPr/>
        </p:nvSpPr>
        <p:spPr>
          <a:xfrm>
            <a:off x="3377952" y="565950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28" name="Oval 27"/>
          <p:cNvSpPr/>
          <p:nvPr/>
        </p:nvSpPr>
        <p:spPr>
          <a:xfrm>
            <a:off x="3525016" y="58976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0" name="Rectangle 59"/>
          <p:cNvSpPr/>
          <p:nvPr/>
        </p:nvSpPr>
        <p:spPr>
          <a:xfrm>
            <a:off x="936564" y="3429000"/>
            <a:ext cx="3048000" cy="274320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61" name="Straight Connector 60"/>
          <p:cNvCxnSpPr>
            <a:stCxn id="60" idx="1"/>
            <a:endCxn id="60" idx="3"/>
          </p:cNvCxnSpPr>
          <p:nvPr/>
        </p:nvCxnSpPr>
        <p:spPr>
          <a:xfrm>
            <a:off x="936564" y="4800600"/>
            <a:ext cx="304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0" idx="0"/>
          </p:cNvCxnSpPr>
          <p:nvPr/>
        </p:nvCxnSpPr>
        <p:spPr>
          <a:xfrm>
            <a:off x="2460564" y="3429000"/>
            <a:ext cx="0" cy="2743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1457264" y="40259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5" name="TextBox 64"/>
          <p:cNvSpPr txBox="1"/>
          <p:nvPr/>
        </p:nvSpPr>
        <p:spPr>
          <a:xfrm>
            <a:off x="1012764" y="3499175"/>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a</a:t>
            </a:r>
          </a:p>
        </p:txBody>
      </p:sp>
      <p:sp>
        <p:nvSpPr>
          <p:cNvPr id="66" name="TextBox 65"/>
          <p:cNvSpPr txBox="1"/>
          <p:nvPr/>
        </p:nvSpPr>
        <p:spPr>
          <a:xfrm>
            <a:off x="2536764" y="3505200"/>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b</a:t>
            </a:r>
          </a:p>
        </p:txBody>
      </p:sp>
      <p:sp>
        <p:nvSpPr>
          <p:cNvPr id="67" name="TextBox 66"/>
          <p:cNvSpPr txBox="1"/>
          <p:nvPr/>
        </p:nvSpPr>
        <p:spPr>
          <a:xfrm>
            <a:off x="1012764" y="48798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c</a:t>
            </a:r>
          </a:p>
        </p:txBody>
      </p:sp>
      <p:sp>
        <p:nvSpPr>
          <p:cNvPr id="68" name="TextBox 67"/>
          <p:cNvSpPr txBox="1"/>
          <p:nvPr/>
        </p:nvSpPr>
        <p:spPr>
          <a:xfrm>
            <a:off x="2536764" y="48798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d</a:t>
            </a:r>
          </a:p>
        </p:txBody>
      </p:sp>
      <p:sp>
        <p:nvSpPr>
          <p:cNvPr id="69" name="Oval 68"/>
          <p:cNvSpPr/>
          <p:nvPr/>
        </p:nvSpPr>
        <p:spPr>
          <a:xfrm>
            <a:off x="2895601" y="49832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71" name="Oval 70"/>
          <p:cNvSpPr/>
          <p:nvPr/>
        </p:nvSpPr>
        <p:spPr>
          <a:xfrm>
            <a:off x="5779389" y="2333864"/>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r</a:t>
            </a:r>
            <a:endParaRPr lang="en-AU" dirty="0">
              <a:solidFill>
                <a:schemeClr val="tx1"/>
              </a:solidFill>
              <a:latin typeface="Calibri" panose="020F0502020204030204" pitchFamily="34" charset="0"/>
            </a:endParaRPr>
          </a:p>
        </p:txBody>
      </p:sp>
      <p:sp>
        <p:nvSpPr>
          <p:cNvPr id="80" name="TextBox 79"/>
          <p:cNvSpPr txBox="1"/>
          <p:nvPr/>
        </p:nvSpPr>
        <p:spPr>
          <a:xfrm>
            <a:off x="6287332" y="2403176"/>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effectLst/>
                <a:uLnTx/>
                <a:uFillTx/>
                <a:latin typeface="Calibri" panose="020F0502020204030204" pitchFamily="34" charset="0"/>
              </a:rPr>
              <a:t>2</a:t>
            </a:r>
          </a:p>
        </p:txBody>
      </p:sp>
      <p:grpSp>
        <p:nvGrpSpPr>
          <p:cNvPr id="4" name="Group 3"/>
          <p:cNvGrpSpPr/>
          <p:nvPr/>
        </p:nvGrpSpPr>
        <p:grpSpPr>
          <a:xfrm>
            <a:off x="4527771" y="2780264"/>
            <a:ext cx="2949636" cy="1486936"/>
            <a:chOff x="4670364" y="4761464"/>
            <a:chExt cx="2949636" cy="1486936"/>
          </a:xfrm>
        </p:grpSpPr>
        <p:sp>
          <p:nvSpPr>
            <p:cNvPr id="85" name="Oval 84"/>
            <p:cNvSpPr/>
            <p:nvPr/>
          </p:nvSpPr>
          <p:spPr>
            <a:xfrm>
              <a:off x="4670364" y="5462601"/>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e</a:t>
              </a:r>
              <a:endParaRPr lang="en-AU" dirty="0">
                <a:solidFill>
                  <a:schemeClr val="tx1"/>
                </a:solidFill>
                <a:latin typeface="Calibri" panose="020F0502020204030204" pitchFamily="34" charset="0"/>
              </a:endParaRPr>
            </a:p>
          </p:txBody>
        </p:sp>
        <p:sp>
          <p:nvSpPr>
            <p:cNvPr id="86" name="Oval 85"/>
            <p:cNvSpPr/>
            <p:nvPr/>
          </p:nvSpPr>
          <p:spPr>
            <a:xfrm>
              <a:off x="5513964" y="5462601"/>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f</a:t>
              </a:r>
              <a:endParaRPr lang="en-AU" dirty="0">
                <a:solidFill>
                  <a:schemeClr val="tx1"/>
                </a:solidFill>
                <a:latin typeface="Calibri" panose="020F0502020204030204" pitchFamily="34" charset="0"/>
              </a:endParaRPr>
            </a:p>
          </p:txBody>
        </p:sp>
        <p:sp>
          <p:nvSpPr>
            <p:cNvPr id="87" name="Oval 86"/>
            <p:cNvSpPr/>
            <p:nvPr/>
          </p:nvSpPr>
          <p:spPr>
            <a:xfrm>
              <a:off x="6357564" y="5462601"/>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g</a:t>
              </a:r>
              <a:endParaRPr lang="en-AU" dirty="0">
                <a:solidFill>
                  <a:schemeClr val="tx1"/>
                </a:solidFill>
                <a:latin typeface="Calibri" panose="020F0502020204030204" pitchFamily="34" charset="0"/>
              </a:endParaRPr>
            </a:p>
          </p:txBody>
        </p:sp>
        <p:sp>
          <p:nvSpPr>
            <p:cNvPr id="88" name="Oval 87"/>
            <p:cNvSpPr/>
            <p:nvPr/>
          </p:nvSpPr>
          <p:spPr>
            <a:xfrm>
              <a:off x="7173600" y="5472537"/>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h</a:t>
              </a:r>
              <a:endParaRPr lang="en-AU" dirty="0">
                <a:solidFill>
                  <a:schemeClr val="tx1"/>
                </a:solidFill>
                <a:latin typeface="Calibri" panose="020F0502020204030204" pitchFamily="34" charset="0"/>
              </a:endParaRPr>
            </a:p>
          </p:txBody>
        </p:sp>
        <p:cxnSp>
          <p:nvCxnSpPr>
            <p:cNvPr id="89" name="Straight Arrow Connector 88"/>
            <p:cNvCxnSpPr>
              <a:endCxn id="85" idx="0"/>
            </p:cNvCxnSpPr>
            <p:nvPr/>
          </p:nvCxnSpPr>
          <p:spPr>
            <a:xfrm flipH="1">
              <a:off x="4893564" y="4761464"/>
              <a:ext cx="126142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86" idx="0"/>
            </p:cNvCxnSpPr>
            <p:nvPr/>
          </p:nvCxnSpPr>
          <p:spPr>
            <a:xfrm flipH="1">
              <a:off x="5737164" y="4761464"/>
              <a:ext cx="41782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87" idx="0"/>
            </p:cNvCxnSpPr>
            <p:nvPr/>
          </p:nvCxnSpPr>
          <p:spPr>
            <a:xfrm>
              <a:off x="6154989" y="4761464"/>
              <a:ext cx="42577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88" idx="0"/>
            </p:cNvCxnSpPr>
            <p:nvPr/>
          </p:nvCxnSpPr>
          <p:spPr>
            <a:xfrm>
              <a:off x="6154989" y="4761464"/>
              <a:ext cx="1241811" cy="711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749548" y="5940623"/>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94" name="TextBox 93"/>
            <p:cNvSpPr txBox="1"/>
            <p:nvPr/>
          </p:nvSpPr>
          <p:spPr>
            <a:xfrm>
              <a:off x="5593148" y="5940622"/>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95" name="TextBox 94"/>
            <p:cNvSpPr txBox="1"/>
            <p:nvPr/>
          </p:nvSpPr>
          <p:spPr>
            <a:xfrm>
              <a:off x="6436748" y="5940622"/>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2</a:t>
              </a:r>
            </a:p>
          </p:txBody>
        </p:sp>
        <p:sp>
          <p:nvSpPr>
            <p:cNvPr id="96" name="TextBox 95"/>
            <p:cNvSpPr txBox="1"/>
            <p:nvPr/>
          </p:nvSpPr>
          <p:spPr>
            <a:xfrm>
              <a:off x="7280348" y="5940212"/>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2</a:t>
              </a:r>
            </a:p>
          </p:txBody>
        </p:sp>
      </p:grpSp>
      <p:sp>
        <p:nvSpPr>
          <p:cNvPr id="56" name="TextBox 55"/>
          <p:cNvSpPr txBox="1"/>
          <p:nvPr/>
        </p:nvSpPr>
        <p:spPr>
          <a:xfrm>
            <a:off x="7021200" y="2113976"/>
            <a:ext cx="2037713" cy="769441"/>
          </a:xfrm>
          <a:prstGeom prst="rect">
            <a:avLst/>
          </a:prstGeom>
        </p:spPr>
        <p:txBody>
          <a:bodyPr wrap="square" rtlCol="0">
            <a:spAutoFit/>
          </a:bodyPr>
          <a:lstStyle/>
          <a:p>
            <a:pPr marL="342900" indent="-342900">
              <a:spcBef>
                <a:spcPct val="20000"/>
              </a:spcBef>
            </a:pPr>
            <a:r>
              <a:rPr lang="el-GR" sz="2000" dirty="0" smtClean="0">
                <a:latin typeface="Calibri" panose="020F0502020204030204" pitchFamily="34" charset="0"/>
              </a:rPr>
              <a:t>α</a:t>
            </a:r>
            <a:r>
              <a:rPr lang="en-AU" sz="2000" dirty="0" smtClean="0">
                <a:latin typeface="Calibri" panose="020F0502020204030204" pitchFamily="34" charset="0"/>
              </a:rPr>
              <a:t> = 0.5, n = 9</a:t>
            </a:r>
            <a:endParaRPr kumimoji="0" lang="en-AU" sz="2000" i="0" u="none" strike="noStrike" kern="1200" cap="none" spc="0" normalizeH="0" baseline="0" noProof="0" dirty="0" smtClean="0">
              <a:ln>
                <a:noFill/>
              </a:ln>
              <a:effectLst/>
              <a:uLnTx/>
              <a:uFillTx/>
              <a:latin typeface="Calibri" panose="020F0502020204030204" pitchFamily="34" charset="0"/>
            </a:endParaRP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l-GR" sz="2000" i="0" u="none" strike="noStrike" kern="1200" cap="none" spc="0" normalizeH="0" baseline="0" noProof="0" dirty="0" smtClean="0">
                <a:ln>
                  <a:noFill/>
                </a:ln>
                <a:solidFill>
                  <a:schemeClr val="tx1"/>
                </a:solidFill>
                <a:effectLst/>
                <a:uLnTx/>
                <a:uFillTx/>
                <a:latin typeface="Calibri" panose="020F0502020204030204" pitchFamily="34" charset="0"/>
              </a:rPr>
              <a:t>Θ</a:t>
            </a:r>
            <a:r>
              <a:rPr kumimoji="0" lang="en-AU" sz="2000" i="0" u="none" strike="noStrike" kern="1200" cap="none" spc="0" normalizeH="0" baseline="0" noProof="0" dirty="0" smtClean="0">
                <a:ln>
                  <a:noFill/>
                </a:ln>
                <a:solidFill>
                  <a:schemeClr val="tx1"/>
                </a:solidFill>
                <a:effectLst/>
                <a:uLnTx/>
                <a:uFillTx/>
                <a:latin typeface="Calibri" panose="020F0502020204030204" pitchFamily="34" charset="0"/>
              </a:rPr>
              <a:t> = </a:t>
            </a:r>
            <a:r>
              <a:rPr lang="en-AU" sz="2000" noProof="0" dirty="0" smtClean="0">
                <a:latin typeface="Calibri" panose="020F0502020204030204" pitchFamily="34" charset="0"/>
              </a:rPr>
              <a:t>4.5</a:t>
            </a:r>
            <a:endParaRPr kumimoji="0" lang="en-AU" sz="2000" i="0" u="none" strike="noStrike" kern="1200" cap="none" spc="0" normalizeH="0" baseline="0" noProof="0" dirty="0" smtClean="0">
              <a:ln>
                <a:noFill/>
              </a:ln>
              <a:effectLst/>
              <a:uLnTx/>
              <a:uFillTx/>
              <a:latin typeface="Calibri" panose="020F0502020204030204" pitchFamily="34" charset="0"/>
            </a:endParaRPr>
          </a:p>
        </p:txBody>
      </p:sp>
      <p:sp>
        <p:nvSpPr>
          <p:cNvPr id="43" name="Rectangle 42"/>
          <p:cNvSpPr/>
          <p:nvPr/>
        </p:nvSpPr>
        <p:spPr>
          <a:xfrm>
            <a:off x="2438399" y="3276600"/>
            <a:ext cx="1698110" cy="3048000"/>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mc:AlternateContent xmlns:mc="http://schemas.openxmlformats.org/markup-compatibility/2006" xmlns:a14="http://schemas.microsoft.com/office/drawing/2010/main">
        <mc:Choice Requires="a14">
          <p:sp>
            <p:nvSpPr>
              <p:cNvPr id="44" name="TextBox 43"/>
              <p:cNvSpPr txBox="1"/>
              <p:nvPr/>
            </p:nvSpPr>
            <p:spPr>
              <a:xfrm>
                <a:off x="4746564" y="4388638"/>
                <a:ext cx="3053978" cy="624786"/>
              </a:xfrm>
              <a:prstGeom prst="rect">
                <a:avLst/>
              </a:prstGeom>
            </p:spPr>
            <p:txBody>
              <a:bodyPr wrap="none" lIns="0" tIns="0" rIns="0" bIns="0"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rPr>
                        <m:t>𝐴</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rPr>
                        <m:t>=</m:t>
                      </m:r>
                      <m:nary>
                        <m:naryPr>
                          <m:chr m:val="∑"/>
                          <m:limLoc m:val="subSup"/>
                          <m:supHide m:val="on"/>
                          <m:ctrlPr>
                            <a:rPr kumimoji="0" lang="en-AU" sz="2000" i="1" u="none" strike="noStrike" kern="1200" cap="none" spc="0" normalizeH="0" baseline="0" noProof="0" smtClean="0">
                              <a:ln>
                                <a:noFill/>
                              </a:ln>
                              <a:solidFill>
                                <a:schemeClr val="tx1"/>
                              </a:solidFill>
                              <a:effectLst/>
                              <a:uLnTx/>
                              <a:uFillTx/>
                              <a:latin typeface="Cambria Math" panose="02040503050406030204" pitchFamily="18" charset="0"/>
                            </a:rPr>
                          </m:ctrlPr>
                        </m:naryPr>
                        <m:sub>
                          <m:r>
                            <m:rPr>
                              <m:brk m:alnAt="9"/>
                            </m:rP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rPr>
                            <m:t>𝑒</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𝑇</m:t>
                          </m:r>
                        </m:sub>
                        <m:sup/>
                        <m:e>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rPr>
                            <m:t>𝑒</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rPr>
                            <m:t>.</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rPr>
                            <m:t>𝑐</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f>
                            <m:fPr>
                              <m:ctrlPr>
                                <a:rPr kumimoji="0" lang="en-AU" sz="2000" i="1" u="none" strike="noStrike" kern="1200" cap="none" spc="0" normalizeH="0" baseline="0" noProof="0" smtClean="0">
                                  <a:ln>
                                    <a:noFill/>
                                  </a:ln>
                                  <a:solidFill>
                                    <a:schemeClr val="tx1"/>
                                  </a:solidFill>
                                  <a:effectLst/>
                                  <a:uLnTx/>
                                  <a:uFillTx/>
                                  <a:latin typeface="Cambria Math" panose="02040503050406030204" pitchFamily="18" charset="0"/>
                                </a:rPr>
                              </m:ctrlPr>
                            </m:fPr>
                            <m:num>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rPr>
                                <m:t>𝑒</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rPr>
                                <m:t>.</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rPr>
                                <m:t>𝑟</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𝑅</m:t>
                              </m:r>
                            </m:num>
                            <m:den>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rPr>
                                <m:t>𝑒</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rPr>
                                <m:t>.</m:t>
                              </m:r>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rPr>
                                <m:t>𝑟</m:t>
                              </m:r>
                            </m:den>
                          </m:f>
                        </m:e>
                      </m:nary>
                    </m:oMath>
                  </m:oMathPara>
                </a14:m>
                <a:endParaRPr kumimoji="0" lang="en-AU" sz="2000" i="0" u="none" strike="noStrike" kern="1200" cap="none" spc="0" normalizeH="0" baseline="0" noProof="0" dirty="0" smtClean="0">
                  <a:ln>
                    <a:noFill/>
                  </a:ln>
                  <a:solidFill>
                    <a:schemeClr val="tx1"/>
                  </a:solidFill>
                  <a:effectLst/>
                  <a:uLnTx/>
                  <a:uFillTx/>
                  <a:latin typeface="Calibri" panose="020F0502020204030204"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4746564" y="4388638"/>
                <a:ext cx="3053978" cy="624786"/>
              </a:xfrm>
              <a:prstGeom prst="rect">
                <a:avLst/>
              </a:prstGeom>
              <a:blipFill rotWithShape="0">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203571" y="5147562"/>
                <a:ext cx="3167406" cy="443135"/>
              </a:xfrm>
              <a:prstGeom prst="rect">
                <a:avLst/>
              </a:prstGeom>
            </p:spPr>
            <p:txBody>
              <a:bodyPr wrap="none" lIns="0" tIns="0" rIns="0" bIns="0"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 xmlns:m="http://schemas.openxmlformats.org/officeDocument/2006/math">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rPr>
                      <m:t>=2∗</m:t>
                    </m:r>
                    <m:f>
                      <m:fPr>
                        <m:ctrlPr>
                          <a:rPr kumimoji="0" lang="en-AU" sz="2000" i="1" u="none" strike="noStrike" kern="1200" cap="none" spc="0" normalizeH="0" baseline="0" noProof="0" smtClean="0">
                            <a:ln>
                              <a:noFill/>
                            </a:ln>
                            <a:solidFill>
                              <a:schemeClr val="tx1"/>
                            </a:solidFill>
                            <a:effectLst/>
                            <a:uLnTx/>
                            <a:uFillTx/>
                            <a:latin typeface="Cambria Math" panose="02040503050406030204" pitchFamily="18" charset="0"/>
                          </a:rPr>
                        </m:ctrlPr>
                      </m:fPr>
                      <m:num>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rPr>
                          <m:t>1</m:t>
                        </m:r>
                      </m:num>
                      <m:den>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rPr>
                          <m:t>2</m:t>
                        </m:r>
                      </m:den>
                    </m:f>
                    <m:r>
                      <a:rPr kumimoji="0" lang="en-AU" sz="2000" b="0" i="1" u="none" strike="noStrike" kern="1200" cap="none" spc="0" normalizeH="0" baseline="0" noProof="0" smtClean="0">
                        <a:ln>
                          <a:noFill/>
                        </a:ln>
                        <a:solidFill>
                          <a:schemeClr val="tx1"/>
                        </a:solidFill>
                        <a:effectLst/>
                        <a:uLnTx/>
                        <a:uFillTx/>
                        <a:latin typeface="Cambria Math" panose="02040503050406030204" pitchFamily="18" charset="0"/>
                      </a:rPr>
                      <m:t>+1+2+2+2=8</m:t>
                    </m:r>
                  </m:oMath>
                </a14:m>
                <a:r>
                  <a:rPr kumimoji="0" lang="en-AU" sz="2000" i="0" u="none" strike="noStrike" kern="1200" cap="none" spc="0" normalizeH="0" baseline="0" noProof="0" dirty="0" smtClean="0">
                    <a:ln>
                      <a:noFill/>
                    </a:ln>
                    <a:solidFill>
                      <a:schemeClr val="tx1"/>
                    </a:solidFill>
                    <a:effectLst/>
                    <a:uLnTx/>
                    <a:uFillTx/>
                    <a:latin typeface="Calibri" panose="020F0502020204030204" pitchFamily="34" charset="0"/>
                  </a:rPr>
                  <a:t> </a:t>
                </a:r>
              </a:p>
            </p:txBody>
          </p:sp>
        </mc:Choice>
        <mc:Fallback xmlns="">
          <p:sp>
            <p:nvSpPr>
              <p:cNvPr id="45" name="TextBox 44"/>
              <p:cNvSpPr txBox="1">
                <a:spLocks noRot="1" noChangeAspect="1" noMove="1" noResize="1" noEditPoints="1" noAdjustHandles="1" noChangeArrowheads="1" noChangeShapeType="1" noTextEdit="1"/>
              </p:cNvSpPr>
              <p:nvPr/>
            </p:nvSpPr>
            <p:spPr>
              <a:xfrm>
                <a:off x="5203571" y="5147562"/>
                <a:ext cx="3167406" cy="443135"/>
              </a:xfrm>
              <a:prstGeom prst="rect">
                <a:avLst/>
              </a:prstGeom>
              <a:blipFill rotWithShape="0">
                <a:blip r:embed="rId4"/>
                <a:stretch>
                  <a:fillRect l="-1927" b="-1232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7" name="Content Placeholder 3"/>
              <p:cNvSpPr txBox="1">
                <a:spLocks/>
              </p:cNvSpPr>
              <p:nvPr/>
            </p:nvSpPr>
            <p:spPr>
              <a:xfrm>
                <a:off x="301752" y="1527048"/>
                <a:ext cx="5286248"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Calibri" pitchFamily="34" charset="0"/>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solidFill>
                    <a:latin typeface="Calibri" pitchFamily="34" charset="0"/>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Calibri" pitchFamily="34" charset="0"/>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1"/>
                    </a:solidFill>
                    <a:latin typeface="Calibri" pitchFamily="34" charset="0"/>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Calibri" pitchFamily="34"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42900" indent="-342900"/>
                <a:r>
                  <a:rPr lang="en-AU" sz="2200" dirty="0"/>
                  <a:t>Each node has a counter</a:t>
                </a:r>
              </a:p>
              <a:p>
                <a:pPr marL="342900" indent="-342900"/>
                <a:r>
                  <a:rPr lang="en-AU" sz="2200" dirty="0"/>
                  <a:t>Each object is only counted in one node</a:t>
                </a:r>
              </a:p>
              <a:p>
                <a:pPr marL="342900" indent="-342900"/>
                <a:r>
                  <a:rPr lang="en-AU" sz="2200" dirty="0"/>
                  <a:t>Maintain a threshold </a:t>
                </a:r>
                <a:r>
                  <a:rPr lang="el-GR" sz="2200" dirty="0"/>
                  <a:t>Θ</a:t>
                </a:r>
                <a:r>
                  <a:rPr lang="en-AU" sz="2200" dirty="0"/>
                  <a:t> = </a:t>
                </a:r>
                <a:r>
                  <a:rPr lang="el-GR" sz="2200" dirty="0"/>
                  <a:t>α</a:t>
                </a:r>
                <a:r>
                  <a:rPr lang="en-AU" sz="2200" dirty="0"/>
                  <a:t> </a:t>
                </a:r>
                <a14:m>
                  <m:oMath xmlns:m="http://schemas.openxmlformats.org/officeDocument/2006/math">
                    <m:r>
                      <a:rPr lang="en-AU" sz="2200" i="1" dirty="0">
                        <a:latin typeface="Cambria Math" panose="02040503050406030204" pitchFamily="18" charset="0"/>
                        <a:ea typeface="Cambria Math" panose="02040503050406030204" pitchFamily="18" charset="0"/>
                      </a:rPr>
                      <m:t>×</m:t>
                    </m:r>
                  </m:oMath>
                </a14:m>
                <a:r>
                  <a:rPr lang="en-AU" sz="2200" dirty="0"/>
                  <a:t> n to merge or subdivide node</a:t>
                </a:r>
              </a:p>
              <a:p>
                <a:pPr marL="342900" indent="-342900"/>
                <a:endParaRPr lang="en-AU" sz="2200" dirty="0" smtClean="0"/>
              </a:p>
            </p:txBody>
          </p:sp>
        </mc:Choice>
        <mc:Fallback xmlns="">
          <p:sp>
            <p:nvSpPr>
              <p:cNvPr id="47" name="Content Placeholder 3"/>
              <p:cNvSpPr txBox="1">
                <a:spLocks noRot="1" noChangeAspect="1" noMove="1" noResize="1" noEditPoints="1" noAdjustHandles="1" noChangeArrowheads="1" noChangeShapeType="1" noTextEdit="1"/>
              </p:cNvSpPr>
              <p:nvPr/>
            </p:nvSpPr>
            <p:spPr>
              <a:xfrm>
                <a:off x="301752" y="1527048"/>
                <a:ext cx="5286248" cy="4572000"/>
              </a:xfrm>
              <a:prstGeom prst="rect">
                <a:avLst/>
              </a:prstGeom>
              <a:blipFill rotWithShape="0">
                <a:blip r:embed="rId5"/>
                <a:stretch>
                  <a:fillRect l="-692" t="-933"/>
                </a:stretch>
              </a:blipFill>
            </p:spPr>
            <p:txBody>
              <a:bodyPr/>
              <a:lstStyle/>
              <a:p>
                <a:r>
                  <a:rPr lang="en-AU">
                    <a:noFill/>
                  </a:rPr>
                  <a:t> </a:t>
                </a:r>
              </a:p>
            </p:txBody>
          </p:sp>
        </mc:Fallback>
      </mc:AlternateContent>
    </p:spTree>
    <p:extLst>
      <p:ext uri="{BB962C8B-B14F-4D97-AF65-F5344CB8AC3E}">
        <p14:creationId xmlns:p14="http://schemas.microsoft.com/office/powerpoint/2010/main" val="1894764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 Minimum Value (KMV)</a:t>
            </a: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11</a:t>
            </a:fld>
            <a:endParaRPr lang="en-US" dirty="0">
              <a:latin typeface="Calibri" panose="020F0502020204030204" pitchFamily="34" charset="0"/>
            </a:endParaRPr>
          </a:p>
        </p:txBody>
      </p:sp>
      <p:sp>
        <p:nvSpPr>
          <p:cNvPr id="5" name="Oval 4"/>
          <p:cNvSpPr/>
          <p:nvPr/>
        </p:nvSpPr>
        <p:spPr>
          <a:xfrm>
            <a:off x="1371600" y="2057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6" name="TextBox 5"/>
          <p:cNvSpPr txBox="1"/>
          <p:nvPr/>
        </p:nvSpPr>
        <p:spPr>
          <a:xfrm>
            <a:off x="1394264" y="2095934"/>
            <a:ext cx="412292" cy="369332"/>
          </a:xfrm>
          <a:prstGeom prst="rect">
            <a:avLst/>
          </a:prstGeom>
          <a:noFill/>
        </p:spPr>
        <p:txBody>
          <a:bodyPr wrap="none" rtlCol="0">
            <a:spAutoFit/>
          </a:bodyPr>
          <a:lstStyle/>
          <a:p>
            <a:r>
              <a:rPr lang="en-AU" dirty="0" smtClean="0">
                <a:latin typeface="Calibri" panose="020F0502020204030204" pitchFamily="34" charset="0"/>
              </a:rPr>
              <a:t>a1</a:t>
            </a:r>
            <a:endParaRPr lang="en-AU" dirty="0">
              <a:latin typeface="Calibri" panose="020F0502020204030204" pitchFamily="34" charset="0"/>
            </a:endParaRPr>
          </a:p>
        </p:txBody>
      </p:sp>
      <p:sp>
        <p:nvSpPr>
          <p:cNvPr id="7" name="TextBox 6"/>
          <p:cNvSpPr txBox="1"/>
          <p:nvPr/>
        </p:nvSpPr>
        <p:spPr>
          <a:xfrm>
            <a:off x="1394264" y="2542334"/>
            <a:ext cx="510736" cy="307777"/>
          </a:xfrm>
          <a:prstGeom prst="rect">
            <a:avLst/>
          </a:prstGeom>
          <a:noFill/>
        </p:spPr>
        <p:txBody>
          <a:bodyPr wrap="square" rtlCol="0">
            <a:spAutoFit/>
          </a:bodyPr>
          <a:lstStyle/>
          <a:p>
            <a:r>
              <a:rPr lang="en-AU" sz="1400" dirty="0" smtClean="0">
                <a:latin typeface="Calibri" panose="020F0502020204030204" pitchFamily="34" charset="0"/>
              </a:rPr>
              <a:t>0.2</a:t>
            </a:r>
            <a:endParaRPr lang="en-AU" sz="1400" dirty="0">
              <a:latin typeface="Calibri" panose="020F0502020204030204" pitchFamily="34" charset="0"/>
            </a:endParaRPr>
          </a:p>
        </p:txBody>
      </p:sp>
      <p:sp>
        <p:nvSpPr>
          <p:cNvPr id="8" name="Oval 7"/>
          <p:cNvSpPr/>
          <p:nvPr/>
        </p:nvSpPr>
        <p:spPr>
          <a:xfrm>
            <a:off x="2209800" y="2057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9" name="TextBox 8"/>
          <p:cNvSpPr txBox="1"/>
          <p:nvPr/>
        </p:nvSpPr>
        <p:spPr>
          <a:xfrm>
            <a:off x="2232464" y="2095934"/>
            <a:ext cx="412292" cy="369332"/>
          </a:xfrm>
          <a:prstGeom prst="rect">
            <a:avLst/>
          </a:prstGeom>
          <a:noFill/>
        </p:spPr>
        <p:txBody>
          <a:bodyPr wrap="none" rtlCol="0">
            <a:spAutoFit/>
          </a:bodyPr>
          <a:lstStyle/>
          <a:p>
            <a:r>
              <a:rPr lang="en-AU" dirty="0" smtClean="0">
                <a:latin typeface="Calibri" panose="020F0502020204030204" pitchFamily="34" charset="0"/>
              </a:rPr>
              <a:t>a2</a:t>
            </a:r>
            <a:endParaRPr lang="en-AU" dirty="0">
              <a:latin typeface="Calibri" panose="020F0502020204030204" pitchFamily="34" charset="0"/>
            </a:endParaRPr>
          </a:p>
        </p:txBody>
      </p:sp>
      <p:sp>
        <p:nvSpPr>
          <p:cNvPr id="10" name="TextBox 9"/>
          <p:cNvSpPr txBox="1"/>
          <p:nvPr/>
        </p:nvSpPr>
        <p:spPr>
          <a:xfrm>
            <a:off x="2232464" y="2542334"/>
            <a:ext cx="510736" cy="307777"/>
          </a:xfrm>
          <a:prstGeom prst="rect">
            <a:avLst/>
          </a:prstGeom>
          <a:noFill/>
        </p:spPr>
        <p:txBody>
          <a:bodyPr wrap="square" rtlCol="0">
            <a:spAutoFit/>
          </a:bodyPr>
          <a:lstStyle/>
          <a:p>
            <a:r>
              <a:rPr lang="en-AU" sz="1400" dirty="0" smtClean="0">
                <a:latin typeface="Calibri" panose="020F0502020204030204" pitchFamily="34" charset="0"/>
              </a:rPr>
              <a:t>0.8</a:t>
            </a:r>
            <a:endParaRPr lang="en-AU" sz="1400" dirty="0">
              <a:latin typeface="Calibri" panose="020F0502020204030204" pitchFamily="34" charset="0"/>
            </a:endParaRPr>
          </a:p>
        </p:txBody>
      </p:sp>
      <p:sp>
        <p:nvSpPr>
          <p:cNvPr id="11" name="Oval 10"/>
          <p:cNvSpPr/>
          <p:nvPr/>
        </p:nvSpPr>
        <p:spPr>
          <a:xfrm>
            <a:off x="2960999" y="2057400"/>
            <a:ext cx="475165"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12" name="TextBox 11"/>
          <p:cNvSpPr txBox="1"/>
          <p:nvPr/>
        </p:nvSpPr>
        <p:spPr>
          <a:xfrm>
            <a:off x="2983664" y="2095934"/>
            <a:ext cx="426916" cy="646331"/>
          </a:xfrm>
          <a:prstGeom prst="rect">
            <a:avLst/>
          </a:prstGeom>
          <a:noFill/>
        </p:spPr>
        <p:txBody>
          <a:bodyPr wrap="square" rtlCol="0">
            <a:spAutoFit/>
          </a:bodyPr>
          <a:lstStyle/>
          <a:p>
            <a:r>
              <a:rPr lang="en-AU" dirty="0" smtClean="0">
                <a:latin typeface="Calibri" panose="020F0502020204030204" pitchFamily="34" charset="0"/>
              </a:rPr>
              <a:t>a3	</a:t>
            </a:r>
            <a:endParaRPr lang="en-AU" dirty="0">
              <a:latin typeface="Calibri" panose="020F0502020204030204" pitchFamily="34" charset="0"/>
            </a:endParaRPr>
          </a:p>
        </p:txBody>
      </p:sp>
      <p:sp>
        <p:nvSpPr>
          <p:cNvPr id="13" name="TextBox 12"/>
          <p:cNvSpPr txBox="1"/>
          <p:nvPr/>
        </p:nvSpPr>
        <p:spPr>
          <a:xfrm>
            <a:off x="2983664" y="2542334"/>
            <a:ext cx="543646" cy="307777"/>
          </a:xfrm>
          <a:prstGeom prst="rect">
            <a:avLst/>
          </a:prstGeom>
          <a:noFill/>
        </p:spPr>
        <p:txBody>
          <a:bodyPr wrap="square" rtlCol="0">
            <a:spAutoFit/>
          </a:bodyPr>
          <a:lstStyle/>
          <a:p>
            <a:r>
              <a:rPr lang="en-AU" sz="1400" dirty="0" smtClean="0">
                <a:latin typeface="Calibri" panose="020F0502020204030204" pitchFamily="34" charset="0"/>
              </a:rPr>
              <a:t>0.4</a:t>
            </a:r>
            <a:endParaRPr lang="en-AU" sz="1400" dirty="0">
              <a:latin typeface="Calibri" panose="020F0502020204030204" pitchFamily="34" charset="0"/>
            </a:endParaRPr>
          </a:p>
        </p:txBody>
      </p:sp>
      <p:sp>
        <p:nvSpPr>
          <p:cNvPr id="14" name="Oval 13"/>
          <p:cNvSpPr/>
          <p:nvPr/>
        </p:nvSpPr>
        <p:spPr>
          <a:xfrm>
            <a:off x="3771150" y="2057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15" name="TextBox 14"/>
          <p:cNvSpPr txBox="1"/>
          <p:nvPr/>
        </p:nvSpPr>
        <p:spPr>
          <a:xfrm>
            <a:off x="3793814" y="2095934"/>
            <a:ext cx="412292" cy="369332"/>
          </a:xfrm>
          <a:prstGeom prst="rect">
            <a:avLst/>
          </a:prstGeom>
          <a:noFill/>
        </p:spPr>
        <p:txBody>
          <a:bodyPr wrap="none" rtlCol="0">
            <a:spAutoFit/>
          </a:bodyPr>
          <a:lstStyle/>
          <a:p>
            <a:r>
              <a:rPr lang="en-AU" dirty="0" smtClean="0">
                <a:latin typeface="Calibri" panose="020F0502020204030204" pitchFamily="34" charset="0"/>
              </a:rPr>
              <a:t>a4</a:t>
            </a:r>
            <a:endParaRPr lang="en-AU" dirty="0">
              <a:latin typeface="Calibri" panose="020F0502020204030204" pitchFamily="34" charset="0"/>
            </a:endParaRPr>
          </a:p>
        </p:txBody>
      </p:sp>
      <p:sp>
        <p:nvSpPr>
          <p:cNvPr id="16" name="TextBox 15"/>
          <p:cNvSpPr txBox="1"/>
          <p:nvPr/>
        </p:nvSpPr>
        <p:spPr>
          <a:xfrm>
            <a:off x="3793814" y="2542334"/>
            <a:ext cx="568006" cy="307777"/>
          </a:xfrm>
          <a:prstGeom prst="rect">
            <a:avLst/>
          </a:prstGeom>
          <a:noFill/>
        </p:spPr>
        <p:txBody>
          <a:bodyPr wrap="square" rtlCol="0">
            <a:spAutoFit/>
          </a:bodyPr>
          <a:lstStyle/>
          <a:p>
            <a:r>
              <a:rPr lang="en-AU" sz="1400" dirty="0" smtClean="0">
                <a:latin typeface="Calibri" panose="020F0502020204030204" pitchFamily="34" charset="0"/>
              </a:rPr>
              <a:t>0.6</a:t>
            </a:r>
            <a:endParaRPr lang="en-AU" sz="1400" dirty="0">
              <a:latin typeface="Calibri" panose="020F0502020204030204" pitchFamily="34" charset="0"/>
            </a:endParaRPr>
          </a:p>
        </p:txBody>
      </p:sp>
      <p:sp>
        <p:nvSpPr>
          <p:cNvPr id="35" name="Oval 34"/>
          <p:cNvSpPr/>
          <p:nvPr/>
        </p:nvSpPr>
        <p:spPr>
          <a:xfrm>
            <a:off x="5955214" y="3350448"/>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36" name="TextBox 35"/>
          <p:cNvSpPr txBox="1"/>
          <p:nvPr/>
        </p:nvSpPr>
        <p:spPr>
          <a:xfrm>
            <a:off x="5977878" y="3388982"/>
            <a:ext cx="412292" cy="369332"/>
          </a:xfrm>
          <a:prstGeom prst="rect">
            <a:avLst/>
          </a:prstGeom>
          <a:noFill/>
        </p:spPr>
        <p:txBody>
          <a:bodyPr wrap="none" rtlCol="0">
            <a:spAutoFit/>
          </a:bodyPr>
          <a:lstStyle/>
          <a:p>
            <a:r>
              <a:rPr lang="en-AU" dirty="0" smtClean="0">
                <a:latin typeface="Calibri" panose="020F0502020204030204" pitchFamily="34" charset="0"/>
              </a:rPr>
              <a:t>a1</a:t>
            </a:r>
            <a:endParaRPr lang="en-AU" dirty="0">
              <a:latin typeface="Calibri" panose="020F0502020204030204" pitchFamily="34" charset="0"/>
            </a:endParaRPr>
          </a:p>
        </p:txBody>
      </p:sp>
      <p:sp>
        <p:nvSpPr>
          <p:cNvPr id="37" name="TextBox 36"/>
          <p:cNvSpPr txBox="1"/>
          <p:nvPr/>
        </p:nvSpPr>
        <p:spPr>
          <a:xfrm>
            <a:off x="5977878" y="3835382"/>
            <a:ext cx="510736" cy="307777"/>
          </a:xfrm>
          <a:prstGeom prst="rect">
            <a:avLst/>
          </a:prstGeom>
          <a:noFill/>
        </p:spPr>
        <p:txBody>
          <a:bodyPr wrap="square" rtlCol="0">
            <a:spAutoFit/>
          </a:bodyPr>
          <a:lstStyle/>
          <a:p>
            <a:r>
              <a:rPr lang="en-AU" sz="1400" dirty="0" smtClean="0">
                <a:latin typeface="Calibri" panose="020F0502020204030204" pitchFamily="34" charset="0"/>
              </a:rPr>
              <a:t>0.2</a:t>
            </a:r>
            <a:endParaRPr lang="en-AU" sz="1400" dirty="0">
              <a:latin typeface="Calibri" panose="020F0502020204030204" pitchFamily="34" charset="0"/>
            </a:endParaRPr>
          </a:p>
        </p:txBody>
      </p:sp>
      <p:sp>
        <p:nvSpPr>
          <p:cNvPr id="38" name="Oval 37"/>
          <p:cNvSpPr/>
          <p:nvPr/>
        </p:nvSpPr>
        <p:spPr>
          <a:xfrm>
            <a:off x="6793414" y="3350448"/>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39" name="TextBox 38"/>
          <p:cNvSpPr txBox="1"/>
          <p:nvPr/>
        </p:nvSpPr>
        <p:spPr>
          <a:xfrm>
            <a:off x="6816078" y="3388982"/>
            <a:ext cx="412292" cy="369332"/>
          </a:xfrm>
          <a:prstGeom prst="rect">
            <a:avLst/>
          </a:prstGeom>
          <a:noFill/>
        </p:spPr>
        <p:txBody>
          <a:bodyPr wrap="none" rtlCol="0">
            <a:spAutoFit/>
          </a:bodyPr>
          <a:lstStyle/>
          <a:p>
            <a:r>
              <a:rPr lang="en-AU" dirty="0" smtClean="0">
                <a:latin typeface="Calibri" panose="020F0502020204030204" pitchFamily="34" charset="0"/>
              </a:rPr>
              <a:t>a3</a:t>
            </a:r>
            <a:endParaRPr lang="en-AU" dirty="0">
              <a:latin typeface="Calibri" panose="020F0502020204030204" pitchFamily="34" charset="0"/>
            </a:endParaRPr>
          </a:p>
        </p:txBody>
      </p:sp>
      <p:sp>
        <p:nvSpPr>
          <p:cNvPr id="40" name="TextBox 39"/>
          <p:cNvSpPr txBox="1"/>
          <p:nvPr/>
        </p:nvSpPr>
        <p:spPr>
          <a:xfrm>
            <a:off x="6816078" y="3835382"/>
            <a:ext cx="510736" cy="307777"/>
          </a:xfrm>
          <a:prstGeom prst="rect">
            <a:avLst/>
          </a:prstGeom>
          <a:noFill/>
        </p:spPr>
        <p:txBody>
          <a:bodyPr wrap="square" rtlCol="0">
            <a:spAutoFit/>
          </a:bodyPr>
          <a:lstStyle/>
          <a:p>
            <a:r>
              <a:rPr lang="en-AU" sz="1400" dirty="0" smtClean="0">
                <a:latin typeface="Calibri" panose="020F0502020204030204" pitchFamily="34" charset="0"/>
              </a:rPr>
              <a:t>0.4</a:t>
            </a:r>
            <a:endParaRPr lang="en-AU" sz="1400" dirty="0">
              <a:latin typeface="Calibri" panose="020F0502020204030204" pitchFamily="34" charset="0"/>
            </a:endParaRPr>
          </a:p>
        </p:txBody>
      </p:sp>
      <p:sp>
        <p:nvSpPr>
          <p:cNvPr id="46" name="Right Arrow 45"/>
          <p:cNvSpPr/>
          <p:nvPr/>
        </p:nvSpPr>
        <p:spPr>
          <a:xfrm>
            <a:off x="4648200" y="33504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mc:AlternateContent xmlns:mc="http://schemas.openxmlformats.org/markup-compatibility/2006" xmlns:a14="http://schemas.microsoft.com/office/drawing/2010/main">
        <mc:Choice Requires="a14">
          <p:sp>
            <p:nvSpPr>
              <p:cNvPr id="47" name="TextBox 46"/>
              <p:cNvSpPr txBox="1"/>
              <p:nvPr/>
            </p:nvSpPr>
            <p:spPr>
              <a:xfrm>
                <a:off x="4572000" y="3057448"/>
                <a:ext cx="997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𝑘</m:t>
                      </m:r>
                      <m:r>
                        <a:rPr lang="en-AU" b="0" i="1" smtClean="0">
                          <a:latin typeface="Cambria Math" panose="02040503050406030204" pitchFamily="18" charset="0"/>
                        </a:rPr>
                        <m:t>=2</m:t>
                      </m:r>
                    </m:oMath>
                  </m:oMathPara>
                </a14:m>
                <a:endParaRPr lang="en-AU" dirty="0">
                  <a:latin typeface="Calibri" panose="020F0502020204030204" pitchFamily="34"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572000" y="3057448"/>
                <a:ext cx="997965" cy="369332"/>
              </a:xfrm>
              <a:prstGeom prst="rect">
                <a:avLst/>
              </a:prstGeom>
              <a:blipFill rotWithShape="0">
                <a:blip r:embed="rId3"/>
                <a:stretch>
                  <a:fillRect/>
                </a:stretch>
              </a:blipFill>
            </p:spPr>
            <p:txBody>
              <a:bodyPr/>
              <a:lstStyle/>
              <a:p>
                <a:r>
                  <a:rPr lang="en-AU">
                    <a:noFill/>
                  </a:rPr>
                  <a:t> </a:t>
                </a:r>
              </a:p>
            </p:txBody>
          </p:sp>
        </mc:Fallback>
      </mc:AlternateContent>
      <p:sp>
        <p:nvSpPr>
          <p:cNvPr id="48" name="TextBox 47"/>
          <p:cNvSpPr txBox="1"/>
          <p:nvPr/>
        </p:nvSpPr>
        <p:spPr>
          <a:xfrm>
            <a:off x="626608" y="2107500"/>
            <a:ext cx="782921" cy="369332"/>
          </a:xfrm>
          <a:prstGeom prst="rect">
            <a:avLst/>
          </a:prstGeom>
          <a:noFill/>
        </p:spPr>
        <p:txBody>
          <a:bodyPr wrap="square" rtlCol="0">
            <a:spAutoFit/>
          </a:bodyPr>
          <a:lstStyle/>
          <a:p>
            <a:r>
              <a:rPr lang="en-AU" dirty="0" smtClean="0">
                <a:latin typeface="Calibri" panose="020F0502020204030204" pitchFamily="34" charset="0"/>
              </a:rPr>
              <a:t>S</a:t>
            </a:r>
            <a:endParaRPr lang="en-AU" dirty="0">
              <a:latin typeface="Calibri" panose="020F0502020204030204" pitchFamily="34" charset="0"/>
            </a:endParaRPr>
          </a:p>
        </p:txBody>
      </p:sp>
      <p:sp>
        <p:nvSpPr>
          <p:cNvPr id="50" name="Down Arrow 49"/>
          <p:cNvSpPr/>
          <p:nvPr/>
        </p:nvSpPr>
        <p:spPr>
          <a:xfrm>
            <a:off x="6553200" y="4282340"/>
            <a:ext cx="484632" cy="461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mc:AlternateContent xmlns:mc="http://schemas.openxmlformats.org/markup-compatibility/2006" xmlns:a14="http://schemas.microsoft.com/office/drawing/2010/main">
        <mc:Choice Requires="a14">
          <p:sp>
            <p:nvSpPr>
              <p:cNvPr id="57" name="TextBox 56"/>
              <p:cNvSpPr txBox="1"/>
              <p:nvPr/>
            </p:nvSpPr>
            <p:spPr>
              <a:xfrm>
                <a:off x="1066800" y="4507468"/>
                <a:ext cx="1980106" cy="6173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𝑛</m:t>
                          </m:r>
                          <m:r>
                            <a:rPr lang="en-AU" b="0" i="1" smtClean="0">
                              <a:latin typeface="Cambria Math" panose="02040503050406030204" pitchFamily="18" charset="0"/>
                            </a:rPr>
                            <m:t>+1</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5</m:t>
                          </m:r>
                        </m:den>
                      </m:f>
                    </m:oMath>
                  </m:oMathPara>
                </a14:m>
                <a:endParaRPr lang="en-AU" dirty="0">
                  <a:latin typeface="Calibri" panose="020F050202020403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066800" y="4507468"/>
                <a:ext cx="1980106" cy="617348"/>
              </a:xfrm>
              <a:prstGeom prst="rect">
                <a:avLst/>
              </a:prstGeom>
              <a:blipFill rotWithShape="0">
                <a:blip r:embed="rId4"/>
                <a:stretch>
                  <a:fillRect/>
                </a:stretch>
              </a:blipFill>
            </p:spPr>
            <p:txBody>
              <a:bodyPr/>
              <a:lstStyle/>
              <a:p>
                <a:r>
                  <a:rPr lang="en-AU">
                    <a:noFill/>
                  </a:rPr>
                  <a:t> </a:t>
                </a:r>
              </a:p>
            </p:txBody>
          </p:sp>
        </mc:Fallback>
      </mc:AlternateContent>
      <p:sp>
        <p:nvSpPr>
          <p:cNvPr id="62" name="Oval 61"/>
          <p:cNvSpPr/>
          <p:nvPr/>
        </p:nvSpPr>
        <p:spPr>
          <a:xfrm>
            <a:off x="1354592" y="3398289"/>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63" name="TextBox 62"/>
          <p:cNvSpPr txBox="1"/>
          <p:nvPr/>
        </p:nvSpPr>
        <p:spPr>
          <a:xfrm>
            <a:off x="1377256" y="3436823"/>
            <a:ext cx="412292" cy="369332"/>
          </a:xfrm>
          <a:prstGeom prst="rect">
            <a:avLst/>
          </a:prstGeom>
          <a:noFill/>
        </p:spPr>
        <p:txBody>
          <a:bodyPr wrap="none" rtlCol="0">
            <a:spAutoFit/>
          </a:bodyPr>
          <a:lstStyle/>
          <a:p>
            <a:r>
              <a:rPr lang="en-AU" dirty="0" smtClean="0">
                <a:latin typeface="Calibri" panose="020F0502020204030204" pitchFamily="34" charset="0"/>
              </a:rPr>
              <a:t>a1</a:t>
            </a:r>
            <a:endParaRPr lang="en-AU" dirty="0">
              <a:latin typeface="Calibri" panose="020F0502020204030204" pitchFamily="34" charset="0"/>
            </a:endParaRPr>
          </a:p>
        </p:txBody>
      </p:sp>
      <p:sp>
        <p:nvSpPr>
          <p:cNvPr id="64" name="TextBox 63"/>
          <p:cNvSpPr txBox="1"/>
          <p:nvPr/>
        </p:nvSpPr>
        <p:spPr>
          <a:xfrm>
            <a:off x="1377256" y="3883223"/>
            <a:ext cx="510736" cy="307777"/>
          </a:xfrm>
          <a:prstGeom prst="rect">
            <a:avLst/>
          </a:prstGeom>
          <a:noFill/>
        </p:spPr>
        <p:txBody>
          <a:bodyPr wrap="square" rtlCol="0">
            <a:spAutoFit/>
          </a:bodyPr>
          <a:lstStyle/>
          <a:p>
            <a:r>
              <a:rPr lang="en-AU" sz="1400" dirty="0" smtClean="0">
                <a:latin typeface="Calibri" panose="020F0502020204030204" pitchFamily="34" charset="0"/>
              </a:rPr>
              <a:t>0.2</a:t>
            </a:r>
            <a:endParaRPr lang="en-AU" sz="1400" dirty="0">
              <a:latin typeface="Calibri" panose="020F0502020204030204" pitchFamily="34" charset="0"/>
            </a:endParaRPr>
          </a:p>
        </p:txBody>
      </p:sp>
      <p:sp>
        <p:nvSpPr>
          <p:cNvPr id="65" name="Oval 64"/>
          <p:cNvSpPr/>
          <p:nvPr/>
        </p:nvSpPr>
        <p:spPr>
          <a:xfrm>
            <a:off x="2192792" y="3398289"/>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66" name="TextBox 65"/>
          <p:cNvSpPr txBox="1"/>
          <p:nvPr/>
        </p:nvSpPr>
        <p:spPr>
          <a:xfrm>
            <a:off x="2215456" y="3436823"/>
            <a:ext cx="412292" cy="369332"/>
          </a:xfrm>
          <a:prstGeom prst="rect">
            <a:avLst/>
          </a:prstGeom>
          <a:noFill/>
        </p:spPr>
        <p:txBody>
          <a:bodyPr wrap="none" rtlCol="0">
            <a:spAutoFit/>
          </a:bodyPr>
          <a:lstStyle/>
          <a:p>
            <a:r>
              <a:rPr lang="en-AU" dirty="0" smtClean="0">
                <a:latin typeface="Calibri" panose="020F0502020204030204" pitchFamily="34" charset="0"/>
              </a:rPr>
              <a:t>a3</a:t>
            </a:r>
            <a:endParaRPr lang="en-AU" dirty="0">
              <a:latin typeface="Calibri" panose="020F0502020204030204" pitchFamily="34" charset="0"/>
            </a:endParaRPr>
          </a:p>
        </p:txBody>
      </p:sp>
      <p:sp>
        <p:nvSpPr>
          <p:cNvPr id="67" name="TextBox 66"/>
          <p:cNvSpPr txBox="1"/>
          <p:nvPr/>
        </p:nvSpPr>
        <p:spPr>
          <a:xfrm>
            <a:off x="2215456" y="3883223"/>
            <a:ext cx="510736" cy="307777"/>
          </a:xfrm>
          <a:prstGeom prst="rect">
            <a:avLst/>
          </a:prstGeom>
          <a:noFill/>
        </p:spPr>
        <p:txBody>
          <a:bodyPr wrap="square" rtlCol="0">
            <a:spAutoFit/>
          </a:bodyPr>
          <a:lstStyle/>
          <a:p>
            <a:r>
              <a:rPr lang="en-AU" sz="1400" dirty="0" smtClean="0">
                <a:latin typeface="Calibri" panose="020F0502020204030204" pitchFamily="34" charset="0"/>
              </a:rPr>
              <a:t>0.4</a:t>
            </a:r>
            <a:endParaRPr lang="en-AU" sz="1400" dirty="0">
              <a:latin typeface="Calibri" panose="020F0502020204030204" pitchFamily="34" charset="0"/>
            </a:endParaRPr>
          </a:p>
        </p:txBody>
      </p:sp>
      <p:sp>
        <p:nvSpPr>
          <p:cNvPr id="68" name="Oval 67"/>
          <p:cNvSpPr/>
          <p:nvPr/>
        </p:nvSpPr>
        <p:spPr>
          <a:xfrm>
            <a:off x="2943991" y="3398289"/>
            <a:ext cx="475165"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69" name="TextBox 68"/>
          <p:cNvSpPr txBox="1"/>
          <p:nvPr/>
        </p:nvSpPr>
        <p:spPr>
          <a:xfrm>
            <a:off x="2966656" y="3436823"/>
            <a:ext cx="426916" cy="646331"/>
          </a:xfrm>
          <a:prstGeom prst="rect">
            <a:avLst/>
          </a:prstGeom>
          <a:noFill/>
        </p:spPr>
        <p:txBody>
          <a:bodyPr wrap="square" rtlCol="0">
            <a:spAutoFit/>
          </a:bodyPr>
          <a:lstStyle/>
          <a:p>
            <a:r>
              <a:rPr lang="en-AU" dirty="0" smtClean="0">
                <a:latin typeface="Calibri" panose="020F0502020204030204" pitchFamily="34" charset="0"/>
              </a:rPr>
              <a:t>a4	</a:t>
            </a:r>
            <a:endParaRPr lang="en-AU" dirty="0">
              <a:latin typeface="Calibri" panose="020F0502020204030204" pitchFamily="34" charset="0"/>
            </a:endParaRPr>
          </a:p>
        </p:txBody>
      </p:sp>
      <p:sp>
        <p:nvSpPr>
          <p:cNvPr id="70" name="TextBox 69"/>
          <p:cNvSpPr txBox="1"/>
          <p:nvPr/>
        </p:nvSpPr>
        <p:spPr>
          <a:xfrm>
            <a:off x="2966656" y="3883223"/>
            <a:ext cx="543646" cy="307777"/>
          </a:xfrm>
          <a:prstGeom prst="rect">
            <a:avLst/>
          </a:prstGeom>
          <a:noFill/>
        </p:spPr>
        <p:txBody>
          <a:bodyPr wrap="square" rtlCol="0">
            <a:spAutoFit/>
          </a:bodyPr>
          <a:lstStyle/>
          <a:p>
            <a:r>
              <a:rPr lang="en-AU" sz="1400" dirty="0" smtClean="0">
                <a:latin typeface="Calibri" panose="020F0502020204030204" pitchFamily="34" charset="0"/>
              </a:rPr>
              <a:t>0.6</a:t>
            </a:r>
            <a:endParaRPr lang="en-AU" sz="1400" dirty="0">
              <a:latin typeface="Calibri" panose="020F0502020204030204" pitchFamily="34" charset="0"/>
            </a:endParaRPr>
          </a:p>
        </p:txBody>
      </p:sp>
      <p:sp>
        <p:nvSpPr>
          <p:cNvPr id="71" name="Oval 70"/>
          <p:cNvSpPr/>
          <p:nvPr/>
        </p:nvSpPr>
        <p:spPr>
          <a:xfrm>
            <a:off x="3754142" y="3398289"/>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72" name="TextBox 71"/>
          <p:cNvSpPr txBox="1"/>
          <p:nvPr/>
        </p:nvSpPr>
        <p:spPr>
          <a:xfrm>
            <a:off x="3776806" y="3436823"/>
            <a:ext cx="412292" cy="369332"/>
          </a:xfrm>
          <a:prstGeom prst="rect">
            <a:avLst/>
          </a:prstGeom>
          <a:noFill/>
        </p:spPr>
        <p:txBody>
          <a:bodyPr wrap="none" rtlCol="0">
            <a:spAutoFit/>
          </a:bodyPr>
          <a:lstStyle/>
          <a:p>
            <a:r>
              <a:rPr lang="en-AU" dirty="0" smtClean="0">
                <a:latin typeface="Calibri" panose="020F0502020204030204" pitchFamily="34" charset="0"/>
              </a:rPr>
              <a:t>a2</a:t>
            </a:r>
            <a:endParaRPr lang="en-AU" dirty="0">
              <a:latin typeface="Calibri" panose="020F0502020204030204" pitchFamily="34" charset="0"/>
            </a:endParaRPr>
          </a:p>
        </p:txBody>
      </p:sp>
      <p:sp>
        <p:nvSpPr>
          <p:cNvPr id="73" name="TextBox 72"/>
          <p:cNvSpPr txBox="1"/>
          <p:nvPr/>
        </p:nvSpPr>
        <p:spPr>
          <a:xfrm>
            <a:off x="3776806" y="3883223"/>
            <a:ext cx="568006" cy="307777"/>
          </a:xfrm>
          <a:prstGeom prst="rect">
            <a:avLst/>
          </a:prstGeom>
          <a:noFill/>
        </p:spPr>
        <p:txBody>
          <a:bodyPr wrap="square" rtlCol="0">
            <a:spAutoFit/>
          </a:bodyPr>
          <a:lstStyle/>
          <a:p>
            <a:r>
              <a:rPr lang="en-AU" sz="1400" dirty="0" smtClean="0">
                <a:latin typeface="Calibri" panose="020F0502020204030204" pitchFamily="34" charset="0"/>
              </a:rPr>
              <a:t>0.8</a:t>
            </a:r>
            <a:endParaRPr lang="en-AU" sz="1400" dirty="0">
              <a:latin typeface="Calibri" panose="020F0502020204030204" pitchFamily="34" charset="0"/>
            </a:endParaRPr>
          </a:p>
        </p:txBody>
      </p:sp>
      <p:sp>
        <p:nvSpPr>
          <p:cNvPr id="74" name="TextBox 73"/>
          <p:cNvSpPr txBox="1"/>
          <p:nvPr/>
        </p:nvSpPr>
        <p:spPr>
          <a:xfrm>
            <a:off x="609600" y="3448389"/>
            <a:ext cx="782921" cy="369332"/>
          </a:xfrm>
          <a:prstGeom prst="rect">
            <a:avLst/>
          </a:prstGeom>
          <a:noFill/>
        </p:spPr>
        <p:txBody>
          <a:bodyPr wrap="square" rtlCol="0">
            <a:spAutoFit/>
          </a:bodyPr>
          <a:lstStyle/>
          <a:p>
            <a:r>
              <a:rPr lang="en-AU" dirty="0" smtClean="0">
                <a:latin typeface="Calibri" panose="020F0502020204030204" pitchFamily="34" charset="0"/>
              </a:rPr>
              <a:t>S</a:t>
            </a:r>
            <a:endParaRPr lang="en-AU" dirty="0">
              <a:latin typeface="Calibri" panose="020F0502020204030204" pitchFamily="34" charset="0"/>
            </a:endParaRPr>
          </a:p>
        </p:txBody>
      </p:sp>
      <p:sp>
        <p:nvSpPr>
          <p:cNvPr id="75" name="Down Arrow 74"/>
          <p:cNvSpPr/>
          <p:nvPr/>
        </p:nvSpPr>
        <p:spPr>
          <a:xfrm>
            <a:off x="2577616" y="2861057"/>
            <a:ext cx="484632" cy="461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77" name="Straight Connector 76"/>
          <p:cNvCxnSpPr/>
          <p:nvPr/>
        </p:nvCxnSpPr>
        <p:spPr>
          <a:xfrm>
            <a:off x="1806136" y="4037112"/>
            <a:ext cx="3274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981200" y="4037112"/>
            <a:ext cx="0" cy="463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4863138" y="4876800"/>
                <a:ext cx="3899862" cy="6519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𝐴</m:t>
                      </m:r>
                      <m:d>
                        <m:dPr>
                          <m:ctrlPr>
                            <a:rPr lang="en-AU" b="0" i="1" smtClean="0">
                              <a:latin typeface="Cambria Math" panose="02040503050406030204" pitchFamily="18" charset="0"/>
                            </a:rPr>
                          </m:ctrlPr>
                        </m:dPr>
                        <m:e>
                          <m:r>
                            <a:rPr lang="en-AU" b="0" i="1" smtClean="0">
                              <a:latin typeface="Cambria Math" panose="02040503050406030204" pitchFamily="18" charset="0"/>
                            </a:rPr>
                            <m:t>𝑆</m:t>
                          </m:r>
                        </m:e>
                      </m:d>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𝑘</m:t>
                          </m:r>
                          <m:r>
                            <a:rPr lang="en-AU" b="0" i="1" smtClean="0">
                              <a:latin typeface="Cambria Math" panose="02040503050406030204" pitchFamily="18" charset="0"/>
                            </a:rPr>
                            <m:t>−1</m:t>
                          </m:r>
                        </m:num>
                        <m:den>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𝑘</m:t>
                              </m:r>
                            </m:e>
                          </m:d>
                        </m:den>
                      </m:f>
                    </m:oMath>
                  </m:oMathPara>
                </a14:m>
                <a:endParaRPr lang="en-AU" dirty="0">
                  <a:latin typeface="Calibri" panose="020F0502020204030204" pitchFamily="34" charset="0"/>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4863138" y="4876800"/>
                <a:ext cx="3899862" cy="651973"/>
              </a:xfrm>
              <a:prstGeom prst="rect">
                <a:avLst/>
              </a:prstGeom>
              <a:blipFill rotWithShape="0">
                <a:blip r:embed="rId5"/>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756159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 Minimum Value (KMV)</a:t>
            </a: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12</a:t>
            </a:fld>
            <a:endParaRPr lang="en-US" dirty="0">
              <a:latin typeface="Calibri" panose="020F0502020204030204" pitchFamily="34" charset="0"/>
            </a:endParaRPr>
          </a:p>
        </p:txBody>
      </p:sp>
      <p:sp>
        <p:nvSpPr>
          <p:cNvPr id="5" name="Oval 4"/>
          <p:cNvSpPr/>
          <p:nvPr/>
        </p:nvSpPr>
        <p:spPr>
          <a:xfrm>
            <a:off x="1371600" y="2057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6" name="TextBox 5"/>
          <p:cNvSpPr txBox="1"/>
          <p:nvPr/>
        </p:nvSpPr>
        <p:spPr>
          <a:xfrm>
            <a:off x="1394264" y="2095934"/>
            <a:ext cx="412292" cy="369332"/>
          </a:xfrm>
          <a:prstGeom prst="rect">
            <a:avLst/>
          </a:prstGeom>
          <a:noFill/>
        </p:spPr>
        <p:txBody>
          <a:bodyPr wrap="none" rtlCol="0">
            <a:spAutoFit/>
          </a:bodyPr>
          <a:lstStyle/>
          <a:p>
            <a:r>
              <a:rPr lang="en-AU" dirty="0" smtClean="0">
                <a:latin typeface="Calibri" panose="020F0502020204030204" pitchFamily="34" charset="0"/>
              </a:rPr>
              <a:t>a1</a:t>
            </a:r>
            <a:endParaRPr lang="en-AU" dirty="0">
              <a:latin typeface="Calibri" panose="020F0502020204030204" pitchFamily="34" charset="0"/>
            </a:endParaRPr>
          </a:p>
        </p:txBody>
      </p:sp>
      <p:sp>
        <p:nvSpPr>
          <p:cNvPr id="7" name="TextBox 6"/>
          <p:cNvSpPr txBox="1"/>
          <p:nvPr/>
        </p:nvSpPr>
        <p:spPr>
          <a:xfrm>
            <a:off x="1394264" y="2542334"/>
            <a:ext cx="510736" cy="307777"/>
          </a:xfrm>
          <a:prstGeom prst="rect">
            <a:avLst/>
          </a:prstGeom>
          <a:noFill/>
        </p:spPr>
        <p:txBody>
          <a:bodyPr wrap="square" rtlCol="0">
            <a:spAutoFit/>
          </a:bodyPr>
          <a:lstStyle/>
          <a:p>
            <a:r>
              <a:rPr lang="en-AU" sz="1400" dirty="0" smtClean="0">
                <a:latin typeface="Calibri" panose="020F0502020204030204" pitchFamily="34" charset="0"/>
              </a:rPr>
              <a:t>0.2</a:t>
            </a:r>
            <a:endParaRPr lang="en-AU" sz="1400" dirty="0">
              <a:latin typeface="Calibri" panose="020F0502020204030204" pitchFamily="34" charset="0"/>
            </a:endParaRPr>
          </a:p>
        </p:txBody>
      </p:sp>
      <p:sp>
        <p:nvSpPr>
          <p:cNvPr id="8" name="Oval 7"/>
          <p:cNvSpPr/>
          <p:nvPr/>
        </p:nvSpPr>
        <p:spPr>
          <a:xfrm>
            <a:off x="2209800" y="2057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9" name="TextBox 8"/>
          <p:cNvSpPr txBox="1"/>
          <p:nvPr/>
        </p:nvSpPr>
        <p:spPr>
          <a:xfrm>
            <a:off x="2232464" y="2095934"/>
            <a:ext cx="412292" cy="369332"/>
          </a:xfrm>
          <a:prstGeom prst="rect">
            <a:avLst/>
          </a:prstGeom>
          <a:noFill/>
        </p:spPr>
        <p:txBody>
          <a:bodyPr wrap="none" rtlCol="0">
            <a:spAutoFit/>
          </a:bodyPr>
          <a:lstStyle/>
          <a:p>
            <a:r>
              <a:rPr lang="en-AU" dirty="0" smtClean="0">
                <a:latin typeface="Calibri" panose="020F0502020204030204" pitchFamily="34" charset="0"/>
              </a:rPr>
              <a:t>a2</a:t>
            </a:r>
            <a:endParaRPr lang="en-AU" dirty="0">
              <a:latin typeface="Calibri" panose="020F0502020204030204" pitchFamily="34" charset="0"/>
            </a:endParaRPr>
          </a:p>
        </p:txBody>
      </p:sp>
      <p:sp>
        <p:nvSpPr>
          <p:cNvPr id="10" name="TextBox 9"/>
          <p:cNvSpPr txBox="1"/>
          <p:nvPr/>
        </p:nvSpPr>
        <p:spPr>
          <a:xfrm>
            <a:off x="2232464" y="2542334"/>
            <a:ext cx="510736" cy="307777"/>
          </a:xfrm>
          <a:prstGeom prst="rect">
            <a:avLst/>
          </a:prstGeom>
          <a:noFill/>
        </p:spPr>
        <p:txBody>
          <a:bodyPr wrap="square" rtlCol="0">
            <a:spAutoFit/>
          </a:bodyPr>
          <a:lstStyle/>
          <a:p>
            <a:r>
              <a:rPr lang="en-AU" sz="1400" dirty="0" smtClean="0">
                <a:latin typeface="Calibri" panose="020F0502020204030204" pitchFamily="34" charset="0"/>
              </a:rPr>
              <a:t>0.8</a:t>
            </a:r>
            <a:endParaRPr lang="en-AU" sz="1400" dirty="0">
              <a:latin typeface="Calibri" panose="020F0502020204030204" pitchFamily="34" charset="0"/>
            </a:endParaRPr>
          </a:p>
        </p:txBody>
      </p:sp>
      <p:sp>
        <p:nvSpPr>
          <p:cNvPr id="11" name="Oval 10"/>
          <p:cNvSpPr/>
          <p:nvPr/>
        </p:nvSpPr>
        <p:spPr>
          <a:xfrm>
            <a:off x="2960999" y="2057400"/>
            <a:ext cx="475165"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12" name="TextBox 11"/>
          <p:cNvSpPr txBox="1"/>
          <p:nvPr/>
        </p:nvSpPr>
        <p:spPr>
          <a:xfrm>
            <a:off x="2983664" y="2095934"/>
            <a:ext cx="426916" cy="646331"/>
          </a:xfrm>
          <a:prstGeom prst="rect">
            <a:avLst/>
          </a:prstGeom>
          <a:noFill/>
        </p:spPr>
        <p:txBody>
          <a:bodyPr wrap="square" rtlCol="0">
            <a:spAutoFit/>
          </a:bodyPr>
          <a:lstStyle/>
          <a:p>
            <a:r>
              <a:rPr lang="en-AU" dirty="0" smtClean="0">
                <a:latin typeface="Calibri" panose="020F0502020204030204" pitchFamily="34" charset="0"/>
              </a:rPr>
              <a:t>a3	</a:t>
            </a:r>
            <a:endParaRPr lang="en-AU" dirty="0">
              <a:latin typeface="Calibri" panose="020F0502020204030204" pitchFamily="34" charset="0"/>
            </a:endParaRPr>
          </a:p>
        </p:txBody>
      </p:sp>
      <p:sp>
        <p:nvSpPr>
          <p:cNvPr id="13" name="TextBox 12"/>
          <p:cNvSpPr txBox="1"/>
          <p:nvPr/>
        </p:nvSpPr>
        <p:spPr>
          <a:xfrm>
            <a:off x="2983664" y="2542334"/>
            <a:ext cx="543646" cy="307777"/>
          </a:xfrm>
          <a:prstGeom prst="rect">
            <a:avLst/>
          </a:prstGeom>
          <a:noFill/>
        </p:spPr>
        <p:txBody>
          <a:bodyPr wrap="square" rtlCol="0">
            <a:spAutoFit/>
          </a:bodyPr>
          <a:lstStyle/>
          <a:p>
            <a:r>
              <a:rPr lang="en-AU" sz="1400" dirty="0" smtClean="0">
                <a:latin typeface="Calibri" panose="020F0502020204030204" pitchFamily="34" charset="0"/>
              </a:rPr>
              <a:t>0.4</a:t>
            </a:r>
            <a:endParaRPr lang="en-AU" sz="1400" dirty="0">
              <a:latin typeface="Calibri" panose="020F0502020204030204" pitchFamily="34" charset="0"/>
            </a:endParaRPr>
          </a:p>
        </p:txBody>
      </p:sp>
      <p:sp>
        <p:nvSpPr>
          <p:cNvPr id="14" name="Oval 13"/>
          <p:cNvSpPr/>
          <p:nvPr/>
        </p:nvSpPr>
        <p:spPr>
          <a:xfrm>
            <a:off x="3771150" y="2057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15" name="TextBox 14"/>
          <p:cNvSpPr txBox="1"/>
          <p:nvPr/>
        </p:nvSpPr>
        <p:spPr>
          <a:xfrm>
            <a:off x="3793814" y="2095934"/>
            <a:ext cx="412292" cy="369332"/>
          </a:xfrm>
          <a:prstGeom prst="rect">
            <a:avLst/>
          </a:prstGeom>
          <a:noFill/>
        </p:spPr>
        <p:txBody>
          <a:bodyPr wrap="none" rtlCol="0">
            <a:spAutoFit/>
          </a:bodyPr>
          <a:lstStyle/>
          <a:p>
            <a:r>
              <a:rPr lang="en-AU" dirty="0" smtClean="0">
                <a:latin typeface="Calibri" panose="020F0502020204030204" pitchFamily="34" charset="0"/>
              </a:rPr>
              <a:t>a4</a:t>
            </a:r>
            <a:endParaRPr lang="en-AU" dirty="0">
              <a:latin typeface="Calibri" panose="020F0502020204030204" pitchFamily="34" charset="0"/>
            </a:endParaRPr>
          </a:p>
        </p:txBody>
      </p:sp>
      <p:sp>
        <p:nvSpPr>
          <p:cNvPr id="16" name="TextBox 15"/>
          <p:cNvSpPr txBox="1"/>
          <p:nvPr/>
        </p:nvSpPr>
        <p:spPr>
          <a:xfrm>
            <a:off x="3793814" y="2542334"/>
            <a:ext cx="568006" cy="307777"/>
          </a:xfrm>
          <a:prstGeom prst="rect">
            <a:avLst/>
          </a:prstGeom>
          <a:noFill/>
        </p:spPr>
        <p:txBody>
          <a:bodyPr wrap="square" rtlCol="0">
            <a:spAutoFit/>
          </a:bodyPr>
          <a:lstStyle/>
          <a:p>
            <a:r>
              <a:rPr lang="en-AU" sz="1400" dirty="0" smtClean="0">
                <a:latin typeface="Calibri" panose="020F0502020204030204" pitchFamily="34" charset="0"/>
              </a:rPr>
              <a:t>0.45</a:t>
            </a:r>
            <a:endParaRPr lang="en-AU" sz="1400" dirty="0">
              <a:latin typeface="Calibri" panose="020F0502020204030204" pitchFamily="34" charset="0"/>
            </a:endParaRPr>
          </a:p>
        </p:txBody>
      </p:sp>
      <p:sp>
        <p:nvSpPr>
          <p:cNvPr id="17" name="Oval 16"/>
          <p:cNvSpPr/>
          <p:nvPr/>
        </p:nvSpPr>
        <p:spPr>
          <a:xfrm>
            <a:off x="1371600" y="3350448"/>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18" name="TextBox 17"/>
          <p:cNvSpPr txBox="1"/>
          <p:nvPr/>
        </p:nvSpPr>
        <p:spPr>
          <a:xfrm>
            <a:off x="1394264" y="3388982"/>
            <a:ext cx="412292" cy="369332"/>
          </a:xfrm>
          <a:prstGeom prst="rect">
            <a:avLst/>
          </a:prstGeom>
          <a:noFill/>
        </p:spPr>
        <p:txBody>
          <a:bodyPr wrap="none" rtlCol="0">
            <a:spAutoFit/>
          </a:bodyPr>
          <a:lstStyle/>
          <a:p>
            <a:r>
              <a:rPr lang="en-AU" dirty="0" smtClean="0">
                <a:latin typeface="Calibri" panose="020F0502020204030204" pitchFamily="34" charset="0"/>
              </a:rPr>
              <a:t>a1</a:t>
            </a:r>
            <a:endParaRPr lang="en-AU" dirty="0">
              <a:latin typeface="Calibri" panose="020F0502020204030204" pitchFamily="34" charset="0"/>
            </a:endParaRPr>
          </a:p>
        </p:txBody>
      </p:sp>
      <p:sp>
        <p:nvSpPr>
          <p:cNvPr id="19" name="TextBox 18"/>
          <p:cNvSpPr txBox="1"/>
          <p:nvPr/>
        </p:nvSpPr>
        <p:spPr>
          <a:xfrm>
            <a:off x="1394264" y="3835382"/>
            <a:ext cx="510736" cy="307777"/>
          </a:xfrm>
          <a:prstGeom prst="rect">
            <a:avLst/>
          </a:prstGeom>
          <a:noFill/>
        </p:spPr>
        <p:txBody>
          <a:bodyPr wrap="square" rtlCol="0">
            <a:spAutoFit/>
          </a:bodyPr>
          <a:lstStyle/>
          <a:p>
            <a:r>
              <a:rPr lang="en-AU" sz="1400" dirty="0" smtClean="0">
                <a:latin typeface="Calibri" panose="020F0502020204030204" pitchFamily="34" charset="0"/>
              </a:rPr>
              <a:t>0.2</a:t>
            </a:r>
            <a:endParaRPr lang="en-AU" sz="1400" dirty="0">
              <a:latin typeface="Calibri" panose="020F0502020204030204" pitchFamily="34" charset="0"/>
            </a:endParaRPr>
          </a:p>
        </p:txBody>
      </p:sp>
      <p:sp>
        <p:nvSpPr>
          <p:cNvPr id="20" name="Oval 19"/>
          <p:cNvSpPr/>
          <p:nvPr/>
        </p:nvSpPr>
        <p:spPr>
          <a:xfrm>
            <a:off x="2209800" y="3350448"/>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21" name="TextBox 20"/>
          <p:cNvSpPr txBox="1"/>
          <p:nvPr/>
        </p:nvSpPr>
        <p:spPr>
          <a:xfrm>
            <a:off x="2232464" y="3388982"/>
            <a:ext cx="412292" cy="369332"/>
          </a:xfrm>
          <a:prstGeom prst="rect">
            <a:avLst/>
          </a:prstGeom>
          <a:noFill/>
        </p:spPr>
        <p:txBody>
          <a:bodyPr wrap="none" rtlCol="0">
            <a:spAutoFit/>
          </a:bodyPr>
          <a:lstStyle/>
          <a:p>
            <a:r>
              <a:rPr lang="en-AU" dirty="0" smtClean="0">
                <a:latin typeface="Calibri" panose="020F0502020204030204" pitchFamily="34" charset="0"/>
              </a:rPr>
              <a:t>a3</a:t>
            </a:r>
            <a:endParaRPr lang="en-AU" dirty="0">
              <a:latin typeface="Calibri" panose="020F0502020204030204" pitchFamily="34" charset="0"/>
            </a:endParaRPr>
          </a:p>
        </p:txBody>
      </p:sp>
      <p:sp>
        <p:nvSpPr>
          <p:cNvPr id="22" name="TextBox 21"/>
          <p:cNvSpPr txBox="1"/>
          <p:nvPr/>
        </p:nvSpPr>
        <p:spPr>
          <a:xfrm>
            <a:off x="2232464" y="3835382"/>
            <a:ext cx="510736" cy="307777"/>
          </a:xfrm>
          <a:prstGeom prst="rect">
            <a:avLst/>
          </a:prstGeom>
          <a:noFill/>
        </p:spPr>
        <p:txBody>
          <a:bodyPr wrap="square" rtlCol="0">
            <a:spAutoFit/>
          </a:bodyPr>
          <a:lstStyle/>
          <a:p>
            <a:r>
              <a:rPr lang="en-AU" sz="1400" dirty="0" smtClean="0">
                <a:latin typeface="Calibri" panose="020F0502020204030204" pitchFamily="34" charset="0"/>
              </a:rPr>
              <a:t>0.4</a:t>
            </a:r>
            <a:endParaRPr lang="en-AU" sz="1400" dirty="0">
              <a:latin typeface="Calibri" panose="020F0502020204030204" pitchFamily="34" charset="0"/>
            </a:endParaRPr>
          </a:p>
        </p:txBody>
      </p:sp>
      <p:sp>
        <p:nvSpPr>
          <p:cNvPr id="23" name="Oval 22"/>
          <p:cNvSpPr/>
          <p:nvPr/>
        </p:nvSpPr>
        <p:spPr>
          <a:xfrm>
            <a:off x="2960999" y="3350448"/>
            <a:ext cx="475165"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24" name="TextBox 23"/>
          <p:cNvSpPr txBox="1"/>
          <p:nvPr/>
        </p:nvSpPr>
        <p:spPr>
          <a:xfrm>
            <a:off x="2983664" y="3388982"/>
            <a:ext cx="475164" cy="646331"/>
          </a:xfrm>
          <a:prstGeom prst="rect">
            <a:avLst/>
          </a:prstGeom>
          <a:noFill/>
        </p:spPr>
        <p:txBody>
          <a:bodyPr wrap="square" rtlCol="0">
            <a:spAutoFit/>
          </a:bodyPr>
          <a:lstStyle/>
          <a:p>
            <a:r>
              <a:rPr lang="en-AU" dirty="0" smtClean="0">
                <a:latin typeface="Calibri" panose="020F0502020204030204" pitchFamily="34" charset="0"/>
              </a:rPr>
              <a:t>a5	</a:t>
            </a:r>
            <a:endParaRPr lang="en-AU" dirty="0">
              <a:latin typeface="Calibri" panose="020F0502020204030204" pitchFamily="34" charset="0"/>
            </a:endParaRPr>
          </a:p>
        </p:txBody>
      </p:sp>
      <p:sp>
        <p:nvSpPr>
          <p:cNvPr id="25" name="TextBox 24"/>
          <p:cNvSpPr txBox="1"/>
          <p:nvPr/>
        </p:nvSpPr>
        <p:spPr>
          <a:xfrm>
            <a:off x="2983664" y="3835382"/>
            <a:ext cx="543646" cy="307777"/>
          </a:xfrm>
          <a:prstGeom prst="rect">
            <a:avLst/>
          </a:prstGeom>
          <a:noFill/>
        </p:spPr>
        <p:txBody>
          <a:bodyPr wrap="square" rtlCol="0">
            <a:spAutoFit/>
          </a:bodyPr>
          <a:lstStyle/>
          <a:p>
            <a:r>
              <a:rPr lang="en-AU" sz="1400" dirty="0" smtClean="0">
                <a:latin typeface="Calibri" panose="020F0502020204030204" pitchFamily="34" charset="0"/>
              </a:rPr>
              <a:t>0.5</a:t>
            </a:r>
            <a:endParaRPr lang="en-AU" sz="1400" dirty="0">
              <a:latin typeface="Calibri" panose="020F0502020204030204" pitchFamily="34" charset="0"/>
            </a:endParaRPr>
          </a:p>
        </p:txBody>
      </p:sp>
      <p:sp>
        <p:nvSpPr>
          <p:cNvPr id="26" name="Oval 25"/>
          <p:cNvSpPr/>
          <p:nvPr/>
        </p:nvSpPr>
        <p:spPr>
          <a:xfrm>
            <a:off x="3771150" y="3350448"/>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27" name="TextBox 26"/>
          <p:cNvSpPr txBox="1"/>
          <p:nvPr/>
        </p:nvSpPr>
        <p:spPr>
          <a:xfrm>
            <a:off x="3793814" y="3388982"/>
            <a:ext cx="412292" cy="369332"/>
          </a:xfrm>
          <a:prstGeom prst="rect">
            <a:avLst/>
          </a:prstGeom>
          <a:noFill/>
        </p:spPr>
        <p:txBody>
          <a:bodyPr wrap="none" rtlCol="0">
            <a:spAutoFit/>
          </a:bodyPr>
          <a:lstStyle/>
          <a:p>
            <a:r>
              <a:rPr lang="en-AU" dirty="0" smtClean="0">
                <a:latin typeface="Calibri" panose="020F0502020204030204" pitchFamily="34" charset="0"/>
              </a:rPr>
              <a:t>a6</a:t>
            </a:r>
            <a:endParaRPr lang="en-AU" dirty="0">
              <a:latin typeface="Calibri" panose="020F0502020204030204" pitchFamily="34" charset="0"/>
            </a:endParaRPr>
          </a:p>
        </p:txBody>
      </p:sp>
      <p:sp>
        <p:nvSpPr>
          <p:cNvPr id="28" name="TextBox 27"/>
          <p:cNvSpPr txBox="1"/>
          <p:nvPr/>
        </p:nvSpPr>
        <p:spPr>
          <a:xfrm>
            <a:off x="3793814" y="3835382"/>
            <a:ext cx="510736" cy="307777"/>
          </a:xfrm>
          <a:prstGeom prst="rect">
            <a:avLst/>
          </a:prstGeom>
          <a:noFill/>
        </p:spPr>
        <p:txBody>
          <a:bodyPr wrap="square" rtlCol="0">
            <a:spAutoFit/>
          </a:bodyPr>
          <a:lstStyle/>
          <a:p>
            <a:r>
              <a:rPr lang="en-AU" sz="1400" dirty="0" smtClean="0">
                <a:latin typeface="Calibri" panose="020F0502020204030204" pitchFamily="34" charset="0"/>
              </a:rPr>
              <a:t>0.7</a:t>
            </a:r>
            <a:endParaRPr lang="en-AU" sz="1400" dirty="0">
              <a:latin typeface="Calibri" panose="020F0502020204030204" pitchFamily="34" charset="0"/>
            </a:endParaRPr>
          </a:p>
        </p:txBody>
      </p:sp>
      <p:sp>
        <p:nvSpPr>
          <p:cNvPr id="29" name="Oval 28"/>
          <p:cNvSpPr/>
          <p:nvPr/>
        </p:nvSpPr>
        <p:spPr>
          <a:xfrm>
            <a:off x="5980614" y="2057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30" name="TextBox 29"/>
          <p:cNvSpPr txBox="1"/>
          <p:nvPr/>
        </p:nvSpPr>
        <p:spPr>
          <a:xfrm>
            <a:off x="6003278" y="2095934"/>
            <a:ext cx="412292" cy="369332"/>
          </a:xfrm>
          <a:prstGeom prst="rect">
            <a:avLst/>
          </a:prstGeom>
          <a:noFill/>
        </p:spPr>
        <p:txBody>
          <a:bodyPr wrap="none" rtlCol="0">
            <a:spAutoFit/>
          </a:bodyPr>
          <a:lstStyle/>
          <a:p>
            <a:r>
              <a:rPr lang="en-AU" dirty="0" smtClean="0">
                <a:latin typeface="Calibri" panose="020F0502020204030204" pitchFamily="34" charset="0"/>
              </a:rPr>
              <a:t>a1</a:t>
            </a:r>
            <a:endParaRPr lang="en-AU" dirty="0">
              <a:latin typeface="Calibri" panose="020F0502020204030204" pitchFamily="34" charset="0"/>
            </a:endParaRPr>
          </a:p>
        </p:txBody>
      </p:sp>
      <p:sp>
        <p:nvSpPr>
          <p:cNvPr id="31" name="TextBox 30"/>
          <p:cNvSpPr txBox="1"/>
          <p:nvPr/>
        </p:nvSpPr>
        <p:spPr>
          <a:xfrm>
            <a:off x="6003278" y="2542334"/>
            <a:ext cx="510736" cy="307777"/>
          </a:xfrm>
          <a:prstGeom prst="rect">
            <a:avLst/>
          </a:prstGeom>
          <a:noFill/>
        </p:spPr>
        <p:txBody>
          <a:bodyPr wrap="square" rtlCol="0">
            <a:spAutoFit/>
          </a:bodyPr>
          <a:lstStyle/>
          <a:p>
            <a:r>
              <a:rPr lang="en-AU" sz="1400" dirty="0" smtClean="0">
                <a:latin typeface="Calibri" panose="020F0502020204030204" pitchFamily="34" charset="0"/>
              </a:rPr>
              <a:t>0.2</a:t>
            </a:r>
            <a:endParaRPr lang="en-AU" sz="1400" dirty="0">
              <a:latin typeface="Calibri" panose="020F0502020204030204" pitchFamily="34" charset="0"/>
            </a:endParaRPr>
          </a:p>
        </p:txBody>
      </p:sp>
      <p:sp>
        <p:nvSpPr>
          <p:cNvPr id="32" name="Oval 31"/>
          <p:cNvSpPr/>
          <p:nvPr/>
        </p:nvSpPr>
        <p:spPr>
          <a:xfrm>
            <a:off x="6818814" y="2057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33" name="TextBox 32"/>
          <p:cNvSpPr txBox="1"/>
          <p:nvPr/>
        </p:nvSpPr>
        <p:spPr>
          <a:xfrm>
            <a:off x="6841478" y="2095934"/>
            <a:ext cx="412292" cy="369332"/>
          </a:xfrm>
          <a:prstGeom prst="rect">
            <a:avLst/>
          </a:prstGeom>
          <a:noFill/>
        </p:spPr>
        <p:txBody>
          <a:bodyPr wrap="none" rtlCol="0">
            <a:spAutoFit/>
          </a:bodyPr>
          <a:lstStyle/>
          <a:p>
            <a:r>
              <a:rPr lang="en-AU" dirty="0" smtClean="0">
                <a:latin typeface="Calibri" panose="020F0502020204030204" pitchFamily="34" charset="0"/>
              </a:rPr>
              <a:t>a3</a:t>
            </a:r>
            <a:endParaRPr lang="en-AU" dirty="0">
              <a:latin typeface="Calibri" panose="020F0502020204030204" pitchFamily="34" charset="0"/>
            </a:endParaRPr>
          </a:p>
        </p:txBody>
      </p:sp>
      <p:sp>
        <p:nvSpPr>
          <p:cNvPr id="34" name="TextBox 33"/>
          <p:cNvSpPr txBox="1"/>
          <p:nvPr/>
        </p:nvSpPr>
        <p:spPr>
          <a:xfrm>
            <a:off x="6841478" y="2542334"/>
            <a:ext cx="510736" cy="307777"/>
          </a:xfrm>
          <a:prstGeom prst="rect">
            <a:avLst/>
          </a:prstGeom>
          <a:noFill/>
        </p:spPr>
        <p:txBody>
          <a:bodyPr wrap="square" rtlCol="0">
            <a:spAutoFit/>
          </a:bodyPr>
          <a:lstStyle/>
          <a:p>
            <a:r>
              <a:rPr lang="en-AU" sz="1400" dirty="0" smtClean="0">
                <a:latin typeface="Calibri" panose="020F0502020204030204" pitchFamily="34" charset="0"/>
              </a:rPr>
              <a:t>0.4</a:t>
            </a:r>
            <a:endParaRPr lang="en-AU" sz="1400" dirty="0">
              <a:latin typeface="Calibri" panose="020F0502020204030204" pitchFamily="34" charset="0"/>
            </a:endParaRPr>
          </a:p>
        </p:txBody>
      </p:sp>
      <p:sp>
        <p:nvSpPr>
          <p:cNvPr id="35" name="Oval 34"/>
          <p:cNvSpPr/>
          <p:nvPr/>
        </p:nvSpPr>
        <p:spPr>
          <a:xfrm>
            <a:off x="5955214" y="3350448"/>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36" name="TextBox 35"/>
          <p:cNvSpPr txBox="1"/>
          <p:nvPr/>
        </p:nvSpPr>
        <p:spPr>
          <a:xfrm>
            <a:off x="5977878" y="3388982"/>
            <a:ext cx="412292" cy="369332"/>
          </a:xfrm>
          <a:prstGeom prst="rect">
            <a:avLst/>
          </a:prstGeom>
          <a:noFill/>
        </p:spPr>
        <p:txBody>
          <a:bodyPr wrap="none" rtlCol="0">
            <a:spAutoFit/>
          </a:bodyPr>
          <a:lstStyle/>
          <a:p>
            <a:r>
              <a:rPr lang="en-AU" dirty="0" smtClean="0">
                <a:latin typeface="Calibri" panose="020F0502020204030204" pitchFamily="34" charset="0"/>
              </a:rPr>
              <a:t>a1</a:t>
            </a:r>
            <a:endParaRPr lang="en-AU" dirty="0">
              <a:latin typeface="Calibri" panose="020F0502020204030204" pitchFamily="34" charset="0"/>
            </a:endParaRPr>
          </a:p>
        </p:txBody>
      </p:sp>
      <p:sp>
        <p:nvSpPr>
          <p:cNvPr id="37" name="TextBox 36"/>
          <p:cNvSpPr txBox="1"/>
          <p:nvPr/>
        </p:nvSpPr>
        <p:spPr>
          <a:xfrm>
            <a:off x="5977878" y="3835382"/>
            <a:ext cx="510736" cy="307777"/>
          </a:xfrm>
          <a:prstGeom prst="rect">
            <a:avLst/>
          </a:prstGeom>
          <a:noFill/>
        </p:spPr>
        <p:txBody>
          <a:bodyPr wrap="square" rtlCol="0">
            <a:spAutoFit/>
          </a:bodyPr>
          <a:lstStyle/>
          <a:p>
            <a:r>
              <a:rPr lang="en-AU" sz="1400" dirty="0" smtClean="0">
                <a:latin typeface="Calibri" panose="020F0502020204030204" pitchFamily="34" charset="0"/>
              </a:rPr>
              <a:t>0.2</a:t>
            </a:r>
            <a:endParaRPr lang="en-AU" sz="1400" dirty="0">
              <a:latin typeface="Calibri" panose="020F0502020204030204" pitchFamily="34" charset="0"/>
            </a:endParaRPr>
          </a:p>
        </p:txBody>
      </p:sp>
      <p:sp>
        <p:nvSpPr>
          <p:cNvPr id="38" name="Oval 37"/>
          <p:cNvSpPr/>
          <p:nvPr/>
        </p:nvSpPr>
        <p:spPr>
          <a:xfrm>
            <a:off x="6793414" y="3350448"/>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39" name="TextBox 38"/>
          <p:cNvSpPr txBox="1"/>
          <p:nvPr/>
        </p:nvSpPr>
        <p:spPr>
          <a:xfrm>
            <a:off x="6816078" y="3388982"/>
            <a:ext cx="412292" cy="369332"/>
          </a:xfrm>
          <a:prstGeom prst="rect">
            <a:avLst/>
          </a:prstGeom>
          <a:noFill/>
        </p:spPr>
        <p:txBody>
          <a:bodyPr wrap="none" rtlCol="0">
            <a:spAutoFit/>
          </a:bodyPr>
          <a:lstStyle/>
          <a:p>
            <a:r>
              <a:rPr lang="en-AU" dirty="0" smtClean="0">
                <a:latin typeface="Calibri" panose="020F0502020204030204" pitchFamily="34" charset="0"/>
              </a:rPr>
              <a:t>a3</a:t>
            </a:r>
            <a:endParaRPr lang="en-AU" dirty="0">
              <a:latin typeface="Calibri" panose="020F0502020204030204" pitchFamily="34" charset="0"/>
            </a:endParaRPr>
          </a:p>
        </p:txBody>
      </p:sp>
      <p:sp>
        <p:nvSpPr>
          <p:cNvPr id="40" name="TextBox 39"/>
          <p:cNvSpPr txBox="1"/>
          <p:nvPr/>
        </p:nvSpPr>
        <p:spPr>
          <a:xfrm>
            <a:off x="6816078" y="3835382"/>
            <a:ext cx="510736" cy="307777"/>
          </a:xfrm>
          <a:prstGeom prst="rect">
            <a:avLst/>
          </a:prstGeom>
          <a:noFill/>
        </p:spPr>
        <p:txBody>
          <a:bodyPr wrap="square" rtlCol="0">
            <a:spAutoFit/>
          </a:bodyPr>
          <a:lstStyle/>
          <a:p>
            <a:r>
              <a:rPr lang="en-AU" sz="1400" dirty="0" smtClean="0">
                <a:latin typeface="Calibri" panose="020F0502020204030204" pitchFamily="34" charset="0"/>
              </a:rPr>
              <a:t>0.4</a:t>
            </a:r>
            <a:endParaRPr lang="en-AU" sz="1400" dirty="0">
              <a:latin typeface="Calibri" panose="020F0502020204030204" pitchFamily="34" charset="0"/>
            </a:endParaRPr>
          </a:p>
        </p:txBody>
      </p:sp>
      <p:sp>
        <p:nvSpPr>
          <p:cNvPr id="41" name="Oval 40"/>
          <p:cNvSpPr/>
          <p:nvPr/>
        </p:nvSpPr>
        <p:spPr>
          <a:xfrm>
            <a:off x="7544613" y="3350448"/>
            <a:ext cx="475165"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42" name="TextBox 41"/>
          <p:cNvSpPr txBox="1"/>
          <p:nvPr/>
        </p:nvSpPr>
        <p:spPr>
          <a:xfrm>
            <a:off x="7567278" y="3388982"/>
            <a:ext cx="475164" cy="646331"/>
          </a:xfrm>
          <a:prstGeom prst="rect">
            <a:avLst/>
          </a:prstGeom>
          <a:noFill/>
        </p:spPr>
        <p:txBody>
          <a:bodyPr wrap="square" rtlCol="0">
            <a:spAutoFit/>
          </a:bodyPr>
          <a:lstStyle/>
          <a:p>
            <a:r>
              <a:rPr lang="en-AU" dirty="0" smtClean="0">
                <a:latin typeface="Calibri" panose="020F0502020204030204" pitchFamily="34" charset="0"/>
              </a:rPr>
              <a:t>a5	</a:t>
            </a:r>
            <a:endParaRPr lang="en-AU" dirty="0">
              <a:latin typeface="Calibri" panose="020F0502020204030204" pitchFamily="34" charset="0"/>
            </a:endParaRPr>
          </a:p>
        </p:txBody>
      </p:sp>
      <p:sp>
        <p:nvSpPr>
          <p:cNvPr id="43" name="TextBox 42"/>
          <p:cNvSpPr txBox="1"/>
          <p:nvPr/>
        </p:nvSpPr>
        <p:spPr>
          <a:xfrm>
            <a:off x="7567278" y="3835382"/>
            <a:ext cx="543646" cy="307777"/>
          </a:xfrm>
          <a:prstGeom prst="rect">
            <a:avLst/>
          </a:prstGeom>
          <a:noFill/>
        </p:spPr>
        <p:txBody>
          <a:bodyPr wrap="square" rtlCol="0">
            <a:spAutoFit/>
          </a:bodyPr>
          <a:lstStyle/>
          <a:p>
            <a:r>
              <a:rPr lang="en-AU" sz="1400" dirty="0" smtClean="0">
                <a:latin typeface="Calibri" panose="020F0502020204030204" pitchFamily="34" charset="0"/>
              </a:rPr>
              <a:t>0.5</a:t>
            </a:r>
            <a:endParaRPr lang="en-AU" sz="1400" dirty="0">
              <a:latin typeface="Calibri" panose="020F0502020204030204" pitchFamily="34" charset="0"/>
            </a:endParaRPr>
          </a:p>
        </p:txBody>
      </p:sp>
      <p:sp>
        <p:nvSpPr>
          <p:cNvPr id="44" name="Right Arrow 43"/>
          <p:cNvSpPr/>
          <p:nvPr/>
        </p:nvSpPr>
        <p:spPr>
          <a:xfrm>
            <a:off x="4684440" y="209593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mc:AlternateContent xmlns:mc="http://schemas.openxmlformats.org/markup-compatibility/2006" xmlns:a14="http://schemas.microsoft.com/office/drawing/2010/main">
        <mc:Choice Requires="a14">
          <p:sp>
            <p:nvSpPr>
              <p:cNvPr id="45" name="TextBox 44"/>
              <p:cNvSpPr txBox="1"/>
              <p:nvPr/>
            </p:nvSpPr>
            <p:spPr>
              <a:xfrm>
                <a:off x="4606123" y="1802934"/>
                <a:ext cx="9564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𝑘</m:t>
                      </m:r>
                      <m:r>
                        <a:rPr lang="en-AU" b="0" i="1" dirty="0" smtClean="0">
                          <a:latin typeface="Cambria Math" panose="02040503050406030204" pitchFamily="18" charset="0"/>
                        </a:rPr>
                        <m:t>1</m:t>
                      </m:r>
                      <m:r>
                        <a:rPr lang="en-AU" i="1" dirty="0" smtClean="0">
                          <a:latin typeface="Cambria Math" panose="02040503050406030204" pitchFamily="18" charset="0"/>
                        </a:rPr>
                        <m:t>=2</m:t>
                      </m:r>
                    </m:oMath>
                  </m:oMathPara>
                </a14:m>
                <a:endParaRPr lang="en-AU" dirty="0">
                  <a:latin typeface="Calibri" panose="020F0502020204030204"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606123" y="1802934"/>
                <a:ext cx="956477" cy="369332"/>
              </a:xfrm>
              <a:prstGeom prst="rect">
                <a:avLst/>
              </a:prstGeom>
              <a:blipFill rotWithShape="0">
                <a:blip r:embed="rId3"/>
                <a:stretch>
                  <a:fillRect/>
                </a:stretch>
              </a:blipFill>
            </p:spPr>
            <p:txBody>
              <a:bodyPr/>
              <a:lstStyle/>
              <a:p>
                <a:r>
                  <a:rPr lang="en-AU">
                    <a:noFill/>
                  </a:rPr>
                  <a:t> </a:t>
                </a:r>
              </a:p>
            </p:txBody>
          </p:sp>
        </mc:Fallback>
      </mc:AlternateContent>
      <p:sp>
        <p:nvSpPr>
          <p:cNvPr id="46" name="Right Arrow 45"/>
          <p:cNvSpPr/>
          <p:nvPr/>
        </p:nvSpPr>
        <p:spPr>
          <a:xfrm>
            <a:off x="4648200" y="33504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mc:AlternateContent xmlns:mc="http://schemas.openxmlformats.org/markup-compatibility/2006" xmlns:a14="http://schemas.microsoft.com/office/drawing/2010/main">
        <mc:Choice Requires="a14">
          <p:sp>
            <p:nvSpPr>
              <p:cNvPr id="47" name="TextBox 46"/>
              <p:cNvSpPr txBox="1"/>
              <p:nvPr/>
            </p:nvSpPr>
            <p:spPr>
              <a:xfrm>
                <a:off x="4572000" y="3057448"/>
                <a:ext cx="9979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𝑘</m:t>
                      </m:r>
                      <m:r>
                        <a:rPr lang="en-AU" b="0" i="1" smtClean="0">
                          <a:latin typeface="Cambria Math" panose="02040503050406030204" pitchFamily="18" charset="0"/>
                        </a:rPr>
                        <m:t>2=3</m:t>
                      </m:r>
                    </m:oMath>
                  </m:oMathPara>
                </a14:m>
                <a:endParaRPr lang="en-AU" dirty="0">
                  <a:latin typeface="Calibri" panose="020F0502020204030204" pitchFamily="34"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572000" y="3057448"/>
                <a:ext cx="997965" cy="369332"/>
              </a:xfrm>
              <a:prstGeom prst="rect">
                <a:avLst/>
              </a:prstGeom>
              <a:blipFill rotWithShape="0">
                <a:blip r:embed="rId4"/>
                <a:stretch>
                  <a:fillRect/>
                </a:stretch>
              </a:blipFill>
            </p:spPr>
            <p:txBody>
              <a:bodyPr/>
              <a:lstStyle/>
              <a:p>
                <a:r>
                  <a:rPr lang="en-AU">
                    <a:noFill/>
                  </a:rPr>
                  <a:t> </a:t>
                </a:r>
              </a:p>
            </p:txBody>
          </p:sp>
        </mc:Fallback>
      </mc:AlternateContent>
      <p:sp>
        <p:nvSpPr>
          <p:cNvPr id="48" name="TextBox 47"/>
          <p:cNvSpPr txBox="1"/>
          <p:nvPr/>
        </p:nvSpPr>
        <p:spPr>
          <a:xfrm>
            <a:off x="626608" y="2107500"/>
            <a:ext cx="782921" cy="369332"/>
          </a:xfrm>
          <a:prstGeom prst="rect">
            <a:avLst/>
          </a:prstGeom>
          <a:noFill/>
        </p:spPr>
        <p:txBody>
          <a:bodyPr wrap="square" rtlCol="0">
            <a:spAutoFit/>
          </a:bodyPr>
          <a:lstStyle/>
          <a:p>
            <a:r>
              <a:rPr lang="en-AU" dirty="0" smtClean="0">
                <a:latin typeface="Calibri" panose="020F0502020204030204" pitchFamily="34" charset="0"/>
              </a:rPr>
              <a:t>S1</a:t>
            </a:r>
            <a:endParaRPr lang="en-AU" dirty="0">
              <a:latin typeface="Calibri" panose="020F0502020204030204" pitchFamily="34" charset="0"/>
            </a:endParaRPr>
          </a:p>
        </p:txBody>
      </p:sp>
      <p:sp>
        <p:nvSpPr>
          <p:cNvPr id="49" name="TextBox 48"/>
          <p:cNvSpPr txBox="1"/>
          <p:nvPr/>
        </p:nvSpPr>
        <p:spPr>
          <a:xfrm>
            <a:off x="651533" y="3400548"/>
            <a:ext cx="782921" cy="369332"/>
          </a:xfrm>
          <a:prstGeom prst="rect">
            <a:avLst/>
          </a:prstGeom>
          <a:noFill/>
        </p:spPr>
        <p:txBody>
          <a:bodyPr wrap="square" rtlCol="0">
            <a:spAutoFit/>
          </a:bodyPr>
          <a:lstStyle/>
          <a:p>
            <a:r>
              <a:rPr lang="en-AU" dirty="0" smtClean="0">
                <a:latin typeface="Calibri" panose="020F0502020204030204" pitchFamily="34" charset="0"/>
              </a:rPr>
              <a:t>S2</a:t>
            </a:r>
            <a:endParaRPr lang="en-AU" dirty="0">
              <a:latin typeface="Calibri" panose="020F0502020204030204" pitchFamily="34" charset="0"/>
            </a:endParaRPr>
          </a:p>
        </p:txBody>
      </p:sp>
      <p:sp>
        <p:nvSpPr>
          <p:cNvPr id="50" name="Down Arrow 49"/>
          <p:cNvSpPr/>
          <p:nvPr/>
        </p:nvSpPr>
        <p:spPr>
          <a:xfrm>
            <a:off x="6553200" y="4282340"/>
            <a:ext cx="484632" cy="461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51" name="Oval 50"/>
          <p:cNvSpPr/>
          <p:nvPr/>
        </p:nvSpPr>
        <p:spPr>
          <a:xfrm>
            <a:off x="6315450" y="4966841"/>
            <a:ext cx="481361" cy="438697"/>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52" name="TextBox 51"/>
          <p:cNvSpPr txBox="1"/>
          <p:nvPr/>
        </p:nvSpPr>
        <p:spPr>
          <a:xfrm>
            <a:off x="6338114" y="5005375"/>
            <a:ext cx="432483" cy="369332"/>
          </a:xfrm>
          <a:prstGeom prst="rect">
            <a:avLst/>
          </a:prstGeom>
          <a:noFill/>
        </p:spPr>
        <p:txBody>
          <a:bodyPr wrap="square" rtlCol="0">
            <a:spAutoFit/>
          </a:bodyPr>
          <a:lstStyle/>
          <a:p>
            <a:r>
              <a:rPr lang="en-AU" dirty="0" smtClean="0">
                <a:latin typeface="Calibri" panose="020F0502020204030204" pitchFamily="34" charset="0"/>
              </a:rPr>
              <a:t>a1</a:t>
            </a:r>
            <a:endParaRPr lang="en-AU" dirty="0">
              <a:latin typeface="Calibri" panose="020F0502020204030204" pitchFamily="34" charset="0"/>
            </a:endParaRPr>
          </a:p>
        </p:txBody>
      </p:sp>
      <p:sp>
        <p:nvSpPr>
          <p:cNvPr id="53" name="TextBox 52"/>
          <p:cNvSpPr txBox="1"/>
          <p:nvPr/>
        </p:nvSpPr>
        <p:spPr>
          <a:xfrm>
            <a:off x="6338114" y="5451776"/>
            <a:ext cx="550735" cy="307777"/>
          </a:xfrm>
          <a:prstGeom prst="rect">
            <a:avLst/>
          </a:prstGeom>
          <a:noFill/>
        </p:spPr>
        <p:txBody>
          <a:bodyPr wrap="square" rtlCol="0">
            <a:spAutoFit/>
          </a:bodyPr>
          <a:lstStyle/>
          <a:p>
            <a:r>
              <a:rPr lang="en-AU" sz="1400" dirty="0" smtClean="0">
                <a:latin typeface="Calibri" panose="020F0502020204030204" pitchFamily="34" charset="0"/>
              </a:rPr>
              <a:t>0.2</a:t>
            </a:r>
            <a:endParaRPr lang="en-AU" sz="1400" dirty="0">
              <a:latin typeface="Calibri" panose="020F0502020204030204" pitchFamily="34" charset="0"/>
            </a:endParaRPr>
          </a:p>
        </p:txBody>
      </p:sp>
      <p:sp>
        <p:nvSpPr>
          <p:cNvPr id="54" name="Oval 53"/>
          <p:cNvSpPr/>
          <p:nvPr/>
        </p:nvSpPr>
        <p:spPr>
          <a:xfrm>
            <a:off x="7153650" y="4966841"/>
            <a:ext cx="481361" cy="438697"/>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Calibri" panose="020F0502020204030204" pitchFamily="34" charset="0"/>
            </a:endParaRPr>
          </a:p>
        </p:txBody>
      </p:sp>
      <p:sp>
        <p:nvSpPr>
          <p:cNvPr id="55" name="TextBox 54"/>
          <p:cNvSpPr txBox="1"/>
          <p:nvPr/>
        </p:nvSpPr>
        <p:spPr>
          <a:xfrm>
            <a:off x="7176314" y="5005375"/>
            <a:ext cx="463596" cy="369332"/>
          </a:xfrm>
          <a:prstGeom prst="rect">
            <a:avLst/>
          </a:prstGeom>
          <a:noFill/>
        </p:spPr>
        <p:txBody>
          <a:bodyPr wrap="square" rtlCol="0">
            <a:spAutoFit/>
          </a:bodyPr>
          <a:lstStyle/>
          <a:p>
            <a:r>
              <a:rPr lang="en-AU" dirty="0" smtClean="0">
                <a:latin typeface="Calibri" panose="020F0502020204030204" pitchFamily="34" charset="0"/>
              </a:rPr>
              <a:t>a3</a:t>
            </a:r>
            <a:endParaRPr lang="en-AU" dirty="0">
              <a:latin typeface="Calibri" panose="020F0502020204030204" pitchFamily="34" charset="0"/>
            </a:endParaRPr>
          </a:p>
        </p:txBody>
      </p:sp>
      <p:sp>
        <p:nvSpPr>
          <p:cNvPr id="56" name="TextBox 55"/>
          <p:cNvSpPr txBox="1"/>
          <p:nvPr/>
        </p:nvSpPr>
        <p:spPr>
          <a:xfrm>
            <a:off x="7176314" y="5451776"/>
            <a:ext cx="550735" cy="307777"/>
          </a:xfrm>
          <a:prstGeom prst="rect">
            <a:avLst/>
          </a:prstGeom>
          <a:noFill/>
        </p:spPr>
        <p:txBody>
          <a:bodyPr wrap="square" rtlCol="0">
            <a:spAutoFit/>
          </a:bodyPr>
          <a:lstStyle/>
          <a:p>
            <a:r>
              <a:rPr lang="en-AU" sz="1400" dirty="0" smtClean="0">
                <a:latin typeface="Calibri" panose="020F0502020204030204" pitchFamily="34" charset="0"/>
              </a:rPr>
              <a:t>0.4</a:t>
            </a:r>
            <a:endParaRPr lang="en-AU" sz="14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57" name="TextBox 56"/>
              <p:cNvSpPr txBox="1"/>
              <p:nvPr/>
            </p:nvSpPr>
            <p:spPr>
              <a:xfrm>
                <a:off x="7087694" y="4316411"/>
                <a:ext cx="19801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𝑘</m:t>
                          </m:r>
                        </m:e>
                        <m:sup>
                          <m:r>
                            <a:rPr lang="en-AU" b="0" i="1" smtClean="0">
                              <a:latin typeface="Cambria Math" panose="02040503050406030204" pitchFamily="18" charset="0"/>
                            </a:rPr>
                            <m:t>′</m:t>
                          </m:r>
                        </m:sup>
                      </m:sSup>
                      <m:r>
                        <a:rPr lang="en-AU" b="0" i="1" smtClean="0">
                          <a:latin typeface="Cambria Math" panose="02040503050406030204" pitchFamily="18" charset="0"/>
                        </a:rPr>
                        <m:t>=</m:t>
                      </m:r>
                      <m:r>
                        <m:rPr>
                          <m:sty m:val="p"/>
                        </m:rPr>
                        <a:rPr lang="en-AU" b="0" i="0" smtClean="0">
                          <a:latin typeface="Cambria Math" panose="02040503050406030204" pitchFamily="18" charset="0"/>
                        </a:rPr>
                        <m:t>min</m:t>
                      </m:r>
                      <m:r>
                        <a:rPr lang="en-AU" b="0" i="1" smtClean="0">
                          <a:latin typeface="Cambria Math" panose="02040503050406030204" pitchFamily="18" charset="0"/>
                        </a:rPr>
                        <m:t>⁡(</m:t>
                      </m:r>
                      <m:r>
                        <a:rPr lang="en-AU" b="0" i="1" smtClean="0">
                          <a:latin typeface="Cambria Math" panose="02040503050406030204" pitchFamily="18" charset="0"/>
                        </a:rPr>
                        <m:t>𝑘</m:t>
                      </m:r>
                      <m:r>
                        <a:rPr lang="en-AU" b="0" i="1" smtClean="0">
                          <a:latin typeface="Cambria Math" panose="02040503050406030204" pitchFamily="18" charset="0"/>
                        </a:rPr>
                        <m:t>1, </m:t>
                      </m:r>
                      <m:r>
                        <a:rPr lang="en-AU" b="0" i="1" smtClean="0">
                          <a:latin typeface="Cambria Math" panose="02040503050406030204" pitchFamily="18" charset="0"/>
                        </a:rPr>
                        <m:t>𝑘</m:t>
                      </m:r>
                      <m:r>
                        <a:rPr lang="en-AU" b="0" i="1" smtClean="0">
                          <a:latin typeface="Cambria Math" panose="02040503050406030204" pitchFamily="18" charset="0"/>
                        </a:rPr>
                        <m:t>2)</m:t>
                      </m:r>
                    </m:oMath>
                  </m:oMathPara>
                </a14:m>
                <a:endParaRPr lang="en-AU" dirty="0">
                  <a:latin typeface="Calibri" panose="020F050202020403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7087694" y="4316411"/>
                <a:ext cx="1980106" cy="369332"/>
              </a:xfrm>
              <a:prstGeom prst="rect">
                <a:avLst/>
              </a:prstGeom>
              <a:blipFill rotWithShape="0">
                <a:blip r:embed="rId5"/>
                <a:stretch>
                  <a:fillRect b="-13115"/>
                </a:stretch>
              </a:blipFill>
            </p:spPr>
            <p:txBody>
              <a:bodyPr/>
              <a:lstStyle/>
              <a:p>
                <a:r>
                  <a:rPr lang="en-AU">
                    <a:noFill/>
                  </a:rPr>
                  <a:t> </a:t>
                </a:r>
              </a:p>
            </p:txBody>
          </p:sp>
        </mc:Fallback>
      </mc:AlternateContent>
      <p:sp>
        <p:nvSpPr>
          <p:cNvPr id="58" name="Left Arrow 57"/>
          <p:cNvSpPr/>
          <p:nvPr/>
        </p:nvSpPr>
        <p:spPr>
          <a:xfrm>
            <a:off x="4811106" y="476305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grpSp>
        <p:nvGrpSpPr>
          <p:cNvPr id="4" name="Group 3"/>
          <p:cNvGrpSpPr/>
          <p:nvPr/>
        </p:nvGrpSpPr>
        <p:grpSpPr>
          <a:xfrm>
            <a:off x="533400" y="4191000"/>
            <a:ext cx="4756837" cy="1752600"/>
            <a:chOff x="304800" y="4191000"/>
            <a:chExt cx="4756837" cy="1752600"/>
          </a:xfrm>
        </p:grpSpPr>
        <mc:AlternateContent xmlns:mc="http://schemas.openxmlformats.org/markup-compatibility/2006" xmlns:a14="http://schemas.microsoft.com/office/drawing/2010/main">
          <mc:Choice Requires="a14">
            <p:sp>
              <p:nvSpPr>
                <p:cNvPr id="59" name="TextBox 58"/>
                <p:cNvSpPr txBox="1"/>
                <p:nvPr/>
              </p:nvSpPr>
              <p:spPr>
                <a:xfrm>
                  <a:off x="304800" y="4191000"/>
                  <a:ext cx="3899862" cy="6680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𝐴</m:t>
                        </m:r>
                        <m:d>
                          <m:dPr>
                            <m:ctrlPr>
                              <a:rPr lang="en-AU" b="0" i="1" smtClean="0">
                                <a:latin typeface="Cambria Math" panose="02040503050406030204" pitchFamily="18" charset="0"/>
                              </a:rPr>
                            </m:ctrlPr>
                          </m:dPr>
                          <m:e>
                            <m:r>
                              <a:rPr lang="en-AU" b="0" i="1" smtClean="0">
                                <a:latin typeface="Cambria Math" panose="02040503050406030204" pitchFamily="18" charset="0"/>
                              </a:rPr>
                              <m:t>𝑆</m:t>
                            </m:r>
                            <m:r>
                              <a:rPr lang="en-AU" b="0" i="1" smtClean="0">
                                <a:latin typeface="Cambria Math" panose="02040503050406030204" pitchFamily="18" charset="0"/>
                              </a:rPr>
                              <m:t>1∪</m:t>
                            </m:r>
                            <m:r>
                              <a:rPr lang="en-AU" b="0" i="1" smtClean="0">
                                <a:latin typeface="Cambria Math" panose="02040503050406030204" pitchFamily="18" charset="0"/>
                              </a:rPr>
                              <m:t>𝑆</m:t>
                            </m:r>
                            <m:r>
                              <a:rPr lang="en-AU" b="0" i="1" smtClean="0">
                                <a:latin typeface="Cambria Math" panose="02040503050406030204" pitchFamily="18" charset="0"/>
                                <a:ea typeface="Cambria Math" panose="02040503050406030204" pitchFamily="18" charset="0"/>
                              </a:rPr>
                              <m:t>2</m:t>
                            </m:r>
                          </m:e>
                        </m:d>
                        <m:r>
                          <a:rPr lang="en-AU" b="0" i="1" smtClean="0">
                            <a:latin typeface="Cambria Math" panose="02040503050406030204" pitchFamily="18" charset="0"/>
                          </a:rPr>
                          <m:t>=</m:t>
                        </m:r>
                        <m:f>
                          <m:fPr>
                            <m:ctrlPr>
                              <a:rPr lang="en-AU" b="0"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𝑘</m:t>
                                </m:r>
                              </m:e>
                              <m:sup>
                                <m:r>
                                  <a:rPr lang="en-AU" b="0" i="1" smtClean="0">
                                    <a:latin typeface="Cambria Math" panose="02040503050406030204" pitchFamily="18" charset="0"/>
                                  </a:rPr>
                                  <m:t>′</m:t>
                                </m:r>
                              </m:sup>
                            </m:sSup>
                            <m:r>
                              <a:rPr lang="en-AU" b="0" i="1" smtClean="0">
                                <a:latin typeface="Cambria Math" panose="02040503050406030204" pitchFamily="18" charset="0"/>
                              </a:rPr>
                              <m:t>−1</m:t>
                            </m:r>
                          </m:num>
                          <m:den>
                            <m:r>
                              <a:rPr lang="en-AU" b="0" i="1" smtClean="0">
                                <a:latin typeface="Cambria Math" panose="02040503050406030204" pitchFamily="18" charset="0"/>
                              </a:rPr>
                              <m:t>h</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𝑘</m:t>
                                    </m:r>
                                  </m:e>
                                  <m:sup>
                                    <m:r>
                                      <a:rPr lang="en-AU" b="0" i="1" smtClean="0">
                                        <a:latin typeface="Cambria Math" panose="02040503050406030204" pitchFamily="18" charset="0"/>
                                      </a:rPr>
                                      <m:t>′</m:t>
                                    </m:r>
                                  </m:sup>
                                </m:sSup>
                              </m:e>
                            </m:d>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2−1</m:t>
                            </m:r>
                          </m:num>
                          <m:den>
                            <m:r>
                              <a:rPr lang="en-AU" b="0" i="1" smtClean="0">
                                <a:latin typeface="Cambria Math" panose="02040503050406030204" pitchFamily="18" charset="0"/>
                              </a:rPr>
                              <m:t>0.4</m:t>
                            </m:r>
                          </m:den>
                        </m:f>
                        <m:r>
                          <a:rPr lang="en-AU" b="0" i="1" smtClean="0">
                            <a:latin typeface="Cambria Math" panose="02040503050406030204" pitchFamily="18" charset="0"/>
                          </a:rPr>
                          <m:t>=2.5</m:t>
                        </m:r>
                      </m:oMath>
                    </m:oMathPara>
                  </a14:m>
                  <a:endParaRPr lang="en-AU" dirty="0">
                    <a:latin typeface="Calibri" panose="020F050202020403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304800" y="4191000"/>
                  <a:ext cx="3899862" cy="668003"/>
                </a:xfrm>
                <a:prstGeom prst="rect">
                  <a:avLst/>
                </a:prstGeom>
                <a:blipFill rotWithShape="0">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04800" y="4869949"/>
                  <a:ext cx="3505200" cy="6164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𝐽</m:t>
                        </m:r>
                        <m:d>
                          <m:dPr>
                            <m:ctrlPr>
                              <a:rPr lang="en-AU" b="0" i="1" smtClean="0">
                                <a:latin typeface="Cambria Math" panose="02040503050406030204" pitchFamily="18" charset="0"/>
                              </a:rPr>
                            </m:ctrlPr>
                          </m:dPr>
                          <m:e>
                            <m:r>
                              <a:rPr lang="en-AU" b="0" i="1" smtClean="0">
                                <a:latin typeface="Cambria Math" panose="02040503050406030204" pitchFamily="18" charset="0"/>
                              </a:rPr>
                              <m:t>𝑆</m:t>
                            </m:r>
                            <m:r>
                              <a:rPr lang="en-AU" b="0" i="1" smtClean="0">
                                <a:latin typeface="Cambria Math" panose="02040503050406030204" pitchFamily="18" charset="0"/>
                              </a:rPr>
                              <m:t>1,</m:t>
                            </m:r>
                            <m:r>
                              <a:rPr lang="en-AU" b="0" i="1" smtClean="0">
                                <a:latin typeface="Cambria Math" panose="02040503050406030204" pitchFamily="18" charset="0"/>
                              </a:rPr>
                              <m:t>𝑆</m:t>
                            </m:r>
                            <m:r>
                              <a:rPr lang="en-AU" b="0" i="1" smtClean="0">
                                <a:latin typeface="Cambria Math" panose="02040503050406030204" pitchFamily="18" charset="0"/>
                                <a:ea typeface="Cambria Math" panose="02040503050406030204" pitchFamily="18" charset="0"/>
                              </a:rPr>
                              <m:t>2</m:t>
                            </m:r>
                          </m:e>
                        </m:d>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i="1">
                                <a:latin typeface="Cambria Math" panose="02040503050406030204" pitchFamily="18" charset="0"/>
                              </a:rPr>
                              <m:t>𝑐𝑜𝑚𝑜𝑛</m:t>
                            </m:r>
                            <m:r>
                              <a:rPr lang="en-AU" b="0" i="1" smtClean="0">
                                <a:latin typeface="Cambria Math" panose="02040503050406030204" pitchFamily="18" charset="0"/>
                              </a:rPr>
                              <m:t> </m:t>
                            </m:r>
                            <m:r>
                              <a:rPr lang="en-AU" b="0" i="1" smtClean="0">
                                <a:latin typeface="Cambria Math" panose="02040503050406030204" pitchFamily="18" charset="0"/>
                              </a:rPr>
                              <m:t>𝑣𝑎𝑙𝑢𝑒</m:t>
                            </m:r>
                          </m:num>
                          <m:den>
                            <m:r>
                              <a:rPr lang="en-AU" i="1">
                                <a:latin typeface="Cambria Math" panose="02040503050406030204" pitchFamily="18" charset="0"/>
                              </a:rPr>
                              <m:t>𝑘</m:t>
                            </m:r>
                            <m:r>
                              <a:rPr lang="en-AU" i="1">
                                <a:latin typeface="Cambria Math" panose="02040503050406030204" pitchFamily="18" charset="0"/>
                              </a:rPr>
                              <m:t>′</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2</m:t>
                            </m:r>
                          </m:den>
                        </m:f>
                      </m:oMath>
                    </m:oMathPara>
                  </a14:m>
                  <a:endParaRPr lang="en-AU" dirty="0">
                    <a:latin typeface="Calibri" panose="020F0502020204030204" pitchFamily="34"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04800" y="4869949"/>
                  <a:ext cx="3505200" cy="616451"/>
                </a:xfrm>
                <a:prstGeom prst="rect">
                  <a:avLst/>
                </a:prstGeom>
                <a:blipFill rotWithShape="0">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57200" y="5574268"/>
                  <a:ext cx="4604437" cy="369332"/>
                </a:xfrm>
                <a:prstGeom prst="rect">
                  <a:avLst/>
                </a:prstGeom>
                <a:noFill/>
              </p:spPr>
              <p:txBody>
                <a:bodyPr wrap="square" rtlCol="0">
                  <a:spAutoFit/>
                </a:bodyPr>
                <a:lstStyle/>
                <a:p>
                  <a14:m>
                    <m:oMath xmlns:m="http://schemas.openxmlformats.org/officeDocument/2006/math">
                      <m:r>
                        <a:rPr lang="en-AU" b="0" i="1" smtClean="0">
                          <a:latin typeface="Cambria Math" panose="02040503050406030204" pitchFamily="18" charset="0"/>
                        </a:rPr>
                        <m:t>𝐴</m:t>
                      </m:r>
                      <m:d>
                        <m:dPr>
                          <m:ctrlPr>
                            <a:rPr lang="en-AU" b="0" i="1" smtClean="0">
                              <a:latin typeface="Cambria Math" panose="02040503050406030204" pitchFamily="18" charset="0"/>
                            </a:rPr>
                          </m:ctrlPr>
                        </m:dPr>
                        <m:e>
                          <m:r>
                            <a:rPr lang="en-AU" b="0" i="1" smtClean="0">
                              <a:latin typeface="Cambria Math" panose="02040503050406030204" pitchFamily="18" charset="0"/>
                            </a:rPr>
                            <m:t>𝑆</m:t>
                          </m:r>
                          <m:r>
                            <a:rPr lang="en-AU" b="0" i="1" smtClean="0">
                              <a:latin typeface="Cambria Math" panose="02040503050406030204" pitchFamily="18" charset="0"/>
                            </a:rPr>
                            <m:t>1∩</m:t>
                          </m:r>
                          <m:r>
                            <a:rPr lang="en-AU" b="0" i="1" smtClean="0">
                              <a:latin typeface="Cambria Math" panose="02040503050406030204" pitchFamily="18" charset="0"/>
                              <a:ea typeface="Cambria Math" panose="02040503050406030204" pitchFamily="18" charset="0"/>
                            </a:rPr>
                            <m:t>𝑆</m:t>
                          </m:r>
                          <m:r>
                            <a:rPr lang="en-AU" b="0" i="1" smtClean="0">
                              <a:latin typeface="Cambria Math" panose="02040503050406030204" pitchFamily="18" charset="0"/>
                              <a:ea typeface="Cambria Math" panose="02040503050406030204" pitchFamily="18" charset="0"/>
                            </a:rPr>
                            <m:t>2</m:t>
                          </m:r>
                        </m:e>
                      </m:d>
                      <m:r>
                        <a:rPr lang="en-AU" b="0" i="1" smtClean="0">
                          <a:latin typeface="Cambria Math" panose="02040503050406030204" pitchFamily="18" charset="0"/>
                        </a:rPr>
                        <m:t>=</m:t>
                      </m:r>
                      <m:r>
                        <a:rPr lang="en-AU" b="0" i="1" smtClean="0">
                          <a:latin typeface="Cambria Math" panose="02040503050406030204" pitchFamily="18" charset="0"/>
                        </a:rPr>
                        <m:t>𝐽</m:t>
                      </m:r>
                      <m:r>
                        <a:rPr lang="en-AU" b="0" i="1" smtClean="0">
                          <a:latin typeface="Cambria Math" panose="02040503050406030204" pitchFamily="18" charset="0"/>
                        </a:rPr>
                        <m:t>(</m:t>
                      </m:r>
                      <m:r>
                        <a:rPr lang="en-AU" b="0" i="1" smtClean="0">
                          <a:latin typeface="Cambria Math" panose="02040503050406030204" pitchFamily="18" charset="0"/>
                        </a:rPr>
                        <m:t>𝑆</m:t>
                      </m:r>
                      <m:r>
                        <a:rPr lang="en-AU" b="0" i="1" smtClean="0">
                          <a:latin typeface="Cambria Math" panose="02040503050406030204" pitchFamily="18" charset="0"/>
                        </a:rPr>
                        <m:t>1,</m:t>
                      </m:r>
                      <m:r>
                        <a:rPr lang="en-AU" b="0" i="1" smtClean="0">
                          <a:latin typeface="Cambria Math" panose="02040503050406030204" pitchFamily="18" charset="0"/>
                        </a:rPr>
                        <m:t>𝑆</m:t>
                      </m:r>
                      <m:r>
                        <a:rPr lang="en-AU" b="0" i="1" smtClean="0">
                          <a:latin typeface="Cambria Math" panose="02040503050406030204" pitchFamily="18" charset="0"/>
                        </a:rPr>
                        <m:t>2)×</m:t>
                      </m:r>
                      <m:r>
                        <a:rPr lang="en-AU" i="1">
                          <a:latin typeface="Cambria Math" panose="02040503050406030204" pitchFamily="18" charset="0"/>
                        </a:rPr>
                        <m:t>𝐴</m:t>
                      </m:r>
                      <m:d>
                        <m:dPr>
                          <m:ctrlPr>
                            <a:rPr lang="en-AU" i="1">
                              <a:latin typeface="Cambria Math" panose="02040503050406030204" pitchFamily="18" charset="0"/>
                            </a:rPr>
                          </m:ctrlPr>
                        </m:dPr>
                        <m:e>
                          <m:r>
                            <a:rPr lang="en-AU" b="0" i="1" smtClean="0">
                              <a:latin typeface="Cambria Math" panose="02040503050406030204" pitchFamily="18" charset="0"/>
                            </a:rPr>
                            <m:t>𝑆</m:t>
                          </m:r>
                          <m:r>
                            <a:rPr lang="en-AU" i="1">
                              <a:latin typeface="Cambria Math" panose="02040503050406030204" pitchFamily="18" charset="0"/>
                            </a:rPr>
                            <m:t>1∪</m:t>
                          </m:r>
                          <m:r>
                            <a:rPr lang="en-AU" b="0" i="1" smtClean="0">
                              <a:latin typeface="Cambria Math" panose="02040503050406030204" pitchFamily="18" charset="0"/>
                              <a:ea typeface="Cambria Math" panose="02040503050406030204" pitchFamily="18" charset="0"/>
                            </a:rPr>
                            <m:t>𝑆</m:t>
                          </m:r>
                          <m:r>
                            <a:rPr lang="en-AU" i="1">
                              <a:latin typeface="Cambria Math" panose="02040503050406030204" pitchFamily="18" charset="0"/>
                              <a:ea typeface="Cambria Math" panose="02040503050406030204" pitchFamily="18" charset="0"/>
                            </a:rPr>
                            <m:t>2</m:t>
                          </m:r>
                        </m:e>
                      </m:d>
                    </m:oMath>
                  </a14:m>
                  <a:r>
                    <a:rPr lang="en-AU" dirty="0" smtClean="0">
                      <a:latin typeface="Calibri" panose="020F0502020204030204" pitchFamily="34" charset="0"/>
                    </a:rPr>
                    <a:t> = 2.5</a:t>
                  </a:r>
                  <a:endParaRPr lang="en-AU" dirty="0">
                    <a:latin typeface="Calibri" panose="020F0502020204030204" pitchFamily="34"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457200" y="5574268"/>
                  <a:ext cx="4604437" cy="369332"/>
                </a:xfrm>
                <a:prstGeom prst="rect">
                  <a:avLst/>
                </a:prstGeom>
                <a:blipFill rotWithShape="0">
                  <a:blip r:embed="rId8"/>
                  <a:stretch>
                    <a:fillRect t="-8197" b="-24590"/>
                  </a:stretch>
                </a:blipFill>
              </p:spPr>
              <p:txBody>
                <a:bodyPr/>
                <a:lstStyle/>
                <a:p>
                  <a:r>
                    <a:rPr lang="en-AU">
                      <a:noFill/>
                    </a:rPr>
                    <a:t> </a:t>
                  </a:r>
                </a:p>
              </p:txBody>
            </p:sp>
          </mc:Fallback>
        </mc:AlternateContent>
      </p:grpSp>
    </p:spTree>
    <p:extLst>
      <p:ext uri="{BB962C8B-B14F-4D97-AF65-F5344CB8AC3E}">
        <p14:creationId xmlns:p14="http://schemas.microsoft.com/office/powerpoint/2010/main" val="849669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16" y="174752"/>
            <a:ext cx="8534400" cy="758952"/>
          </a:xfrm>
        </p:spPr>
        <p:txBody>
          <a:bodyPr/>
          <a:lstStyle/>
          <a:p>
            <a:r>
              <a:rPr lang="en-AU" dirty="0"/>
              <a:t>Bayesian network</a:t>
            </a:r>
          </a:p>
        </p:txBody>
      </p:sp>
      <p:sp>
        <p:nvSpPr>
          <p:cNvPr id="3" name="Slide Number Placeholder 2"/>
          <p:cNvSpPr>
            <a:spLocks noGrp="1"/>
          </p:cNvSpPr>
          <p:nvPr>
            <p:ph type="sldNum" sz="quarter" idx="12"/>
          </p:nvPr>
        </p:nvSpPr>
        <p:spPr>
          <a:xfrm>
            <a:off x="8335764" y="6270752"/>
            <a:ext cx="457200" cy="441325"/>
          </a:xfrm>
        </p:spPr>
        <p:txBody>
          <a:bodyPr/>
          <a:lstStyle/>
          <a:p>
            <a:fld id="{B6F15528-21DE-4FAA-801E-634DDDAF4B2B}" type="slidenum">
              <a:rPr lang="en-US" smtClean="0">
                <a:latin typeface="Calibri" panose="020F0502020204030204" pitchFamily="34" charset="0"/>
              </a:rPr>
              <a:pPr/>
              <a:t>13</a:t>
            </a:fld>
            <a:endParaRPr lang="en-US" dirty="0">
              <a:latin typeface="Calibri" panose="020F0502020204030204" pitchFamily="34" charset="0"/>
            </a:endParaRPr>
          </a:p>
        </p:txBody>
      </p:sp>
      <p:sp>
        <p:nvSpPr>
          <p:cNvPr id="4" name="Content Placeholder 3"/>
          <p:cNvSpPr>
            <a:spLocks noGrp="1"/>
          </p:cNvSpPr>
          <p:nvPr>
            <p:ph sz="quarter" idx="1"/>
          </p:nvPr>
        </p:nvSpPr>
        <p:spPr>
          <a:xfrm>
            <a:off x="331716" y="1473200"/>
            <a:ext cx="8503920" cy="4572000"/>
          </a:xfrm>
        </p:spPr>
        <p:txBody>
          <a:bodyPr>
            <a:normAutofit/>
          </a:bodyPr>
          <a:lstStyle/>
          <a:p>
            <a:r>
              <a:rPr lang="en-AU" dirty="0"/>
              <a:t>Bayesian </a:t>
            </a:r>
            <a:r>
              <a:rPr lang="en-AU" dirty="0" smtClean="0"/>
              <a:t>network </a:t>
            </a:r>
            <a:r>
              <a:rPr lang="en-AU" dirty="0"/>
              <a:t>to capture the </a:t>
            </a:r>
            <a:r>
              <a:rPr lang="en-AU" dirty="0" smtClean="0"/>
              <a:t>correlation among keywords</a:t>
            </a:r>
            <a:endParaRPr lang="en-AU" dirty="0"/>
          </a:p>
          <a:p>
            <a:endParaRPr lang="en-AU" dirty="0"/>
          </a:p>
        </p:txBody>
      </p:sp>
      <p:sp>
        <p:nvSpPr>
          <p:cNvPr id="5" name="Oval 4"/>
          <p:cNvSpPr/>
          <p:nvPr/>
        </p:nvSpPr>
        <p:spPr>
          <a:xfrm>
            <a:off x="700782" y="2997467"/>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latin typeface="Calibri" panose="020F0502020204030204" pitchFamily="34" charset="0"/>
              </a:rPr>
              <a:t>t1</a:t>
            </a:r>
            <a:endParaRPr lang="en-AU" sz="2400" dirty="0">
              <a:latin typeface="Calibri" panose="020F0502020204030204" pitchFamily="34" charset="0"/>
            </a:endParaRPr>
          </a:p>
        </p:txBody>
      </p:sp>
      <p:sp>
        <p:nvSpPr>
          <p:cNvPr id="6" name="Oval 5"/>
          <p:cNvSpPr/>
          <p:nvPr/>
        </p:nvSpPr>
        <p:spPr>
          <a:xfrm>
            <a:off x="2377182" y="2997467"/>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latin typeface="Calibri" panose="020F0502020204030204" pitchFamily="34" charset="0"/>
              </a:rPr>
              <a:t>t2</a:t>
            </a:r>
            <a:endParaRPr lang="en-AU" sz="2400" dirty="0">
              <a:latin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970449812"/>
              </p:ext>
            </p:extLst>
          </p:nvPr>
        </p:nvGraphicFramePr>
        <p:xfrm>
          <a:off x="3505200" y="2514600"/>
          <a:ext cx="2681982" cy="1828800"/>
        </p:xfrm>
        <a:graphic>
          <a:graphicData uri="http://schemas.openxmlformats.org/drawingml/2006/table">
            <a:tbl>
              <a:tblPr firstRow="1" bandRow="1">
                <a:tableStyleId>{5C22544A-7EE6-4342-B048-85BDC9FD1C3A}</a:tableStyleId>
              </a:tblPr>
              <a:tblGrid>
                <a:gridCol w="1081782"/>
                <a:gridCol w="1600200"/>
              </a:tblGrid>
              <a:tr h="263497">
                <a:tc>
                  <a:txBody>
                    <a:bodyPr/>
                    <a:lstStyle/>
                    <a:p>
                      <a:pPr algn="ctr"/>
                      <a:r>
                        <a:rPr lang="en-AU" dirty="0" smtClean="0">
                          <a:latin typeface="Calibri" panose="020F0502020204030204" pitchFamily="34" charset="0"/>
                        </a:rPr>
                        <a:t>T1   T2</a:t>
                      </a:r>
                      <a:endParaRPr lang="en-AU" dirty="0">
                        <a:latin typeface="Calibri" panose="020F0502020204030204" pitchFamily="34" charset="0"/>
                      </a:endParaRPr>
                    </a:p>
                  </a:txBody>
                  <a:tcPr/>
                </a:tc>
                <a:tc>
                  <a:txBody>
                    <a:bodyPr/>
                    <a:lstStyle/>
                    <a:p>
                      <a:pPr algn="ctr"/>
                      <a:r>
                        <a:rPr lang="en-AU" dirty="0" smtClean="0">
                          <a:latin typeface="Calibri" panose="020F0502020204030204" pitchFamily="34" charset="0"/>
                        </a:rPr>
                        <a:t>P(T1|T2)</a:t>
                      </a:r>
                      <a:endParaRPr lang="en-AU" dirty="0">
                        <a:latin typeface="Calibri" panose="020F0502020204030204" pitchFamily="34" charset="0"/>
                      </a:endParaRPr>
                    </a:p>
                  </a:txBody>
                  <a:tcPr/>
                </a:tc>
              </a:tr>
              <a:tr h="263497">
                <a:tc>
                  <a:txBody>
                    <a:bodyPr/>
                    <a:lstStyle/>
                    <a:p>
                      <a:pPr marL="342900" indent="-342900" algn="ctr">
                        <a:buAutoNum type="arabicPlain"/>
                      </a:pPr>
                      <a:r>
                        <a:rPr lang="en-AU" baseline="0" dirty="0" smtClean="0">
                          <a:latin typeface="Calibri" panose="020F0502020204030204" pitchFamily="34" charset="0"/>
                        </a:rPr>
                        <a:t>1</a:t>
                      </a:r>
                      <a:endParaRPr lang="en-AU" dirty="0">
                        <a:latin typeface="Calibri" panose="020F0502020204030204" pitchFamily="34" charset="0"/>
                      </a:endParaRPr>
                    </a:p>
                  </a:txBody>
                  <a:tcPr/>
                </a:tc>
                <a:tc>
                  <a:txBody>
                    <a:bodyPr/>
                    <a:lstStyle/>
                    <a:p>
                      <a:pPr algn="ctr"/>
                      <a:r>
                        <a:rPr lang="en-AU" dirty="0" smtClean="0">
                          <a:latin typeface="Calibri" panose="020F0502020204030204" pitchFamily="34" charset="0"/>
                        </a:rPr>
                        <a:t>8/10</a:t>
                      </a:r>
                      <a:endParaRPr lang="en-AU" dirty="0">
                        <a:latin typeface="Calibri" panose="020F0502020204030204" pitchFamily="34" charset="0"/>
                      </a:endParaRPr>
                    </a:p>
                  </a:txBody>
                  <a:tcPr/>
                </a:tc>
              </a:tr>
              <a:tr h="263497">
                <a:tc>
                  <a:txBody>
                    <a:bodyPr/>
                    <a:lstStyle/>
                    <a:p>
                      <a:pPr algn="ctr"/>
                      <a:r>
                        <a:rPr lang="en-AU" dirty="0" smtClean="0">
                          <a:latin typeface="Calibri" panose="020F0502020204030204" pitchFamily="34" charset="0"/>
                        </a:rPr>
                        <a:t>0</a:t>
                      </a:r>
                      <a:r>
                        <a:rPr lang="en-AU" baseline="0" dirty="0" smtClean="0">
                          <a:latin typeface="Calibri" panose="020F0502020204030204" pitchFamily="34" charset="0"/>
                        </a:rPr>
                        <a:t>    1</a:t>
                      </a:r>
                      <a:endParaRPr lang="en-AU" dirty="0">
                        <a:latin typeface="Calibri" panose="020F0502020204030204" pitchFamily="34" charset="0"/>
                      </a:endParaRPr>
                    </a:p>
                  </a:txBody>
                  <a:tcPr/>
                </a:tc>
                <a:tc>
                  <a:txBody>
                    <a:bodyPr/>
                    <a:lstStyle/>
                    <a:p>
                      <a:pPr algn="ctr"/>
                      <a:r>
                        <a:rPr lang="en-AU" dirty="0" smtClean="0">
                          <a:latin typeface="Calibri" panose="020F0502020204030204" pitchFamily="34" charset="0"/>
                        </a:rPr>
                        <a:t>2/10</a:t>
                      </a:r>
                      <a:endParaRPr lang="en-AU" dirty="0">
                        <a:latin typeface="Calibri" panose="020F0502020204030204" pitchFamily="34" charset="0"/>
                      </a:endParaRPr>
                    </a:p>
                  </a:txBody>
                  <a:tcPr/>
                </a:tc>
              </a:tr>
              <a:tr h="263497">
                <a:tc>
                  <a:txBody>
                    <a:bodyPr/>
                    <a:lstStyle/>
                    <a:p>
                      <a:pPr marL="342900" indent="-342900" algn="ctr">
                        <a:buAutoNum type="arabicPlain"/>
                      </a:pPr>
                      <a:r>
                        <a:rPr lang="en-AU" dirty="0" smtClean="0">
                          <a:latin typeface="Calibri" panose="020F0502020204030204" pitchFamily="34" charset="0"/>
                        </a:rPr>
                        <a:t>0</a:t>
                      </a:r>
                      <a:endParaRPr lang="en-AU" dirty="0">
                        <a:latin typeface="Calibri" panose="020F0502020204030204" pitchFamily="34" charset="0"/>
                      </a:endParaRPr>
                    </a:p>
                  </a:txBody>
                  <a:tcPr/>
                </a:tc>
                <a:tc>
                  <a:txBody>
                    <a:bodyPr/>
                    <a:lstStyle/>
                    <a:p>
                      <a:pPr algn="ctr"/>
                      <a:r>
                        <a:rPr lang="en-AU" dirty="0" smtClean="0">
                          <a:latin typeface="Calibri" panose="020F0502020204030204" pitchFamily="34" charset="0"/>
                        </a:rPr>
                        <a:t>2/5</a:t>
                      </a:r>
                      <a:endParaRPr lang="en-AU" dirty="0">
                        <a:latin typeface="Calibri" panose="020F0502020204030204" pitchFamily="34" charset="0"/>
                      </a:endParaRPr>
                    </a:p>
                  </a:txBody>
                  <a:tcPr/>
                </a:tc>
              </a:tr>
              <a:tr h="263497">
                <a:tc>
                  <a:txBody>
                    <a:bodyPr/>
                    <a:lstStyle/>
                    <a:p>
                      <a:pPr algn="ctr"/>
                      <a:r>
                        <a:rPr lang="en-AU" dirty="0" smtClean="0">
                          <a:latin typeface="Calibri" panose="020F0502020204030204" pitchFamily="34" charset="0"/>
                        </a:rPr>
                        <a:t>0    0</a:t>
                      </a:r>
                      <a:endParaRPr lang="en-AU" dirty="0">
                        <a:latin typeface="Calibri" panose="020F0502020204030204" pitchFamily="34" charset="0"/>
                      </a:endParaRPr>
                    </a:p>
                  </a:txBody>
                  <a:tcPr/>
                </a:tc>
                <a:tc>
                  <a:txBody>
                    <a:bodyPr/>
                    <a:lstStyle/>
                    <a:p>
                      <a:pPr algn="ctr"/>
                      <a:r>
                        <a:rPr lang="en-AU" dirty="0" smtClean="0">
                          <a:latin typeface="Calibri" panose="020F0502020204030204" pitchFamily="34" charset="0"/>
                        </a:rPr>
                        <a:t>3/5</a:t>
                      </a:r>
                      <a:endParaRPr lang="en-AU" dirty="0">
                        <a:latin typeface="Calibri" panose="020F0502020204030204" pitchFamily="34" charset="0"/>
                      </a:endParaRPr>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42866743"/>
              </p:ext>
            </p:extLst>
          </p:nvPr>
        </p:nvGraphicFramePr>
        <p:xfrm>
          <a:off x="6537608" y="2500143"/>
          <a:ext cx="2054446" cy="1112520"/>
        </p:xfrm>
        <a:graphic>
          <a:graphicData uri="http://schemas.openxmlformats.org/drawingml/2006/table">
            <a:tbl>
              <a:tblPr firstRow="1" bandRow="1">
                <a:tableStyleId>{5C22544A-7EE6-4342-B048-85BDC9FD1C3A}</a:tableStyleId>
              </a:tblPr>
              <a:tblGrid>
                <a:gridCol w="911446"/>
                <a:gridCol w="1143000"/>
              </a:tblGrid>
              <a:tr h="370840">
                <a:tc>
                  <a:txBody>
                    <a:bodyPr/>
                    <a:lstStyle/>
                    <a:p>
                      <a:r>
                        <a:rPr lang="en-AU" dirty="0" smtClean="0">
                          <a:latin typeface="Calibri" panose="020F0502020204030204" pitchFamily="34" charset="0"/>
                        </a:rPr>
                        <a:t>T2</a:t>
                      </a:r>
                      <a:endParaRPr lang="en-AU" dirty="0">
                        <a:latin typeface="Calibri" panose="020F0502020204030204" pitchFamily="34" charset="0"/>
                      </a:endParaRPr>
                    </a:p>
                  </a:txBody>
                  <a:tcPr/>
                </a:tc>
                <a:tc>
                  <a:txBody>
                    <a:bodyPr/>
                    <a:lstStyle/>
                    <a:p>
                      <a:r>
                        <a:rPr lang="en-AU" dirty="0" smtClean="0">
                          <a:latin typeface="Calibri" panose="020F0502020204030204" pitchFamily="34" charset="0"/>
                        </a:rPr>
                        <a:t>P(T2)</a:t>
                      </a:r>
                      <a:endParaRPr lang="en-AU" dirty="0">
                        <a:latin typeface="Calibri" panose="020F0502020204030204" pitchFamily="34" charset="0"/>
                      </a:endParaRPr>
                    </a:p>
                  </a:txBody>
                  <a:tcPr/>
                </a:tc>
              </a:tr>
              <a:tr h="370840">
                <a:tc>
                  <a:txBody>
                    <a:bodyPr/>
                    <a:lstStyle/>
                    <a:p>
                      <a:r>
                        <a:rPr lang="en-AU" dirty="0" smtClean="0">
                          <a:latin typeface="Calibri" panose="020F0502020204030204" pitchFamily="34" charset="0"/>
                        </a:rPr>
                        <a:t>1</a:t>
                      </a:r>
                      <a:endParaRPr lang="en-AU" dirty="0">
                        <a:latin typeface="Calibri" panose="020F0502020204030204" pitchFamily="34" charset="0"/>
                      </a:endParaRPr>
                    </a:p>
                  </a:txBody>
                  <a:tcPr/>
                </a:tc>
                <a:tc>
                  <a:txBody>
                    <a:bodyPr/>
                    <a:lstStyle/>
                    <a:p>
                      <a:r>
                        <a:rPr lang="en-AU" dirty="0" smtClean="0">
                          <a:latin typeface="Calibri" panose="020F0502020204030204" pitchFamily="34" charset="0"/>
                        </a:rPr>
                        <a:t>10/15</a:t>
                      </a:r>
                      <a:endParaRPr lang="en-AU" dirty="0">
                        <a:latin typeface="Calibri" panose="020F0502020204030204" pitchFamily="34" charset="0"/>
                      </a:endParaRPr>
                    </a:p>
                  </a:txBody>
                  <a:tcPr/>
                </a:tc>
              </a:tr>
              <a:tr h="370840">
                <a:tc>
                  <a:txBody>
                    <a:bodyPr/>
                    <a:lstStyle/>
                    <a:p>
                      <a:r>
                        <a:rPr lang="en-AU" dirty="0" smtClean="0">
                          <a:latin typeface="Calibri" panose="020F0502020204030204" pitchFamily="34" charset="0"/>
                        </a:rPr>
                        <a:t>0</a:t>
                      </a:r>
                      <a:endParaRPr lang="en-AU" dirty="0">
                        <a:latin typeface="Calibri" panose="020F0502020204030204" pitchFamily="34" charset="0"/>
                      </a:endParaRPr>
                    </a:p>
                  </a:txBody>
                  <a:tcPr/>
                </a:tc>
                <a:tc>
                  <a:txBody>
                    <a:bodyPr/>
                    <a:lstStyle/>
                    <a:p>
                      <a:r>
                        <a:rPr lang="en-AU" dirty="0" smtClean="0">
                          <a:latin typeface="Calibri" panose="020F0502020204030204" pitchFamily="34" charset="0"/>
                        </a:rPr>
                        <a:t>5/15</a:t>
                      </a:r>
                      <a:endParaRPr lang="en-AU" dirty="0">
                        <a:latin typeface="Calibri" panose="020F0502020204030204" pitchFamily="34" charset="0"/>
                      </a:endParaRPr>
                    </a:p>
                  </a:txBody>
                  <a:tcPr/>
                </a:tc>
              </a:tr>
            </a:tbl>
          </a:graphicData>
        </a:graphic>
      </p:graphicFrame>
      <mc:AlternateContent xmlns:mc="http://schemas.openxmlformats.org/markup-compatibility/2006" xmlns:a14="http://schemas.microsoft.com/office/drawing/2010/main">
        <mc:Choice Requires="a14">
          <p:sp>
            <p:nvSpPr>
              <p:cNvPr id="7" name="TextBox 6"/>
              <p:cNvSpPr txBox="1"/>
              <p:nvPr/>
            </p:nvSpPr>
            <p:spPr>
              <a:xfrm>
                <a:off x="1898982" y="5483423"/>
                <a:ext cx="600856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𝐴</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𝑡</m:t>
                          </m:r>
                          <m:r>
                            <a:rPr lang="en-AU" sz="2000" b="0" i="1" smtClean="0">
                              <a:latin typeface="Cambria Math" panose="02040503050406030204" pitchFamily="18" charset="0"/>
                            </a:rPr>
                            <m:t>1∩</m:t>
                          </m:r>
                          <m:r>
                            <a:rPr lang="en-AU" sz="2000" b="0" i="1" smtClean="0">
                              <a:latin typeface="Cambria Math" panose="02040503050406030204" pitchFamily="18" charset="0"/>
                              <a:ea typeface="Cambria Math" panose="02040503050406030204" pitchFamily="18" charset="0"/>
                            </a:rPr>
                            <m:t>𝑡</m:t>
                          </m:r>
                          <m:r>
                            <a:rPr lang="en-AU" sz="2000" b="0" i="1" smtClean="0">
                              <a:latin typeface="Cambria Math" panose="02040503050406030204" pitchFamily="18" charset="0"/>
                              <a:ea typeface="Cambria Math" panose="02040503050406030204" pitchFamily="18" charset="0"/>
                            </a:rPr>
                            <m:t>2</m:t>
                          </m:r>
                        </m:e>
                      </m:d>
                      <m:r>
                        <a:rPr lang="en-AU" sz="2000" b="0" i="1" smtClean="0">
                          <a:latin typeface="Cambria Math" panose="02040503050406030204" pitchFamily="18" charset="0"/>
                        </a:rPr>
                        <m:t>=</m:t>
                      </m:r>
                      <m:r>
                        <a:rPr lang="en-AU" sz="2000" b="0" i="1" smtClean="0">
                          <a:latin typeface="Cambria Math" panose="02040503050406030204" pitchFamily="18" charset="0"/>
                        </a:rPr>
                        <m:t>𝑃</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𝑇</m:t>
                          </m:r>
                          <m:r>
                            <a:rPr lang="en-AU" sz="2000" b="0" i="1" smtClean="0">
                              <a:latin typeface="Cambria Math" panose="02040503050406030204" pitchFamily="18" charset="0"/>
                            </a:rPr>
                            <m:t>1=1, </m:t>
                          </m:r>
                          <m:r>
                            <a:rPr lang="en-AU" sz="2000" b="0" i="1" smtClean="0">
                              <a:latin typeface="Cambria Math" panose="02040503050406030204" pitchFamily="18" charset="0"/>
                            </a:rPr>
                            <m:t>𝑇</m:t>
                          </m:r>
                          <m:r>
                            <a:rPr lang="en-AU" sz="2000" b="0" i="1" smtClean="0">
                              <a:latin typeface="Cambria Math" panose="02040503050406030204" pitchFamily="18" charset="0"/>
                            </a:rPr>
                            <m:t>2=1</m:t>
                          </m:r>
                        </m:e>
                      </m:d>
                      <m:r>
                        <a:rPr lang="en-AU" sz="2000" b="0" i="1" smtClean="0">
                          <a:latin typeface="Cambria Math" panose="02040503050406030204" pitchFamily="18" charset="0"/>
                        </a:rPr>
                        <m:t>𝑛</m:t>
                      </m:r>
                      <m:r>
                        <a:rPr lang="en-AU" sz="2000" b="0" i="1" smtClean="0">
                          <a:latin typeface="Cambria Math" panose="02040503050406030204" pitchFamily="18" charset="0"/>
                        </a:rPr>
                        <m:t>=</m:t>
                      </m:r>
                      <m:r>
                        <a:rPr lang="en-AU" sz="2000" b="0" i="1" smtClean="0">
                          <a:latin typeface="Cambria Math" panose="02040503050406030204" pitchFamily="18" charset="0"/>
                        </a:rPr>
                        <m:t>𝑃</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𝑇</m:t>
                          </m:r>
                          <m:r>
                            <a:rPr lang="en-AU" sz="2000" b="0" i="1" smtClean="0">
                              <a:latin typeface="Cambria Math" panose="02040503050406030204" pitchFamily="18" charset="0"/>
                            </a:rPr>
                            <m:t>1</m:t>
                          </m:r>
                        </m:e>
                        <m:e>
                          <m:r>
                            <a:rPr lang="en-AU" sz="2000" b="0" i="1" smtClean="0">
                              <a:latin typeface="Cambria Math" panose="02040503050406030204" pitchFamily="18" charset="0"/>
                            </a:rPr>
                            <m:t>𝑇</m:t>
                          </m:r>
                          <m:r>
                            <a:rPr lang="en-AU" sz="2000" b="0" i="1" smtClean="0">
                              <a:latin typeface="Cambria Math" panose="02040503050406030204" pitchFamily="18" charset="0"/>
                            </a:rPr>
                            <m:t>2</m:t>
                          </m:r>
                        </m:e>
                      </m:d>
                      <m:r>
                        <a:rPr lang="en-AU" sz="2000" b="0" i="1" smtClean="0">
                          <a:latin typeface="Cambria Math" panose="02040503050406030204" pitchFamily="18" charset="0"/>
                        </a:rPr>
                        <m:t>𝑃</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𝑇</m:t>
                          </m:r>
                          <m:r>
                            <a:rPr lang="en-AU" sz="2000" b="0" i="1" smtClean="0">
                              <a:latin typeface="Cambria Math" panose="02040503050406030204" pitchFamily="18" charset="0"/>
                            </a:rPr>
                            <m:t>2</m:t>
                          </m:r>
                        </m:e>
                      </m:d>
                      <m:r>
                        <a:rPr lang="en-AU" sz="2000" b="0" i="1" smtClean="0">
                          <a:latin typeface="Cambria Math" panose="02040503050406030204" pitchFamily="18" charset="0"/>
                        </a:rPr>
                        <m:t>𝑛</m:t>
                      </m:r>
                    </m:oMath>
                  </m:oMathPara>
                </a14:m>
                <a:endParaRPr lang="en-AU" sz="2000" dirty="0">
                  <a:latin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898982" y="5483423"/>
                <a:ext cx="6008568" cy="307777"/>
              </a:xfrm>
              <a:prstGeom prst="rect">
                <a:avLst/>
              </a:prstGeom>
              <a:blipFill rotWithShape="0">
                <a:blip r:embed="rId3"/>
                <a:stretch>
                  <a:fillRect b="-6000"/>
                </a:stretch>
              </a:blipFill>
            </p:spPr>
            <p:txBody>
              <a:bodyPr/>
              <a:lstStyle/>
              <a:p>
                <a:r>
                  <a:rPr lang="en-AU">
                    <a:noFill/>
                  </a:rPr>
                  <a:t> </a:t>
                </a:r>
              </a:p>
            </p:txBody>
          </p:sp>
        </mc:Fallback>
      </mc:AlternateContent>
      <p:cxnSp>
        <p:nvCxnSpPr>
          <p:cNvPr id="11" name="Straight Arrow Connector 10"/>
          <p:cNvCxnSpPr>
            <a:stCxn id="6" idx="2"/>
            <a:endCxn id="5" idx="6"/>
          </p:cNvCxnSpPr>
          <p:nvPr/>
        </p:nvCxnSpPr>
        <p:spPr>
          <a:xfrm flipH="1">
            <a:off x="1420782" y="3357467"/>
            <a:ext cx="956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83791" y="4728746"/>
            <a:ext cx="2030382" cy="369332"/>
          </a:xfrm>
          <a:prstGeom prst="rect">
            <a:avLst/>
          </a:prstGeom>
          <a:noFill/>
        </p:spPr>
        <p:txBody>
          <a:bodyPr wrap="square" rtlCol="0">
            <a:spAutoFit/>
          </a:bodyPr>
          <a:lstStyle/>
          <a:p>
            <a:r>
              <a:rPr lang="en-AU" dirty="0" smtClean="0">
                <a:latin typeface="Calibri" panose="020F0502020204030204" pitchFamily="34" charset="0"/>
              </a:rPr>
              <a:t>Network Structure</a:t>
            </a:r>
            <a:endParaRPr lang="en-AU" dirty="0">
              <a:latin typeface="Calibri" panose="020F0502020204030204" pitchFamily="34" charset="0"/>
            </a:endParaRPr>
          </a:p>
        </p:txBody>
      </p:sp>
      <p:sp>
        <p:nvSpPr>
          <p:cNvPr id="14" name="TextBox 13"/>
          <p:cNvSpPr txBox="1"/>
          <p:nvPr/>
        </p:nvSpPr>
        <p:spPr>
          <a:xfrm>
            <a:off x="5181600" y="4728746"/>
            <a:ext cx="2438400" cy="369332"/>
          </a:xfrm>
          <a:prstGeom prst="rect">
            <a:avLst/>
          </a:prstGeom>
          <a:noFill/>
        </p:spPr>
        <p:txBody>
          <a:bodyPr wrap="square" rtlCol="0">
            <a:spAutoFit/>
          </a:bodyPr>
          <a:lstStyle/>
          <a:p>
            <a:r>
              <a:rPr lang="en-AU" dirty="0" smtClean="0">
                <a:latin typeface="Calibri" panose="020F0502020204030204" pitchFamily="34" charset="0"/>
              </a:rPr>
              <a:t>Network Parameters</a:t>
            </a:r>
            <a:endParaRPr lang="en-AU" dirty="0">
              <a:latin typeface="Calibri" panose="020F0502020204030204" pitchFamily="34" charset="0"/>
            </a:endParaRPr>
          </a:p>
        </p:txBody>
      </p:sp>
    </p:spTree>
    <p:extLst>
      <p:ext uri="{BB962C8B-B14F-4D97-AF65-F5344CB8AC3E}">
        <p14:creationId xmlns:p14="http://schemas.microsoft.com/office/powerpoint/2010/main" val="2743353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ASP-tree based Estimation</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14</a:t>
            </a:fld>
            <a:endParaRPr lang="en-US" dirty="0">
              <a:latin typeface="Calibri" panose="020F0502020204030204" pitchFamily="34" charset="0"/>
            </a:endParaRPr>
          </a:p>
        </p:txBody>
      </p:sp>
      <p:grpSp>
        <p:nvGrpSpPr>
          <p:cNvPr id="58" name="Group 57"/>
          <p:cNvGrpSpPr/>
          <p:nvPr/>
        </p:nvGrpSpPr>
        <p:grpSpPr>
          <a:xfrm>
            <a:off x="4997332" y="1397020"/>
            <a:ext cx="2949636" cy="1933336"/>
            <a:chOff x="5257800" y="1371600"/>
            <a:chExt cx="2949636" cy="1933336"/>
          </a:xfrm>
        </p:grpSpPr>
        <p:sp>
          <p:nvSpPr>
            <p:cNvPr id="26" name="Oval 25"/>
            <p:cNvSpPr/>
            <p:nvPr/>
          </p:nvSpPr>
          <p:spPr>
            <a:xfrm>
              <a:off x="6519225" y="13716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r</a:t>
              </a:r>
              <a:endParaRPr lang="en-AU" dirty="0">
                <a:solidFill>
                  <a:schemeClr val="tx1"/>
                </a:solidFill>
                <a:latin typeface="Calibri" panose="020F0502020204030204" pitchFamily="34" charset="0"/>
              </a:endParaRPr>
            </a:p>
          </p:txBody>
        </p:sp>
        <p:sp>
          <p:nvSpPr>
            <p:cNvPr id="27" name="Oval 26"/>
            <p:cNvSpPr/>
            <p:nvPr/>
          </p:nvSpPr>
          <p:spPr>
            <a:xfrm>
              <a:off x="5257800" y="2519137"/>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libri" panose="020F0502020204030204" pitchFamily="34" charset="0"/>
                </a:rPr>
                <a:t>a</a:t>
              </a:r>
            </a:p>
          </p:txBody>
        </p:sp>
        <p:sp>
          <p:nvSpPr>
            <p:cNvPr id="28" name="Oval 27"/>
            <p:cNvSpPr/>
            <p:nvPr/>
          </p:nvSpPr>
          <p:spPr>
            <a:xfrm>
              <a:off x="6101400" y="2519137"/>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b</a:t>
              </a:r>
              <a:endParaRPr lang="en-AU" dirty="0">
                <a:solidFill>
                  <a:schemeClr val="tx1"/>
                </a:solidFill>
                <a:latin typeface="Calibri" panose="020F0502020204030204" pitchFamily="34" charset="0"/>
              </a:endParaRPr>
            </a:p>
          </p:txBody>
        </p:sp>
        <p:sp>
          <p:nvSpPr>
            <p:cNvPr id="29" name="Oval 28"/>
            <p:cNvSpPr/>
            <p:nvPr/>
          </p:nvSpPr>
          <p:spPr>
            <a:xfrm>
              <a:off x="6945000" y="2519137"/>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c</a:t>
              </a:r>
              <a:endParaRPr lang="en-AU" dirty="0">
                <a:solidFill>
                  <a:schemeClr val="tx1"/>
                </a:solidFill>
                <a:latin typeface="Calibri" panose="020F0502020204030204" pitchFamily="34" charset="0"/>
              </a:endParaRPr>
            </a:p>
          </p:txBody>
        </p:sp>
        <p:sp>
          <p:nvSpPr>
            <p:cNvPr id="30" name="Oval 29"/>
            <p:cNvSpPr/>
            <p:nvPr/>
          </p:nvSpPr>
          <p:spPr>
            <a:xfrm>
              <a:off x="7761036" y="2529073"/>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d</a:t>
              </a:r>
              <a:endParaRPr lang="en-AU" dirty="0">
                <a:solidFill>
                  <a:schemeClr val="tx1"/>
                </a:solidFill>
                <a:latin typeface="Calibri" panose="020F0502020204030204" pitchFamily="34" charset="0"/>
              </a:endParaRPr>
            </a:p>
          </p:txBody>
        </p:sp>
        <p:cxnSp>
          <p:nvCxnSpPr>
            <p:cNvPr id="31" name="Straight Arrow Connector 30"/>
            <p:cNvCxnSpPr>
              <a:stCxn id="26" idx="4"/>
              <a:endCxn id="27" idx="0"/>
            </p:cNvCxnSpPr>
            <p:nvPr/>
          </p:nvCxnSpPr>
          <p:spPr>
            <a:xfrm flipH="1">
              <a:off x="5481000" y="1818000"/>
              <a:ext cx="126142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6" idx="4"/>
              <a:endCxn id="28" idx="0"/>
            </p:cNvCxnSpPr>
            <p:nvPr/>
          </p:nvCxnSpPr>
          <p:spPr>
            <a:xfrm flipH="1">
              <a:off x="6324600" y="1818000"/>
              <a:ext cx="41782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4"/>
              <a:endCxn id="29" idx="0"/>
            </p:cNvCxnSpPr>
            <p:nvPr/>
          </p:nvCxnSpPr>
          <p:spPr>
            <a:xfrm>
              <a:off x="6742425" y="1818000"/>
              <a:ext cx="42577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6" idx="4"/>
              <a:endCxn id="30" idx="0"/>
            </p:cNvCxnSpPr>
            <p:nvPr/>
          </p:nvCxnSpPr>
          <p:spPr>
            <a:xfrm>
              <a:off x="6742425" y="1818000"/>
              <a:ext cx="1241811" cy="711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027168" y="1440912"/>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1</a:t>
              </a:r>
            </a:p>
          </p:txBody>
        </p:sp>
        <p:sp>
          <p:nvSpPr>
            <p:cNvPr id="36" name="TextBox 35"/>
            <p:cNvSpPr txBox="1"/>
            <p:nvPr/>
          </p:nvSpPr>
          <p:spPr>
            <a:xfrm>
              <a:off x="5336984" y="2997159"/>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US" sz="1400" b="1" dirty="0" smtClean="0">
                  <a:latin typeface="Calibri" panose="020F0502020204030204" pitchFamily="34" charset="0"/>
                </a:rPr>
                <a:t>0</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37" name="TextBox 36"/>
            <p:cNvSpPr txBox="1"/>
            <p:nvPr/>
          </p:nvSpPr>
          <p:spPr>
            <a:xfrm>
              <a:off x="6180584" y="299715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3</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38" name="TextBox 37"/>
            <p:cNvSpPr txBox="1"/>
            <p:nvPr/>
          </p:nvSpPr>
          <p:spPr>
            <a:xfrm>
              <a:off x="7024184" y="299715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2</a:t>
              </a:r>
            </a:p>
          </p:txBody>
        </p:sp>
        <p:sp>
          <p:nvSpPr>
            <p:cNvPr id="39" name="TextBox 38"/>
            <p:cNvSpPr txBox="1"/>
            <p:nvPr/>
          </p:nvSpPr>
          <p:spPr>
            <a:xfrm>
              <a:off x="7867784" y="29967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2</a:t>
              </a:r>
            </a:p>
          </p:txBody>
        </p:sp>
      </p:grpSp>
      <p:grpSp>
        <p:nvGrpSpPr>
          <p:cNvPr id="4" name="Group 3"/>
          <p:cNvGrpSpPr/>
          <p:nvPr/>
        </p:nvGrpSpPr>
        <p:grpSpPr>
          <a:xfrm>
            <a:off x="5076516" y="3400664"/>
            <a:ext cx="2949636" cy="1933336"/>
            <a:chOff x="5316359" y="3334899"/>
            <a:chExt cx="2949636" cy="1933336"/>
          </a:xfrm>
        </p:grpSpPr>
        <p:sp>
          <p:nvSpPr>
            <p:cNvPr id="40" name="Oval 39"/>
            <p:cNvSpPr/>
            <p:nvPr/>
          </p:nvSpPr>
          <p:spPr>
            <a:xfrm>
              <a:off x="6577784" y="3334899"/>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r</a:t>
              </a:r>
              <a:endParaRPr lang="en-AU" dirty="0">
                <a:solidFill>
                  <a:schemeClr val="tx1"/>
                </a:solidFill>
                <a:latin typeface="Calibri" panose="020F0502020204030204" pitchFamily="34" charset="0"/>
              </a:endParaRPr>
            </a:p>
          </p:txBody>
        </p:sp>
        <p:sp>
          <p:nvSpPr>
            <p:cNvPr id="41" name="Oval 40"/>
            <p:cNvSpPr/>
            <p:nvPr/>
          </p:nvSpPr>
          <p:spPr>
            <a:xfrm>
              <a:off x="5316359" y="4482436"/>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libri" panose="020F0502020204030204" pitchFamily="34" charset="0"/>
                </a:rPr>
                <a:t>a</a:t>
              </a:r>
            </a:p>
          </p:txBody>
        </p:sp>
        <p:sp>
          <p:nvSpPr>
            <p:cNvPr id="42" name="Oval 41"/>
            <p:cNvSpPr/>
            <p:nvPr/>
          </p:nvSpPr>
          <p:spPr>
            <a:xfrm>
              <a:off x="6159959" y="4482436"/>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b</a:t>
              </a:r>
              <a:endParaRPr lang="en-AU" dirty="0">
                <a:solidFill>
                  <a:schemeClr val="tx1"/>
                </a:solidFill>
                <a:latin typeface="Calibri" panose="020F0502020204030204" pitchFamily="34" charset="0"/>
              </a:endParaRPr>
            </a:p>
          </p:txBody>
        </p:sp>
        <p:sp>
          <p:nvSpPr>
            <p:cNvPr id="43" name="Oval 42"/>
            <p:cNvSpPr/>
            <p:nvPr/>
          </p:nvSpPr>
          <p:spPr>
            <a:xfrm>
              <a:off x="7003559" y="4482436"/>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c</a:t>
              </a:r>
              <a:endParaRPr lang="en-AU" dirty="0">
                <a:solidFill>
                  <a:schemeClr val="tx1"/>
                </a:solidFill>
                <a:latin typeface="Calibri" panose="020F0502020204030204" pitchFamily="34" charset="0"/>
              </a:endParaRPr>
            </a:p>
          </p:txBody>
        </p:sp>
        <p:sp>
          <p:nvSpPr>
            <p:cNvPr id="44" name="Oval 43"/>
            <p:cNvSpPr/>
            <p:nvPr/>
          </p:nvSpPr>
          <p:spPr>
            <a:xfrm>
              <a:off x="7819595" y="4492372"/>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d</a:t>
              </a:r>
              <a:endParaRPr lang="en-AU" dirty="0">
                <a:solidFill>
                  <a:schemeClr val="tx1"/>
                </a:solidFill>
                <a:latin typeface="Calibri" panose="020F0502020204030204" pitchFamily="34" charset="0"/>
              </a:endParaRPr>
            </a:p>
          </p:txBody>
        </p:sp>
        <p:cxnSp>
          <p:nvCxnSpPr>
            <p:cNvPr id="45" name="Straight Arrow Connector 44"/>
            <p:cNvCxnSpPr>
              <a:stCxn id="40" idx="4"/>
              <a:endCxn id="41" idx="0"/>
            </p:cNvCxnSpPr>
            <p:nvPr/>
          </p:nvCxnSpPr>
          <p:spPr>
            <a:xfrm flipH="1">
              <a:off x="5539559" y="3781299"/>
              <a:ext cx="126142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0" idx="4"/>
              <a:endCxn id="42" idx="0"/>
            </p:cNvCxnSpPr>
            <p:nvPr/>
          </p:nvCxnSpPr>
          <p:spPr>
            <a:xfrm flipH="1">
              <a:off x="6383159" y="3781299"/>
              <a:ext cx="41782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4"/>
              <a:endCxn id="43" idx="0"/>
            </p:cNvCxnSpPr>
            <p:nvPr/>
          </p:nvCxnSpPr>
          <p:spPr>
            <a:xfrm>
              <a:off x="6800984" y="3781299"/>
              <a:ext cx="42577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0" idx="4"/>
              <a:endCxn id="44" idx="0"/>
            </p:cNvCxnSpPr>
            <p:nvPr/>
          </p:nvCxnSpPr>
          <p:spPr>
            <a:xfrm>
              <a:off x="6800984" y="3781299"/>
              <a:ext cx="1241811" cy="711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085727" y="3404211"/>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1</a:t>
              </a:r>
            </a:p>
          </p:txBody>
        </p:sp>
        <p:sp>
          <p:nvSpPr>
            <p:cNvPr id="50" name="TextBox 49"/>
            <p:cNvSpPr txBox="1"/>
            <p:nvPr/>
          </p:nvSpPr>
          <p:spPr>
            <a:xfrm>
              <a:off x="5395543" y="496045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3</a:t>
              </a:r>
            </a:p>
          </p:txBody>
        </p:sp>
        <p:sp>
          <p:nvSpPr>
            <p:cNvPr id="51" name="TextBox 50"/>
            <p:cNvSpPr txBox="1"/>
            <p:nvPr/>
          </p:nvSpPr>
          <p:spPr>
            <a:xfrm>
              <a:off x="6239143" y="4960457"/>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3</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2" name="TextBox 51"/>
            <p:cNvSpPr txBox="1"/>
            <p:nvPr/>
          </p:nvSpPr>
          <p:spPr>
            <a:xfrm>
              <a:off x="7082743" y="4960457"/>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1</a:t>
              </a:r>
            </a:p>
          </p:txBody>
        </p:sp>
        <p:sp>
          <p:nvSpPr>
            <p:cNvPr id="53" name="TextBox 52"/>
            <p:cNvSpPr txBox="1"/>
            <p:nvPr/>
          </p:nvSpPr>
          <p:spPr>
            <a:xfrm>
              <a:off x="7926343" y="4960047"/>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3</a:t>
              </a:r>
            </a:p>
          </p:txBody>
        </p:sp>
      </p:grpSp>
      <p:grpSp>
        <p:nvGrpSpPr>
          <p:cNvPr id="59" name="Group 58"/>
          <p:cNvGrpSpPr/>
          <p:nvPr/>
        </p:nvGrpSpPr>
        <p:grpSpPr>
          <a:xfrm>
            <a:off x="602727" y="1676400"/>
            <a:ext cx="3207273" cy="2743200"/>
            <a:chOff x="609600" y="1981200"/>
            <a:chExt cx="3207273" cy="2743200"/>
          </a:xfrm>
        </p:grpSpPr>
        <p:sp>
          <p:nvSpPr>
            <p:cNvPr id="5" name="Rectangle 4"/>
            <p:cNvSpPr/>
            <p:nvPr/>
          </p:nvSpPr>
          <p:spPr>
            <a:xfrm>
              <a:off x="609600" y="1981200"/>
              <a:ext cx="3048000" cy="274320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6" name="Straight Connector 5"/>
            <p:cNvCxnSpPr>
              <a:stCxn id="5" idx="1"/>
              <a:endCxn id="5" idx="3"/>
            </p:cNvCxnSpPr>
            <p:nvPr/>
          </p:nvCxnSpPr>
          <p:spPr>
            <a:xfrm>
              <a:off x="609600" y="33528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5" idx="0"/>
            </p:cNvCxnSpPr>
            <p:nvPr/>
          </p:nvCxnSpPr>
          <p:spPr>
            <a:xfrm>
              <a:off x="2133600" y="1981200"/>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130300" y="25781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9" name="Oval 8"/>
            <p:cNvSpPr/>
            <p:nvPr/>
          </p:nvSpPr>
          <p:spPr>
            <a:xfrm>
              <a:off x="2439045" y="28238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0" name="TextBox 9"/>
            <p:cNvSpPr txBox="1"/>
            <p:nvPr/>
          </p:nvSpPr>
          <p:spPr>
            <a:xfrm>
              <a:off x="685800" y="2051375"/>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a</a:t>
              </a:r>
            </a:p>
          </p:txBody>
        </p:sp>
        <p:sp>
          <p:nvSpPr>
            <p:cNvPr id="11" name="TextBox 10"/>
            <p:cNvSpPr txBox="1"/>
            <p:nvPr/>
          </p:nvSpPr>
          <p:spPr>
            <a:xfrm>
              <a:off x="2209800" y="2057400"/>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b</a:t>
              </a:r>
            </a:p>
          </p:txBody>
        </p:sp>
        <p:sp>
          <p:nvSpPr>
            <p:cNvPr id="12" name="TextBox 11"/>
            <p:cNvSpPr txBox="1"/>
            <p:nvPr/>
          </p:nvSpPr>
          <p:spPr>
            <a:xfrm>
              <a:off x="685800" y="34320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c</a:t>
              </a:r>
            </a:p>
          </p:txBody>
        </p:sp>
        <p:sp>
          <p:nvSpPr>
            <p:cNvPr id="13" name="TextBox 12"/>
            <p:cNvSpPr txBox="1"/>
            <p:nvPr/>
          </p:nvSpPr>
          <p:spPr>
            <a:xfrm>
              <a:off x="2209800" y="34320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d</a:t>
              </a:r>
            </a:p>
          </p:txBody>
        </p:sp>
        <p:sp>
          <p:nvSpPr>
            <p:cNvPr id="14" name="Oval 13"/>
            <p:cNvSpPr/>
            <p:nvPr/>
          </p:nvSpPr>
          <p:spPr>
            <a:xfrm>
              <a:off x="3157738" y="23750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5" name="Oval 14"/>
            <p:cNvSpPr/>
            <p:nvPr/>
          </p:nvSpPr>
          <p:spPr>
            <a:xfrm>
              <a:off x="3064769" y="30861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6" name="Oval 15"/>
            <p:cNvSpPr/>
            <p:nvPr/>
          </p:nvSpPr>
          <p:spPr>
            <a:xfrm>
              <a:off x="2497832" y="38703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7" name="Oval 16"/>
            <p:cNvSpPr/>
            <p:nvPr/>
          </p:nvSpPr>
          <p:spPr>
            <a:xfrm>
              <a:off x="3064769" y="35942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8" name="Oval 17"/>
            <p:cNvSpPr/>
            <p:nvPr/>
          </p:nvSpPr>
          <p:spPr>
            <a:xfrm>
              <a:off x="2931419" y="430834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9" name="TextBox 18"/>
            <p:cNvSpPr txBox="1"/>
            <p:nvPr/>
          </p:nvSpPr>
          <p:spPr>
            <a:xfrm>
              <a:off x="1335147" y="252114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0" name="TextBox 19"/>
            <p:cNvSpPr txBox="1"/>
            <p:nvPr/>
          </p:nvSpPr>
          <p:spPr>
            <a:xfrm>
              <a:off x="2209800" y="25146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2" name="TextBox 21"/>
            <p:cNvSpPr txBox="1"/>
            <p:nvPr/>
          </p:nvSpPr>
          <p:spPr>
            <a:xfrm>
              <a:off x="2868412" y="27051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3" name="TextBox 22"/>
            <p:cNvSpPr txBox="1"/>
            <p:nvPr/>
          </p:nvSpPr>
          <p:spPr>
            <a:xfrm>
              <a:off x="2259708" y="4006525"/>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4" name="TextBox 23"/>
            <p:cNvSpPr txBox="1"/>
            <p:nvPr/>
          </p:nvSpPr>
          <p:spPr>
            <a:xfrm>
              <a:off x="2868412" y="376088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5" name="TextBox 24"/>
            <p:cNvSpPr txBox="1"/>
            <p:nvPr/>
          </p:nvSpPr>
          <p:spPr>
            <a:xfrm>
              <a:off x="3083819" y="4229891"/>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5" name="TextBox 54"/>
            <p:cNvSpPr txBox="1"/>
            <p:nvPr/>
          </p:nvSpPr>
          <p:spPr>
            <a:xfrm>
              <a:off x="2645782" y="2016584"/>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6" name="TextBox 55"/>
            <p:cNvSpPr txBox="1"/>
            <p:nvPr/>
          </p:nvSpPr>
          <p:spPr>
            <a:xfrm>
              <a:off x="3076946" y="2092523"/>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7" name="Oval 56"/>
            <p:cNvSpPr/>
            <p:nvPr/>
          </p:nvSpPr>
          <p:spPr>
            <a:xfrm>
              <a:off x="2726574" y="229915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grpSp>
      <p:sp>
        <p:nvSpPr>
          <p:cNvPr id="60" name="TextBox 59"/>
          <p:cNvSpPr txBox="1"/>
          <p:nvPr/>
        </p:nvSpPr>
        <p:spPr>
          <a:xfrm>
            <a:off x="3964936" y="1948286"/>
            <a:ext cx="1607718"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ASP-tree</a:t>
            </a:r>
            <a:r>
              <a:rPr kumimoji="0" lang="en-AU" sz="1400" b="1" i="0" u="none" strike="noStrike" kern="1200" cap="none" spc="0" normalizeH="0" noProof="0" dirty="0" smtClean="0">
                <a:ln>
                  <a:noFill/>
                </a:ln>
                <a:solidFill>
                  <a:schemeClr val="tx1"/>
                </a:solidFill>
                <a:effectLst/>
                <a:uLnTx/>
                <a:uFillTx/>
                <a:latin typeface="Calibri" panose="020F0502020204030204" pitchFamily="34" charset="0"/>
              </a:rPr>
              <a:t> (t1)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1" name="TextBox 60"/>
          <p:cNvSpPr txBox="1"/>
          <p:nvPr/>
        </p:nvSpPr>
        <p:spPr>
          <a:xfrm>
            <a:off x="3964936" y="3855613"/>
            <a:ext cx="1607718"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ASP-tree</a:t>
            </a:r>
            <a:r>
              <a:rPr kumimoji="0" lang="en-AU" sz="1400" b="1" i="0" u="none" strike="noStrike" kern="1200" cap="none" spc="0" normalizeH="0" noProof="0" dirty="0" smtClean="0">
                <a:ln>
                  <a:noFill/>
                </a:ln>
                <a:solidFill>
                  <a:schemeClr val="tx1"/>
                </a:solidFill>
                <a:effectLst/>
                <a:uLnTx/>
                <a:uFillTx/>
                <a:latin typeface="Calibri" panose="020F0502020204030204" pitchFamily="34" charset="0"/>
              </a:rPr>
              <a:t> (t2)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5" name="Oval 64"/>
          <p:cNvSpPr/>
          <p:nvPr/>
        </p:nvSpPr>
        <p:spPr>
          <a:xfrm>
            <a:off x="982629" y="35021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6" name="TextBox 65"/>
          <p:cNvSpPr txBox="1"/>
          <p:nvPr/>
        </p:nvSpPr>
        <p:spPr>
          <a:xfrm>
            <a:off x="1187476" y="344523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7" name="Oval 66"/>
          <p:cNvSpPr/>
          <p:nvPr/>
        </p:nvSpPr>
        <p:spPr>
          <a:xfrm>
            <a:off x="1187476" y="39653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8" name="TextBox 67"/>
          <p:cNvSpPr txBox="1"/>
          <p:nvPr/>
        </p:nvSpPr>
        <p:spPr>
          <a:xfrm>
            <a:off x="1392323" y="390839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9" name="Oval 68"/>
          <p:cNvSpPr/>
          <p:nvPr/>
        </p:nvSpPr>
        <p:spPr>
          <a:xfrm>
            <a:off x="763704" y="26289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70" name="TextBox 69"/>
          <p:cNvSpPr txBox="1"/>
          <p:nvPr/>
        </p:nvSpPr>
        <p:spPr>
          <a:xfrm>
            <a:off x="914400" y="257194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73" name="Oval 72"/>
          <p:cNvSpPr/>
          <p:nvPr/>
        </p:nvSpPr>
        <p:spPr>
          <a:xfrm>
            <a:off x="1277403" y="27401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74" name="TextBox 73"/>
          <p:cNvSpPr txBox="1"/>
          <p:nvPr/>
        </p:nvSpPr>
        <p:spPr>
          <a:xfrm>
            <a:off x="1476746" y="268318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75" name="Oval 74"/>
          <p:cNvSpPr/>
          <p:nvPr/>
        </p:nvSpPr>
        <p:spPr>
          <a:xfrm>
            <a:off x="1144555" y="181590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76" name="TextBox 75"/>
          <p:cNvSpPr txBox="1"/>
          <p:nvPr/>
        </p:nvSpPr>
        <p:spPr>
          <a:xfrm>
            <a:off x="1349402" y="175895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77" name="Oval 76"/>
          <p:cNvSpPr/>
          <p:nvPr/>
        </p:nvSpPr>
        <p:spPr>
          <a:xfrm>
            <a:off x="1386171" y="32504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78" name="TextBox 77"/>
          <p:cNvSpPr txBox="1"/>
          <p:nvPr/>
        </p:nvSpPr>
        <p:spPr>
          <a:xfrm>
            <a:off x="1591018" y="3193492"/>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Tree>
    <p:extLst>
      <p:ext uri="{BB962C8B-B14F-4D97-AF65-F5344CB8AC3E}">
        <p14:creationId xmlns:p14="http://schemas.microsoft.com/office/powerpoint/2010/main" val="847857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ASP-tree based Estimation</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15</a:t>
            </a:fld>
            <a:endParaRPr lang="en-US" dirty="0">
              <a:latin typeface="Calibri" panose="020F0502020204030204" pitchFamily="34" charset="0"/>
            </a:endParaRPr>
          </a:p>
        </p:txBody>
      </p:sp>
      <p:grpSp>
        <p:nvGrpSpPr>
          <p:cNvPr id="58" name="Group 57"/>
          <p:cNvGrpSpPr/>
          <p:nvPr/>
        </p:nvGrpSpPr>
        <p:grpSpPr>
          <a:xfrm>
            <a:off x="4997332" y="1397020"/>
            <a:ext cx="2949636" cy="1933336"/>
            <a:chOff x="5257800" y="1371600"/>
            <a:chExt cx="2949636" cy="1933336"/>
          </a:xfrm>
        </p:grpSpPr>
        <p:sp>
          <p:nvSpPr>
            <p:cNvPr id="26" name="Oval 25"/>
            <p:cNvSpPr/>
            <p:nvPr/>
          </p:nvSpPr>
          <p:spPr>
            <a:xfrm>
              <a:off x="6519225" y="13716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r</a:t>
              </a:r>
              <a:endParaRPr lang="en-AU" dirty="0">
                <a:solidFill>
                  <a:schemeClr val="tx1"/>
                </a:solidFill>
                <a:latin typeface="Calibri" panose="020F0502020204030204" pitchFamily="34" charset="0"/>
              </a:endParaRPr>
            </a:p>
          </p:txBody>
        </p:sp>
        <p:sp>
          <p:nvSpPr>
            <p:cNvPr id="27" name="Oval 26"/>
            <p:cNvSpPr/>
            <p:nvPr/>
          </p:nvSpPr>
          <p:spPr>
            <a:xfrm>
              <a:off x="5257800" y="2519137"/>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libri" panose="020F0502020204030204" pitchFamily="34" charset="0"/>
                </a:rPr>
                <a:t>a</a:t>
              </a:r>
            </a:p>
          </p:txBody>
        </p:sp>
        <p:sp>
          <p:nvSpPr>
            <p:cNvPr id="28" name="Oval 27"/>
            <p:cNvSpPr/>
            <p:nvPr/>
          </p:nvSpPr>
          <p:spPr>
            <a:xfrm>
              <a:off x="6101400" y="2519137"/>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b</a:t>
              </a:r>
              <a:endParaRPr lang="en-AU" dirty="0">
                <a:solidFill>
                  <a:schemeClr val="tx1"/>
                </a:solidFill>
                <a:latin typeface="Calibri" panose="020F0502020204030204" pitchFamily="34" charset="0"/>
              </a:endParaRPr>
            </a:p>
          </p:txBody>
        </p:sp>
        <p:sp>
          <p:nvSpPr>
            <p:cNvPr id="29" name="Oval 28"/>
            <p:cNvSpPr/>
            <p:nvPr/>
          </p:nvSpPr>
          <p:spPr>
            <a:xfrm>
              <a:off x="6945000" y="2519137"/>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c</a:t>
              </a:r>
              <a:endParaRPr lang="en-AU" dirty="0">
                <a:solidFill>
                  <a:schemeClr val="tx1"/>
                </a:solidFill>
                <a:latin typeface="Calibri" panose="020F0502020204030204" pitchFamily="34" charset="0"/>
              </a:endParaRPr>
            </a:p>
          </p:txBody>
        </p:sp>
        <p:sp>
          <p:nvSpPr>
            <p:cNvPr id="30" name="Oval 29"/>
            <p:cNvSpPr/>
            <p:nvPr/>
          </p:nvSpPr>
          <p:spPr>
            <a:xfrm>
              <a:off x="7761036" y="2529073"/>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d</a:t>
              </a:r>
              <a:endParaRPr lang="en-AU" dirty="0">
                <a:solidFill>
                  <a:schemeClr val="tx1"/>
                </a:solidFill>
                <a:latin typeface="Calibri" panose="020F0502020204030204" pitchFamily="34" charset="0"/>
              </a:endParaRPr>
            </a:p>
          </p:txBody>
        </p:sp>
        <p:cxnSp>
          <p:nvCxnSpPr>
            <p:cNvPr id="31" name="Straight Arrow Connector 30"/>
            <p:cNvCxnSpPr>
              <a:stCxn id="26" idx="4"/>
              <a:endCxn id="27" idx="0"/>
            </p:cNvCxnSpPr>
            <p:nvPr/>
          </p:nvCxnSpPr>
          <p:spPr>
            <a:xfrm flipH="1">
              <a:off x="5481000" y="1818000"/>
              <a:ext cx="126142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6" idx="4"/>
              <a:endCxn id="28" idx="0"/>
            </p:cNvCxnSpPr>
            <p:nvPr/>
          </p:nvCxnSpPr>
          <p:spPr>
            <a:xfrm flipH="1">
              <a:off x="6324600" y="1818000"/>
              <a:ext cx="41782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4"/>
              <a:endCxn id="29" idx="0"/>
            </p:cNvCxnSpPr>
            <p:nvPr/>
          </p:nvCxnSpPr>
          <p:spPr>
            <a:xfrm>
              <a:off x="6742425" y="1818000"/>
              <a:ext cx="42577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6" idx="4"/>
              <a:endCxn id="30" idx="0"/>
            </p:cNvCxnSpPr>
            <p:nvPr/>
          </p:nvCxnSpPr>
          <p:spPr>
            <a:xfrm>
              <a:off x="6742425" y="1818000"/>
              <a:ext cx="1241811" cy="711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027168" y="1440912"/>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1</a:t>
              </a:r>
            </a:p>
          </p:txBody>
        </p:sp>
        <p:sp>
          <p:nvSpPr>
            <p:cNvPr id="36" name="TextBox 35"/>
            <p:cNvSpPr txBox="1"/>
            <p:nvPr/>
          </p:nvSpPr>
          <p:spPr>
            <a:xfrm>
              <a:off x="5336984" y="2997159"/>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US" sz="1400" b="1" dirty="0" smtClean="0">
                  <a:latin typeface="Calibri" panose="020F0502020204030204" pitchFamily="34" charset="0"/>
                </a:rPr>
                <a:t>0</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37" name="TextBox 36"/>
            <p:cNvSpPr txBox="1"/>
            <p:nvPr/>
          </p:nvSpPr>
          <p:spPr>
            <a:xfrm>
              <a:off x="6180584" y="299715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3</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38" name="TextBox 37"/>
            <p:cNvSpPr txBox="1"/>
            <p:nvPr/>
          </p:nvSpPr>
          <p:spPr>
            <a:xfrm>
              <a:off x="7024184" y="299715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2</a:t>
              </a:r>
            </a:p>
          </p:txBody>
        </p:sp>
        <p:sp>
          <p:nvSpPr>
            <p:cNvPr id="39" name="TextBox 38"/>
            <p:cNvSpPr txBox="1"/>
            <p:nvPr/>
          </p:nvSpPr>
          <p:spPr>
            <a:xfrm>
              <a:off x="7867784" y="29967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2</a:t>
              </a:r>
            </a:p>
          </p:txBody>
        </p:sp>
      </p:grpSp>
      <p:grpSp>
        <p:nvGrpSpPr>
          <p:cNvPr id="4" name="Group 3"/>
          <p:cNvGrpSpPr/>
          <p:nvPr/>
        </p:nvGrpSpPr>
        <p:grpSpPr>
          <a:xfrm>
            <a:off x="5076516" y="3400664"/>
            <a:ext cx="2949636" cy="1933336"/>
            <a:chOff x="5316359" y="3334899"/>
            <a:chExt cx="2949636" cy="1933336"/>
          </a:xfrm>
        </p:grpSpPr>
        <p:sp>
          <p:nvSpPr>
            <p:cNvPr id="40" name="Oval 39"/>
            <p:cNvSpPr/>
            <p:nvPr/>
          </p:nvSpPr>
          <p:spPr>
            <a:xfrm>
              <a:off x="6577784" y="3334899"/>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r</a:t>
              </a:r>
              <a:endParaRPr lang="en-AU" dirty="0">
                <a:solidFill>
                  <a:schemeClr val="tx1"/>
                </a:solidFill>
                <a:latin typeface="Calibri" panose="020F0502020204030204" pitchFamily="34" charset="0"/>
              </a:endParaRPr>
            </a:p>
          </p:txBody>
        </p:sp>
        <p:sp>
          <p:nvSpPr>
            <p:cNvPr id="41" name="Oval 40"/>
            <p:cNvSpPr/>
            <p:nvPr/>
          </p:nvSpPr>
          <p:spPr>
            <a:xfrm>
              <a:off x="5316359" y="4482436"/>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libri" panose="020F0502020204030204" pitchFamily="34" charset="0"/>
                </a:rPr>
                <a:t>a</a:t>
              </a:r>
            </a:p>
          </p:txBody>
        </p:sp>
        <p:sp>
          <p:nvSpPr>
            <p:cNvPr id="42" name="Oval 41"/>
            <p:cNvSpPr/>
            <p:nvPr/>
          </p:nvSpPr>
          <p:spPr>
            <a:xfrm>
              <a:off x="6159959" y="4482436"/>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b</a:t>
              </a:r>
              <a:endParaRPr lang="en-AU" dirty="0">
                <a:solidFill>
                  <a:schemeClr val="tx1"/>
                </a:solidFill>
                <a:latin typeface="Calibri" panose="020F0502020204030204" pitchFamily="34" charset="0"/>
              </a:endParaRPr>
            </a:p>
          </p:txBody>
        </p:sp>
        <p:sp>
          <p:nvSpPr>
            <p:cNvPr id="43" name="Oval 42"/>
            <p:cNvSpPr/>
            <p:nvPr/>
          </p:nvSpPr>
          <p:spPr>
            <a:xfrm>
              <a:off x="7003559" y="4482436"/>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c</a:t>
              </a:r>
              <a:endParaRPr lang="en-AU" dirty="0">
                <a:solidFill>
                  <a:schemeClr val="tx1"/>
                </a:solidFill>
                <a:latin typeface="Calibri" panose="020F0502020204030204" pitchFamily="34" charset="0"/>
              </a:endParaRPr>
            </a:p>
          </p:txBody>
        </p:sp>
        <p:sp>
          <p:nvSpPr>
            <p:cNvPr id="44" name="Oval 43"/>
            <p:cNvSpPr/>
            <p:nvPr/>
          </p:nvSpPr>
          <p:spPr>
            <a:xfrm>
              <a:off x="7819595" y="4492372"/>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d</a:t>
              </a:r>
              <a:endParaRPr lang="en-AU" dirty="0">
                <a:solidFill>
                  <a:schemeClr val="tx1"/>
                </a:solidFill>
                <a:latin typeface="Calibri" panose="020F0502020204030204" pitchFamily="34" charset="0"/>
              </a:endParaRPr>
            </a:p>
          </p:txBody>
        </p:sp>
        <p:cxnSp>
          <p:nvCxnSpPr>
            <p:cNvPr id="45" name="Straight Arrow Connector 44"/>
            <p:cNvCxnSpPr>
              <a:stCxn id="40" idx="4"/>
              <a:endCxn id="41" idx="0"/>
            </p:cNvCxnSpPr>
            <p:nvPr/>
          </p:nvCxnSpPr>
          <p:spPr>
            <a:xfrm flipH="1">
              <a:off x="5539559" y="3781299"/>
              <a:ext cx="126142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0" idx="4"/>
              <a:endCxn id="42" idx="0"/>
            </p:cNvCxnSpPr>
            <p:nvPr/>
          </p:nvCxnSpPr>
          <p:spPr>
            <a:xfrm flipH="1">
              <a:off x="6383159" y="3781299"/>
              <a:ext cx="41782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4"/>
              <a:endCxn id="43" idx="0"/>
            </p:cNvCxnSpPr>
            <p:nvPr/>
          </p:nvCxnSpPr>
          <p:spPr>
            <a:xfrm>
              <a:off x="6800984" y="3781299"/>
              <a:ext cx="42577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0" idx="4"/>
              <a:endCxn id="44" idx="0"/>
            </p:cNvCxnSpPr>
            <p:nvPr/>
          </p:nvCxnSpPr>
          <p:spPr>
            <a:xfrm>
              <a:off x="6800984" y="3781299"/>
              <a:ext cx="1241811" cy="711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085727" y="3404211"/>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1</a:t>
              </a:r>
            </a:p>
          </p:txBody>
        </p:sp>
        <p:sp>
          <p:nvSpPr>
            <p:cNvPr id="50" name="TextBox 49"/>
            <p:cNvSpPr txBox="1"/>
            <p:nvPr/>
          </p:nvSpPr>
          <p:spPr>
            <a:xfrm>
              <a:off x="5395543" y="496045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3</a:t>
              </a:r>
            </a:p>
          </p:txBody>
        </p:sp>
        <p:sp>
          <p:nvSpPr>
            <p:cNvPr id="51" name="TextBox 50"/>
            <p:cNvSpPr txBox="1"/>
            <p:nvPr/>
          </p:nvSpPr>
          <p:spPr>
            <a:xfrm>
              <a:off x="6239143" y="4960457"/>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3</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2" name="TextBox 51"/>
            <p:cNvSpPr txBox="1"/>
            <p:nvPr/>
          </p:nvSpPr>
          <p:spPr>
            <a:xfrm>
              <a:off x="7082743" y="4960457"/>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1</a:t>
              </a:r>
            </a:p>
          </p:txBody>
        </p:sp>
        <p:sp>
          <p:nvSpPr>
            <p:cNvPr id="53" name="TextBox 52"/>
            <p:cNvSpPr txBox="1"/>
            <p:nvPr/>
          </p:nvSpPr>
          <p:spPr>
            <a:xfrm>
              <a:off x="7926343" y="4960047"/>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3</a:t>
              </a:r>
            </a:p>
          </p:txBody>
        </p:sp>
      </p:grpSp>
      <p:grpSp>
        <p:nvGrpSpPr>
          <p:cNvPr id="59" name="Group 58"/>
          <p:cNvGrpSpPr/>
          <p:nvPr/>
        </p:nvGrpSpPr>
        <p:grpSpPr>
          <a:xfrm>
            <a:off x="602727" y="1676400"/>
            <a:ext cx="3207273" cy="2743200"/>
            <a:chOff x="609600" y="1981200"/>
            <a:chExt cx="3207273" cy="2743200"/>
          </a:xfrm>
        </p:grpSpPr>
        <p:sp>
          <p:nvSpPr>
            <p:cNvPr id="5" name="Rectangle 4"/>
            <p:cNvSpPr/>
            <p:nvPr/>
          </p:nvSpPr>
          <p:spPr>
            <a:xfrm>
              <a:off x="609600" y="1981200"/>
              <a:ext cx="3048000" cy="274320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6" name="Straight Connector 5"/>
            <p:cNvCxnSpPr>
              <a:stCxn id="5" idx="1"/>
              <a:endCxn id="5" idx="3"/>
            </p:cNvCxnSpPr>
            <p:nvPr/>
          </p:nvCxnSpPr>
          <p:spPr>
            <a:xfrm>
              <a:off x="609600" y="33528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5" idx="0"/>
            </p:cNvCxnSpPr>
            <p:nvPr/>
          </p:nvCxnSpPr>
          <p:spPr>
            <a:xfrm>
              <a:off x="2133600" y="1981200"/>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130300" y="25781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9" name="Oval 8"/>
            <p:cNvSpPr/>
            <p:nvPr/>
          </p:nvSpPr>
          <p:spPr>
            <a:xfrm>
              <a:off x="2439045" y="28238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0" name="TextBox 9"/>
            <p:cNvSpPr txBox="1"/>
            <p:nvPr/>
          </p:nvSpPr>
          <p:spPr>
            <a:xfrm>
              <a:off x="685800" y="2051375"/>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a</a:t>
              </a:r>
            </a:p>
          </p:txBody>
        </p:sp>
        <p:sp>
          <p:nvSpPr>
            <p:cNvPr id="11" name="TextBox 10"/>
            <p:cNvSpPr txBox="1"/>
            <p:nvPr/>
          </p:nvSpPr>
          <p:spPr>
            <a:xfrm>
              <a:off x="2209800" y="2057400"/>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b</a:t>
              </a:r>
            </a:p>
          </p:txBody>
        </p:sp>
        <p:sp>
          <p:nvSpPr>
            <p:cNvPr id="12" name="TextBox 11"/>
            <p:cNvSpPr txBox="1"/>
            <p:nvPr/>
          </p:nvSpPr>
          <p:spPr>
            <a:xfrm>
              <a:off x="685800" y="34320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c</a:t>
              </a:r>
            </a:p>
          </p:txBody>
        </p:sp>
        <p:sp>
          <p:nvSpPr>
            <p:cNvPr id="13" name="TextBox 12"/>
            <p:cNvSpPr txBox="1"/>
            <p:nvPr/>
          </p:nvSpPr>
          <p:spPr>
            <a:xfrm>
              <a:off x="2209800" y="34320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d</a:t>
              </a:r>
            </a:p>
          </p:txBody>
        </p:sp>
        <p:sp>
          <p:nvSpPr>
            <p:cNvPr id="14" name="Oval 13"/>
            <p:cNvSpPr/>
            <p:nvPr/>
          </p:nvSpPr>
          <p:spPr>
            <a:xfrm>
              <a:off x="3157738" y="23750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5" name="Oval 14"/>
            <p:cNvSpPr/>
            <p:nvPr/>
          </p:nvSpPr>
          <p:spPr>
            <a:xfrm>
              <a:off x="3064769" y="30861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6" name="Oval 15"/>
            <p:cNvSpPr/>
            <p:nvPr/>
          </p:nvSpPr>
          <p:spPr>
            <a:xfrm>
              <a:off x="2497832" y="38703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7" name="Oval 16"/>
            <p:cNvSpPr/>
            <p:nvPr/>
          </p:nvSpPr>
          <p:spPr>
            <a:xfrm>
              <a:off x="3064769" y="35942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8" name="Oval 17"/>
            <p:cNvSpPr/>
            <p:nvPr/>
          </p:nvSpPr>
          <p:spPr>
            <a:xfrm>
              <a:off x="2931419" y="430834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9" name="TextBox 18"/>
            <p:cNvSpPr txBox="1"/>
            <p:nvPr/>
          </p:nvSpPr>
          <p:spPr>
            <a:xfrm>
              <a:off x="1335147" y="252114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0" name="TextBox 19"/>
            <p:cNvSpPr txBox="1"/>
            <p:nvPr/>
          </p:nvSpPr>
          <p:spPr>
            <a:xfrm>
              <a:off x="2209800" y="25146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2" name="TextBox 21"/>
            <p:cNvSpPr txBox="1"/>
            <p:nvPr/>
          </p:nvSpPr>
          <p:spPr>
            <a:xfrm>
              <a:off x="2868412" y="27051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3" name="TextBox 22"/>
            <p:cNvSpPr txBox="1"/>
            <p:nvPr/>
          </p:nvSpPr>
          <p:spPr>
            <a:xfrm>
              <a:off x="2259708" y="4006525"/>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4" name="TextBox 23"/>
            <p:cNvSpPr txBox="1"/>
            <p:nvPr/>
          </p:nvSpPr>
          <p:spPr>
            <a:xfrm>
              <a:off x="2868412" y="376088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5" name="TextBox 24"/>
            <p:cNvSpPr txBox="1"/>
            <p:nvPr/>
          </p:nvSpPr>
          <p:spPr>
            <a:xfrm>
              <a:off x="3083819" y="4229891"/>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5" name="TextBox 54"/>
            <p:cNvSpPr txBox="1"/>
            <p:nvPr/>
          </p:nvSpPr>
          <p:spPr>
            <a:xfrm>
              <a:off x="2645782" y="2016584"/>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6" name="TextBox 55"/>
            <p:cNvSpPr txBox="1"/>
            <p:nvPr/>
          </p:nvSpPr>
          <p:spPr>
            <a:xfrm>
              <a:off x="3076946" y="2092523"/>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7" name="Oval 56"/>
            <p:cNvSpPr/>
            <p:nvPr/>
          </p:nvSpPr>
          <p:spPr>
            <a:xfrm>
              <a:off x="2726574" y="229915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grpSp>
      <p:sp>
        <p:nvSpPr>
          <p:cNvPr id="60" name="TextBox 59"/>
          <p:cNvSpPr txBox="1"/>
          <p:nvPr/>
        </p:nvSpPr>
        <p:spPr>
          <a:xfrm>
            <a:off x="3964936" y="1948286"/>
            <a:ext cx="1607718"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ASP-tree</a:t>
            </a:r>
            <a:r>
              <a:rPr kumimoji="0" lang="en-AU" sz="1400" b="1" i="0" u="none" strike="noStrike" kern="1200" cap="none" spc="0" normalizeH="0" noProof="0" dirty="0" smtClean="0">
                <a:ln>
                  <a:noFill/>
                </a:ln>
                <a:solidFill>
                  <a:schemeClr val="tx1"/>
                </a:solidFill>
                <a:effectLst/>
                <a:uLnTx/>
                <a:uFillTx/>
                <a:latin typeface="Calibri" panose="020F0502020204030204" pitchFamily="34" charset="0"/>
              </a:rPr>
              <a:t> (t1)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1" name="TextBox 60"/>
          <p:cNvSpPr txBox="1"/>
          <p:nvPr/>
        </p:nvSpPr>
        <p:spPr>
          <a:xfrm>
            <a:off x="3964936" y="3855613"/>
            <a:ext cx="1607718"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ASP-tree</a:t>
            </a:r>
            <a:r>
              <a:rPr kumimoji="0" lang="en-AU" sz="1400" b="1" i="0" u="none" strike="noStrike" kern="1200" cap="none" spc="0" normalizeH="0" noProof="0" dirty="0" smtClean="0">
                <a:ln>
                  <a:noFill/>
                </a:ln>
                <a:solidFill>
                  <a:schemeClr val="tx1"/>
                </a:solidFill>
                <a:effectLst/>
                <a:uLnTx/>
                <a:uFillTx/>
                <a:latin typeface="Calibri" panose="020F0502020204030204" pitchFamily="34" charset="0"/>
              </a:rPr>
              <a:t> (t2)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3" name="Rectangle 62"/>
          <p:cNvSpPr/>
          <p:nvPr/>
        </p:nvSpPr>
        <p:spPr>
          <a:xfrm>
            <a:off x="2069563" y="1524000"/>
            <a:ext cx="1698110" cy="3048000"/>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5" name="Oval 64"/>
          <p:cNvSpPr/>
          <p:nvPr/>
        </p:nvSpPr>
        <p:spPr>
          <a:xfrm>
            <a:off x="982629" y="35021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6" name="TextBox 65"/>
          <p:cNvSpPr txBox="1"/>
          <p:nvPr/>
        </p:nvSpPr>
        <p:spPr>
          <a:xfrm>
            <a:off x="1187476" y="344523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7" name="Oval 66"/>
          <p:cNvSpPr/>
          <p:nvPr/>
        </p:nvSpPr>
        <p:spPr>
          <a:xfrm>
            <a:off x="1187476" y="39653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8" name="TextBox 67"/>
          <p:cNvSpPr txBox="1"/>
          <p:nvPr/>
        </p:nvSpPr>
        <p:spPr>
          <a:xfrm>
            <a:off x="1392323" y="390839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9" name="Oval 68"/>
          <p:cNvSpPr/>
          <p:nvPr/>
        </p:nvSpPr>
        <p:spPr>
          <a:xfrm>
            <a:off x="763704" y="26289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70" name="TextBox 69"/>
          <p:cNvSpPr txBox="1"/>
          <p:nvPr/>
        </p:nvSpPr>
        <p:spPr>
          <a:xfrm>
            <a:off x="914400" y="257194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73" name="Oval 72"/>
          <p:cNvSpPr/>
          <p:nvPr/>
        </p:nvSpPr>
        <p:spPr>
          <a:xfrm>
            <a:off x="1277403" y="27401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74" name="TextBox 73"/>
          <p:cNvSpPr txBox="1"/>
          <p:nvPr/>
        </p:nvSpPr>
        <p:spPr>
          <a:xfrm>
            <a:off x="1476746" y="268318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75" name="Oval 74"/>
          <p:cNvSpPr/>
          <p:nvPr/>
        </p:nvSpPr>
        <p:spPr>
          <a:xfrm>
            <a:off x="1144555" y="181590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76" name="TextBox 75"/>
          <p:cNvSpPr txBox="1"/>
          <p:nvPr/>
        </p:nvSpPr>
        <p:spPr>
          <a:xfrm>
            <a:off x="1349402" y="175895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77" name="Oval 76"/>
          <p:cNvSpPr/>
          <p:nvPr/>
        </p:nvSpPr>
        <p:spPr>
          <a:xfrm>
            <a:off x="1386171" y="32504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78" name="TextBox 77"/>
          <p:cNvSpPr txBox="1"/>
          <p:nvPr/>
        </p:nvSpPr>
        <p:spPr>
          <a:xfrm>
            <a:off x="1591018" y="3193492"/>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79" name="TextBox 78"/>
          <p:cNvSpPr txBox="1"/>
          <p:nvPr/>
        </p:nvSpPr>
        <p:spPr>
          <a:xfrm>
            <a:off x="4669087" y="5395957"/>
            <a:ext cx="4072140" cy="701731"/>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i="0" u="none" strike="noStrike" kern="1200" cap="none" spc="0" normalizeH="0" baseline="0" noProof="0" dirty="0" smtClean="0">
                <a:ln>
                  <a:noFill/>
                </a:ln>
                <a:solidFill>
                  <a:srgbClr val="FF0000"/>
                </a:solidFill>
                <a:effectLst/>
                <a:uLnTx/>
                <a:uFillTx/>
                <a:latin typeface="Calibri" panose="020F0502020204030204" pitchFamily="34" charset="0"/>
              </a:rPr>
              <a:t>Pros: good when</a:t>
            </a:r>
            <a:r>
              <a:rPr kumimoji="0" lang="en-AU" i="0" u="none" strike="noStrike" kern="1200" cap="none" spc="0" normalizeH="0" noProof="0" dirty="0" smtClean="0">
                <a:ln>
                  <a:noFill/>
                </a:ln>
                <a:solidFill>
                  <a:srgbClr val="FF0000"/>
                </a:solidFill>
                <a:effectLst/>
                <a:uLnTx/>
                <a:uFillTx/>
                <a:latin typeface="Calibri" panose="020F0502020204030204" pitchFamily="34" charset="0"/>
              </a:rPr>
              <a:t> only one query keyword</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baseline="0" dirty="0" smtClean="0">
                <a:solidFill>
                  <a:srgbClr val="FF0000"/>
                </a:solidFill>
                <a:latin typeface="Calibri" panose="020F0502020204030204" pitchFamily="34" charset="0"/>
              </a:rPr>
              <a:t>Cons: Keywords usually</a:t>
            </a:r>
            <a:r>
              <a:rPr lang="en-AU" dirty="0" smtClean="0">
                <a:solidFill>
                  <a:srgbClr val="FF0000"/>
                </a:solidFill>
                <a:latin typeface="Calibri" panose="020F0502020204030204" pitchFamily="34" charset="0"/>
              </a:rPr>
              <a:t> have correlation </a:t>
            </a:r>
            <a:endParaRPr kumimoji="0" lang="en-AU" i="0" u="none" strike="noStrike" kern="1200" cap="none" spc="0" normalizeH="0" baseline="0" noProof="0" dirty="0" smtClean="0">
              <a:ln>
                <a:noFill/>
              </a:ln>
              <a:solidFill>
                <a:srgbClr val="FF0000"/>
              </a:solidFill>
              <a:effectLst/>
              <a:uLnTx/>
              <a:uFillTx/>
              <a:latin typeface="Calibri" panose="020F0502020204030204" pitchFamily="34" charset="0"/>
            </a:endParaRPr>
          </a:p>
        </p:txBody>
      </p:sp>
      <mc:AlternateContent xmlns:mc="http://schemas.openxmlformats.org/markup-compatibility/2006" xmlns:a14="http://schemas.microsoft.com/office/drawing/2010/main">
        <mc:Choice Requires="a14">
          <p:sp>
            <p:nvSpPr>
              <p:cNvPr id="80" name="Rectangle 79"/>
              <p:cNvSpPr/>
              <p:nvPr/>
            </p:nvSpPr>
            <p:spPr>
              <a:xfrm>
                <a:off x="374657" y="4584788"/>
                <a:ext cx="4572000" cy="582082"/>
              </a:xfrm>
              <a:prstGeom prst="rect">
                <a:avLst/>
              </a:prstGeom>
            </p:spPr>
            <p:txBody>
              <a:bodyPr>
                <a:spAutoFit/>
              </a:bodyPr>
              <a:lstStyle/>
              <a:p>
                <a:pPr marL="342900" indent="-342900">
                  <a:spcBef>
                    <a:spcPct val="20000"/>
                  </a:spcBef>
                </a:pPr>
                <a14:m>
                  <m:oMathPara xmlns:m="http://schemas.openxmlformats.org/officeDocument/2006/math">
                    <m:oMathParaPr>
                      <m:jc m:val="left"/>
                    </m:oMathParaPr>
                    <m:oMath xmlns:m="http://schemas.openxmlformats.org/officeDocument/2006/math">
                      <m:r>
                        <a:rPr lang="en-AU" sz="1700" b="0" i="1">
                          <a:latin typeface="Cambria Math" panose="02040503050406030204" pitchFamily="18" charset="0"/>
                        </a:rPr>
                        <m:t>𝐴</m:t>
                      </m:r>
                      <m:d>
                        <m:dPr>
                          <m:ctrlPr>
                            <a:rPr lang="en-AU" sz="1700" i="1">
                              <a:latin typeface="Cambria Math" panose="02040503050406030204" pitchFamily="18" charset="0"/>
                            </a:rPr>
                          </m:ctrlPr>
                        </m:dPr>
                        <m:e>
                          <m:r>
                            <a:rPr lang="en-AU" sz="1700" b="0" i="1">
                              <a:latin typeface="Cambria Math" panose="02040503050406030204" pitchFamily="18" charset="0"/>
                            </a:rPr>
                            <m:t>𝑡</m:t>
                          </m:r>
                          <m:r>
                            <a:rPr lang="en-AU" sz="1700" b="0" i="1">
                              <a:latin typeface="Cambria Math" panose="02040503050406030204" pitchFamily="18" charset="0"/>
                            </a:rPr>
                            <m:t>1</m:t>
                          </m:r>
                        </m:e>
                      </m:d>
                      <m:r>
                        <a:rPr lang="en-AU" sz="1700" b="0" i="1">
                          <a:latin typeface="Cambria Math" panose="02040503050406030204" pitchFamily="18" charset="0"/>
                        </a:rPr>
                        <m:t>=1</m:t>
                      </m:r>
                      <m:r>
                        <a:rPr lang="en-AU" sz="1700" b="0" i="1">
                          <a:latin typeface="Cambria Math" panose="02040503050406030204" pitchFamily="18" charset="0"/>
                          <a:ea typeface="Cambria Math" panose="02040503050406030204" pitchFamily="18" charset="0"/>
                        </a:rPr>
                        <m:t>×</m:t>
                      </m:r>
                      <m:f>
                        <m:fPr>
                          <m:ctrlPr>
                            <a:rPr lang="en-AU" sz="1700" i="1">
                              <a:latin typeface="Cambria Math" panose="02040503050406030204" pitchFamily="18" charset="0"/>
                              <a:ea typeface="Cambria Math" panose="02040503050406030204" pitchFamily="18" charset="0"/>
                            </a:rPr>
                          </m:ctrlPr>
                        </m:fPr>
                        <m:num>
                          <m:r>
                            <a:rPr lang="en-AU" sz="1700" b="0" i="1">
                              <a:latin typeface="Cambria Math" panose="02040503050406030204" pitchFamily="18" charset="0"/>
                              <a:ea typeface="Cambria Math" panose="02040503050406030204" pitchFamily="18" charset="0"/>
                            </a:rPr>
                            <m:t>1</m:t>
                          </m:r>
                        </m:num>
                        <m:den>
                          <m:r>
                            <a:rPr lang="en-AU" sz="1700" b="0" i="1">
                              <a:latin typeface="Cambria Math" panose="02040503050406030204" pitchFamily="18" charset="0"/>
                              <a:ea typeface="Cambria Math" panose="02040503050406030204" pitchFamily="18" charset="0"/>
                            </a:rPr>
                            <m:t>2</m:t>
                          </m:r>
                        </m:den>
                      </m:f>
                      <m:r>
                        <a:rPr lang="en-AU" sz="1700" b="0" i="1">
                          <a:latin typeface="Cambria Math" panose="02040503050406030204" pitchFamily="18" charset="0"/>
                          <a:ea typeface="Cambria Math" panose="02040503050406030204" pitchFamily="18" charset="0"/>
                        </a:rPr>
                        <m:t>+3+2=5.5</m:t>
                      </m:r>
                    </m:oMath>
                  </m:oMathPara>
                </a14:m>
                <a:endParaRPr lang="en-AU" sz="1700" i="1" dirty="0" smtClean="0">
                  <a:latin typeface="Calibri" panose="020F0502020204030204" pitchFamily="34" charset="0"/>
                  <a:ea typeface="Cambria Math" panose="02040503050406030204" pitchFamily="18" charset="0"/>
                </a:endParaRPr>
              </a:p>
            </p:txBody>
          </p:sp>
        </mc:Choice>
        <mc:Fallback xmlns="">
          <p:sp>
            <p:nvSpPr>
              <p:cNvPr id="80" name="Rectangle 79"/>
              <p:cNvSpPr>
                <a:spLocks noRot="1" noChangeAspect="1" noMove="1" noResize="1" noEditPoints="1" noAdjustHandles="1" noChangeArrowheads="1" noChangeShapeType="1" noTextEdit="1"/>
              </p:cNvSpPr>
              <p:nvPr/>
            </p:nvSpPr>
            <p:spPr>
              <a:xfrm>
                <a:off x="374657" y="4584788"/>
                <a:ext cx="4572000" cy="582082"/>
              </a:xfrm>
              <a:prstGeom prst="rect">
                <a:avLst/>
              </a:prstGeom>
              <a:blipFill rotWithShape="0">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1" name="Rectangle 80"/>
              <p:cNvSpPr/>
              <p:nvPr/>
            </p:nvSpPr>
            <p:spPr>
              <a:xfrm>
                <a:off x="393355" y="5070489"/>
                <a:ext cx="3339632" cy="582082"/>
              </a:xfrm>
              <a:prstGeom prst="rect">
                <a:avLst/>
              </a:prstGeom>
            </p:spPr>
            <p:txBody>
              <a:bodyPr wrap="none">
                <a:spAutoFit/>
              </a:bodyPr>
              <a:lstStyle/>
              <a:p>
                <a:pPr marL="342900" indent="-342900">
                  <a:spcBef>
                    <a:spcPct val="20000"/>
                  </a:spcBef>
                </a:pPr>
                <a14:m>
                  <m:oMathPara xmlns:m="http://schemas.openxmlformats.org/officeDocument/2006/math">
                    <m:oMathParaPr>
                      <m:jc m:val="left"/>
                    </m:oMathParaPr>
                    <m:oMath xmlns:m="http://schemas.openxmlformats.org/officeDocument/2006/math">
                      <m:r>
                        <a:rPr lang="en-AU" sz="1700" b="0" i="1" smtClean="0">
                          <a:latin typeface="Cambria Math" panose="02040503050406030204" pitchFamily="18" charset="0"/>
                        </a:rPr>
                        <m:t>𝐴</m:t>
                      </m:r>
                      <m:r>
                        <a:rPr lang="en-AU" sz="1700" b="0" i="1" smtClean="0">
                          <a:latin typeface="Cambria Math" panose="02040503050406030204" pitchFamily="18" charset="0"/>
                        </a:rPr>
                        <m:t>(</m:t>
                      </m:r>
                      <m:r>
                        <a:rPr lang="en-AU" sz="1700" b="0" i="1" smtClean="0">
                          <a:latin typeface="Cambria Math" panose="02040503050406030204" pitchFamily="18" charset="0"/>
                        </a:rPr>
                        <m:t>𝑡</m:t>
                      </m:r>
                      <m:r>
                        <a:rPr lang="en-AU" sz="1700" b="0" i="1" smtClean="0">
                          <a:latin typeface="Cambria Math" panose="02040503050406030204" pitchFamily="18" charset="0"/>
                        </a:rPr>
                        <m:t>2)=1×</m:t>
                      </m:r>
                      <m:f>
                        <m:fPr>
                          <m:ctrlPr>
                            <a:rPr lang="en-AU" sz="1700" i="1">
                              <a:latin typeface="Cambria Math" panose="02040503050406030204" pitchFamily="18" charset="0"/>
                              <a:ea typeface="Cambria Math" panose="02040503050406030204" pitchFamily="18" charset="0"/>
                            </a:rPr>
                          </m:ctrlPr>
                        </m:fPr>
                        <m:num>
                          <m:r>
                            <a:rPr lang="en-AU" sz="1700" b="0" i="1">
                              <a:latin typeface="Cambria Math" panose="02040503050406030204" pitchFamily="18" charset="0"/>
                              <a:ea typeface="Cambria Math" panose="02040503050406030204" pitchFamily="18" charset="0"/>
                            </a:rPr>
                            <m:t>1</m:t>
                          </m:r>
                        </m:num>
                        <m:den>
                          <m:r>
                            <a:rPr lang="en-AU" sz="1700" b="0" i="1">
                              <a:latin typeface="Cambria Math" panose="02040503050406030204" pitchFamily="18" charset="0"/>
                              <a:ea typeface="Cambria Math" panose="02040503050406030204" pitchFamily="18" charset="0"/>
                            </a:rPr>
                            <m:t>2</m:t>
                          </m:r>
                        </m:den>
                      </m:f>
                      <m:r>
                        <a:rPr lang="en-AU" sz="1700" b="0" i="1">
                          <a:latin typeface="Cambria Math" panose="02040503050406030204" pitchFamily="18" charset="0"/>
                          <a:ea typeface="Cambria Math" panose="02040503050406030204" pitchFamily="18" charset="0"/>
                        </a:rPr>
                        <m:t>+3+3=6.4</m:t>
                      </m:r>
                    </m:oMath>
                  </m:oMathPara>
                </a14:m>
                <a:endParaRPr lang="en-AU" sz="1700" dirty="0">
                  <a:latin typeface="Calibri" panose="020F0502020204030204" pitchFamily="34" charset="0"/>
                </a:endParaRPr>
              </a:p>
            </p:txBody>
          </p:sp>
        </mc:Choice>
        <mc:Fallback xmlns="">
          <p:sp>
            <p:nvSpPr>
              <p:cNvPr id="81" name="Rectangle 80"/>
              <p:cNvSpPr>
                <a:spLocks noRot="1" noChangeAspect="1" noMove="1" noResize="1" noEditPoints="1" noAdjustHandles="1" noChangeArrowheads="1" noChangeShapeType="1" noTextEdit="1"/>
              </p:cNvSpPr>
              <p:nvPr/>
            </p:nvSpPr>
            <p:spPr>
              <a:xfrm>
                <a:off x="393355" y="5070489"/>
                <a:ext cx="3339632" cy="582082"/>
              </a:xfrm>
              <a:prstGeom prst="rect">
                <a:avLst/>
              </a:prstGeom>
              <a:blipFill rotWithShape="0">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a:off x="374657" y="5602248"/>
                <a:ext cx="4268284" cy="761234"/>
              </a:xfrm>
              <a:prstGeom prst="rect">
                <a:avLst/>
              </a:prstGeom>
            </p:spPr>
            <p:txBody>
              <a:bodyPr wrap="none">
                <a:spAutoFit/>
              </a:bodyPr>
              <a:lstStyle/>
              <a:p>
                <a:pPr marL="342900" indent="-342900">
                  <a:spcBef>
                    <a:spcPct val="20000"/>
                  </a:spcBef>
                </a:pPr>
                <a14:m>
                  <m:oMathPara xmlns:m="http://schemas.openxmlformats.org/officeDocument/2006/math">
                    <m:oMathParaPr>
                      <m:jc m:val="left"/>
                    </m:oMathParaPr>
                    <m:oMath xmlns:m="http://schemas.openxmlformats.org/officeDocument/2006/math">
                      <m:r>
                        <a:rPr lang="en-AU" sz="1700" b="0" i="1">
                          <a:latin typeface="Cambria Math" panose="02040503050406030204" pitchFamily="18" charset="0"/>
                        </a:rPr>
                        <m:t>𝐴</m:t>
                      </m:r>
                      <m:r>
                        <a:rPr lang="en-AU" sz="1700" b="0" i="1">
                          <a:latin typeface="Cambria Math" panose="02040503050406030204" pitchFamily="18" charset="0"/>
                        </a:rPr>
                        <m:t>=</m:t>
                      </m:r>
                      <m:r>
                        <a:rPr lang="en-AU" sz="1700" b="0" i="1">
                          <a:latin typeface="Cambria Math" panose="02040503050406030204" pitchFamily="18" charset="0"/>
                        </a:rPr>
                        <m:t>𝑛</m:t>
                      </m:r>
                      <m:r>
                        <a:rPr lang="en-AU" sz="1700" b="0" i="1">
                          <a:latin typeface="Cambria Math" panose="02040503050406030204" pitchFamily="18" charset="0"/>
                          <a:ea typeface="Cambria Math" panose="02040503050406030204" pitchFamily="18" charset="0"/>
                        </a:rPr>
                        <m:t>×</m:t>
                      </m:r>
                      <m:nary>
                        <m:naryPr>
                          <m:chr m:val="∏"/>
                          <m:supHide m:val="on"/>
                          <m:ctrlPr>
                            <a:rPr lang="en-AU" sz="1700" i="1">
                              <a:latin typeface="Cambria Math" panose="02040503050406030204" pitchFamily="18" charset="0"/>
                            </a:rPr>
                          </m:ctrlPr>
                        </m:naryPr>
                        <m:sub>
                          <m:sSub>
                            <m:sSubPr>
                              <m:ctrlPr>
                                <a:rPr lang="en-AU" sz="1700" i="1">
                                  <a:latin typeface="Cambria Math" panose="02040503050406030204" pitchFamily="18" charset="0"/>
                                </a:rPr>
                              </m:ctrlPr>
                            </m:sSubPr>
                            <m:e>
                              <m:r>
                                <a:rPr lang="en-AU" sz="1700" b="0" i="1">
                                  <a:latin typeface="Cambria Math" panose="02040503050406030204" pitchFamily="18" charset="0"/>
                                </a:rPr>
                                <m:t>𝑡</m:t>
                              </m:r>
                            </m:e>
                            <m:sub>
                              <m:r>
                                <a:rPr lang="en-AU" sz="1700" b="0" i="1">
                                  <a:latin typeface="Cambria Math" panose="02040503050406030204" pitchFamily="18" charset="0"/>
                                </a:rPr>
                                <m:t>𝑖</m:t>
                              </m:r>
                            </m:sub>
                          </m:sSub>
                          <m:r>
                            <m:rPr>
                              <m:brk m:alnAt="7"/>
                            </m:rPr>
                            <a:rPr lang="en-AU" sz="1700" b="0" i="1">
                              <a:latin typeface="Cambria Math" panose="02040503050406030204" pitchFamily="18" charset="0"/>
                              <a:ea typeface="Cambria Math" panose="02040503050406030204" pitchFamily="18" charset="0"/>
                            </a:rPr>
                            <m:t>∈</m:t>
                          </m:r>
                          <m:r>
                            <a:rPr lang="en-AU" sz="1700" b="0" i="1">
                              <a:latin typeface="Cambria Math" panose="02040503050406030204" pitchFamily="18" charset="0"/>
                              <a:ea typeface="Cambria Math" panose="02040503050406030204" pitchFamily="18" charset="0"/>
                            </a:rPr>
                            <m:t>𝑞</m:t>
                          </m:r>
                          <m:r>
                            <a:rPr lang="en-AU" sz="1700" b="0" i="1">
                              <a:latin typeface="Cambria Math" panose="02040503050406030204" pitchFamily="18" charset="0"/>
                              <a:ea typeface="Cambria Math" panose="02040503050406030204" pitchFamily="18" charset="0"/>
                            </a:rPr>
                            <m:t>.</m:t>
                          </m:r>
                          <m:r>
                            <a:rPr lang="en-AU" sz="1700" b="0" i="1">
                              <a:latin typeface="Cambria Math" panose="02040503050406030204" pitchFamily="18" charset="0"/>
                              <a:ea typeface="Cambria Math" panose="02040503050406030204" pitchFamily="18" charset="0"/>
                            </a:rPr>
                            <m:t>𝑉</m:t>
                          </m:r>
                        </m:sub>
                        <m:sup/>
                        <m:e>
                          <m:f>
                            <m:fPr>
                              <m:ctrlPr>
                                <a:rPr lang="en-AU" sz="1700" i="1">
                                  <a:latin typeface="Cambria Math" panose="02040503050406030204" pitchFamily="18" charset="0"/>
                                </a:rPr>
                              </m:ctrlPr>
                            </m:fPr>
                            <m:num>
                              <m:sSub>
                                <m:sSubPr>
                                  <m:ctrlPr>
                                    <a:rPr lang="en-AU" sz="1700" i="1">
                                      <a:latin typeface="Cambria Math" panose="02040503050406030204" pitchFamily="18" charset="0"/>
                                    </a:rPr>
                                  </m:ctrlPr>
                                </m:sSubPr>
                                <m:e>
                                  <m:r>
                                    <a:rPr lang="en-AU" sz="1700" b="0" i="1">
                                      <a:latin typeface="Cambria Math" panose="02040503050406030204" pitchFamily="18" charset="0"/>
                                    </a:rPr>
                                    <m:t>𝐴</m:t>
                                  </m:r>
                                </m:e>
                                <m:sub>
                                  <m:r>
                                    <a:rPr lang="en-AU" sz="1700" b="0" i="1">
                                      <a:latin typeface="Cambria Math" panose="02040503050406030204" pitchFamily="18" charset="0"/>
                                    </a:rPr>
                                    <m:t>𝑖</m:t>
                                  </m:r>
                                </m:sub>
                              </m:sSub>
                            </m:num>
                            <m:den>
                              <m:r>
                                <a:rPr lang="en-AU" sz="1700" b="0" i="1">
                                  <a:latin typeface="Cambria Math" panose="02040503050406030204" pitchFamily="18" charset="0"/>
                                </a:rPr>
                                <m:t>𝑛</m:t>
                              </m:r>
                            </m:den>
                          </m:f>
                        </m:e>
                      </m:nary>
                      <m:r>
                        <a:rPr lang="en-AU" sz="1700" b="0">
                          <a:latin typeface="Cambria Math" panose="02040503050406030204" pitchFamily="18" charset="0"/>
                        </a:rPr>
                        <m:t>=</m:t>
                      </m:r>
                      <m:f>
                        <m:fPr>
                          <m:ctrlPr>
                            <a:rPr lang="en-AU" sz="1700" i="1">
                              <a:latin typeface="Cambria Math" panose="02040503050406030204" pitchFamily="18" charset="0"/>
                            </a:rPr>
                          </m:ctrlPr>
                        </m:fPr>
                        <m:num>
                          <m:r>
                            <a:rPr lang="en-AU" sz="1700" b="0" i="1">
                              <a:latin typeface="Cambria Math" panose="02040503050406030204" pitchFamily="18" charset="0"/>
                            </a:rPr>
                            <m:t>5</m:t>
                          </m:r>
                          <m:r>
                            <a:rPr lang="en-AU" sz="1700" b="0">
                              <a:latin typeface="Cambria Math" panose="02040503050406030204" pitchFamily="18" charset="0"/>
                            </a:rPr>
                            <m:t>.</m:t>
                          </m:r>
                          <m:r>
                            <a:rPr lang="en-AU" sz="1700" b="0" i="1">
                              <a:latin typeface="Cambria Math" panose="02040503050406030204" pitchFamily="18" charset="0"/>
                            </a:rPr>
                            <m:t>5</m:t>
                          </m:r>
                        </m:num>
                        <m:den>
                          <m:r>
                            <a:rPr lang="en-AU" sz="1700" b="0" i="1">
                              <a:latin typeface="Cambria Math" panose="02040503050406030204" pitchFamily="18" charset="0"/>
                            </a:rPr>
                            <m:t>14</m:t>
                          </m:r>
                        </m:den>
                      </m:f>
                      <m:r>
                        <a:rPr lang="en-AU" sz="1700" b="0" i="1">
                          <a:latin typeface="Cambria Math" panose="02040503050406030204" pitchFamily="18" charset="0"/>
                          <a:ea typeface="Cambria Math" panose="02040503050406030204" pitchFamily="18" charset="0"/>
                        </a:rPr>
                        <m:t>×</m:t>
                      </m:r>
                      <m:f>
                        <m:fPr>
                          <m:ctrlPr>
                            <a:rPr lang="en-AU" sz="1700" i="1">
                              <a:latin typeface="Cambria Math" panose="02040503050406030204" pitchFamily="18" charset="0"/>
                              <a:ea typeface="Cambria Math" panose="02040503050406030204" pitchFamily="18" charset="0"/>
                            </a:rPr>
                          </m:ctrlPr>
                        </m:fPr>
                        <m:num>
                          <m:r>
                            <a:rPr lang="en-AU" sz="1700" b="0" i="1">
                              <a:latin typeface="Cambria Math" panose="02040503050406030204" pitchFamily="18" charset="0"/>
                              <a:ea typeface="Cambria Math" panose="02040503050406030204" pitchFamily="18" charset="0"/>
                            </a:rPr>
                            <m:t>6.5</m:t>
                          </m:r>
                        </m:num>
                        <m:den>
                          <m:r>
                            <a:rPr lang="en-AU" sz="1700" b="0" i="1">
                              <a:latin typeface="Cambria Math" panose="02040503050406030204" pitchFamily="18" charset="0"/>
                              <a:ea typeface="Cambria Math" panose="02040503050406030204" pitchFamily="18" charset="0"/>
                            </a:rPr>
                            <m:t>14</m:t>
                          </m:r>
                        </m:den>
                      </m:f>
                      <m:r>
                        <a:rPr lang="en-AU" sz="1700" b="0" i="1">
                          <a:latin typeface="Cambria Math" panose="02040503050406030204" pitchFamily="18" charset="0"/>
                          <a:ea typeface="Cambria Math" panose="02040503050406030204" pitchFamily="18" charset="0"/>
                        </a:rPr>
                        <m:t>×14=2.5</m:t>
                      </m:r>
                    </m:oMath>
                  </m:oMathPara>
                </a14:m>
                <a:endParaRPr lang="en-AU" sz="1700" dirty="0">
                  <a:latin typeface="Calibri" panose="020F0502020204030204" pitchFamily="34" charset="0"/>
                </a:endParaRPr>
              </a:p>
            </p:txBody>
          </p:sp>
        </mc:Choice>
        <mc:Fallback xmlns="">
          <p:sp>
            <p:nvSpPr>
              <p:cNvPr id="82" name="Rectangle 81"/>
              <p:cNvSpPr>
                <a:spLocks noRot="1" noChangeAspect="1" noMove="1" noResize="1" noEditPoints="1" noAdjustHandles="1" noChangeArrowheads="1" noChangeShapeType="1" noTextEdit="1"/>
              </p:cNvSpPr>
              <p:nvPr/>
            </p:nvSpPr>
            <p:spPr>
              <a:xfrm>
                <a:off x="374657" y="5602248"/>
                <a:ext cx="4268284" cy="761234"/>
              </a:xfrm>
              <a:prstGeom prst="rect">
                <a:avLst/>
              </a:prstGeom>
              <a:blipFill rotWithShape="0">
                <a:blip r:embed="rId5"/>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1638054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KMV based Estimation</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16</a:t>
            </a:fld>
            <a:endParaRPr lang="en-US" dirty="0">
              <a:latin typeface="Calibri" panose="020F0502020204030204" pitchFamily="34" charset="0"/>
            </a:endParaRPr>
          </a:p>
        </p:txBody>
      </p:sp>
      <p:grpSp>
        <p:nvGrpSpPr>
          <p:cNvPr id="25" name="Group 24"/>
          <p:cNvGrpSpPr/>
          <p:nvPr/>
        </p:nvGrpSpPr>
        <p:grpSpPr>
          <a:xfrm>
            <a:off x="602727" y="1676400"/>
            <a:ext cx="3207273" cy="2743200"/>
            <a:chOff x="609600" y="1981200"/>
            <a:chExt cx="3207273" cy="2743200"/>
          </a:xfrm>
        </p:grpSpPr>
        <p:sp>
          <p:nvSpPr>
            <p:cNvPr id="26" name="Rectangle 25"/>
            <p:cNvSpPr/>
            <p:nvPr/>
          </p:nvSpPr>
          <p:spPr>
            <a:xfrm>
              <a:off x="609600" y="1981200"/>
              <a:ext cx="3048000" cy="274320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27" name="Straight Connector 26"/>
            <p:cNvCxnSpPr>
              <a:stCxn id="26" idx="1"/>
              <a:endCxn id="26" idx="3"/>
            </p:cNvCxnSpPr>
            <p:nvPr/>
          </p:nvCxnSpPr>
          <p:spPr>
            <a:xfrm>
              <a:off x="609600" y="33528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0"/>
            </p:cNvCxnSpPr>
            <p:nvPr/>
          </p:nvCxnSpPr>
          <p:spPr>
            <a:xfrm>
              <a:off x="2133600" y="1981200"/>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130300" y="25781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0" name="Oval 29"/>
            <p:cNvSpPr/>
            <p:nvPr/>
          </p:nvSpPr>
          <p:spPr>
            <a:xfrm>
              <a:off x="2439045" y="28238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1" name="TextBox 30"/>
            <p:cNvSpPr txBox="1"/>
            <p:nvPr/>
          </p:nvSpPr>
          <p:spPr>
            <a:xfrm>
              <a:off x="685800" y="2051375"/>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a</a:t>
              </a:r>
            </a:p>
          </p:txBody>
        </p:sp>
        <p:sp>
          <p:nvSpPr>
            <p:cNvPr id="32" name="TextBox 31"/>
            <p:cNvSpPr txBox="1"/>
            <p:nvPr/>
          </p:nvSpPr>
          <p:spPr>
            <a:xfrm>
              <a:off x="2209800" y="2057400"/>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b</a:t>
              </a:r>
            </a:p>
          </p:txBody>
        </p:sp>
        <p:sp>
          <p:nvSpPr>
            <p:cNvPr id="33" name="TextBox 32"/>
            <p:cNvSpPr txBox="1"/>
            <p:nvPr/>
          </p:nvSpPr>
          <p:spPr>
            <a:xfrm>
              <a:off x="685800" y="34320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c</a:t>
              </a:r>
            </a:p>
          </p:txBody>
        </p:sp>
        <p:sp>
          <p:nvSpPr>
            <p:cNvPr id="34" name="TextBox 33"/>
            <p:cNvSpPr txBox="1"/>
            <p:nvPr/>
          </p:nvSpPr>
          <p:spPr>
            <a:xfrm>
              <a:off x="2209800" y="34320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d</a:t>
              </a:r>
            </a:p>
          </p:txBody>
        </p:sp>
        <p:sp>
          <p:nvSpPr>
            <p:cNvPr id="35" name="Oval 34"/>
            <p:cNvSpPr/>
            <p:nvPr/>
          </p:nvSpPr>
          <p:spPr>
            <a:xfrm>
              <a:off x="3157738" y="23750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6" name="Oval 35"/>
            <p:cNvSpPr/>
            <p:nvPr/>
          </p:nvSpPr>
          <p:spPr>
            <a:xfrm>
              <a:off x="3064769" y="30861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7" name="Oval 36"/>
            <p:cNvSpPr/>
            <p:nvPr/>
          </p:nvSpPr>
          <p:spPr>
            <a:xfrm>
              <a:off x="2497832" y="38703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8" name="Oval 37"/>
            <p:cNvSpPr/>
            <p:nvPr/>
          </p:nvSpPr>
          <p:spPr>
            <a:xfrm>
              <a:off x="3064769" y="35942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9" name="Oval 38"/>
            <p:cNvSpPr/>
            <p:nvPr/>
          </p:nvSpPr>
          <p:spPr>
            <a:xfrm>
              <a:off x="2931419" y="430834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40" name="TextBox 39"/>
            <p:cNvSpPr txBox="1"/>
            <p:nvPr/>
          </p:nvSpPr>
          <p:spPr>
            <a:xfrm>
              <a:off x="1335147" y="252114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1" name="TextBox 40"/>
            <p:cNvSpPr txBox="1"/>
            <p:nvPr/>
          </p:nvSpPr>
          <p:spPr>
            <a:xfrm>
              <a:off x="2209800" y="25146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2" name="TextBox 41"/>
            <p:cNvSpPr txBox="1"/>
            <p:nvPr/>
          </p:nvSpPr>
          <p:spPr>
            <a:xfrm>
              <a:off x="2868412" y="27051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3" name="TextBox 42"/>
            <p:cNvSpPr txBox="1"/>
            <p:nvPr/>
          </p:nvSpPr>
          <p:spPr>
            <a:xfrm>
              <a:off x="2259708" y="4006525"/>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4" name="TextBox 43"/>
            <p:cNvSpPr txBox="1"/>
            <p:nvPr/>
          </p:nvSpPr>
          <p:spPr>
            <a:xfrm>
              <a:off x="2868412" y="376088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5" name="TextBox 44"/>
            <p:cNvSpPr txBox="1"/>
            <p:nvPr/>
          </p:nvSpPr>
          <p:spPr>
            <a:xfrm>
              <a:off x="3083819" y="4229891"/>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6" name="TextBox 45"/>
            <p:cNvSpPr txBox="1"/>
            <p:nvPr/>
          </p:nvSpPr>
          <p:spPr>
            <a:xfrm>
              <a:off x="2645782" y="2016584"/>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7" name="TextBox 46"/>
            <p:cNvSpPr txBox="1"/>
            <p:nvPr/>
          </p:nvSpPr>
          <p:spPr>
            <a:xfrm>
              <a:off x="3076946" y="2092523"/>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8" name="Oval 47"/>
            <p:cNvSpPr/>
            <p:nvPr/>
          </p:nvSpPr>
          <p:spPr>
            <a:xfrm>
              <a:off x="2726574" y="229915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grpSp>
      <p:sp>
        <p:nvSpPr>
          <p:cNvPr id="50" name="Oval 49"/>
          <p:cNvSpPr/>
          <p:nvPr/>
        </p:nvSpPr>
        <p:spPr>
          <a:xfrm>
            <a:off x="982629" y="35021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51" name="TextBox 50"/>
          <p:cNvSpPr txBox="1"/>
          <p:nvPr/>
        </p:nvSpPr>
        <p:spPr>
          <a:xfrm>
            <a:off x="1187476" y="344523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2" name="Oval 51"/>
          <p:cNvSpPr/>
          <p:nvPr/>
        </p:nvSpPr>
        <p:spPr>
          <a:xfrm>
            <a:off x="1187476" y="39653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53" name="TextBox 52"/>
          <p:cNvSpPr txBox="1"/>
          <p:nvPr/>
        </p:nvSpPr>
        <p:spPr>
          <a:xfrm>
            <a:off x="1392323" y="390839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5" name="Oval 54"/>
          <p:cNvSpPr/>
          <p:nvPr/>
        </p:nvSpPr>
        <p:spPr>
          <a:xfrm>
            <a:off x="763704" y="26289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0" name="TextBox 59"/>
          <p:cNvSpPr txBox="1"/>
          <p:nvPr/>
        </p:nvSpPr>
        <p:spPr>
          <a:xfrm>
            <a:off x="914400" y="257194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1" name="Oval 60"/>
          <p:cNvSpPr/>
          <p:nvPr/>
        </p:nvSpPr>
        <p:spPr>
          <a:xfrm>
            <a:off x="1277403" y="27401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2" name="TextBox 61"/>
          <p:cNvSpPr txBox="1"/>
          <p:nvPr/>
        </p:nvSpPr>
        <p:spPr>
          <a:xfrm>
            <a:off x="1476746" y="268318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3" name="Oval 62"/>
          <p:cNvSpPr/>
          <p:nvPr/>
        </p:nvSpPr>
        <p:spPr>
          <a:xfrm>
            <a:off x="1144555" y="181590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4" name="TextBox 63"/>
          <p:cNvSpPr txBox="1"/>
          <p:nvPr/>
        </p:nvSpPr>
        <p:spPr>
          <a:xfrm>
            <a:off x="1349402" y="175895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5" name="Oval 64"/>
          <p:cNvSpPr/>
          <p:nvPr/>
        </p:nvSpPr>
        <p:spPr>
          <a:xfrm>
            <a:off x="1386171" y="32504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6" name="TextBox 65"/>
          <p:cNvSpPr txBox="1"/>
          <p:nvPr/>
        </p:nvSpPr>
        <p:spPr>
          <a:xfrm>
            <a:off x="1591018" y="3193492"/>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Tree>
    <p:extLst>
      <p:ext uri="{BB962C8B-B14F-4D97-AF65-F5344CB8AC3E}">
        <p14:creationId xmlns:p14="http://schemas.microsoft.com/office/powerpoint/2010/main" val="1212776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KMV based Estimation</a:t>
            </a: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17</a:t>
            </a:fld>
            <a:endParaRPr lang="en-US" dirty="0">
              <a:latin typeface="Calibri" panose="020F0502020204030204" pitchFamily="34" charset="0"/>
            </a:endParaRPr>
          </a:p>
        </p:txBody>
      </p:sp>
      <p:sp>
        <p:nvSpPr>
          <p:cNvPr id="26" name="Rectangle 25"/>
          <p:cNvSpPr/>
          <p:nvPr/>
        </p:nvSpPr>
        <p:spPr>
          <a:xfrm>
            <a:off x="602727" y="1676400"/>
            <a:ext cx="3048000" cy="274320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27" name="Straight Connector 26"/>
          <p:cNvCxnSpPr>
            <a:stCxn id="26" idx="1"/>
            <a:endCxn id="26" idx="3"/>
          </p:cNvCxnSpPr>
          <p:nvPr/>
        </p:nvCxnSpPr>
        <p:spPr>
          <a:xfrm>
            <a:off x="602727" y="30480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0"/>
          </p:cNvCxnSpPr>
          <p:nvPr/>
        </p:nvCxnSpPr>
        <p:spPr>
          <a:xfrm>
            <a:off x="2126727" y="1676400"/>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8927" y="1746575"/>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a</a:t>
            </a:r>
          </a:p>
        </p:txBody>
      </p:sp>
      <p:sp>
        <p:nvSpPr>
          <p:cNvPr id="32" name="TextBox 31"/>
          <p:cNvSpPr txBox="1"/>
          <p:nvPr/>
        </p:nvSpPr>
        <p:spPr>
          <a:xfrm>
            <a:off x="2202927" y="1752600"/>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b</a:t>
            </a:r>
          </a:p>
        </p:txBody>
      </p:sp>
      <p:sp>
        <p:nvSpPr>
          <p:cNvPr id="33" name="TextBox 32"/>
          <p:cNvSpPr txBox="1"/>
          <p:nvPr/>
        </p:nvSpPr>
        <p:spPr>
          <a:xfrm>
            <a:off x="678927" y="31272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c</a:t>
            </a:r>
          </a:p>
        </p:txBody>
      </p:sp>
      <p:sp>
        <p:nvSpPr>
          <p:cNvPr id="34" name="TextBox 33"/>
          <p:cNvSpPr txBox="1"/>
          <p:nvPr/>
        </p:nvSpPr>
        <p:spPr>
          <a:xfrm>
            <a:off x="2202927" y="31272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d</a:t>
            </a:r>
          </a:p>
        </p:txBody>
      </p:sp>
      <p:sp>
        <p:nvSpPr>
          <p:cNvPr id="35" name="Oval 34"/>
          <p:cNvSpPr/>
          <p:nvPr/>
        </p:nvSpPr>
        <p:spPr>
          <a:xfrm>
            <a:off x="3150865" y="20702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6" name="Oval 35"/>
          <p:cNvSpPr/>
          <p:nvPr/>
        </p:nvSpPr>
        <p:spPr>
          <a:xfrm>
            <a:off x="3057896" y="27813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8" name="Oval 37"/>
          <p:cNvSpPr/>
          <p:nvPr/>
        </p:nvSpPr>
        <p:spPr>
          <a:xfrm>
            <a:off x="3057896" y="32894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9" name="Oval 38"/>
          <p:cNvSpPr/>
          <p:nvPr/>
        </p:nvSpPr>
        <p:spPr>
          <a:xfrm>
            <a:off x="2924546" y="400354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42" name="TextBox 41"/>
          <p:cNvSpPr txBox="1"/>
          <p:nvPr/>
        </p:nvSpPr>
        <p:spPr>
          <a:xfrm>
            <a:off x="2861539" y="24003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4" name="TextBox 43"/>
          <p:cNvSpPr txBox="1"/>
          <p:nvPr/>
        </p:nvSpPr>
        <p:spPr>
          <a:xfrm>
            <a:off x="2861539" y="345608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5" name="TextBox 44"/>
          <p:cNvSpPr txBox="1"/>
          <p:nvPr/>
        </p:nvSpPr>
        <p:spPr>
          <a:xfrm>
            <a:off x="3076946" y="3925091"/>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7" name="TextBox 46"/>
          <p:cNvSpPr txBox="1"/>
          <p:nvPr/>
        </p:nvSpPr>
        <p:spPr>
          <a:xfrm>
            <a:off x="3070073" y="1787723"/>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2" name="Oval 51"/>
          <p:cNvSpPr/>
          <p:nvPr/>
        </p:nvSpPr>
        <p:spPr>
          <a:xfrm>
            <a:off x="1187476" y="39653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53" name="TextBox 52"/>
          <p:cNvSpPr txBox="1"/>
          <p:nvPr/>
        </p:nvSpPr>
        <p:spPr>
          <a:xfrm>
            <a:off x="1392323" y="390839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5" name="Oval 54"/>
          <p:cNvSpPr/>
          <p:nvPr/>
        </p:nvSpPr>
        <p:spPr>
          <a:xfrm>
            <a:off x="763704" y="26289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0" name="TextBox 59"/>
          <p:cNvSpPr txBox="1"/>
          <p:nvPr/>
        </p:nvSpPr>
        <p:spPr>
          <a:xfrm>
            <a:off x="914400" y="257194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1" name="Oval 60"/>
          <p:cNvSpPr/>
          <p:nvPr/>
        </p:nvSpPr>
        <p:spPr>
          <a:xfrm>
            <a:off x="1277403" y="27401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2" name="TextBox 61"/>
          <p:cNvSpPr txBox="1"/>
          <p:nvPr/>
        </p:nvSpPr>
        <p:spPr>
          <a:xfrm>
            <a:off x="1476746" y="268318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9" name="TextBox 48"/>
          <p:cNvSpPr txBox="1"/>
          <p:nvPr/>
        </p:nvSpPr>
        <p:spPr>
          <a:xfrm>
            <a:off x="707654" y="228149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4" name="TextBox 53"/>
          <p:cNvSpPr txBox="1"/>
          <p:nvPr/>
        </p:nvSpPr>
        <p:spPr>
          <a:xfrm>
            <a:off x="1178260" y="2419748"/>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0.3</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6" name="TextBox 55"/>
          <p:cNvSpPr txBox="1"/>
          <p:nvPr/>
        </p:nvSpPr>
        <p:spPr>
          <a:xfrm>
            <a:off x="1050664" y="363250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0.5</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7" name="TextBox 56"/>
          <p:cNvSpPr txBox="1"/>
          <p:nvPr/>
        </p:nvSpPr>
        <p:spPr>
          <a:xfrm>
            <a:off x="2710419" y="1975175"/>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0.4</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8" name="TextBox 57"/>
          <p:cNvSpPr txBox="1"/>
          <p:nvPr/>
        </p:nvSpPr>
        <p:spPr>
          <a:xfrm>
            <a:off x="2570211" y="2700994"/>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0.35</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9" name="TextBox 58"/>
          <p:cNvSpPr txBox="1"/>
          <p:nvPr/>
        </p:nvSpPr>
        <p:spPr>
          <a:xfrm>
            <a:off x="2553442" y="320922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0.15</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7" name="TextBox 66"/>
          <p:cNvSpPr txBox="1"/>
          <p:nvPr/>
        </p:nvSpPr>
        <p:spPr>
          <a:xfrm>
            <a:off x="2514600" y="38862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8" name="TextBox 67"/>
          <p:cNvSpPr txBox="1"/>
          <p:nvPr/>
        </p:nvSpPr>
        <p:spPr>
          <a:xfrm>
            <a:off x="4619254" y="2438400"/>
            <a:ext cx="2327646" cy="400110"/>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2000" b="1" dirty="0">
                <a:latin typeface="Calibri" panose="020F0502020204030204" pitchFamily="34" charset="0"/>
              </a:rPr>
              <a:t>t</a:t>
            </a:r>
            <a:r>
              <a:rPr lang="en-AU" sz="2000" b="1" dirty="0" smtClean="0">
                <a:latin typeface="Calibri" panose="020F0502020204030204" pitchFamily="34" charset="0"/>
              </a:rPr>
              <a:t>1: 0.35, 0.5, 0.15  </a:t>
            </a:r>
            <a:endParaRPr kumimoji="0" lang="en-AU" sz="20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9" name="TextBox 68"/>
          <p:cNvSpPr txBox="1"/>
          <p:nvPr/>
        </p:nvSpPr>
        <p:spPr>
          <a:xfrm>
            <a:off x="4619254" y="3714690"/>
            <a:ext cx="3699246" cy="400110"/>
          </a:xfrm>
          <a:prstGeom prst="rect">
            <a:avLst/>
          </a:prstGeom>
        </p:spPr>
        <p:txBody>
          <a:bodyPr wrap="square" rtlCol="0">
            <a:spAutoFit/>
          </a:bodyPr>
          <a:lstStyle/>
          <a:p>
            <a:pPr marL="342900" indent="-342900">
              <a:spcBef>
                <a:spcPct val="20000"/>
              </a:spcBef>
            </a:pPr>
            <a:r>
              <a:rPr lang="en-AU" sz="2000" b="1" dirty="0" smtClean="0">
                <a:latin typeface="Calibri" panose="020F0502020204030204" pitchFamily="34" charset="0"/>
              </a:rPr>
              <a:t>t</a:t>
            </a:r>
            <a:r>
              <a:rPr lang="en-AU" sz="2000" b="1" dirty="0">
                <a:latin typeface="Calibri" panose="020F0502020204030204" pitchFamily="34" charset="0"/>
              </a:rPr>
              <a:t>2</a:t>
            </a:r>
            <a:r>
              <a:rPr lang="en-AU" sz="2000" b="1" dirty="0" smtClean="0">
                <a:latin typeface="Calibri" panose="020F0502020204030204" pitchFamily="34" charset="0"/>
              </a:rPr>
              <a:t>: 0.2, 0.3, 0.4</a:t>
            </a:r>
            <a:r>
              <a:rPr lang="en-AU" sz="2000" b="1" dirty="0">
                <a:latin typeface="Calibri" panose="020F0502020204030204" pitchFamily="34" charset="0"/>
              </a:rPr>
              <a:t>, </a:t>
            </a:r>
            <a:r>
              <a:rPr lang="en-AU" sz="2000" b="1" dirty="0" smtClean="0">
                <a:latin typeface="Calibri" panose="020F0502020204030204" pitchFamily="34" charset="0"/>
              </a:rPr>
              <a:t>0.35, 0.1</a:t>
            </a:r>
            <a:r>
              <a:rPr lang="en-AU" sz="2000" b="1" dirty="0">
                <a:latin typeface="Calibri" panose="020F0502020204030204" pitchFamily="34" charset="0"/>
              </a:rPr>
              <a:t>, 0.15</a:t>
            </a:r>
            <a:endParaRPr kumimoji="0" lang="en-AU" sz="20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grpSp>
        <p:nvGrpSpPr>
          <p:cNvPr id="8" name="Group 7"/>
          <p:cNvGrpSpPr/>
          <p:nvPr/>
        </p:nvGrpSpPr>
        <p:grpSpPr>
          <a:xfrm>
            <a:off x="5029200" y="2879726"/>
            <a:ext cx="2590800" cy="861151"/>
            <a:chOff x="5029200" y="2902712"/>
            <a:chExt cx="2590800" cy="861151"/>
          </a:xfrm>
        </p:grpSpPr>
        <p:sp>
          <p:nvSpPr>
            <p:cNvPr id="70" name="Isosceles Triangle 69"/>
            <p:cNvSpPr/>
            <p:nvPr/>
          </p:nvSpPr>
          <p:spPr>
            <a:xfrm>
              <a:off x="5029200" y="2902712"/>
              <a:ext cx="2590800" cy="493776"/>
            </a:xfrm>
            <a:prstGeom prst="triangl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6" name="Straight Arrow Connector 5"/>
            <p:cNvCxnSpPr/>
            <p:nvPr/>
          </p:nvCxnSpPr>
          <p:spPr>
            <a:xfrm>
              <a:off x="5486400" y="3396488"/>
              <a:ext cx="0" cy="367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239000" y="3396487"/>
              <a:ext cx="0" cy="367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5029200" y="1574236"/>
            <a:ext cx="2590800" cy="861151"/>
            <a:chOff x="5029200" y="2902712"/>
            <a:chExt cx="2590800" cy="861151"/>
          </a:xfrm>
        </p:grpSpPr>
        <p:sp>
          <p:nvSpPr>
            <p:cNvPr id="73" name="Isosceles Triangle 72"/>
            <p:cNvSpPr/>
            <p:nvPr/>
          </p:nvSpPr>
          <p:spPr>
            <a:xfrm>
              <a:off x="5029200" y="2902712"/>
              <a:ext cx="2590800" cy="493776"/>
            </a:xfrm>
            <a:prstGeom prst="triangl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74" name="Straight Arrow Connector 73"/>
            <p:cNvCxnSpPr/>
            <p:nvPr/>
          </p:nvCxnSpPr>
          <p:spPr>
            <a:xfrm>
              <a:off x="5486400" y="3396488"/>
              <a:ext cx="0" cy="367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239000" y="3396487"/>
              <a:ext cx="0" cy="367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6028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KMV based Estimation</a:t>
            </a: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18</a:t>
            </a:fld>
            <a:endParaRPr lang="en-US" dirty="0">
              <a:latin typeface="Calibri" panose="020F0502020204030204" pitchFamily="34" charset="0"/>
            </a:endParaRPr>
          </a:p>
        </p:txBody>
      </p:sp>
      <p:sp>
        <p:nvSpPr>
          <p:cNvPr id="26" name="Rectangle 25"/>
          <p:cNvSpPr/>
          <p:nvPr/>
        </p:nvSpPr>
        <p:spPr>
          <a:xfrm>
            <a:off x="602727" y="1676400"/>
            <a:ext cx="3048000" cy="274320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27" name="Straight Connector 26"/>
          <p:cNvCxnSpPr>
            <a:stCxn id="26" idx="1"/>
            <a:endCxn id="26" idx="3"/>
          </p:cNvCxnSpPr>
          <p:nvPr/>
        </p:nvCxnSpPr>
        <p:spPr>
          <a:xfrm>
            <a:off x="602727" y="30480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0"/>
          </p:cNvCxnSpPr>
          <p:nvPr/>
        </p:nvCxnSpPr>
        <p:spPr>
          <a:xfrm>
            <a:off x="2126727" y="1676400"/>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8927" y="1746575"/>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a</a:t>
            </a:r>
          </a:p>
        </p:txBody>
      </p:sp>
      <p:sp>
        <p:nvSpPr>
          <p:cNvPr id="32" name="TextBox 31"/>
          <p:cNvSpPr txBox="1"/>
          <p:nvPr/>
        </p:nvSpPr>
        <p:spPr>
          <a:xfrm>
            <a:off x="2202927" y="1752600"/>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b</a:t>
            </a:r>
          </a:p>
        </p:txBody>
      </p:sp>
      <p:sp>
        <p:nvSpPr>
          <p:cNvPr id="33" name="TextBox 32"/>
          <p:cNvSpPr txBox="1"/>
          <p:nvPr/>
        </p:nvSpPr>
        <p:spPr>
          <a:xfrm>
            <a:off x="678927" y="31272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c</a:t>
            </a:r>
          </a:p>
        </p:txBody>
      </p:sp>
      <p:sp>
        <p:nvSpPr>
          <p:cNvPr id="34" name="TextBox 33"/>
          <p:cNvSpPr txBox="1"/>
          <p:nvPr/>
        </p:nvSpPr>
        <p:spPr>
          <a:xfrm>
            <a:off x="2202927" y="31272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d</a:t>
            </a:r>
          </a:p>
        </p:txBody>
      </p:sp>
      <p:sp>
        <p:nvSpPr>
          <p:cNvPr id="35" name="Oval 34"/>
          <p:cNvSpPr/>
          <p:nvPr/>
        </p:nvSpPr>
        <p:spPr>
          <a:xfrm>
            <a:off x="3150865" y="20702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6" name="Oval 35"/>
          <p:cNvSpPr/>
          <p:nvPr/>
        </p:nvSpPr>
        <p:spPr>
          <a:xfrm>
            <a:off x="3057896" y="27813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8" name="Oval 37"/>
          <p:cNvSpPr/>
          <p:nvPr/>
        </p:nvSpPr>
        <p:spPr>
          <a:xfrm>
            <a:off x="3057896" y="32894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9" name="Oval 38"/>
          <p:cNvSpPr/>
          <p:nvPr/>
        </p:nvSpPr>
        <p:spPr>
          <a:xfrm>
            <a:off x="2924546" y="400354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42" name="TextBox 41"/>
          <p:cNvSpPr txBox="1"/>
          <p:nvPr/>
        </p:nvSpPr>
        <p:spPr>
          <a:xfrm>
            <a:off x="2861539" y="24003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4" name="TextBox 43"/>
          <p:cNvSpPr txBox="1"/>
          <p:nvPr/>
        </p:nvSpPr>
        <p:spPr>
          <a:xfrm>
            <a:off x="2861539" y="345608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5" name="TextBox 44"/>
          <p:cNvSpPr txBox="1"/>
          <p:nvPr/>
        </p:nvSpPr>
        <p:spPr>
          <a:xfrm>
            <a:off x="3076946" y="3925091"/>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7" name="TextBox 46"/>
          <p:cNvSpPr txBox="1"/>
          <p:nvPr/>
        </p:nvSpPr>
        <p:spPr>
          <a:xfrm>
            <a:off x="3070073" y="1787723"/>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2" name="Oval 51"/>
          <p:cNvSpPr/>
          <p:nvPr/>
        </p:nvSpPr>
        <p:spPr>
          <a:xfrm>
            <a:off x="1187476" y="39653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53" name="TextBox 52"/>
          <p:cNvSpPr txBox="1"/>
          <p:nvPr/>
        </p:nvSpPr>
        <p:spPr>
          <a:xfrm>
            <a:off x="1392323" y="390839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5" name="Oval 54"/>
          <p:cNvSpPr/>
          <p:nvPr/>
        </p:nvSpPr>
        <p:spPr>
          <a:xfrm>
            <a:off x="763704" y="26289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0" name="TextBox 59"/>
          <p:cNvSpPr txBox="1"/>
          <p:nvPr/>
        </p:nvSpPr>
        <p:spPr>
          <a:xfrm>
            <a:off x="914400" y="257194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1" name="Oval 60"/>
          <p:cNvSpPr/>
          <p:nvPr/>
        </p:nvSpPr>
        <p:spPr>
          <a:xfrm>
            <a:off x="1277403" y="27401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2" name="TextBox 61"/>
          <p:cNvSpPr txBox="1"/>
          <p:nvPr/>
        </p:nvSpPr>
        <p:spPr>
          <a:xfrm>
            <a:off x="1476746" y="268318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9" name="TextBox 48"/>
          <p:cNvSpPr txBox="1"/>
          <p:nvPr/>
        </p:nvSpPr>
        <p:spPr>
          <a:xfrm>
            <a:off x="707654" y="228149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4" name="TextBox 53"/>
          <p:cNvSpPr txBox="1"/>
          <p:nvPr/>
        </p:nvSpPr>
        <p:spPr>
          <a:xfrm>
            <a:off x="1178260" y="2419748"/>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0.3</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6" name="TextBox 55"/>
          <p:cNvSpPr txBox="1"/>
          <p:nvPr/>
        </p:nvSpPr>
        <p:spPr>
          <a:xfrm>
            <a:off x="1050664" y="363250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0.5</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7" name="TextBox 56"/>
          <p:cNvSpPr txBox="1"/>
          <p:nvPr/>
        </p:nvSpPr>
        <p:spPr>
          <a:xfrm>
            <a:off x="2710419" y="1975175"/>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0.4</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8" name="TextBox 57"/>
          <p:cNvSpPr txBox="1"/>
          <p:nvPr/>
        </p:nvSpPr>
        <p:spPr>
          <a:xfrm>
            <a:off x="2570211" y="2700994"/>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0.35</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9" name="TextBox 58"/>
          <p:cNvSpPr txBox="1"/>
          <p:nvPr/>
        </p:nvSpPr>
        <p:spPr>
          <a:xfrm>
            <a:off x="2553442" y="320922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0.15</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7" name="TextBox 66"/>
          <p:cNvSpPr txBox="1"/>
          <p:nvPr/>
        </p:nvSpPr>
        <p:spPr>
          <a:xfrm>
            <a:off x="2514600" y="38862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76" name="Rectangle 75"/>
          <p:cNvSpPr/>
          <p:nvPr/>
        </p:nvSpPr>
        <p:spPr>
          <a:xfrm>
            <a:off x="2069563" y="1524000"/>
            <a:ext cx="1698110" cy="3048000"/>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mc:AlternateContent xmlns:mc="http://schemas.openxmlformats.org/markup-compatibility/2006" xmlns:a14="http://schemas.microsoft.com/office/drawing/2010/main">
        <mc:Choice Requires="a14">
          <p:sp>
            <p:nvSpPr>
              <p:cNvPr id="43" name="Rectangle 42"/>
              <p:cNvSpPr/>
              <p:nvPr/>
            </p:nvSpPr>
            <p:spPr>
              <a:xfrm>
                <a:off x="525062" y="5107172"/>
                <a:ext cx="3005053" cy="353943"/>
              </a:xfrm>
              <a:prstGeom prst="rect">
                <a:avLst/>
              </a:prstGeom>
            </p:spPr>
            <p:txBody>
              <a:bodyPr wrap="none">
                <a:spAutoFit/>
              </a:bodyPr>
              <a:lstStyle/>
              <a:p>
                <a:pPr marL="342900" indent="-342900">
                  <a:spcBef>
                    <a:spcPct val="20000"/>
                  </a:spcBef>
                </a:pPr>
                <a14:m>
                  <m:oMathPara xmlns:m="http://schemas.openxmlformats.org/officeDocument/2006/math">
                    <m:oMathParaPr>
                      <m:jc m:val="left"/>
                    </m:oMathParaPr>
                    <m:oMath xmlns:m="http://schemas.openxmlformats.org/officeDocument/2006/math">
                      <m:r>
                        <a:rPr lang="en-AU" sz="1700" b="0" i="1" smtClean="0">
                          <a:latin typeface="Cambria Math" panose="02040503050406030204" pitchFamily="18" charset="0"/>
                        </a:rPr>
                        <m:t>𝐴</m:t>
                      </m:r>
                      <m:r>
                        <a:rPr lang="en-AU" sz="1700" b="0" i="1" smtClean="0">
                          <a:latin typeface="Cambria Math" panose="02040503050406030204" pitchFamily="18" charset="0"/>
                        </a:rPr>
                        <m:t>=</m:t>
                      </m:r>
                      <m:r>
                        <a:rPr lang="en-AU" sz="1700" b="0" i="1" smtClean="0">
                          <a:latin typeface="Cambria Math" panose="02040503050406030204" pitchFamily="18" charset="0"/>
                        </a:rPr>
                        <m:t>𝐴</m:t>
                      </m:r>
                      <m:d>
                        <m:dPr>
                          <m:ctrlPr>
                            <a:rPr lang="en-AU" sz="1700" i="1" smtClean="0">
                              <a:latin typeface="Cambria Math" panose="02040503050406030204" pitchFamily="18" charset="0"/>
                            </a:rPr>
                          </m:ctrlPr>
                        </m:dPr>
                        <m:e>
                          <m:r>
                            <a:rPr lang="en-AU" sz="1700" b="0" i="1" smtClean="0">
                              <a:latin typeface="Cambria Math" panose="02040503050406030204" pitchFamily="18" charset="0"/>
                            </a:rPr>
                            <m:t>𝑡</m:t>
                          </m:r>
                          <m:r>
                            <a:rPr lang="en-AU" sz="1700" b="0" i="1" smtClean="0">
                              <a:latin typeface="Cambria Math" panose="02040503050406030204" pitchFamily="18" charset="0"/>
                            </a:rPr>
                            <m:t>1⋃</m:t>
                          </m:r>
                          <m:r>
                            <a:rPr lang="en-AU" sz="1700" b="0" i="1" smtClean="0">
                              <a:latin typeface="Cambria Math" panose="02040503050406030204" pitchFamily="18" charset="0"/>
                              <a:ea typeface="Cambria Math" panose="02040503050406030204" pitchFamily="18" charset="0"/>
                            </a:rPr>
                            <m:t>𝑡</m:t>
                          </m:r>
                          <m:r>
                            <a:rPr lang="en-AU" sz="1700" b="0" i="1" smtClean="0">
                              <a:latin typeface="Cambria Math" panose="02040503050406030204" pitchFamily="18" charset="0"/>
                              <a:ea typeface="Cambria Math" panose="02040503050406030204" pitchFamily="18" charset="0"/>
                            </a:rPr>
                            <m:t>2</m:t>
                          </m:r>
                        </m:e>
                      </m:d>
                      <m:r>
                        <a:rPr lang="en-AU" sz="1700" b="0" i="1" smtClean="0">
                          <a:latin typeface="Cambria Math" panose="02040503050406030204" pitchFamily="18" charset="0"/>
                          <a:ea typeface="Cambria Math" panose="02040503050406030204" pitchFamily="18" charset="0"/>
                        </a:rPr>
                        <m:t>×</m:t>
                      </m:r>
                      <m:r>
                        <a:rPr lang="en-AU" sz="1700" b="0" i="1" smtClean="0">
                          <a:latin typeface="Cambria Math" panose="02040503050406030204" pitchFamily="18" charset="0"/>
                          <a:ea typeface="Cambria Math" panose="02040503050406030204" pitchFamily="18" charset="0"/>
                        </a:rPr>
                        <m:t>𝐽</m:t>
                      </m:r>
                      <m:d>
                        <m:dPr>
                          <m:ctrlPr>
                            <a:rPr lang="en-AU" sz="1700" i="1" smtClean="0">
                              <a:latin typeface="Cambria Math" panose="02040503050406030204" pitchFamily="18" charset="0"/>
                              <a:ea typeface="Cambria Math" panose="02040503050406030204" pitchFamily="18" charset="0"/>
                            </a:rPr>
                          </m:ctrlPr>
                        </m:dPr>
                        <m:e>
                          <m:r>
                            <a:rPr lang="en-AU" sz="1700" b="0" i="1" smtClean="0">
                              <a:latin typeface="Cambria Math" panose="02040503050406030204" pitchFamily="18" charset="0"/>
                              <a:ea typeface="Cambria Math" panose="02040503050406030204" pitchFamily="18" charset="0"/>
                            </a:rPr>
                            <m:t>𝑡</m:t>
                          </m:r>
                          <m:r>
                            <a:rPr lang="en-AU" sz="1700" b="0" i="1" smtClean="0">
                              <a:latin typeface="Cambria Math" panose="02040503050406030204" pitchFamily="18" charset="0"/>
                              <a:ea typeface="Cambria Math" panose="02040503050406030204" pitchFamily="18" charset="0"/>
                            </a:rPr>
                            <m:t>1,</m:t>
                          </m:r>
                          <m:r>
                            <a:rPr lang="en-AU" sz="1700" b="0" i="1" smtClean="0">
                              <a:latin typeface="Cambria Math" panose="02040503050406030204" pitchFamily="18" charset="0"/>
                              <a:ea typeface="Cambria Math" panose="02040503050406030204" pitchFamily="18" charset="0"/>
                            </a:rPr>
                            <m:t>𝑡</m:t>
                          </m:r>
                          <m:r>
                            <a:rPr lang="en-AU" sz="1700" b="0" i="1" smtClean="0">
                              <a:latin typeface="Cambria Math" panose="02040503050406030204" pitchFamily="18" charset="0"/>
                              <a:ea typeface="Cambria Math" panose="02040503050406030204" pitchFamily="18" charset="0"/>
                            </a:rPr>
                            <m:t>2</m:t>
                          </m:r>
                        </m:e>
                      </m:d>
                    </m:oMath>
                  </m:oMathPara>
                </a14:m>
                <a:endParaRPr lang="en-AU" sz="1700" dirty="0">
                  <a:latin typeface="Calibri" panose="020F050202020403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525062" y="5107172"/>
                <a:ext cx="3005053" cy="353943"/>
              </a:xfrm>
              <a:prstGeom prst="rect">
                <a:avLst/>
              </a:prstGeom>
              <a:blipFill rotWithShape="0">
                <a:blip r:embed="rId3"/>
                <a:stretch>
                  <a:fillRect b="-862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36074" y="5577165"/>
                <a:ext cx="2483372" cy="612732"/>
              </a:xfrm>
              <a:prstGeom prst="rect">
                <a:avLst/>
              </a:prstGeom>
            </p:spPr>
            <p:txBody>
              <a:bodyPr wrap="none">
                <a:spAutoFit/>
              </a:bodyPr>
              <a:lstStyle/>
              <a:p>
                <a:pPr marL="342900" indent="-342900">
                  <a:spcBef>
                    <a:spcPct val="20000"/>
                  </a:spcBef>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m:t>
                      </m:r>
                      <m:f>
                        <m:fPr>
                          <m:ctrlPr>
                            <a:rPr lang="en-AU" i="1">
                              <a:latin typeface="Cambria Math" panose="02040503050406030204" pitchFamily="18" charset="0"/>
                            </a:rPr>
                          </m:ctrlPr>
                        </m:fPr>
                        <m:num>
                          <m:r>
                            <a:rPr lang="en-AU" b="0" i="0" smtClean="0">
                              <a:latin typeface="Cambria Math" panose="02040503050406030204" pitchFamily="18" charset="0"/>
                            </a:rPr>
                            <m:t>4−1</m:t>
                          </m:r>
                        </m:num>
                        <m:den>
                          <m:r>
                            <a:rPr lang="en-AU" b="0" i="0" smtClean="0">
                              <a:latin typeface="Cambria Math" panose="02040503050406030204" pitchFamily="18" charset="0"/>
                            </a:rPr>
                            <m:t>0.4</m:t>
                          </m:r>
                        </m:den>
                      </m:f>
                      <m:r>
                        <a:rPr lang="en-AU" b="0"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2</m:t>
                          </m:r>
                        </m:num>
                        <m:den>
                          <m:r>
                            <a:rPr lang="en-AU" b="0" i="1" smtClean="0">
                              <a:latin typeface="Cambria Math" panose="02040503050406030204" pitchFamily="18" charset="0"/>
                              <a:ea typeface="Cambria Math" panose="02040503050406030204" pitchFamily="18" charset="0"/>
                            </a:rPr>
                            <m:t>4</m:t>
                          </m:r>
                        </m:den>
                      </m:f>
                      <m:r>
                        <a:rPr lang="en-AU" b="0"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3</m:t>
                      </m:r>
                      <m:r>
                        <a:rPr lang="en-AU" b="0"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75</m:t>
                      </m:r>
                    </m:oMath>
                  </m:oMathPara>
                </a14:m>
                <a:endParaRPr lang="en-AU" dirty="0">
                  <a:latin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36074" y="5577165"/>
                <a:ext cx="2483372" cy="612732"/>
              </a:xfrm>
              <a:prstGeom prst="rect">
                <a:avLst/>
              </a:prstGeom>
              <a:blipFill rotWithShape="0">
                <a:blip r:embed="rId4"/>
                <a:stretch>
                  <a:fillRect/>
                </a:stretch>
              </a:blipFill>
            </p:spPr>
            <p:txBody>
              <a:bodyPr/>
              <a:lstStyle/>
              <a:p>
                <a:r>
                  <a:rPr lang="en-AU">
                    <a:noFill/>
                  </a:rPr>
                  <a:t> </a:t>
                </a:r>
              </a:p>
            </p:txBody>
          </p:sp>
        </mc:Fallback>
      </mc:AlternateContent>
      <p:sp>
        <p:nvSpPr>
          <p:cNvPr id="50" name="TextBox 49"/>
          <p:cNvSpPr txBox="1"/>
          <p:nvPr/>
        </p:nvSpPr>
        <p:spPr>
          <a:xfrm>
            <a:off x="4619254" y="2438400"/>
            <a:ext cx="2327646" cy="400110"/>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2000" b="1" dirty="0">
                <a:latin typeface="Calibri" panose="020F0502020204030204" pitchFamily="34" charset="0"/>
              </a:rPr>
              <a:t>t</a:t>
            </a:r>
            <a:r>
              <a:rPr lang="en-AU" sz="2000" b="1" dirty="0" smtClean="0">
                <a:latin typeface="Calibri" panose="020F0502020204030204" pitchFamily="34" charset="0"/>
              </a:rPr>
              <a:t>1: </a:t>
            </a:r>
            <a:r>
              <a:rPr lang="en-AU" sz="2000" b="1" dirty="0" smtClean="0">
                <a:solidFill>
                  <a:srgbClr val="FF0000"/>
                </a:solidFill>
                <a:latin typeface="Calibri" panose="020F0502020204030204" pitchFamily="34" charset="0"/>
              </a:rPr>
              <a:t>0.35, 0.15  </a:t>
            </a:r>
            <a:endParaRPr kumimoji="0" lang="en-AU" sz="2000" b="1" i="0" u="none" strike="noStrike" kern="1200" cap="none" spc="0" normalizeH="0" baseline="0" noProof="0" dirty="0" smtClean="0">
              <a:ln>
                <a:noFill/>
              </a:ln>
              <a:solidFill>
                <a:srgbClr val="FF0000"/>
              </a:solidFill>
              <a:effectLst/>
              <a:uLnTx/>
              <a:uFillTx/>
              <a:latin typeface="Calibri" panose="020F0502020204030204" pitchFamily="34" charset="0"/>
            </a:endParaRPr>
          </a:p>
        </p:txBody>
      </p:sp>
      <p:sp>
        <p:nvSpPr>
          <p:cNvPr id="51" name="TextBox 50"/>
          <p:cNvSpPr txBox="1"/>
          <p:nvPr/>
        </p:nvSpPr>
        <p:spPr>
          <a:xfrm>
            <a:off x="4619254" y="3714690"/>
            <a:ext cx="3699246" cy="400110"/>
          </a:xfrm>
          <a:prstGeom prst="rect">
            <a:avLst/>
          </a:prstGeom>
        </p:spPr>
        <p:txBody>
          <a:bodyPr wrap="square" rtlCol="0">
            <a:spAutoFit/>
          </a:bodyPr>
          <a:lstStyle/>
          <a:p>
            <a:pPr marL="342900" indent="-342900">
              <a:spcBef>
                <a:spcPct val="20000"/>
              </a:spcBef>
            </a:pPr>
            <a:r>
              <a:rPr lang="en-AU" sz="2000" b="1" dirty="0" smtClean="0">
                <a:latin typeface="Calibri" panose="020F0502020204030204" pitchFamily="34" charset="0"/>
              </a:rPr>
              <a:t>t</a:t>
            </a:r>
            <a:r>
              <a:rPr lang="en-AU" sz="2000" b="1" dirty="0">
                <a:latin typeface="Calibri" panose="020F0502020204030204" pitchFamily="34" charset="0"/>
              </a:rPr>
              <a:t>2</a:t>
            </a:r>
            <a:r>
              <a:rPr lang="en-AU" sz="2000" b="1" dirty="0" smtClean="0">
                <a:latin typeface="Calibri" panose="020F0502020204030204" pitchFamily="34" charset="0"/>
              </a:rPr>
              <a:t>: </a:t>
            </a:r>
            <a:r>
              <a:rPr lang="en-AU" sz="2000" b="1" dirty="0" smtClean="0">
                <a:solidFill>
                  <a:srgbClr val="FF0000"/>
                </a:solidFill>
                <a:latin typeface="Calibri" panose="020F0502020204030204" pitchFamily="34" charset="0"/>
              </a:rPr>
              <a:t>0.4</a:t>
            </a:r>
            <a:r>
              <a:rPr lang="en-AU" sz="2000" b="1" dirty="0">
                <a:solidFill>
                  <a:srgbClr val="FF0000"/>
                </a:solidFill>
                <a:latin typeface="Calibri" panose="020F0502020204030204" pitchFamily="34" charset="0"/>
              </a:rPr>
              <a:t>, </a:t>
            </a:r>
            <a:r>
              <a:rPr lang="en-AU" sz="2000" b="1" dirty="0" smtClean="0">
                <a:solidFill>
                  <a:srgbClr val="FF0000"/>
                </a:solidFill>
                <a:latin typeface="Calibri" panose="020F0502020204030204" pitchFamily="34" charset="0"/>
              </a:rPr>
              <a:t>0.35, 0.1</a:t>
            </a:r>
            <a:r>
              <a:rPr lang="en-AU" sz="2000" b="1" dirty="0">
                <a:solidFill>
                  <a:srgbClr val="FF0000"/>
                </a:solidFill>
                <a:latin typeface="Calibri" panose="020F0502020204030204" pitchFamily="34" charset="0"/>
              </a:rPr>
              <a:t>, 0.15</a:t>
            </a:r>
            <a:endParaRPr kumimoji="0" lang="en-AU" sz="2000" b="1" i="0" u="none" strike="noStrike" kern="1200" cap="none" spc="0" normalizeH="0" baseline="0" noProof="0" dirty="0" smtClean="0">
              <a:ln>
                <a:noFill/>
              </a:ln>
              <a:solidFill>
                <a:srgbClr val="FF0000"/>
              </a:solidFill>
              <a:effectLst/>
              <a:uLnTx/>
              <a:uFillTx/>
              <a:latin typeface="Calibri" panose="020F0502020204030204" pitchFamily="34" charset="0"/>
            </a:endParaRPr>
          </a:p>
        </p:txBody>
      </p:sp>
      <p:grpSp>
        <p:nvGrpSpPr>
          <p:cNvPr id="63" name="Group 62"/>
          <p:cNvGrpSpPr/>
          <p:nvPr/>
        </p:nvGrpSpPr>
        <p:grpSpPr>
          <a:xfrm>
            <a:off x="5029200" y="2879726"/>
            <a:ext cx="2590800" cy="861151"/>
            <a:chOff x="5029200" y="2902712"/>
            <a:chExt cx="2590800" cy="861151"/>
          </a:xfrm>
        </p:grpSpPr>
        <p:sp>
          <p:nvSpPr>
            <p:cNvPr id="64" name="Isosceles Triangle 63"/>
            <p:cNvSpPr/>
            <p:nvPr/>
          </p:nvSpPr>
          <p:spPr>
            <a:xfrm>
              <a:off x="5029200" y="2902712"/>
              <a:ext cx="2590800" cy="493776"/>
            </a:xfrm>
            <a:prstGeom prst="triangl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65" name="Straight Arrow Connector 64"/>
            <p:cNvCxnSpPr/>
            <p:nvPr/>
          </p:nvCxnSpPr>
          <p:spPr>
            <a:xfrm>
              <a:off x="5486400" y="3396488"/>
              <a:ext cx="0" cy="367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239000" y="3396487"/>
              <a:ext cx="0" cy="367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5029200" y="1574236"/>
            <a:ext cx="2590800" cy="861151"/>
            <a:chOff x="5029200" y="2902712"/>
            <a:chExt cx="2590800" cy="861151"/>
          </a:xfrm>
        </p:grpSpPr>
        <p:sp>
          <p:nvSpPr>
            <p:cNvPr id="78" name="Isosceles Triangle 77"/>
            <p:cNvSpPr/>
            <p:nvPr/>
          </p:nvSpPr>
          <p:spPr>
            <a:xfrm>
              <a:off x="5029200" y="2902712"/>
              <a:ext cx="2590800" cy="493776"/>
            </a:xfrm>
            <a:prstGeom prst="triangl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79" name="Straight Arrow Connector 78"/>
            <p:cNvCxnSpPr/>
            <p:nvPr/>
          </p:nvCxnSpPr>
          <p:spPr>
            <a:xfrm>
              <a:off x="5486400" y="3396488"/>
              <a:ext cx="0" cy="367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7239000" y="3396487"/>
              <a:ext cx="0" cy="367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9918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KMV based Estimation</a:t>
            </a: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19</a:t>
            </a:fld>
            <a:endParaRPr lang="en-US" dirty="0">
              <a:latin typeface="Calibri" panose="020F0502020204030204" pitchFamily="34" charset="0"/>
            </a:endParaRPr>
          </a:p>
        </p:txBody>
      </p:sp>
      <p:sp>
        <p:nvSpPr>
          <p:cNvPr id="26" name="Rectangle 25"/>
          <p:cNvSpPr/>
          <p:nvPr/>
        </p:nvSpPr>
        <p:spPr>
          <a:xfrm>
            <a:off x="602727" y="1676400"/>
            <a:ext cx="3048000" cy="274320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27" name="Straight Connector 26"/>
          <p:cNvCxnSpPr>
            <a:stCxn id="26" idx="1"/>
            <a:endCxn id="26" idx="3"/>
          </p:cNvCxnSpPr>
          <p:nvPr/>
        </p:nvCxnSpPr>
        <p:spPr>
          <a:xfrm>
            <a:off x="602727" y="30480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0"/>
          </p:cNvCxnSpPr>
          <p:nvPr/>
        </p:nvCxnSpPr>
        <p:spPr>
          <a:xfrm>
            <a:off x="2126727" y="1676400"/>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8927" y="1746575"/>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a</a:t>
            </a:r>
          </a:p>
        </p:txBody>
      </p:sp>
      <p:sp>
        <p:nvSpPr>
          <p:cNvPr id="32" name="TextBox 31"/>
          <p:cNvSpPr txBox="1"/>
          <p:nvPr/>
        </p:nvSpPr>
        <p:spPr>
          <a:xfrm>
            <a:off x="2202927" y="1752600"/>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b</a:t>
            </a:r>
          </a:p>
        </p:txBody>
      </p:sp>
      <p:sp>
        <p:nvSpPr>
          <p:cNvPr id="33" name="TextBox 32"/>
          <p:cNvSpPr txBox="1"/>
          <p:nvPr/>
        </p:nvSpPr>
        <p:spPr>
          <a:xfrm>
            <a:off x="678927" y="31272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c</a:t>
            </a:r>
          </a:p>
        </p:txBody>
      </p:sp>
      <p:sp>
        <p:nvSpPr>
          <p:cNvPr id="34" name="TextBox 33"/>
          <p:cNvSpPr txBox="1"/>
          <p:nvPr/>
        </p:nvSpPr>
        <p:spPr>
          <a:xfrm>
            <a:off x="2202927" y="31272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d</a:t>
            </a:r>
          </a:p>
        </p:txBody>
      </p:sp>
      <p:sp>
        <p:nvSpPr>
          <p:cNvPr id="35" name="Oval 34"/>
          <p:cNvSpPr/>
          <p:nvPr/>
        </p:nvSpPr>
        <p:spPr>
          <a:xfrm>
            <a:off x="3150865" y="20702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6" name="Oval 35"/>
          <p:cNvSpPr/>
          <p:nvPr/>
        </p:nvSpPr>
        <p:spPr>
          <a:xfrm>
            <a:off x="3057896" y="27813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8" name="Oval 37"/>
          <p:cNvSpPr/>
          <p:nvPr/>
        </p:nvSpPr>
        <p:spPr>
          <a:xfrm>
            <a:off x="3057896" y="32894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9" name="Oval 38"/>
          <p:cNvSpPr/>
          <p:nvPr/>
        </p:nvSpPr>
        <p:spPr>
          <a:xfrm>
            <a:off x="2924546" y="400354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42" name="TextBox 41"/>
          <p:cNvSpPr txBox="1"/>
          <p:nvPr/>
        </p:nvSpPr>
        <p:spPr>
          <a:xfrm>
            <a:off x="2861539" y="24003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4" name="TextBox 43"/>
          <p:cNvSpPr txBox="1"/>
          <p:nvPr/>
        </p:nvSpPr>
        <p:spPr>
          <a:xfrm>
            <a:off x="2861539" y="345608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5" name="TextBox 44"/>
          <p:cNvSpPr txBox="1"/>
          <p:nvPr/>
        </p:nvSpPr>
        <p:spPr>
          <a:xfrm>
            <a:off x="3076946" y="3925091"/>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7" name="TextBox 46"/>
          <p:cNvSpPr txBox="1"/>
          <p:nvPr/>
        </p:nvSpPr>
        <p:spPr>
          <a:xfrm>
            <a:off x="3070073" y="1787723"/>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2" name="Oval 51"/>
          <p:cNvSpPr/>
          <p:nvPr/>
        </p:nvSpPr>
        <p:spPr>
          <a:xfrm>
            <a:off x="1187476" y="39653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53" name="TextBox 52"/>
          <p:cNvSpPr txBox="1"/>
          <p:nvPr/>
        </p:nvSpPr>
        <p:spPr>
          <a:xfrm>
            <a:off x="1392323" y="390839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5" name="Oval 54"/>
          <p:cNvSpPr/>
          <p:nvPr/>
        </p:nvSpPr>
        <p:spPr>
          <a:xfrm>
            <a:off x="763704" y="26289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0" name="TextBox 59"/>
          <p:cNvSpPr txBox="1"/>
          <p:nvPr/>
        </p:nvSpPr>
        <p:spPr>
          <a:xfrm>
            <a:off x="914400" y="257194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1" name="Oval 60"/>
          <p:cNvSpPr/>
          <p:nvPr/>
        </p:nvSpPr>
        <p:spPr>
          <a:xfrm>
            <a:off x="1277403" y="27401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2" name="TextBox 61"/>
          <p:cNvSpPr txBox="1"/>
          <p:nvPr/>
        </p:nvSpPr>
        <p:spPr>
          <a:xfrm>
            <a:off x="1476746" y="268318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9" name="TextBox 48"/>
          <p:cNvSpPr txBox="1"/>
          <p:nvPr/>
        </p:nvSpPr>
        <p:spPr>
          <a:xfrm>
            <a:off x="707654" y="228149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4" name="TextBox 53"/>
          <p:cNvSpPr txBox="1"/>
          <p:nvPr/>
        </p:nvSpPr>
        <p:spPr>
          <a:xfrm>
            <a:off x="1178260" y="2419748"/>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0.3</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6" name="TextBox 55"/>
          <p:cNvSpPr txBox="1"/>
          <p:nvPr/>
        </p:nvSpPr>
        <p:spPr>
          <a:xfrm>
            <a:off x="1050664" y="363250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0.5</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7" name="TextBox 56"/>
          <p:cNvSpPr txBox="1"/>
          <p:nvPr/>
        </p:nvSpPr>
        <p:spPr>
          <a:xfrm>
            <a:off x="2710419" y="1975175"/>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0.4</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8" name="TextBox 57"/>
          <p:cNvSpPr txBox="1"/>
          <p:nvPr/>
        </p:nvSpPr>
        <p:spPr>
          <a:xfrm>
            <a:off x="2570211" y="2700994"/>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0.35</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9" name="TextBox 58"/>
          <p:cNvSpPr txBox="1"/>
          <p:nvPr/>
        </p:nvSpPr>
        <p:spPr>
          <a:xfrm>
            <a:off x="2553442" y="320922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0.15</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7" name="TextBox 66"/>
          <p:cNvSpPr txBox="1"/>
          <p:nvPr/>
        </p:nvSpPr>
        <p:spPr>
          <a:xfrm>
            <a:off x="2514600" y="38862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76" name="Rectangle 75"/>
          <p:cNvSpPr/>
          <p:nvPr/>
        </p:nvSpPr>
        <p:spPr>
          <a:xfrm>
            <a:off x="2069563" y="1524000"/>
            <a:ext cx="1698110" cy="3048000"/>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mc:AlternateContent xmlns:mc="http://schemas.openxmlformats.org/markup-compatibility/2006" xmlns:a14="http://schemas.microsoft.com/office/drawing/2010/main">
        <mc:Choice Requires="a14">
          <p:sp>
            <p:nvSpPr>
              <p:cNvPr id="43" name="Rectangle 42"/>
              <p:cNvSpPr/>
              <p:nvPr/>
            </p:nvSpPr>
            <p:spPr>
              <a:xfrm>
                <a:off x="525062" y="5107172"/>
                <a:ext cx="3005053" cy="353943"/>
              </a:xfrm>
              <a:prstGeom prst="rect">
                <a:avLst/>
              </a:prstGeom>
            </p:spPr>
            <p:txBody>
              <a:bodyPr wrap="none">
                <a:spAutoFit/>
              </a:bodyPr>
              <a:lstStyle/>
              <a:p>
                <a:pPr marL="342900" indent="-342900">
                  <a:spcBef>
                    <a:spcPct val="20000"/>
                  </a:spcBef>
                </a:pPr>
                <a14:m>
                  <m:oMathPara xmlns:m="http://schemas.openxmlformats.org/officeDocument/2006/math">
                    <m:oMathParaPr>
                      <m:jc m:val="left"/>
                    </m:oMathParaPr>
                    <m:oMath xmlns:m="http://schemas.openxmlformats.org/officeDocument/2006/math">
                      <m:r>
                        <a:rPr lang="en-AU" sz="1700" b="0" i="1" smtClean="0">
                          <a:latin typeface="Cambria Math" panose="02040503050406030204" pitchFamily="18" charset="0"/>
                        </a:rPr>
                        <m:t>𝐴</m:t>
                      </m:r>
                      <m:r>
                        <a:rPr lang="en-AU" sz="1700" b="0" i="1" smtClean="0">
                          <a:latin typeface="Cambria Math" panose="02040503050406030204" pitchFamily="18" charset="0"/>
                        </a:rPr>
                        <m:t>=</m:t>
                      </m:r>
                      <m:r>
                        <a:rPr lang="en-AU" sz="1700" b="0" i="1" smtClean="0">
                          <a:latin typeface="Cambria Math" panose="02040503050406030204" pitchFamily="18" charset="0"/>
                        </a:rPr>
                        <m:t>𝐴</m:t>
                      </m:r>
                      <m:d>
                        <m:dPr>
                          <m:ctrlPr>
                            <a:rPr lang="en-AU" sz="1700" i="1" smtClean="0">
                              <a:latin typeface="Cambria Math" panose="02040503050406030204" pitchFamily="18" charset="0"/>
                            </a:rPr>
                          </m:ctrlPr>
                        </m:dPr>
                        <m:e>
                          <m:r>
                            <a:rPr lang="en-AU" sz="1700" b="0" i="1" smtClean="0">
                              <a:latin typeface="Cambria Math" panose="02040503050406030204" pitchFamily="18" charset="0"/>
                            </a:rPr>
                            <m:t>𝑡</m:t>
                          </m:r>
                          <m:r>
                            <a:rPr lang="en-AU" sz="1700" b="0" i="1" smtClean="0">
                              <a:latin typeface="Cambria Math" panose="02040503050406030204" pitchFamily="18" charset="0"/>
                            </a:rPr>
                            <m:t>1⋃</m:t>
                          </m:r>
                          <m:r>
                            <a:rPr lang="en-AU" sz="1700" b="0" i="1" smtClean="0">
                              <a:latin typeface="Cambria Math" panose="02040503050406030204" pitchFamily="18" charset="0"/>
                              <a:ea typeface="Cambria Math" panose="02040503050406030204" pitchFamily="18" charset="0"/>
                            </a:rPr>
                            <m:t>𝑡</m:t>
                          </m:r>
                          <m:r>
                            <a:rPr lang="en-AU" sz="1700" b="0" i="1" smtClean="0">
                              <a:latin typeface="Cambria Math" panose="02040503050406030204" pitchFamily="18" charset="0"/>
                              <a:ea typeface="Cambria Math" panose="02040503050406030204" pitchFamily="18" charset="0"/>
                            </a:rPr>
                            <m:t>2</m:t>
                          </m:r>
                        </m:e>
                      </m:d>
                      <m:r>
                        <a:rPr lang="en-AU" sz="1700" b="0" i="1" smtClean="0">
                          <a:latin typeface="Cambria Math" panose="02040503050406030204" pitchFamily="18" charset="0"/>
                          <a:ea typeface="Cambria Math" panose="02040503050406030204" pitchFamily="18" charset="0"/>
                        </a:rPr>
                        <m:t>×</m:t>
                      </m:r>
                      <m:r>
                        <a:rPr lang="en-AU" sz="1700" b="0" i="1" smtClean="0">
                          <a:latin typeface="Cambria Math" panose="02040503050406030204" pitchFamily="18" charset="0"/>
                          <a:ea typeface="Cambria Math" panose="02040503050406030204" pitchFamily="18" charset="0"/>
                        </a:rPr>
                        <m:t>𝐽</m:t>
                      </m:r>
                      <m:d>
                        <m:dPr>
                          <m:ctrlPr>
                            <a:rPr lang="en-AU" sz="1700" i="1" smtClean="0">
                              <a:latin typeface="Cambria Math" panose="02040503050406030204" pitchFamily="18" charset="0"/>
                              <a:ea typeface="Cambria Math" panose="02040503050406030204" pitchFamily="18" charset="0"/>
                            </a:rPr>
                          </m:ctrlPr>
                        </m:dPr>
                        <m:e>
                          <m:r>
                            <a:rPr lang="en-AU" sz="1700" b="0" i="1" smtClean="0">
                              <a:latin typeface="Cambria Math" panose="02040503050406030204" pitchFamily="18" charset="0"/>
                              <a:ea typeface="Cambria Math" panose="02040503050406030204" pitchFamily="18" charset="0"/>
                            </a:rPr>
                            <m:t>𝑡</m:t>
                          </m:r>
                          <m:r>
                            <a:rPr lang="en-AU" sz="1700" b="0" i="1" smtClean="0">
                              <a:latin typeface="Cambria Math" panose="02040503050406030204" pitchFamily="18" charset="0"/>
                              <a:ea typeface="Cambria Math" panose="02040503050406030204" pitchFamily="18" charset="0"/>
                            </a:rPr>
                            <m:t>1,</m:t>
                          </m:r>
                          <m:r>
                            <a:rPr lang="en-AU" sz="1700" b="0" i="1" smtClean="0">
                              <a:latin typeface="Cambria Math" panose="02040503050406030204" pitchFamily="18" charset="0"/>
                              <a:ea typeface="Cambria Math" panose="02040503050406030204" pitchFamily="18" charset="0"/>
                            </a:rPr>
                            <m:t>𝑡</m:t>
                          </m:r>
                          <m:r>
                            <a:rPr lang="en-AU" sz="1700" b="0" i="1" smtClean="0">
                              <a:latin typeface="Cambria Math" panose="02040503050406030204" pitchFamily="18" charset="0"/>
                              <a:ea typeface="Cambria Math" panose="02040503050406030204" pitchFamily="18" charset="0"/>
                            </a:rPr>
                            <m:t>2</m:t>
                          </m:r>
                        </m:e>
                      </m:d>
                    </m:oMath>
                  </m:oMathPara>
                </a14:m>
                <a:endParaRPr lang="en-AU" sz="1700" dirty="0">
                  <a:latin typeface="Calibri" panose="020F050202020403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525062" y="5107172"/>
                <a:ext cx="3005053" cy="353943"/>
              </a:xfrm>
              <a:prstGeom prst="rect">
                <a:avLst/>
              </a:prstGeom>
              <a:blipFill rotWithShape="0">
                <a:blip r:embed="rId3"/>
                <a:stretch>
                  <a:fillRect b="-862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36074" y="5577165"/>
                <a:ext cx="2483372" cy="612732"/>
              </a:xfrm>
              <a:prstGeom prst="rect">
                <a:avLst/>
              </a:prstGeom>
            </p:spPr>
            <p:txBody>
              <a:bodyPr wrap="none">
                <a:spAutoFit/>
              </a:bodyPr>
              <a:lstStyle/>
              <a:p>
                <a:pPr marL="342900" indent="-342900">
                  <a:spcBef>
                    <a:spcPct val="20000"/>
                  </a:spcBef>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m:t>
                      </m:r>
                      <m:f>
                        <m:fPr>
                          <m:ctrlPr>
                            <a:rPr lang="en-AU" i="1">
                              <a:latin typeface="Cambria Math" panose="02040503050406030204" pitchFamily="18" charset="0"/>
                            </a:rPr>
                          </m:ctrlPr>
                        </m:fPr>
                        <m:num>
                          <m:r>
                            <a:rPr lang="en-AU" b="0" i="0" smtClean="0">
                              <a:latin typeface="Cambria Math" panose="02040503050406030204" pitchFamily="18" charset="0"/>
                            </a:rPr>
                            <m:t>4−1</m:t>
                          </m:r>
                        </m:num>
                        <m:den>
                          <m:r>
                            <a:rPr lang="en-AU" b="0" i="0" smtClean="0">
                              <a:latin typeface="Cambria Math" panose="02040503050406030204" pitchFamily="18" charset="0"/>
                            </a:rPr>
                            <m:t>0.4</m:t>
                          </m:r>
                        </m:den>
                      </m:f>
                      <m:r>
                        <a:rPr lang="en-AU" b="0" i="1">
                          <a:latin typeface="Cambria Math" panose="02040503050406030204" pitchFamily="18" charset="0"/>
                          <a:ea typeface="Cambria Math" panose="02040503050406030204" pitchFamily="18" charset="0"/>
                        </a:rPr>
                        <m:t>×</m:t>
                      </m:r>
                      <m:f>
                        <m:fPr>
                          <m:ctrlPr>
                            <a:rPr lang="en-AU" i="1">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2</m:t>
                          </m:r>
                        </m:num>
                        <m:den>
                          <m:r>
                            <a:rPr lang="en-AU" b="0" i="1" smtClean="0">
                              <a:latin typeface="Cambria Math" panose="02040503050406030204" pitchFamily="18" charset="0"/>
                              <a:ea typeface="Cambria Math" panose="02040503050406030204" pitchFamily="18" charset="0"/>
                            </a:rPr>
                            <m:t>4</m:t>
                          </m:r>
                        </m:den>
                      </m:f>
                      <m:r>
                        <a:rPr lang="en-AU" b="0"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3</m:t>
                      </m:r>
                      <m:r>
                        <a:rPr lang="en-AU" b="0"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75</m:t>
                      </m:r>
                    </m:oMath>
                  </m:oMathPara>
                </a14:m>
                <a:endParaRPr lang="en-AU" dirty="0">
                  <a:latin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36074" y="5577165"/>
                <a:ext cx="2483372" cy="612732"/>
              </a:xfrm>
              <a:prstGeom prst="rect">
                <a:avLst/>
              </a:prstGeom>
              <a:blipFill rotWithShape="0">
                <a:blip r:embed="rId4"/>
                <a:stretch>
                  <a:fillRect/>
                </a:stretch>
              </a:blipFill>
            </p:spPr>
            <p:txBody>
              <a:bodyPr/>
              <a:lstStyle/>
              <a:p>
                <a:r>
                  <a:rPr lang="en-AU">
                    <a:noFill/>
                  </a:rPr>
                  <a:t> </a:t>
                </a:r>
              </a:p>
            </p:txBody>
          </p:sp>
        </mc:Fallback>
      </mc:AlternateContent>
      <p:sp>
        <p:nvSpPr>
          <p:cNvPr id="46" name="TextBox 45"/>
          <p:cNvSpPr txBox="1"/>
          <p:nvPr/>
        </p:nvSpPr>
        <p:spPr>
          <a:xfrm>
            <a:off x="3333224" y="4996372"/>
            <a:ext cx="5348837" cy="1034129"/>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i="0" u="none" strike="noStrike" kern="1200" cap="none" spc="0" normalizeH="0" baseline="0" noProof="0" dirty="0" smtClean="0">
                <a:ln>
                  <a:noFill/>
                </a:ln>
                <a:solidFill>
                  <a:srgbClr val="FF0000"/>
                </a:solidFill>
                <a:effectLst/>
                <a:uLnTx/>
                <a:uFillTx/>
                <a:latin typeface="Calibri" panose="020F0502020204030204" pitchFamily="34" charset="0"/>
              </a:rPr>
              <a:t>Pros: good for multiple keyword query</a:t>
            </a:r>
            <a:endParaRPr kumimoji="0" lang="en-AU" i="0" u="none" strike="noStrike" kern="1200" cap="none" spc="0" normalizeH="0" noProof="0" dirty="0" smtClean="0">
              <a:ln>
                <a:noFill/>
              </a:ln>
              <a:solidFill>
                <a:srgbClr val="FF0000"/>
              </a:solidFill>
              <a:effectLst/>
              <a:uLnTx/>
              <a:uFillTx/>
              <a:latin typeface="Calibri" panose="020F0502020204030204" pitchFamily="34" charset="0"/>
            </a:endParaRP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baseline="0" dirty="0" smtClean="0">
                <a:solidFill>
                  <a:srgbClr val="FF0000"/>
                </a:solidFill>
                <a:latin typeface="Calibri" panose="020F0502020204030204" pitchFamily="34" charset="0"/>
              </a:rPr>
              <a:t>Cons: single keyword query is worse</a:t>
            </a:r>
            <a:r>
              <a:rPr lang="en-AU" dirty="0" smtClean="0">
                <a:solidFill>
                  <a:srgbClr val="FF0000"/>
                </a:solidFill>
                <a:latin typeface="Calibri" panose="020F0502020204030204" pitchFamily="34" charset="0"/>
              </a:rPr>
              <a:t> than ASP-tree</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dirty="0">
                <a:solidFill>
                  <a:srgbClr val="FF0000"/>
                </a:solidFill>
                <a:latin typeface="Calibri" panose="020F0502020204030204" pitchFamily="34" charset="0"/>
              </a:rPr>
              <a:t>	 </a:t>
            </a:r>
            <a:r>
              <a:rPr lang="en-AU" dirty="0" smtClean="0">
                <a:solidFill>
                  <a:srgbClr val="FF0000"/>
                </a:solidFill>
                <a:latin typeface="Calibri" panose="020F0502020204030204" pitchFamily="34" charset="0"/>
              </a:rPr>
              <a:t>    big variance when survived samples size is small </a:t>
            </a:r>
            <a:endParaRPr kumimoji="0" lang="en-AU" i="0" u="none" strike="noStrike" kern="1200" cap="none" spc="0" normalizeH="0" baseline="0" noProof="0" dirty="0" smtClean="0">
              <a:ln>
                <a:noFill/>
              </a:ln>
              <a:solidFill>
                <a:srgbClr val="FF0000"/>
              </a:solidFill>
              <a:effectLst/>
              <a:uLnTx/>
              <a:uFillTx/>
              <a:latin typeface="Calibri" panose="020F0502020204030204" pitchFamily="34" charset="0"/>
            </a:endParaRPr>
          </a:p>
        </p:txBody>
      </p:sp>
      <p:sp>
        <p:nvSpPr>
          <p:cNvPr id="50" name="TextBox 49"/>
          <p:cNvSpPr txBox="1"/>
          <p:nvPr/>
        </p:nvSpPr>
        <p:spPr>
          <a:xfrm>
            <a:off x="4619254" y="2438400"/>
            <a:ext cx="2327646" cy="400110"/>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2000" b="1" dirty="0">
                <a:latin typeface="Calibri" panose="020F0502020204030204" pitchFamily="34" charset="0"/>
              </a:rPr>
              <a:t>t</a:t>
            </a:r>
            <a:r>
              <a:rPr lang="en-AU" sz="2000" b="1" dirty="0" smtClean="0">
                <a:latin typeface="Calibri" panose="020F0502020204030204" pitchFamily="34" charset="0"/>
              </a:rPr>
              <a:t>1: </a:t>
            </a:r>
            <a:r>
              <a:rPr lang="en-AU" sz="2000" b="1" dirty="0" smtClean="0">
                <a:solidFill>
                  <a:srgbClr val="FF0000"/>
                </a:solidFill>
                <a:latin typeface="Calibri" panose="020F0502020204030204" pitchFamily="34" charset="0"/>
              </a:rPr>
              <a:t>0.35, 0.15  </a:t>
            </a:r>
            <a:endParaRPr kumimoji="0" lang="en-AU" sz="2000" b="1" i="0" u="none" strike="noStrike" kern="1200" cap="none" spc="0" normalizeH="0" baseline="0" noProof="0" dirty="0" smtClean="0">
              <a:ln>
                <a:noFill/>
              </a:ln>
              <a:solidFill>
                <a:srgbClr val="FF0000"/>
              </a:solidFill>
              <a:effectLst/>
              <a:uLnTx/>
              <a:uFillTx/>
              <a:latin typeface="Calibri" panose="020F0502020204030204" pitchFamily="34" charset="0"/>
            </a:endParaRPr>
          </a:p>
        </p:txBody>
      </p:sp>
      <p:sp>
        <p:nvSpPr>
          <p:cNvPr id="51" name="TextBox 50"/>
          <p:cNvSpPr txBox="1"/>
          <p:nvPr/>
        </p:nvSpPr>
        <p:spPr>
          <a:xfrm>
            <a:off x="4619254" y="3714690"/>
            <a:ext cx="3699246" cy="400110"/>
          </a:xfrm>
          <a:prstGeom prst="rect">
            <a:avLst/>
          </a:prstGeom>
        </p:spPr>
        <p:txBody>
          <a:bodyPr wrap="square" rtlCol="0">
            <a:spAutoFit/>
          </a:bodyPr>
          <a:lstStyle/>
          <a:p>
            <a:pPr marL="342900" indent="-342900">
              <a:spcBef>
                <a:spcPct val="20000"/>
              </a:spcBef>
            </a:pPr>
            <a:r>
              <a:rPr lang="en-AU" sz="2000" b="1" dirty="0" smtClean="0">
                <a:latin typeface="Calibri" panose="020F0502020204030204" pitchFamily="34" charset="0"/>
              </a:rPr>
              <a:t>t</a:t>
            </a:r>
            <a:r>
              <a:rPr lang="en-AU" sz="2000" b="1" dirty="0">
                <a:latin typeface="Calibri" panose="020F0502020204030204" pitchFamily="34" charset="0"/>
              </a:rPr>
              <a:t>2</a:t>
            </a:r>
            <a:r>
              <a:rPr lang="en-AU" sz="2000" b="1" dirty="0" smtClean="0">
                <a:latin typeface="Calibri" panose="020F0502020204030204" pitchFamily="34" charset="0"/>
              </a:rPr>
              <a:t>: </a:t>
            </a:r>
            <a:r>
              <a:rPr lang="en-AU" sz="2000" b="1" dirty="0" smtClean="0">
                <a:solidFill>
                  <a:srgbClr val="FF0000"/>
                </a:solidFill>
                <a:latin typeface="Calibri" panose="020F0502020204030204" pitchFamily="34" charset="0"/>
              </a:rPr>
              <a:t>0.4</a:t>
            </a:r>
            <a:r>
              <a:rPr lang="en-AU" sz="2000" b="1" dirty="0">
                <a:solidFill>
                  <a:srgbClr val="FF0000"/>
                </a:solidFill>
                <a:latin typeface="Calibri" panose="020F0502020204030204" pitchFamily="34" charset="0"/>
              </a:rPr>
              <a:t>, </a:t>
            </a:r>
            <a:r>
              <a:rPr lang="en-AU" sz="2000" b="1" dirty="0" smtClean="0">
                <a:solidFill>
                  <a:srgbClr val="FF0000"/>
                </a:solidFill>
                <a:latin typeface="Calibri" panose="020F0502020204030204" pitchFamily="34" charset="0"/>
              </a:rPr>
              <a:t>0.35, 0.1</a:t>
            </a:r>
            <a:r>
              <a:rPr lang="en-AU" sz="2000" b="1" dirty="0">
                <a:solidFill>
                  <a:srgbClr val="FF0000"/>
                </a:solidFill>
                <a:latin typeface="Calibri" panose="020F0502020204030204" pitchFamily="34" charset="0"/>
              </a:rPr>
              <a:t>, 0.15</a:t>
            </a:r>
            <a:endParaRPr kumimoji="0" lang="en-AU" sz="2000" b="1" i="0" u="none" strike="noStrike" kern="1200" cap="none" spc="0" normalizeH="0" baseline="0" noProof="0" dirty="0" smtClean="0">
              <a:ln>
                <a:noFill/>
              </a:ln>
              <a:solidFill>
                <a:srgbClr val="FF0000"/>
              </a:solidFill>
              <a:effectLst/>
              <a:uLnTx/>
              <a:uFillTx/>
              <a:latin typeface="Calibri" panose="020F0502020204030204" pitchFamily="34" charset="0"/>
            </a:endParaRPr>
          </a:p>
        </p:txBody>
      </p:sp>
      <p:grpSp>
        <p:nvGrpSpPr>
          <p:cNvPr id="63" name="Group 62"/>
          <p:cNvGrpSpPr/>
          <p:nvPr/>
        </p:nvGrpSpPr>
        <p:grpSpPr>
          <a:xfrm>
            <a:off x="5029200" y="2879726"/>
            <a:ext cx="2590800" cy="861151"/>
            <a:chOff x="5029200" y="2902712"/>
            <a:chExt cx="2590800" cy="861151"/>
          </a:xfrm>
        </p:grpSpPr>
        <p:sp>
          <p:nvSpPr>
            <p:cNvPr id="64" name="Isosceles Triangle 63"/>
            <p:cNvSpPr/>
            <p:nvPr/>
          </p:nvSpPr>
          <p:spPr>
            <a:xfrm>
              <a:off x="5029200" y="2902712"/>
              <a:ext cx="2590800" cy="493776"/>
            </a:xfrm>
            <a:prstGeom prst="triangl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65" name="Straight Arrow Connector 64"/>
            <p:cNvCxnSpPr/>
            <p:nvPr/>
          </p:nvCxnSpPr>
          <p:spPr>
            <a:xfrm>
              <a:off x="5486400" y="3396488"/>
              <a:ext cx="0" cy="367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239000" y="3396487"/>
              <a:ext cx="0" cy="367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5029200" y="1574236"/>
            <a:ext cx="2590800" cy="861151"/>
            <a:chOff x="5029200" y="2902712"/>
            <a:chExt cx="2590800" cy="861151"/>
          </a:xfrm>
        </p:grpSpPr>
        <p:sp>
          <p:nvSpPr>
            <p:cNvPr id="78" name="Isosceles Triangle 77"/>
            <p:cNvSpPr/>
            <p:nvPr/>
          </p:nvSpPr>
          <p:spPr>
            <a:xfrm>
              <a:off x="5029200" y="2902712"/>
              <a:ext cx="2590800" cy="493776"/>
            </a:xfrm>
            <a:prstGeom prst="triangl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79" name="Straight Arrow Connector 78"/>
            <p:cNvCxnSpPr/>
            <p:nvPr/>
          </p:nvCxnSpPr>
          <p:spPr>
            <a:xfrm>
              <a:off x="5486400" y="3396488"/>
              <a:ext cx="0" cy="367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7239000" y="3396487"/>
              <a:ext cx="0" cy="367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2095080" y="2971800"/>
            <a:ext cx="1698110" cy="1638300"/>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Tree>
    <p:extLst>
      <p:ext uri="{BB962C8B-B14F-4D97-AF65-F5344CB8AC3E}">
        <p14:creationId xmlns:p14="http://schemas.microsoft.com/office/powerpoint/2010/main" val="2681873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Outline</a:t>
            </a:r>
            <a:endParaRPr lang="zh-CN" altLang="en-US" dirty="0">
              <a:solidFill>
                <a:schemeClr val="tx1"/>
              </a:solidFill>
            </a:endParaRPr>
          </a:p>
        </p:txBody>
      </p:sp>
      <p:sp>
        <p:nvSpPr>
          <p:cNvPr id="3" name="Content Placeholder 2"/>
          <p:cNvSpPr>
            <a:spLocks noGrp="1"/>
          </p:cNvSpPr>
          <p:nvPr>
            <p:ph sz="quarter" idx="1"/>
          </p:nvPr>
        </p:nvSpPr>
        <p:spPr/>
        <p:txBody>
          <a:bodyPr/>
          <a:lstStyle/>
          <a:p>
            <a:r>
              <a:rPr lang="en-US" altLang="zh-CN" dirty="0" smtClean="0"/>
              <a:t>Introduction</a:t>
            </a:r>
          </a:p>
          <a:p>
            <a:r>
              <a:rPr lang="en-US" altLang="zh-CN" dirty="0" smtClean="0"/>
              <a:t>Preliminaries</a:t>
            </a:r>
          </a:p>
          <a:p>
            <a:r>
              <a:rPr lang="en-US" altLang="zh-CN" dirty="0" smtClean="0"/>
              <a:t>ASP-tree based Estimation </a:t>
            </a:r>
          </a:p>
          <a:p>
            <a:r>
              <a:rPr lang="en-US" altLang="zh-CN" dirty="0" smtClean="0"/>
              <a:t>KMV based Estimation </a:t>
            </a:r>
          </a:p>
          <a:p>
            <a:r>
              <a:rPr lang="en-US" altLang="zh-CN" dirty="0" smtClean="0"/>
              <a:t>A</a:t>
            </a:r>
            <a:r>
              <a:rPr lang="en-US" altLang="zh-CN" baseline="30000" dirty="0" smtClean="0"/>
              <a:t>2</a:t>
            </a:r>
            <a:r>
              <a:rPr lang="en-US" altLang="zh-CN" dirty="0" smtClean="0"/>
              <a:t>SP-tree based Estimation</a:t>
            </a:r>
          </a:p>
          <a:p>
            <a:r>
              <a:rPr lang="en-US" altLang="zh-CN" dirty="0" smtClean="0"/>
              <a:t>Experiments</a:t>
            </a:r>
          </a:p>
          <a:p>
            <a:r>
              <a:rPr lang="en-US" altLang="zh-CN" dirty="0" smtClean="0"/>
              <a:t>Conclusion</a:t>
            </a:r>
            <a:endParaRPr lang="zh-CN" alt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a:t>
            </a:fld>
            <a:endParaRPr lang="en-US">
              <a:latin typeface="Calibri" panose="020F0502020204030204" pitchFamily="34" charset="0"/>
            </a:endParaRPr>
          </a:p>
        </p:txBody>
      </p:sp>
    </p:spTree>
    <p:extLst>
      <p:ext uri="{BB962C8B-B14F-4D97-AF65-F5344CB8AC3E}">
        <p14:creationId xmlns:p14="http://schemas.microsoft.com/office/powerpoint/2010/main" val="524851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Observations</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20</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normAutofit/>
          </a:bodyPr>
          <a:lstStyle/>
          <a:p>
            <a:r>
              <a:rPr lang="en-US" sz="2000" b="1" dirty="0" smtClean="0"/>
              <a:t>Observation 1</a:t>
            </a:r>
            <a:r>
              <a:rPr lang="en-US" sz="2000" dirty="0" smtClean="0"/>
              <a:t>: Many </a:t>
            </a:r>
            <a:r>
              <a:rPr lang="en-US" sz="2000" dirty="0"/>
              <a:t>terms are highly correlated in </a:t>
            </a:r>
            <a:r>
              <a:rPr lang="en-US" sz="2000" dirty="0" err="1"/>
              <a:t>spatio</a:t>
            </a:r>
            <a:r>
              <a:rPr lang="en-US" sz="2000" dirty="0"/>
              <a:t>-textual </a:t>
            </a:r>
            <a:r>
              <a:rPr lang="en-US" sz="2000" dirty="0" smtClean="0"/>
              <a:t>objects. Moreover</a:t>
            </a:r>
            <a:r>
              <a:rPr lang="en-US" sz="2000" dirty="0"/>
              <a:t>, correlations of these terms exhibit the “locality” property</a:t>
            </a:r>
            <a:r>
              <a:rPr lang="en-US" sz="2000" dirty="0" smtClean="0"/>
              <a:t>.</a:t>
            </a:r>
          </a:p>
          <a:p>
            <a:r>
              <a:rPr lang="en-US" sz="2000" b="1" dirty="0" smtClean="0"/>
              <a:t>Observation 2</a:t>
            </a:r>
            <a:r>
              <a:rPr lang="en-US" sz="2000" dirty="0" smtClean="0"/>
              <a:t>: The </a:t>
            </a:r>
            <a:r>
              <a:rPr lang="en-US" sz="2000" dirty="0"/>
              <a:t>local correlations among the terms are likely to be preserved if the search region is enlarged within the same local </a:t>
            </a:r>
            <a:r>
              <a:rPr lang="en-US" sz="2000" dirty="0" smtClean="0"/>
              <a:t>area</a:t>
            </a:r>
            <a:r>
              <a:rPr lang="en-AU" sz="2000" dirty="0" smtClean="0"/>
              <a:t>.</a:t>
            </a:r>
            <a:endParaRPr lang="en-US" sz="2000" dirty="0"/>
          </a:p>
        </p:txBody>
      </p:sp>
      <p:pic>
        <p:nvPicPr>
          <p:cNvPr id="48" name="Picture 2" descr="http://pic.people.com.cn/NMediaFile/2015/0613/MAIN201506130927000205119815434.jpg"/>
          <p:cNvPicPr>
            <a:picLocks noChangeAspect="1" noChangeArrowheads="1"/>
          </p:cNvPicPr>
          <p:nvPr/>
        </p:nvPicPr>
        <p:blipFill rotWithShape="1">
          <a:blip r:embed="rId3">
            <a:extLst>
              <a:ext uri="{28A0092B-C50C-407E-A947-70E740481C1C}">
                <a14:useLocalDpi xmlns:a14="http://schemas.microsoft.com/office/drawing/2010/main" val="0"/>
              </a:ext>
            </a:extLst>
          </a:blip>
          <a:srcRect t="-428" r="-188"/>
          <a:stretch/>
        </p:blipFill>
        <p:spPr bwMode="auto">
          <a:xfrm>
            <a:off x="1143000" y="3253932"/>
            <a:ext cx="4419600" cy="2845116"/>
          </a:xfrm>
          <a:prstGeom prst="rect">
            <a:avLst/>
          </a:prstGeom>
          <a:noFill/>
          <a:extLst>
            <a:ext uri="{909E8E84-426E-40DD-AFC4-6F175D3DCCD1}">
              <a14:hiddenFill xmlns:a14="http://schemas.microsoft.com/office/drawing/2010/main">
                <a:solidFill>
                  <a:srgbClr val="FFFFFF"/>
                </a:solidFill>
              </a14:hiddenFill>
            </a:ext>
          </a:extLst>
        </p:spPr>
      </p:pic>
      <p:sp>
        <p:nvSpPr>
          <p:cNvPr id="44" name="Rounded Rectangular Callout 43"/>
          <p:cNvSpPr/>
          <p:nvPr/>
        </p:nvSpPr>
        <p:spPr>
          <a:xfrm>
            <a:off x="5791200" y="3048000"/>
            <a:ext cx="1676400" cy="1069848"/>
          </a:xfrm>
          <a:prstGeom prst="wedgeRoundRectCallout">
            <a:avLst>
              <a:gd name="adj1" fmla="val -56370"/>
              <a:gd name="adj2" fmla="val 793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latin typeface="Calibri" panose="020F0502020204030204" pitchFamily="34" charset="0"/>
              </a:rPr>
              <a:t>APEC   Blue</a:t>
            </a:r>
          </a:p>
        </p:txBody>
      </p:sp>
    </p:spTree>
    <p:extLst>
      <p:ext uri="{BB962C8B-B14F-4D97-AF65-F5344CB8AC3E}">
        <p14:creationId xmlns:p14="http://schemas.microsoft.com/office/powerpoint/2010/main" val="3784161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Observations</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21</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normAutofit/>
          </a:bodyPr>
          <a:lstStyle/>
          <a:p>
            <a:r>
              <a:rPr lang="en-US" sz="2000" b="1" dirty="0" smtClean="0"/>
              <a:t>Observation 1</a:t>
            </a:r>
            <a:r>
              <a:rPr lang="en-US" sz="2000" dirty="0" smtClean="0"/>
              <a:t>: Many </a:t>
            </a:r>
            <a:r>
              <a:rPr lang="en-US" sz="2000" dirty="0"/>
              <a:t>terms are highly correlated in </a:t>
            </a:r>
            <a:r>
              <a:rPr lang="en-US" sz="2000" dirty="0" err="1"/>
              <a:t>spatio</a:t>
            </a:r>
            <a:r>
              <a:rPr lang="en-US" sz="2000" dirty="0"/>
              <a:t>-textual </a:t>
            </a:r>
            <a:r>
              <a:rPr lang="en-US" sz="2000" dirty="0" smtClean="0"/>
              <a:t>objects. Moreover</a:t>
            </a:r>
            <a:r>
              <a:rPr lang="en-US" sz="2000" dirty="0"/>
              <a:t>, correlations of these terms exhibit the “locality” property</a:t>
            </a:r>
            <a:r>
              <a:rPr lang="en-US" sz="2000" dirty="0" smtClean="0"/>
              <a:t>.</a:t>
            </a:r>
          </a:p>
          <a:p>
            <a:r>
              <a:rPr lang="en-US" sz="2000" b="1" dirty="0" smtClean="0"/>
              <a:t>Observation 2</a:t>
            </a:r>
            <a:r>
              <a:rPr lang="en-US" sz="2000" dirty="0" smtClean="0"/>
              <a:t>: The </a:t>
            </a:r>
            <a:r>
              <a:rPr lang="en-US" sz="2000" dirty="0"/>
              <a:t>local correlations among the terms are likely to be preserved if the search region is enlarged within the same local </a:t>
            </a:r>
            <a:r>
              <a:rPr lang="en-US" sz="2000" dirty="0" smtClean="0"/>
              <a:t>area</a:t>
            </a:r>
            <a:r>
              <a:rPr lang="en-AU" sz="2000" dirty="0" smtClean="0"/>
              <a:t>.</a:t>
            </a:r>
            <a:endParaRPr lang="en-US" sz="2000" dirty="0"/>
          </a:p>
        </p:txBody>
      </p:sp>
      <p:grpSp>
        <p:nvGrpSpPr>
          <p:cNvPr id="5" name="Group 4"/>
          <p:cNvGrpSpPr/>
          <p:nvPr/>
        </p:nvGrpSpPr>
        <p:grpSpPr>
          <a:xfrm>
            <a:off x="914400" y="3352800"/>
            <a:ext cx="3207273" cy="2743200"/>
            <a:chOff x="609600" y="1981200"/>
            <a:chExt cx="3207273" cy="2743200"/>
          </a:xfrm>
        </p:grpSpPr>
        <p:sp>
          <p:nvSpPr>
            <p:cNvPr id="6" name="Rectangle 5"/>
            <p:cNvSpPr/>
            <p:nvPr/>
          </p:nvSpPr>
          <p:spPr>
            <a:xfrm>
              <a:off x="609600" y="1981200"/>
              <a:ext cx="3048000" cy="274320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7" name="Straight Connector 6"/>
            <p:cNvCxnSpPr>
              <a:stCxn id="6" idx="1"/>
              <a:endCxn id="6" idx="3"/>
            </p:cNvCxnSpPr>
            <p:nvPr/>
          </p:nvCxnSpPr>
          <p:spPr>
            <a:xfrm>
              <a:off x="609600" y="33528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 idx="0"/>
            </p:cNvCxnSpPr>
            <p:nvPr/>
          </p:nvCxnSpPr>
          <p:spPr>
            <a:xfrm>
              <a:off x="2133600" y="1981200"/>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130300" y="25781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0" name="Oval 9"/>
            <p:cNvSpPr/>
            <p:nvPr/>
          </p:nvSpPr>
          <p:spPr>
            <a:xfrm>
              <a:off x="2439045" y="28238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1" name="TextBox 10"/>
            <p:cNvSpPr txBox="1"/>
            <p:nvPr/>
          </p:nvSpPr>
          <p:spPr>
            <a:xfrm>
              <a:off x="685800" y="2051375"/>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a</a:t>
              </a:r>
            </a:p>
          </p:txBody>
        </p:sp>
        <p:sp>
          <p:nvSpPr>
            <p:cNvPr id="12" name="TextBox 11"/>
            <p:cNvSpPr txBox="1"/>
            <p:nvPr/>
          </p:nvSpPr>
          <p:spPr>
            <a:xfrm>
              <a:off x="2209800" y="2057400"/>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b</a:t>
              </a:r>
            </a:p>
          </p:txBody>
        </p:sp>
        <p:sp>
          <p:nvSpPr>
            <p:cNvPr id="13" name="TextBox 12"/>
            <p:cNvSpPr txBox="1"/>
            <p:nvPr/>
          </p:nvSpPr>
          <p:spPr>
            <a:xfrm>
              <a:off x="685800" y="34320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c</a:t>
              </a:r>
            </a:p>
          </p:txBody>
        </p:sp>
        <p:sp>
          <p:nvSpPr>
            <p:cNvPr id="14" name="TextBox 13"/>
            <p:cNvSpPr txBox="1"/>
            <p:nvPr/>
          </p:nvSpPr>
          <p:spPr>
            <a:xfrm>
              <a:off x="2209800" y="34320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d</a:t>
              </a:r>
            </a:p>
          </p:txBody>
        </p:sp>
        <p:sp>
          <p:nvSpPr>
            <p:cNvPr id="15" name="Oval 14"/>
            <p:cNvSpPr/>
            <p:nvPr/>
          </p:nvSpPr>
          <p:spPr>
            <a:xfrm>
              <a:off x="3157738" y="23750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6" name="Oval 15"/>
            <p:cNvSpPr/>
            <p:nvPr/>
          </p:nvSpPr>
          <p:spPr>
            <a:xfrm>
              <a:off x="3064769" y="30861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7" name="Oval 16"/>
            <p:cNvSpPr/>
            <p:nvPr/>
          </p:nvSpPr>
          <p:spPr>
            <a:xfrm>
              <a:off x="2497832" y="38703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8" name="Oval 17"/>
            <p:cNvSpPr/>
            <p:nvPr/>
          </p:nvSpPr>
          <p:spPr>
            <a:xfrm>
              <a:off x="3064769" y="35942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9" name="Oval 18"/>
            <p:cNvSpPr/>
            <p:nvPr/>
          </p:nvSpPr>
          <p:spPr>
            <a:xfrm>
              <a:off x="2931419" y="430834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20" name="TextBox 19"/>
            <p:cNvSpPr txBox="1"/>
            <p:nvPr/>
          </p:nvSpPr>
          <p:spPr>
            <a:xfrm>
              <a:off x="1335147" y="252114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1" name="TextBox 20"/>
            <p:cNvSpPr txBox="1"/>
            <p:nvPr/>
          </p:nvSpPr>
          <p:spPr>
            <a:xfrm>
              <a:off x="2209800" y="25146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2" name="TextBox 21"/>
            <p:cNvSpPr txBox="1"/>
            <p:nvPr/>
          </p:nvSpPr>
          <p:spPr>
            <a:xfrm>
              <a:off x="2868412" y="27051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3" name="TextBox 22"/>
            <p:cNvSpPr txBox="1"/>
            <p:nvPr/>
          </p:nvSpPr>
          <p:spPr>
            <a:xfrm>
              <a:off x="2259708" y="4006525"/>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4" name="TextBox 23"/>
            <p:cNvSpPr txBox="1"/>
            <p:nvPr/>
          </p:nvSpPr>
          <p:spPr>
            <a:xfrm>
              <a:off x="2868412" y="376088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5" name="TextBox 24"/>
            <p:cNvSpPr txBox="1"/>
            <p:nvPr/>
          </p:nvSpPr>
          <p:spPr>
            <a:xfrm>
              <a:off x="3083819" y="4229891"/>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6" name="TextBox 25"/>
            <p:cNvSpPr txBox="1"/>
            <p:nvPr/>
          </p:nvSpPr>
          <p:spPr>
            <a:xfrm>
              <a:off x="2645782" y="2016584"/>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7" name="TextBox 26"/>
            <p:cNvSpPr txBox="1"/>
            <p:nvPr/>
          </p:nvSpPr>
          <p:spPr>
            <a:xfrm>
              <a:off x="3076946" y="2092523"/>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8" name="Oval 27"/>
            <p:cNvSpPr/>
            <p:nvPr/>
          </p:nvSpPr>
          <p:spPr>
            <a:xfrm>
              <a:off x="2726574" y="229915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grpSp>
      <p:sp>
        <p:nvSpPr>
          <p:cNvPr id="30" name="Oval 29"/>
          <p:cNvSpPr/>
          <p:nvPr/>
        </p:nvSpPr>
        <p:spPr>
          <a:xfrm>
            <a:off x="1294302" y="51785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1" name="TextBox 30"/>
          <p:cNvSpPr txBox="1"/>
          <p:nvPr/>
        </p:nvSpPr>
        <p:spPr>
          <a:xfrm>
            <a:off x="1499149" y="512163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32" name="Oval 31"/>
          <p:cNvSpPr/>
          <p:nvPr/>
        </p:nvSpPr>
        <p:spPr>
          <a:xfrm>
            <a:off x="1499149" y="56417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3" name="TextBox 32"/>
          <p:cNvSpPr txBox="1"/>
          <p:nvPr/>
        </p:nvSpPr>
        <p:spPr>
          <a:xfrm>
            <a:off x="1703996" y="558479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34" name="Oval 33"/>
          <p:cNvSpPr/>
          <p:nvPr/>
        </p:nvSpPr>
        <p:spPr>
          <a:xfrm>
            <a:off x="1075377" y="43053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5" name="TextBox 34"/>
          <p:cNvSpPr txBox="1"/>
          <p:nvPr/>
        </p:nvSpPr>
        <p:spPr>
          <a:xfrm>
            <a:off x="1226073" y="424834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36" name="Oval 35"/>
          <p:cNvSpPr/>
          <p:nvPr/>
        </p:nvSpPr>
        <p:spPr>
          <a:xfrm>
            <a:off x="1589076" y="44165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7" name="TextBox 36"/>
          <p:cNvSpPr txBox="1"/>
          <p:nvPr/>
        </p:nvSpPr>
        <p:spPr>
          <a:xfrm>
            <a:off x="1788419" y="435958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38" name="Oval 37"/>
          <p:cNvSpPr/>
          <p:nvPr/>
        </p:nvSpPr>
        <p:spPr>
          <a:xfrm>
            <a:off x="1456228" y="349230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9" name="TextBox 38"/>
          <p:cNvSpPr txBox="1"/>
          <p:nvPr/>
        </p:nvSpPr>
        <p:spPr>
          <a:xfrm>
            <a:off x="1661075" y="343535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0" name="Oval 39"/>
          <p:cNvSpPr/>
          <p:nvPr/>
        </p:nvSpPr>
        <p:spPr>
          <a:xfrm>
            <a:off x="1697844" y="49268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41" name="TextBox 40"/>
          <p:cNvSpPr txBox="1"/>
          <p:nvPr/>
        </p:nvSpPr>
        <p:spPr>
          <a:xfrm>
            <a:off x="1902691" y="4869892"/>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2" name="TextBox 41"/>
          <p:cNvSpPr txBox="1"/>
          <p:nvPr/>
        </p:nvSpPr>
        <p:spPr>
          <a:xfrm>
            <a:off x="5029200" y="3644701"/>
            <a:ext cx="2819400" cy="707886"/>
          </a:xfrm>
          <a:prstGeom prst="rect">
            <a:avLst/>
          </a:prstGeom>
          <a:noFill/>
        </p:spPr>
        <p:txBody>
          <a:bodyPr wrap="square" rtlCol="0">
            <a:spAutoFit/>
          </a:bodyPr>
          <a:lstStyle/>
          <a:p>
            <a:r>
              <a:rPr lang="en-AU" sz="2000" dirty="0" smtClean="0">
                <a:latin typeface="Calibri" panose="020F0502020204030204" pitchFamily="34" charset="0"/>
              </a:rPr>
              <a:t>P(T1|T2, R1) = 2/3</a:t>
            </a:r>
          </a:p>
          <a:p>
            <a:endParaRPr lang="en-AU" sz="2000" dirty="0" smtClean="0">
              <a:latin typeface="Calibri" panose="020F0502020204030204" pitchFamily="34" charset="0"/>
            </a:endParaRPr>
          </a:p>
        </p:txBody>
      </p:sp>
      <p:sp>
        <p:nvSpPr>
          <p:cNvPr id="80" name="TextBox 79"/>
          <p:cNvSpPr txBox="1"/>
          <p:nvPr/>
        </p:nvSpPr>
        <p:spPr>
          <a:xfrm>
            <a:off x="4224887" y="455612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R1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81" name="Rectangle 80"/>
          <p:cNvSpPr/>
          <p:nvPr/>
        </p:nvSpPr>
        <p:spPr>
          <a:xfrm>
            <a:off x="2348334" y="4623303"/>
            <a:ext cx="1698110" cy="1638300"/>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Tree>
    <p:extLst>
      <p:ext uri="{BB962C8B-B14F-4D97-AF65-F5344CB8AC3E}">
        <p14:creationId xmlns:p14="http://schemas.microsoft.com/office/powerpoint/2010/main" val="612113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Observations</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22</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normAutofit/>
          </a:bodyPr>
          <a:lstStyle/>
          <a:p>
            <a:r>
              <a:rPr lang="en-US" sz="2000" b="1" dirty="0" smtClean="0"/>
              <a:t>Observation 1</a:t>
            </a:r>
            <a:r>
              <a:rPr lang="en-US" sz="2000" dirty="0" smtClean="0"/>
              <a:t>: Many </a:t>
            </a:r>
            <a:r>
              <a:rPr lang="en-US" sz="2000" dirty="0"/>
              <a:t>terms are highly correlated in </a:t>
            </a:r>
            <a:r>
              <a:rPr lang="en-US" sz="2000" dirty="0" err="1"/>
              <a:t>spatio</a:t>
            </a:r>
            <a:r>
              <a:rPr lang="en-US" sz="2000" dirty="0"/>
              <a:t>-textual </a:t>
            </a:r>
            <a:r>
              <a:rPr lang="en-US" sz="2000" dirty="0" smtClean="0"/>
              <a:t>objects. Moreover</a:t>
            </a:r>
            <a:r>
              <a:rPr lang="en-US" sz="2000" dirty="0"/>
              <a:t>, correlations of these terms exhibit the “locality” property</a:t>
            </a:r>
            <a:r>
              <a:rPr lang="en-US" sz="2000" dirty="0" smtClean="0"/>
              <a:t>.</a:t>
            </a:r>
          </a:p>
          <a:p>
            <a:r>
              <a:rPr lang="en-US" sz="2000" b="1" dirty="0" smtClean="0"/>
              <a:t>Observation 2</a:t>
            </a:r>
            <a:r>
              <a:rPr lang="en-US" sz="2000" dirty="0" smtClean="0"/>
              <a:t>: The </a:t>
            </a:r>
            <a:r>
              <a:rPr lang="en-US" sz="2000" dirty="0"/>
              <a:t>local correlations among the terms are likely to be preserved if the search region is enlarged within the same local </a:t>
            </a:r>
            <a:r>
              <a:rPr lang="en-US" sz="2000" dirty="0" smtClean="0"/>
              <a:t>area</a:t>
            </a:r>
            <a:r>
              <a:rPr lang="en-AU" sz="2000" dirty="0" smtClean="0"/>
              <a:t>.</a:t>
            </a:r>
            <a:endParaRPr lang="en-US" sz="2000" dirty="0"/>
          </a:p>
        </p:txBody>
      </p:sp>
      <p:grpSp>
        <p:nvGrpSpPr>
          <p:cNvPr id="5" name="Group 4"/>
          <p:cNvGrpSpPr/>
          <p:nvPr/>
        </p:nvGrpSpPr>
        <p:grpSpPr>
          <a:xfrm>
            <a:off x="914400" y="3352800"/>
            <a:ext cx="3207273" cy="2743200"/>
            <a:chOff x="609600" y="1981200"/>
            <a:chExt cx="3207273" cy="2743200"/>
          </a:xfrm>
        </p:grpSpPr>
        <p:sp>
          <p:nvSpPr>
            <p:cNvPr id="6" name="Rectangle 5"/>
            <p:cNvSpPr/>
            <p:nvPr/>
          </p:nvSpPr>
          <p:spPr>
            <a:xfrm>
              <a:off x="609600" y="1981200"/>
              <a:ext cx="3048000" cy="274320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7" name="Straight Connector 6"/>
            <p:cNvCxnSpPr>
              <a:stCxn id="6" idx="1"/>
              <a:endCxn id="6" idx="3"/>
            </p:cNvCxnSpPr>
            <p:nvPr/>
          </p:nvCxnSpPr>
          <p:spPr>
            <a:xfrm>
              <a:off x="609600" y="33528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 idx="0"/>
            </p:cNvCxnSpPr>
            <p:nvPr/>
          </p:nvCxnSpPr>
          <p:spPr>
            <a:xfrm>
              <a:off x="2133600" y="1981200"/>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130300" y="25781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0" name="Oval 9"/>
            <p:cNvSpPr/>
            <p:nvPr/>
          </p:nvSpPr>
          <p:spPr>
            <a:xfrm>
              <a:off x="2439045" y="28238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1" name="TextBox 10"/>
            <p:cNvSpPr txBox="1"/>
            <p:nvPr/>
          </p:nvSpPr>
          <p:spPr>
            <a:xfrm>
              <a:off x="685800" y="2051375"/>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a</a:t>
              </a:r>
            </a:p>
          </p:txBody>
        </p:sp>
        <p:sp>
          <p:nvSpPr>
            <p:cNvPr id="12" name="TextBox 11"/>
            <p:cNvSpPr txBox="1"/>
            <p:nvPr/>
          </p:nvSpPr>
          <p:spPr>
            <a:xfrm>
              <a:off x="2209800" y="2057400"/>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b</a:t>
              </a:r>
            </a:p>
          </p:txBody>
        </p:sp>
        <p:sp>
          <p:nvSpPr>
            <p:cNvPr id="13" name="TextBox 12"/>
            <p:cNvSpPr txBox="1"/>
            <p:nvPr/>
          </p:nvSpPr>
          <p:spPr>
            <a:xfrm>
              <a:off x="685800" y="34320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c</a:t>
              </a:r>
            </a:p>
          </p:txBody>
        </p:sp>
        <p:sp>
          <p:nvSpPr>
            <p:cNvPr id="14" name="TextBox 13"/>
            <p:cNvSpPr txBox="1"/>
            <p:nvPr/>
          </p:nvSpPr>
          <p:spPr>
            <a:xfrm>
              <a:off x="2209800" y="34320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d</a:t>
              </a:r>
            </a:p>
          </p:txBody>
        </p:sp>
        <p:sp>
          <p:nvSpPr>
            <p:cNvPr id="15" name="Oval 14"/>
            <p:cNvSpPr/>
            <p:nvPr/>
          </p:nvSpPr>
          <p:spPr>
            <a:xfrm>
              <a:off x="3157738" y="23750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6" name="Oval 15"/>
            <p:cNvSpPr/>
            <p:nvPr/>
          </p:nvSpPr>
          <p:spPr>
            <a:xfrm>
              <a:off x="3064769" y="30861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7" name="Oval 16"/>
            <p:cNvSpPr/>
            <p:nvPr/>
          </p:nvSpPr>
          <p:spPr>
            <a:xfrm>
              <a:off x="2497832" y="38703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8" name="Oval 17"/>
            <p:cNvSpPr/>
            <p:nvPr/>
          </p:nvSpPr>
          <p:spPr>
            <a:xfrm>
              <a:off x="3064769" y="35942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9" name="Oval 18"/>
            <p:cNvSpPr/>
            <p:nvPr/>
          </p:nvSpPr>
          <p:spPr>
            <a:xfrm>
              <a:off x="2931419" y="430834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20" name="TextBox 19"/>
            <p:cNvSpPr txBox="1"/>
            <p:nvPr/>
          </p:nvSpPr>
          <p:spPr>
            <a:xfrm>
              <a:off x="1335147" y="252114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1" name="TextBox 20"/>
            <p:cNvSpPr txBox="1"/>
            <p:nvPr/>
          </p:nvSpPr>
          <p:spPr>
            <a:xfrm>
              <a:off x="2209800" y="25146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2" name="TextBox 21"/>
            <p:cNvSpPr txBox="1"/>
            <p:nvPr/>
          </p:nvSpPr>
          <p:spPr>
            <a:xfrm>
              <a:off x="2868412" y="27051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3" name="TextBox 22"/>
            <p:cNvSpPr txBox="1"/>
            <p:nvPr/>
          </p:nvSpPr>
          <p:spPr>
            <a:xfrm>
              <a:off x="2259708" y="4006525"/>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4" name="TextBox 23"/>
            <p:cNvSpPr txBox="1"/>
            <p:nvPr/>
          </p:nvSpPr>
          <p:spPr>
            <a:xfrm>
              <a:off x="2868412" y="376088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5" name="TextBox 24"/>
            <p:cNvSpPr txBox="1"/>
            <p:nvPr/>
          </p:nvSpPr>
          <p:spPr>
            <a:xfrm>
              <a:off x="3083819" y="4229891"/>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6" name="TextBox 25"/>
            <p:cNvSpPr txBox="1"/>
            <p:nvPr/>
          </p:nvSpPr>
          <p:spPr>
            <a:xfrm>
              <a:off x="2645782" y="2016584"/>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7" name="TextBox 26"/>
            <p:cNvSpPr txBox="1"/>
            <p:nvPr/>
          </p:nvSpPr>
          <p:spPr>
            <a:xfrm>
              <a:off x="3076946" y="2092523"/>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8" name="Oval 27"/>
            <p:cNvSpPr/>
            <p:nvPr/>
          </p:nvSpPr>
          <p:spPr>
            <a:xfrm>
              <a:off x="2726574" y="229915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grpSp>
      <p:sp>
        <p:nvSpPr>
          <p:cNvPr id="29" name="Rectangle 28"/>
          <p:cNvSpPr/>
          <p:nvPr/>
        </p:nvSpPr>
        <p:spPr>
          <a:xfrm>
            <a:off x="2381236" y="3200400"/>
            <a:ext cx="1698110" cy="3048000"/>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0" name="Oval 29"/>
          <p:cNvSpPr/>
          <p:nvPr/>
        </p:nvSpPr>
        <p:spPr>
          <a:xfrm>
            <a:off x="1294302" y="51785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1" name="TextBox 30"/>
          <p:cNvSpPr txBox="1"/>
          <p:nvPr/>
        </p:nvSpPr>
        <p:spPr>
          <a:xfrm>
            <a:off x="1499149" y="512163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32" name="Oval 31"/>
          <p:cNvSpPr/>
          <p:nvPr/>
        </p:nvSpPr>
        <p:spPr>
          <a:xfrm>
            <a:off x="1499149" y="56417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3" name="TextBox 32"/>
          <p:cNvSpPr txBox="1"/>
          <p:nvPr/>
        </p:nvSpPr>
        <p:spPr>
          <a:xfrm>
            <a:off x="1703996" y="558479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34" name="Oval 33"/>
          <p:cNvSpPr/>
          <p:nvPr/>
        </p:nvSpPr>
        <p:spPr>
          <a:xfrm>
            <a:off x="1075377" y="43053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5" name="TextBox 34"/>
          <p:cNvSpPr txBox="1"/>
          <p:nvPr/>
        </p:nvSpPr>
        <p:spPr>
          <a:xfrm>
            <a:off x="1226073" y="424834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36" name="Oval 35"/>
          <p:cNvSpPr/>
          <p:nvPr/>
        </p:nvSpPr>
        <p:spPr>
          <a:xfrm>
            <a:off x="1589076" y="44165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7" name="TextBox 36"/>
          <p:cNvSpPr txBox="1"/>
          <p:nvPr/>
        </p:nvSpPr>
        <p:spPr>
          <a:xfrm>
            <a:off x="1788419" y="435958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38" name="Oval 37"/>
          <p:cNvSpPr/>
          <p:nvPr/>
        </p:nvSpPr>
        <p:spPr>
          <a:xfrm>
            <a:off x="1456228" y="349230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9" name="TextBox 38"/>
          <p:cNvSpPr txBox="1"/>
          <p:nvPr/>
        </p:nvSpPr>
        <p:spPr>
          <a:xfrm>
            <a:off x="1661075" y="343535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0" name="Oval 39"/>
          <p:cNvSpPr/>
          <p:nvPr/>
        </p:nvSpPr>
        <p:spPr>
          <a:xfrm>
            <a:off x="1697844" y="49268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41" name="TextBox 40"/>
          <p:cNvSpPr txBox="1"/>
          <p:nvPr/>
        </p:nvSpPr>
        <p:spPr>
          <a:xfrm>
            <a:off x="1902691" y="4869892"/>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2" name="TextBox 41"/>
          <p:cNvSpPr txBox="1"/>
          <p:nvPr/>
        </p:nvSpPr>
        <p:spPr>
          <a:xfrm>
            <a:off x="5029200" y="3644701"/>
            <a:ext cx="2819400" cy="1323439"/>
          </a:xfrm>
          <a:prstGeom prst="rect">
            <a:avLst/>
          </a:prstGeom>
          <a:noFill/>
        </p:spPr>
        <p:txBody>
          <a:bodyPr wrap="square" rtlCol="0">
            <a:spAutoFit/>
          </a:bodyPr>
          <a:lstStyle/>
          <a:p>
            <a:r>
              <a:rPr lang="en-AU" sz="2000" dirty="0" smtClean="0">
                <a:latin typeface="Calibri" panose="020F0502020204030204" pitchFamily="34" charset="0"/>
              </a:rPr>
              <a:t>P(T1|T2, R1) = 2/3</a:t>
            </a:r>
          </a:p>
          <a:p>
            <a:endParaRPr lang="en-AU" sz="2000" dirty="0" smtClean="0">
              <a:latin typeface="Calibri" panose="020F0502020204030204" pitchFamily="34" charset="0"/>
            </a:endParaRPr>
          </a:p>
          <a:p>
            <a:r>
              <a:rPr lang="en-AU" sz="2000" dirty="0" smtClean="0">
                <a:latin typeface="Calibri" panose="020F0502020204030204" pitchFamily="34" charset="0"/>
              </a:rPr>
              <a:t>P(T1|T2</a:t>
            </a:r>
            <a:r>
              <a:rPr lang="en-AU" sz="2000" dirty="0">
                <a:latin typeface="Calibri" panose="020F0502020204030204" pitchFamily="34" charset="0"/>
              </a:rPr>
              <a:t>, </a:t>
            </a:r>
            <a:r>
              <a:rPr lang="en-AU" sz="2000" dirty="0" smtClean="0">
                <a:latin typeface="Calibri" panose="020F0502020204030204" pitchFamily="34" charset="0"/>
              </a:rPr>
              <a:t>R2) </a:t>
            </a:r>
            <a:r>
              <a:rPr lang="en-AU" sz="2000" dirty="0">
                <a:latin typeface="Calibri" panose="020F0502020204030204" pitchFamily="34" charset="0"/>
              </a:rPr>
              <a:t>= 2/3</a:t>
            </a:r>
          </a:p>
          <a:p>
            <a:endParaRPr lang="en-AU" sz="2000" dirty="0" smtClean="0">
              <a:latin typeface="Calibri" panose="020F0502020204030204" pitchFamily="34" charset="0"/>
            </a:endParaRPr>
          </a:p>
        </p:txBody>
      </p:sp>
      <p:sp>
        <p:nvSpPr>
          <p:cNvPr id="82" name="TextBox 81"/>
          <p:cNvSpPr txBox="1"/>
          <p:nvPr/>
        </p:nvSpPr>
        <p:spPr>
          <a:xfrm>
            <a:off x="4224887" y="3184524"/>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R2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Tree>
    <p:extLst>
      <p:ext uri="{BB962C8B-B14F-4D97-AF65-F5344CB8AC3E}">
        <p14:creationId xmlns:p14="http://schemas.microsoft.com/office/powerpoint/2010/main" val="301037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Observations</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23</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normAutofit/>
          </a:bodyPr>
          <a:lstStyle/>
          <a:p>
            <a:r>
              <a:rPr lang="en-US" sz="2000" b="1" dirty="0" smtClean="0"/>
              <a:t>Observation 1</a:t>
            </a:r>
            <a:r>
              <a:rPr lang="en-US" sz="2000" dirty="0" smtClean="0"/>
              <a:t>: Many </a:t>
            </a:r>
            <a:r>
              <a:rPr lang="en-US" sz="2000" dirty="0"/>
              <a:t>terms are highly correlated in </a:t>
            </a:r>
            <a:r>
              <a:rPr lang="en-US" sz="2000" dirty="0" err="1"/>
              <a:t>spatio</a:t>
            </a:r>
            <a:r>
              <a:rPr lang="en-US" sz="2000" dirty="0"/>
              <a:t>-textual </a:t>
            </a:r>
            <a:r>
              <a:rPr lang="en-US" sz="2000" dirty="0" smtClean="0"/>
              <a:t>objects. Moreover</a:t>
            </a:r>
            <a:r>
              <a:rPr lang="en-US" sz="2000" dirty="0"/>
              <a:t>, correlations of these terms exhibit the “locality” property</a:t>
            </a:r>
            <a:r>
              <a:rPr lang="en-US" sz="2000" dirty="0" smtClean="0"/>
              <a:t>.</a:t>
            </a:r>
          </a:p>
          <a:p>
            <a:r>
              <a:rPr lang="en-US" sz="2000" b="1" dirty="0" smtClean="0"/>
              <a:t>Observation 2</a:t>
            </a:r>
            <a:r>
              <a:rPr lang="en-US" sz="2000" dirty="0" smtClean="0"/>
              <a:t>: The </a:t>
            </a:r>
            <a:r>
              <a:rPr lang="en-US" sz="2000" dirty="0"/>
              <a:t>local correlations among the terms are likely to be preserved if the search region is enlarged within the same local </a:t>
            </a:r>
            <a:r>
              <a:rPr lang="en-US" sz="2000" dirty="0" smtClean="0"/>
              <a:t>area</a:t>
            </a:r>
            <a:r>
              <a:rPr lang="en-AU" sz="2000" dirty="0" smtClean="0"/>
              <a:t>.</a:t>
            </a:r>
            <a:endParaRPr lang="en-US" sz="2000" dirty="0"/>
          </a:p>
        </p:txBody>
      </p:sp>
      <p:grpSp>
        <p:nvGrpSpPr>
          <p:cNvPr id="5" name="Group 4"/>
          <p:cNvGrpSpPr/>
          <p:nvPr/>
        </p:nvGrpSpPr>
        <p:grpSpPr>
          <a:xfrm>
            <a:off x="914400" y="3352800"/>
            <a:ext cx="3207273" cy="2743200"/>
            <a:chOff x="609600" y="1981200"/>
            <a:chExt cx="3207273" cy="2743200"/>
          </a:xfrm>
        </p:grpSpPr>
        <p:sp>
          <p:nvSpPr>
            <p:cNvPr id="6" name="Rectangle 5"/>
            <p:cNvSpPr/>
            <p:nvPr/>
          </p:nvSpPr>
          <p:spPr>
            <a:xfrm>
              <a:off x="609600" y="1981200"/>
              <a:ext cx="3048000" cy="274320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7" name="Straight Connector 6"/>
            <p:cNvCxnSpPr>
              <a:stCxn id="6" idx="1"/>
              <a:endCxn id="6" idx="3"/>
            </p:cNvCxnSpPr>
            <p:nvPr/>
          </p:nvCxnSpPr>
          <p:spPr>
            <a:xfrm>
              <a:off x="609600" y="33528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 idx="0"/>
            </p:cNvCxnSpPr>
            <p:nvPr/>
          </p:nvCxnSpPr>
          <p:spPr>
            <a:xfrm>
              <a:off x="2133600" y="1981200"/>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130300" y="25781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0" name="Oval 9"/>
            <p:cNvSpPr/>
            <p:nvPr/>
          </p:nvSpPr>
          <p:spPr>
            <a:xfrm>
              <a:off x="2439045" y="28238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1" name="TextBox 10"/>
            <p:cNvSpPr txBox="1"/>
            <p:nvPr/>
          </p:nvSpPr>
          <p:spPr>
            <a:xfrm>
              <a:off x="685800" y="2051375"/>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a</a:t>
              </a:r>
            </a:p>
          </p:txBody>
        </p:sp>
        <p:sp>
          <p:nvSpPr>
            <p:cNvPr id="12" name="TextBox 11"/>
            <p:cNvSpPr txBox="1"/>
            <p:nvPr/>
          </p:nvSpPr>
          <p:spPr>
            <a:xfrm>
              <a:off x="2209800" y="2057400"/>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b</a:t>
              </a:r>
            </a:p>
          </p:txBody>
        </p:sp>
        <p:sp>
          <p:nvSpPr>
            <p:cNvPr id="13" name="TextBox 12"/>
            <p:cNvSpPr txBox="1"/>
            <p:nvPr/>
          </p:nvSpPr>
          <p:spPr>
            <a:xfrm>
              <a:off x="685800" y="34320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c</a:t>
              </a:r>
            </a:p>
          </p:txBody>
        </p:sp>
        <p:sp>
          <p:nvSpPr>
            <p:cNvPr id="14" name="TextBox 13"/>
            <p:cNvSpPr txBox="1"/>
            <p:nvPr/>
          </p:nvSpPr>
          <p:spPr>
            <a:xfrm>
              <a:off x="2209800" y="34320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d</a:t>
              </a:r>
            </a:p>
          </p:txBody>
        </p:sp>
        <p:sp>
          <p:nvSpPr>
            <p:cNvPr id="15" name="Oval 14"/>
            <p:cNvSpPr/>
            <p:nvPr/>
          </p:nvSpPr>
          <p:spPr>
            <a:xfrm>
              <a:off x="3157738" y="23750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6" name="Oval 15"/>
            <p:cNvSpPr/>
            <p:nvPr/>
          </p:nvSpPr>
          <p:spPr>
            <a:xfrm>
              <a:off x="3064769" y="30861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7" name="Oval 16"/>
            <p:cNvSpPr/>
            <p:nvPr/>
          </p:nvSpPr>
          <p:spPr>
            <a:xfrm>
              <a:off x="2497832" y="38703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8" name="Oval 17"/>
            <p:cNvSpPr/>
            <p:nvPr/>
          </p:nvSpPr>
          <p:spPr>
            <a:xfrm>
              <a:off x="3064769" y="35942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19" name="Oval 18"/>
            <p:cNvSpPr/>
            <p:nvPr/>
          </p:nvSpPr>
          <p:spPr>
            <a:xfrm>
              <a:off x="2931419" y="430834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20" name="TextBox 19"/>
            <p:cNvSpPr txBox="1"/>
            <p:nvPr/>
          </p:nvSpPr>
          <p:spPr>
            <a:xfrm>
              <a:off x="1335147" y="252114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1" name="TextBox 20"/>
            <p:cNvSpPr txBox="1"/>
            <p:nvPr/>
          </p:nvSpPr>
          <p:spPr>
            <a:xfrm>
              <a:off x="2209800" y="25146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2" name="TextBox 21"/>
            <p:cNvSpPr txBox="1"/>
            <p:nvPr/>
          </p:nvSpPr>
          <p:spPr>
            <a:xfrm>
              <a:off x="2868412" y="27051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3" name="TextBox 22"/>
            <p:cNvSpPr txBox="1"/>
            <p:nvPr/>
          </p:nvSpPr>
          <p:spPr>
            <a:xfrm>
              <a:off x="2259708" y="4006525"/>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4" name="TextBox 23"/>
            <p:cNvSpPr txBox="1"/>
            <p:nvPr/>
          </p:nvSpPr>
          <p:spPr>
            <a:xfrm>
              <a:off x="2868412" y="376088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5" name="TextBox 24"/>
            <p:cNvSpPr txBox="1"/>
            <p:nvPr/>
          </p:nvSpPr>
          <p:spPr>
            <a:xfrm>
              <a:off x="3083819" y="4229891"/>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6" name="TextBox 25"/>
            <p:cNvSpPr txBox="1"/>
            <p:nvPr/>
          </p:nvSpPr>
          <p:spPr>
            <a:xfrm>
              <a:off x="2645782" y="2016584"/>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7" name="TextBox 26"/>
            <p:cNvSpPr txBox="1"/>
            <p:nvPr/>
          </p:nvSpPr>
          <p:spPr>
            <a:xfrm>
              <a:off x="3076946" y="2092523"/>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28" name="Oval 27"/>
            <p:cNvSpPr/>
            <p:nvPr/>
          </p:nvSpPr>
          <p:spPr>
            <a:xfrm>
              <a:off x="2726574" y="229915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grpSp>
      <p:sp>
        <p:nvSpPr>
          <p:cNvPr id="30" name="Oval 29"/>
          <p:cNvSpPr/>
          <p:nvPr/>
        </p:nvSpPr>
        <p:spPr>
          <a:xfrm>
            <a:off x="1294302" y="51785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1" name="TextBox 30"/>
          <p:cNvSpPr txBox="1"/>
          <p:nvPr/>
        </p:nvSpPr>
        <p:spPr>
          <a:xfrm>
            <a:off x="1499149" y="512163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32" name="Oval 31"/>
          <p:cNvSpPr/>
          <p:nvPr/>
        </p:nvSpPr>
        <p:spPr>
          <a:xfrm>
            <a:off x="1499149" y="56417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3" name="TextBox 32"/>
          <p:cNvSpPr txBox="1"/>
          <p:nvPr/>
        </p:nvSpPr>
        <p:spPr>
          <a:xfrm>
            <a:off x="1703996" y="558479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34" name="Oval 33"/>
          <p:cNvSpPr/>
          <p:nvPr/>
        </p:nvSpPr>
        <p:spPr>
          <a:xfrm>
            <a:off x="1075377" y="43053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5" name="TextBox 34"/>
          <p:cNvSpPr txBox="1"/>
          <p:nvPr/>
        </p:nvSpPr>
        <p:spPr>
          <a:xfrm>
            <a:off x="1226073" y="424834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36" name="Oval 35"/>
          <p:cNvSpPr/>
          <p:nvPr/>
        </p:nvSpPr>
        <p:spPr>
          <a:xfrm>
            <a:off x="1589076" y="44165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7" name="TextBox 36"/>
          <p:cNvSpPr txBox="1"/>
          <p:nvPr/>
        </p:nvSpPr>
        <p:spPr>
          <a:xfrm>
            <a:off x="1788419" y="435958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38" name="Oval 37"/>
          <p:cNvSpPr/>
          <p:nvPr/>
        </p:nvSpPr>
        <p:spPr>
          <a:xfrm>
            <a:off x="1456228" y="349230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9" name="TextBox 38"/>
          <p:cNvSpPr txBox="1"/>
          <p:nvPr/>
        </p:nvSpPr>
        <p:spPr>
          <a:xfrm>
            <a:off x="1661075" y="343535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0" name="Oval 39"/>
          <p:cNvSpPr/>
          <p:nvPr/>
        </p:nvSpPr>
        <p:spPr>
          <a:xfrm>
            <a:off x="1697844" y="492684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41" name="TextBox 40"/>
          <p:cNvSpPr txBox="1"/>
          <p:nvPr/>
        </p:nvSpPr>
        <p:spPr>
          <a:xfrm>
            <a:off x="1902691" y="4869892"/>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2" name="TextBox 41"/>
          <p:cNvSpPr txBox="1"/>
          <p:nvPr/>
        </p:nvSpPr>
        <p:spPr>
          <a:xfrm>
            <a:off x="5029200" y="3644701"/>
            <a:ext cx="2819400" cy="1631216"/>
          </a:xfrm>
          <a:prstGeom prst="rect">
            <a:avLst/>
          </a:prstGeom>
          <a:noFill/>
        </p:spPr>
        <p:txBody>
          <a:bodyPr wrap="square" rtlCol="0">
            <a:spAutoFit/>
          </a:bodyPr>
          <a:lstStyle/>
          <a:p>
            <a:r>
              <a:rPr lang="en-AU" sz="2000" dirty="0" smtClean="0">
                <a:latin typeface="Calibri" panose="020F0502020204030204" pitchFamily="34" charset="0"/>
              </a:rPr>
              <a:t>P(T1|T2, R1) = 2/3</a:t>
            </a:r>
          </a:p>
          <a:p>
            <a:endParaRPr lang="en-AU" sz="2000" dirty="0" smtClean="0">
              <a:latin typeface="Calibri" panose="020F0502020204030204" pitchFamily="34" charset="0"/>
            </a:endParaRPr>
          </a:p>
          <a:p>
            <a:r>
              <a:rPr lang="en-AU" sz="2000" dirty="0" smtClean="0">
                <a:latin typeface="Calibri" panose="020F0502020204030204" pitchFamily="34" charset="0"/>
              </a:rPr>
              <a:t>P(T1|T2</a:t>
            </a:r>
            <a:r>
              <a:rPr lang="en-AU" sz="2000" dirty="0">
                <a:latin typeface="Calibri" panose="020F0502020204030204" pitchFamily="34" charset="0"/>
              </a:rPr>
              <a:t>, </a:t>
            </a:r>
            <a:r>
              <a:rPr lang="en-AU" sz="2000" dirty="0" smtClean="0">
                <a:latin typeface="Calibri" panose="020F0502020204030204" pitchFamily="34" charset="0"/>
              </a:rPr>
              <a:t>R2) </a:t>
            </a:r>
            <a:r>
              <a:rPr lang="en-AU" sz="2000" dirty="0">
                <a:latin typeface="Calibri" panose="020F0502020204030204" pitchFamily="34" charset="0"/>
              </a:rPr>
              <a:t>= 2/3</a:t>
            </a:r>
          </a:p>
          <a:p>
            <a:endParaRPr lang="en-AU" sz="2000" dirty="0" smtClean="0">
              <a:latin typeface="Calibri" panose="020F0502020204030204" pitchFamily="34" charset="0"/>
            </a:endParaRPr>
          </a:p>
          <a:p>
            <a:r>
              <a:rPr lang="en-AU" sz="2000" dirty="0" smtClean="0">
                <a:latin typeface="Calibri" panose="020F0502020204030204" pitchFamily="34" charset="0"/>
              </a:rPr>
              <a:t>P(T1|T2, R3) = 5/11</a:t>
            </a:r>
            <a:endParaRPr lang="en-AU" sz="2000" dirty="0">
              <a:latin typeface="Calibri" panose="020F0502020204030204" pitchFamily="34" charset="0"/>
            </a:endParaRPr>
          </a:p>
        </p:txBody>
      </p:sp>
      <p:sp>
        <p:nvSpPr>
          <p:cNvPr id="83" name="Rectangle 82"/>
          <p:cNvSpPr/>
          <p:nvPr/>
        </p:nvSpPr>
        <p:spPr>
          <a:xfrm>
            <a:off x="685800" y="3200400"/>
            <a:ext cx="3545946" cy="304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84" name="TextBox 83"/>
          <p:cNvSpPr txBox="1"/>
          <p:nvPr/>
        </p:nvSpPr>
        <p:spPr>
          <a:xfrm>
            <a:off x="875574" y="2878237"/>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R3</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Tree>
    <p:extLst>
      <p:ext uri="{BB962C8B-B14F-4D97-AF65-F5344CB8AC3E}">
        <p14:creationId xmlns:p14="http://schemas.microsoft.com/office/powerpoint/2010/main" val="2459279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a:t>
            </a:r>
            <a:r>
              <a:rPr lang="en-AU" baseline="30000" dirty="0" smtClean="0"/>
              <a:t>2</a:t>
            </a:r>
            <a:r>
              <a:rPr lang="en-AU" dirty="0" smtClean="0"/>
              <a:t>SP-tree</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24</a:t>
            </a:fld>
            <a:endParaRPr lang="en-US" dirty="0">
              <a:latin typeface="Calibri" panose="020F0502020204030204" pitchFamily="34" charset="0"/>
            </a:endParaRPr>
          </a:p>
        </p:txBody>
      </p:sp>
      <p:grpSp>
        <p:nvGrpSpPr>
          <p:cNvPr id="5" name="Group 4"/>
          <p:cNvGrpSpPr/>
          <p:nvPr/>
        </p:nvGrpSpPr>
        <p:grpSpPr>
          <a:xfrm>
            <a:off x="649891" y="2197281"/>
            <a:ext cx="3207273" cy="2743200"/>
            <a:chOff x="602727" y="1676400"/>
            <a:chExt cx="3207273" cy="2743200"/>
          </a:xfrm>
        </p:grpSpPr>
        <p:sp>
          <p:nvSpPr>
            <p:cNvPr id="26" name="Rectangle 25"/>
            <p:cNvSpPr/>
            <p:nvPr/>
          </p:nvSpPr>
          <p:spPr>
            <a:xfrm>
              <a:off x="602727" y="1676400"/>
              <a:ext cx="3048000" cy="274320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27" name="Straight Connector 26"/>
            <p:cNvCxnSpPr>
              <a:stCxn id="26" idx="1"/>
              <a:endCxn id="26" idx="3"/>
            </p:cNvCxnSpPr>
            <p:nvPr/>
          </p:nvCxnSpPr>
          <p:spPr>
            <a:xfrm>
              <a:off x="602727" y="30480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0"/>
            </p:cNvCxnSpPr>
            <p:nvPr/>
          </p:nvCxnSpPr>
          <p:spPr>
            <a:xfrm>
              <a:off x="2126727" y="1676400"/>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8927" y="1746575"/>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a</a:t>
              </a:r>
            </a:p>
          </p:txBody>
        </p:sp>
        <p:sp>
          <p:nvSpPr>
            <p:cNvPr id="32" name="TextBox 31"/>
            <p:cNvSpPr txBox="1"/>
            <p:nvPr/>
          </p:nvSpPr>
          <p:spPr>
            <a:xfrm>
              <a:off x="2202927" y="1752600"/>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b</a:t>
              </a:r>
            </a:p>
          </p:txBody>
        </p:sp>
        <p:sp>
          <p:nvSpPr>
            <p:cNvPr id="33" name="TextBox 32"/>
            <p:cNvSpPr txBox="1"/>
            <p:nvPr/>
          </p:nvSpPr>
          <p:spPr>
            <a:xfrm>
              <a:off x="678927" y="31272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c</a:t>
              </a:r>
            </a:p>
          </p:txBody>
        </p:sp>
        <p:sp>
          <p:nvSpPr>
            <p:cNvPr id="34" name="TextBox 33"/>
            <p:cNvSpPr txBox="1"/>
            <p:nvPr/>
          </p:nvSpPr>
          <p:spPr>
            <a:xfrm>
              <a:off x="2202927" y="31272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d</a:t>
              </a:r>
            </a:p>
          </p:txBody>
        </p:sp>
        <p:sp>
          <p:nvSpPr>
            <p:cNvPr id="35" name="Oval 34"/>
            <p:cNvSpPr/>
            <p:nvPr/>
          </p:nvSpPr>
          <p:spPr>
            <a:xfrm>
              <a:off x="3150865" y="20702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6" name="Oval 35"/>
            <p:cNvSpPr/>
            <p:nvPr/>
          </p:nvSpPr>
          <p:spPr>
            <a:xfrm>
              <a:off x="3057896" y="27813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8" name="Oval 37"/>
            <p:cNvSpPr/>
            <p:nvPr/>
          </p:nvSpPr>
          <p:spPr>
            <a:xfrm>
              <a:off x="3057896" y="328949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39" name="Oval 38"/>
            <p:cNvSpPr/>
            <p:nvPr/>
          </p:nvSpPr>
          <p:spPr>
            <a:xfrm>
              <a:off x="2924546" y="400354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42" name="TextBox 41"/>
            <p:cNvSpPr txBox="1"/>
            <p:nvPr/>
          </p:nvSpPr>
          <p:spPr>
            <a:xfrm>
              <a:off x="2861539" y="24003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4" name="TextBox 43"/>
            <p:cNvSpPr txBox="1"/>
            <p:nvPr/>
          </p:nvSpPr>
          <p:spPr>
            <a:xfrm>
              <a:off x="2861539" y="345608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t</a:t>
              </a:r>
              <a:r>
                <a:rPr lang="en-AU" sz="1400" b="1" dirty="0" smtClean="0">
                  <a:latin typeface="Calibri" panose="020F0502020204030204" pitchFamily="34" charset="0"/>
                </a:rPr>
                <a:t>1,t2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5" name="TextBox 44"/>
            <p:cNvSpPr txBox="1"/>
            <p:nvPr/>
          </p:nvSpPr>
          <p:spPr>
            <a:xfrm>
              <a:off x="3076946" y="3925091"/>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7" name="TextBox 46"/>
            <p:cNvSpPr txBox="1"/>
            <p:nvPr/>
          </p:nvSpPr>
          <p:spPr>
            <a:xfrm>
              <a:off x="3070073" y="1787723"/>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2" name="Oval 51"/>
            <p:cNvSpPr/>
            <p:nvPr/>
          </p:nvSpPr>
          <p:spPr>
            <a:xfrm>
              <a:off x="1187476" y="39653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53" name="TextBox 52"/>
            <p:cNvSpPr txBox="1"/>
            <p:nvPr/>
          </p:nvSpPr>
          <p:spPr>
            <a:xfrm>
              <a:off x="1392323" y="390839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5" name="Oval 54"/>
            <p:cNvSpPr/>
            <p:nvPr/>
          </p:nvSpPr>
          <p:spPr>
            <a:xfrm>
              <a:off x="763704" y="26289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0" name="TextBox 59"/>
            <p:cNvSpPr txBox="1"/>
            <p:nvPr/>
          </p:nvSpPr>
          <p:spPr>
            <a:xfrm>
              <a:off x="914400" y="257194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1" name="Oval 60"/>
            <p:cNvSpPr/>
            <p:nvPr/>
          </p:nvSpPr>
          <p:spPr>
            <a:xfrm>
              <a:off x="1277403" y="274013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2" name="TextBox 61"/>
            <p:cNvSpPr txBox="1"/>
            <p:nvPr/>
          </p:nvSpPr>
          <p:spPr>
            <a:xfrm>
              <a:off x="1476746" y="268318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49" name="TextBox 48"/>
            <p:cNvSpPr txBox="1"/>
            <p:nvPr/>
          </p:nvSpPr>
          <p:spPr>
            <a:xfrm>
              <a:off x="707654" y="228149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4" name="TextBox 53"/>
            <p:cNvSpPr txBox="1"/>
            <p:nvPr/>
          </p:nvSpPr>
          <p:spPr>
            <a:xfrm>
              <a:off x="1178260" y="2419748"/>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0.3</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6" name="TextBox 55"/>
            <p:cNvSpPr txBox="1"/>
            <p:nvPr/>
          </p:nvSpPr>
          <p:spPr>
            <a:xfrm>
              <a:off x="1050664" y="3632506"/>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0.5</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7" name="TextBox 56"/>
            <p:cNvSpPr txBox="1"/>
            <p:nvPr/>
          </p:nvSpPr>
          <p:spPr>
            <a:xfrm>
              <a:off x="2710419" y="1975175"/>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0.4</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8" name="TextBox 57"/>
            <p:cNvSpPr txBox="1"/>
            <p:nvPr/>
          </p:nvSpPr>
          <p:spPr>
            <a:xfrm>
              <a:off x="2570211" y="2700994"/>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0.35</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59" name="TextBox 58"/>
            <p:cNvSpPr txBox="1"/>
            <p:nvPr/>
          </p:nvSpPr>
          <p:spPr>
            <a:xfrm>
              <a:off x="2553442" y="3209229"/>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0.15</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67" name="TextBox 66"/>
            <p:cNvSpPr txBox="1"/>
            <p:nvPr/>
          </p:nvSpPr>
          <p:spPr>
            <a:xfrm>
              <a:off x="2514600" y="3886200"/>
              <a:ext cx="733054"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0.1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grpSp>
      <p:grpSp>
        <p:nvGrpSpPr>
          <p:cNvPr id="43" name="Group 42"/>
          <p:cNvGrpSpPr/>
          <p:nvPr/>
        </p:nvGrpSpPr>
        <p:grpSpPr>
          <a:xfrm>
            <a:off x="4621580" y="1556836"/>
            <a:ext cx="2949636" cy="1933336"/>
            <a:chOff x="5257800" y="1371600"/>
            <a:chExt cx="2949636" cy="1933336"/>
          </a:xfrm>
        </p:grpSpPr>
        <p:sp>
          <p:nvSpPr>
            <p:cNvPr id="46" name="Oval 45"/>
            <p:cNvSpPr/>
            <p:nvPr/>
          </p:nvSpPr>
          <p:spPr>
            <a:xfrm>
              <a:off x="6519225" y="13716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r</a:t>
              </a:r>
              <a:endParaRPr lang="en-AU" dirty="0">
                <a:solidFill>
                  <a:schemeClr val="tx1"/>
                </a:solidFill>
                <a:latin typeface="Calibri" panose="020F0502020204030204" pitchFamily="34" charset="0"/>
              </a:endParaRPr>
            </a:p>
          </p:txBody>
        </p:sp>
        <p:sp>
          <p:nvSpPr>
            <p:cNvPr id="48" name="Oval 47"/>
            <p:cNvSpPr/>
            <p:nvPr/>
          </p:nvSpPr>
          <p:spPr>
            <a:xfrm>
              <a:off x="5257800" y="2519137"/>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libri" panose="020F0502020204030204" pitchFamily="34" charset="0"/>
                </a:rPr>
                <a:t>a</a:t>
              </a:r>
            </a:p>
          </p:txBody>
        </p:sp>
        <p:sp>
          <p:nvSpPr>
            <p:cNvPr id="50" name="Oval 49"/>
            <p:cNvSpPr/>
            <p:nvPr/>
          </p:nvSpPr>
          <p:spPr>
            <a:xfrm>
              <a:off x="6101400" y="2519137"/>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b</a:t>
              </a:r>
              <a:endParaRPr lang="en-AU" dirty="0">
                <a:solidFill>
                  <a:schemeClr val="tx1"/>
                </a:solidFill>
                <a:latin typeface="Calibri" panose="020F0502020204030204" pitchFamily="34" charset="0"/>
              </a:endParaRPr>
            </a:p>
          </p:txBody>
        </p:sp>
        <p:sp>
          <p:nvSpPr>
            <p:cNvPr id="51" name="Oval 50"/>
            <p:cNvSpPr/>
            <p:nvPr/>
          </p:nvSpPr>
          <p:spPr>
            <a:xfrm>
              <a:off x="6945000" y="2519137"/>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c</a:t>
              </a:r>
              <a:endParaRPr lang="en-AU" dirty="0">
                <a:solidFill>
                  <a:schemeClr val="tx1"/>
                </a:solidFill>
                <a:latin typeface="Calibri" panose="020F0502020204030204" pitchFamily="34" charset="0"/>
              </a:endParaRPr>
            </a:p>
          </p:txBody>
        </p:sp>
        <p:sp>
          <p:nvSpPr>
            <p:cNvPr id="63" name="Oval 62"/>
            <p:cNvSpPr/>
            <p:nvPr/>
          </p:nvSpPr>
          <p:spPr>
            <a:xfrm>
              <a:off x="7761036" y="2529073"/>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d</a:t>
              </a:r>
              <a:endParaRPr lang="en-AU" dirty="0">
                <a:solidFill>
                  <a:schemeClr val="tx1"/>
                </a:solidFill>
                <a:latin typeface="Calibri" panose="020F0502020204030204" pitchFamily="34" charset="0"/>
              </a:endParaRPr>
            </a:p>
          </p:txBody>
        </p:sp>
        <p:cxnSp>
          <p:nvCxnSpPr>
            <p:cNvPr id="64" name="Straight Arrow Connector 63"/>
            <p:cNvCxnSpPr>
              <a:stCxn id="46" idx="4"/>
              <a:endCxn id="48" idx="0"/>
            </p:cNvCxnSpPr>
            <p:nvPr/>
          </p:nvCxnSpPr>
          <p:spPr>
            <a:xfrm flipH="1">
              <a:off x="5481000" y="1818000"/>
              <a:ext cx="126142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6" idx="4"/>
              <a:endCxn id="50" idx="0"/>
            </p:cNvCxnSpPr>
            <p:nvPr/>
          </p:nvCxnSpPr>
          <p:spPr>
            <a:xfrm flipH="1">
              <a:off x="6324600" y="1818000"/>
              <a:ext cx="41782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6" idx="4"/>
              <a:endCxn id="51" idx="0"/>
            </p:cNvCxnSpPr>
            <p:nvPr/>
          </p:nvCxnSpPr>
          <p:spPr>
            <a:xfrm>
              <a:off x="6742425" y="1818000"/>
              <a:ext cx="42577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46" idx="4"/>
              <a:endCxn id="63" idx="0"/>
            </p:cNvCxnSpPr>
            <p:nvPr/>
          </p:nvCxnSpPr>
          <p:spPr>
            <a:xfrm>
              <a:off x="6742425" y="1818000"/>
              <a:ext cx="1241811" cy="711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027168" y="1440912"/>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1</a:t>
              </a:r>
            </a:p>
          </p:txBody>
        </p:sp>
        <p:sp>
          <p:nvSpPr>
            <p:cNvPr id="79" name="TextBox 78"/>
            <p:cNvSpPr txBox="1"/>
            <p:nvPr/>
          </p:nvSpPr>
          <p:spPr>
            <a:xfrm>
              <a:off x="5336984" y="2997159"/>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US" sz="1400" b="1" dirty="0" smtClean="0">
                  <a:latin typeface="Calibri" panose="020F0502020204030204" pitchFamily="34" charset="0"/>
                </a:rPr>
                <a:t>0</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80" name="TextBox 79"/>
            <p:cNvSpPr txBox="1"/>
            <p:nvPr/>
          </p:nvSpPr>
          <p:spPr>
            <a:xfrm>
              <a:off x="6180584" y="299715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3</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81" name="TextBox 80"/>
            <p:cNvSpPr txBox="1"/>
            <p:nvPr/>
          </p:nvSpPr>
          <p:spPr>
            <a:xfrm>
              <a:off x="7024184" y="299715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2</a:t>
              </a:r>
            </a:p>
          </p:txBody>
        </p:sp>
        <p:sp>
          <p:nvSpPr>
            <p:cNvPr id="82" name="TextBox 81"/>
            <p:cNvSpPr txBox="1"/>
            <p:nvPr/>
          </p:nvSpPr>
          <p:spPr>
            <a:xfrm>
              <a:off x="7867784" y="29967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2</a:t>
              </a:r>
            </a:p>
          </p:txBody>
        </p:sp>
      </p:grpSp>
      <p:grpSp>
        <p:nvGrpSpPr>
          <p:cNvPr id="83" name="Group 82"/>
          <p:cNvGrpSpPr/>
          <p:nvPr/>
        </p:nvGrpSpPr>
        <p:grpSpPr>
          <a:xfrm>
            <a:off x="4673200" y="3730110"/>
            <a:ext cx="2949636" cy="1933336"/>
            <a:chOff x="5316359" y="3334899"/>
            <a:chExt cx="2949636" cy="1933336"/>
          </a:xfrm>
        </p:grpSpPr>
        <p:sp>
          <p:nvSpPr>
            <p:cNvPr id="84" name="Oval 83"/>
            <p:cNvSpPr/>
            <p:nvPr/>
          </p:nvSpPr>
          <p:spPr>
            <a:xfrm>
              <a:off x="6577784" y="3334899"/>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r</a:t>
              </a:r>
              <a:endParaRPr lang="en-AU" dirty="0">
                <a:solidFill>
                  <a:schemeClr val="tx1"/>
                </a:solidFill>
                <a:latin typeface="Calibri" panose="020F0502020204030204" pitchFamily="34" charset="0"/>
              </a:endParaRPr>
            </a:p>
          </p:txBody>
        </p:sp>
        <p:sp>
          <p:nvSpPr>
            <p:cNvPr id="85" name="Oval 84"/>
            <p:cNvSpPr/>
            <p:nvPr/>
          </p:nvSpPr>
          <p:spPr>
            <a:xfrm>
              <a:off x="5316359" y="4482436"/>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libri" panose="020F0502020204030204" pitchFamily="34" charset="0"/>
                </a:rPr>
                <a:t>a</a:t>
              </a:r>
            </a:p>
          </p:txBody>
        </p:sp>
        <p:sp>
          <p:nvSpPr>
            <p:cNvPr id="86" name="Oval 85"/>
            <p:cNvSpPr/>
            <p:nvPr/>
          </p:nvSpPr>
          <p:spPr>
            <a:xfrm>
              <a:off x="6159959" y="4482436"/>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b</a:t>
              </a:r>
              <a:endParaRPr lang="en-AU" dirty="0">
                <a:solidFill>
                  <a:schemeClr val="tx1"/>
                </a:solidFill>
                <a:latin typeface="Calibri" panose="020F0502020204030204" pitchFamily="34" charset="0"/>
              </a:endParaRPr>
            </a:p>
          </p:txBody>
        </p:sp>
        <p:sp>
          <p:nvSpPr>
            <p:cNvPr id="87" name="Oval 86"/>
            <p:cNvSpPr/>
            <p:nvPr/>
          </p:nvSpPr>
          <p:spPr>
            <a:xfrm>
              <a:off x="7003559" y="4482436"/>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c</a:t>
              </a:r>
              <a:endParaRPr lang="en-AU" dirty="0">
                <a:solidFill>
                  <a:schemeClr val="tx1"/>
                </a:solidFill>
                <a:latin typeface="Calibri" panose="020F0502020204030204" pitchFamily="34" charset="0"/>
              </a:endParaRPr>
            </a:p>
          </p:txBody>
        </p:sp>
        <p:sp>
          <p:nvSpPr>
            <p:cNvPr id="88" name="Oval 87"/>
            <p:cNvSpPr/>
            <p:nvPr/>
          </p:nvSpPr>
          <p:spPr>
            <a:xfrm>
              <a:off x="7819595" y="4492372"/>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d</a:t>
              </a:r>
              <a:endParaRPr lang="en-AU" dirty="0">
                <a:solidFill>
                  <a:schemeClr val="tx1"/>
                </a:solidFill>
                <a:latin typeface="Calibri" panose="020F0502020204030204" pitchFamily="34" charset="0"/>
              </a:endParaRPr>
            </a:p>
          </p:txBody>
        </p:sp>
        <p:cxnSp>
          <p:nvCxnSpPr>
            <p:cNvPr id="89" name="Straight Arrow Connector 88"/>
            <p:cNvCxnSpPr>
              <a:stCxn id="84" idx="4"/>
              <a:endCxn id="85" idx="0"/>
            </p:cNvCxnSpPr>
            <p:nvPr/>
          </p:nvCxnSpPr>
          <p:spPr>
            <a:xfrm flipH="1">
              <a:off x="5539559" y="3781299"/>
              <a:ext cx="126142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4" idx="4"/>
              <a:endCxn id="86" idx="0"/>
            </p:cNvCxnSpPr>
            <p:nvPr/>
          </p:nvCxnSpPr>
          <p:spPr>
            <a:xfrm flipH="1">
              <a:off x="6383159" y="3781299"/>
              <a:ext cx="41782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4" idx="4"/>
              <a:endCxn id="87" idx="0"/>
            </p:cNvCxnSpPr>
            <p:nvPr/>
          </p:nvCxnSpPr>
          <p:spPr>
            <a:xfrm>
              <a:off x="6800984" y="3781299"/>
              <a:ext cx="42577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4" idx="4"/>
              <a:endCxn id="88" idx="0"/>
            </p:cNvCxnSpPr>
            <p:nvPr/>
          </p:nvCxnSpPr>
          <p:spPr>
            <a:xfrm>
              <a:off x="6800984" y="3781299"/>
              <a:ext cx="1241811" cy="711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085727" y="3404211"/>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1</a:t>
              </a:r>
            </a:p>
          </p:txBody>
        </p:sp>
        <p:sp>
          <p:nvSpPr>
            <p:cNvPr id="94" name="TextBox 93"/>
            <p:cNvSpPr txBox="1"/>
            <p:nvPr/>
          </p:nvSpPr>
          <p:spPr>
            <a:xfrm>
              <a:off x="5395543" y="496045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3</a:t>
              </a:r>
            </a:p>
          </p:txBody>
        </p:sp>
        <p:sp>
          <p:nvSpPr>
            <p:cNvPr id="95" name="TextBox 94"/>
            <p:cNvSpPr txBox="1"/>
            <p:nvPr/>
          </p:nvSpPr>
          <p:spPr>
            <a:xfrm>
              <a:off x="6239143" y="4960457"/>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3</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96" name="TextBox 95"/>
            <p:cNvSpPr txBox="1"/>
            <p:nvPr/>
          </p:nvSpPr>
          <p:spPr>
            <a:xfrm>
              <a:off x="7082743" y="4960457"/>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1</a:t>
              </a:r>
            </a:p>
          </p:txBody>
        </p:sp>
        <p:sp>
          <p:nvSpPr>
            <p:cNvPr id="97" name="TextBox 96"/>
            <p:cNvSpPr txBox="1"/>
            <p:nvPr/>
          </p:nvSpPr>
          <p:spPr>
            <a:xfrm>
              <a:off x="7926343" y="4960047"/>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3</a:t>
              </a:r>
            </a:p>
          </p:txBody>
        </p:sp>
      </p:grpSp>
      <p:cxnSp>
        <p:nvCxnSpPr>
          <p:cNvPr id="9" name="Curved Connector 8"/>
          <p:cNvCxnSpPr>
            <a:stCxn id="50" idx="4"/>
            <a:endCxn id="36" idx="7"/>
          </p:cNvCxnSpPr>
          <p:nvPr/>
        </p:nvCxnSpPr>
        <p:spPr>
          <a:xfrm rot="5400000">
            <a:off x="4374898" y="2011017"/>
            <a:ext cx="173726" cy="2453238"/>
          </a:xfrm>
          <a:prstGeom prst="curvedConnector3">
            <a:avLst>
              <a:gd name="adj1" fmla="val 50000"/>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rot="10800000" flipV="1">
            <a:off x="4786865" y="3150773"/>
            <a:ext cx="1745116" cy="512870"/>
          </a:xfrm>
          <a:prstGeom prst="curvedConnector3">
            <a:avLst>
              <a:gd name="adj1" fmla="val 44178"/>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63" idx="4"/>
          </p:cNvCxnSpPr>
          <p:nvPr/>
        </p:nvCxnSpPr>
        <p:spPr>
          <a:xfrm rot="5400000">
            <a:off x="6515941" y="2744624"/>
            <a:ext cx="415991" cy="1248160"/>
          </a:xfrm>
          <a:prstGeom prst="curvedConnector2">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85" idx="2"/>
          </p:cNvCxnSpPr>
          <p:nvPr/>
        </p:nvCxnSpPr>
        <p:spPr>
          <a:xfrm rot="10800000">
            <a:off x="4038600" y="4940481"/>
            <a:ext cx="634600" cy="160366"/>
          </a:xfrm>
          <a:prstGeom prst="curvedConnector3">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86" idx="3"/>
          </p:cNvCxnSpPr>
          <p:nvPr/>
        </p:nvCxnSpPr>
        <p:spPr>
          <a:xfrm rot="5400000">
            <a:off x="4899695" y="4980558"/>
            <a:ext cx="404364" cy="960594"/>
          </a:xfrm>
          <a:prstGeom prst="curvedConnector2">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87" idx="3"/>
          </p:cNvCxnSpPr>
          <p:nvPr/>
        </p:nvCxnSpPr>
        <p:spPr>
          <a:xfrm rot="5400000">
            <a:off x="5928224" y="5293649"/>
            <a:ext cx="532527" cy="462574"/>
          </a:xfrm>
          <a:prstGeom prst="curvedConnector3">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88" idx="3"/>
          </p:cNvCxnSpPr>
          <p:nvPr/>
        </p:nvCxnSpPr>
        <p:spPr>
          <a:xfrm rot="5400000">
            <a:off x="6692223" y="5317812"/>
            <a:ext cx="598791" cy="500384"/>
          </a:xfrm>
          <a:prstGeom prst="curvedConnector3">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170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Experiments</a:t>
            </a: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25</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lstStyle/>
          <a:p>
            <a:r>
              <a:rPr lang="en-US" dirty="0"/>
              <a:t>Algorithms</a:t>
            </a:r>
          </a:p>
          <a:p>
            <a:pPr lvl="1"/>
            <a:r>
              <a:rPr lang="en-US" dirty="0"/>
              <a:t>Range </a:t>
            </a:r>
            <a:r>
              <a:rPr lang="en-US" dirty="0" smtClean="0"/>
              <a:t>counting (ASP-tree) </a:t>
            </a:r>
            <a:r>
              <a:rPr lang="en-US" dirty="0"/>
              <a:t>based </a:t>
            </a:r>
            <a:r>
              <a:rPr lang="en-US" dirty="0" smtClean="0"/>
              <a:t>estimation : </a:t>
            </a:r>
            <a:r>
              <a:rPr lang="en-US" b="1" dirty="0" smtClean="0"/>
              <a:t>RC-E</a:t>
            </a:r>
            <a:r>
              <a:rPr lang="en-US" dirty="0" smtClean="0"/>
              <a:t>.</a:t>
            </a:r>
            <a:endParaRPr lang="en-US" dirty="0"/>
          </a:p>
          <a:p>
            <a:pPr lvl="1"/>
            <a:r>
              <a:rPr lang="en-US" dirty="0"/>
              <a:t>DVs </a:t>
            </a:r>
            <a:r>
              <a:rPr lang="en-US" dirty="0" smtClean="0"/>
              <a:t>(KMV) based estimation : </a:t>
            </a:r>
            <a:r>
              <a:rPr lang="en-US" b="1" dirty="0" smtClean="0"/>
              <a:t>DVs-E</a:t>
            </a:r>
            <a:r>
              <a:rPr lang="en-US" dirty="0" smtClean="0"/>
              <a:t>.</a:t>
            </a:r>
            <a:endParaRPr lang="en-US" dirty="0"/>
          </a:p>
          <a:p>
            <a:pPr lvl="1"/>
            <a:r>
              <a:rPr lang="en-US" dirty="0" smtClean="0"/>
              <a:t>Local correlation </a:t>
            </a:r>
            <a:r>
              <a:rPr lang="en-US" dirty="0"/>
              <a:t>based </a:t>
            </a:r>
            <a:r>
              <a:rPr lang="en-US" dirty="0" smtClean="0"/>
              <a:t>estimation : </a:t>
            </a:r>
            <a:r>
              <a:rPr lang="en-US" b="1" dirty="0" smtClean="0"/>
              <a:t>BN-E</a:t>
            </a:r>
            <a:r>
              <a:rPr lang="en-US" dirty="0" smtClean="0"/>
              <a:t>.</a:t>
            </a:r>
          </a:p>
          <a:p>
            <a:pPr lvl="1"/>
            <a:endParaRPr lang="en-US" dirty="0"/>
          </a:p>
          <a:p>
            <a:r>
              <a:rPr lang="en-AU" dirty="0" smtClean="0"/>
              <a:t>Dataset</a:t>
            </a:r>
          </a:p>
          <a:p>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2671632294"/>
              </p:ext>
            </p:extLst>
          </p:nvPr>
        </p:nvGraphicFramePr>
        <p:xfrm>
          <a:off x="1116980" y="4307840"/>
          <a:ext cx="7176120" cy="1483360"/>
        </p:xfrm>
        <a:graphic>
          <a:graphicData uri="http://schemas.openxmlformats.org/drawingml/2006/table">
            <a:tbl>
              <a:tblPr firstRow="1" bandRow="1">
                <a:tableStyleId>{F5AB1C69-6EDB-4FF4-983F-18BD219EF322}</a:tableStyleId>
              </a:tblPr>
              <a:tblGrid>
                <a:gridCol w="2088232"/>
                <a:gridCol w="1584176"/>
                <a:gridCol w="1709682"/>
                <a:gridCol w="1794030"/>
              </a:tblGrid>
              <a:tr h="370840">
                <a:tc>
                  <a:txBody>
                    <a:bodyPr/>
                    <a:lstStyle/>
                    <a:p>
                      <a:pPr algn="ctr"/>
                      <a:r>
                        <a:rPr lang="en-AU" sz="1800" u="none" strike="noStrike" kern="1200" baseline="0" dirty="0" smtClean="0">
                          <a:latin typeface="Calibri" panose="020F0502020204030204" pitchFamily="34" charset="0"/>
                        </a:rPr>
                        <a:t>Property</a:t>
                      </a:r>
                      <a:endParaRPr lang="en-AU" dirty="0">
                        <a:latin typeface="Calibri" panose="020F0502020204030204" pitchFamily="34" charset="0"/>
                      </a:endParaRPr>
                    </a:p>
                  </a:txBody>
                  <a:tcPr/>
                </a:tc>
                <a:tc>
                  <a:txBody>
                    <a:bodyPr/>
                    <a:lstStyle/>
                    <a:p>
                      <a:pPr algn="ctr"/>
                      <a:r>
                        <a:rPr lang="en-AU" sz="1800" u="none" strike="noStrike" kern="1200" baseline="0" dirty="0" smtClean="0">
                          <a:latin typeface="Calibri" panose="020F0502020204030204" pitchFamily="34" charset="0"/>
                        </a:rPr>
                        <a:t>GN</a:t>
                      </a:r>
                      <a:endParaRPr lang="en-AU" dirty="0">
                        <a:latin typeface="Calibri" panose="020F0502020204030204" pitchFamily="34" charset="0"/>
                      </a:endParaRPr>
                    </a:p>
                  </a:txBody>
                  <a:tcPr/>
                </a:tc>
                <a:tc>
                  <a:txBody>
                    <a:bodyPr/>
                    <a:lstStyle/>
                    <a:p>
                      <a:pPr algn="ctr"/>
                      <a:r>
                        <a:rPr lang="en-AU" sz="1800" u="none" strike="noStrike" kern="1200" baseline="0" dirty="0" smtClean="0">
                          <a:solidFill>
                            <a:srgbClr val="FF0000"/>
                          </a:solidFill>
                          <a:latin typeface="Calibri" panose="020F0502020204030204" pitchFamily="34" charset="0"/>
                        </a:rPr>
                        <a:t>TW</a:t>
                      </a:r>
                      <a:endParaRPr lang="en-AU" dirty="0">
                        <a:solidFill>
                          <a:srgbClr val="FF0000"/>
                        </a:solidFill>
                        <a:latin typeface="Calibri" panose="020F0502020204030204" pitchFamily="34" charset="0"/>
                      </a:endParaRPr>
                    </a:p>
                  </a:txBody>
                  <a:tcPr/>
                </a:tc>
                <a:tc>
                  <a:txBody>
                    <a:bodyPr/>
                    <a:lstStyle/>
                    <a:p>
                      <a:pPr algn="ctr"/>
                      <a:r>
                        <a:rPr lang="en-AU" dirty="0" smtClean="0">
                          <a:latin typeface="Calibri" panose="020F0502020204030204" pitchFamily="34" charset="0"/>
                        </a:rPr>
                        <a:t>Cars</a:t>
                      </a:r>
                      <a:endParaRPr lang="en-AU" b="0" dirty="0">
                        <a:latin typeface="Calibri" panose="020F0502020204030204" pitchFamily="34" charset="0"/>
                      </a:endParaRPr>
                    </a:p>
                  </a:txBody>
                  <a:tcPr/>
                </a:tc>
              </a:tr>
              <a:tr h="370840">
                <a:tc>
                  <a:txBody>
                    <a:bodyPr/>
                    <a:lstStyle/>
                    <a:p>
                      <a:pPr algn="ctr"/>
                      <a:r>
                        <a:rPr lang="en-AU" sz="1800" u="none" strike="noStrike" kern="1200" baseline="0" dirty="0" smtClean="0">
                          <a:latin typeface="Calibri" panose="020F0502020204030204" pitchFamily="34" charset="0"/>
                        </a:rPr>
                        <a:t># objects</a:t>
                      </a:r>
                      <a:endParaRPr lang="en-AU" dirty="0">
                        <a:latin typeface="Calibri" panose="020F0502020204030204" pitchFamily="34" charset="0"/>
                      </a:endParaRPr>
                    </a:p>
                  </a:txBody>
                  <a:tcPr/>
                </a:tc>
                <a:tc>
                  <a:txBody>
                    <a:bodyPr/>
                    <a:lstStyle/>
                    <a:p>
                      <a:pPr algn="ctr"/>
                      <a:r>
                        <a:rPr lang="en-AU" sz="1800" u="none" strike="noStrike" kern="1200" baseline="0" dirty="0" smtClean="0">
                          <a:latin typeface="Calibri" panose="020F0502020204030204" pitchFamily="34" charset="0"/>
                        </a:rPr>
                        <a:t>2.2M</a:t>
                      </a:r>
                      <a:endParaRPr lang="en-AU" dirty="0">
                        <a:latin typeface="Calibri" panose="020F0502020204030204" pitchFamily="34" charset="0"/>
                      </a:endParaRPr>
                    </a:p>
                  </a:txBody>
                  <a:tcPr/>
                </a:tc>
                <a:tc>
                  <a:txBody>
                    <a:bodyPr/>
                    <a:lstStyle/>
                    <a:p>
                      <a:pPr algn="ctr"/>
                      <a:r>
                        <a:rPr lang="en-AU" sz="1800" u="none" strike="noStrike" kern="1200" baseline="0" dirty="0" smtClean="0">
                          <a:solidFill>
                            <a:srgbClr val="FF0000"/>
                          </a:solidFill>
                          <a:latin typeface="Calibri" panose="020F0502020204030204" pitchFamily="34" charset="0"/>
                        </a:rPr>
                        <a:t>11.5M</a:t>
                      </a:r>
                      <a:endParaRPr lang="en-AU" dirty="0">
                        <a:solidFill>
                          <a:srgbClr val="FF0000"/>
                        </a:solidFill>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latin typeface="Calibri" panose="020F0502020204030204" pitchFamily="34" charset="0"/>
                        </a:rPr>
                        <a:t>2.25M</a:t>
                      </a:r>
                    </a:p>
                  </a:txBody>
                  <a:tcPr/>
                </a:tc>
              </a:tr>
              <a:tr h="370840">
                <a:tc>
                  <a:txBody>
                    <a:bodyPr/>
                    <a:lstStyle/>
                    <a:p>
                      <a:pPr algn="ctr"/>
                      <a:r>
                        <a:rPr lang="en-AU" sz="1800" u="none" strike="noStrike" kern="1200" baseline="0" dirty="0" smtClean="0">
                          <a:latin typeface="Calibri" panose="020F0502020204030204" pitchFamily="34" charset="0"/>
                        </a:rPr>
                        <a:t>vocabulary size</a:t>
                      </a:r>
                      <a:endParaRPr lang="en-AU" dirty="0">
                        <a:latin typeface="Calibri" panose="020F0502020204030204" pitchFamily="34" charset="0"/>
                      </a:endParaRPr>
                    </a:p>
                  </a:txBody>
                  <a:tcPr/>
                </a:tc>
                <a:tc>
                  <a:txBody>
                    <a:bodyPr/>
                    <a:lstStyle/>
                    <a:p>
                      <a:pPr algn="ctr"/>
                      <a:r>
                        <a:rPr lang="en-AU" sz="1800" u="none" strike="noStrike" kern="1200" baseline="0" dirty="0" smtClean="0">
                          <a:latin typeface="Calibri" panose="020F0502020204030204" pitchFamily="34" charset="0"/>
                        </a:rPr>
                        <a:t>208K</a:t>
                      </a:r>
                      <a:endParaRPr lang="en-AU" dirty="0">
                        <a:latin typeface="Calibri" panose="020F0502020204030204" pitchFamily="34" charset="0"/>
                      </a:endParaRPr>
                    </a:p>
                  </a:txBody>
                  <a:tcPr/>
                </a:tc>
                <a:tc>
                  <a:txBody>
                    <a:bodyPr/>
                    <a:lstStyle/>
                    <a:p>
                      <a:pPr algn="ctr"/>
                      <a:r>
                        <a:rPr lang="en-AU" sz="1800" u="none" strike="noStrike" kern="1200" baseline="0" dirty="0" smtClean="0">
                          <a:solidFill>
                            <a:srgbClr val="FF0000"/>
                          </a:solidFill>
                          <a:latin typeface="Calibri" panose="020F0502020204030204" pitchFamily="34" charset="0"/>
                        </a:rPr>
                        <a:t>1.02M</a:t>
                      </a:r>
                      <a:endParaRPr lang="en-AU" dirty="0">
                        <a:solidFill>
                          <a:srgbClr val="FF0000"/>
                        </a:solidFill>
                        <a:latin typeface="Calibri" panose="020F0502020204030204" pitchFamily="34" charset="0"/>
                      </a:endParaRPr>
                    </a:p>
                  </a:txBody>
                  <a:tcPr/>
                </a:tc>
                <a:tc>
                  <a:txBody>
                    <a:bodyPr/>
                    <a:lstStyle/>
                    <a:p>
                      <a:pPr algn="ctr"/>
                      <a:r>
                        <a:rPr lang="en-AU" dirty="0" smtClean="0">
                          <a:latin typeface="Calibri" panose="020F0502020204030204" pitchFamily="34" charset="0"/>
                        </a:rPr>
                        <a:t>81K</a:t>
                      </a:r>
                      <a:endParaRPr lang="en-AU" dirty="0">
                        <a:latin typeface="Calibri" panose="020F0502020204030204" pitchFamily="34" charset="0"/>
                      </a:endParaRPr>
                    </a:p>
                  </a:txBody>
                  <a:tcPr/>
                </a:tc>
              </a:tr>
              <a:tr h="370840">
                <a:tc>
                  <a:txBody>
                    <a:bodyPr/>
                    <a:lstStyle/>
                    <a:p>
                      <a:pPr algn="ctr"/>
                      <a:r>
                        <a:rPr lang="en-AU" sz="1800" u="none" strike="noStrike" kern="1200" baseline="0" dirty="0" smtClean="0">
                          <a:latin typeface="Calibri" panose="020F0502020204030204" pitchFamily="34" charset="0"/>
                        </a:rPr>
                        <a:t>avg. # keywords</a:t>
                      </a:r>
                      <a:endParaRPr lang="en-AU" dirty="0">
                        <a:latin typeface="Calibri" panose="020F0502020204030204" pitchFamily="34" charset="0"/>
                      </a:endParaRPr>
                    </a:p>
                  </a:txBody>
                  <a:tcPr/>
                </a:tc>
                <a:tc>
                  <a:txBody>
                    <a:bodyPr/>
                    <a:lstStyle/>
                    <a:p>
                      <a:pPr algn="ctr"/>
                      <a:r>
                        <a:rPr lang="en-AU" sz="1800" u="none" strike="noStrike" kern="1200" baseline="0" dirty="0" smtClean="0">
                          <a:latin typeface="Calibri" panose="020F0502020204030204" pitchFamily="34" charset="0"/>
                        </a:rPr>
                        <a:t>6.75</a:t>
                      </a:r>
                      <a:endParaRPr lang="en-AU" dirty="0">
                        <a:latin typeface="Calibri" panose="020F0502020204030204" pitchFamily="34" charset="0"/>
                      </a:endParaRPr>
                    </a:p>
                  </a:txBody>
                  <a:tcPr/>
                </a:tc>
                <a:tc>
                  <a:txBody>
                    <a:bodyPr/>
                    <a:lstStyle/>
                    <a:p>
                      <a:pPr algn="ctr"/>
                      <a:r>
                        <a:rPr lang="en-AU" sz="1800" u="none" strike="noStrike" kern="1200" baseline="0" dirty="0" smtClean="0">
                          <a:solidFill>
                            <a:srgbClr val="FF0000"/>
                          </a:solidFill>
                          <a:latin typeface="Calibri" panose="020F0502020204030204" pitchFamily="34" charset="0"/>
                        </a:rPr>
                        <a:t>9.3</a:t>
                      </a:r>
                      <a:endParaRPr lang="en-AU" dirty="0">
                        <a:solidFill>
                          <a:srgbClr val="FF0000"/>
                        </a:solidFill>
                        <a:latin typeface="Calibri" panose="020F0502020204030204" pitchFamily="34" charset="0"/>
                      </a:endParaRPr>
                    </a:p>
                  </a:txBody>
                  <a:tcPr/>
                </a:tc>
                <a:tc>
                  <a:txBody>
                    <a:bodyPr/>
                    <a:lstStyle/>
                    <a:p>
                      <a:pPr algn="ctr"/>
                      <a:r>
                        <a:rPr lang="en-AU" dirty="0" smtClean="0">
                          <a:latin typeface="Calibri" panose="020F0502020204030204" pitchFamily="34" charset="0"/>
                        </a:rPr>
                        <a:t>26</a:t>
                      </a:r>
                      <a:endParaRPr lang="en-AU"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2536450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Experiments</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26</a:t>
            </a:fld>
            <a:endParaRPr lang="en-US" dirty="0">
              <a:latin typeface="Calibri" panose="020F0502020204030204" pitchFamily="34" charset="0"/>
            </a:endParaRPr>
          </a:p>
        </p:txBody>
      </p:sp>
      <p:pic>
        <p:nvPicPr>
          <p:cNvPr id="11" name="Picture 10"/>
          <p:cNvPicPr>
            <a:picLocks noChangeAspect="1"/>
          </p:cNvPicPr>
          <p:nvPr/>
        </p:nvPicPr>
        <p:blipFill rotWithShape="1">
          <a:blip r:embed="rId3"/>
          <a:srcRect r="49270"/>
          <a:stretch/>
        </p:blipFill>
        <p:spPr>
          <a:xfrm>
            <a:off x="2590800" y="2133600"/>
            <a:ext cx="4206830" cy="3104446"/>
          </a:xfrm>
          <a:prstGeom prst="rect">
            <a:avLst/>
          </a:prstGeom>
        </p:spPr>
      </p:pic>
      <p:sp>
        <p:nvSpPr>
          <p:cNvPr id="13" name="TextBox 12"/>
          <p:cNvSpPr txBox="1"/>
          <p:nvPr/>
        </p:nvSpPr>
        <p:spPr>
          <a:xfrm>
            <a:off x="3362537" y="5269468"/>
            <a:ext cx="2901692" cy="369332"/>
          </a:xfrm>
          <a:prstGeom prst="rect">
            <a:avLst/>
          </a:prstGeom>
          <a:noFill/>
        </p:spPr>
        <p:txBody>
          <a:bodyPr wrap="none" rtlCol="0">
            <a:spAutoFit/>
          </a:bodyPr>
          <a:lstStyle/>
          <a:p>
            <a:r>
              <a:rPr lang="en-AU" b="1" dirty="0" smtClean="0">
                <a:latin typeface="Calibri" panose="020F0502020204030204" pitchFamily="34" charset="0"/>
              </a:rPr>
              <a:t>(a) Different Burst Strategies</a:t>
            </a:r>
            <a:endParaRPr lang="en-AU" b="1" dirty="0">
              <a:latin typeface="Calibri" panose="020F0502020204030204" pitchFamily="34" charset="0"/>
            </a:endParaRPr>
          </a:p>
        </p:txBody>
      </p:sp>
    </p:spTree>
    <p:extLst>
      <p:ext uri="{BB962C8B-B14F-4D97-AF65-F5344CB8AC3E}">
        <p14:creationId xmlns:p14="http://schemas.microsoft.com/office/powerpoint/2010/main" val="2302965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Experiments</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27</a:t>
            </a:fld>
            <a:endParaRPr lang="en-US" dirty="0">
              <a:latin typeface="Calibri" panose="020F0502020204030204" pitchFamily="34" charset="0"/>
            </a:endParaRPr>
          </a:p>
        </p:txBody>
      </p:sp>
      <p:pic>
        <p:nvPicPr>
          <p:cNvPr id="11" name="Picture 10"/>
          <p:cNvPicPr>
            <a:picLocks noChangeAspect="1"/>
          </p:cNvPicPr>
          <p:nvPr/>
        </p:nvPicPr>
        <p:blipFill rotWithShape="1">
          <a:blip r:embed="rId3"/>
          <a:srcRect l="50730"/>
          <a:stretch/>
        </p:blipFill>
        <p:spPr>
          <a:xfrm>
            <a:off x="2391229" y="2133600"/>
            <a:ext cx="4085771" cy="3104446"/>
          </a:xfrm>
          <a:prstGeom prst="rect">
            <a:avLst/>
          </a:prstGeom>
        </p:spPr>
      </p:pic>
      <p:sp>
        <p:nvSpPr>
          <p:cNvPr id="13" name="TextBox 12"/>
          <p:cNvSpPr txBox="1"/>
          <p:nvPr/>
        </p:nvSpPr>
        <p:spPr>
          <a:xfrm>
            <a:off x="3458029" y="5269092"/>
            <a:ext cx="2275175" cy="369332"/>
          </a:xfrm>
          <a:prstGeom prst="rect">
            <a:avLst/>
          </a:prstGeom>
          <a:noFill/>
        </p:spPr>
        <p:txBody>
          <a:bodyPr wrap="none" rtlCol="0">
            <a:spAutoFit/>
          </a:bodyPr>
          <a:lstStyle/>
          <a:p>
            <a:r>
              <a:rPr lang="en-AU" b="1" dirty="0" smtClean="0">
                <a:latin typeface="Calibri" panose="020F0502020204030204" pitchFamily="34" charset="0"/>
              </a:rPr>
              <a:t>(b) Vary Space Budget</a:t>
            </a:r>
            <a:endParaRPr lang="en-AU" b="1" dirty="0">
              <a:latin typeface="Calibri" panose="020F0502020204030204" pitchFamily="34" charset="0"/>
            </a:endParaRPr>
          </a:p>
        </p:txBody>
      </p:sp>
    </p:spTree>
    <p:extLst>
      <p:ext uri="{BB962C8B-B14F-4D97-AF65-F5344CB8AC3E}">
        <p14:creationId xmlns:p14="http://schemas.microsoft.com/office/powerpoint/2010/main" val="1374694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28</a:t>
            </a:fld>
            <a:endParaRPr lang="en-US" dirty="0">
              <a:latin typeface="Calibri" panose="020F0502020204030204" pitchFamily="34" charset="0"/>
            </a:endParaRPr>
          </a:p>
        </p:txBody>
      </p:sp>
      <p:sp>
        <p:nvSpPr>
          <p:cNvPr id="4" name="Content Placeholder 3"/>
          <p:cNvSpPr>
            <a:spLocks noGrp="1"/>
          </p:cNvSpPr>
          <p:nvPr>
            <p:ph sz="quarter" idx="1"/>
          </p:nvPr>
        </p:nvSpPr>
        <p:spPr>
          <a:xfrm>
            <a:off x="301752" y="1527048"/>
            <a:ext cx="8308848" cy="4572000"/>
          </a:xfrm>
        </p:spPr>
        <p:txBody>
          <a:bodyPr>
            <a:normAutofit/>
          </a:bodyPr>
          <a:lstStyle/>
          <a:p>
            <a:r>
              <a:rPr lang="en-US" sz="2800" dirty="0">
                <a:cs typeface="Arial" panose="020B0604020202020204" pitchFamily="34" charset="0"/>
              </a:rPr>
              <a:t>Investigate the problem of selectivity estimation for spatial keyword </a:t>
            </a:r>
            <a:r>
              <a:rPr lang="en-US" sz="2800" dirty="0" smtClean="0">
                <a:cs typeface="Arial" panose="020B0604020202020204" pitchFamily="34" charset="0"/>
              </a:rPr>
              <a:t>search.</a:t>
            </a:r>
            <a:endParaRPr lang="en-US" sz="2000" dirty="0"/>
          </a:p>
          <a:p>
            <a:endParaRPr lang="en-US" sz="2800" dirty="0"/>
          </a:p>
          <a:p>
            <a:r>
              <a:rPr lang="en-US" sz="2800" dirty="0"/>
              <a:t>Propose </a:t>
            </a:r>
            <a:r>
              <a:rPr lang="en-US" sz="2800" dirty="0" smtClean="0"/>
              <a:t>ASP-tree and KMV based estimation.</a:t>
            </a:r>
            <a:endParaRPr lang="en-US" sz="2800" dirty="0"/>
          </a:p>
          <a:p>
            <a:endParaRPr lang="en-US" sz="2800" dirty="0"/>
          </a:p>
          <a:p>
            <a:r>
              <a:rPr lang="en-US" sz="2800" dirty="0"/>
              <a:t>Propose the local correlation based </a:t>
            </a:r>
            <a:r>
              <a:rPr lang="en-US" sz="2800" dirty="0" smtClean="0"/>
              <a:t>estimation.</a:t>
            </a:r>
            <a:endParaRPr lang="en-US" sz="2800" dirty="0"/>
          </a:p>
        </p:txBody>
      </p:sp>
    </p:spTree>
    <p:extLst>
      <p:ext uri="{BB962C8B-B14F-4D97-AF65-F5344CB8AC3E}">
        <p14:creationId xmlns:p14="http://schemas.microsoft.com/office/powerpoint/2010/main" val="1239622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5667" y="2391400"/>
            <a:ext cx="2804870" cy="1938992"/>
          </a:xfrm>
          <a:prstGeom prst="rect">
            <a:avLst/>
          </a:prstGeom>
          <a:noFill/>
        </p:spPr>
        <p:txBody>
          <a:bodyPr wrap="none" rtlCol="0">
            <a:spAutoFit/>
          </a:bodyPr>
          <a:lstStyle/>
          <a:p>
            <a:pPr algn="ctr"/>
            <a:r>
              <a:rPr lang="en-US" altLang="zh-CN" sz="6000" dirty="0" smtClean="0">
                <a:latin typeface="Calibri" panose="020F0502020204030204" pitchFamily="34" charset="0"/>
              </a:rPr>
              <a:t>Thanks! </a:t>
            </a:r>
          </a:p>
          <a:p>
            <a:pPr algn="ctr"/>
            <a:r>
              <a:rPr lang="en-US" altLang="zh-CN" sz="6000" dirty="0" smtClean="0">
                <a:latin typeface="Calibri" panose="020F0502020204030204" pitchFamily="34" charset="0"/>
              </a:rPr>
              <a:t>Q&amp;A</a:t>
            </a:r>
            <a:endParaRPr lang="zh-CN" altLang="en-US" sz="60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29</a:t>
            </a:fld>
            <a:endParaRPr lang="en-US">
              <a:latin typeface="Calibri" panose="020F0502020204030204" pitchFamily="34" charset="0"/>
            </a:endParaRPr>
          </a:p>
        </p:txBody>
      </p:sp>
    </p:spTree>
    <p:extLst>
      <p:ext uri="{BB962C8B-B14F-4D97-AF65-F5344CB8AC3E}">
        <p14:creationId xmlns:p14="http://schemas.microsoft.com/office/powerpoint/2010/main" val="3301590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1037" y="3673748"/>
            <a:ext cx="3814763" cy="2301556"/>
          </a:xfrm>
          <a:prstGeom prst="rect">
            <a:avLst/>
          </a:prstGeom>
          <a:ln>
            <a:noFill/>
          </a:ln>
        </p:spPr>
      </p:pic>
      <p:sp>
        <p:nvSpPr>
          <p:cNvPr id="2" name="Title 1"/>
          <p:cNvSpPr>
            <a:spLocks noGrp="1"/>
          </p:cNvSpPr>
          <p:nvPr>
            <p:ph type="title"/>
          </p:nvPr>
        </p:nvSpPr>
        <p:spPr/>
        <p:txBody>
          <a:bodyPr/>
          <a:lstStyle/>
          <a:p>
            <a:r>
              <a:rPr lang="en-AU" dirty="0"/>
              <a:t>Introduction</a:t>
            </a:r>
            <a:endParaRPr lang="en-AU" dirty="0">
              <a:solidFill>
                <a:schemeClr val="tx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3</a:t>
            </a:fld>
            <a:endParaRPr lang="en-US" dirty="0">
              <a:latin typeface="Calibri" panose="020F0502020204030204" pitchFamily="34" charset="0"/>
            </a:endParaRPr>
          </a:p>
        </p:txBody>
      </p:sp>
      <p:sp>
        <p:nvSpPr>
          <p:cNvPr id="7" name="Content Placeholder 6"/>
          <p:cNvSpPr>
            <a:spLocks noGrp="1"/>
          </p:cNvSpPr>
          <p:nvPr>
            <p:ph sz="quarter" idx="1"/>
          </p:nvPr>
        </p:nvSpPr>
        <p:spPr>
          <a:xfrm>
            <a:off x="301753" y="1527048"/>
            <a:ext cx="5337048" cy="4572000"/>
          </a:xfrm>
        </p:spPr>
        <p:txBody>
          <a:bodyPr/>
          <a:lstStyle/>
          <a:p>
            <a:pPr>
              <a:lnSpc>
                <a:spcPct val="125000"/>
              </a:lnSpc>
            </a:pPr>
            <a:r>
              <a:rPr lang="en-US" sz="2400" dirty="0"/>
              <a:t>An enormous amount of </a:t>
            </a:r>
            <a:r>
              <a:rPr lang="en-US" sz="2400" dirty="0" err="1"/>
              <a:t>spatio</a:t>
            </a:r>
            <a:r>
              <a:rPr lang="en-US" sz="2400" dirty="0"/>
              <a:t>-textual objects available in many </a:t>
            </a:r>
            <a:r>
              <a:rPr lang="en-US" sz="2400" dirty="0" smtClean="0"/>
              <a:t>applications</a:t>
            </a:r>
          </a:p>
          <a:p>
            <a:pPr lvl="1">
              <a:lnSpc>
                <a:spcPct val="125000"/>
              </a:lnSpc>
            </a:pPr>
            <a:r>
              <a:rPr lang="en-US" dirty="0" smtClean="0"/>
              <a:t>Online </a:t>
            </a:r>
            <a:r>
              <a:rPr lang="en-US" dirty="0"/>
              <a:t>local </a:t>
            </a:r>
            <a:r>
              <a:rPr lang="en-US" dirty="0" smtClean="0"/>
              <a:t>search</a:t>
            </a:r>
          </a:p>
          <a:p>
            <a:pPr lvl="1">
              <a:lnSpc>
                <a:spcPct val="125000"/>
              </a:lnSpc>
            </a:pPr>
            <a:r>
              <a:rPr lang="en-US" dirty="0" smtClean="0"/>
              <a:t>Social </a:t>
            </a:r>
            <a:r>
              <a:rPr lang="en-US" dirty="0"/>
              <a:t>network services</a:t>
            </a:r>
          </a:p>
          <a:p>
            <a:endParaRPr lang="en-US" dirty="0" smtClean="0"/>
          </a:p>
          <a:p>
            <a:endParaRPr lang="en-US" dirty="0"/>
          </a:p>
          <a:p>
            <a:endParaRPr lang="en-AU" dirty="0"/>
          </a:p>
        </p:txBody>
      </p:sp>
      <p:pic>
        <p:nvPicPr>
          <p:cNvPr id="11"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3101" y="152400"/>
            <a:ext cx="1697331" cy="1171235"/>
          </a:xfrm>
          <a:prstGeom prst="rect">
            <a:avLst/>
          </a:prstGeom>
        </p:spPr>
      </p:pic>
      <p:pic>
        <p:nvPicPr>
          <p:cNvPr id="12"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43" y="228600"/>
            <a:ext cx="1768766" cy="1015118"/>
          </a:xfrm>
          <a:prstGeom prst="rect">
            <a:avLst/>
          </a:prstGeom>
        </p:spPr>
      </p:pic>
      <p:pic>
        <p:nvPicPr>
          <p:cNvPr id="13" name="图片 3"/>
          <p:cNvPicPr>
            <a:picLocks noChangeAspect="1"/>
          </p:cNvPicPr>
          <p:nvPr/>
        </p:nvPicPr>
        <p:blipFill rotWithShape="1">
          <a:blip r:embed="rId6" cstate="print">
            <a:extLst>
              <a:ext uri="{28A0092B-C50C-407E-A947-70E740481C1C}">
                <a14:useLocalDpi xmlns:a14="http://schemas.microsoft.com/office/drawing/2010/main" val="0"/>
              </a:ext>
            </a:extLst>
          </a:blip>
          <a:srcRect t="5193"/>
          <a:stretch/>
        </p:blipFill>
        <p:spPr>
          <a:xfrm>
            <a:off x="6019800" y="1777380"/>
            <a:ext cx="2667000" cy="3792736"/>
          </a:xfrm>
          <a:prstGeom prst="rect">
            <a:avLst/>
          </a:prstGeom>
        </p:spPr>
      </p:pic>
      <p:sp>
        <p:nvSpPr>
          <p:cNvPr id="23" name="圆角矩形标注 4"/>
          <p:cNvSpPr/>
          <p:nvPr/>
        </p:nvSpPr>
        <p:spPr>
          <a:xfrm>
            <a:off x="838200" y="4419600"/>
            <a:ext cx="3429000" cy="444440"/>
          </a:xfrm>
          <a:prstGeom prst="wedgeRoundRectCallout">
            <a:avLst>
              <a:gd name="adj1" fmla="val 71499"/>
              <a:gd name="adj2" fmla="val -61041"/>
              <a:gd name="adj3" fmla="val 16667"/>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AU">
              <a:latin typeface="Calibri" panose="020F0502020204030204" pitchFamily="34" charset="0"/>
            </a:endParaRPr>
          </a:p>
        </p:txBody>
      </p:sp>
      <p:sp>
        <p:nvSpPr>
          <p:cNvPr id="24" name="圆角矩形标注 13"/>
          <p:cNvSpPr/>
          <p:nvPr/>
        </p:nvSpPr>
        <p:spPr>
          <a:xfrm>
            <a:off x="5943600" y="3815383"/>
            <a:ext cx="2362200" cy="375617"/>
          </a:xfrm>
          <a:prstGeom prst="wedgeRoundRectCallout">
            <a:avLst>
              <a:gd name="adj1" fmla="val -65951"/>
              <a:gd name="adj2" fmla="val 90866"/>
              <a:gd name="adj3" fmla="val 16667"/>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AU">
              <a:latin typeface="Calibri" panose="020F0502020204030204" pitchFamily="34" charset="0"/>
            </a:endParaRPr>
          </a:p>
        </p:txBody>
      </p:sp>
      <p:sp>
        <p:nvSpPr>
          <p:cNvPr id="25" name="圆角矩形标注 13"/>
          <p:cNvSpPr/>
          <p:nvPr/>
        </p:nvSpPr>
        <p:spPr>
          <a:xfrm>
            <a:off x="6019800" y="5181601"/>
            <a:ext cx="2362200" cy="388516"/>
          </a:xfrm>
          <a:prstGeom prst="wedgeRoundRectCallout">
            <a:avLst>
              <a:gd name="adj1" fmla="val -59903"/>
              <a:gd name="adj2" fmla="val 9962"/>
              <a:gd name="adj3" fmla="val 16667"/>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latin typeface="Calibri" panose="020F0502020204030204" pitchFamily="34" charset="0"/>
            </a:endParaRPr>
          </a:p>
        </p:txBody>
      </p:sp>
      <p:sp>
        <p:nvSpPr>
          <p:cNvPr id="26" name="圆角矩形标注 4"/>
          <p:cNvSpPr/>
          <p:nvPr/>
        </p:nvSpPr>
        <p:spPr>
          <a:xfrm>
            <a:off x="838200" y="5257800"/>
            <a:ext cx="3267075" cy="368240"/>
          </a:xfrm>
          <a:prstGeom prst="wedgeRoundRectCallout">
            <a:avLst>
              <a:gd name="adj1" fmla="val 69472"/>
              <a:gd name="adj2" fmla="val 6211"/>
              <a:gd name="adj3" fmla="val 16667"/>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latin typeface="Calibri" panose="020F0502020204030204" pitchFamily="34" charset="0"/>
            </a:endParaRPr>
          </a:p>
        </p:txBody>
      </p:sp>
      <p:sp>
        <p:nvSpPr>
          <p:cNvPr id="9" name="TextBox 8"/>
          <p:cNvSpPr txBox="1"/>
          <p:nvPr/>
        </p:nvSpPr>
        <p:spPr>
          <a:xfrm>
            <a:off x="5014501" y="4191000"/>
            <a:ext cx="548099" cy="369332"/>
          </a:xfrm>
          <a:prstGeom prst="rect">
            <a:avLst/>
          </a:prstGeom>
          <a:noFill/>
          <a:ln w="28575">
            <a:solidFill>
              <a:schemeClr val="accent6"/>
            </a:solidFill>
          </a:ln>
        </p:spPr>
        <p:txBody>
          <a:bodyPr wrap="none" rtlCol="0">
            <a:spAutoFit/>
          </a:bodyPr>
          <a:lstStyle/>
          <a:p>
            <a:r>
              <a:rPr lang="en-AU" dirty="0">
                <a:latin typeface="Calibri" panose="020F0502020204030204" pitchFamily="34" charset="0"/>
              </a:rPr>
              <a:t>t</a:t>
            </a:r>
            <a:r>
              <a:rPr lang="en-AU" dirty="0" smtClean="0">
                <a:latin typeface="Calibri" panose="020F0502020204030204" pitchFamily="34" charset="0"/>
              </a:rPr>
              <a:t>ext</a:t>
            </a:r>
            <a:endParaRPr lang="en-AU" dirty="0">
              <a:latin typeface="Calibri" panose="020F0502020204030204" pitchFamily="34" charset="0"/>
            </a:endParaRPr>
          </a:p>
        </p:txBody>
      </p:sp>
      <p:sp>
        <p:nvSpPr>
          <p:cNvPr id="28" name="TextBox 27"/>
          <p:cNvSpPr txBox="1"/>
          <p:nvPr/>
        </p:nvSpPr>
        <p:spPr>
          <a:xfrm>
            <a:off x="4709597" y="5200784"/>
            <a:ext cx="937244" cy="369332"/>
          </a:xfrm>
          <a:prstGeom prst="rect">
            <a:avLst/>
          </a:prstGeom>
          <a:noFill/>
          <a:ln w="28575">
            <a:solidFill>
              <a:srgbClr val="FF0000"/>
            </a:solidFill>
          </a:ln>
        </p:spPr>
        <p:txBody>
          <a:bodyPr wrap="none" rtlCol="0">
            <a:spAutoFit/>
          </a:bodyPr>
          <a:lstStyle/>
          <a:p>
            <a:r>
              <a:rPr lang="en-AU" dirty="0" smtClean="0">
                <a:latin typeface="Calibri" panose="020F0502020204030204" pitchFamily="34" charset="0"/>
              </a:rPr>
              <a:t>location</a:t>
            </a:r>
            <a:endParaRPr lang="en-AU" dirty="0">
              <a:latin typeface="Calibri" panose="020F0502020204030204" pitchFamily="34" charset="0"/>
            </a:endParaRPr>
          </a:p>
        </p:txBody>
      </p:sp>
    </p:spTree>
    <p:extLst>
      <p:ext uri="{BB962C8B-B14F-4D97-AF65-F5344CB8AC3E}">
        <p14:creationId xmlns:p14="http://schemas.microsoft.com/office/powerpoint/2010/main" val="3761721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4</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lstStyle/>
          <a:p>
            <a:r>
              <a:rPr lang="en-AU" dirty="0" smtClean="0"/>
              <a:t>Spatial keyword search</a:t>
            </a:r>
            <a:endParaRPr lang="en-AU" dirty="0"/>
          </a:p>
        </p:txBody>
      </p:sp>
      <p:pic>
        <p:nvPicPr>
          <p:cNvPr id="7" name="Content Placeholder 4"/>
          <p:cNvPicPr>
            <a:picLocks noGrp="1" noChangeAspect="1"/>
          </p:cNvPicPr>
          <p:nvPr/>
        </p:nvPicPr>
        <p:blipFill rotWithShape="1">
          <a:blip r:embed="rId3">
            <a:extLst>
              <a:ext uri="{28A0092B-C50C-407E-A947-70E740481C1C}">
                <a14:useLocalDpi xmlns:a14="http://schemas.microsoft.com/office/drawing/2010/main" val="0"/>
              </a:ext>
            </a:extLst>
          </a:blip>
          <a:srcRect t="35693"/>
          <a:stretch/>
        </p:blipFill>
        <p:spPr bwMode="auto">
          <a:xfrm>
            <a:off x="1752600" y="2362200"/>
            <a:ext cx="5422900" cy="34250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4913" y="304006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24"/>
          <p:cNvSpPr>
            <a:spLocks noChangeArrowheads="1"/>
          </p:cNvSpPr>
          <p:nvPr/>
        </p:nvSpPr>
        <p:spPr bwMode="auto">
          <a:xfrm>
            <a:off x="4321969" y="2819400"/>
            <a:ext cx="935831" cy="463550"/>
          </a:xfrm>
          <a:prstGeom prst="wedgeRoundRectCallout">
            <a:avLst>
              <a:gd name="adj1" fmla="val -82009"/>
              <a:gd name="adj2" fmla="val 50991"/>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00" b="1" dirty="0" smtClean="0">
                <a:latin typeface="Calibri" panose="020F0502020204030204" pitchFamily="34" charset="0"/>
                <a:ea typeface="SimSun" panose="02010600030101010101" pitchFamily="2" charset="-122"/>
                <a:cs typeface="Times New Roman" panose="02020603050405020304" pitchFamily="18" charset="0"/>
              </a:rPr>
              <a:t>Apple Watch</a:t>
            </a:r>
            <a:endParaRPr lang="en-US" altLang="zh-CN" sz="1200" b="1" dirty="0">
              <a:latin typeface="Calibri" panose="020F0502020204030204" pitchFamily="34" charset="0"/>
              <a:ea typeface="SimSun" panose="02010600030101010101" pitchFamily="2" charset="-122"/>
              <a:cs typeface="Times New Roman" panose="02020603050405020304" pitchFamily="18" charset="0"/>
            </a:endParaRPr>
          </a:p>
        </p:txBody>
      </p:sp>
      <p:pic>
        <p:nvPicPr>
          <p:cNvPr id="11"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32894" y="4117722"/>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4"/>
          <p:cNvSpPr>
            <a:spLocks noChangeArrowheads="1"/>
          </p:cNvSpPr>
          <p:nvPr/>
        </p:nvSpPr>
        <p:spPr bwMode="auto">
          <a:xfrm>
            <a:off x="3438922" y="3931985"/>
            <a:ext cx="935831" cy="463550"/>
          </a:xfrm>
          <a:prstGeom prst="wedgeRoundRectCallout">
            <a:avLst>
              <a:gd name="adj1" fmla="val -82009"/>
              <a:gd name="adj2" fmla="val 50991"/>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00" b="1" dirty="0" smtClean="0">
                <a:latin typeface="Calibri" panose="020F0502020204030204" pitchFamily="34" charset="0"/>
                <a:ea typeface="SimSun" panose="02010600030101010101" pitchFamily="2" charset="-122"/>
                <a:cs typeface="Times New Roman" panose="02020603050405020304" pitchFamily="18" charset="0"/>
              </a:rPr>
              <a:t>Apple</a:t>
            </a:r>
            <a:endParaRPr lang="en-US" altLang="zh-CN" sz="1200" b="1" dirty="0">
              <a:latin typeface="Calibri" panose="020F0502020204030204" pitchFamily="34" charset="0"/>
              <a:ea typeface="SimSun" panose="02010600030101010101" pitchFamily="2" charset="-122"/>
              <a:cs typeface="Times New Roman" panose="02020603050405020304" pitchFamily="18" charset="0"/>
            </a:endParaRPr>
          </a:p>
        </p:txBody>
      </p:sp>
      <p:pic>
        <p:nvPicPr>
          <p:cNvPr id="14"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5097" y="368909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24"/>
          <p:cNvSpPr>
            <a:spLocks noChangeArrowheads="1"/>
          </p:cNvSpPr>
          <p:nvPr/>
        </p:nvSpPr>
        <p:spPr bwMode="auto">
          <a:xfrm>
            <a:off x="5162153" y="3468435"/>
            <a:ext cx="935831" cy="463550"/>
          </a:xfrm>
          <a:prstGeom prst="wedgeRoundRectCallout">
            <a:avLst>
              <a:gd name="adj1" fmla="val -82009"/>
              <a:gd name="adj2" fmla="val 50991"/>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00" b="1" dirty="0" smtClean="0">
                <a:latin typeface="Calibri" panose="020F0502020204030204" pitchFamily="34" charset="0"/>
                <a:ea typeface="SimSun" panose="02010600030101010101" pitchFamily="2" charset="-122"/>
                <a:cs typeface="Times New Roman" panose="02020603050405020304" pitchFamily="18" charset="0"/>
              </a:rPr>
              <a:t>Apple Watch</a:t>
            </a:r>
            <a:endParaRPr lang="en-US" altLang="zh-CN" sz="1200" b="1" dirty="0">
              <a:latin typeface="Calibri" panose="020F0502020204030204" pitchFamily="34" charset="0"/>
              <a:ea typeface="SimSun" panose="02010600030101010101" pitchFamily="2" charset="-122"/>
              <a:cs typeface="Times New Roman" panose="02020603050405020304" pitchFamily="18" charset="0"/>
            </a:endParaRPr>
          </a:p>
        </p:txBody>
      </p:sp>
      <p:pic>
        <p:nvPicPr>
          <p:cNvPr id="16"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6544" y="484256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24"/>
          <p:cNvSpPr>
            <a:spLocks noChangeArrowheads="1"/>
          </p:cNvSpPr>
          <p:nvPr/>
        </p:nvSpPr>
        <p:spPr bwMode="auto">
          <a:xfrm>
            <a:off x="5943600" y="4621897"/>
            <a:ext cx="935831" cy="463550"/>
          </a:xfrm>
          <a:prstGeom prst="wedgeRoundRectCallout">
            <a:avLst>
              <a:gd name="adj1" fmla="val -82009"/>
              <a:gd name="adj2" fmla="val 50991"/>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00" b="1" dirty="0" smtClean="0">
                <a:latin typeface="Calibri" panose="020F0502020204030204" pitchFamily="34" charset="0"/>
                <a:ea typeface="SimSun" panose="02010600030101010101" pitchFamily="2" charset="-122"/>
                <a:cs typeface="Times New Roman" panose="02020603050405020304" pitchFamily="18" charset="0"/>
              </a:rPr>
              <a:t>Apple Watch</a:t>
            </a:r>
            <a:endParaRPr lang="en-US" altLang="zh-CN" sz="1200" b="1" dirty="0">
              <a:latin typeface="Calibri" panose="020F0502020204030204" pitchFamily="34" charset="0"/>
              <a:ea typeface="SimSun" panose="02010600030101010101" pitchFamily="2" charset="-122"/>
              <a:cs typeface="Times New Roman" panose="02020603050405020304" pitchFamily="18" charset="0"/>
            </a:endParaRPr>
          </a:p>
        </p:txBody>
      </p:sp>
      <p:pic>
        <p:nvPicPr>
          <p:cNvPr id="18"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6035" y="507433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24"/>
          <p:cNvSpPr>
            <a:spLocks noChangeArrowheads="1"/>
          </p:cNvSpPr>
          <p:nvPr/>
        </p:nvSpPr>
        <p:spPr bwMode="auto">
          <a:xfrm>
            <a:off x="2503091" y="4853672"/>
            <a:ext cx="935831" cy="463550"/>
          </a:xfrm>
          <a:prstGeom prst="wedgeRoundRectCallout">
            <a:avLst>
              <a:gd name="adj1" fmla="val -82009"/>
              <a:gd name="adj2" fmla="val 50991"/>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00" b="1" dirty="0" smtClean="0">
                <a:latin typeface="Calibri" panose="020F0502020204030204" pitchFamily="34" charset="0"/>
                <a:ea typeface="SimSun" panose="02010600030101010101" pitchFamily="2" charset="-122"/>
                <a:cs typeface="Times New Roman" panose="02020603050405020304" pitchFamily="18" charset="0"/>
              </a:rPr>
              <a:t>Watch</a:t>
            </a:r>
            <a:endParaRPr lang="en-US" altLang="zh-CN" sz="1200" b="1" dirty="0">
              <a:latin typeface="Calibri" panose="020F0502020204030204" pitchFamily="34" charset="0"/>
              <a:ea typeface="SimSun" panose="02010600030101010101" pitchFamily="2" charset="-122"/>
              <a:cs typeface="Times New Roman" panose="02020603050405020304" pitchFamily="18" charset="0"/>
            </a:endParaRPr>
          </a:p>
        </p:txBody>
      </p:sp>
      <p:sp>
        <p:nvSpPr>
          <p:cNvPr id="6" name="Rectangle 5"/>
          <p:cNvSpPr/>
          <p:nvPr/>
        </p:nvSpPr>
        <p:spPr>
          <a:xfrm>
            <a:off x="2743200" y="2590800"/>
            <a:ext cx="3733800" cy="19812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20" name="Cloud Callout 19"/>
          <p:cNvSpPr/>
          <p:nvPr/>
        </p:nvSpPr>
        <p:spPr>
          <a:xfrm>
            <a:off x="6744430" y="2201799"/>
            <a:ext cx="1368552" cy="765048"/>
          </a:xfrm>
          <a:prstGeom prst="cloudCallout">
            <a:avLst>
              <a:gd name="adj1" fmla="val -59112"/>
              <a:gd name="adj2" fmla="val 562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Calibri" panose="020F0502020204030204" pitchFamily="34" charset="0"/>
                <a:ea typeface="SimSun" panose="02010600030101010101" pitchFamily="2" charset="-122"/>
                <a:cs typeface="Times New Roman" panose="02020603050405020304" pitchFamily="18" charset="0"/>
              </a:rPr>
              <a:t>Apple Watch</a:t>
            </a:r>
          </a:p>
        </p:txBody>
      </p:sp>
    </p:spTree>
    <p:extLst>
      <p:ext uri="{BB962C8B-B14F-4D97-AF65-F5344CB8AC3E}">
        <p14:creationId xmlns:p14="http://schemas.microsoft.com/office/powerpoint/2010/main" val="3478958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5</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lstStyle/>
          <a:p>
            <a:r>
              <a:rPr lang="en-AU" dirty="0" smtClean="0"/>
              <a:t>Spatial keyword search</a:t>
            </a:r>
            <a:endParaRPr lang="en-AU" dirty="0"/>
          </a:p>
        </p:txBody>
      </p:sp>
      <p:pic>
        <p:nvPicPr>
          <p:cNvPr id="7" name="Content Placeholder 4"/>
          <p:cNvPicPr>
            <a:picLocks noGrp="1" noChangeAspect="1"/>
          </p:cNvPicPr>
          <p:nvPr/>
        </p:nvPicPr>
        <p:blipFill rotWithShape="1">
          <a:blip r:embed="rId3">
            <a:extLst>
              <a:ext uri="{28A0092B-C50C-407E-A947-70E740481C1C}">
                <a14:useLocalDpi xmlns:a14="http://schemas.microsoft.com/office/drawing/2010/main" val="0"/>
              </a:ext>
            </a:extLst>
          </a:blip>
          <a:srcRect t="35693"/>
          <a:stretch/>
        </p:blipFill>
        <p:spPr bwMode="auto">
          <a:xfrm>
            <a:off x="1752600" y="2362200"/>
            <a:ext cx="5422900" cy="34250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4913" y="304006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24"/>
          <p:cNvSpPr>
            <a:spLocks noChangeArrowheads="1"/>
          </p:cNvSpPr>
          <p:nvPr/>
        </p:nvSpPr>
        <p:spPr bwMode="auto">
          <a:xfrm>
            <a:off x="4321969" y="2819400"/>
            <a:ext cx="935831" cy="463550"/>
          </a:xfrm>
          <a:prstGeom prst="wedgeRoundRectCallout">
            <a:avLst>
              <a:gd name="adj1" fmla="val -82009"/>
              <a:gd name="adj2" fmla="val 50991"/>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00" b="1" dirty="0" smtClean="0">
                <a:latin typeface="Calibri" panose="020F0502020204030204" pitchFamily="34" charset="0"/>
                <a:ea typeface="SimSun" panose="02010600030101010101" pitchFamily="2" charset="-122"/>
                <a:cs typeface="Times New Roman" panose="02020603050405020304" pitchFamily="18" charset="0"/>
              </a:rPr>
              <a:t>Apple Watch</a:t>
            </a:r>
            <a:endParaRPr lang="en-US" altLang="zh-CN" sz="1200" b="1" dirty="0">
              <a:latin typeface="Calibri" panose="020F0502020204030204" pitchFamily="34" charset="0"/>
              <a:ea typeface="SimSun" panose="02010600030101010101" pitchFamily="2" charset="-122"/>
              <a:cs typeface="Times New Roman" panose="02020603050405020304" pitchFamily="18" charset="0"/>
            </a:endParaRPr>
          </a:p>
        </p:txBody>
      </p:sp>
      <p:pic>
        <p:nvPicPr>
          <p:cNvPr id="11"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32894" y="4117722"/>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4"/>
          <p:cNvSpPr>
            <a:spLocks noChangeArrowheads="1"/>
          </p:cNvSpPr>
          <p:nvPr/>
        </p:nvSpPr>
        <p:spPr bwMode="auto">
          <a:xfrm>
            <a:off x="3438922" y="3931985"/>
            <a:ext cx="935831" cy="463550"/>
          </a:xfrm>
          <a:prstGeom prst="wedgeRoundRectCallout">
            <a:avLst>
              <a:gd name="adj1" fmla="val -82009"/>
              <a:gd name="adj2" fmla="val 50991"/>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00" b="1" dirty="0" smtClean="0">
                <a:latin typeface="Calibri" panose="020F0502020204030204" pitchFamily="34" charset="0"/>
                <a:ea typeface="SimSun" panose="02010600030101010101" pitchFamily="2" charset="-122"/>
                <a:cs typeface="Times New Roman" panose="02020603050405020304" pitchFamily="18" charset="0"/>
              </a:rPr>
              <a:t>Apple</a:t>
            </a:r>
            <a:endParaRPr lang="en-US" altLang="zh-CN" sz="1200" b="1" dirty="0">
              <a:latin typeface="Calibri" panose="020F0502020204030204" pitchFamily="34" charset="0"/>
              <a:ea typeface="SimSun" panose="02010600030101010101" pitchFamily="2" charset="-122"/>
              <a:cs typeface="Times New Roman" panose="02020603050405020304" pitchFamily="18" charset="0"/>
            </a:endParaRPr>
          </a:p>
        </p:txBody>
      </p:sp>
      <p:pic>
        <p:nvPicPr>
          <p:cNvPr id="14"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5097" y="368909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24"/>
          <p:cNvSpPr>
            <a:spLocks noChangeArrowheads="1"/>
          </p:cNvSpPr>
          <p:nvPr/>
        </p:nvSpPr>
        <p:spPr bwMode="auto">
          <a:xfrm>
            <a:off x="5162153" y="3468435"/>
            <a:ext cx="935831" cy="463550"/>
          </a:xfrm>
          <a:prstGeom prst="wedgeRoundRectCallout">
            <a:avLst>
              <a:gd name="adj1" fmla="val -82009"/>
              <a:gd name="adj2" fmla="val 50991"/>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00" b="1" dirty="0" smtClean="0">
                <a:latin typeface="Calibri" panose="020F0502020204030204" pitchFamily="34" charset="0"/>
                <a:ea typeface="SimSun" panose="02010600030101010101" pitchFamily="2" charset="-122"/>
                <a:cs typeface="Times New Roman" panose="02020603050405020304" pitchFamily="18" charset="0"/>
              </a:rPr>
              <a:t>Apple Watch</a:t>
            </a:r>
            <a:endParaRPr lang="en-US" altLang="zh-CN" sz="1200" b="1" dirty="0">
              <a:latin typeface="Calibri" panose="020F0502020204030204" pitchFamily="34" charset="0"/>
              <a:ea typeface="SimSun" panose="02010600030101010101" pitchFamily="2" charset="-122"/>
              <a:cs typeface="Times New Roman" panose="02020603050405020304" pitchFamily="18" charset="0"/>
            </a:endParaRPr>
          </a:p>
        </p:txBody>
      </p:sp>
      <p:pic>
        <p:nvPicPr>
          <p:cNvPr id="16"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6544" y="484256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24"/>
          <p:cNvSpPr>
            <a:spLocks noChangeArrowheads="1"/>
          </p:cNvSpPr>
          <p:nvPr/>
        </p:nvSpPr>
        <p:spPr bwMode="auto">
          <a:xfrm>
            <a:off x="5943600" y="4621897"/>
            <a:ext cx="935831" cy="463550"/>
          </a:xfrm>
          <a:prstGeom prst="wedgeRoundRectCallout">
            <a:avLst>
              <a:gd name="adj1" fmla="val -82009"/>
              <a:gd name="adj2" fmla="val 50991"/>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00" b="1" dirty="0" smtClean="0">
                <a:latin typeface="Calibri" panose="020F0502020204030204" pitchFamily="34" charset="0"/>
                <a:ea typeface="SimSun" panose="02010600030101010101" pitchFamily="2" charset="-122"/>
                <a:cs typeface="Times New Roman" panose="02020603050405020304" pitchFamily="18" charset="0"/>
              </a:rPr>
              <a:t>Apple Watch</a:t>
            </a:r>
            <a:endParaRPr lang="en-US" altLang="zh-CN" sz="1200" b="1" dirty="0">
              <a:latin typeface="Calibri" panose="020F0502020204030204" pitchFamily="34" charset="0"/>
              <a:ea typeface="SimSun" panose="02010600030101010101" pitchFamily="2" charset="-122"/>
              <a:cs typeface="Times New Roman" panose="02020603050405020304" pitchFamily="18" charset="0"/>
            </a:endParaRPr>
          </a:p>
        </p:txBody>
      </p:sp>
      <p:pic>
        <p:nvPicPr>
          <p:cNvPr id="18"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6035" y="507433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24"/>
          <p:cNvSpPr>
            <a:spLocks noChangeArrowheads="1"/>
          </p:cNvSpPr>
          <p:nvPr/>
        </p:nvSpPr>
        <p:spPr bwMode="auto">
          <a:xfrm>
            <a:off x="2503091" y="4853672"/>
            <a:ext cx="935831" cy="463550"/>
          </a:xfrm>
          <a:prstGeom prst="wedgeRoundRectCallout">
            <a:avLst>
              <a:gd name="adj1" fmla="val -82009"/>
              <a:gd name="adj2" fmla="val 50991"/>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00" b="1" dirty="0" smtClean="0">
                <a:latin typeface="Calibri" panose="020F0502020204030204" pitchFamily="34" charset="0"/>
                <a:ea typeface="SimSun" panose="02010600030101010101" pitchFamily="2" charset="-122"/>
                <a:cs typeface="Times New Roman" panose="02020603050405020304" pitchFamily="18" charset="0"/>
              </a:rPr>
              <a:t>Watch</a:t>
            </a:r>
            <a:endParaRPr lang="en-US" altLang="zh-CN" sz="1200" b="1" dirty="0">
              <a:latin typeface="Calibri" panose="020F0502020204030204" pitchFamily="34" charset="0"/>
              <a:ea typeface="SimSun" panose="02010600030101010101" pitchFamily="2" charset="-122"/>
              <a:cs typeface="Times New Roman" panose="02020603050405020304" pitchFamily="18" charset="0"/>
            </a:endParaRPr>
          </a:p>
        </p:txBody>
      </p:sp>
      <p:sp>
        <p:nvSpPr>
          <p:cNvPr id="6" name="Rectangle 5"/>
          <p:cNvSpPr/>
          <p:nvPr/>
        </p:nvSpPr>
        <p:spPr>
          <a:xfrm>
            <a:off x="2743200" y="2590800"/>
            <a:ext cx="3733800" cy="19812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20" name="Cloud Callout 19"/>
          <p:cNvSpPr/>
          <p:nvPr/>
        </p:nvSpPr>
        <p:spPr>
          <a:xfrm>
            <a:off x="6744430" y="2201799"/>
            <a:ext cx="1368552" cy="765048"/>
          </a:xfrm>
          <a:prstGeom prst="cloudCallout">
            <a:avLst>
              <a:gd name="adj1" fmla="val -59112"/>
              <a:gd name="adj2" fmla="val 562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Calibri" panose="020F0502020204030204" pitchFamily="34" charset="0"/>
                <a:ea typeface="SimSun" panose="02010600030101010101" pitchFamily="2" charset="-122"/>
                <a:cs typeface="Times New Roman" panose="02020603050405020304" pitchFamily="18" charset="0"/>
              </a:rPr>
              <a:t>Apple Watch</a:t>
            </a:r>
          </a:p>
        </p:txBody>
      </p:sp>
      <p:pic>
        <p:nvPicPr>
          <p:cNvPr id="22" name="Picture 2" descr="C:\Users\cse\AppData\Local\Microsoft\Windows\Temporary Internet Files\Content.IE5\0XMJ8R9X\MC9004347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1091" y="3070289"/>
            <a:ext cx="333709" cy="34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C:\Users\cse\AppData\Local\Microsoft\Windows\Temporary Internet Files\Content.IE5\0XMJ8R9X\MC9004347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2367" y="3752967"/>
            <a:ext cx="333709" cy="34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781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6</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lstStyle/>
          <a:p>
            <a:r>
              <a:rPr lang="en-AU" dirty="0" smtClean="0"/>
              <a:t>Selectivity estimation of spatial keyword search</a:t>
            </a:r>
            <a:endParaRPr lang="en-AU" dirty="0"/>
          </a:p>
        </p:txBody>
      </p:sp>
      <p:pic>
        <p:nvPicPr>
          <p:cNvPr id="7" name="Content Placeholder 4"/>
          <p:cNvPicPr>
            <a:picLocks noGrp="1" noChangeAspect="1"/>
          </p:cNvPicPr>
          <p:nvPr/>
        </p:nvPicPr>
        <p:blipFill rotWithShape="1">
          <a:blip r:embed="rId3">
            <a:extLst>
              <a:ext uri="{28A0092B-C50C-407E-A947-70E740481C1C}">
                <a14:useLocalDpi xmlns:a14="http://schemas.microsoft.com/office/drawing/2010/main" val="0"/>
              </a:ext>
            </a:extLst>
          </a:blip>
          <a:srcRect t="35693"/>
          <a:stretch/>
        </p:blipFill>
        <p:spPr bwMode="auto">
          <a:xfrm>
            <a:off x="1752600" y="2362200"/>
            <a:ext cx="5422900" cy="34250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4913" y="304006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24"/>
          <p:cNvSpPr>
            <a:spLocks noChangeArrowheads="1"/>
          </p:cNvSpPr>
          <p:nvPr/>
        </p:nvSpPr>
        <p:spPr bwMode="auto">
          <a:xfrm>
            <a:off x="4321969" y="2819400"/>
            <a:ext cx="935831" cy="463550"/>
          </a:xfrm>
          <a:prstGeom prst="wedgeRoundRectCallout">
            <a:avLst>
              <a:gd name="adj1" fmla="val -82009"/>
              <a:gd name="adj2" fmla="val 50991"/>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00" b="1" dirty="0" smtClean="0">
                <a:latin typeface="Calibri" panose="020F0502020204030204" pitchFamily="34" charset="0"/>
                <a:ea typeface="SimSun" panose="02010600030101010101" pitchFamily="2" charset="-122"/>
                <a:cs typeface="Times New Roman" panose="02020603050405020304" pitchFamily="18" charset="0"/>
              </a:rPr>
              <a:t>Apple Watch</a:t>
            </a:r>
            <a:endParaRPr lang="en-US" altLang="zh-CN" sz="1200" b="1" dirty="0">
              <a:latin typeface="Calibri" panose="020F0502020204030204" pitchFamily="34" charset="0"/>
              <a:ea typeface="SimSun" panose="02010600030101010101" pitchFamily="2" charset="-122"/>
              <a:cs typeface="Times New Roman" panose="02020603050405020304" pitchFamily="18" charset="0"/>
            </a:endParaRPr>
          </a:p>
        </p:txBody>
      </p:sp>
      <p:pic>
        <p:nvPicPr>
          <p:cNvPr id="11"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32894" y="4117722"/>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4"/>
          <p:cNvSpPr>
            <a:spLocks noChangeArrowheads="1"/>
          </p:cNvSpPr>
          <p:nvPr/>
        </p:nvSpPr>
        <p:spPr bwMode="auto">
          <a:xfrm>
            <a:off x="3438922" y="3931985"/>
            <a:ext cx="935831" cy="463550"/>
          </a:xfrm>
          <a:prstGeom prst="wedgeRoundRectCallout">
            <a:avLst>
              <a:gd name="adj1" fmla="val -82009"/>
              <a:gd name="adj2" fmla="val 50991"/>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00" b="1" dirty="0" smtClean="0">
                <a:latin typeface="Calibri" panose="020F0502020204030204" pitchFamily="34" charset="0"/>
                <a:ea typeface="SimSun" panose="02010600030101010101" pitchFamily="2" charset="-122"/>
                <a:cs typeface="Times New Roman" panose="02020603050405020304" pitchFamily="18" charset="0"/>
              </a:rPr>
              <a:t>Apple</a:t>
            </a:r>
            <a:endParaRPr lang="en-US" altLang="zh-CN" sz="1200" b="1" dirty="0">
              <a:latin typeface="Calibri" panose="020F0502020204030204" pitchFamily="34" charset="0"/>
              <a:ea typeface="SimSun" panose="02010600030101010101" pitchFamily="2" charset="-122"/>
              <a:cs typeface="Times New Roman" panose="02020603050405020304" pitchFamily="18" charset="0"/>
            </a:endParaRPr>
          </a:p>
        </p:txBody>
      </p:sp>
      <p:pic>
        <p:nvPicPr>
          <p:cNvPr id="14"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5097" y="368909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24"/>
          <p:cNvSpPr>
            <a:spLocks noChangeArrowheads="1"/>
          </p:cNvSpPr>
          <p:nvPr/>
        </p:nvSpPr>
        <p:spPr bwMode="auto">
          <a:xfrm>
            <a:off x="5162153" y="3468435"/>
            <a:ext cx="935831" cy="463550"/>
          </a:xfrm>
          <a:prstGeom prst="wedgeRoundRectCallout">
            <a:avLst>
              <a:gd name="adj1" fmla="val -82009"/>
              <a:gd name="adj2" fmla="val 50991"/>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00" b="1" dirty="0" smtClean="0">
                <a:latin typeface="Calibri" panose="020F0502020204030204" pitchFamily="34" charset="0"/>
                <a:ea typeface="SimSun" panose="02010600030101010101" pitchFamily="2" charset="-122"/>
                <a:cs typeface="Times New Roman" panose="02020603050405020304" pitchFamily="18" charset="0"/>
              </a:rPr>
              <a:t>Apple Watch</a:t>
            </a:r>
            <a:endParaRPr lang="en-US" altLang="zh-CN" sz="1200" b="1" dirty="0">
              <a:latin typeface="Calibri" panose="020F0502020204030204" pitchFamily="34" charset="0"/>
              <a:ea typeface="SimSun" panose="02010600030101010101" pitchFamily="2" charset="-122"/>
              <a:cs typeface="Times New Roman" panose="02020603050405020304" pitchFamily="18" charset="0"/>
            </a:endParaRPr>
          </a:p>
        </p:txBody>
      </p:sp>
      <p:pic>
        <p:nvPicPr>
          <p:cNvPr id="16"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6544" y="484256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24"/>
          <p:cNvSpPr>
            <a:spLocks noChangeArrowheads="1"/>
          </p:cNvSpPr>
          <p:nvPr/>
        </p:nvSpPr>
        <p:spPr bwMode="auto">
          <a:xfrm>
            <a:off x="5943600" y="4621897"/>
            <a:ext cx="935831" cy="463550"/>
          </a:xfrm>
          <a:prstGeom prst="wedgeRoundRectCallout">
            <a:avLst>
              <a:gd name="adj1" fmla="val -82009"/>
              <a:gd name="adj2" fmla="val 50991"/>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00" b="1" dirty="0" smtClean="0">
                <a:latin typeface="Calibri" panose="020F0502020204030204" pitchFamily="34" charset="0"/>
                <a:ea typeface="SimSun" panose="02010600030101010101" pitchFamily="2" charset="-122"/>
                <a:cs typeface="Times New Roman" panose="02020603050405020304" pitchFamily="18" charset="0"/>
              </a:rPr>
              <a:t>Apple Watch</a:t>
            </a:r>
            <a:endParaRPr lang="en-US" altLang="zh-CN" sz="1200" b="1" dirty="0">
              <a:latin typeface="Calibri" panose="020F0502020204030204" pitchFamily="34" charset="0"/>
              <a:ea typeface="SimSun" panose="02010600030101010101" pitchFamily="2" charset="-122"/>
              <a:cs typeface="Times New Roman" panose="02020603050405020304" pitchFamily="18" charset="0"/>
            </a:endParaRPr>
          </a:p>
        </p:txBody>
      </p:sp>
      <p:pic>
        <p:nvPicPr>
          <p:cNvPr id="18"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6035" y="507433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24"/>
          <p:cNvSpPr>
            <a:spLocks noChangeArrowheads="1"/>
          </p:cNvSpPr>
          <p:nvPr/>
        </p:nvSpPr>
        <p:spPr bwMode="auto">
          <a:xfrm>
            <a:off x="2503091" y="4853672"/>
            <a:ext cx="935831" cy="463550"/>
          </a:xfrm>
          <a:prstGeom prst="wedgeRoundRectCallout">
            <a:avLst>
              <a:gd name="adj1" fmla="val -82009"/>
              <a:gd name="adj2" fmla="val 50991"/>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00" b="1" dirty="0" smtClean="0">
                <a:latin typeface="Calibri" panose="020F0502020204030204" pitchFamily="34" charset="0"/>
                <a:ea typeface="SimSun" panose="02010600030101010101" pitchFamily="2" charset="-122"/>
                <a:cs typeface="Times New Roman" panose="02020603050405020304" pitchFamily="18" charset="0"/>
              </a:rPr>
              <a:t>Watch</a:t>
            </a:r>
            <a:endParaRPr lang="en-US" altLang="zh-CN" sz="1200" b="1" dirty="0">
              <a:latin typeface="Calibri" panose="020F0502020204030204" pitchFamily="34" charset="0"/>
              <a:ea typeface="SimSun" panose="02010600030101010101" pitchFamily="2" charset="-122"/>
              <a:cs typeface="Times New Roman" panose="02020603050405020304" pitchFamily="18" charset="0"/>
            </a:endParaRPr>
          </a:p>
        </p:txBody>
      </p:sp>
      <p:sp>
        <p:nvSpPr>
          <p:cNvPr id="6" name="Rectangle 5"/>
          <p:cNvSpPr/>
          <p:nvPr/>
        </p:nvSpPr>
        <p:spPr>
          <a:xfrm>
            <a:off x="2743200" y="2590800"/>
            <a:ext cx="3733800" cy="19812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20" name="Cloud Callout 19"/>
          <p:cNvSpPr/>
          <p:nvPr/>
        </p:nvSpPr>
        <p:spPr>
          <a:xfrm>
            <a:off x="6897884" y="1973199"/>
            <a:ext cx="2110192" cy="1608201"/>
          </a:xfrm>
          <a:prstGeom prst="cloudCallout">
            <a:avLst>
              <a:gd name="adj1" fmla="val -59112"/>
              <a:gd name="adj2" fmla="val 562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Calibri" panose="020F0502020204030204" pitchFamily="34" charset="0"/>
                <a:ea typeface="SimSun" panose="02010600030101010101" pitchFamily="2" charset="-122"/>
                <a:cs typeface="Times New Roman" panose="02020603050405020304" pitchFamily="18" charset="0"/>
              </a:rPr>
              <a:t>How many people talk about Apple Watch</a:t>
            </a:r>
            <a:endParaRPr lang="en-US" altLang="zh-CN" b="1" dirty="0">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1987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Problem Definition</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7</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normAutofit lnSpcReduction="10000"/>
          </a:bodyPr>
          <a:lstStyle/>
          <a:p>
            <a:r>
              <a:rPr lang="en-US" dirty="0"/>
              <a:t>Data</a:t>
            </a:r>
          </a:p>
          <a:p>
            <a:pPr lvl="1"/>
            <a:r>
              <a:rPr lang="en-US" dirty="0"/>
              <a:t>A </a:t>
            </a:r>
            <a:r>
              <a:rPr lang="en-US" dirty="0" err="1" smtClean="0"/>
              <a:t>spatio</a:t>
            </a:r>
            <a:r>
              <a:rPr lang="en-US" dirty="0" smtClean="0"/>
              <a:t>-textual object stream</a:t>
            </a:r>
            <a:endParaRPr lang="en-US" dirty="0"/>
          </a:p>
          <a:p>
            <a:pPr lvl="1"/>
            <a:r>
              <a:rPr lang="en-US" dirty="0"/>
              <a:t>Each object </a:t>
            </a:r>
            <a:r>
              <a:rPr lang="en-US" dirty="0" smtClean="0"/>
              <a:t>consists of a </a:t>
            </a:r>
            <a:r>
              <a:rPr lang="en-US" dirty="0"/>
              <a:t>location and a set of </a:t>
            </a:r>
            <a:r>
              <a:rPr lang="en-US" dirty="0" smtClean="0"/>
              <a:t>keywords</a:t>
            </a:r>
            <a:endParaRPr lang="en-US" dirty="0"/>
          </a:p>
          <a:p>
            <a:endParaRPr lang="en-US" dirty="0" smtClean="0"/>
          </a:p>
          <a:p>
            <a:r>
              <a:rPr lang="en-US" dirty="0" smtClean="0"/>
              <a:t>Query</a:t>
            </a:r>
            <a:endParaRPr lang="en-US" dirty="0"/>
          </a:p>
          <a:p>
            <a:pPr lvl="1"/>
            <a:r>
              <a:rPr lang="en-US" dirty="0"/>
              <a:t>Query </a:t>
            </a:r>
            <a:r>
              <a:rPr lang="en-US" dirty="0" smtClean="0"/>
              <a:t>region (</a:t>
            </a:r>
            <a:r>
              <a:rPr lang="en-US" i="1" dirty="0" err="1" smtClean="0"/>
              <a:t>q.R</a:t>
            </a:r>
            <a:r>
              <a:rPr lang="en-US" dirty="0" smtClean="0"/>
              <a:t>)</a:t>
            </a:r>
            <a:endParaRPr lang="en-US" dirty="0"/>
          </a:p>
          <a:p>
            <a:pPr lvl="1"/>
            <a:r>
              <a:rPr lang="en-US" dirty="0"/>
              <a:t>A set of query keywords  (</a:t>
            </a:r>
            <a:r>
              <a:rPr lang="en-US" i="1" dirty="0" err="1"/>
              <a:t>q.T</a:t>
            </a:r>
            <a:r>
              <a:rPr lang="en-US" dirty="0" smtClean="0"/>
              <a:t>)</a:t>
            </a:r>
            <a:endParaRPr lang="en-US" dirty="0"/>
          </a:p>
          <a:p>
            <a:endParaRPr lang="en-US" dirty="0" smtClean="0"/>
          </a:p>
          <a:p>
            <a:r>
              <a:rPr lang="en-US" dirty="0" smtClean="0"/>
              <a:t>Task</a:t>
            </a:r>
            <a:endParaRPr lang="en-US" dirty="0"/>
          </a:p>
          <a:p>
            <a:pPr lvl="1"/>
            <a:r>
              <a:rPr lang="en-US" dirty="0" smtClean="0"/>
              <a:t>Estimate the number of objects  that fall in query region </a:t>
            </a:r>
            <a:r>
              <a:rPr lang="en-US" i="1" dirty="0" err="1" smtClean="0"/>
              <a:t>q.R</a:t>
            </a:r>
            <a:r>
              <a:rPr lang="en-US" dirty="0" smtClean="0"/>
              <a:t> and contain the query keywords </a:t>
            </a:r>
            <a:r>
              <a:rPr lang="en-US" i="1" dirty="0" err="1" smtClean="0"/>
              <a:t>q.T</a:t>
            </a:r>
            <a:r>
              <a:rPr lang="en-US" i="1" dirty="0"/>
              <a:t> </a:t>
            </a:r>
            <a:r>
              <a:rPr lang="en-US" dirty="0" smtClean="0"/>
              <a:t>by using a small summary.</a:t>
            </a:r>
            <a:endParaRPr lang="en-AU" dirty="0"/>
          </a:p>
        </p:txBody>
      </p:sp>
    </p:spTree>
    <p:extLst>
      <p:ext uri="{BB962C8B-B14F-4D97-AF65-F5344CB8AC3E}">
        <p14:creationId xmlns:p14="http://schemas.microsoft.com/office/powerpoint/2010/main" val="3333566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Challenges</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8</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normAutofit/>
          </a:bodyPr>
          <a:lstStyle/>
          <a:p>
            <a:r>
              <a:rPr lang="en-US" dirty="0"/>
              <a:t>M</a:t>
            </a:r>
            <a:r>
              <a:rPr lang="en-US" dirty="0" smtClean="0"/>
              <a:t>assive </a:t>
            </a:r>
            <a:r>
              <a:rPr lang="en-US" dirty="0" err="1"/>
              <a:t>spatio</a:t>
            </a:r>
            <a:r>
              <a:rPr lang="en-US" dirty="0"/>
              <a:t>-textual objects continuously arrive at a rapid rate in many applications.</a:t>
            </a:r>
          </a:p>
          <a:p>
            <a:endParaRPr lang="en-US" dirty="0"/>
          </a:p>
          <a:p>
            <a:r>
              <a:rPr lang="en-AU" dirty="0"/>
              <a:t>It is challenging </a:t>
            </a:r>
            <a:r>
              <a:rPr lang="en-US" dirty="0"/>
              <a:t>for the summary to support both spatial and </a:t>
            </a:r>
            <a:r>
              <a:rPr lang="en-US" dirty="0" smtClean="0"/>
              <a:t>keyword constraints</a:t>
            </a:r>
            <a:r>
              <a:rPr lang="en-AU" dirty="0" smtClean="0"/>
              <a:t>.</a:t>
            </a:r>
          </a:p>
          <a:p>
            <a:pPr lvl="1"/>
            <a:r>
              <a:rPr lang="en-AU" dirty="0" smtClean="0"/>
              <a:t>No </a:t>
            </a:r>
            <a:r>
              <a:rPr lang="en-AU" dirty="0"/>
              <a:t>existing work for this problem.</a:t>
            </a:r>
          </a:p>
          <a:p>
            <a:endParaRPr lang="en-US" dirty="0"/>
          </a:p>
          <a:p>
            <a:r>
              <a:rPr lang="en-US" dirty="0"/>
              <a:t>Query keywords typically have correlations among </a:t>
            </a:r>
            <a:r>
              <a:rPr lang="en-US" dirty="0" smtClean="0"/>
              <a:t>them</a:t>
            </a:r>
            <a:r>
              <a:rPr lang="en-AU" dirty="0" smtClean="0"/>
              <a:t>.</a:t>
            </a:r>
            <a:endParaRPr lang="en-AU" dirty="0"/>
          </a:p>
        </p:txBody>
      </p:sp>
    </p:spTree>
    <p:extLst>
      <p:ext uri="{BB962C8B-B14F-4D97-AF65-F5344CB8AC3E}">
        <p14:creationId xmlns:p14="http://schemas.microsoft.com/office/powerpoint/2010/main" val="813629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ASP-tree</a:t>
            </a: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9</a:t>
            </a:fld>
            <a:endParaRPr lang="en-US" dirty="0">
              <a:latin typeface="Calibri" panose="020F0502020204030204" pitchFamily="34" charset="0"/>
            </a:endParaRPr>
          </a:p>
        </p:txBody>
      </p:sp>
      <p:sp>
        <p:nvSpPr>
          <p:cNvPr id="9" name="Oval 8"/>
          <p:cNvSpPr/>
          <p:nvPr/>
        </p:nvSpPr>
        <p:spPr>
          <a:xfrm>
            <a:off x="2590800" y="52211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15" name="Straight Connector 14"/>
          <p:cNvCxnSpPr/>
          <p:nvPr/>
        </p:nvCxnSpPr>
        <p:spPr>
          <a:xfrm>
            <a:off x="2465834" y="54864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27834" y="4800600"/>
            <a:ext cx="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20752" y="5141976"/>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e</a:t>
            </a:r>
          </a:p>
        </p:txBody>
      </p:sp>
      <p:sp>
        <p:nvSpPr>
          <p:cNvPr id="19" name="TextBox 18"/>
          <p:cNvSpPr txBox="1"/>
          <p:nvPr/>
        </p:nvSpPr>
        <p:spPr>
          <a:xfrm>
            <a:off x="2923740" y="5782270"/>
            <a:ext cx="270890" cy="310753"/>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g</a:t>
            </a:r>
          </a:p>
        </p:txBody>
      </p:sp>
      <p:sp>
        <p:nvSpPr>
          <p:cNvPr id="20" name="TextBox 19"/>
          <p:cNvSpPr txBox="1"/>
          <p:nvPr/>
        </p:nvSpPr>
        <p:spPr>
          <a:xfrm>
            <a:off x="3672081" y="5792652"/>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h</a:t>
            </a:r>
          </a:p>
        </p:txBody>
      </p:sp>
      <p:sp>
        <p:nvSpPr>
          <p:cNvPr id="21" name="TextBox 20"/>
          <p:cNvSpPr txBox="1"/>
          <p:nvPr/>
        </p:nvSpPr>
        <p:spPr>
          <a:xfrm>
            <a:off x="3666745" y="5141976"/>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f</a:t>
            </a:r>
          </a:p>
        </p:txBody>
      </p:sp>
      <p:sp>
        <p:nvSpPr>
          <p:cNvPr id="23" name="Oval 22"/>
          <p:cNvSpPr/>
          <p:nvPr/>
        </p:nvSpPr>
        <p:spPr>
          <a:xfrm>
            <a:off x="339204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24" name="Oval 23"/>
          <p:cNvSpPr/>
          <p:nvPr/>
        </p:nvSpPr>
        <p:spPr>
          <a:xfrm>
            <a:off x="3530352" y="521182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25" name="Oval 24"/>
          <p:cNvSpPr/>
          <p:nvPr/>
        </p:nvSpPr>
        <p:spPr>
          <a:xfrm>
            <a:off x="2658617" y="555155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26" name="Oval 25"/>
          <p:cNvSpPr/>
          <p:nvPr/>
        </p:nvSpPr>
        <p:spPr>
          <a:xfrm>
            <a:off x="2785111" y="58307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27" name="Oval 26"/>
          <p:cNvSpPr/>
          <p:nvPr/>
        </p:nvSpPr>
        <p:spPr>
          <a:xfrm>
            <a:off x="3377952" y="565950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28" name="Oval 27"/>
          <p:cNvSpPr/>
          <p:nvPr/>
        </p:nvSpPr>
        <p:spPr>
          <a:xfrm>
            <a:off x="3525016" y="58976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0" name="Rectangle 59"/>
          <p:cNvSpPr/>
          <p:nvPr/>
        </p:nvSpPr>
        <p:spPr>
          <a:xfrm>
            <a:off x="936564" y="3429000"/>
            <a:ext cx="3048000" cy="274320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cxnSp>
        <p:nvCxnSpPr>
          <p:cNvPr id="61" name="Straight Connector 60"/>
          <p:cNvCxnSpPr>
            <a:stCxn id="60" idx="1"/>
            <a:endCxn id="60" idx="3"/>
          </p:cNvCxnSpPr>
          <p:nvPr/>
        </p:nvCxnSpPr>
        <p:spPr>
          <a:xfrm>
            <a:off x="936564" y="4800600"/>
            <a:ext cx="304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0" idx="0"/>
          </p:cNvCxnSpPr>
          <p:nvPr/>
        </p:nvCxnSpPr>
        <p:spPr>
          <a:xfrm>
            <a:off x="2460564" y="3429000"/>
            <a:ext cx="0" cy="2743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1457264" y="40259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65" name="TextBox 64"/>
          <p:cNvSpPr txBox="1"/>
          <p:nvPr/>
        </p:nvSpPr>
        <p:spPr>
          <a:xfrm>
            <a:off x="1012764" y="3499175"/>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a</a:t>
            </a:r>
          </a:p>
        </p:txBody>
      </p:sp>
      <p:sp>
        <p:nvSpPr>
          <p:cNvPr id="66" name="TextBox 65"/>
          <p:cNvSpPr txBox="1"/>
          <p:nvPr/>
        </p:nvSpPr>
        <p:spPr>
          <a:xfrm>
            <a:off x="2536764" y="3505200"/>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b</a:t>
            </a:r>
          </a:p>
        </p:txBody>
      </p:sp>
      <p:sp>
        <p:nvSpPr>
          <p:cNvPr id="67" name="TextBox 66"/>
          <p:cNvSpPr txBox="1"/>
          <p:nvPr/>
        </p:nvSpPr>
        <p:spPr>
          <a:xfrm>
            <a:off x="1012764" y="48798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c</a:t>
            </a:r>
          </a:p>
        </p:txBody>
      </p:sp>
      <p:sp>
        <p:nvSpPr>
          <p:cNvPr id="68" name="TextBox 67"/>
          <p:cNvSpPr txBox="1"/>
          <p:nvPr/>
        </p:nvSpPr>
        <p:spPr>
          <a:xfrm>
            <a:off x="2536764" y="4879848"/>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d</a:t>
            </a:r>
          </a:p>
        </p:txBody>
      </p:sp>
      <p:sp>
        <p:nvSpPr>
          <p:cNvPr id="69" name="Oval 68"/>
          <p:cNvSpPr/>
          <p:nvPr/>
        </p:nvSpPr>
        <p:spPr>
          <a:xfrm>
            <a:off x="2895601" y="498322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alibri" panose="020F0502020204030204" pitchFamily="34" charset="0"/>
            </a:endParaRPr>
          </a:p>
        </p:txBody>
      </p:sp>
      <p:sp>
        <p:nvSpPr>
          <p:cNvPr id="71" name="Oval 70"/>
          <p:cNvSpPr/>
          <p:nvPr/>
        </p:nvSpPr>
        <p:spPr>
          <a:xfrm>
            <a:off x="5779389" y="2333864"/>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r</a:t>
            </a:r>
            <a:endParaRPr lang="en-AU" dirty="0">
              <a:solidFill>
                <a:schemeClr val="tx1"/>
              </a:solidFill>
              <a:latin typeface="Calibri" panose="020F0502020204030204" pitchFamily="34" charset="0"/>
            </a:endParaRPr>
          </a:p>
        </p:txBody>
      </p:sp>
      <p:sp>
        <p:nvSpPr>
          <p:cNvPr id="80" name="TextBox 79"/>
          <p:cNvSpPr txBox="1"/>
          <p:nvPr/>
        </p:nvSpPr>
        <p:spPr>
          <a:xfrm>
            <a:off x="6287332" y="2403176"/>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effectLst/>
                <a:uLnTx/>
                <a:uFillTx/>
                <a:latin typeface="Calibri" panose="020F0502020204030204" pitchFamily="34" charset="0"/>
              </a:rPr>
              <a:t>2</a:t>
            </a:r>
          </a:p>
        </p:txBody>
      </p:sp>
      <p:grpSp>
        <p:nvGrpSpPr>
          <p:cNvPr id="4" name="Group 3"/>
          <p:cNvGrpSpPr/>
          <p:nvPr/>
        </p:nvGrpSpPr>
        <p:grpSpPr>
          <a:xfrm>
            <a:off x="4527771" y="2780264"/>
            <a:ext cx="2949636" cy="1486936"/>
            <a:chOff x="4670364" y="4761464"/>
            <a:chExt cx="2949636" cy="1486936"/>
          </a:xfrm>
        </p:grpSpPr>
        <p:sp>
          <p:nvSpPr>
            <p:cNvPr id="85" name="Oval 84"/>
            <p:cNvSpPr/>
            <p:nvPr/>
          </p:nvSpPr>
          <p:spPr>
            <a:xfrm>
              <a:off x="4670364" y="5462601"/>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e</a:t>
              </a:r>
              <a:endParaRPr lang="en-AU" dirty="0">
                <a:solidFill>
                  <a:schemeClr val="tx1"/>
                </a:solidFill>
                <a:latin typeface="Calibri" panose="020F0502020204030204" pitchFamily="34" charset="0"/>
              </a:endParaRPr>
            </a:p>
          </p:txBody>
        </p:sp>
        <p:sp>
          <p:nvSpPr>
            <p:cNvPr id="86" name="Oval 85"/>
            <p:cNvSpPr/>
            <p:nvPr/>
          </p:nvSpPr>
          <p:spPr>
            <a:xfrm>
              <a:off x="5513964" y="5462601"/>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f</a:t>
              </a:r>
              <a:endParaRPr lang="en-AU" dirty="0">
                <a:solidFill>
                  <a:schemeClr val="tx1"/>
                </a:solidFill>
                <a:latin typeface="Calibri" panose="020F0502020204030204" pitchFamily="34" charset="0"/>
              </a:endParaRPr>
            </a:p>
          </p:txBody>
        </p:sp>
        <p:sp>
          <p:nvSpPr>
            <p:cNvPr id="87" name="Oval 86"/>
            <p:cNvSpPr/>
            <p:nvPr/>
          </p:nvSpPr>
          <p:spPr>
            <a:xfrm>
              <a:off x="6357564" y="5462601"/>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g</a:t>
              </a:r>
              <a:endParaRPr lang="en-AU" dirty="0">
                <a:solidFill>
                  <a:schemeClr val="tx1"/>
                </a:solidFill>
                <a:latin typeface="Calibri" panose="020F0502020204030204" pitchFamily="34" charset="0"/>
              </a:endParaRPr>
            </a:p>
          </p:txBody>
        </p:sp>
        <p:sp>
          <p:nvSpPr>
            <p:cNvPr id="88" name="Oval 87"/>
            <p:cNvSpPr/>
            <p:nvPr/>
          </p:nvSpPr>
          <p:spPr>
            <a:xfrm>
              <a:off x="7173600" y="5472537"/>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h</a:t>
              </a:r>
              <a:endParaRPr lang="en-AU" dirty="0">
                <a:solidFill>
                  <a:schemeClr val="tx1"/>
                </a:solidFill>
                <a:latin typeface="Calibri" panose="020F0502020204030204" pitchFamily="34" charset="0"/>
              </a:endParaRPr>
            </a:p>
          </p:txBody>
        </p:sp>
        <p:cxnSp>
          <p:nvCxnSpPr>
            <p:cNvPr id="89" name="Straight Arrow Connector 88"/>
            <p:cNvCxnSpPr>
              <a:endCxn id="85" idx="0"/>
            </p:cNvCxnSpPr>
            <p:nvPr/>
          </p:nvCxnSpPr>
          <p:spPr>
            <a:xfrm flipH="1">
              <a:off x="4893564" y="4761464"/>
              <a:ext cx="126142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86" idx="0"/>
            </p:cNvCxnSpPr>
            <p:nvPr/>
          </p:nvCxnSpPr>
          <p:spPr>
            <a:xfrm flipH="1">
              <a:off x="5737164" y="4761464"/>
              <a:ext cx="41782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87" idx="0"/>
            </p:cNvCxnSpPr>
            <p:nvPr/>
          </p:nvCxnSpPr>
          <p:spPr>
            <a:xfrm>
              <a:off x="6154989" y="4761464"/>
              <a:ext cx="425775" cy="701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88" idx="0"/>
            </p:cNvCxnSpPr>
            <p:nvPr/>
          </p:nvCxnSpPr>
          <p:spPr>
            <a:xfrm>
              <a:off x="6154989" y="4761464"/>
              <a:ext cx="1241811" cy="711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749548" y="5940623"/>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a:latin typeface="Calibri" panose="020F0502020204030204" pitchFamily="34" charset="0"/>
                </a:rPr>
                <a:t>1</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94" name="TextBox 93"/>
            <p:cNvSpPr txBox="1"/>
            <p:nvPr/>
          </p:nvSpPr>
          <p:spPr>
            <a:xfrm>
              <a:off x="5593148" y="5940622"/>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latin typeface="Calibri" panose="020F0502020204030204" pitchFamily="34" charset="0"/>
                </a:rPr>
                <a:t>2</a:t>
              </a:r>
              <a:endPar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endParaRPr>
            </a:p>
          </p:txBody>
        </p:sp>
        <p:sp>
          <p:nvSpPr>
            <p:cNvPr id="95" name="TextBox 94"/>
            <p:cNvSpPr txBox="1"/>
            <p:nvPr/>
          </p:nvSpPr>
          <p:spPr>
            <a:xfrm>
              <a:off x="6436748" y="5940622"/>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2</a:t>
              </a:r>
            </a:p>
          </p:txBody>
        </p:sp>
        <p:sp>
          <p:nvSpPr>
            <p:cNvPr id="96" name="TextBox 95"/>
            <p:cNvSpPr txBox="1"/>
            <p:nvPr/>
          </p:nvSpPr>
          <p:spPr>
            <a:xfrm>
              <a:off x="7280348" y="5940212"/>
              <a:ext cx="288032"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Calibri" panose="020F0502020204030204" pitchFamily="34" charset="0"/>
                </a:rPr>
                <a:t>2</a:t>
              </a:r>
            </a:p>
          </p:txBody>
        </p:sp>
      </p:grpSp>
      <p:sp>
        <p:nvSpPr>
          <p:cNvPr id="56" name="TextBox 55"/>
          <p:cNvSpPr txBox="1"/>
          <p:nvPr/>
        </p:nvSpPr>
        <p:spPr>
          <a:xfrm>
            <a:off x="7021200" y="2113976"/>
            <a:ext cx="2037713" cy="769441"/>
          </a:xfrm>
          <a:prstGeom prst="rect">
            <a:avLst/>
          </a:prstGeom>
        </p:spPr>
        <p:txBody>
          <a:bodyPr wrap="square" rtlCol="0">
            <a:spAutoFit/>
          </a:bodyPr>
          <a:lstStyle/>
          <a:p>
            <a:pPr marL="342900" indent="-342900">
              <a:spcBef>
                <a:spcPct val="20000"/>
              </a:spcBef>
            </a:pPr>
            <a:r>
              <a:rPr lang="el-GR" sz="2000" dirty="0" smtClean="0">
                <a:latin typeface="Calibri" panose="020F0502020204030204" pitchFamily="34" charset="0"/>
              </a:rPr>
              <a:t>α</a:t>
            </a:r>
            <a:r>
              <a:rPr lang="en-AU" sz="2000" dirty="0" smtClean="0">
                <a:latin typeface="Calibri" panose="020F0502020204030204" pitchFamily="34" charset="0"/>
              </a:rPr>
              <a:t> = 0.5, n = 9</a:t>
            </a:r>
            <a:endParaRPr kumimoji="0" lang="en-AU" sz="2000" i="0" u="none" strike="noStrike" kern="1200" cap="none" spc="0" normalizeH="0" baseline="0" noProof="0" dirty="0" smtClean="0">
              <a:ln>
                <a:noFill/>
              </a:ln>
              <a:effectLst/>
              <a:uLnTx/>
              <a:uFillTx/>
              <a:latin typeface="Calibri" panose="020F0502020204030204" pitchFamily="34" charset="0"/>
            </a:endParaRP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l-GR" sz="2000" i="0" u="none" strike="noStrike" kern="1200" cap="none" spc="0" normalizeH="0" baseline="0" noProof="0" dirty="0" smtClean="0">
                <a:ln>
                  <a:noFill/>
                </a:ln>
                <a:solidFill>
                  <a:schemeClr val="tx1"/>
                </a:solidFill>
                <a:effectLst/>
                <a:uLnTx/>
                <a:uFillTx/>
                <a:latin typeface="Calibri" panose="020F0502020204030204" pitchFamily="34" charset="0"/>
              </a:rPr>
              <a:t>Θ</a:t>
            </a:r>
            <a:r>
              <a:rPr kumimoji="0" lang="en-AU" sz="2000" i="0" u="none" strike="noStrike" kern="1200" cap="none" spc="0" normalizeH="0" baseline="0" noProof="0" dirty="0" smtClean="0">
                <a:ln>
                  <a:noFill/>
                </a:ln>
                <a:solidFill>
                  <a:schemeClr val="tx1"/>
                </a:solidFill>
                <a:effectLst/>
                <a:uLnTx/>
                <a:uFillTx/>
                <a:latin typeface="Calibri" panose="020F0502020204030204" pitchFamily="34" charset="0"/>
              </a:rPr>
              <a:t> = </a:t>
            </a:r>
            <a:r>
              <a:rPr lang="en-AU" sz="2000" noProof="0" dirty="0" smtClean="0">
                <a:latin typeface="Calibri" panose="020F0502020204030204" pitchFamily="34" charset="0"/>
              </a:rPr>
              <a:t>4.5</a:t>
            </a:r>
            <a:endParaRPr kumimoji="0" lang="en-AU" sz="2000" i="0" u="none" strike="noStrike" kern="1200" cap="none" spc="0" normalizeH="0" baseline="0" noProof="0" dirty="0" smtClean="0">
              <a:ln>
                <a:noFill/>
              </a:ln>
              <a:effectLst/>
              <a:uLnTx/>
              <a:uFillTx/>
              <a:latin typeface="Calibri" panose="020F0502020204030204" pitchFamily="34" charset="0"/>
            </a:endParaRPr>
          </a:p>
        </p:txBody>
      </p:sp>
      <mc:AlternateContent xmlns:mc="http://schemas.openxmlformats.org/markup-compatibility/2006" xmlns:a14="http://schemas.microsoft.com/office/drawing/2010/main">
        <mc:Choice Requires="a14">
          <p:sp>
            <p:nvSpPr>
              <p:cNvPr id="58" name="Content Placeholder 3"/>
              <p:cNvSpPr>
                <a:spLocks noGrp="1"/>
              </p:cNvSpPr>
              <p:nvPr>
                <p:ph sz="quarter" idx="1"/>
              </p:nvPr>
            </p:nvSpPr>
            <p:spPr>
              <a:xfrm>
                <a:off x="301752" y="1527048"/>
                <a:ext cx="5286248" cy="4572000"/>
              </a:xfrm>
            </p:spPr>
            <p:txBody>
              <a:bodyPr>
                <a:normAutofit/>
              </a:bodyPr>
              <a:lstStyle/>
              <a:p>
                <a:pPr marL="342900" indent="-342900"/>
                <a:r>
                  <a:rPr lang="en-AU" sz="2200" dirty="0" smtClean="0"/>
                  <a:t>Each node has a counter</a:t>
                </a:r>
              </a:p>
              <a:p>
                <a:pPr marL="342900" indent="-342900"/>
                <a:r>
                  <a:rPr lang="en-AU" sz="2200" dirty="0" smtClean="0"/>
                  <a:t>Each object is only counted in one node</a:t>
                </a:r>
              </a:p>
              <a:p>
                <a:pPr marL="342900" indent="-342900"/>
                <a:r>
                  <a:rPr lang="en-AU" sz="2200" dirty="0" smtClean="0"/>
                  <a:t>Maintain </a:t>
                </a:r>
                <a:r>
                  <a:rPr lang="en-AU" sz="2200" dirty="0"/>
                  <a:t>a threshold </a:t>
                </a:r>
                <a:r>
                  <a:rPr lang="el-GR" sz="2200" dirty="0"/>
                  <a:t>Θ</a:t>
                </a:r>
                <a:r>
                  <a:rPr lang="en-AU" sz="2200" dirty="0"/>
                  <a:t> = </a:t>
                </a:r>
                <a:r>
                  <a:rPr lang="el-GR" sz="2200" dirty="0"/>
                  <a:t>α</a:t>
                </a:r>
                <a:r>
                  <a:rPr lang="en-AU" sz="2200" dirty="0"/>
                  <a:t> </a:t>
                </a:r>
                <a14:m>
                  <m:oMath xmlns:m="http://schemas.openxmlformats.org/officeDocument/2006/math">
                    <m:r>
                      <a:rPr lang="en-AU" sz="2200" i="1" dirty="0" smtClean="0">
                        <a:latin typeface="Cambria Math" panose="02040503050406030204" pitchFamily="18" charset="0"/>
                        <a:ea typeface="Cambria Math" panose="02040503050406030204" pitchFamily="18" charset="0"/>
                      </a:rPr>
                      <m:t>×</m:t>
                    </m:r>
                  </m:oMath>
                </a14:m>
                <a:r>
                  <a:rPr lang="en-AU" sz="2200" dirty="0"/>
                  <a:t> </a:t>
                </a:r>
                <a:r>
                  <a:rPr lang="en-AU" sz="2200" dirty="0" smtClean="0"/>
                  <a:t>n to merge</a:t>
                </a:r>
                <a:r>
                  <a:rPr lang="en-AU" sz="2200" dirty="0"/>
                  <a:t> </a:t>
                </a:r>
                <a:r>
                  <a:rPr lang="en-AU" sz="2200" dirty="0" smtClean="0"/>
                  <a:t>or subdivide node</a:t>
                </a:r>
              </a:p>
            </p:txBody>
          </p:sp>
        </mc:Choice>
        <mc:Fallback xmlns="">
          <p:sp>
            <p:nvSpPr>
              <p:cNvPr id="58" name="Content Placeholder 3"/>
              <p:cNvSpPr>
                <a:spLocks noGrp="1" noRot="1" noChangeAspect="1" noMove="1" noResize="1" noEditPoints="1" noAdjustHandles="1" noChangeArrowheads="1" noChangeShapeType="1" noTextEdit="1"/>
              </p:cNvSpPr>
              <p:nvPr>
                <p:ph sz="quarter" idx="1"/>
              </p:nvPr>
            </p:nvSpPr>
            <p:spPr>
              <a:xfrm>
                <a:off x="301752" y="1527048"/>
                <a:ext cx="5286248" cy="4572000"/>
              </a:xfrm>
              <a:blipFill rotWithShape="0">
                <a:blip r:embed="rId3"/>
                <a:stretch>
                  <a:fillRect l="-692" t="-933"/>
                </a:stretch>
              </a:blipFill>
            </p:spPr>
            <p:txBody>
              <a:bodyPr/>
              <a:lstStyle/>
              <a:p>
                <a:r>
                  <a:rPr lang="en-AU">
                    <a:noFill/>
                  </a:rPr>
                  <a:t> </a:t>
                </a:r>
              </a:p>
            </p:txBody>
          </p:sp>
        </mc:Fallback>
      </mc:AlternateContent>
    </p:spTree>
    <p:extLst>
      <p:ext uri="{BB962C8B-B14F-4D97-AF65-F5344CB8AC3E}">
        <p14:creationId xmlns:p14="http://schemas.microsoft.com/office/powerpoint/2010/main" val="2452216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6296</TotalTime>
  <Words>3587</Words>
  <Application>Microsoft Office PowerPoint</Application>
  <PresentationFormat>On-screen Show (4:3)</PresentationFormat>
  <Paragraphs>614</Paragraphs>
  <Slides>29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方正舒体</vt:lpstr>
      <vt:lpstr>宋体</vt:lpstr>
      <vt:lpstr>宋体</vt:lpstr>
      <vt:lpstr>Arial</vt:lpstr>
      <vt:lpstr>Calibri</vt:lpstr>
      <vt:lpstr>Cambria Math</vt:lpstr>
      <vt:lpstr>Georgia</vt:lpstr>
      <vt:lpstr>Times New Roman</vt:lpstr>
      <vt:lpstr>Wingdings</vt:lpstr>
      <vt:lpstr>Wingdings 2</vt:lpstr>
      <vt:lpstr>Civic</vt:lpstr>
      <vt:lpstr>Selectivity Estimation on Streaming Spatio-Textual Data Using Local Correlations</vt:lpstr>
      <vt:lpstr>Outline</vt:lpstr>
      <vt:lpstr>Introduction</vt:lpstr>
      <vt:lpstr>Introduction</vt:lpstr>
      <vt:lpstr>Introduction</vt:lpstr>
      <vt:lpstr>Introduction</vt:lpstr>
      <vt:lpstr>Problem Definition</vt:lpstr>
      <vt:lpstr>Challenges</vt:lpstr>
      <vt:lpstr>ASP-tree</vt:lpstr>
      <vt:lpstr>ASP-tree</vt:lpstr>
      <vt:lpstr>K Minimum Value (KMV)</vt:lpstr>
      <vt:lpstr>K Minimum Value (KMV)</vt:lpstr>
      <vt:lpstr>Bayesian network</vt:lpstr>
      <vt:lpstr>ASP-tree based Estimation</vt:lpstr>
      <vt:lpstr>ASP-tree based Estimation</vt:lpstr>
      <vt:lpstr>KMV based Estimation</vt:lpstr>
      <vt:lpstr>KMV based Estimation</vt:lpstr>
      <vt:lpstr>KMV based Estimation</vt:lpstr>
      <vt:lpstr>KMV based Estimation</vt:lpstr>
      <vt:lpstr>Observations</vt:lpstr>
      <vt:lpstr>Observations</vt:lpstr>
      <vt:lpstr>Observations</vt:lpstr>
      <vt:lpstr>Observations</vt:lpstr>
      <vt:lpstr>A2SP-tree</vt:lpstr>
      <vt:lpstr>Experiments</vt:lpstr>
      <vt:lpstr>Experiments</vt:lpstr>
      <vt:lpstr>Experiments</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Spatial Dominance: An Effective Search of Nearest Neighbor Candidates</dc:title>
  <dc:creator>xy</dc:creator>
  <cp:lastModifiedBy>xiaoyang wang</cp:lastModifiedBy>
  <cp:revision>463</cp:revision>
  <dcterms:created xsi:type="dcterms:W3CDTF">2006-08-16T00:00:00Z</dcterms:created>
  <dcterms:modified xsi:type="dcterms:W3CDTF">2015-09-03T19:53:11Z</dcterms:modified>
</cp:coreProperties>
</file>