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6" r:id="rId2"/>
    <p:sldId id="294" r:id="rId3"/>
    <p:sldId id="336" r:id="rId4"/>
    <p:sldId id="337" r:id="rId5"/>
    <p:sldId id="345" r:id="rId6"/>
    <p:sldId id="295" r:id="rId7"/>
    <p:sldId id="346" r:id="rId8"/>
    <p:sldId id="347" r:id="rId9"/>
    <p:sldId id="305" r:id="rId10"/>
    <p:sldId id="343" r:id="rId11"/>
    <p:sldId id="344" r:id="rId12"/>
    <p:sldId id="371" r:id="rId13"/>
    <p:sldId id="306" r:id="rId14"/>
    <p:sldId id="370" r:id="rId15"/>
    <p:sldId id="348" r:id="rId16"/>
    <p:sldId id="349" r:id="rId17"/>
    <p:sldId id="372" r:id="rId18"/>
    <p:sldId id="350" r:id="rId19"/>
    <p:sldId id="351" r:id="rId20"/>
    <p:sldId id="355" r:id="rId21"/>
    <p:sldId id="356" r:id="rId22"/>
    <p:sldId id="360" r:id="rId23"/>
    <p:sldId id="376" r:id="rId24"/>
    <p:sldId id="358" r:id="rId25"/>
    <p:sldId id="361" r:id="rId26"/>
    <p:sldId id="362" r:id="rId27"/>
    <p:sldId id="363" r:id="rId28"/>
    <p:sldId id="373" r:id="rId29"/>
    <p:sldId id="364" r:id="rId30"/>
    <p:sldId id="365" r:id="rId31"/>
    <p:sldId id="374" r:id="rId32"/>
    <p:sldId id="375" r:id="rId33"/>
    <p:sldId id="368" r:id="rId34"/>
    <p:sldId id="369" r:id="rId35"/>
    <p:sldId id="320" r:id="rId36"/>
    <p:sldId id="322" r:id="rId37"/>
    <p:sldId id="335" r:id="rId38"/>
    <p:sldId id="324" r:id="rId39"/>
    <p:sldId id="31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06" autoAdjust="0"/>
    <p:restoredTop sz="61191" autoAdjust="0"/>
  </p:normalViewPr>
  <p:slideViewPr>
    <p:cSldViewPr>
      <p:cViewPr varScale="1">
        <p:scale>
          <a:sx n="48" d="100"/>
          <a:sy n="48" d="100"/>
        </p:scale>
        <p:origin x="-2008" y="-72"/>
      </p:cViewPr>
      <p:guideLst>
        <p:guide orient="horz" pos="2160"/>
        <p:guide pos="2880"/>
      </p:guideLst>
    </p:cSldViewPr>
  </p:slideViewPr>
  <p:outlineViewPr>
    <p:cViewPr>
      <p:scale>
        <a:sx n="33" d="100"/>
        <a:sy n="33" d="100"/>
      </p:scale>
      <p:origin x="0" y="1458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9" d="100"/>
          <a:sy n="89" d="100"/>
        </p:scale>
        <p:origin x="-379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B7806C-38C3-4F20-AEB7-B0783A8B3BDA}" type="datetimeFigureOut">
              <a:rPr lang="zh-CN" altLang="en-US" smtClean="0"/>
              <a:t>2016/5/16</a:t>
            </a:fld>
            <a:endParaRPr lang="zh-CN"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79B70F-3F2D-4F28-BFDE-05121A18C93C}" type="slidenum">
              <a:rPr lang="zh-CN" altLang="en-US" smtClean="0"/>
              <a:t>‹#›</a:t>
            </a:fld>
            <a:endParaRPr lang="zh-CN" altLang="en-US"/>
          </a:p>
        </p:txBody>
      </p:sp>
    </p:spTree>
    <p:extLst>
      <p:ext uri="{BB962C8B-B14F-4D97-AF65-F5344CB8AC3E}">
        <p14:creationId xmlns:p14="http://schemas.microsoft.com/office/powerpoint/2010/main" val="1379568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4D1F60-4B19-4C34-AC20-13A7D377FA7E}" type="datetimeFigureOut">
              <a:rPr lang="zh-CN" altLang="en-US" smtClean="0"/>
              <a:t>2016/5/16</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8A8CD7-DC88-422D-A30A-4A5BCD9A417E}" type="slidenum">
              <a:rPr lang="zh-CN" altLang="en-US" smtClean="0"/>
              <a:t>‹#›</a:t>
            </a:fld>
            <a:endParaRPr lang="zh-CN" altLang="en-US"/>
          </a:p>
        </p:txBody>
      </p:sp>
    </p:spTree>
    <p:extLst>
      <p:ext uri="{BB962C8B-B14F-4D97-AF65-F5344CB8AC3E}">
        <p14:creationId xmlns:p14="http://schemas.microsoft.com/office/powerpoint/2010/main" val="87580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zh-CN" baseline="0" dirty="0" smtClean="0"/>
              <a:t>Hello everyone, welcome to my presentation today. My name is Xiaoyang Wang from the university of technology Sydney, Australia. The paper I will present today is titled distance-aware influence maximization in geo-social network. The paper is co-authored with </a:t>
            </a:r>
            <a:r>
              <a:rPr lang="en-AU" altLang="zh-CN" baseline="0" dirty="0" err="1" smtClean="0"/>
              <a:t>Dr.</a:t>
            </a:r>
            <a:r>
              <a:rPr lang="en-AU" altLang="zh-CN" baseline="0" dirty="0" smtClean="0"/>
              <a:t> Ying </a:t>
            </a:r>
            <a:r>
              <a:rPr lang="en-AU" altLang="zh-CN" baseline="0" dirty="0" err="1" smtClean="0"/>
              <a:t>zhang</a:t>
            </a:r>
            <a:r>
              <a:rPr lang="en-AU" altLang="zh-CN" baseline="0" dirty="0" smtClean="0"/>
              <a:t>, Dr, </a:t>
            </a:r>
            <a:r>
              <a:rPr lang="en-AU" altLang="zh-CN" baseline="0" dirty="0" err="1" smtClean="0"/>
              <a:t>Wenjie</a:t>
            </a:r>
            <a:r>
              <a:rPr lang="en-AU" altLang="zh-CN" baseline="0" dirty="0" smtClean="0"/>
              <a:t> Zhang, Professor </a:t>
            </a:r>
            <a:r>
              <a:rPr lang="en-AU" altLang="zh-CN" baseline="0" dirty="0" err="1" smtClean="0"/>
              <a:t>Xuemin</a:t>
            </a:r>
            <a:r>
              <a:rPr lang="en-AU" altLang="zh-CN" baseline="0" dirty="0" smtClean="0"/>
              <a:t> Lin.</a:t>
            </a:r>
            <a:endParaRPr lang="en-US" altLang="zh-CN" baseline="0" dirty="0" smtClean="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1</a:t>
            </a:fld>
            <a:endParaRPr lang="zh-CN" altLang="en-US"/>
          </a:p>
        </p:txBody>
      </p:sp>
    </p:spTree>
    <p:extLst>
      <p:ext uri="{BB962C8B-B14F-4D97-AF65-F5344CB8AC3E}">
        <p14:creationId xmlns:p14="http://schemas.microsoft.com/office/powerpoint/2010/main" val="3664103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a:t>
            </a:r>
            <a:r>
              <a:rPr lang="en-AU" baseline="0" dirty="0" smtClean="0"/>
              <a:t> influence spread is defined as the expect number of nodes activated in the process, which equals the sum of expected influence to each node. The traditional influence maximization problem is to find a set of k nodes which has the largest influence spread.</a:t>
            </a:r>
            <a:endParaRPr lang="en-AU"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10</a:t>
            </a:fld>
            <a:endParaRPr lang="zh-CN" altLang="en-US"/>
          </a:p>
        </p:txBody>
      </p:sp>
    </p:spTree>
    <p:extLst>
      <p:ext uri="{BB962C8B-B14F-4D97-AF65-F5344CB8AC3E}">
        <p14:creationId xmlns:p14="http://schemas.microsoft.com/office/powerpoint/2010/main" val="923336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our distance aware influence maximization</a:t>
            </a:r>
            <a:r>
              <a:rPr lang="en-AU" baseline="0" dirty="0" smtClean="0"/>
              <a:t> problem, given a query location q, and a weight function which assigns each node a weight. The weight of a node is decided by the distance between the user and the query location. A user has a larger weight, if it is closer to the query location. Thus the distance aware influence maximization problem is to find a set of k nodes which maximize the weighted influence spread. By reduction from the traditional influence maximization problem, calculating the weighted influence spread is #P hard and the distance aware influence maximization problem is NP-hard.</a:t>
            </a:r>
            <a:endParaRPr lang="en-AU"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11</a:t>
            </a:fld>
            <a:endParaRPr lang="zh-CN" altLang="en-US"/>
          </a:p>
        </p:txBody>
      </p:sp>
    </p:spTree>
    <p:extLst>
      <p:ext uri="{BB962C8B-B14F-4D97-AF65-F5344CB8AC3E}">
        <p14:creationId xmlns:p14="http://schemas.microsoft.com/office/powerpoint/2010/main" val="923336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To facility</a:t>
            </a:r>
            <a:r>
              <a:rPr lang="en-AU" baseline="0" dirty="0" smtClean="0"/>
              <a:t> the influence spread calculation, we use the MIA heuristic, which is proposed in the KDD 2010 paper to approximate the influence spread. Given a social network, a node can influence another node through many paths. For example, in the figure, node 1 can influence node 4 through two path. In MIA model, influence from one node to another only calculated based on the path with maximum probability. In the figure, the influence from node 1 to node 4 is calculated by the green path.</a:t>
            </a:r>
            <a:endParaRPr lang="en-AU"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12</a:t>
            </a:fld>
            <a:endParaRPr lang="zh-CN" altLang="en-US"/>
          </a:p>
        </p:txBody>
      </p:sp>
    </p:spTree>
    <p:extLst>
      <p:ext uri="{BB962C8B-B14F-4D97-AF65-F5344CB8AC3E}">
        <p14:creationId xmlns:p14="http://schemas.microsoft.com/office/powerpoint/2010/main" val="3095788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13</a:t>
            </a:fld>
            <a:endParaRPr lang="zh-CN" altLang="en-US"/>
          </a:p>
        </p:txBody>
      </p:sp>
    </p:spTree>
    <p:extLst>
      <p:ext uri="{BB962C8B-B14F-4D97-AF65-F5344CB8AC3E}">
        <p14:creationId xmlns:p14="http://schemas.microsoft.com/office/powerpoint/2010/main" val="3095788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addition,</a:t>
            </a:r>
            <a:r>
              <a:rPr lang="en-AU" baseline="0" dirty="0" smtClean="0"/>
              <a:t> we only consider the maximal influence path with probability larger than a threshold t. like 0.4. For example, node 1 can influence node 5, but the probability of the path is 0.25 which is smaller than the threshold 0.4. Thus node 1 cannot influence node 5 in the MIA model. By assemble the nodes that node 1 can influence, we can get a tree structure denoted as MIOA(v1). We can easily calculate the influence of v1 through the tree </a:t>
            </a:r>
            <a:r>
              <a:rPr lang="en-AU" baseline="0" dirty="0" err="1" smtClean="0"/>
              <a:t>strcuture</a:t>
            </a:r>
            <a:r>
              <a:rPr lang="en-AU" baseline="0" dirty="0" smtClean="0"/>
              <a:t>. </a:t>
            </a:r>
            <a:endParaRPr lang="en-AU"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14</a:t>
            </a:fld>
            <a:endParaRPr lang="zh-CN" altLang="en-US"/>
          </a:p>
        </p:txBody>
      </p:sp>
    </p:spTree>
    <p:extLst>
      <p:ext uri="{BB962C8B-B14F-4D97-AF65-F5344CB8AC3E}">
        <p14:creationId xmlns:p14="http://schemas.microsoft.com/office/powerpoint/2010/main" val="3095788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Similarly,</a:t>
            </a:r>
            <a:r>
              <a:rPr lang="en-AU" baseline="0" dirty="0" smtClean="0"/>
              <a:t> by assemble the nodes that can be influence node 4, we can get a tree structure MIIA to efficiently calculate the influence from other nodes to node 4. Hereafter, when we speak of influence spread, it means the influence spread calculated based on MIA model.</a:t>
            </a:r>
            <a:endParaRPr lang="en-AU"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15</a:t>
            </a:fld>
            <a:endParaRPr lang="zh-CN" altLang="en-US"/>
          </a:p>
        </p:txBody>
      </p:sp>
    </p:spTree>
    <p:extLst>
      <p:ext uri="{BB962C8B-B14F-4D97-AF65-F5344CB8AC3E}">
        <p14:creationId xmlns:p14="http://schemas.microsoft.com/office/powerpoint/2010/main" val="3095788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However, even we use MIA model as</a:t>
            </a:r>
            <a:r>
              <a:rPr lang="en-AU" baseline="0" dirty="0" smtClean="0"/>
              <a:t> an approximation, the problem is still NP hard. </a:t>
            </a:r>
            <a:endParaRPr lang="en-AU"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16</a:t>
            </a:fld>
            <a:endParaRPr lang="zh-CN" altLang="en-US"/>
          </a:p>
        </p:txBody>
      </p:sp>
    </p:spTree>
    <p:extLst>
      <p:ext uri="{BB962C8B-B14F-4D97-AF65-F5344CB8AC3E}">
        <p14:creationId xmlns:p14="http://schemas.microsoft.com/office/powerpoint/2010/main" val="3095788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But the</a:t>
            </a:r>
            <a:r>
              <a:rPr lang="en-AU" baseline="0" dirty="0" smtClean="0"/>
              <a:t> weighted influence spread function is </a:t>
            </a:r>
            <a:r>
              <a:rPr lang="en-AU" baseline="0" dirty="0" err="1" smtClean="0"/>
              <a:t>submodular</a:t>
            </a:r>
            <a:r>
              <a:rPr lang="en-AU" baseline="0" dirty="0" smtClean="0"/>
              <a:t> and monotonic. Thus a greedy algorithm can return a seed set with 1 – 1/e approximation ratio. That is, in each iteration, we select the node with largest marginal weighted influence spread, until we select k nodes, and return it as the result.</a:t>
            </a:r>
            <a:endParaRPr lang="en-AU"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17</a:t>
            </a:fld>
            <a:endParaRPr lang="zh-CN" altLang="en-US"/>
          </a:p>
        </p:txBody>
      </p:sp>
    </p:spTree>
    <p:extLst>
      <p:ext uri="{BB962C8B-B14F-4D97-AF65-F5344CB8AC3E}">
        <p14:creationId xmlns:p14="http://schemas.microsoft.com/office/powerpoint/2010/main" val="3095788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a:t>
            </a:r>
            <a:r>
              <a:rPr lang="en-AU" baseline="0" dirty="0" smtClean="0"/>
              <a:t> problem with the baseline greedy algorithm is that, we need to calculate the marginal influence spread for each node in each round. Since we only select k nodes, most of the other nodes are less important. To speedup the processing, it is critical to avoid the calculation for these nodes. Since there may be plenty of query issued, thus we can build some indexes for the online processing. </a:t>
            </a:r>
            <a:endParaRPr lang="en-AU"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18</a:t>
            </a:fld>
            <a:endParaRPr lang="zh-CN" altLang="en-US"/>
          </a:p>
        </p:txBody>
      </p:sp>
    </p:spTree>
    <p:extLst>
      <p:ext uri="{BB962C8B-B14F-4D97-AF65-F5344CB8AC3E}">
        <p14:creationId xmlns:p14="http://schemas.microsoft.com/office/powerpoint/2010/main" val="3095788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zh-CN" dirty="0" smtClean="0"/>
              <a:t>Before introducing the algorithm</a:t>
            </a:r>
            <a:r>
              <a:rPr lang="en-AU" altLang="zh-CN" baseline="0" dirty="0" smtClean="0"/>
              <a:t> proposed, we first introduce some pruning rules that help to reduce the cost of calculation. Suppose we can …</a:t>
            </a:r>
            <a:endParaRPr lang="zh-CN" altLang="en-US"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19</a:t>
            </a:fld>
            <a:endParaRPr lang="zh-CN" altLang="en-US"/>
          </a:p>
        </p:txBody>
      </p:sp>
    </p:spTree>
    <p:extLst>
      <p:ext uri="{BB962C8B-B14F-4D97-AF65-F5344CB8AC3E}">
        <p14:creationId xmlns:p14="http://schemas.microsoft.com/office/powerpoint/2010/main" val="3796133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aseline="0" dirty="0" smtClean="0"/>
              <a:t>Here is the outline of my presentation, First I will introduce the background and preliminaries about the problem. Then I will show the pruning rules and algorithm proposed in this paper. Finally I will show the experiments results and conclude. </a:t>
            </a:r>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2</a:t>
            </a:fld>
            <a:endParaRPr lang="zh-CN" altLang="en-US"/>
          </a:p>
        </p:txBody>
      </p:sp>
    </p:spTree>
    <p:extLst>
      <p:ext uri="{BB962C8B-B14F-4D97-AF65-F5344CB8AC3E}">
        <p14:creationId xmlns:p14="http://schemas.microsoft.com/office/powerpoint/2010/main" val="544390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altLang="zh-CN" dirty="0" smtClean="0"/>
                  <a:t>Suppose we already have a</a:t>
                </a:r>
                <a:r>
                  <a:rPr lang="en-AU" altLang="zh-CN" baseline="0" dirty="0" smtClean="0"/>
                  <a:t> set S’ with k nodes in order with large influence. Then we can have the following rules. When selecting the </a:t>
                </a:r>
                <a:r>
                  <a:rPr lang="en-AU" altLang="zh-CN" baseline="0" dirty="0" err="1" smtClean="0"/>
                  <a:t>ith</a:t>
                </a:r>
                <a:r>
                  <a:rPr lang="en-AU" altLang="zh-CN" baseline="0" dirty="0" smtClean="0"/>
                  <a:t> node, it should be better </a:t>
                </a:r>
                <a:r>
                  <a:rPr lang="en-AU" altLang="zh-CN" baseline="0" dirty="0" err="1" smtClean="0"/>
                  <a:t>ui</a:t>
                </a:r>
                <a:r>
                  <a:rPr lang="en-AU" altLang="zh-CN" baseline="0" dirty="0" smtClean="0"/>
                  <a:t>, otherwise, we can just use </a:t>
                </a:r>
                <a:r>
                  <a:rPr lang="en-AU" altLang="zh-CN" baseline="0" dirty="0" err="1" smtClean="0"/>
                  <a:t>ui</a:t>
                </a:r>
                <a:r>
                  <a:rPr lang="en-AU" altLang="zh-CN" baseline="0" dirty="0" smtClean="0"/>
                  <a:t> as the seed. </a:t>
                </a:r>
                <a:r>
                  <a:rPr lang="en-AU" altLang="zh-CN" dirty="0" smtClean="0"/>
                  <a:t>If </a:t>
                </a:r>
                <a14:m>
                  <m:oMath xmlns:m="http://schemas.openxmlformats.org/officeDocument/2006/math">
                    <m:r>
                      <a:rPr lang="en-AU" altLang="zh-CN" b="0" i="1" smtClean="0">
                        <a:latin typeface="Cambria Math"/>
                      </a:rPr>
                      <m:t>𝑆</m:t>
                    </m:r>
                    <m:r>
                      <a:rPr lang="en-AU" altLang="zh-CN" b="0" i="1" smtClean="0">
                        <a:latin typeface="Cambria Math"/>
                      </a:rPr>
                      <m:t>′</m:t>
                    </m:r>
                  </m:oMath>
                </a14:m>
                <a:r>
                  <a:rPr lang="en-AU" altLang="zh-CN" dirty="0" smtClean="0"/>
                  <a:t> has an bounded approximation ratio, then we can terminate if we can find a seed set with</a:t>
                </a:r>
                <a:r>
                  <a:rPr lang="en-AU" altLang="zh-CN" baseline="0" dirty="0" smtClean="0"/>
                  <a:t> influence as shown. Then the result will still have 1 -1/e approximation ratio, but we can early terminate.</a:t>
                </a:r>
                <a:endParaRPr lang="en-AU" altLang="zh-CN" dirty="0" smtClean="0"/>
              </a:p>
            </p:txBody>
          </p:sp>
        </mc:Choice>
        <mc:Fallback xmlns="">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altLang="zh-CN" dirty="0" smtClean="0"/>
                  <a:t>Suppose we already have a</a:t>
                </a:r>
                <a:r>
                  <a:rPr lang="en-AU" altLang="zh-CN" baseline="0" dirty="0" smtClean="0"/>
                  <a:t> set S’ with k nodes in order with large influence. Then we can have the following rules. When selecting the </a:t>
                </a:r>
                <a:r>
                  <a:rPr lang="en-AU" altLang="zh-CN" baseline="0" dirty="0" err="1" smtClean="0"/>
                  <a:t>ith</a:t>
                </a:r>
                <a:r>
                  <a:rPr lang="en-AU" altLang="zh-CN" baseline="0" dirty="0" smtClean="0"/>
                  <a:t> node, it should be better </a:t>
                </a:r>
                <a:r>
                  <a:rPr lang="en-AU" altLang="zh-CN" baseline="0" dirty="0" err="1" smtClean="0"/>
                  <a:t>ui</a:t>
                </a:r>
                <a:r>
                  <a:rPr lang="en-AU" altLang="zh-CN" baseline="0" dirty="0" smtClean="0"/>
                  <a:t>, otherwise, we can just use </a:t>
                </a:r>
                <a:r>
                  <a:rPr lang="en-AU" altLang="zh-CN" baseline="0" dirty="0" err="1" smtClean="0"/>
                  <a:t>ui</a:t>
                </a:r>
                <a:r>
                  <a:rPr lang="en-AU" altLang="zh-CN" baseline="0" dirty="0" smtClean="0"/>
                  <a:t> as the seed. </a:t>
                </a:r>
                <a:r>
                  <a:rPr lang="en-AU" altLang="zh-CN" dirty="0" smtClean="0"/>
                  <a:t>If </a:t>
                </a:r>
                <a:r>
                  <a:rPr lang="en-AU" altLang="zh-CN" b="0" i="0" smtClean="0">
                    <a:latin typeface="Cambria Math"/>
                  </a:rPr>
                  <a:t>𝑆′</a:t>
                </a:r>
                <a:r>
                  <a:rPr lang="en-AU" altLang="zh-CN" dirty="0" smtClean="0"/>
                  <a:t> has </a:t>
                </a:r>
                <a:r>
                  <a:rPr lang="en-AU" altLang="zh-CN" dirty="0" smtClean="0"/>
                  <a:t>an bounded </a:t>
                </a:r>
                <a:r>
                  <a:rPr lang="en-AU" altLang="zh-CN" dirty="0" smtClean="0"/>
                  <a:t>approximation </a:t>
                </a:r>
                <a:r>
                  <a:rPr lang="en-AU" altLang="zh-CN" dirty="0" smtClean="0"/>
                  <a:t>ratio, </a:t>
                </a:r>
                <a:r>
                  <a:rPr lang="en-AU" altLang="zh-CN" dirty="0" smtClean="0"/>
                  <a:t>then we can terminate if we can find a seed set </a:t>
                </a:r>
                <a:r>
                  <a:rPr lang="en-AU" altLang="zh-CN" dirty="0" smtClean="0"/>
                  <a:t>with</a:t>
                </a:r>
                <a:r>
                  <a:rPr lang="en-AU" altLang="zh-CN" baseline="0" dirty="0" smtClean="0"/>
                  <a:t> influence as shown. Then the result will still have 1 -1/e approximation ratio, but we can early terminate.</a:t>
                </a:r>
                <a:endParaRPr lang="en-AU" altLang="zh-CN" dirty="0" smtClean="0"/>
              </a:p>
            </p:txBody>
          </p:sp>
        </mc:Fallback>
      </mc:AlternateContent>
      <p:sp>
        <p:nvSpPr>
          <p:cNvPr id="4" name="Slide Number Placeholder 3"/>
          <p:cNvSpPr>
            <a:spLocks noGrp="1"/>
          </p:cNvSpPr>
          <p:nvPr>
            <p:ph type="sldNum" sz="quarter" idx="10"/>
          </p:nvPr>
        </p:nvSpPr>
        <p:spPr/>
        <p:txBody>
          <a:bodyPr/>
          <a:lstStyle/>
          <a:p>
            <a:fld id="{458A8CD7-DC88-422D-A30A-4A5BCD9A417E}" type="slidenum">
              <a:rPr lang="zh-CN" altLang="en-US" smtClean="0"/>
              <a:t>20</a:t>
            </a:fld>
            <a:endParaRPr lang="zh-CN" altLang="en-US"/>
          </a:p>
        </p:txBody>
      </p:sp>
    </p:spTree>
    <p:extLst>
      <p:ext uri="{BB962C8B-B14F-4D97-AF65-F5344CB8AC3E}">
        <p14:creationId xmlns:p14="http://schemas.microsoft.com/office/powerpoint/2010/main" val="120035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zh-CN" dirty="0" smtClean="0"/>
              <a:t>Next</a:t>
            </a:r>
            <a:r>
              <a:rPr lang="en-AU" altLang="zh-CN" baseline="0" dirty="0" smtClean="0"/>
              <a:t> we are talking about how to get the bounds. For rule 1, we can randomly sample some anchor points, for each anchor points, we calculate the influence for nodes assume the anchor points are the query locations. Given the query q, we select the nearest anchor point. Then we can get the upper bound and lower bound of the influence for each nodes based on the triangle inequality as shown in the equation. As shown the tightness of the bound only decided by the distance between the query and anchor point. And for all nodes the tightness is the same. For nodes with small influence, even a loose bound is enough to prune it. For example, a node with influence equals to 0.1, even the upper bound is 10 times larger, we can still easily prune it. However, for nodes with large influence, a loose bound will result a lot of candidate nodes and the pruning power is affected.  </a:t>
            </a:r>
            <a:endParaRPr lang="zh-CN" altLang="en-US"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21</a:t>
            </a:fld>
            <a:endParaRPr lang="zh-CN" altLang="en-US"/>
          </a:p>
        </p:txBody>
      </p:sp>
    </p:spTree>
    <p:extLst>
      <p:ext uri="{BB962C8B-B14F-4D97-AF65-F5344CB8AC3E}">
        <p14:creationId xmlns:p14="http://schemas.microsoft.com/office/powerpoint/2010/main" val="1247407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zh-CN" dirty="0" smtClean="0"/>
              <a:t>So for nodes with</a:t>
            </a:r>
            <a:r>
              <a:rPr lang="en-AU" altLang="zh-CN" baseline="0" dirty="0" smtClean="0"/>
              <a:t> large influence, we partition the nodes it can influence into grids, then we calculate the influence of the nodes to each grid. Given a query, then we can get tight bound as shown. </a:t>
            </a:r>
            <a:endParaRPr lang="zh-CN" altLang="en-US"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22</a:t>
            </a:fld>
            <a:endParaRPr lang="zh-CN" altLang="en-US"/>
          </a:p>
        </p:txBody>
      </p:sp>
    </p:spTree>
    <p:extLst>
      <p:ext uri="{BB962C8B-B14F-4D97-AF65-F5344CB8AC3E}">
        <p14:creationId xmlns:p14="http://schemas.microsoft.com/office/powerpoint/2010/main" val="1439906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zh-CN" dirty="0" smtClean="0"/>
              <a:t>By extending the idea</a:t>
            </a:r>
            <a:r>
              <a:rPr lang="en-AU" altLang="zh-CN" baseline="0" dirty="0" smtClean="0"/>
              <a:t> of anchor point, we can obtain the seed set used in rule 3. That is we sample some pivot points and take them as the query points and calculate the seed set based on greedy algorithm. Then given the query, we can get a seed set with bounded ratio.</a:t>
            </a:r>
            <a:endParaRPr lang="zh-CN" altLang="en-US"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23</a:t>
            </a:fld>
            <a:endParaRPr lang="zh-CN" altLang="en-US"/>
          </a:p>
        </p:txBody>
      </p:sp>
    </p:spTree>
    <p:extLst>
      <p:ext uri="{BB962C8B-B14F-4D97-AF65-F5344CB8AC3E}">
        <p14:creationId xmlns:p14="http://schemas.microsoft.com/office/powerpoint/2010/main" val="1254971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zh-CN" dirty="0" smtClean="0"/>
              <a:t>To</a:t>
            </a:r>
            <a:r>
              <a:rPr lang="en-AU" altLang="zh-CN" baseline="0" dirty="0" smtClean="0"/>
              <a:t> get the upper bound of marginal influence, we can estimate its marginal influence upper bound to each node it can influence and the sum them up. As show in the figure, for node 1, we can get the upper bound of its marginal influence by scan its tree structure once. However, for nodes with large influence, the cost is large and we may need to estimate its upper bound of marginal influence in each iteration. Thus, to reduce the cost, we can partition the nodes they can influence based on their distance to the root on the tree and take each partition as a unit then estimate the bound.</a:t>
            </a:r>
            <a:endParaRPr lang="zh-CN" altLang="en-US"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24</a:t>
            </a:fld>
            <a:endParaRPr lang="zh-CN" altLang="en-US"/>
          </a:p>
        </p:txBody>
      </p:sp>
    </p:spTree>
    <p:extLst>
      <p:ext uri="{BB962C8B-B14F-4D97-AF65-F5344CB8AC3E}">
        <p14:creationId xmlns:p14="http://schemas.microsoft.com/office/powerpoint/2010/main" val="3668239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zh-CN" dirty="0" smtClean="0"/>
              <a:t>To</a:t>
            </a:r>
            <a:r>
              <a:rPr lang="en-AU" altLang="zh-CN" baseline="0" dirty="0" smtClean="0"/>
              <a:t> combine these pruning rules, we come up with the best first algorithm. That is we try to avoid the calculation based on the pruning rules. Here is an example. Offline we compute the index for pruning rules. Suppose k = 2. Online, we first estimate the upper bound and lower bound of influence for each node. And find the seed set S’ with v6 and v7. We initialize a heap H with nodes in S’. The key is the upper bound of influence or marginal influence. Since we have exactly calculate the influence for nodes in S’. The upper bound and lower bound are the same. We maintain a queue q for all the other nodes sorted based on their upper bound of influence. L records the largest lower bound in H. </a:t>
            </a:r>
            <a:endParaRPr lang="zh-CN" altLang="en-US"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25</a:t>
            </a:fld>
            <a:endParaRPr lang="zh-CN" altLang="en-US"/>
          </a:p>
        </p:txBody>
      </p:sp>
    </p:spTree>
    <p:extLst>
      <p:ext uri="{BB962C8B-B14F-4D97-AF65-F5344CB8AC3E}">
        <p14:creationId xmlns:p14="http://schemas.microsoft.com/office/powerpoint/2010/main" val="2996118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zh-CN" dirty="0" smtClean="0"/>
              <a:t>Fo</a:t>
            </a:r>
            <a:r>
              <a:rPr lang="en-AU" altLang="zh-CN" baseline="0" dirty="0" smtClean="0"/>
              <a:t>r the first node selection, we continue load nodes from Q to H until L larger than the top of q. It means the first node must be in H.</a:t>
            </a:r>
            <a:endParaRPr lang="zh-CN" altLang="en-US"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26</a:t>
            </a:fld>
            <a:endParaRPr lang="zh-CN" altLang="en-US"/>
          </a:p>
        </p:txBody>
      </p:sp>
    </p:spTree>
    <p:extLst>
      <p:ext uri="{BB962C8B-B14F-4D97-AF65-F5344CB8AC3E}">
        <p14:creationId xmlns:p14="http://schemas.microsoft.com/office/powerpoint/2010/main" val="30831780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zh-CN" dirty="0" smtClean="0"/>
              <a:t>The</a:t>
            </a:r>
            <a:r>
              <a:rPr lang="en-AU" altLang="zh-CN" baseline="0" dirty="0" smtClean="0"/>
              <a:t>n we continue pop nodes from H. If we have not calculate its influence, we calculate the influence. If we have already calculated its influence, it is the first seed. Because its exact influence is larger than the influence upper bound of all the other nodes in H.</a:t>
            </a:r>
            <a:endParaRPr lang="zh-CN" altLang="en-US"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27</a:t>
            </a:fld>
            <a:endParaRPr lang="zh-CN" altLang="en-US"/>
          </a:p>
        </p:txBody>
      </p:sp>
    </p:spTree>
    <p:extLst>
      <p:ext uri="{BB962C8B-B14F-4D97-AF65-F5344CB8AC3E}">
        <p14:creationId xmlns:p14="http://schemas.microsoft.com/office/powerpoint/2010/main" val="30978627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zh-CN" dirty="0" smtClean="0"/>
              <a:t>For the</a:t>
            </a:r>
            <a:r>
              <a:rPr lang="en-AU" altLang="zh-CN" baseline="0" dirty="0" smtClean="0"/>
              <a:t> second seed, we first calculate the exact marginal influence of v7. The we try load nodes from H if there upper bound larger than L. Otherwise, we continues pop nodes from H. If we have not estimate the upper bound of marginal influence, we estimate it and reinsert. If we have estimate the marginal influence, we calculate the exact marginal influence. Otherwise, it is the results for the second node.</a:t>
            </a:r>
          </a:p>
          <a:p>
            <a:endParaRPr lang="zh-CN" altLang="en-US"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28</a:t>
            </a:fld>
            <a:endParaRPr lang="zh-CN" altLang="en-US"/>
          </a:p>
        </p:txBody>
      </p:sp>
    </p:spTree>
    <p:extLst>
      <p:ext uri="{BB962C8B-B14F-4D97-AF65-F5344CB8AC3E}">
        <p14:creationId xmlns:p14="http://schemas.microsoft.com/office/powerpoint/2010/main" val="82361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zh-CN" dirty="0" smtClean="0"/>
              <a:t>In the example, we estimate</a:t>
            </a:r>
            <a:r>
              <a:rPr lang="en-AU" altLang="zh-CN" baseline="0" dirty="0" smtClean="0"/>
              <a:t> the marginal influence of v6 and L becomes 7.</a:t>
            </a:r>
            <a:endParaRPr lang="zh-CN" altLang="en-US"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29</a:t>
            </a:fld>
            <a:endParaRPr lang="zh-CN" altLang="en-US"/>
          </a:p>
        </p:txBody>
      </p:sp>
    </p:spTree>
    <p:extLst>
      <p:ext uri="{BB962C8B-B14F-4D97-AF65-F5344CB8AC3E}">
        <p14:creationId xmlns:p14="http://schemas.microsoft.com/office/powerpoint/2010/main" val="3605063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With the popularity of social network platforms, many companies tend to use them to promote their products.</a:t>
            </a:r>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3</a:t>
            </a:fld>
            <a:endParaRPr lang="zh-CN" altLang="en-US"/>
          </a:p>
        </p:txBody>
      </p:sp>
    </p:spTree>
    <p:extLst>
      <p:ext uri="{BB962C8B-B14F-4D97-AF65-F5344CB8AC3E}">
        <p14:creationId xmlns:p14="http://schemas.microsoft.com/office/powerpoint/2010/main" val="1302492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zh-CN" dirty="0" smtClean="0"/>
              <a:t>Then</a:t>
            </a:r>
            <a:r>
              <a:rPr lang="en-AU" altLang="zh-CN" baseline="0" dirty="0" smtClean="0"/>
              <a:t> we load v2 and v3, because they have the potential to be the next seed. </a:t>
            </a:r>
            <a:endParaRPr lang="zh-CN" altLang="en-US"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30</a:t>
            </a:fld>
            <a:endParaRPr lang="zh-CN" altLang="en-US"/>
          </a:p>
        </p:txBody>
      </p:sp>
    </p:spTree>
    <p:extLst>
      <p:ext uri="{BB962C8B-B14F-4D97-AF65-F5344CB8AC3E}">
        <p14:creationId xmlns:p14="http://schemas.microsoft.com/office/powerpoint/2010/main" val="39837902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zh-CN" dirty="0" smtClean="0"/>
              <a:t>Then we continue pop node from H and verify. </a:t>
            </a:r>
            <a:endParaRPr lang="zh-CN" altLang="en-US"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31</a:t>
            </a:fld>
            <a:endParaRPr lang="zh-CN" altLang="en-US"/>
          </a:p>
        </p:txBody>
      </p:sp>
    </p:spTree>
    <p:extLst>
      <p:ext uri="{BB962C8B-B14F-4D97-AF65-F5344CB8AC3E}">
        <p14:creationId xmlns:p14="http://schemas.microsoft.com/office/powerpoint/2010/main" val="3481747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zh-CN" dirty="0" smtClean="0"/>
              <a:t>Until</a:t>
            </a:r>
            <a:r>
              <a:rPr lang="en-AU" altLang="zh-CN" baseline="0" dirty="0" smtClean="0"/>
              <a:t> we pop v2 and its marginal influence is exactly calculated. We return it as the second seed.</a:t>
            </a:r>
            <a:endParaRPr lang="zh-CN" altLang="en-US"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33</a:t>
            </a:fld>
            <a:endParaRPr lang="zh-CN" altLang="en-US"/>
          </a:p>
        </p:txBody>
      </p:sp>
    </p:spTree>
    <p:extLst>
      <p:ext uri="{BB962C8B-B14F-4D97-AF65-F5344CB8AC3E}">
        <p14:creationId xmlns:p14="http://schemas.microsoft.com/office/powerpoint/2010/main" val="37356669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the experiments,</a:t>
            </a:r>
            <a:r>
              <a:rPr lang="en-AU" baseline="0" dirty="0" smtClean="0"/>
              <a:t> we compare our algorithm with the first rule, the first two rules and with all rules with PMIA and CELF++ algorithm. We conduct the experiments on three real world geo-social networks. We use two models to generate the probability of edge. The first one is weighted model and </a:t>
            </a:r>
            <a:r>
              <a:rPr lang="en-AU" baseline="0" dirty="0" err="1" smtClean="0"/>
              <a:t>trivalency</a:t>
            </a:r>
            <a:r>
              <a:rPr lang="en-AU" baseline="0" dirty="0" smtClean="0"/>
              <a:t> model. </a:t>
            </a:r>
            <a:endParaRPr lang="en-AU"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35</a:t>
            </a:fld>
            <a:endParaRPr lang="zh-CN" altLang="en-US"/>
          </a:p>
        </p:txBody>
      </p:sp>
    </p:spTree>
    <p:extLst>
      <p:ext uri="{BB962C8B-B14F-4D97-AF65-F5344CB8AC3E}">
        <p14:creationId xmlns:p14="http://schemas.microsoft.com/office/powerpoint/2010/main" val="24862859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a:t>
            </a:r>
            <a:r>
              <a:rPr lang="en-AU" baseline="0" dirty="0" smtClean="0"/>
              <a:t> two figures show the influence spread of different algorithms by varying k from 10 to 50. on the first dataset with two edge models. We can see the influence returned by the algorithms in this paper is slight smaller than the CELF++ algorithm, because we use the MIA model as an </a:t>
            </a:r>
            <a:r>
              <a:rPr lang="en-AU" baseline="0" dirty="0" err="1" smtClean="0"/>
              <a:t>approimxation</a:t>
            </a:r>
            <a:r>
              <a:rPr lang="en-AU" baseline="0" dirty="0" smtClean="0"/>
              <a:t>. </a:t>
            </a:r>
            <a:endParaRPr lang="en-AU"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36</a:t>
            </a:fld>
            <a:endParaRPr lang="zh-CN" altLang="en-US"/>
          </a:p>
        </p:txBody>
      </p:sp>
    </p:spTree>
    <p:extLst>
      <p:ext uri="{BB962C8B-B14F-4D97-AF65-F5344CB8AC3E}">
        <p14:creationId xmlns:p14="http://schemas.microsoft.com/office/powerpoint/2010/main" val="31312324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These</a:t>
            </a:r>
            <a:r>
              <a:rPr lang="en-AU" baseline="0" dirty="0" smtClean="0"/>
              <a:t> two figures show the running time of proposed algorithms. As we can see, the pruning rules can truly speedup the processing.</a:t>
            </a:r>
            <a:endParaRPr lang="en-AU"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37</a:t>
            </a:fld>
            <a:endParaRPr lang="zh-CN" altLang="en-US"/>
          </a:p>
        </p:txBody>
      </p:sp>
    </p:spTree>
    <p:extLst>
      <p:ext uri="{BB962C8B-B14F-4D97-AF65-F5344CB8AC3E}">
        <p14:creationId xmlns:p14="http://schemas.microsoft.com/office/powerpoint/2010/main" val="27541193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mtClean="0"/>
              <a:t>To sum up.</a:t>
            </a:r>
            <a:endParaRPr lang="en-AU"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38</a:t>
            </a:fld>
            <a:endParaRPr lang="zh-CN" altLang="en-US"/>
          </a:p>
        </p:txBody>
      </p:sp>
    </p:spTree>
    <p:extLst>
      <p:ext uri="{BB962C8B-B14F-4D97-AF65-F5344CB8AC3E}">
        <p14:creationId xmlns:p14="http://schemas.microsoft.com/office/powerpoint/2010/main" val="9592709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Thanks. Any questions?</a:t>
            </a:r>
            <a:endParaRPr lang="zh-CN" altLang="en-US"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39</a:t>
            </a:fld>
            <a:endParaRPr lang="zh-CN" altLang="en-US"/>
          </a:p>
        </p:txBody>
      </p:sp>
    </p:spTree>
    <p:extLst>
      <p:ext uri="{BB962C8B-B14F-4D97-AF65-F5344CB8AC3E}">
        <p14:creationId xmlns:p14="http://schemas.microsoft.com/office/powerpoint/2010/main" val="154449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As a key problem in viral marketing, the influence maximization problem has been widely studied. It utilizes the word-of-mouth property to propagate the information from friends to friends. It aims to find a set of k nodes that can make the largest cascade of information, that is to let the most number of people know about the information.</a:t>
            </a:r>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4</a:t>
            </a:fld>
            <a:endParaRPr lang="zh-CN" altLang="en-US"/>
          </a:p>
        </p:txBody>
      </p:sp>
    </p:spTree>
    <p:extLst>
      <p:ext uri="{BB962C8B-B14F-4D97-AF65-F5344CB8AC3E}">
        <p14:creationId xmlns:p14="http://schemas.microsoft.com/office/powerpoint/2010/main" val="1302492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As the advance of </a:t>
            </a:r>
            <a:r>
              <a:rPr lang="en-AU" baseline="0" dirty="0" err="1" smtClean="0"/>
              <a:t>gps</a:t>
            </a:r>
            <a:r>
              <a:rPr lang="en-AU" baseline="0" dirty="0" smtClean="0"/>
              <a:t>-enabled devices, more and more people are associated with location information. Thus, when we want to promote a local store, like a local restaurant in the figure, through the social network. It will be more effective to consider users’ location information.  </a:t>
            </a:r>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5</a:t>
            </a:fld>
            <a:endParaRPr lang="zh-CN" altLang="en-US"/>
          </a:p>
        </p:txBody>
      </p:sp>
    </p:spTree>
    <p:extLst>
      <p:ext uri="{BB962C8B-B14F-4D97-AF65-F5344CB8AC3E}">
        <p14:creationId xmlns:p14="http://schemas.microsoft.com/office/powerpoint/2010/main" val="1302492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In the </a:t>
            </a:r>
            <a:r>
              <a:rPr lang="en-AU" baseline="0" dirty="0" err="1" smtClean="0"/>
              <a:t>sigmod</a:t>
            </a:r>
            <a:r>
              <a:rPr lang="en-AU" baseline="0" dirty="0" smtClean="0"/>
              <a:t> 2014 paper, the authors define the location aware influence maximization problem. Specially, it allows users to input a query region. Then it tries to find a set of k users that maximize the influence only to the users in the query region. The paper considers the location information for promotion, however it still has some limitation. When the query region is to large, it may return a results that influence many people in the outline, like the people in the circle, even if influenced, they may not come to the promoted location due to the distance reason. </a:t>
            </a:r>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6</a:t>
            </a:fld>
            <a:endParaRPr lang="zh-CN" altLang="en-US"/>
          </a:p>
        </p:txBody>
      </p:sp>
    </p:spTree>
    <p:extLst>
      <p:ext uri="{BB962C8B-B14F-4D97-AF65-F5344CB8AC3E}">
        <p14:creationId xmlns:p14="http://schemas.microsoft.com/office/powerpoint/2010/main" val="1302492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While</a:t>
            </a:r>
            <a:r>
              <a:rPr lang="en-AU" baseline="0" dirty="0" smtClean="0"/>
              <a:t> if the query region is too small, only a limited number of people will be influenced. Thus both cases are not satisfied. </a:t>
            </a:r>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7</a:t>
            </a:fld>
            <a:endParaRPr lang="zh-CN" altLang="en-US"/>
          </a:p>
        </p:txBody>
      </p:sp>
    </p:spTree>
    <p:extLst>
      <p:ext uri="{BB962C8B-B14F-4D97-AF65-F5344CB8AC3E}">
        <p14:creationId xmlns:p14="http://schemas.microsoft.com/office/powerpoint/2010/main" val="1302492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So it is more natural if the user just needs to input the promoted location. Based on the location, we can assign a weight to each user in the social network, based on their distance to the promoted location. Then working on this weighted influence maximization model, it will more likely to influence the people close to the promoted location. </a:t>
            </a:r>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8</a:t>
            </a:fld>
            <a:endParaRPr lang="zh-CN" altLang="en-US"/>
          </a:p>
        </p:txBody>
      </p:sp>
    </p:spTree>
    <p:extLst>
      <p:ext uri="{BB962C8B-B14F-4D97-AF65-F5344CB8AC3E}">
        <p14:creationId xmlns:p14="http://schemas.microsoft.com/office/powerpoint/2010/main" val="1302492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dirty="0" smtClean="0"/>
              <a:t>So the input of our problem is a geo-social</a:t>
            </a:r>
            <a:r>
              <a:rPr lang="en-AU" baseline="0" dirty="0" smtClean="0"/>
              <a:t> network. Each node has a location and each edge has a weight indicating the probability that a friend influences another. The diffusion model used in this paper is independent cascade model. The diffusion process works as follows. Firstly, only the selected nodes are active, then it tries to active each inactive neighbour with the probability on the edge. The newly active nodes will have one chance to active their inactive neighbours according to the probabilities. The process stops when no more nodes can be </a:t>
            </a:r>
            <a:r>
              <a:rPr lang="en-AU" baseline="0" dirty="0" err="1" smtClean="0"/>
              <a:t>activatied</a:t>
            </a:r>
            <a:r>
              <a:rPr lang="en-AU" baseline="0" dirty="0" smtClean="0"/>
              <a:t>. </a:t>
            </a:r>
            <a:endParaRPr lang="en-AU"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AU" dirty="0"/>
          </a:p>
        </p:txBody>
      </p:sp>
      <p:sp>
        <p:nvSpPr>
          <p:cNvPr id="4" name="Slide Number Placeholder 3"/>
          <p:cNvSpPr>
            <a:spLocks noGrp="1"/>
          </p:cNvSpPr>
          <p:nvPr>
            <p:ph type="sldNum" sz="quarter" idx="10"/>
          </p:nvPr>
        </p:nvSpPr>
        <p:spPr/>
        <p:txBody>
          <a:bodyPr/>
          <a:lstStyle/>
          <a:p>
            <a:fld id="{458A8CD7-DC88-422D-A30A-4A5BCD9A417E}" type="slidenum">
              <a:rPr lang="zh-CN" altLang="en-US" smtClean="0"/>
              <a:t>9</a:t>
            </a:fld>
            <a:endParaRPr lang="zh-CN" altLang="en-US"/>
          </a:p>
        </p:txBody>
      </p:sp>
    </p:spTree>
    <p:extLst>
      <p:ext uri="{BB962C8B-B14F-4D97-AF65-F5344CB8AC3E}">
        <p14:creationId xmlns:p14="http://schemas.microsoft.com/office/powerpoint/2010/main" val="923336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ltLang="zh-CN" smtClean="0"/>
              <a:t>Click to edit Master subtitle style</a:t>
            </a:r>
            <a:endParaRPr kumimoji="0" lang="en-US"/>
          </a:p>
        </p:txBody>
      </p:sp>
      <p:sp>
        <p:nvSpPr>
          <p:cNvPr id="28" name="Date Placeholder 27"/>
          <p:cNvSpPr>
            <a:spLocks noGrp="1"/>
          </p:cNvSpPr>
          <p:nvPr>
            <p:ph type="dt" sz="half" idx="10"/>
          </p:nvPr>
        </p:nvSpPr>
        <p:spPr/>
        <p:txBody>
          <a:bodyPr/>
          <a:lstStyle/>
          <a:p>
            <a:fld id="{E602A7D7-4547-4DD4-9B85-F184B0A5A6FC}" type="datetime1">
              <a:rPr lang="en-US" altLang="zh-CN" smtClean="0"/>
              <a:t>5/16/2016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ltLang="zh-CN"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p>
            <a:fld id="{1D3F5466-183D-43D5-A7B2-B01FD3F72E26}" type="datetime1">
              <a:rPr lang="en-US" altLang="zh-CN"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p>
            <a:fld id="{CD063ED0-E684-43FE-9693-DAC3FE75FE93}" type="datetime1">
              <a:rPr lang="en-US" altLang="zh-CN" smtClean="0"/>
              <a:t>5/16/2016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ltLang="zh-CN"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latin typeface="Calibri" pitchFamily="34" charset="0"/>
              </a:defRPr>
            </a:lvl1pPr>
          </a:lstStyle>
          <a:p>
            <a:r>
              <a:rPr kumimoji="0" lang="en-US" altLang="zh-CN" dirty="0" smtClean="0"/>
              <a:t>Click to edit Master title style</a:t>
            </a:r>
            <a:endParaRPr kumimoji="0" lang="en-US" dirty="0"/>
          </a:p>
        </p:txBody>
      </p:sp>
      <p:sp>
        <p:nvSpPr>
          <p:cNvPr id="4" name="Date Placeholder 3"/>
          <p:cNvSpPr>
            <a:spLocks noGrp="1"/>
          </p:cNvSpPr>
          <p:nvPr>
            <p:ph type="dt" sz="half" idx="10"/>
          </p:nvPr>
        </p:nvSpPr>
        <p:spPr>
          <a:xfrm>
            <a:off x="8305800" y="5791200"/>
            <a:ext cx="3044952" cy="365760"/>
          </a:xfrm>
        </p:spPr>
        <p:txBody>
          <a:bodyPr/>
          <a:lstStyle/>
          <a:p>
            <a:fld id="{1256B77D-2ADE-4F04-A272-4FEA46BEAF9B}" type="datetime1">
              <a:rPr lang="en-US" altLang="zh-CN" smtClean="0"/>
              <a:t>5/16/2016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305800" y="6324600"/>
            <a:ext cx="457200" cy="441325"/>
          </a:xfrm>
        </p:spPr>
        <p:txBody>
          <a:bodyPr/>
          <a:lstStyle>
            <a:lvl1pPr>
              <a:defRPr>
                <a:solidFill>
                  <a:schemeClr val="tx1"/>
                </a:solidFill>
              </a:defRPr>
            </a:lvl1pPr>
          </a:lstStyle>
          <a:p>
            <a:fld id="{B6F15528-21DE-4FAA-801E-634DDDAF4B2B}"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lvl1pPr>
              <a:defRPr>
                <a:solidFill>
                  <a:schemeClr val="tx1"/>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stStyle>
          <a:p>
            <a:pPr lvl="0" eaLnBrk="1" latinLnBrk="0" hangingPunct="1"/>
            <a:r>
              <a:rPr lang="en-US" altLang="zh-CN" dirty="0" smtClean="0"/>
              <a:t>Click to edit Master text styles</a:t>
            </a:r>
          </a:p>
          <a:p>
            <a:pPr lvl="1" eaLnBrk="1" latinLnBrk="0" hangingPunct="1"/>
            <a:r>
              <a:rPr lang="en-US" altLang="zh-CN" dirty="0" smtClean="0"/>
              <a:t>Second level</a:t>
            </a:r>
          </a:p>
          <a:p>
            <a:pPr lvl="2" eaLnBrk="1" latinLnBrk="0" hangingPunct="1"/>
            <a:r>
              <a:rPr lang="en-US" altLang="zh-CN" dirty="0" smtClean="0"/>
              <a:t>Third level</a:t>
            </a:r>
          </a:p>
          <a:p>
            <a:pPr lvl="3" eaLnBrk="1" latinLnBrk="0" hangingPunct="1"/>
            <a:r>
              <a:rPr lang="en-US" altLang="zh-CN" dirty="0" smtClean="0"/>
              <a:t>Fourth level</a:t>
            </a:r>
          </a:p>
          <a:p>
            <a:pPr lvl="4" eaLnBrk="1" latinLnBrk="0" hangingPunct="1"/>
            <a:r>
              <a:rPr lang="en-US" altLang="zh-CN"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ltLang="zh-CN"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DF795A3-421F-4C5A-A89A-80370F36A74C}" type="datetime1">
              <a:rPr lang="en-US" altLang="zh-CN" smtClean="0"/>
              <a:t>5/16/2016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ltLang="zh-CN"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ltLang="zh-CN"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AE34330-B0C2-463F-A9AB-2F4D13E842EC}" type="datetime1">
              <a:rPr lang="en-US" altLang="zh-CN" smtClean="0"/>
              <a:t>5/16/2016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ltLang="zh-CN"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ltLang="zh-CN" smtClean="0"/>
              <a:t>Click to edit Master text styles</a:t>
            </a:r>
          </a:p>
        </p:txBody>
      </p:sp>
      <p:sp>
        <p:nvSpPr>
          <p:cNvPr id="7" name="Date Placeholder 6"/>
          <p:cNvSpPr>
            <a:spLocks noGrp="1"/>
          </p:cNvSpPr>
          <p:nvPr>
            <p:ph type="dt" sz="half" idx="10"/>
          </p:nvPr>
        </p:nvSpPr>
        <p:spPr/>
        <p:txBody>
          <a:bodyPr/>
          <a:lstStyle/>
          <a:p>
            <a:fld id="{B66563F3-E10E-464A-90D9-ECA0690436CD}" type="datetime1">
              <a:rPr lang="en-US" altLang="zh-CN" smtClean="0"/>
              <a:t>5/16/2016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ltLang="zh-CN"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3" name="Date Placeholder 2"/>
          <p:cNvSpPr>
            <a:spLocks noGrp="1"/>
          </p:cNvSpPr>
          <p:nvPr>
            <p:ph type="dt" sz="half" idx="10"/>
          </p:nvPr>
        </p:nvSpPr>
        <p:spPr/>
        <p:txBody>
          <a:bodyPr/>
          <a:lstStyle/>
          <a:p>
            <a:fld id="{1A4FDF60-90D6-4078-B046-D4A14914E3AB}" type="datetime1">
              <a:rPr lang="en-US" altLang="zh-CN" smtClean="0"/>
              <a:t>5/16/2016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0A7A92D-30F7-49B5-84D6-152AB8C004C7}" type="datetime1">
              <a:rPr lang="en-US" altLang="zh-CN" smtClean="0"/>
              <a:t>5/16/2016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ltLang="zh-CN"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ltLang="zh-CN"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F8B5B600-AF00-4462-9688-DD3B61E7FE0A}" type="datetime1">
              <a:rPr lang="en-US" altLang="zh-CN" smtClean="0"/>
              <a:t>5/16/2016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ltLang="zh-CN"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ltLang="zh-CN"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ltLang="zh-CN"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E39058F-D131-416B-9461-352D61CD05AD}" type="datetime1">
              <a:rPr lang="en-US" altLang="zh-CN" smtClean="0"/>
              <a:t>5/16/2016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0">
              <a:schemeClr val="bg1"/>
            </a:gs>
          </a:gsLst>
          <a:lin ang="5400000" scaled="0"/>
          <a:tileRect/>
        </a:gra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7087AA6-FC56-42D7-A58E-851C0F8B4EB7}" type="datetime1">
              <a:rPr lang="en-US" altLang="zh-CN" smtClean="0"/>
              <a:t>5/16/2016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ltLang="zh-CN"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ltLang="zh-CN" smtClean="0"/>
              <a:t>Click to edit Master text styles</a:t>
            </a:r>
          </a:p>
          <a:p>
            <a:pPr lvl="1" eaLnBrk="1" latinLnBrk="0" hangingPunct="1"/>
            <a:r>
              <a:rPr kumimoji="0" lang="en-US" altLang="zh-CN" smtClean="0"/>
              <a:t>Second level</a:t>
            </a:r>
          </a:p>
          <a:p>
            <a:pPr lvl="2" eaLnBrk="1" latinLnBrk="0" hangingPunct="1"/>
            <a:r>
              <a:rPr kumimoji="0" lang="en-US" altLang="zh-CN" smtClean="0"/>
              <a:t>Third level</a:t>
            </a:r>
          </a:p>
          <a:p>
            <a:pPr lvl="3" eaLnBrk="1" latinLnBrk="0" hangingPunct="1"/>
            <a:r>
              <a:rPr kumimoji="0" lang="en-US" altLang="zh-CN" smtClean="0"/>
              <a:t>Fourth level</a:t>
            </a:r>
          </a:p>
          <a:p>
            <a:pPr lvl="4" eaLnBrk="1" latinLnBrk="0" hangingPunct="1"/>
            <a:r>
              <a:rPr kumimoji="0" lang="en-US" altLang="zh-CN"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19.png"/><Relationship Id="rId4" Type="http://schemas.openxmlformats.org/officeDocument/2006/relationships/image" Target="../media/image21.png"/><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80.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80.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0.png"/><Relationship Id="rId7"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6.png"/><Relationship Id="rId7"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30.png"/><Relationship Id="rId4" Type="http://schemas.openxmlformats.org/officeDocument/2006/relationships/image" Target="../media/image41.pn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6.png"/><Relationship Id="rId7"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7.png"/><Relationship Id="rId10" Type="http://schemas.openxmlformats.org/officeDocument/2006/relationships/image" Target="../media/image30.png"/><Relationship Id="rId4" Type="http://schemas.openxmlformats.org/officeDocument/2006/relationships/image" Target="../media/image41.png"/><Relationship Id="rId9" Type="http://schemas.openxmlformats.org/officeDocument/2006/relationships/image" Target="../media/image49.png"/></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6.png"/><Relationship Id="rId7"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7.png"/><Relationship Id="rId10" Type="http://schemas.openxmlformats.org/officeDocument/2006/relationships/image" Target="../media/image30.png"/><Relationship Id="rId4" Type="http://schemas.openxmlformats.org/officeDocument/2006/relationships/image" Target="../media/image41.png"/><Relationship Id="rId9" Type="http://schemas.openxmlformats.org/officeDocument/2006/relationships/image" Target="../media/image32.png"/></Relationships>
</file>

<file path=ppt/slides/_rels/slide2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6.png"/><Relationship Id="rId7" Type="http://schemas.openxmlformats.org/officeDocument/2006/relationships/image" Target="../media/image32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33.png"/><Relationship Id="rId12"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1.png"/><Relationship Id="rId5" Type="http://schemas.openxmlformats.org/officeDocument/2006/relationships/image" Target="../media/image320.png"/><Relationship Id="rId10" Type="http://schemas.openxmlformats.org/officeDocument/2006/relationships/image" Target="../media/image60.png"/><Relationship Id="rId4" Type="http://schemas.openxmlformats.org/officeDocument/2006/relationships/image" Target="../media/image56.png"/><Relationship Id="rId9"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33.png"/><Relationship Id="rId12"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1.png"/><Relationship Id="rId5" Type="http://schemas.openxmlformats.org/officeDocument/2006/relationships/image" Target="../media/image320.png"/><Relationship Id="rId10" Type="http://schemas.openxmlformats.org/officeDocument/2006/relationships/image" Target="../media/image60.png"/><Relationship Id="rId4" Type="http://schemas.openxmlformats.org/officeDocument/2006/relationships/image" Target="../media/image63.png"/><Relationship Id="rId9" Type="http://schemas.openxmlformats.org/officeDocument/2006/relationships/image" Target="../media/image59.png"/></Relationships>
</file>

<file path=ppt/slides/_rels/slide32.xml.rels><?xml version="1.0" encoding="UTF-8" standalone="yes"?>
<Relationships xmlns="http://schemas.openxmlformats.org/package/2006/relationships"><Relationship Id="rId3" Type="http://schemas.openxmlformats.org/officeDocument/2006/relationships/image" Target="../media/image330.png"/><Relationship Id="rId1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1.png"/><Relationship Id="rId5" Type="http://schemas.openxmlformats.org/officeDocument/2006/relationships/image" Target="../media/image320.png"/><Relationship Id="rId10" Type="http://schemas.openxmlformats.org/officeDocument/2006/relationships/image" Target="../media/image60.png"/><Relationship Id="rId4" Type="http://schemas.openxmlformats.org/officeDocument/2006/relationships/image" Target="../media/image65.png"/><Relationship Id="rId9" Type="http://schemas.openxmlformats.org/officeDocument/2006/relationships/image" Target="../media/image59.png"/></Relationships>
</file>

<file path=ppt/slides/_rels/slide33.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35.png"/><Relationship Id="rId3" Type="http://schemas.openxmlformats.org/officeDocument/2006/relationships/image" Target="../media/image33.png"/><Relationship Id="rId12" Type="http://schemas.openxmlformats.org/officeDocument/2006/relationships/image" Target="../media/image320.png"/><Relationship Id="rId2" Type="http://schemas.openxmlformats.org/officeDocument/2006/relationships/notesSlide" Target="../notesSlides/notesSlide32.xml"/><Relationship Id="rId1" Type="http://schemas.openxmlformats.org/officeDocument/2006/relationships/slideLayout" Target="../slideLayouts/slideLayout2.xml"/><Relationship Id="rId11" Type="http://schemas.openxmlformats.org/officeDocument/2006/relationships/image" Target="../media/image34.png"/><Relationship Id="rId15" Type="http://schemas.openxmlformats.org/officeDocument/2006/relationships/image" Target="../media/image30.png"/><Relationship Id="rId10" Type="http://schemas.openxmlformats.org/officeDocument/2006/relationships/image" Target="../media/image600.png"/><Relationship Id="rId9" Type="http://schemas.openxmlformats.org/officeDocument/2006/relationships/image" Target="../media/image590.png"/><Relationship Id="rId14" Type="http://schemas.openxmlformats.org/officeDocument/2006/relationships/image" Target="../media/image36.png"/></Relationships>
</file>

<file path=ppt/slides/_rels/slide3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35.png"/><Relationship Id="rId12" Type="http://schemas.openxmlformats.org/officeDocument/2006/relationships/image" Target="../media/image320.png"/><Relationship Id="rId2" Type="http://schemas.openxmlformats.org/officeDocument/2006/relationships/image" Target="../media/image37.png"/><Relationship Id="rId1" Type="http://schemas.openxmlformats.org/officeDocument/2006/relationships/slideLayout" Target="../slideLayouts/slideLayout2.xml"/><Relationship Id="rId11" Type="http://schemas.openxmlformats.org/officeDocument/2006/relationships/image" Target="../media/image370.png"/><Relationship Id="rId15" Type="http://schemas.openxmlformats.org/officeDocument/2006/relationships/image" Target="../media/image30.png"/><Relationship Id="rId10" Type="http://schemas.openxmlformats.org/officeDocument/2006/relationships/image" Target="../media/image600.png"/><Relationship Id="rId9" Type="http://schemas.openxmlformats.org/officeDocument/2006/relationships/image" Target="../media/image590.png"/><Relationship Id="rId1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124200"/>
            <a:ext cx="8229600" cy="1752600"/>
          </a:xfrm>
        </p:spPr>
        <p:txBody>
          <a:bodyPr>
            <a:normAutofit/>
          </a:bodyPr>
          <a:lstStyle/>
          <a:p>
            <a:pPr>
              <a:defRPr/>
            </a:pPr>
            <a:r>
              <a:rPr lang="en-US" altLang="zh-CN" sz="1800" dirty="0" err="1">
                <a:solidFill>
                  <a:schemeClr val="tx1"/>
                </a:solidFill>
                <a:latin typeface="Calibri" pitchFamily="34" charset="0"/>
                <a:ea typeface="Cambria Math" pitchFamily="18" charset="0"/>
              </a:rPr>
              <a:t>Xiaoyang</a:t>
            </a:r>
            <a:r>
              <a:rPr lang="en-US" altLang="zh-CN" sz="1800" dirty="0">
                <a:solidFill>
                  <a:schemeClr val="tx1"/>
                </a:solidFill>
                <a:latin typeface="Calibri" pitchFamily="34" charset="0"/>
                <a:ea typeface="Cambria Math" pitchFamily="18" charset="0"/>
              </a:rPr>
              <a:t> Wang</a:t>
            </a:r>
            <a:r>
              <a:rPr lang="en-US" altLang="zh-CN" sz="1800" b="0" baseline="30000" dirty="0">
                <a:solidFill>
                  <a:schemeClr val="tx1"/>
                </a:solidFill>
                <a:latin typeface="Calibri" pitchFamily="34" charset="0"/>
                <a:ea typeface="Cambria Math" pitchFamily="18" charset="0"/>
              </a:rPr>
              <a:t>1</a:t>
            </a:r>
            <a:r>
              <a:rPr lang="en-US" altLang="zh-CN" sz="1800" b="0" dirty="0">
                <a:solidFill>
                  <a:schemeClr val="tx1"/>
                </a:solidFill>
                <a:latin typeface="Calibri" pitchFamily="34" charset="0"/>
                <a:ea typeface="Cambria Math" pitchFamily="18" charset="0"/>
              </a:rPr>
              <a:t>, Ying </a:t>
            </a:r>
            <a:r>
              <a:rPr lang="en-US" altLang="zh-CN" sz="1800" b="0" dirty="0" smtClean="0">
                <a:solidFill>
                  <a:schemeClr val="tx1"/>
                </a:solidFill>
                <a:latin typeface="Calibri" pitchFamily="34" charset="0"/>
                <a:ea typeface="Cambria Math" pitchFamily="18" charset="0"/>
              </a:rPr>
              <a:t>Zhang</a:t>
            </a:r>
            <a:r>
              <a:rPr lang="en-US" altLang="zh-CN" sz="1800" b="0" baseline="30000" dirty="0">
                <a:solidFill>
                  <a:schemeClr val="tx1"/>
                </a:solidFill>
                <a:latin typeface="Calibri" pitchFamily="34" charset="0"/>
                <a:ea typeface="Cambria Math" pitchFamily="18" charset="0"/>
              </a:rPr>
              <a:t>1</a:t>
            </a:r>
            <a:r>
              <a:rPr lang="en-US" altLang="zh-CN" sz="1800" b="0" dirty="0" smtClean="0">
                <a:solidFill>
                  <a:schemeClr val="tx1"/>
                </a:solidFill>
                <a:latin typeface="Calibri" pitchFamily="34" charset="0"/>
                <a:ea typeface="Cambria Math" pitchFamily="18" charset="0"/>
              </a:rPr>
              <a:t>, </a:t>
            </a:r>
            <a:r>
              <a:rPr lang="en-US" altLang="zh-CN" sz="1800" b="0" dirty="0" err="1">
                <a:solidFill>
                  <a:schemeClr val="tx1"/>
                </a:solidFill>
                <a:latin typeface="Calibri" pitchFamily="34" charset="0"/>
                <a:ea typeface="Cambria Math" pitchFamily="18" charset="0"/>
              </a:rPr>
              <a:t>Wenjie</a:t>
            </a:r>
            <a:r>
              <a:rPr lang="en-US" altLang="zh-CN" sz="1800" b="0" dirty="0">
                <a:solidFill>
                  <a:schemeClr val="tx1"/>
                </a:solidFill>
                <a:latin typeface="Calibri" pitchFamily="34" charset="0"/>
                <a:ea typeface="Cambria Math" pitchFamily="18" charset="0"/>
              </a:rPr>
              <a:t> </a:t>
            </a:r>
            <a:r>
              <a:rPr lang="en-US" altLang="zh-CN" sz="1800" b="0" dirty="0" smtClean="0">
                <a:solidFill>
                  <a:schemeClr val="tx1"/>
                </a:solidFill>
                <a:latin typeface="Calibri" pitchFamily="34" charset="0"/>
                <a:ea typeface="Cambria Math" pitchFamily="18" charset="0"/>
              </a:rPr>
              <a:t>Zhang</a:t>
            </a:r>
            <a:r>
              <a:rPr lang="en-US" altLang="zh-CN" sz="1800" b="0" baseline="30000" dirty="0">
                <a:solidFill>
                  <a:schemeClr val="tx1"/>
                </a:solidFill>
                <a:latin typeface="Calibri" pitchFamily="34" charset="0"/>
                <a:ea typeface="Cambria Math" pitchFamily="18" charset="0"/>
              </a:rPr>
              <a:t>2</a:t>
            </a:r>
            <a:r>
              <a:rPr lang="en-US" altLang="zh-CN" sz="1800" b="0" dirty="0" smtClean="0">
                <a:solidFill>
                  <a:schemeClr val="tx1"/>
                </a:solidFill>
                <a:latin typeface="Calibri" pitchFamily="34" charset="0"/>
                <a:ea typeface="Cambria Math" pitchFamily="18" charset="0"/>
              </a:rPr>
              <a:t>, </a:t>
            </a:r>
            <a:r>
              <a:rPr lang="en-US" altLang="zh-CN" sz="1800" b="0" dirty="0" err="1">
                <a:solidFill>
                  <a:schemeClr val="tx1"/>
                </a:solidFill>
                <a:latin typeface="Calibri" pitchFamily="34" charset="0"/>
                <a:ea typeface="Cambria Math" pitchFamily="18" charset="0"/>
              </a:rPr>
              <a:t>Xuemin</a:t>
            </a:r>
            <a:r>
              <a:rPr lang="en-US" altLang="zh-CN" sz="1800" b="0" dirty="0">
                <a:solidFill>
                  <a:schemeClr val="tx1"/>
                </a:solidFill>
                <a:latin typeface="Calibri" pitchFamily="34" charset="0"/>
                <a:ea typeface="Cambria Math" pitchFamily="18" charset="0"/>
              </a:rPr>
              <a:t> </a:t>
            </a:r>
            <a:r>
              <a:rPr lang="en-US" altLang="zh-CN" sz="1800" b="0" dirty="0" smtClean="0">
                <a:solidFill>
                  <a:schemeClr val="tx1"/>
                </a:solidFill>
                <a:latin typeface="Calibri" pitchFamily="34" charset="0"/>
                <a:ea typeface="Cambria Math" pitchFamily="18" charset="0"/>
              </a:rPr>
              <a:t>Lin</a:t>
            </a:r>
            <a:r>
              <a:rPr lang="en-US" altLang="zh-CN" sz="1800" b="0" baseline="30000" dirty="0" smtClean="0">
                <a:solidFill>
                  <a:schemeClr val="tx1"/>
                </a:solidFill>
                <a:latin typeface="Calibri" pitchFamily="34" charset="0"/>
                <a:ea typeface="Cambria Math" pitchFamily="18" charset="0"/>
              </a:rPr>
              <a:t>2</a:t>
            </a:r>
            <a:endParaRPr lang="en-US" altLang="zh-CN" sz="1800" b="0" dirty="0" smtClean="0">
              <a:solidFill>
                <a:schemeClr val="tx1"/>
              </a:solidFill>
              <a:latin typeface="Calibri" pitchFamily="34" charset="0"/>
              <a:ea typeface="Cambria Math" pitchFamily="18" charset="0"/>
            </a:endParaRPr>
          </a:p>
          <a:p>
            <a:pPr>
              <a:defRPr/>
            </a:pPr>
            <a:endParaRPr lang="en-AU" altLang="zh-CN" sz="1800" b="0" baseline="30000" dirty="0" smtClean="0">
              <a:solidFill>
                <a:schemeClr val="tx1"/>
              </a:solidFill>
              <a:latin typeface="Calibri" pitchFamily="34" charset="0"/>
              <a:ea typeface="Cambria Math" pitchFamily="18" charset="0"/>
            </a:endParaRPr>
          </a:p>
          <a:p>
            <a:pPr>
              <a:defRPr/>
            </a:pPr>
            <a:endParaRPr lang="en-US" altLang="zh-CN" sz="1800" b="0" baseline="30000" dirty="0">
              <a:solidFill>
                <a:schemeClr val="tx1"/>
              </a:solidFill>
              <a:latin typeface="Calibri" pitchFamily="34" charset="0"/>
              <a:ea typeface="Cambria Math" pitchFamily="18" charset="0"/>
            </a:endParaRPr>
          </a:p>
          <a:p>
            <a:pPr>
              <a:defRPr/>
            </a:pPr>
            <a:r>
              <a:rPr lang="en-AU" altLang="zh-CN" sz="1800" b="0" baseline="30000" dirty="0" smtClean="0">
                <a:solidFill>
                  <a:schemeClr val="tx1"/>
                </a:solidFill>
                <a:latin typeface="Calibri" pitchFamily="34" charset="0"/>
                <a:ea typeface="Cambria Math" pitchFamily="18" charset="0"/>
              </a:rPr>
              <a:t>1. </a:t>
            </a:r>
            <a:r>
              <a:rPr lang="en-AU" altLang="zh-CN" sz="1800" b="0" baseline="30000" dirty="0">
                <a:solidFill>
                  <a:schemeClr val="tx1"/>
                </a:solidFill>
                <a:latin typeface="Calibri" pitchFamily="34" charset="0"/>
                <a:ea typeface="Cambria Math" pitchFamily="18" charset="0"/>
              </a:rPr>
              <a:t>University of </a:t>
            </a:r>
            <a:r>
              <a:rPr lang="en-AU" altLang="zh-CN" sz="1800" b="0" baseline="30000" dirty="0" smtClean="0">
                <a:solidFill>
                  <a:schemeClr val="tx1"/>
                </a:solidFill>
                <a:latin typeface="Calibri" pitchFamily="34" charset="0"/>
                <a:ea typeface="Cambria Math" pitchFamily="18" charset="0"/>
              </a:rPr>
              <a:t>Technology </a:t>
            </a:r>
            <a:r>
              <a:rPr lang="en-AU" altLang="zh-CN" sz="1800" b="0" baseline="30000" dirty="0">
                <a:solidFill>
                  <a:schemeClr val="tx1"/>
                </a:solidFill>
                <a:latin typeface="Calibri" pitchFamily="34" charset="0"/>
                <a:ea typeface="Cambria Math" pitchFamily="18" charset="0"/>
              </a:rPr>
              <a:t>Sydney, Australia</a:t>
            </a:r>
          </a:p>
          <a:p>
            <a:pPr>
              <a:defRPr/>
            </a:pPr>
            <a:r>
              <a:rPr lang="en-AU" altLang="zh-CN" sz="1800" b="0" baseline="30000" dirty="0" smtClean="0">
                <a:solidFill>
                  <a:schemeClr val="tx1"/>
                </a:solidFill>
                <a:latin typeface="Calibri" pitchFamily="34" charset="0"/>
                <a:ea typeface="Cambria Math" pitchFamily="18" charset="0"/>
              </a:rPr>
              <a:t>2 </a:t>
            </a:r>
            <a:r>
              <a:rPr lang="en-AU" altLang="zh-CN" sz="1800" b="0" baseline="30000" dirty="0">
                <a:solidFill>
                  <a:schemeClr val="tx1"/>
                </a:solidFill>
                <a:latin typeface="Calibri" pitchFamily="34" charset="0"/>
                <a:ea typeface="Cambria Math" pitchFamily="18" charset="0"/>
              </a:rPr>
              <a:t>. University of New South Wales, </a:t>
            </a:r>
            <a:r>
              <a:rPr lang="en-AU" altLang="zh-CN" sz="1800" b="0" baseline="30000" dirty="0" smtClean="0">
                <a:solidFill>
                  <a:schemeClr val="tx1"/>
                </a:solidFill>
                <a:latin typeface="Calibri" pitchFamily="34" charset="0"/>
                <a:ea typeface="Cambria Math" pitchFamily="18" charset="0"/>
              </a:rPr>
              <a:t>Australia</a:t>
            </a:r>
            <a:endParaRPr lang="en-AU" altLang="zh-CN" sz="1800" b="0" baseline="30000" dirty="0">
              <a:solidFill>
                <a:schemeClr val="tx1"/>
              </a:solidFill>
              <a:latin typeface="Calibri" pitchFamily="34" charset="0"/>
              <a:ea typeface="Cambria Math" pitchFamily="18" charset="0"/>
            </a:endParaRPr>
          </a:p>
        </p:txBody>
      </p:sp>
      <p:sp>
        <p:nvSpPr>
          <p:cNvPr id="2" name="Title 1"/>
          <p:cNvSpPr>
            <a:spLocks noGrp="1"/>
          </p:cNvSpPr>
          <p:nvPr>
            <p:ph type="ctrTitle"/>
          </p:nvPr>
        </p:nvSpPr>
        <p:spPr>
          <a:xfrm>
            <a:off x="381000" y="381000"/>
            <a:ext cx="8382000" cy="1752600"/>
          </a:xfrm>
        </p:spPr>
        <p:txBody>
          <a:bodyPr>
            <a:noAutofit/>
          </a:bodyPr>
          <a:lstStyle/>
          <a:p>
            <a:pPr marL="342900" indent="-342900" fontAlgn="auto">
              <a:spcBef>
                <a:spcPct val="20000"/>
              </a:spcBef>
              <a:spcAft>
                <a:spcPts val="0"/>
              </a:spcAft>
            </a:pPr>
            <a:r>
              <a:rPr lang="en-US" altLang="zh-CN" sz="3600" b="1" dirty="0">
                <a:solidFill>
                  <a:schemeClr val="tx1"/>
                </a:solidFill>
                <a:latin typeface="Calibri" pitchFamily="34" charset="0"/>
              </a:rPr>
              <a:t>Distance-Aware Influence Maximization </a:t>
            </a:r>
            <a:r>
              <a:rPr lang="en-US" altLang="zh-CN" sz="3600" b="1" dirty="0" smtClean="0">
                <a:solidFill>
                  <a:schemeClr val="tx1"/>
                </a:solidFill>
                <a:latin typeface="Calibri" pitchFamily="34" charset="0"/>
              </a:rPr>
              <a:t>in </a:t>
            </a:r>
            <a:br>
              <a:rPr lang="en-US" altLang="zh-CN" sz="3600" b="1" dirty="0" smtClean="0">
                <a:solidFill>
                  <a:schemeClr val="tx1"/>
                </a:solidFill>
                <a:latin typeface="Calibri" pitchFamily="34" charset="0"/>
              </a:rPr>
            </a:br>
            <a:r>
              <a:rPr lang="en-US" altLang="zh-CN" sz="3600" b="1" dirty="0" smtClean="0">
                <a:solidFill>
                  <a:schemeClr val="tx1"/>
                </a:solidFill>
                <a:latin typeface="Calibri" pitchFamily="34" charset="0"/>
              </a:rPr>
              <a:t>Geo-social </a:t>
            </a:r>
            <a:r>
              <a:rPr lang="en-US" altLang="zh-CN" sz="3600" b="1" dirty="0">
                <a:solidFill>
                  <a:schemeClr val="tx1"/>
                </a:solidFill>
                <a:latin typeface="Calibri" pitchFamily="34" charset="0"/>
              </a:rPr>
              <a:t>Network</a:t>
            </a:r>
            <a:endParaRPr lang="zh-CN" altLang="en-US" sz="3600" dirty="0">
              <a:solidFill>
                <a:schemeClr val="tx1"/>
              </a:solidFill>
              <a:latin typeface="Calibri" pitchFamily="34" charset="0"/>
            </a:endParaRPr>
          </a:p>
        </p:txBody>
      </p:sp>
      <p:pic>
        <p:nvPicPr>
          <p:cNvPr id="3074" name="Picture 2" descr="C:\Users\xy\Desktop\UNSW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5587950"/>
            <a:ext cx="2424747" cy="63543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xy\Desktop\Uts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5638800"/>
            <a:ext cx="2613263" cy="584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781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Problem Definition</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10</a:t>
            </a:fld>
            <a:endParaRPr lang="en-US" dirty="0">
              <a:latin typeface="Calibri" panose="020F0502020204030204" pitchFamily="34" charset="0"/>
            </a:endParaRPr>
          </a:p>
        </p:txBody>
      </p:sp>
      <mc:AlternateContent xmlns:mc="http://schemas.openxmlformats.org/markup-compatibility/2006">
        <mc:Choice xmlns:a14="http://schemas.microsoft.com/office/drawing/2010/main" Requires="a14">
          <p:sp>
            <p:nvSpPr>
              <p:cNvPr id="4" name="Content Placeholder 3"/>
              <p:cNvSpPr>
                <a:spLocks noGrp="1"/>
              </p:cNvSpPr>
              <p:nvPr>
                <p:ph sz="quarter" idx="1"/>
              </p:nvPr>
            </p:nvSpPr>
            <p:spPr/>
            <p:txBody>
              <a:bodyPr>
                <a:normAutofit/>
              </a:bodyPr>
              <a:lstStyle/>
              <a:p>
                <a:r>
                  <a:rPr lang="en-AU" dirty="0" smtClean="0"/>
                  <a:t>Data</a:t>
                </a:r>
              </a:p>
              <a:p>
                <a:pPr lvl="1"/>
                <a:r>
                  <a:rPr lang="en-AU" dirty="0" smtClean="0"/>
                  <a:t>Geo-social Network G = (V, E). </a:t>
                </a:r>
              </a:p>
              <a:p>
                <a:pPr lvl="1"/>
                <a:r>
                  <a:rPr lang="en-AU" dirty="0"/>
                  <a:t>E</a:t>
                </a:r>
                <a:r>
                  <a:rPr lang="en-AU" dirty="0" smtClean="0"/>
                  <a:t>ach node has a location; </a:t>
                </a:r>
                <a:r>
                  <a:rPr lang="en-AU" dirty="0"/>
                  <a:t>e</a:t>
                </a:r>
                <a:r>
                  <a:rPr lang="en-AU" dirty="0" smtClean="0"/>
                  <a:t>ach edge has a probability.  </a:t>
                </a:r>
                <a:endParaRPr lang="en-US" dirty="0" smtClean="0"/>
              </a:p>
              <a:p>
                <a:pPr marL="274320" lvl="1">
                  <a:buClr>
                    <a:schemeClr val="accent1"/>
                  </a:buClr>
                  <a:buSzPct val="85000"/>
                  <a:buFont typeface="Wingdings 2"/>
                  <a:buChar char=""/>
                </a:pPr>
                <a:r>
                  <a:rPr lang="en-AU" sz="2700" dirty="0"/>
                  <a:t>Diffusion Model (</a:t>
                </a:r>
                <a:r>
                  <a:rPr lang="en-AU" altLang="zh-CN" sz="2700" dirty="0"/>
                  <a:t>Independent Cascade </a:t>
                </a:r>
                <a:r>
                  <a:rPr lang="en-AU" altLang="zh-CN" sz="2700" dirty="0" smtClean="0"/>
                  <a:t>Model</a:t>
                </a:r>
                <a:r>
                  <a:rPr lang="en-AU" sz="2700" dirty="0" smtClean="0"/>
                  <a:t>)</a:t>
                </a:r>
              </a:p>
              <a:p>
                <a:pPr marL="274320" lvl="1">
                  <a:buClr>
                    <a:schemeClr val="accent1"/>
                  </a:buClr>
                  <a:buSzPct val="85000"/>
                  <a:buFont typeface="Wingdings 2"/>
                  <a:buChar char=""/>
                </a:pPr>
                <a:r>
                  <a:rPr lang="en-AU" sz="2700" dirty="0" smtClean="0"/>
                  <a:t>Influence Spread </a:t>
                </a:r>
                <a:endParaRPr lang="en-US" sz="2500" dirty="0"/>
              </a:p>
              <a:p>
                <a:pPr lvl="1"/>
                <a:r>
                  <a:rPr lang="en-AU" dirty="0"/>
                  <a:t>The expect number of nodes activated in the </a:t>
                </a:r>
                <a:r>
                  <a:rPr lang="en-AU" dirty="0" smtClean="0"/>
                  <a:t>process.</a:t>
                </a:r>
                <a:endParaRPr lang="en-AU" dirty="0"/>
              </a:p>
              <a:p>
                <a:pPr marL="0" lvl="1" indent="0">
                  <a:buClr>
                    <a:schemeClr val="accent1"/>
                  </a:buClr>
                  <a:buSzPct val="85000"/>
                  <a:buNone/>
                </a:pPr>
                <a14:m>
                  <m:oMathPara xmlns:m="http://schemas.openxmlformats.org/officeDocument/2006/math">
                    <m:oMathParaPr>
                      <m:jc m:val="centerGroup"/>
                    </m:oMathParaPr>
                    <m:oMath xmlns:m="http://schemas.openxmlformats.org/officeDocument/2006/math">
                      <m:r>
                        <a:rPr lang="en-AU" sz="2400" b="0" i="1" smtClean="0">
                          <a:latin typeface="Cambria Math"/>
                        </a:rPr>
                        <m:t>𝐼</m:t>
                      </m:r>
                      <m:d>
                        <m:dPr>
                          <m:ctrlPr>
                            <a:rPr lang="en-AU" sz="2400" b="0" i="1" smtClean="0">
                              <a:latin typeface="Cambria Math"/>
                            </a:rPr>
                          </m:ctrlPr>
                        </m:dPr>
                        <m:e>
                          <m:r>
                            <a:rPr lang="en-AU" sz="2400" b="0" i="1" smtClean="0">
                              <a:latin typeface="Cambria Math"/>
                            </a:rPr>
                            <m:t>𝑆</m:t>
                          </m:r>
                        </m:e>
                      </m:d>
                      <m:r>
                        <a:rPr lang="en-AU" sz="2400" b="0" i="1" smtClean="0">
                          <a:latin typeface="Cambria Math"/>
                        </a:rPr>
                        <m:t>= </m:t>
                      </m:r>
                      <m:nary>
                        <m:naryPr>
                          <m:chr m:val="∑"/>
                          <m:limLoc m:val="subSup"/>
                          <m:supHide m:val="on"/>
                          <m:ctrlPr>
                            <a:rPr lang="en-AU" altLang="zh-CN" sz="2400" b="0" i="1" smtClean="0">
                              <a:latin typeface="Cambria Math"/>
                            </a:rPr>
                          </m:ctrlPr>
                        </m:naryPr>
                        <m:sub>
                          <m:r>
                            <m:rPr>
                              <m:brk m:alnAt="9"/>
                            </m:rPr>
                            <a:rPr lang="en-AU" altLang="zh-CN" sz="2400" b="0" i="1" smtClean="0">
                              <a:latin typeface="Cambria Math"/>
                            </a:rPr>
                            <m:t>𝑣</m:t>
                          </m:r>
                          <m:r>
                            <a:rPr lang="en-AU" altLang="zh-CN" sz="2400" b="0" i="1" smtClean="0">
                              <a:latin typeface="Cambria Math"/>
                            </a:rPr>
                            <m:t>∈</m:t>
                          </m:r>
                          <m:r>
                            <a:rPr lang="en-AU" altLang="zh-CN" sz="2400" b="0" i="1" smtClean="0">
                              <a:latin typeface="Cambria Math"/>
                            </a:rPr>
                            <m:t>𝑉</m:t>
                          </m:r>
                        </m:sub>
                        <m:sup/>
                        <m:e>
                          <m:r>
                            <a:rPr lang="en-AU" altLang="zh-CN" sz="2400" b="0" i="1" smtClean="0">
                              <a:latin typeface="Cambria Math"/>
                            </a:rPr>
                            <m:t>𝐼</m:t>
                          </m:r>
                          <m:r>
                            <a:rPr lang="en-AU" altLang="zh-CN" sz="2400" b="0" i="1" smtClean="0">
                              <a:latin typeface="Cambria Math"/>
                            </a:rPr>
                            <m:t>(</m:t>
                          </m:r>
                          <m:r>
                            <a:rPr lang="en-AU" altLang="zh-CN" sz="2400" b="0" i="1" smtClean="0">
                              <a:latin typeface="Cambria Math"/>
                            </a:rPr>
                            <m:t>𝑆</m:t>
                          </m:r>
                          <m:r>
                            <a:rPr lang="en-AU" altLang="zh-CN" sz="2400" b="0" i="1" smtClean="0">
                              <a:latin typeface="Cambria Math"/>
                            </a:rPr>
                            <m:t>,</m:t>
                          </m:r>
                          <m:r>
                            <a:rPr lang="en-AU" altLang="zh-CN" sz="2400" b="0" i="1" smtClean="0">
                              <a:latin typeface="Cambria Math"/>
                            </a:rPr>
                            <m:t>𝑣</m:t>
                          </m:r>
                          <m:r>
                            <a:rPr lang="en-AU" altLang="zh-CN" sz="2400" b="0" i="1" smtClean="0">
                              <a:latin typeface="Cambria Math"/>
                            </a:rPr>
                            <m:t>)</m:t>
                          </m:r>
                        </m:e>
                      </m:nary>
                    </m:oMath>
                  </m:oMathPara>
                </a14:m>
                <a:endParaRPr lang="en-AU" sz="2400" dirty="0"/>
              </a:p>
              <a:p>
                <a:pPr marL="274320" lvl="1">
                  <a:buClr>
                    <a:schemeClr val="accent1"/>
                  </a:buClr>
                  <a:buSzPct val="85000"/>
                  <a:buFont typeface="Wingdings 2"/>
                  <a:buChar char=""/>
                </a:pPr>
                <a:r>
                  <a:rPr lang="en-US" altLang="zh-CN" sz="2500" dirty="0" smtClean="0"/>
                  <a:t>Traditional </a:t>
                </a:r>
                <a:r>
                  <a:rPr lang="en-AU" sz="2500" dirty="0" smtClean="0"/>
                  <a:t>Influence </a:t>
                </a:r>
                <a:r>
                  <a:rPr lang="en-AU" sz="2500" dirty="0" smtClean="0"/>
                  <a:t>Maximization </a:t>
                </a:r>
              </a:p>
              <a:p>
                <a:pPr lvl="1"/>
                <a:r>
                  <a:rPr lang="en-AU" dirty="0"/>
                  <a:t>Find a set of k nodes that maximizes the influence spread.</a:t>
                </a:r>
              </a:p>
            </p:txBody>
          </p:sp>
        </mc:Choice>
        <mc:Fallback>
          <p:sp>
            <p:nvSpPr>
              <p:cNvPr id="4" name="Content Placeholder 3"/>
              <p:cNvSpPr>
                <a:spLocks noGrp="1" noRot="1" noChangeAspect="1" noMove="1" noResize="1" noEditPoints="1" noAdjustHandles="1" noChangeArrowheads="1" noChangeShapeType="1" noTextEdit="1"/>
              </p:cNvSpPr>
              <p:nvPr>
                <p:ph sz="quarter" idx="1"/>
              </p:nvPr>
            </p:nvSpPr>
            <p:spPr>
              <a:blipFill rotWithShape="1">
                <a:blip r:embed="rId3"/>
                <a:stretch>
                  <a:fillRect l="-789" t="-10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50009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Problem Definition</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11</a:t>
            </a:fld>
            <a:endParaRPr 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p:txBody>
              <a:bodyPr>
                <a:normAutofit/>
              </a:bodyPr>
              <a:lstStyle/>
              <a:p>
                <a:pPr marL="274320" lvl="1">
                  <a:buClr>
                    <a:schemeClr val="accent1"/>
                  </a:buClr>
                  <a:buSzPct val="85000"/>
                  <a:buFont typeface="Wingdings 2"/>
                  <a:buChar char=""/>
                </a:pPr>
                <a:r>
                  <a:rPr lang="en-AU" sz="2800" dirty="0" smtClean="0"/>
                  <a:t>Distance-aware Influence Maximization </a:t>
                </a:r>
              </a:p>
              <a:p>
                <a:pPr lvl="1"/>
                <a:r>
                  <a:rPr lang="en-AU" sz="2400" dirty="0" smtClean="0"/>
                  <a:t>Given a query location </a:t>
                </a:r>
                <a14:m>
                  <m:oMath xmlns:m="http://schemas.openxmlformats.org/officeDocument/2006/math">
                    <m:r>
                      <a:rPr lang="en-AU" sz="2400" i="1" dirty="0" smtClean="0">
                        <a:latin typeface="Cambria Math"/>
                      </a:rPr>
                      <m:t>𝑞</m:t>
                    </m:r>
                  </m:oMath>
                </a14:m>
                <a:r>
                  <a:rPr lang="en-AU" sz="2400" dirty="0" smtClean="0"/>
                  <a:t>;</a:t>
                </a:r>
              </a:p>
              <a:p>
                <a:pPr lvl="1"/>
                <a:r>
                  <a:rPr lang="en-AU" sz="2400" dirty="0" smtClean="0"/>
                  <a:t>A weight function: </a:t>
                </a:r>
                <a14:m>
                  <m:oMath xmlns:m="http://schemas.openxmlformats.org/officeDocument/2006/math">
                    <m:sSup>
                      <m:sSupPr>
                        <m:ctrlPr>
                          <a:rPr lang="en-AU" altLang="zh-CN" sz="2400" i="1" smtClean="0">
                            <a:latin typeface="Cambria Math"/>
                          </a:rPr>
                        </m:ctrlPr>
                      </m:sSupPr>
                      <m:e>
                        <m:r>
                          <a:rPr lang="en-AU" altLang="zh-CN" sz="2400" b="0" i="1" smtClean="0">
                            <a:latin typeface="Cambria Math"/>
                          </a:rPr>
                          <m:t>𝑤</m:t>
                        </m:r>
                        <m:d>
                          <m:dPr>
                            <m:ctrlPr>
                              <a:rPr lang="en-AU" altLang="zh-CN" sz="2400" b="0" i="1" smtClean="0">
                                <a:latin typeface="Cambria Math"/>
                              </a:rPr>
                            </m:ctrlPr>
                          </m:dPr>
                          <m:e>
                            <m:r>
                              <a:rPr lang="en-AU" altLang="zh-CN" sz="2400" b="0" i="1" smtClean="0">
                                <a:latin typeface="Cambria Math"/>
                              </a:rPr>
                              <m:t>𝑣</m:t>
                            </m:r>
                            <m:r>
                              <a:rPr lang="en-AU" altLang="zh-CN" sz="2400" b="0" i="1" smtClean="0">
                                <a:latin typeface="Cambria Math"/>
                              </a:rPr>
                              <m:t>,</m:t>
                            </m:r>
                            <m:r>
                              <a:rPr lang="en-AU" altLang="zh-CN" sz="2400" b="0" i="1" smtClean="0">
                                <a:latin typeface="Cambria Math"/>
                              </a:rPr>
                              <m:t>𝑞</m:t>
                            </m:r>
                          </m:e>
                        </m:d>
                        <m:r>
                          <a:rPr lang="en-AU" altLang="zh-CN" sz="2400" b="0" i="1" smtClean="0">
                            <a:latin typeface="Cambria Math"/>
                          </a:rPr>
                          <m:t>=</m:t>
                        </m:r>
                        <m:r>
                          <a:rPr lang="en-AU" altLang="zh-CN" sz="2400" b="0" i="1" smtClean="0">
                            <a:latin typeface="Cambria Math"/>
                          </a:rPr>
                          <m:t>𝑐</m:t>
                        </m:r>
                        <m:r>
                          <a:rPr lang="en-AU" altLang="zh-CN" sz="2400" b="0" i="1" smtClean="0">
                            <a:latin typeface="Cambria Math"/>
                          </a:rPr>
                          <m:t>∗</m:t>
                        </m:r>
                        <m:r>
                          <a:rPr lang="en-AU" altLang="zh-CN" sz="2400" b="0" i="1" smtClean="0">
                            <a:latin typeface="Cambria Math"/>
                          </a:rPr>
                          <m:t>𝑒</m:t>
                        </m:r>
                      </m:e>
                      <m:sup>
                        <m:r>
                          <a:rPr lang="en-AU" altLang="zh-CN" sz="2400" b="0" i="1" smtClean="0">
                            <a:latin typeface="Cambria Math"/>
                          </a:rPr>
                          <m:t>−</m:t>
                        </m:r>
                        <m:r>
                          <a:rPr lang="en-AU" altLang="zh-CN" sz="2400" b="0" i="1" smtClean="0">
                            <a:latin typeface="Cambria Math"/>
                          </a:rPr>
                          <m:t>𝑎𝑑</m:t>
                        </m:r>
                        <m:r>
                          <a:rPr lang="en-AU" altLang="zh-CN" sz="2400" b="0" i="1" smtClean="0">
                            <a:latin typeface="Cambria Math"/>
                          </a:rPr>
                          <m:t>(</m:t>
                        </m:r>
                        <m:r>
                          <a:rPr lang="en-AU" altLang="zh-CN" sz="2400" b="0" i="1" smtClean="0">
                            <a:latin typeface="Cambria Math"/>
                          </a:rPr>
                          <m:t>𝑣</m:t>
                        </m:r>
                        <m:r>
                          <a:rPr lang="en-AU" altLang="zh-CN" sz="2400" b="0" i="1" smtClean="0">
                            <a:latin typeface="Cambria Math"/>
                          </a:rPr>
                          <m:t>,</m:t>
                        </m:r>
                        <m:r>
                          <a:rPr lang="en-AU" altLang="zh-CN" sz="2400" b="0" i="1" smtClean="0">
                            <a:latin typeface="Cambria Math"/>
                          </a:rPr>
                          <m:t>𝑞</m:t>
                        </m:r>
                        <m:r>
                          <a:rPr lang="en-AU" altLang="zh-CN" sz="2400" b="0" i="1" smtClean="0">
                            <a:latin typeface="Cambria Math"/>
                          </a:rPr>
                          <m:t>)</m:t>
                        </m:r>
                      </m:sup>
                    </m:sSup>
                  </m:oMath>
                </a14:m>
                <a:r>
                  <a:rPr lang="en-AU" sz="2400" dirty="0" smtClean="0"/>
                  <a:t>;</a:t>
                </a:r>
              </a:p>
              <a:p>
                <a:pPr lvl="1"/>
                <a:r>
                  <a:rPr lang="en-AU" sz="2400" dirty="0" smtClean="0"/>
                  <a:t>Find a set of k nodes that maximizes the distance aware influence spread:</a:t>
                </a:r>
              </a:p>
              <a:p>
                <a:pPr marL="274320" lvl="1" indent="0">
                  <a:buNone/>
                </a:pPr>
                <a14:m>
                  <m:oMathPara xmlns:m="http://schemas.openxmlformats.org/officeDocument/2006/math">
                    <m:oMathParaPr>
                      <m:jc m:val="centerGroup"/>
                    </m:oMathParaPr>
                    <m:oMath xmlns:m="http://schemas.openxmlformats.org/officeDocument/2006/math">
                      <m:sSub>
                        <m:sSubPr>
                          <m:ctrlPr>
                            <a:rPr lang="en-AU" altLang="zh-CN" sz="2400" i="1" smtClean="0">
                              <a:latin typeface="Cambria Math"/>
                            </a:rPr>
                          </m:ctrlPr>
                        </m:sSubPr>
                        <m:e>
                          <m:r>
                            <a:rPr lang="en-AU" altLang="zh-CN" sz="2400" b="0" i="1" smtClean="0">
                              <a:latin typeface="Cambria Math"/>
                            </a:rPr>
                            <m:t>𝐼</m:t>
                          </m:r>
                        </m:e>
                        <m:sub>
                          <m:r>
                            <a:rPr lang="en-AU" altLang="zh-CN" sz="2400" b="0" i="1" smtClean="0">
                              <a:latin typeface="Cambria Math"/>
                            </a:rPr>
                            <m:t>𝑞</m:t>
                          </m:r>
                        </m:sub>
                      </m:sSub>
                      <m:d>
                        <m:dPr>
                          <m:ctrlPr>
                            <a:rPr lang="en-AU" altLang="zh-CN" sz="2400" i="1">
                              <a:latin typeface="Cambria Math"/>
                            </a:rPr>
                          </m:ctrlPr>
                        </m:dPr>
                        <m:e>
                          <m:r>
                            <a:rPr lang="en-AU" altLang="zh-CN" sz="2400" i="1">
                              <a:latin typeface="Cambria Math"/>
                            </a:rPr>
                            <m:t>𝑆</m:t>
                          </m:r>
                        </m:e>
                      </m:d>
                      <m:r>
                        <a:rPr lang="en-AU" altLang="zh-CN" sz="2400" i="1">
                          <a:latin typeface="Cambria Math"/>
                        </a:rPr>
                        <m:t>= </m:t>
                      </m:r>
                      <m:nary>
                        <m:naryPr>
                          <m:chr m:val="∑"/>
                          <m:limLoc m:val="subSup"/>
                          <m:supHide m:val="on"/>
                          <m:ctrlPr>
                            <a:rPr lang="en-AU" altLang="zh-CN" sz="2400" i="1">
                              <a:latin typeface="Cambria Math"/>
                            </a:rPr>
                          </m:ctrlPr>
                        </m:naryPr>
                        <m:sub>
                          <m:r>
                            <m:rPr>
                              <m:brk m:alnAt="9"/>
                            </m:rPr>
                            <a:rPr lang="en-AU" altLang="zh-CN" sz="2400" i="1">
                              <a:latin typeface="Cambria Math"/>
                            </a:rPr>
                            <m:t>𝑣</m:t>
                          </m:r>
                          <m:r>
                            <a:rPr lang="en-AU" altLang="zh-CN" sz="2400" i="1">
                              <a:latin typeface="Cambria Math"/>
                            </a:rPr>
                            <m:t>∈</m:t>
                          </m:r>
                          <m:r>
                            <a:rPr lang="en-AU" altLang="zh-CN" sz="2400" i="1">
                              <a:latin typeface="Cambria Math"/>
                            </a:rPr>
                            <m:t>𝑉</m:t>
                          </m:r>
                        </m:sub>
                        <m:sup/>
                        <m:e>
                          <m:r>
                            <a:rPr lang="en-AU" altLang="zh-CN" sz="2400" i="1">
                              <a:latin typeface="Cambria Math"/>
                            </a:rPr>
                            <m:t>𝐼</m:t>
                          </m:r>
                          <m:d>
                            <m:dPr>
                              <m:ctrlPr>
                                <a:rPr lang="en-AU" altLang="zh-CN" sz="2400" i="1">
                                  <a:latin typeface="Cambria Math"/>
                                </a:rPr>
                              </m:ctrlPr>
                            </m:dPr>
                            <m:e>
                              <m:r>
                                <a:rPr lang="en-AU" altLang="zh-CN" sz="2400" i="1">
                                  <a:latin typeface="Cambria Math"/>
                                </a:rPr>
                                <m:t>𝑆</m:t>
                              </m:r>
                              <m:r>
                                <a:rPr lang="en-AU" altLang="zh-CN" sz="2400" i="1">
                                  <a:latin typeface="Cambria Math"/>
                                </a:rPr>
                                <m:t>,</m:t>
                              </m:r>
                              <m:r>
                                <a:rPr lang="en-AU" altLang="zh-CN" sz="2400" i="1">
                                  <a:latin typeface="Cambria Math"/>
                                </a:rPr>
                                <m:t>𝑣</m:t>
                              </m:r>
                            </m:e>
                          </m:d>
                          <m:r>
                            <a:rPr lang="en-AU" altLang="zh-CN" sz="2400" b="0" i="1" smtClean="0">
                              <a:latin typeface="Cambria Math"/>
                            </a:rPr>
                            <m:t>∗</m:t>
                          </m:r>
                          <m:r>
                            <a:rPr lang="en-AU" altLang="zh-CN" sz="2400" b="0" i="1" smtClean="0">
                              <a:latin typeface="Cambria Math"/>
                            </a:rPr>
                            <m:t>𝑤</m:t>
                          </m:r>
                          <m:r>
                            <a:rPr lang="en-AU" altLang="zh-CN" sz="2400" b="0" i="1" smtClean="0">
                              <a:latin typeface="Cambria Math"/>
                            </a:rPr>
                            <m:t>(</m:t>
                          </m:r>
                          <m:r>
                            <a:rPr lang="en-AU" altLang="zh-CN" sz="2400" b="0" i="1" smtClean="0">
                              <a:latin typeface="Cambria Math"/>
                            </a:rPr>
                            <m:t>𝑣</m:t>
                          </m:r>
                          <m:r>
                            <a:rPr lang="en-AU" altLang="zh-CN" sz="2400" b="0" i="1" smtClean="0">
                              <a:latin typeface="Cambria Math"/>
                            </a:rPr>
                            <m:t>,</m:t>
                          </m:r>
                          <m:r>
                            <a:rPr lang="en-AU" altLang="zh-CN" sz="2400" b="0" i="1" smtClean="0">
                              <a:latin typeface="Cambria Math"/>
                            </a:rPr>
                            <m:t>𝑞</m:t>
                          </m:r>
                          <m:r>
                            <a:rPr lang="en-AU" altLang="zh-CN" sz="2400" b="0" i="1" smtClean="0">
                              <a:latin typeface="Cambria Math"/>
                            </a:rPr>
                            <m:t>)</m:t>
                          </m:r>
                        </m:e>
                      </m:nary>
                    </m:oMath>
                  </m:oMathPara>
                </a14:m>
                <a:endParaRPr lang="en-AU" sz="2800" dirty="0" smtClean="0"/>
              </a:p>
              <a:p>
                <a:pPr marL="274320" lvl="1">
                  <a:buClr>
                    <a:schemeClr val="accent1"/>
                  </a:buClr>
                  <a:buSzPct val="85000"/>
                  <a:buFont typeface="Wingdings 2"/>
                  <a:buChar char=""/>
                </a:pPr>
                <a:r>
                  <a:rPr lang="en-AU" sz="2800" dirty="0" smtClean="0"/>
                  <a:t>Hardness </a:t>
                </a:r>
                <a:r>
                  <a:rPr lang="en-AU" sz="2800" dirty="0"/>
                  <a:t>of the Problem </a:t>
                </a:r>
                <a:endParaRPr lang="en-AU" sz="2800" dirty="0" smtClean="0"/>
              </a:p>
              <a:p>
                <a:pPr lvl="1"/>
                <a:r>
                  <a:rPr lang="en-AU" sz="2400" dirty="0"/>
                  <a:t>Calculate </a:t>
                </a:r>
                <a14:m>
                  <m:oMath xmlns:m="http://schemas.openxmlformats.org/officeDocument/2006/math">
                    <m:sSub>
                      <m:sSubPr>
                        <m:ctrlPr>
                          <a:rPr lang="en-AU" altLang="zh-CN" sz="2400" i="1">
                            <a:latin typeface="Cambria Math"/>
                          </a:rPr>
                        </m:ctrlPr>
                      </m:sSubPr>
                      <m:e>
                        <m:r>
                          <a:rPr lang="en-AU" altLang="zh-CN" sz="2400" i="1">
                            <a:latin typeface="Cambria Math"/>
                          </a:rPr>
                          <m:t>𝐼</m:t>
                        </m:r>
                      </m:e>
                      <m:sub>
                        <m:r>
                          <a:rPr lang="en-AU" altLang="zh-CN" sz="2400" i="1">
                            <a:latin typeface="Cambria Math"/>
                          </a:rPr>
                          <m:t>𝑞</m:t>
                        </m:r>
                      </m:sub>
                    </m:sSub>
                    <m:d>
                      <m:dPr>
                        <m:ctrlPr>
                          <a:rPr lang="en-AU" altLang="zh-CN" sz="2400" i="1">
                            <a:latin typeface="Cambria Math"/>
                          </a:rPr>
                        </m:ctrlPr>
                      </m:dPr>
                      <m:e>
                        <m:r>
                          <a:rPr lang="en-AU" altLang="zh-CN" sz="2400" i="1">
                            <a:latin typeface="Cambria Math"/>
                          </a:rPr>
                          <m:t>𝑆</m:t>
                        </m:r>
                      </m:e>
                    </m:d>
                    <m:r>
                      <a:rPr lang="en-AU" altLang="zh-CN" sz="2400">
                        <a:latin typeface="Cambria Math"/>
                      </a:rPr>
                      <m:t> </m:t>
                    </m:r>
                  </m:oMath>
                </a14:m>
                <a:r>
                  <a:rPr lang="en-AU" sz="2400" dirty="0"/>
                  <a:t>is #P-Hard.</a:t>
                </a:r>
              </a:p>
              <a:p>
                <a:pPr lvl="1"/>
                <a:r>
                  <a:rPr lang="en-AU" sz="2400" dirty="0"/>
                  <a:t>The Distance-aware influence maximization is NP-Hard.</a:t>
                </a:r>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blipFill rotWithShape="1">
                <a:blip r:embed="rId3"/>
                <a:stretch>
                  <a:fillRect l="-860" t="-12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9624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Preliminary</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12</a:t>
            </a:fld>
            <a:endParaRPr lang="en-US" dirty="0">
              <a:latin typeface="Calibri" panose="020F0502020204030204" pitchFamily="34" charset="0"/>
            </a:endParaRPr>
          </a:p>
        </p:txBody>
      </p:sp>
      <p:sp>
        <p:nvSpPr>
          <p:cNvPr id="4" name="Content Placeholder 3"/>
          <p:cNvSpPr>
            <a:spLocks noGrp="1"/>
          </p:cNvSpPr>
          <p:nvPr>
            <p:ph sz="quarter" idx="1"/>
          </p:nvPr>
        </p:nvSpPr>
        <p:spPr/>
        <p:txBody>
          <a:bodyPr>
            <a:normAutofit/>
          </a:bodyPr>
          <a:lstStyle/>
          <a:p>
            <a:r>
              <a:rPr lang="en-AU" dirty="0" smtClean="0"/>
              <a:t>MIA Model [2]</a:t>
            </a:r>
          </a:p>
          <a:p>
            <a:pPr lvl="1"/>
            <a:r>
              <a:rPr lang="en-AU" dirty="0"/>
              <a:t>A node can influence another node only through the maximal influence path</a:t>
            </a:r>
            <a:r>
              <a:rPr lang="en-AU" dirty="0" smtClean="0"/>
              <a:t>.</a:t>
            </a:r>
          </a:p>
        </p:txBody>
      </p:sp>
      <p:sp>
        <p:nvSpPr>
          <p:cNvPr id="5" name="Oval 4"/>
          <p:cNvSpPr/>
          <p:nvPr/>
        </p:nvSpPr>
        <p:spPr>
          <a:xfrm>
            <a:off x="533400" y="45720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1</a:t>
            </a:r>
            <a:endParaRPr lang="en-AU" dirty="0">
              <a:solidFill>
                <a:schemeClr val="tx1"/>
              </a:solidFill>
              <a:latin typeface="Calibri" panose="020F0502020204030204" pitchFamily="34" charset="0"/>
            </a:endParaRPr>
          </a:p>
        </p:txBody>
      </p:sp>
      <p:sp>
        <p:nvSpPr>
          <p:cNvPr id="6" name="Oval 5"/>
          <p:cNvSpPr/>
          <p:nvPr/>
        </p:nvSpPr>
        <p:spPr>
          <a:xfrm>
            <a:off x="4109400" y="45720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4</a:t>
            </a:r>
            <a:endParaRPr lang="en-AU" dirty="0">
              <a:solidFill>
                <a:schemeClr val="tx1"/>
              </a:solidFill>
              <a:latin typeface="Calibri" panose="020F0502020204030204" pitchFamily="34" charset="0"/>
            </a:endParaRPr>
          </a:p>
        </p:txBody>
      </p:sp>
      <p:sp>
        <p:nvSpPr>
          <p:cNvPr id="8" name="Oval 7"/>
          <p:cNvSpPr/>
          <p:nvPr/>
        </p:nvSpPr>
        <p:spPr>
          <a:xfrm>
            <a:off x="1752600" y="37554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2</a:t>
            </a:r>
            <a:endParaRPr lang="en-AU" dirty="0">
              <a:solidFill>
                <a:schemeClr val="tx1"/>
              </a:solidFill>
              <a:latin typeface="Calibri" panose="020F0502020204030204" pitchFamily="34" charset="0"/>
            </a:endParaRPr>
          </a:p>
        </p:txBody>
      </p:sp>
      <p:sp>
        <p:nvSpPr>
          <p:cNvPr id="9" name="Oval 8"/>
          <p:cNvSpPr/>
          <p:nvPr/>
        </p:nvSpPr>
        <p:spPr>
          <a:xfrm>
            <a:off x="2971800" y="37554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3</a:t>
            </a:r>
            <a:endParaRPr lang="en-AU" dirty="0">
              <a:solidFill>
                <a:schemeClr val="tx1"/>
              </a:solidFill>
              <a:latin typeface="Calibri" panose="020F0502020204030204" pitchFamily="34" charset="0"/>
            </a:endParaRPr>
          </a:p>
        </p:txBody>
      </p:sp>
      <p:sp>
        <p:nvSpPr>
          <p:cNvPr id="10" name="Oval 9"/>
          <p:cNvSpPr/>
          <p:nvPr/>
        </p:nvSpPr>
        <p:spPr>
          <a:xfrm>
            <a:off x="1529400" y="54210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6</a:t>
            </a:r>
            <a:endParaRPr lang="en-AU" dirty="0">
              <a:solidFill>
                <a:schemeClr val="tx1"/>
              </a:solidFill>
              <a:latin typeface="Calibri" panose="020F0502020204030204" pitchFamily="34" charset="0"/>
            </a:endParaRPr>
          </a:p>
        </p:txBody>
      </p:sp>
      <p:sp>
        <p:nvSpPr>
          <p:cNvPr id="11" name="Oval 10"/>
          <p:cNvSpPr/>
          <p:nvPr/>
        </p:nvSpPr>
        <p:spPr>
          <a:xfrm>
            <a:off x="3260400" y="54210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Calibri" panose="020F0502020204030204" pitchFamily="34" charset="0"/>
              </a:rPr>
              <a:t>5</a:t>
            </a:r>
          </a:p>
        </p:txBody>
      </p:sp>
      <p:cxnSp>
        <p:nvCxnSpPr>
          <p:cNvPr id="14" name="Straight Arrow Connector 13"/>
          <p:cNvCxnSpPr>
            <a:stCxn id="5" idx="7"/>
            <a:endCxn id="8" idx="2"/>
          </p:cNvCxnSpPr>
          <p:nvPr/>
        </p:nvCxnSpPr>
        <p:spPr>
          <a:xfrm flipV="1">
            <a:off x="914426" y="3978600"/>
            <a:ext cx="838174" cy="6587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6"/>
            <a:endCxn id="9" idx="2"/>
          </p:cNvCxnSpPr>
          <p:nvPr/>
        </p:nvCxnSpPr>
        <p:spPr>
          <a:xfrm>
            <a:off x="2199000" y="3978600"/>
            <a:ext cx="772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6"/>
            <a:endCxn id="6" idx="1"/>
          </p:cNvCxnSpPr>
          <p:nvPr/>
        </p:nvCxnSpPr>
        <p:spPr>
          <a:xfrm>
            <a:off x="3418200" y="3978600"/>
            <a:ext cx="756574" cy="6587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5" idx="5"/>
            <a:endCxn id="10" idx="2"/>
          </p:cNvCxnSpPr>
          <p:nvPr/>
        </p:nvCxnSpPr>
        <p:spPr>
          <a:xfrm>
            <a:off x="914426" y="4953026"/>
            <a:ext cx="614974" cy="6911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6"/>
            <a:endCxn id="11" idx="2"/>
          </p:cNvCxnSpPr>
          <p:nvPr/>
        </p:nvCxnSpPr>
        <p:spPr>
          <a:xfrm>
            <a:off x="1975800" y="5644200"/>
            <a:ext cx="1284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1" idx="7"/>
            <a:endCxn id="6" idx="3"/>
          </p:cNvCxnSpPr>
          <p:nvPr/>
        </p:nvCxnSpPr>
        <p:spPr>
          <a:xfrm flipV="1">
            <a:off x="3641426" y="4953026"/>
            <a:ext cx="533348" cy="5333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242524" y="4226494"/>
            <a:ext cx="476412" cy="369332"/>
          </a:xfrm>
          <a:prstGeom prst="rect">
            <a:avLst/>
          </a:prstGeom>
          <a:noFill/>
        </p:spPr>
        <p:txBody>
          <a:bodyPr wrap="none" rtlCol="0">
            <a:spAutoFit/>
          </a:bodyPr>
          <a:lstStyle/>
          <a:p>
            <a:r>
              <a:rPr lang="en-AU" altLang="zh-CN" dirty="0" smtClean="0">
                <a:latin typeface="Calibri" panose="020F0502020204030204" pitchFamily="34" charset="0"/>
              </a:rPr>
              <a:t>0.5</a:t>
            </a:r>
            <a:endParaRPr lang="zh-CN" altLang="en-US" dirty="0">
              <a:latin typeface="Calibri" panose="020F0502020204030204" pitchFamily="34" charset="0"/>
            </a:endParaRPr>
          </a:p>
        </p:txBody>
      </p:sp>
      <p:sp>
        <p:nvSpPr>
          <p:cNvPr id="30" name="TextBox 29"/>
          <p:cNvSpPr txBox="1"/>
          <p:nvPr/>
        </p:nvSpPr>
        <p:spPr>
          <a:xfrm>
            <a:off x="2443374" y="3978600"/>
            <a:ext cx="301686" cy="369332"/>
          </a:xfrm>
          <a:prstGeom prst="rect">
            <a:avLst/>
          </a:prstGeom>
          <a:noFill/>
        </p:spPr>
        <p:txBody>
          <a:bodyPr wrap="none" rtlCol="0">
            <a:spAutoFit/>
          </a:bodyPr>
          <a:lstStyle/>
          <a:p>
            <a:r>
              <a:rPr lang="en-AU" altLang="zh-CN" dirty="0" smtClean="0">
                <a:latin typeface="Calibri" panose="020F0502020204030204" pitchFamily="34" charset="0"/>
              </a:rPr>
              <a:t>1</a:t>
            </a:r>
            <a:endParaRPr lang="zh-CN" altLang="en-US" dirty="0">
              <a:latin typeface="Calibri" panose="020F0502020204030204" pitchFamily="34" charset="0"/>
            </a:endParaRPr>
          </a:p>
        </p:txBody>
      </p:sp>
      <p:sp>
        <p:nvSpPr>
          <p:cNvPr id="31" name="TextBox 30"/>
          <p:cNvSpPr txBox="1"/>
          <p:nvPr/>
        </p:nvSpPr>
        <p:spPr>
          <a:xfrm>
            <a:off x="3386388" y="4241094"/>
            <a:ext cx="476412" cy="369332"/>
          </a:xfrm>
          <a:prstGeom prst="rect">
            <a:avLst/>
          </a:prstGeom>
          <a:noFill/>
        </p:spPr>
        <p:txBody>
          <a:bodyPr wrap="none" rtlCol="0">
            <a:spAutoFit/>
          </a:bodyPr>
          <a:lstStyle/>
          <a:p>
            <a:r>
              <a:rPr lang="en-AU" altLang="zh-CN" dirty="0" smtClean="0">
                <a:latin typeface="Calibri" panose="020F0502020204030204" pitchFamily="34" charset="0"/>
              </a:rPr>
              <a:t>0.8</a:t>
            </a:r>
            <a:endParaRPr lang="zh-CN" altLang="en-US" dirty="0">
              <a:latin typeface="Calibri" panose="020F0502020204030204" pitchFamily="34" charset="0"/>
            </a:endParaRPr>
          </a:p>
        </p:txBody>
      </p:sp>
      <p:sp>
        <p:nvSpPr>
          <p:cNvPr id="32" name="TextBox 31"/>
          <p:cNvSpPr txBox="1"/>
          <p:nvPr/>
        </p:nvSpPr>
        <p:spPr>
          <a:xfrm>
            <a:off x="1139886" y="5018400"/>
            <a:ext cx="476412" cy="369332"/>
          </a:xfrm>
          <a:prstGeom prst="rect">
            <a:avLst/>
          </a:prstGeom>
          <a:noFill/>
        </p:spPr>
        <p:txBody>
          <a:bodyPr wrap="none" rtlCol="0">
            <a:spAutoFit/>
          </a:bodyPr>
          <a:lstStyle/>
          <a:p>
            <a:r>
              <a:rPr lang="en-AU" altLang="zh-CN" dirty="0" smtClean="0">
                <a:latin typeface="Calibri" panose="020F0502020204030204" pitchFamily="34" charset="0"/>
              </a:rPr>
              <a:t>0.5</a:t>
            </a:r>
            <a:endParaRPr lang="zh-CN" altLang="en-US" dirty="0">
              <a:latin typeface="Calibri" panose="020F0502020204030204" pitchFamily="34" charset="0"/>
            </a:endParaRPr>
          </a:p>
        </p:txBody>
      </p:sp>
      <p:sp>
        <p:nvSpPr>
          <p:cNvPr id="33" name="TextBox 32"/>
          <p:cNvSpPr txBox="1"/>
          <p:nvPr/>
        </p:nvSpPr>
        <p:spPr>
          <a:xfrm>
            <a:off x="2330362" y="5236334"/>
            <a:ext cx="476412" cy="369332"/>
          </a:xfrm>
          <a:prstGeom prst="rect">
            <a:avLst/>
          </a:prstGeom>
          <a:noFill/>
        </p:spPr>
        <p:txBody>
          <a:bodyPr wrap="none" rtlCol="0">
            <a:spAutoFit/>
          </a:bodyPr>
          <a:lstStyle/>
          <a:p>
            <a:r>
              <a:rPr lang="en-AU" altLang="zh-CN" dirty="0" smtClean="0">
                <a:latin typeface="Calibri" panose="020F0502020204030204" pitchFamily="34" charset="0"/>
              </a:rPr>
              <a:t>0.5</a:t>
            </a:r>
            <a:endParaRPr lang="zh-CN" altLang="en-US" dirty="0">
              <a:latin typeface="Calibri" panose="020F0502020204030204" pitchFamily="34" charset="0"/>
            </a:endParaRPr>
          </a:p>
        </p:txBody>
      </p:sp>
      <p:sp>
        <p:nvSpPr>
          <p:cNvPr id="34" name="TextBox 33"/>
          <p:cNvSpPr txBox="1"/>
          <p:nvPr/>
        </p:nvSpPr>
        <p:spPr>
          <a:xfrm>
            <a:off x="3505526" y="4939134"/>
            <a:ext cx="476412" cy="369332"/>
          </a:xfrm>
          <a:prstGeom prst="rect">
            <a:avLst/>
          </a:prstGeom>
          <a:noFill/>
        </p:spPr>
        <p:txBody>
          <a:bodyPr wrap="none" rtlCol="0">
            <a:spAutoFit/>
          </a:bodyPr>
          <a:lstStyle/>
          <a:p>
            <a:r>
              <a:rPr lang="en-AU" altLang="zh-CN" dirty="0" smtClean="0">
                <a:latin typeface="Calibri" panose="020F0502020204030204" pitchFamily="34" charset="0"/>
              </a:rPr>
              <a:t>0.5</a:t>
            </a:r>
            <a:endParaRPr lang="zh-CN" altLang="en-US" dirty="0">
              <a:latin typeface="Calibri" panose="020F0502020204030204" pitchFamily="34" charset="0"/>
            </a:endParaRPr>
          </a:p>
        </p:txBody>
      </p:sp>
      <p:sp>
        <p:nvSpPr>
          <p:cNvPr id="23" name="TextBox 22"/>
          <p:cNvSpPr txBox="1"/>
          <p:nvPr/>
        </p:nvSpPr>
        <p:spPr>
          <a:xfrm>
            <a:off x="381000" y="5939135"/>
            <a:ext cx="8201284" cy="461665"/>
          </a:xfrm>
          <a:prstGeom prst="rect">
            <a:avLst/>
          </a:prstGeom>
          <a:noFill/>
        </p:spPr>
        <p:txBody>
          <a:bodyPr wrap="none" rtlCol="0">
            <a:spAutoFit/>
          </a:bodyPr>
          <a:lstStyle/>
          <a:p>
            <a:r>
              <a:rPr lang="en-US" altLang="zh-CN" sz="1200" b="1" dirty="0" smtClean="0"/>
              <a:t>[2] </a:t>
            </a:r>
            <a:r>
              <a:rPr lang="en-US" altLang="zh-CN" sz="1200" b="1" dirty="0"/>
              <a:t>W. Chen, C. Wang, and Y. Wang. Scalable influence maximization for prevalent viral marketing in </a:t>
            </a:r>
            <a:endParaRPr lang="en-US" altLang="zh-CN" sz="1200" b="1" dirty="0" smtClean="0"/>
          </a:p>
          <a:p>
            <a:r>
              <a:rPr lang="en-US" altLang="zh-CN" sz="1200" b="1" dirty="0" smtClean="0"/>
              <a:t>large-scale </a:t>
            </a:r>
            <a:r>
              <a:rPr lang="en-US" altLang="zh-CN" sz="1200" b="1" dirty="0"/>
              <a:t>social networks</a:t>
            </a:r>
            <a:r>
              <a:rPr lang="en-US" altLang="zh-CN" sz="1200" b="1" dirty="0" smtClean="0"/>
              <a:t>. In KDD 2010</a:t>
            </a:r>
            <a:endParaRPr lang="zh-CN" altLang="en-US" sz="1200" b="1" dirty="0"/>
          </a:p>
        </p:txBody>
      </p:sp>
    </p:spTree>
    <p:extLst>
      <p:ext uri="{BB962C8B-B14F-4D97-AF65-F5344CB8AC3E}">
        <p14:creationId xmlns:p14="http://schemas.microsoft.com/office/powerpoint/2010/main" val="877019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Preliminary</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13</a:t>
            </a:fld>
            <a:endParaRPr lang="en-US" dirty="0">
              <a:latin typeface="Calibri" panose="020F0502020204030204" pitchFamily="34" charset="0"/>
            </a:endParaRPr>
          </a:p>
        </p:txBody>
      </p:sp>
      <p:sp>
        <p:nvSpPr>
          <p:cNvPr id="4" name="Content Placeholder 3"/>
          <p:cNvSpPr>
            <a:spLocks noGrp="1"/>
          </p:cNvSpPr>
          <p:nvPr>
            <p:ph sz="quarter" idx="1"/>
          </p:nvPr>
        </p:nvSpPr>
        <p:spPr/>
        <p:txBody>
          <a:bodyPr>
            <a:normAutofit/>
          </a:bodyPr>
          <a:lstStyle/>
          <a:p>
            <a:r>
              <a:rPr lang="en-AU" dirty="0" smtClean="0"/>
              <a:t>MIA Model [2]</a:t>
            </a:r>
          </a:p>
          <a:p>
            <a:pPr lvl="1"/>
            <a:r>
              <a:rPr lang="en-AU" dirty="0"/>
              <a:t>A node can influence another node only through the maximal influence path</a:t>
            </a:r>
            <a:r>
              <a:rPr lang="en-AU" dirty="0" smtClean="0"/>
              <a:t>.</a:t>
            </a:r>
          </a:p>
        </p:txBody>
      </p:sp>
      <p:sp>
        <p:nvSpPr>
          <p:cNvPr id="5" name="Oval 4"/>
          <p:cNvSpPr/>
          <p:nvPr/>
        </p:nvSpPr>
        <p:spPr>
          <a:xfrm>
            <a:off x="533400" y="45720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1</a:t>
            </a:r>
            <a:endParaRPr lang="en-AU" dirty="0">
              <a:solidFill>
                <a:schemeClr val="tx1"/>
              </a:solidFill>
              <a:latin typeface="Calibri" panose="020F0502020204030204" pitchFamily="34" charset="0"/>
            </a:endParaRPr>
          </a:p>
        </p:txBody>
      </p:sp>
      <p:sp>
        <p:nvSpPr>
          <p:cNvPr id="6" name="Oval 5"/>
          <p:cNvSpPr/>
          <p:nvPr/>
        </p:nvSpPr>
        <p:spPr>
          <a:xfrm>
            <a:off x="4109400" y="45720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4</a:t>
            </a:r>
            <a:endParaRPr lang="en-AU" dirty="0">
              <a:solidFill>
                <a:schemeClr val="tx1"/>
              </a:solidFill>
              <a:latin typeface="Calibri" panose="020F0502020204030204" pitchFamily="34" charset="0"/>
            </a:endParaRPr>
          </a:p>
        </p:txBody>
      </p:sp>
      <p:sp>
        <p:nvSpPr>
          <p:cNvPr id="8" name="Oval 7"/>
          <p:cNvSpPr/>
          <p:nvPr/>
        </p:nvSpPr>
        <p:spPr>
          <a:xfrm>
            <a:off x="1752600" y="37554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2</a:t>
            </a:r>
            <a:endParaRPr lang="en-AU" dirty="0">
              <a:solidFill>
                <a:schemeClr val="tx1"/>
              </a:solidFill>
              <a:latin typeface="Calibri" panose="020F0502020204030204" pitchFamily="34" charset="0"/>
            </a:endParaRPr>
          </a:p>
        </p:txBody>
      </p:sp>
      <p:sp>
        <p:nvSpPr>
          <p:cNvPr id="9" name="Oval 8"/>
          <p:cNvSpPr/>
          <p:nvPr/>
        </p:nvSpPr>
        <p:spPr>
          <a:xfrm>
            <a:off x="2971800" y="37554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3</a:t>
            </a:r>
            <a:endParaRPr lang="en-AU" dirty="0">
              <a:solidFill>
                <a:schemeClr val="tx1"/>
              </a:solidFill>
              <a:latin typeface="Calibri" panose="020F0502020204030204" pitchFamily="34" charset="0"/>
            </a:endParaRPr>
          </a:p>
        </p:txBody>
      </p:sp>
      <p:sp>
        <p:nvSpPr>
          <p:cNvPr id="10" name="Oval 9"/>
          <p:cNvSpPr/>
          <p:nvPr/>
        </p:nvSpPr>
        <p:spPr>
          <a:xfrm>
            <a:off x="1529400" y="54210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6</a:t>
            </a:r>
            <a:endParaRPr lang="en-AU" dirty="0">
              <a:solidFill>
                <a:schemeClr val="tx1"/>
              </a:solidFill>
              <a:latin typeface="Calibri" panose="020F0502020204030204" pitchFamily="34" charset="0"/>
            </a:endParaRPr>
          </a:p>
        </p:txBody>
      </p:sp>
      <p:sp>
        <p:nvSpPr>
          <p:cNvPr id="11" name="Oval 10"/>
          <p:cNvSpPr/>
          <p:nvPr/>
        </p:nvSpPr>
        <p:spPr>
          <a:xfrm>
            <a:off x="3260400" y="54210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Calibri" panose="020F0502020204030204" pitchFamily="34" charset="0"/>
              </a:rPr>
              <a:t>5</a:t>
            </a:r>
          </a:p>
        </p:txBody>
      </p:sp>
      <p:cxnSp>
        <p:nvCxnSpPr>
          <p:cNvPr id="14" name="Straight Arrow Connector 13"/>
          <p:cNvCxnSpPr>
            <a:stCxn id="5" idx="7"/>
            <a:endCxn id="8" idx="2"/>
          </p:cNvCxnSpPr>
          <p:nvPr/>
        </p:nvCxnSpPr>
        <p:spPr>
          <a:xfrm flipV="1">
            <a:off x="914426" y="3978600"/>
            <a:ext cx="838174" cy="65877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6"/>
            <a:endCxn id="9" idx="2"/>
          </p:cNvCxnSpPr>
          <p:nvPr/>
        </p:nvCxnSpPr>
        <p:spPr>
          <a:xfrm>
            <a:off x="2199000" y="3978600"/>
            <a:ext cx="772800"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6"/>
            <a:endCxn id="6" idx="1"/>
          </p:cNvCxnSpPr>
          <p:nvPr/>
        </p:nvCxnSpPr>
        <p:spPr>
          <a:xfrm>
            <a:off x="3418200" y="3978600"/>
            <a:ext cx="756574" cy="65877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5" idx="5"/>
            <a:endCxn id="10" idx="2"/>
          </p:cNvCxnSpPr>
          <p:nvPr/>
        </p:nvCxnSpPr>
        <p:spPr>
          <a:xfrm>
            <a:off x="914426" y="4953026"/>
            <a:ext cx="614974" cy="6911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6"/>
            <a:endCxn id="11" idx="2"/>
          </p:cNvCxnSpPr>
          <p:nvPr/>
        </p:nvCxnSpPr>
        <p:spPr>
          <a:xfrm>
            <a:off x="1975800" y="5644200"/>
            <a:ext cx="1284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1" idx="7"/>
            <a:endCxn id="6" idx="3"/>
          </p:cNvCxnSpPr>
          <p:nvPr/>
        </p:nvCxnSpPr>
        <p:spPr>
          <a:xfrm flipV="1">
            <a:off x="3641426" y="4953026"/>
            <a:ext cx="533348" cy="5333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242524" y="4226494"/>
            <a:ext cx="476412" cy="369332"/>
          </a:xfrm>
          <a:prstGeom prst="rect">
            <a:avLst/>
          </a:prstGeom>
          <a:noFill/>
        </p:spPr>
        <p:txBody>
          <a:bodyPr wrap="none" rtlCol="0">
            <a:spAutoFit/>
          </a:bodyPr>
          <a:lstStyle/>
          <a:p>
            <a:r>
              <a:rPr lang="en-AU" altLang="zh-CN" dirty="0" smtClean="0">
                <a:latin typeface="Calibri" panose="020F0502020204030204" pitchFamily="34" charset="0"/>
              </a:rPr>
              <a:t>0.5</a:t>
            </a:r>
            <a:endParaRPr lang="zh-CN" altLang="en-US" dirty="0">
              <a:latin typeface="Calibri" panose="020F0502020204030204" pitchFamily="34" charset="0"/>
            </a:endParaRPr>
          </a:p>
        </p:txBody>
      </p:sp>
      <p:sp>
        <p:nvSpPr>
          <p:cNvPr id="30" name="TextBox 29"/>
          <p:cNvSpPr txBox="1"/>
          <p:nvPr/>
        </p:nvSpPr>
        <p:spPr>
          <a:xfrm>
            <a:off x="2443374" y="3978600"/>
            <a:ext cx="301686" cy="369332"/>
          </a:xfrm>
          <a:prstGeom prst="rect">
            <a:avLst/>
          </a:prstGeom>
          <a:noFill/>
        </p:spPr>
        <p:txBody>
          <a:bodyPr wrap="none" rtlCol="0">
            <a:spAutoFit/>
          </a:bodyPr>
          <a:lstStyle/>
          <a:p>
            <a:r>
              <a:rPr lang="en-AU" altLang="zh-CN" dirty="0" smtClean="0">
                <a:latin typeface="Calibri" panose="020F0502020204030204" pitchFamily="34" charset="0"/>
              </a:rPr>
              <a:t>1</a:t>
            </a:r>
            <a:endParaRPr lang="zh-CN" altLang="en-US" dirty="0">
              <a:latin typeface="Calibri" panose="020F0502020204030204" pitchFamily="34" charset="0"/>
            </a:endParaRPr>
          </a:p>
        </p:txBody>
      </p:sp>
      <p:sp>
        <p:nvSpPr>
          <p:cNvPr id="31" name="TextBox 30"/>
          <p:cNvSpPr txBox="1"/>
          <p:nvPr/>
        </p:nvSpPr>
        <p:spPr>
          <a:xfrm>
            <a:off x="3386388" y="4241094"/>
            <a:ext cx="476412" cy="369332"/>
          </a:xfrm>
          <a:prstGeom prst="rect">
            <a:avLst/>
          </a:prstGeom>
          <a:noFill/>
        </p:spPr>
        <p:txBody>
          <a:bodyPr wrap="none" rtlCol="0">
            <a:spAutoFit/>
          </a:bodyPr>
          <a:lstStyle/>
          <a:p>
            <a:r>
              <a:rPr lang="en-AU" altLang="zh-CN" dirty="0" smtClean="0">
                <a:latin typeface="Calibri" panose="020F0502020204030204" pitchFamily="34" charset="0"/>
              </a:rPr>
              <a:t>0.8</a:t>
            </a:r>
            <a:endParaRPr lang="zh-CN" altLang="en-US" dirty="0">
              <a:latin typeface="Calibri" panose="020F0502020204030204" pitchFamily="34" charset="0"/>
            </a:endParaRPr>
          </a:p>
        </p:txBody>
      </p:sp>
      <p:sp>
        <p:nvSpPr>
          <p:cNvPr id="32" name="TextBox 31"/>
          <p:cNvSpPr txBox="1"/>
          <p:nvPr/>
        </p:nvSpPr>
        <p:spPr>
          <a:xfrm>
            <a:off x="1139886" y="5018400"/>
            <a:ext cx="476412" cy="369332"/>
          </a:xfrm>
          <a:prstGeom prst="rect">
            <a:avLst/>
          </a:prstGeom>
          <a:noFill/>
        </p:spPr>
        <p:txBody>
          <a:bodyPr wrap="none" rtlCol="0">
            <a:spAutoFit/>
          </a:bodyPr>
          <a:lstStyle/>
          <a:p>
            <a:r>
              <a:rPr lang="en-AU" altLang="zh-CN" dirty="0" smtClean="0">
                <a:latin typeface="Calibri" panose="020F0502020204030204" pitchFamily="34" charset="0"/>
              </a:rPr>
              <a:t>0.5</a:t>
            </a:r>
            <a:endParaRPr lang="zh-CN" altLang="en-US" dirty="0">
              <a:latin typeface="Calibri" panose="020F0502020204030204" pitchFamily="34" charset="0"/>
            </a:endParaRPr>
          </a:p>
        </p:txBody>
      </p:sp>
      <p:sp>
        <p:nvSpPr>
          <p:cNvPr id="33" name="TextBox 32"/>
          <p:cNvSpPr txBox="1"/>
          <p:nvPr/>
        </p:nvSpPr>
        <p:spPr>
          <a:xfrm>
            <a:off x="2330362" y="5236334"/>
            <a:ext cx="476412" cy="369332"/>
          </a:xfrm>
          <a:prstGeom prst="rect">
            <a:avLst/>
          </a:prstGeom>
          <a:noFill/>
        </p:spPr>
        <p:txBody>
          <a:bodyPr wrap="none" rtlCol="0">
            <a:spAutoFit/>
          </a:bodyPr>
          <a:lstStyle/>
          <a:p>
            <a:r>
              <a:rPr lang="en-AU" altLang="zh-CN" dirty="0" smtClean="0">
                <a:latin typeface="Calibri" panose="020F0502020204030204" pitchFamily="34" charset="0"/>
              </a:rPr>
              <a:t>0.5</a:t>
            </a:r>
            <a:endParaRPr lang="zh-CN" altLang="en-US" dirty="0">
              <a:latin typeface="Calibri" panose="020F0502020204030204" pitchFamily="34" charset="0"/>
            </a:endParaRPr>
          </a:p>
        </p:txBody>
      </p:sp>
      <p:sp>
        <p:nvSpPr>
          <p:cNvPr id="34" name="TextBox 33"/>
          <p:cNvSpPr txBox="1"/>
          <p:nvPr/>
        </p:nvSpPr>
        <p:spPr>
          <a:xfrm>
            <a:off x="3505526" y="4939134"/>
            <a:ext cx="476412" cy="369332"/>
          </a:xfrm>
          <a:prstGeom prst="rect">
            <a:avLst/>
          </a:prstGeom>
          <a:noFill/>
        </p:spPr>
        <p:txBody>
          <a:bodyPr wrap="none" rtlCol="0">
            <a:spAutoFit/>
          </a:bodyPr>
          <a:lstStyle/>
          <a:p>
            <a:r>
              <a:rPr lang="en-AU" altLang="zh-CN" dirty="0" smtClean="0">
                <a:latin typeface="Calibri" panose="020F0502020204030204" pitchFamily="34" charset="0"/>
              </a:rPr>
              <a:t>0.5</a:t>
            </a:r>
            <a:endParaRPr lang="zh-CN" altLang="en-US" dirty="0">
              <a:latin typeface="Calibri" panose="020F0502020204030204" pitchFamily="34" charset="0"/>
            </a:endParaRPr>
          </a:p>
        </p:txBody>
      </p:sp>
      <p:sp>
        <p:nvSpPr>
          <p:cNvPr id="23" name="TextBox 22"/>
          <p:cNvSpPr txBox="1"/>
          <p:nvPr/>
        </p:nvSpPr>
        <p:spPr>
          <a:xfrm>
            <a:off x="381000" y="5939135"/>
            <a:ext cx="8201284" cy="461665"/>
          </a:xfrm>
          <a:prstGeom prst="rect">
            <a:avLst/>
          </a:prstGeom>
          <a:noFill/>
        </p:spPr>
        <p:txBody>
          <a:bodyPr wrap="none" rtlCol="0">
            <a:spAutoFit/>
          </a:bodyPr>
          <a:lstStyle/>
          <a:p>
            <a:r>
              <a:rPr lang="en-US" altLang="zh-CN" sz="1200" b="1" dirty="0" smtClean="0"/>
              <a:t>[2] </a:t>
            </a:r>
            <a:r>
              <a:rPr lang="en-US" altLang="zh-CN" sz="1200" b="1" dirty="0"/>
              <a:t>W. Chen, C. Wang, and Y. Wang. Scalable influence maximization for prevalent viral marketing in </a:t>
            </a:r>
            <a:endParaRPr lang="en-US" altLang="zh-CN" sz="1200" b="1" dirty="0" smtClean="0"/>
          </a:p>
          <a:p>
            <a:r>
              <a:rPr lang="en-US" altLang="zh-CN" sz="1200" b="1" dirty="0" smtClean="0"/>
              <a:t>large-scale </a:t>
            </a:r>
            <a:r>
              <a:rPr lang="en-US" altLang="zh-CN" sz="1200" b="1" dirty="0"/>
              <a:t>social networks</a:t>
            </a:r>
            <a:r>
              <a:rPr lang="en-US" altLang="zh-CN" sz="1200" b="1" dirty="0" smtClean="0"/>
              <a:t>. In KDD 2010</a:t>
            </a:r>
            <a:endParaRPr lang="zh-CN" altLang="en-US" sz="1200" b="1" dirty="0"/>
          </a:p>
        </p:txBody>
      </p:sp>
    </p:spTree>
    <p:extLst>
      <p:ext uri="{BB962C8B-B14F-4D97-AF65-F5344CB8AC3E}">
        <p14:creationId xmlns:p14="http://schemas.microsoft.com/office/powerpoint/2010/main" val="813629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Preliminary</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14</a:t>
            </a:fld>
            <a:endParaRPr lang="en-US" dirty="0">
              <a:latin typeface="Calibri" panose="020F0502020204030204" pitchFamily="34" charset="0"/>
            </a:endParaRPr>
          </a:p>
        </p:txBody>
      </p:sp>
      <p:sp>
        <p:nvSpPr>
          <p:cNvPr id="4" name="Content Placeholder 3"/>
          <p:cNvSpPr>
            <a:spLocks noGrp="1"/>
          </p:cNvSpPr>
          <p:nvPr>
            <p:ph sz="quarter" idx="1"/>
          </p:nvPr>
        </p:nvSpPr>
        <p:spPr/>
        <p:txBody>
          <a:bodyPr>
            <a:normAutofit/>
          </a:bodyPr>
          <a:lstStyle/>
          <a:p>
            <a:r>
              <a:rPr lang="en-AU" dirty="0" smtClean="0"/>
              <a:t>MIA Model [2]</a:t>
            </a:r>
          </a:p>
          <a:p>
            <a:pPr lvl="1"/>
            <a:r>
              <a:rPr lang="en-AU" dirty="0"/>
              <a:t>A node can influence another node only through the maximal influence path</a:t>
            </a:r>
            <a:r>
              <a:rPr lang="en-AU" dirty="0" smtClean="0"/>
              <a:t>.</a:t>
            </a:r>
          </a:p>
          <a:p>
            <a:pPr lvl="1"/>
            <a:r>
              <a:rPr lang="en-AU" dirty="0" smtClean="0"/>
              <a:t>The probability of the maximal influence path should be larger than a threshold </a:t>
            </a:r>
            <a:r>
              <a:rPr lang="en-AU" i="1" dirty="0" smtClean="0"/>
              <a:t>t</a:t>
            </a:r>
            <a:r>
              <a:rPr lang="en-AU" dirty="0" smtClean="0"/>
              <a:t> (e.g., 0.4)</a:t>
            </a:r>
            <a:endParaRPr lang="en-AU" dirty="0"/>
          </a:p>
        </p:txBody>
      </p:sp>
      <p:sp>
        <p:nvSpPr>
          <p:cNvPr id="5" name="Oval 4"/>
          <p:cNvSpPr/>
          <p:nvPr/>
        </p:nvSpPr>
        <p:spPr>
          <a:xfrm>
            <a:off x="533400" y="45720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1</a:t>
            </a:r>
            <a:endParaRPr lang="en-AU" dirty="0">
              <a:solidFill>
                <a:schemeClr val="tx1"/>
              </a:solidFill>
              <a:latin typeface="Calibri" panose="020F0502020204030204" pitchFamily="34" charset="0"/>
            </a:endParaRPr>
          </a:p>
        </p:txBody>
      </p:sp>
      <p:sp>
        <p:nvSpPr>
          <p:cNvPr id="6" name="Oval 5"/>
          <p:cNvSpPr/>
          <p:nvPr/>
        </p:nvSpPr>
        <p:spPr>
          <a:xfrm>
            <a:off x="4109400" y="45720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4</a:t>
            </a:r>
            <a:endParaRPr lang="en-AU" dirty="0">
              <a:solidFill>
                <a:schemeClr val="tx1"/>
              </a:solidFill>
              <a:latin typeface="Calibri" panose="020F0502020204030204" pitchFamily="34" charset="0"/>
            </a:endParaRPr>
          </a:p>
        </p:txBody>
      </p:sp>
      <p:sp>
        <p:nvSpPr>
          <p:cNvPr id="8" name="Oval 7"/>
          <p:cNvSpPr/>
          <p:nvPr/>
        </p:nvSpPr>
        <p:spPr>
          <a:xfrm>
            <a:off x="1752600" y="37554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2</a:t>
            </a:r>
            <a:endParaRPr lang="en-AU" dirty="0">
              <a:solidFill>
                <a:schemeClr val="tx1"/>
              </a:solidFill>
              <a:latin typeface="Calibri" panose="020F0502020204030204" pitchFamily="34" charset="0"/>
            </a:endParaRPr>
          </a:p>
        </p:txBody>
      </p:sp>
      <p:sp>
        <p:nvSpPr>
          <p:cNvPr id="9" name="Oval 8"/>
          <p:cNvSpPr/>
          <p:nvPr/>
        </p:nvSpPr>
        <p:spPr>
          <a:xfrm>
            <a:off x="2971800" y="37554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3</a:t>
            </a:r>
            <a:endParaRPr lang="en-AU" dirty="0">
              <a:solidFill>
                <a:schemeClr val="tx1"/>
              </a:solidFill>
              <a:latin typeface="Calibri" panose="020F0502020204030204" pitchFamily="34" charset="0"/>
            </a:endParaRPr>
          </a:p>
        </p:txBody>
      </p:sp>
      <p:sp>
        <p:nvSpPr>
          <p:cNvPr id="10" name="Oval 9"/>
          <p:cNvSpPr/>
          <p:nvPr/>
        </p:nvSpPr>
        <p:spPr>
          <a:xfrm>
            <a:off x="1529400" y="54210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6</a:t>
            </a:r>
            <a:endParaRPr lang="en-AU" dirty="0">
              <a:solidFill>
                <a:schemeClr val="tx1"/>
              </a:solidFill>
              <a:latin typeface="Calibri" panose="020F0502020204030204" pitchFamily="34" charset="0"/>
            </a:endParaRPr>
          </a:p>
        </p:txBody>
      </p:sp>
      <p:sp>
        <p:nvSpPr>
          <p:cNvPr id="11" name="Oval 10"/>
          <p:cNvSpPr/>
          <p:nvPr/>
        </p:nvSpPr>
        <p:spPr>
          <a:xfrm>
            <a:off x="3260400" y="54210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Calibri" panose="020F0502020204030204" pitchFamily="34" charset="0"/>
              </a:rPr>
              <a:t>5</a:t>
            </a:r>
          </a:p>
        </p:txBody>
      </p:sp>
      <p:cxnSp>
        <p:nvCxnSpPr>
          <p:cNvPr id="14" name="Straight Arrow Connector 13"/>
          <p:cNvCxnSpPr>
            <a:stCxn id="5" idx="7"/>
            <a:endCxn id="8" idx="2"/>
          </p:cNvCxnSpPr>
          <p:nvPr/>
        </p:nvCxnSpPr>
        <p:spPr>
          <a:xfrm flipV="1">
            <a:off x="914426" y="3978600"/>
            <a:ext cx="838174" cy="6587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6"/>
            <a:endCxn id="9" idx="2"/>
          </p:cNvCxnSpPr>
          <p:nvPr/>
        </p:nvCxnSpPr>
        <p:spPr>
          <a:xfrm>
            <a:off x="2199000" y="3978600"/>
            <a:ext cx="772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6"/>
            <a:endCxn id="6" idx="1"/>
          </p:cNvCxnSpPr>
          <p:nvPr/>
        </p:nvCxnSpPr>
        <p:spPr>
          <a:xfrm>
            <a:off x="3418200" y="3978600"/>
            <a:ext cx="756574" cy="6587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5" idx="5"/>
            <a:endCxn id="10" idx="2"/>
          </p:cNvCxnSpPr>
          <p:nvPr/>
        </p:nvCxnSpPr>
        <p:spPr>
          <a:xfrm>
            <a:off x="914426" y="4953026"/>
            <a:ext cx="614974" cy="69117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6"/>
            <a:endCxn id="11" idx="2"/>
          </p:cNvCxnSpPr>
          <p:nvPr/>
        </p:nvCxnSpPr>
        <p:spPr>
          <a:xfrm>
            <a:off x="1975800" y="5644200"/>
            <a:ext cx="1284600" cy="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1" idx="7"/>
            <a:endCxn id="6" idx="3"/>
          </p:cNvCxnSpPr>
          <p:nvPr/>
        </p:nvCxnSpPr>
        <p:spPr>
          <a:xfrm flipV="1">
            <a:off x="3641426" y="4953026"/>
            <a:ext cx="533348" cy="5333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242524" y="4226494"/>
            <a:ext cx="476412" cy="369332"/>
          </a:xfrm>
          <a:prstGeom prst="rect">
            <a:avLst/>
          </a:prstGeom>
          <a:noFill/>
        </p:spPr>
        <p:txBody>
          <a:bodyPr wrap="none" rtlCol="0">
            <a:spAutoFit/>
          </a:bodyPr>
          <a:lstStyle/>
          <a:p>
            <a:r>
              <a:rPr lang="en-AU" altLang="zh-CN" dirty="0" smtClean="0">
                <a:latin typeface="Calibri" panose="020F0502020204030204" pitchFamily="34" charset="0"/>
              </a:rPr>
              <a:t>0.5</a:t>
            </a:r>
            <a:endParaRPr lang="zh-CN" altLang="en-US" dirty="0">
              <a:latin typeface="Calibri" panose="020F0502020204030204" pitchFamily="34" charset="0"/>
            </a:endParaRPr>
          </a:p>
        </p:txBody>
      </p:sp>
      <p:sp>
        <p:nvSpPr>
          <p:cNvPr id="30" name="TextBox 29"/>
          <p:cNvSpPr txBox="1"/>
          <p:nvPr/>
        </p:nvSpPr>
        <p:spPr>
          <a:xfrm>
            <a:off x="2443374" y="3978600"/>
            <a:ext cx="301686" cy="369332"/>
          </a:xfrm>
          <a:prstGeom prst="rect">
            <a:avLst/>
          </a:prstGeom>
          <a:noFill/>
        </p:spPr>
        <p:txBody>
          <a:bodyPr wrap="none" rtlCol="0">
            <a:spAutoFit/>
          </a:bodyPr>
          <a:lstStyle/>
          <a:p>
            <a:r>
              <a:rPr lang="en-AU" altLang="zh-CN" dirty="0" smtClean="0">
                <a:latin typeface="Calibri" panose="020F0502020204030204" pitchFamily="34" charset="0"/>
              </a:rPr>
              <a:t>1</a:t>
            </a:r>
            <a:endParaRPr lang="zh-CN" altLang="en-US" dirty="0">
              <a:latin typeface="Calibri" panose="020F0502020204030204" pitchFamily="34" charset="0"/>
            </a:endParaRPr>
          </a:p>
        </p:txBody>
      </p:sp>
      <p:sp>
        <p:nvSpPr>
          <p:cNvPr id="31" name="TextBox 30"/>
          <p:cNvSpPr txBox="1"/>
          <p:nvPr/>
        </p:nvSpPr>
        <p:spPr>
          <a:xfrm>
            <a:off x="3386388" y="4241094"/>
            <a:ext cx="476412" cy="369332"/>
          </a:xfrm>
          <a:prstGeom prst="rect">
            <a:avLst/>
          </a:prstGeom>
          <a:noFill/>
        </p:spPr>
        <p:txBody>
          <a:bodyPr wrap="none" rtlCol="0">
            <a:spAutoFit/>
          </a:bodyPr>
          <a:lstStyle/>
          <a:p>
            <a:r>
              <a:rPr lang="en-AU" altLang="zh-CN" dirty="0" smtClean="0">
                <a:latin typeface="Calibri" panose="020F0502020204030204" pitchFamily="34" charset="0"/>
              </a:rPr>
              <a:t>0.8</a:t>
            </a:r>
            <a:endParaRPr lang="zh-CN" altLang="en-US" dirty="0">
              <a:latin typeface="Calibri" panose="020F0502020204030204" pitchFamily="34" charset="0"/>
            </a:endParaRPr>
          </a:p>
        </p:txBody>
      </p:sp>
      <p:sp>
        <p:nvSpPr>
          <p:cNvPr id="32" name="TextBox 31"/>
          <p:cNvSpPr txBox="1"/>
          <p:nvPr/>
        </p:nvSpPr>
        <p:spPr>
          <a:xfrm>
            <a:off x="1139886" y="5018400"/>
            <a:ext cx="476412" cy="369332"/>
          </a:xfrm>
          <a:prstGeom prst="rect">
            <a:avLst/>
          </a:prstGeom>
          <a:noFill/>
        </p:spPr>
        <p:txBody>
          <a:bodyPr wrap="none" rtlCol="0">
            <a:spAutoFit/>
          </a:bodyPr>
          <a:lstStyle/>
          <a:p>
            <a:r>
              <a:rPr lang="en-AU" altLang="zh-CN" dirty="0" smtClean="0">
                <a:latin typeface="Calibri" panose="020F0502020204030204" pitchFamily="34" charset="0"/>
              </a:rPr>
              <a:t>0.5</a:t>
            </a:r>
            <a:endParaRPr lang="zh-CN" altLang="en-US" dirty="0">
              <a:latin typeface="Calibri" panose="020F0502020204030204" pitchFamily="34" charset="0"/>
            </a:endParaRPr>
          </a:p>
        </p:txBody>
      </p:sp>
      <p:sp>
        <p:nvSpPr>
          <p:cNvPr id="33" name="TextBox 32"/>
          <p:cNvSpPr txBox="1"/>
          <p:nvPr/>
        </p:nvSpPr>
        <p:spPr>
          <a:xfrm>
            <a:off x="2330362" y="5236334"/>
            <a:ext cx="476412" cy="369332"/>
          </a:xfrm>
          <a:prstGeom prst="rect">
            <a:avLst/>
          </a:prstGeom>
          <a:noFill/>
        </p:spPr>
        <p:txBody>
          <a:bodyPr wrap="none" rtlCol="0">
            <a:spAutoFit/>
          </a:bodyPr>
          <a:lstStyle/>
          <a:p>
            <a:r>
              <a:rPr lang="en-AU" altLang="zh-CN" dirty="0" smtClean="0">
                <a:latin typeface="Calibri" panose="020F0502020204030204" pitchFamily="34" charset="0"/>
              </a:rPr>
              <a:t>0.5</a:t>
            </a:r>
            <a:endParaRPr lang="zh-CN" altLang="en-US" dirty="0">
              <a:latin typeface="Calibri" panose="020F0502020204030204" pitchFamily="34" charset="0"/>
            </a:endParaRPr>
          </a:p>
        </p:txBody>
      </p:sp>
      <p:sp>
        <p:nvSpPr>
          <p:cNvPr id="34" name="TextBox 33"/>
          <p:cNvSpPr txBox="1"/>
          <p:nvPr/>
        </p:nvSpPr>
        <p:spPr>
          <a:xfrm>
            <a:off x="3505526" y="4939134"/>
            <a:ext cx="476412" cy="369332"/>
          </a:xfrm>
          <a:prstGeom prst="rect">
            <a:avLst/>
          </a:prstGeom>
          <a:noFill/>
        </p:spPr>
        <p:txBody>
          <a:bodyPr wrap="none" rtlCol="0">
            <a:spAutoFit/>
          </a:bodyPr>
          <a:lstStyle/>
          <a:p>
            <a:r>
              <a:rPr lang="en-AU" altLang="zh-CN" dirty="0" smtClean="0">
                <a:latin typeface="Calibri" panose="020F0502020204030204" pitchFamily="34" charset="0"/>
              </a:rPr>
              <a:t>0.5</a:t>
            </a:r>
            <a:endParaRPr lang="zh-CN" altLang="en-US" dirty="0">
              <a:latin typeface="Calibri" panose="020F0502020204030204" pitchFamily="34" charset="0"/>
            </a:endParaRPr>
          </a:p>
        </p:txBody>
      </p:sp>
      <p:sp>
        <p:nvSpPr>
          <p:cNvPr id="35" name="Oval 34"/>
          <p:cNvSpPr/>
          <p:nvPr/>
        </p:nvSpPr>
        <p:spPr>
          <a:xfrm>
            <a:off x="4893000" y="4550400"/>
            <a:ext cx="446400" cy="446400"/>
          </a:xfrm>
          <a:prstGeom prst="ellipse">
            <a:avLst/>
          </a:prstGeom>
          <a:solidFill>
            <a:schemeClr val="bg2"/>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1</a:t>
            </a:r>
            <a:endParaRPr lang="en-AU" dirty="0">
              <a:solidFill>
                <a:schemeClr val="tx1"/>
              </a:solidFill>
              <a:latin typeface="Calibri" panose="020F0502020204030204" pitchFamily="34" charset="0"/>
            </a:endParaRPr>
          </a:p>
        </p:txBody>
      </p:sp>
      <p:sp>
        <p:nvSpPr>
          <p:cNvPr id="36" name="Oval 35"/>
          <p:cNvSpPr/>
          <p:nvPr/>
        </p:nvSpPr>
        <p:spPr>
          <a:xfrm>
            <a:off x="8469000" y="45504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4</a:t>
            </a:r>
            <a:endParaRPr lang="en-AU" dirty="0">
              <a:solidFill>
                <a:schemeClr val="tx1"/>
              </a:solidFill>
              <a:latin typeface="Calibri" panose="020F0502020204030204" pitchFamily="34" charset="0"/>
            </a:endParaRPr>
          </a:p>
        </p:txBody>
      </p:sp>
      <p:sp>
        <p:nvSpPr>
          <p:cNvPr id="37" name="Oval 36"/>
          <p:cNvSpPr/>
          <p:nvPr/>
        </p:nvSpPr>
        <p:spPr>
          <a:xfrm>
            <a:off x="6112200" y="37338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2</a:t>
            </a:r>
            <a:endParaRPr lang="en-AU" dirty="0">
              <a:solidFill>
                <a:schemeClr val="tx1"/>
              </a:solidFill>
              <a:latin typeface="Calibri" panose="020F0502020204030204" pitchFamily="34" charset="0"/>
            </a:endParaRPr>
          </a:p>
        </p:txBody>
      </p:sp>
      <p:sp>
        <p:nvSpPr>
          <p:cNvPr id="38" name="Oval 37"/>
          <p:cNvSpPr/>
          <p:nvPr/>
        </p:nvSpPr>
        <p:spPr>
          <a:xfrm>
            <a:off x="7331400" y="37338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3</a:t>
            </a:r>
            <a:endParaRPr lang="en-AU" dirty="0">
              <a:solidFill>
                <a:schemeClr val="tx1"/>
              </a:solidFill>
              <a:latin typeface="Calibri" panose="020F0502020204030204" pitchFamily="34" charset="0"/>
            </a:endParaRPr>
          </a:p>
        </p:txBody>
      </p:sp>
      <p:sp>
        <p:nvSpPr>
          <p:cNvPr id="39" name="Oval 38"/>
          <p:cNvSpPr/>
          <p:nvPr/>
        </p:nvSpPr>
        <p:spPr>
          <a:xfrm>
            <a:off x="5889000" y="53994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6</a:t>
            </a:r>
            <a:endParaRPr lang="en-AU" dirty="0">
              <a:solidFill>
                <a:schemeClr val="tx1"/>
              </a:solidFill>
              <a:latin typeface="Calibri" panose="020F0502020204030204" pitchFamily="34" charset="0"/>
            </a:endParaRPr>
          </a:p>
        </p:txBody>
      </p:sp>
      <p:cxnSp>
        <p:nvCxnSpPr>
          <p:cNvPr id="41" name="Straight Arrow Connector 40"/>
          <p:cNvCxnSpPr>
            <a:stCxn id="35" idx="7"/>
            <a:endCxn id="37" idx="2"/>
          </p:cNvCxnSpPr>
          <p:nvPr/>
        </p:nvCxnSpPr>
        <p:spPr>
          <a:xfrm flipV="1">
            <a:off x="5274026" y="3957000"/>
            <a:ext cx="838174" cy="6587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7" idx="6"/>
            <a:endCxn id="38" idx="2"/>
          </p:cNvCxnSpPr>
          <p:nvPr/>
        </p:nvCxnSpPr>
        <p:spPr>
          <a:xfrm>
            <a:off x="6558600" y="3957000"/>
            <a:ext cx="772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8" idx="6"/>
            <a:endCxn id="36" idx="1"/>
          </p:cNvCxnSpPr>
          <p:nvPr/>
        </p:nvCxnSpPr>
        <p:spPr>
          <a:xfrm>
            <a:off x="7777800" y="3957000"/>
            <a:ext cx="756574" cy="6587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5" idx="5"/>
            <a:endCxn id="39" idx="2"/>
          </p:cNvCxnSpPr>
          <p:nvPr/>
        </p:nvCxnSpPr>
        <p:spPr>
          <a:xfrm>
            <a:off x="5274026" y="4931426"/>
            <a:ext cx="614974" cy="6911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602124" y="4204894"/>
            <a:ext cx="476412" cy="369332"/>
          </a:xfrm>
          <a:prstGeom prst="rect">
            <a:avLst/>
          </a:prstGeom>
          <a:noFill/>
        </p:spPr>
        <p:txBody>
          <a:bodyPr wrap="none" rtlCol="0">
            <a:spAutoFit/>
          </a:bodyPr>
          <a:lstStyle/>
          <a:p>
            <a:r>
              <a:rPr lang="en-AU" altLang="zh-CN" dirty="0" smtClean="0">
                <a:latin typeface="Calibri" panose="020F0502020204030204" pitchFamily="34" charset="0"/>
              </a:rPr>
              <a:t>0.5</a:t>
            </a:r>
            <a:endParaRPr lang="zh-CN" altLang="en-US" dirty="0">
              <a:latin typeface="Calibri" panose="020F0502020204030204" pitchFamily="34" charset="0"/>
            </a:endParaRPr>
          </a:p>
        </p:txBody>
      </p:sp>
      <p:sp>
        <p:nvSpPr>
          <p:cNvPr id="48" name="TextBox 47"/>
          <p:cNvSpPr txBox="1"/>
          <p:nvPr/>
        </p:nvSpPr>
        <p:spPr>
          <a:xfrm>
            <a:off x="6802974" y="3957000"/>
            <a:ext cx="301686" cy="369332"/>
          </a:xfrm>
          <a:prstGeom prst="rect">
            <a:avLst/>
          </a:prstGeom>
          <a:noFill/>
        </p:spPr>
        <p:txBody>
          <a:bodyPr wrap="none" rtlCol="0">
            <a:spAutoFit/>
          </a:bodyPr>
          <a:lstStyle/>
          <a:p>
            <a:r>
              <a:rPr lang="en-AU" altLang="zh-CN" dirty="0" smtClean="0">
                <a:latin typeface="Calibri" panose="020F0502020204030204" pitchFamily="34" charset="0"/>
              </a:rPr>
              <a:t>1</a:t>
            </a:r>
            <a:endParaRPr lang="zh-CN" altLang="en-US" dirty="0">
              <a:latin typeface="Calibri" panose="020F0502020204030204" pitchFamily="34" charset="0"/>
            </a:endParaRPr>
          </a:p>
        </p:txBody>
      </p:sp>
      <p:sp>
        <p:nvSpPr>
          <p:cNvPr id="49" name="TextBox 48"/>
          <p:cNvSpPr txBox="1"/>
          <p:nvPr/>
        </p:nvSpPr>
        <p:spPr>
          <a:xfrm>
            <a:off x="7745988" y="4219494"/>
            <a:ext cx="476412" cy="369332"/>
          </a:xfrm>
          <a:prstGeom prst="rect">
            <a:avLst/>
          </a:prstGeom>
          <a:noFill/>
        </p:spPr>
        <p:txBody>
          <a:bodyPr wrap="none" rtlCol="0">
            <a:spAutoFit/>
          </a:bodyPr>
          <a:lstStyle/>
          <a:p>
            <a:r>
              <a:rPr lang="en-AU" altLang="zh-CN" dirty="0" smtClean="0">
                <a:latin typeface="Calibri" panose="020F0502020204030204" pitchFamily="34" charset="0"/>
              </a:rPr>
              <a:t>0.8</a:t>
            </a:r>
            <a:endParaRPr lang="zh-CN" altLang="en-US" dirty="0">
              <a:latin typeface="Calibri" panose="020F0502020204030204" pitchFamily="34" charset="0"/>
            </a:endParaRPr>
          </a:p>
        </p:txBody>
      </p:sp>
      <p:sp>
        <p:nvSpPr>
          <p:cNvPr id="50" name="TextBox 49"/>
          <p:cNvSpPr txBox="1"/>
          <p:nvPr/>
        </p:nvSpPr>
        <p:spPr>
          <a:xfrm>
            <a:off x="5499486" y="4996800"/>
            <a:ext cx="476412" cy="369332"/>
          </a:xfrm>
          <a:prstGeom prst="rect">
            <a:avLst/>
          </a:prstGeom>
          <a:noFill/>
        </p:spPr>
        <p:txBody>
          <a:bodyPr wrap="none" rtlCol="0">
            <a:spAutoFit/>
          </a:bodyPr>
          <a:lstStyle/>
          <a:p>
            <a:r>
              <a:rPr lang="en-AU" altLang="zh-CN" dirty="0" smtClean="0">
                <a:latin typeface="Calibri" panose="020F0502020204030204" pitchFamily="34" charset="0"/>
              </a:rPr>
              <a:t>0.5</a:t>
            </a:r>
            <a:endParaRPr lang="zh-CN" alt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53" name="TextBox 52"/>
              <p:cNvSpPr txBox="1"/>
              <p:nvPr/>
            </p:nvSpPr>
            <p:spPr>
              <a:xfrm>
                <a:off x="6484938" y="4627468"/>
                <a:ext cx="1071768" cy="369332"/>
              </a:xfrm>
              <a:prstGeom prst="rect">
                <a:avLst/>
              </a:prstGeom>
              <a:noFill/>
            </p:spPr>
            <p:txBody>
              <a:bodyPr wrap="none" rtlCol="0">
                <a:spAutoFit/>
              </a:bodyPr>
              <a:lstStyle/>
              <a:p>
                <a:r>
                  <a:rPr lang="en-AU" altLang="zh-CN" i="1" dirty="0" smtClean="0">
                    <a:latin typeface="Calibri" panose="020F0502020204030204" pitchFamily="34" charset="0"/>
                  </a:rPr>
                  <a:t>MIOA</a:t>
                </a:r>
                <a:r>
                  <a:rPr lang="en-AU" altLang="zh-CN" dirty="0" smtClean="0">
                    <a:latin typeface="Calibri" panose="020F0502020204030204" pitchFamily="34" charset="0"/>
                  </a:rPr>
                  <a:t>(</a:t>
                </a:r>
                <a14:m>
                  <m:oMath xmlns:m="http://schemas.openxmlformats.org/officeDocument/2006/math">
                    <m:r>
                      <a:rPr lang="en-AU" altLang="zh-CN" i="1" dirty="0" smtClean="0">
                        <a:latin typeface="Cambria Math"/>
                      </a:rPr>
                      <m:t>𝑣</m:t>
                    </m:r>
                    <m:r>
                      <a:rPr lang="en-AU" altLang="zh-CN" i="1" baseline="-25000" dirty="0" smtClean="0">
                        <a:latin typeface="Cambria Math"/>
                      </a:rPr>
                      <m:t>1</m:t>
                    </m:r>
                  </m:oMath>
                </a14:m>
                <a:r>
                  <a:rPr lang="en-AU" altLang="zh-CN" dirty="0" smtClean="0">
                    <a:latin typeface="Calibri" panose="020F0502020204030204" pitchFamily="34" charset="0"/>
                  </a:rPr>
                  <a:t>)</a:t>
                </a:r>
                <a:endParaRPr lang="zh-CN" altLang="en-US" dirty="0">
                  <a:latin typeface="Calibri" panose="020F0502020204030204" pitchFamily="34" charset="0"/>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6484938" y="4627468"/>
                <a:ext cx="1071768" cy="369332"/>
              </a:xfrm>
              <a:prstGeom prst="rect">
                <a:avLst/>
              </a:prstGeom>
              <a:blipFill rotWithShape="1">
                <a:blip r:embed="rId3"/>
                <a:stretch>
                  <a:fillRect l="-5114" t="-8197" r="-5114" b="-24590"/>
                </a:stretch>
              </a:blipFill>
            </p:spPr>
            <p:txBody>
              <a:bodyPr/>
              <a:lstStyle/>
              <a:p>
                <a:r>
                  <a:rPr lang="zh-CN" altLang="en-US">
                    <a:noFill/>
                  </a:rPr>
                  <a:t> </a:t>
                </a:r>
              </a:p>
            </p:txBody>
          </p:sp>
        </mc:Fallback>
      </mc:AlternateContent>
      <p:sp>
        <p:nvSpPr>
          <p:cNvPr id="40" name="TextBox 39"/>
          <p:cNvSpPr txBox="1"/>
          <p:nvPr/>
        </p:nvSpPr>
        <p:spPr>
          <a:xfrm>
            <a:off x="381000" y="5939135"/>
            <a:ext cx="8201284" cy="461665"/>
          </a:xfrm>
          <a:prstGeom prst="rect">
            <a:avLst/>
          </a:prstGeom>
          <a:noFill/>
        </p:spPr>
        <p:txBody>
          <a:bodyPr wrap="none" rtlCol="0">
            <a:spAutoFit/>
          </a:bodyPr>
          <a:lstStyle/>
          <a:p>
            <a:r>
              <a:rPr lang="en-US" altLang="zh-CN" sz="1200" b="1" dirty="0" smtClean="0"/>
              <a:t>[2] </a:t>
            </a:r>
            <a:r>
              <a:rPr lang="en-US" altLang="zh-CN" sz="1200" b="1" dirty="0"/>
              <a:t>W. Chen, C. Wang, and Y. Wang. Scalable influence maximization for prevalent viral marketing in </a:t>
            </a:r>
            <a:endParaRPr lang="en-US" altLang="zh-CN" sz="1200" b="1" dirty="0" smtClean="0"/>
          </a:p>
          <a:p>
            <a:r>
              <a:rPr lang="en-US" altLang="zh-CN" sz="1200" b="1" dirty="0" smtClean="0"/>
              <a:t>large-scale </a:t>
            </a:r>
            <a:r>
              <a:rPr lang="en-US" altLang="zh-CN" sz="1200" b="1" dirty="0"/>
              <a:t>social networks</a:t>
            </a:r>
            <a:r>
              <a:rPr lang="en-US" altLang="zh-CN" sz="1200" b="1" dirty="0" smtClean="0"/>
              <a:t>. In KDD 2010</a:t>
            </a:r>
            <a:endParaRPr lang="zh-CN" altLang="en-US" sz="1200" b="1" dirty="0"/>
          </a:p>
        </p:txBody>
      </p:sp>
    </p:spTree>
    <p:extLst>
      <p:ext uri="{BB962C8B-B14F-4D97-AF65-F5344CB8AC3E}">
        <p14:creationId xmlns:p14="http://schemas.microsoft.com/office/powerpoint/2010/main" val="17289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7" grpId="0"/>
      <p:bldP spid="48" grpId="0"/>
      <p:bldP spid="49" grpId="0"/>
      <p:bldP spid="50" grpId="0"/>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Preliminary</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15</a:t>
            </a:fld>
            <a:endParaRPr lang="en-US" dirty="0">
              <a:latin typeface="Calibri" panose="020F0502020204030204" pitchFamily="34" charset="0"/>
            </a:endParaRPr>
          </a:p>
        </p:txBody>
      </p:sp>
      <p:sp>
        <p:nvSpPr>
          <p:cNvPr id="4" name="Content Placeholder 3"/>
          <p:cNvSpPr>
            <a:spLocks noGrp="1"/>
          </p:cNvSpPr>
          <p:nvPr>
            <p:ph sz="quarter" idx="1"/>
          </p:nvPr>
        </p:nvSpPr>
        <p:spPr/>
        <p:txBody>
          <a:bodyPr>
            <a:normAutofit/>
          </a:bodyPr>
          <a:lstStyle/>
          <a:p>
            <a:r>
              <a:rPr lang="en-AU" dirty="0" smtClean="0"/>
              <a:t>MIA </a:t>
            </a:r>
            <a:r>
              <a:rPr lang="en-AU" dirty="0" smtClean="0"/>
              <a:t>Model</a:t>
            </a:r>
            <a:r>
              <a:rPr lang="en-AU" altLang="zh-CN" dirty="0"/>
              <a:t> [2]</a:t>
            </a:r>
            <a:endParaRPr lang="en-AU" dirty="0" smtClean="0"/>
          </a:p>
          <a:p>
            <a:pPr lvl="1"/>
            <a:r>
              <a:rPr lang="en-AU" dirty="0"/>
              <a:t>A node can influence another node only through the maximal influence path</a:t>
            </a:r>
            <a:r>
              <a:rPr lang="en-AU" dirty="0" smtClean="0"/>
              <a:t>.</a:t>
            </a:r>
          </a:p>
          <a:p>
            <a:pPr lvl="1"/>
            <a:r>
              <a:rPr lang="en-AU" dirty="0" smtClean="0"/>
              <a:t>The probability of the maximal influence path should be larger than a threshold t (e.g., 0.4)</a:t>
            </a:r>
            <a:endParaRPr lang="en-AU" dirty="0"/>
          </a:p>
        </p:txBody>
      </p:sp>
      <p:sp>
        <p:nvSpPr>
          <p:cNvPr id="5" name="Oval 4"/>
          <p:cNvSpPr/>
          <p:nvPr/>
        </p:nvSpPr>
        <p:spPr>
          <a:xfrm>
            <a:off x="533400" y="45720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1</a:t>
            </a:r>
            <a:endParaRPr lang="en-AU" dirty="0">
              <a:solidFill>
                <a:schemeClr val="tx1"/>
              </a:solidFill>
              <a:latin typeface="Calibri" panose="020F0502020204030204" pitchFamily="34" charset="0"/>
            </a:endParaRPr>
          </a:p>
        </p:txBody>
      </p:sp>
      <p:sp>
        <p:nvSpPr>
          <p:cNvPr id="6" name="Oval 5"/>
          <p:cNvSpPr/>
          <p:nvPr/>
        </p:nvSpPr>
        <p:spPr>
          <a:xfrm>
            <a:off x="4109400" y="45720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4</a:t>
            </a:r>
            <a:endParaRPr lang="en-AU" dirty="0">
              <a:solidFill>
                <a:schemeClr val="tx1"/>
              </a:solidFill>
              <a:latin typeface="Calibri" panose="020F0502020204030204" pitchFamily="34" charset="0"/>
            </a:endParaRPr>
          </a:p>
        </p:txBody>
      </p:sp>
      <p:sp>
        <p:nvSpPr>
          <p:cNvPr id="8" name="Oval 7"/>
          <p:cNvSpPr/>
          <p:nvPr/>
        </p:nvSpPr>
        <p:spPr>
          <a:xfrm>
            <a:off x="1752600" y="37554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2</a:t>
            </a:r>
            <a:endParaRPr lang="en-AU" dirty="0">
              <a:solidFill>
                <a:schemeClr val="tx1"/>
              </a:solidFill>
              <a:latin typeface="Calibri" panose="020F0502020204030204" pitchFamily="34" charset="0"/>
            </a:endParaRPr>
          </a:p>
        </p:txBody>
      </p:sp>
      <p:sp>
        <p:nvSpPr>
          <p:cNvPr id="9" name="Oval 8"/>
          <p:cNvSpPr/>
          <p:nvPr/>
        </p:nvSpPr>
        <p:spPr>
          <a:xfrm>
            <a:off x="2971800" y="37554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3</a:t>
            </a:r>
            <a:endParaRPr lang="en-AU" dirty="0">
              <a:solidFill>
                <a:schemeClr val="tx1"/>
              </a:solidFill>
              <a:latin typeface="Calibri" panose="020F0502020204030204" pitchFamily="34" charset="0"/>
            </a:endParaRPr>
          </a:p>
        </p:txBody>
      </p:sp>
      <p:sp>
        <p:nvSpPr>
          <p:cNvPr id="10" name="Oval 9"/>
          <p:cNvSpPr/>
          <p:nvPr/>
        </p:nvSpPr>
        <p:spPr>
          <a:xfrm>
            <a:off x="1529400" y="54210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6</a:t>
            </a:r>
            <a:endParaRPr lang="en-AU" dirty="0">
              <a:solidFill>
                <a:schemeClr val="tx1"/>
              </a:solidFill>
              <a:latin typeface="Calibri" panose="020F0502020204030204" pitchFamily="34" charset="0"/>
            </a:endParaRPr>
          </a:p>
        </p:txBody>
      </p:sp>
      <p:sp>
        <p:nvSpPr>
          <p:cNvPr id="11" name="Oval 10"/>
          <p:cNvSpPr/>
          <p:nvPr/>
        </p:nvSpPr>
        <p:spPr>
          <a:xfrm>
            <a:off x="3260400" y="54210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Calibri" panose="020F0502020204030204" pitchFamily="34" charset="0"/>
              </a:rPr>
              <a:t>5</a:t>
            </a:r>
          </a:p>
        </p:txBody>
      </p:sp>
      <p:cxnSp>
        <p:nvCxnSpPr>
          <p:cNvPr id="14" name="Straight Arrow Connector 13"/>
          <p:cNvCxnSpPr>
            <a:stCxn id="5" idx="7"/>
            <a:endCxn id="8" idx="2"/>
          </p:cNvCxnSpPr>
          <p:nvPr/>
        </p:nvCxnSpPr>
        <p:spPr>
          <a:xfrm flipV="1">
            <a:off x="914426" y="3978600"/>
            <a:ext cx="838174" cy="6587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6"/>
            <a:endCxn id="9" idx="2"/>
          </p:cNvCxnSpPr>
          <p:nvPr/>
        </p:nvCxnSpPr>
        <p:spPr>
          <a:xfrm>
            <a:off x="2199000" y="3978600"/>
            <a:ext cx="772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6"/>
            <a:endCxn id="6" idx="1"/>
          </p:cNvCxnSpPr>
          <p:nvPr/>
        </p:nvCxnSpPr>
        <p:spPr>
          <a:xfrm>
            <a:off x="3418200" y="3978600"/>
            <a:ext cx="756574" cy="6587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5" idx="5"/>
            <a:endCxn id="10" idx="2"/>
          </p:cNvCxnSpPr>
          <p:nvPr/>
        </p:nvCxnSpPr>
        <p:spPr>
          <a:xfrm>
            <a:off x="914426" y="4953026"/>
            <a:ext cx="614974" cy="6911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6"/>
            <a:endCxn id="11" idx="2"/>
          </p:cNvCxnSpPr>
          <p:nvPr/>
        </p:nvCxnSpPr>
        <p:spPr>
          <a:xfrm>
            <a:off x="1975800" y="5644200"/>
            <a:ext cx="1284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1" idx="7"/>
            <a:endCxn id="6" idx="3"/>
          </p:cNvCxnSpPr>
          <p:nvPr/>
        </p:nvCxnSpPr>
        <p:spPr>
          <a:xfrm flipV="1">
            <a:off x="3641426" y="4953026"/>
            <a:ext cx="533348" cy="5333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242524" y="4226494"/>
            <a:ext cx="476412" cy="369332"/>
          </a:xfrm>
          <a:prstGeom prst="rect">
            <a:avLst/>
          </a:prstGeom>
          <a:noFill/>
        </p:spPr>
        <p:txBody>
          <a:bodyPr wrap="none" rtlCol="0">
            <a:spAutoFit/>
          </a:bodyPr>
          <a:lstStyle/>
          <a:p>
            <a:r>
              <a:rPr lang="en-AU" altLang="zh-CN" dirty="0" smtClean="0">
                <a:latin typeface="Calibri" panose="020F0502020204030204" pitchFamily="34" charset="0"/>
              </a:rPr>
              <a:t>0.5</a:t>
            </a:r>
            <a:endParaRPr lang="zh-CN" altLang="en-US" dirty="0">
              <a:latin typeface="Calibri" panose="020F0502020204030204" pitchFamily="34" charset="0"/>
            </a:endParaRPr>
          </a:p>
        </p:txBody>
      </p:sp>
      <p:sp>
        <p:nvSpPr>
          <p:cNvPr id="30" name="TextBox 29"/>
          <p:cNvSpPr txBox="1"/>
          <p:nvPr/>
        </p:nvSpPr>
        <p:spPr>
          <a:xfrm>
            <a:off x="2443374" y="3978600"/>
            <a:ext cx="301686" cy="369332"/>
          </a:xfrm>
          <a:prstGeom prst="rect">
            <a:avLst/>
          </a:prstGeom>
          <a:noFill/>
        </p:spPr>
        <p:txBody>
          <a:bodyPr wrap="none" rtlCol="0">
            <a:spAutoFit/>
          </a:bodyPr>
          <a:lstStyle/>
          <a:p>
            <a:r>
              <a:rPr lang="en-AU" altLang="zh-CN" dirty="0" smtClean="0">
                <a:latin typeface="Calibri" panose="020F0502020204030204" pitchFamily="34" charset="0"/>
              </a:rPr>
              <a:t>1</a:t>
            </a:r>
            <a:endParaRPr lang="zh-CN" altLang="en-US" dirty="0">
              <a:latin typeface="Calibri" panose="020F0502020204030204" pitchFamily="34" charset="0"/>
            </a:endParaRPr>
          </a:p>
        </p:txBody>
      </p:sp>
      <p:sp>
        <p:nvSpPr>
          <p:cNvPr id="31" name="TextBox 30"/>
          <p:cNvSpPr txBox="1"/>
          <p:nvPr/>
        </p:nvSpPr>
        <p:spPr>
          <a:xfrm>
            <a:off x="3386388" y="4241094"/>
            <a:ext cx="476412" cy="369332"/>
          </a:xfrm>
          <a:prstGeom prst="rect">
            <a:avLst/>
          </a:prstGeom>
          <a:noFill/>
        </p:spPr>
        <p:txBody>
          <a:bodyPr wrap="none" rtlCol="0">
            <a:spAutoFit/>
          </a:bodyPr>
          <a:lstStyle/>
          <a:p>
            <a:r>
              <a:rPr lang="en-AU" altLang="zh-CN" dirty="0" smtClean="0">
                <a:latin typeface="Calibri" panose="020F0502020204030204" pitchFamily="34" charset="0"/>
              </a:rPr>
              <a:t>0.8</a:t>
            </a:r>
            <a:endParaRPr lang="zh-CN" altLang="en-US" dirty="0">
              <a:latin typeface="Calibri" panose="020F0502020204030204" pitchFamily="34" charset="0"/>
            </a:endParaRPr>
          </a:p>
        </p:txBody>
      </p:sp>
      <p:sp>
        <p:nvSpPr>
          <p:cNvPr id="32" name="TextBox 31"/>
          <p:cNvSpPr txBox="1"/>
          <p:nvPr/>
        </p:nvSpPr>
        <p:spPr>
          <a:xfrm>
            <a:off x="1139886" y="5018400"/>
            <a:ext cx="476412" cy="369332"/>
          </a:xfrm>
          <a:prstGeom prst="rect">
            <a:avLst/>
          </a:prstGeom>
          <a:noFill/>
        </p:spPr>
        <p:txBody>
          <a:bodyPr wrap="none" rtlCol="0">
            <a:spAutoFit/>
          </a:bodyPr>
          <a:lstStyle/>
          <a:p>
            <a:r>
              <a:rPr lang="en-AU" altLang="zh-CN" dirty="0" smtClean="0">
                <a:latin typeface="Calibri" panose="020F0502020204030204" pitchFamily="34" charset="0"/>
              </a:rPr>
              <a:t>0.5</a:t>
            </a:r>
            <a:endParaRPr lang="zh-CN" altLang="en-US" dirty="0">
              <a:latin typeface="Calibri" panose="020F0502020204030204" pitchFamily="34" charset="0"/>
            </a:endParaRPr>
          </a:p>
        </p:txBody>
      </p:sp>
      <p:sp>
        <p:nvSpPr>
          <p:cNvPr id="33" name="TextBox 32"/>
          <p:cNvSpPr txBox="1"/>
          <p:nvPr/>
        </p:nvSpPr>
        <p:spPr>
          <a:xfrm>
            <a:off x="2330362" y="5236334"/>
            <a:ext cx="476412" cy="369332"/>
          </a:xfrm>
          <a:prstGeom prst="rect">
            <a:avLst/>
          </a:prstGeom>
          <a:noFill/>
        </p:spPr>
        <p:txBody>
          <a:bodyPr wrap="none" rtlCol="0">
            <a:spAutoFit/>
          </a:bodyPr>
          <a:lstStyle/>
          <a:p>
            <a:r>
              <a:rPr lang="en-AU" altLang="zh-CN" dirty="0" smtClean="0">
                <a:latin typeface="Calibri" panose="020F0502020204030204" pitchFamily="34" charset="0"/>
              </a:rPr>
              <a:t>0.5</a:t>
            </a:r>
            <a:endParaRPr lang="zh-CN" altLang="en-US" dirty="0">
              <a:latin typeface="Calibri" panose="020F0502020204030204" pitchFamily="34" charset="0"/>
            </a:endParaRPr>
          </a:p>
        </p:txBody>
      </p:sp>
      <p:sp>
        <p:nvSpPr>
          <p:cNvPr id="34" name="TextBox 33"/>
          <p:cNvSpPr txBox="1"/>
          <p:nvPr/>
        </p:nvSpPr>
        <p:spPr>
          <a:xfrm>
            <a:off x="3505526" y="4939134"/>
            <a:ext cx="476412" cy="369332"/>
          </a:xfrm>
          <a:prstGeom prst="rect">
            <a:avLst/>
          </a:prstGeom>
          <a:noFill/>
        </p:spPr>
        <p:txBody>
          <a:bodyPr wrap="none" rtlCol="0">
            <a:spAutoFit/>
          </a:bodyPr>
          <a:lstStyle/>
          <a:p>
            <a:r>
              <a:rPr lang="en-AU" altLang="zh-CN" dirty="0" smtClean="0">
                <a:latin typeface="Calibri" panose="020F0502020204030204" pitchFamily="34" charset="0"/>
              </a:rPr>
              <a:t>0.5</a:t>
            </a:r>
            <a:endParaRPr lang="zh-CN" altLang="en-US" dirty="0">
              <a:latin typeface="Calibri" panose="020F0502020204030204" pitchFamily="34" charset="0"/>
            </a:endParaRPr>
          </a:p>
        </p:txBody>
      </p:sp>
      <p:sp>
        <p:nvSpPr>
          <p:cNvPr id="40" name="Oval 39"/>
          <p:cNvSpPr/>
          <p:nvPr/>
        </p:nvSpPr>
        <p:spPr>
          <a:xfrm>
            <a:off x="4816800" y="45720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1</a:t>
            </a:r>
            <a:endParaRPr lang="en-AU" dirty="0">
              <a:solidFill>
                <a:schemeClr val="tx1"/>
              </a:solidFill>
              <a:latin typeface="Calibri" panose="020F0502020204030204" pitchFamily="34" charset="0"/>
            </a:endParaRPr>
          </a:p>
        </p:txBody>
      </p:sp>
      <p:sp>
        <p:nvSpPr>
          <p:cNvPr id="45" name="Oval 44"/>
          <p:cNvSpPr/>
          <p:nvPr/>
        </p:nvSpPr>
        <p:spPr>
          <a:xfrm>
            <a:off x="8392800" y="4572000"/>
            <a:ext cx="446400" cy="446400"/>
          </a:xfrm>
          <a:prstGeom prst="ellipse">
            <a:avLst/>
          </a:prstGeom>
          <a:solidFill>
            <a:schemeClr val="bg2"/>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4</a:t>
            </a:r>
            <a:endParaRPr lang="en-AU" dirty="0">
              <a:solidFill>
                <a:schemeClr val="tx1"/>
              </a:solidFill>
              <a:latin typeface="Calibri" panose="020F0502020204030204" pitchFamily="34" charset="0"/>
            </a:endParaRPr>
          </a:p>
        </p:txBody>
      </p:sp>
      <p:sp>
        <p:nvSpPr>
          <p:cNvPr id="46" name="Oval 45"/>
          <p:cNvSpPr/>
          <p:nvPr/>
        </p:nvSpPr>
        <p:spPr>
          <a:xfrm>
            <a:off x="6036000" y="37554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2</a:t>
            </a:r>
            <a:endParaRPr lang="en-AU" dirty="0">
              <a:solidFill>
                <a:schemeClr val="tx1"/>
              </a:solidFill>
              <a:latin typeface="Calibri" panose="020F0502020204030204" pitchFamily="34" charset="0"/>
            </a:endParaRPr>
          </a:p>
        </p:txBody>
      </p:sp>
      <p:sp>
        <p:nvSpPr>
          <p:cNvPr id="51" name="Oval 50"/>
          <p:cNvSpPr/>
          <p:nvPr/>
        </p:nvSpPr>
        <p:spPr>
          <a:xfrm>
            <a:off x="7255200" y="37554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3</a:t>
            </a:r>
            <a:endParaRPr lang="en-AU" dirty="0">
              <a:solidFill>
                <a:schemeClr val="tx1"/>
              </a:solidFill>
              <a:latin typeface="Calibri" panose="020F0502020204030204" pitchFamily="34" charset="0"/>
            </a:endParaRPr>
          </a:p>
        </p:txBody>
      </p:sp>
      <p:sp>
        <p:nvSpPr>
          <p:cNvPr id="53" name="Oval 52"/>
          <p:cNvSpPr/>
          <p:nvPr/>
        </p:nvSpPr>
        <p:spPr>
          <a:xfrm>
            <a:off x="7543800" y="54210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Calibri" panose="020F0502020204030204" pitchFamily="34" charset="0"/>
              </a:rPr>
              <a:t>5</a:t>
            </a:r>
          </a:p>
        </p:txBody>
      </p:sp>
      <p:cxnSp>
        <p:nvCxnSpPr>
          <p:cNvPr id="54" name="Straight Arrow Connector 53"/>
          <p:cNvCxnSpPr>
            <a:stCxn id="40" idx="7"/>
            <a:endCxn id="46" idx="2"/>
          </p:cNvCxnSpPr>
          <p:nvPr/>
        </p:nvCxnSpPr>
        <p:spPr>
          <a:xfrm flipV="1">
            <a:off x="5197826" y="3978600"/>
            <a:ext cx="838174" cy="6587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6" idx="6"/>
            <a:endCxn id="51" idx="2"/>
          </p:cNvCxnSpPr>
          <p:nvPr/>
        </p:nvCxnSpPr>
        <p:spPr>
          <a:xfrm>
            <a:off x="6482400" y="3978600"/>
            <a:ext cx="772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1" idx="6"/>
            <a:endCxn id="45" idx="1"/>
          </p:cNvCxnSpPr>
          <p:nvPr/>
        </p:nvCxnSpPr>
        <p:spPr>
          <a:xfrm>
            <a:off x="7701600" y="3978600"/>
            <a:ext cx="756574" cy="6587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3" idx="7"/>
            <a:endCxn id="45" idx="3"/>
          </p:cNvCxnSpPr>
          <p:nvPr/>
        </p:nvCxnSpPr>
        <p:spPr>
          <a:xfrm flipV="1">
            <a:off x="7924826" y="4953026"/>
            <a:ext cx="533348" cy="5333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525924" y="4226494"/>
            <a:ext cx="476412" cy="369332"/>
          </a:xfrm>
          <a:prstGeom prst="rect">
            <a:avLst/>
          </a:prstGeom>
          <a:noFill/>
        </p:spPr>
        <p:txBody>
          <a:bodyPr wrap="none" rtlCol="0">
            <a:spAutoFit/>
          </a:bodyPr>
          <a:lstStyle/>
          <a:p>
            <a:r>
              <a:rPr lang="en-AU" altLang="zh-CN" dirty="0" smtClean="0">
                <a:latin typeface="Calibri" panose="020F0502020204030204" pitchFamily="34" charset="0"/>
              </a:rPr>
              <a:t>0.5</a:t>
            </a:r>
            <a:endParaRPr lang="zh-CN" altLang="en-US" dirty="0">
              <a:latin typeface="Calibri" panose="020F0502020204030204" pitchFamily="34" charset="0"/>
            </a:endParaRPr>
          </a:p>
        </p:txBody>
      </p:sp>
      <p:sp>
        <p:nvSpPr>
          <p:cNvPr id="61" name="TextBox 60"/>
          <p:cNvSpPr txBox="1"/>
          <p:nvPr/>
        </p:nvSpPr>
        <p:spPr>
          <a:xfrm>
            <a:off x="6726774" y="3978600"/>
            <a:ext cx="301686" cy="369332"/>
          </a:xfrm>
          <a:prstGeom prst="rect">
            <a:avLst/>
          </a:prstGeom>
          <a:noFill/>
        </p:spPr>
        <p:txBody>
          <a:bodyPr wrap="none" rtlCol="0">
            <a:spAutoFit/>
          </a:bodyPr>
          <a:lstStyle/>
          <a:p>
            <a:r>
              <a:rPr lang="en-AU" altLang="zh-CN" dirty="0" smtClean="0">
                <a:latin typeface="Calibri" panose="020F0502020204030204" pitchFamily="34" charset="0"/>
              </a:rPr>
              <a:t>1</a:t>
            </a:r>
            <a:endParaRPr lang="zh-CN" altLang="en-US" dirty="0">
              <a:latin typeface="Calibri" panose="020F0502020204030204" pitchFamily="34" charset="0"/>
            </a:endParaRPr>
          </a:p>
        </p:txBody>
      </p:sp>
      <p:sp>
        <p:nvSpPr>
          <p:cNvPr id="62" name="TextBox 61"/>
          <p:cNvSpPr txBox="1"/>
          <p:nvPr/>
        </p:nvSpPr>
        <p:spPr>
          <a:xfrm>
            <a:off x="7669788" y="4241094"/>
            <a:ext cx="476412" cy="369332"/>
          </a:xfrm>
          <a:prstGeom prst="rect">
            <a:avLst/>
          </a:prstGeom>
          <a:noFill/>
        </p:spPr>
        <p:txBody>
          <a:bodyPr wrap="none" rtlCol="0">
            <a:spAutoFit/>
          </a:bodyPr>
          <a:lstStyle/>
          <a:p>
            <a:r>
              <a:rPr lang="en-AU" altLang="zh-CN" dirty="0" smtClean="0">
                <a:latin typeface="Calibri" panose="020F0502020204030204" pitchFamily="34" charset="0"/>
              </a:rPr>
              <a:t>0.8</a:t>
            </a:r>
            <a:endParaRPr lang="zh-CN" altLang="en-US" dirty="0">
              <a:latin typeface="Calibri" panose="020F0502020204030204" pitchFamily="34" charset="0"/>
            </a:endParaRPr>
          </a:p>
        </p:txBody>
      </p:sp>
      <p:sp>
        <p:nvSpPr>
          <p:cNvPr id="65" name="TextBox 64"/>
          <p:cNvSpPr txBox="1"/>
          <p:nvPr/>
        </p:nvSpPr>
        <p:spPr>
          <a:xfrm>
            <a:off x="7788926" y="4939134"/>
            <a:ext cx="476412" cy="369332"/>
          </a:xfrm>
          <a:prstGeom prst="rect">
            <a:avLst/>
          </a:prstGeom>
          <a:noFill/>
        </p:spPr>
        <p:txBody>
          <a:bodyPr wrap="none" rtlCol="0">
            <a:spAutoFit/>
          </a:bodyPr>
          <a:lstStyle/>
          <a:p>
            <a:r>
              <a:rPr lang="en-AU" altLang="zh-CN" dirty="0" smtClean="0">
                <a:latin typeface="Calibri" panose="020F0502020204030204" pitchFamily="34" charset="0"/>
              </a:rPr>
              <a:t>0.5</a:t>
            </a:r>
            <a:endParaRPr lang="zh-CN" alt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66" name="TextBox 65"/>
              <p:cNvSpPr txBox="1"/>
              <p:nvPr/>
            </p:nvSpPr>
            <p:spPr>
              <a:xfrm>
                <a:off x="6484938" y="4627468"/>
                <a:ext cx="981359" cy="369332"/>
              </a:xfrm>
              <a:prstGeom prst="rect">
                <a:avLst/>
              </a:prstGeom>
              <a:noFill/>
            </p:spPr>
            <p:txBody>
              <a:bodyPr wrap="none" rtlCol="0">
                <a:spAutoFit/>
              </a:bodyPr>
              <a:lstStyle/>
              <a:p>
                <a:r>
                  <a:rPr lang="en-AU" altLang="zh-CN" i="1" dirty="0" smtClean="0">
                    <a:latin typeface="Calibri" panose="020F0502020204030204" pitchFamily="34" charset="0"/>
                  </a:rPr>
                  <a:t>MIIA</a:t>
                </a:r>
                <a:r>
                  <a:rPr lang="en-AU" altLang="zh-CN" dirty="0" smtClean="0">
                    <a:latin typeface="Calibri" panose="020F0502020204030204" pitchFamily="34" charset="0"/>
                  </a:rPr>
                  <a:t>(</a:t>
                </a:r>
                <a14:m>
                  <m:oMath xmlns:m="http://schemas.openxmlformats.org/officeDocument/2006/math">
                    <m:r>
                      <a:rPr lang="en-AU" altLang="zh-CN" i="1" dirty="0" smtClean="0">
                        <a:latin typeface="Cambria Math"/>
                      </a:rPr>
                      <m:t>𝑣</m:t>
                    </m:r>
                    <m:r>
                      <a:rPr lang="en-AU" altLang="zh-CN" b="0" i="1" baseline="-25000" dirty="0" smtClean="0">
                        <a:latin typeface="Cambria Math"/>
                      </a:rPr>
                      <m:t>4</m:t>
                    </m:r>
                  </m:oMath>
                </a14:m>
                <a:r>
                  <a:rPr lang="en-AU" altLang="zh-CN" dirty="0" smtClean="0">
                    <a:latin typeface="Calibri" panose="020F0502020204030204" pitchFamily="34" charset="0"/>
                  </a:rPr>
                  <a:t>)</a:t>
                </a:r>
                <a:endParaRPr lang="zh-CN" altLang="en-US" dirty="0">
                  <a:latin typeface="Calibri" panose="020F0502020204030204" pitchFamily="34"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6484938" y="4627468"/>
                <a:ext cx="981359" cy="369332"/>
              </a:xfrm>
              <a:prstGeom prst="rect">
                <a:avLst/>
              </a:prstGeom>
              <a:blipFill rotWithShape="1">
                <a:blip r:embed="rId3"/>
                <a:stretch>
                  <a:fillRect l="-5590" t="-8197" r="-5590" b="-24590"/>
                </a:stretch>
              </a:blipFill>
            </p:spPr>
            <p:txBody>
              <a:bodyPr/>
              <a:lstStyle/>
              <a:p>
                <a:r>
                  <a:rPr lang="zh-CN" altLang="en-US">
                    <a:noFill/>
                  </a:rPr>
                  <a:t> </a:t>
                </a:r>
              </a:p>
            </p:txBody>
          </p:sp>
        </mc:Fallback>
      </mc:AlternateContent>
      <p:sp>
        <p:nvSpPr>
          <p:cNvPr id="37" name="TextBox 36"/>
          <p:cNvSpPr txBox="1"/>
          <p:nvPr/>
        </p:nvSpPr>
        <p:spPr>
          <a:xfrm>
            <a:off x="381000" y="5939135"/>
            <a:ext cx="8201284" cy="461665"/>
          </a:xfrm>
          <a:prstGeom prst="rect">
            <a:avLst/>
          </a:prstGeom>
          <a:noFill/>
        </p:spPr>
        <p:txBody>
          <a:bodyPr wrap="none" rtlCol="0">
            <a:spAutoFit/>
          </a:bodyPr>
          <a:lstStyle/>
          <a:p>
            <a:r>
              <a:rPr lang="en-US" altLang="zh-CN" sz="1200" b="1" dirty="0" smtClean="0"/>
              <a:t>[2] </a:t>
            </a:r>
            <a:r>
              <a:rPr lang="en-US" altLang="zh-CN" sz="1200" b="1" dirty="0"/>
              <a:t>W. Chen, C. Wang, and Y. Wang. Scalable influence maximization for prevalent viral marketing in </a:t>
            </a:r>
            <a:endParaRPr lang="en-US" altLang="zh-CN" sz="1200" b="1" dirty="0" smtClean="0"/>
          </a:p>
          <a:p>
            <a:r>
              <a:rPr lang="en-US" altLang="zh-CN" sz="1200" b="1" dirty="0" smtClean="0"/>
              <a:t>large-scale </a:t>
            </a:r>
            <a:r>
              <a:rPr lang="en-US" altLang="zh-CN" sz="1200" b="1" dirty="0"/>
              <a:t>social networks</a:t>
            </a:r>
            <a:r>
              <a:rPr lang="en-US" altLang="zh-CN" sz="1200" b="1" dirty="0" smtClean="0"/>
              <a:t>. In KDD 2010</a:t>
            </a:r>
            <a:endParaRPr lang="zh-CN" altLang="en-US" sz="1200" b="1" dirty="0"/>
          </a:p>
        </p:txBody>
      </p:sp>
    </p:spTree>
    <p:extLst>
      <p:ext uri="{BB962C8B-B14F-4D97-AF65-F5344CB8AC3E}">
        <p14:creationId xmlns:p14="http://schemas.microsoft.com/office/powerpoint/2010/main" val="1935051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Greedy Algorithm</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16</a:t>
            </a:fld>
            <a:endParaRPr lang="en-US" dirty="0">
              <a:latin typeface="Calibri" panose="020F0502020204030204" pitchFamily="34" charset="0"/>
            </a:endParaRPr>
          </a:p>
        </p:txBody>
      </p:sp>
      <p:sp>
        <p:nvSpPr>
          <p:cNvPr id="4" name="Content Placeholder 3"/>
          <p:cNvSpPr>
            <a:spLocks noGrp="1"/>
          </p:cNvSpPr>
          <p:nvPr>
            <p:ph sz="quarter" idx="1"/>
          </p:nvPr>
        </p:nvSpPr>
        <p:spPr/>
        <p:txBody>
          <a:bodyPr>
            <a:normAutofit/>
          </a:bodyPr>
          <a:lstStyle/>
          <a:p>
            <a:r>
              <a:rPr lang="en-AU" dirty="0" smtClean="0"/>
              <a:t>Hardness under MIA Model</a:t>
            </a:r>
          </a:p>
          <a:p>
            <a:pPr lvl="1"/>
            <a:r>
              <a:rPr lang="en-AU" dirty="0" smtClean="0"/>
              <a:t>Under MIA model, the problem is still NP-Hard.</a:t>
            </a:r>
            <a:endParaRPr lang="en-AU" dirty="0"/>
          </a:p>
        </p:txBody>
      </p:sp>
    </p:spTree>
    <p:extLst>
      <p:ext uri="{BB962C8B-B14F-4D97-AF65-F5344CB8AC3E}">
        <p14:creationId xmlns:p14="http://schemas.microsoft.com/office/powerpoint/2010/main" val="1076338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Greedy Algorithm</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17</a:t>
            </a:fld>
            <a:endParaRPr lang="en-US" dirty="0">
              <a:latin typeface="Calibri" panose="020F0502020204030204" pitchFamily="34" charset="0"/>
            </a:endParaRPr>
          </a:p>
        </p:txBody>
      </p:sp>
      <p:sp>
        <p:nvSpPr>
          <p:cNvPr id="4" name="Content Placeholder 3"/>
          <p:cNvSpPr>
            <a:spLocks noGrp="1"/>
          </p:cNvSpPr>
          <p:nvPr>
            <p:ph sz="quarter" idx="1"/>
          </p:nvPr>
        </p:nvSpPr>
        <p:spPr/>
        <p:txBody>
          <a:bodyPr>
            <a:normAutofit/>
          </a:bodyPr>
          <a:lstStyle/>
          <a:p>
            <a:r>
              <a:rPr lang="en-AU" dirty="0" smtClean="0"/>
              <a:t>Hardness under MIA Model</a:t>
            </a:r>
          </a:p>
          <a:p>
            <a:pPr lvl="1"/>
            <a:r>
              <a:rPr lang="en-AU" dirty="0" smtClean="0"/>
              <a:t>Under MIA model, the problem is still NP-Hard.</a:t>
            </a:r>
            <a:endParaRPr lang="en-AU" dirty="0"/>
          </a:p>
          <a:p>
            <a:pPr marL="274320" lvl="1">
              <a:buClr>
                <a:schemeClr val="accent1"/>
              </a:buClr>
              <a:buSzPct val="85000"/>
              <a:buFont typeface="Wingdings 2"/>
              <a:buChar char=""/>
            </a:pPr>
            <a:r>
              <a:rPr lang="en-AU" sz="2700" dirty="0"/>
              <a:t>Property</a:t>
            </a:r>
          </a:p>
          <a:p>
            <a:pPr lvl="1"/>
            <a:r>
              <a:rPr lang="en-AU" dirty="0" smtClean="0"/>
              <a:t>Submodular and monotonic. Greedy algorithm with (1-1/e) approximation ratio.</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657600"/>
            <a:ext cx="6374809"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4439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Greedy Algorithm</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18</a:t>
            </a:fld>
            <a:endParaRPr lang="en-US" dirty="0">
              <a:latin typeface="Calibri" panose="020F0502020204030204" pitchFamily="34" charset="0"/>
            </a:endParaRPr>
          </a:p>
        </p:txBody>
      </p:sp>
      <p:sp>
        <p:nvSpPr>
          <p:cNvPr id="4" name="Content Placeholder 3"/>
          <p:cNvSpPr>
            <a:spLocks noGrp="1"/>
          </p:cNvSpPr>
          <p:nvPr>
            <p:ph sz="quarter" idx="1"/>
          </p:nvPr>
        </p:nvSpPr>
        <p:spPr/>
        <p:txBody>
          <a:bodyPr>
            <a:normAutofit/>
          </a:bodyPr>
          <a:lstStyle/>
          <a:p>
            <a:r>
              <a:rPr lang="en-AU" dirty="0" smtClean="0"/>
              <a:t>Hardness under MIA Model</a:t>
            </a:r>
          </a:p>
          <a:p>
            <a:pPr lvl="1"/>
            <a:r>
              <a:rPr lang="en-AU" dirty="0" smtClean="0"/>
              <a:t>Under MIA model, the problem is still NP-Hard.</a:t>
            </a:r>
            <a:endParaRPr lang="en-AU" dirty="0"/>
          </a:p>
          <a:p>
            <a:pPr marL="274320" lvl="1">
              <a:buClr>
                <a:schemeClr val="accent1"/>
              </a:buClr>
              <a:buSzPct val="85000"/>
              <a:buFont typeface="Wingdings 2"/>
              <a:buChar char=""/>
            </a:pPr>
            <a:r>
              <a:rPr lang="en-AU" sz="2700" dirty="0"/>
              <a:t>Property</a:t>
            </a:r>
          </a:p>
          <a:p>
            <a:pPr lvl="1"/>
            <a:r>
              <a:rPr lang="en-AU" dirty="0" smtClean="0"/>
              <a:t>Submodular and monotonic.</a:t>
            </a:r>
            <a:r>
              <a:rPr lang="en-AU" altLang="zh-CN" dirty="0"/>
              <a:t> Greedy algorithm with (1-1/e) approximation ratio</a:t>
            </a:r>
            <a:r>
              <a:rPr lang="en-AU" altLang="zh-CN" dirty="0" smtClean="0"/>
              <a:t>.</a:t>
            </a:r>
            <a:endParaRPr lang="en-AU" sz="2700" dirty="0" smtClean="0"/>
          </a:p>
          <a:p>
            <a:pPr marL="274320" lvl="1">
              <a:buClr>
                <a:schemeClr val="accent1"/>
              </a:buClr>
              <a:buSzPct val="85000"/>
              <a:buFont typeface="Wingdings 2"/>
              <a:buChar char=""/>
            </a:pPr>
            <a:r>
              <a:rPr lang="en-AU" sz="2700" dirty="0" smtClean="0"/>
              <a:t>Problems </a:t>
            </a:r>
            <a:r>
              <a:rPr lang="en-AU" sz="2700" dirty="0"/>
              <a:t>in Baseline Greedy Algorithm</a:t>
            </a:r>
          </a:p>
          <a:p>
            <a:pPr lvl="1"/>
            <a:r>
              <a:rPr lang="en-AU" dirty="0" smtClean="0"/>
              <a:t>We need to calculate the influence or marginal influence for all nodes in each round.</a:t>
            </a:r>
          </a:p>
          <a:p>
            <a:pPr marL="274320" lvl="1">
              <a:buClr>
                <a:schemeClr val="accent1"/>
              </a:buClr>
              <a:buSzPct val="85000"/>
              <a:buFont typeface="Wingdings 2"/>
              <a:buChar char=""/>
            </a:pPr>
            <a:r>
              <a:rPr lang="en-AU" sz="2700" dirty="0"/>
              <a:t>To Speedup</a:t>
            </a:r>
          </a:p>
          <a:p>
            <a:pPr lvl="1"/>
            <a:r>
              <a:rPr lang="en-AU" dirty="0" smtClean="0"/>
              <a:t>Avoid the calculation for less important nodes.</a:t>
            </a:r>
          </a:p>
        </p:txBody>
      </p:sp>
    </p:spTree>
    <p:extLst>
      <p:ext uri="{BB962C8B-B14F-4D97-AF65-F5344CB8AC3E}">
        <p14:creationId xmlns:p14="http://schemas.microsoft.com/office/powerpoint/2010/main" val="14518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zh-CN" dirty="0" smtClean="0"/>
              <a:t>Pruning Rules</a:t>
            </a:r>
            <a:endParaRPr lang="zh-CN" alt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19</a:t>
            </a:fld>
            <a:endParaRPr 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p:txBody>
              <a:bodyPr>
                <a:normAutofit lnSpcReduction="10000"/>
              </a:bodyPr>
              <a:lstStyle/>
              <a:p>
                <a:r>
                  <a:rPr lang="en-AU" altLang="zh-CN" dirty="0" smtClean="0"/>
                  <a:t>Suppose we can efficiently estimate:</a:t>
                </a:r>
              </a:p>
              <a:p>
                <a:pPr lvl="1"/>
                <a:r>
                  <a:rPr lang="en-AU" altLang="zh-CN" dirty="0"/>
                  <a:t>the upper bound </a:t>
                </a:r>
                <a14:m>
                  <m:oMath xmlns:m="http://schemas.openxmlformats.org/officeDocument/2006/math">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r>
                          <a:rPr lang="en-AU" altLang="zh-CN">
                            <a:latin typeface="Cambria Math"/>
                          </a:rPr>
                          <m:t>𝑈</m:t>
                        </m:r>
                      </m:sup>
                    </m:sSubSup>
                    <m:r>
                      <a:rPr lang="en-AU" altLang="zh-CN">
                        <a:latin typeface="Cambria Math"/>
                      </a:rPr>
                      <m:t>(</m:t>
                    </m:r>
                    <m:r>
                      <a:rPr lang="en-AU" altLang="zh-CN">
                        <a:latin typeface="Cambria Math"/>
                      </a:rPr>
                      <m:t>𝑢</m:t>
                    </m:r>
                    <m:r>
                      <a:rPr lang="en-AU" altLang="zh-CN">
                        <a:latin typeface="Cambria Math"/>
                      </a:rPr>
                      <m:t>)</m:t>
                    </m:r>
                  </m:oMath>
                </a14:m>
                <a:r>
                  <a:rPr lang="en-AU" altLang="zh-CN" dirty="0"/>
                  <a:t> and lower bound </a:t>
                </a:r>
                <a14:m>
                  <m:oMath xmlns:m="http://schemas.openxmlformats.org/officeDocument/2006/math">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r>
                          <a:rPr lang="en-AU" altLang="zh-CN">
                            <a:latin typeface="Cambria Math"/>
                          </a:rPr>
                          <m:t>𝐿</m:t>
                        </m:r>
                      </m:sup>
                    </m:sSubSup>
                    <m:r>
                      <a:rPr lang="en-AU" altLang="zh-CN">
                        <a:latin typeface="Cambria Math"/>
                      </a:rPr>
                      <m:t>(</m:t>
                    </m:r>
                    <m:r>
                      <a:rPr lang="en-AU" altLang="zh-CN">
                        <a:latin typeface="Cambria Math"/>
                      </a:rPr>
                      <m:t>𝑢</m:t>
                    </m:r>
                    <m:r>
                      <a:rPr lang="en-AU" altLang="zh-CN">
                        <a:latin typeface="Cambria Math"/>
                      </a:rPr>
                      <m:t>) </m:t>
                    </m:r>
                  </m:oMath>
                </a14:m>
                <a:r>
                  <a:rPr lang="en-AU" altLang="zh-CN" dirty="0"/>
                  <a:t> of a node </a:t>
                </a:r>
                <a14:m>
                  <m:oMath xmlns:m="http://schemas.openxmlformats.org/officeDocument/2006/math">
                    <m:r>
                      <a:rPr lang="en-AU" altLang="zh-CN" dirty="0">
                        <a:latin typeface="Cambria Math"/>
                      </a:rPr>
                      <m:t>𝑢</m:t>
                    </m:r>
                    <m:r>
                      <a:rPr lang="en-AU" altLang="zh-CN" dirty="0">
                        <a:latin typeface="Cambria Math"/>
                      </a:rPr>
                      <m:t>’</m:t>
                    </m:r>
                    <m:r>
                      <a:rPr lang="en-AU" altLang="zh-CN" dirty="0">
                        <a:latin typeface="Cambria Math"/>
                      </a:rPr>
                      <m:t>𝑠</m:t>
                    </m:r>
                  </m:oMath>
                </a14:m>
                <a:r>
                  <a:rPr lang="en-AU" altLang="zh-CN" dirty="0"/>
                  <a:t> distance-aware influence </a:t>
                </a:r>
                <a14:m>
                  <m:oMath xmlns:m="http://schemas.openxmlformats.org/officeDocument/2006/math">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sSubSup>
                    <m:r>
                      <a:rPr lang="en-AU" altLang="zh-CN">
                        <a:latin typeface="Cambria Math"/>
                      </a:rPr>
                      <m:t>(</m:t>
                    </m:r>
                    <m:r>
                      <a:rPr lang="en-AU" altLang="zh-CN">
                        <a:latin typeface="Cambria Math"/>
                      </a:rPr>
                      <m:t>𝑢</m:t>
                    </m:r>
                    <m:r>
                      <a:rPr lang="en-AU" altLang="zh-CN">
                        <a:latin typeface="Cambria Math"/>
                      </a:rPr>
                      <m:t>)</m:t>
                    </m:r>
                  </m:oMath>
                </a14:m>
                <a:r>
                  <a:rPr lang="en-AU" altLang="zh-CN" dirty="0"/>
                  <a:t> ;</a:t>
                </a:r>
              </a:p>
              <a:p>
                <a:pPr lvl="1"/>
                <a:r>
                  <a:rPr lang="en-AU" altLang="zh-CN" dirty="0"/>
                  <a:t>The upper bound </a:t>
                </a:r>
                <a14:m>
                  <m:oMath xmlns:m="http://schemas.openxmlformats.org/officeDocument/2006/math">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r>
                          <a:rPr lang="en-AU" altLang="zh-CN">
                            <a:latin typeface="Cambria Math"/>
                          </a:rPr>
                          <m:t>𝑈</m:t>
                        </m:r>
                      </m:sup>
                    </m:sSubSup>
                    <m:r>
                      <a:rPr lang="en-AU" altLang="zh-CN">
                        <a:latin typeface="Cambria Math"/>
                      </a:rPr>
                      <m:t>(</m:t>
                    </m:r>
                    <m:r>
                      <a:rPr lang="en-AU" altLang="zh-CN">
                        <a:latin typeface="Cambria Math"/>
                      </a:rPr>
                      <m:t>𝑢</m:t>
                    </m:r>
                    <m:r>
                      <a:rPr lang="en-AU" altLang="zh-CN">
                        <a:latin typeface="Cambria Math"/>
                      </a:rPr>
                      <m:t>|</m:t>
                    </m:r>
                    <m:r>
                      <a:rPr lang="en-AU" altLang="zh-CN">
                        <a:latin typeface="Cambria Math"/>
                      </a:rPr>
                      <m:t>𝑆</m:t>
                    </m:r>
                    <m:r>
                      <a:rPr lang="en-AU" altLang="zh-CN">
                        <a:latin typeface="Cambria Math"/>
                      </a:rPr>
                      <m:t>)</m:t>
                    </m:r>
                  </m:oMath>
                </a14:m>
                <a:r>
                  <a:rPr lang="en-AU" altLang="zh-CN" dirty="0"/>
                  <a:t> of a node </a:t>
                </a:r>
                <a14:m>
                  <m:oMath xmlns:m="http://schemas.openxmlformats.org/officeDocument/2006/math">
                    <m:r>
                      <a:rPr lang="en-AU" altLang="zh-CN" dirty="0">
                        <a:latin typeface="Cambria Math"/>
                      </a:rPr>
                      <m:t>𝑢</m:t>
                    </m:r>
                    <m:r>
                      <a:rPr lang="en-AU" altLang="zh-CN" dirty="0">
                        <a:latin typeface="Cambria Math"/>
                      </a:rPr>
                      <m:t>’</m:t>
                    </m:r>
                    <m:r>
                      <a:rPr lang="en-AU" altLang="zh-CN" dirty="0">
                        <a:latin typeface="Cambria Math"/>
                      </a:rPr>
                      <m:t>𝑠</m:t>
                    </m:r>
                  </m:oMath>
                </a14:m>
                <a:r>
                  <a:rPr lang="en-AU" altLang="zh-CN" dirty="0"/>
                  <a:t> marginal influence </a:t>
                </a:r>
                <a14:m>
                  <m:oMath xmlns:m="http://schemas.openxmlformats.org/officeDocument/2006/math">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sSubSup>
                    <m:r>
                      <a:rPr lang="en-AU" altLang="zh-CN">
                        <a:latin typeface="Cambria Math"/>
                      </a:rPr>
                      <m:t>(</m:t>
                    </m:r>
                    <m:r>
                      <a:rPr lang="en-AU" altLang="zh-CN">
                        <a:latin typeface="Cambria Math"/>
                      </a:rPr>
                      <m:t>𝑢</m:t>
                    </m:r>
                    <m:r>
                      <a:rPr lang="en-AU" altLang="zh-CN">
                        <a:latin typeface="Cambria Math"/>
                      </a:rPr>
                      <m:t>|</m:t>
                    </m:r>
                    <m:r>
                      <a:rPr lang="en-AU" altLang="zh-CN">
                        <a:latin typeface="Cambria Math"/>
                      </a:rPr>
                      <m:t>𝑆</m:t>
                    </m:r>
                    <m:r>
                      <a:rPr lang="en-AU" altLang="zh-CN">
                        <a:latin typeface="Cambria Math"/>
                      </a:rPr>
                      <m:t>)</m:t>
                    </m:r>
                  </m:oMath>
                </a14:m>
                <a:r>
                  <a:rPr lang="en-AU" altLang="zh-CN" dirty="0" smtClean="0"/>
                  <a:t>.</a:t>
                </a:r>
                <a:endParaRPr lang="en-AU" altLang="zh-CN" b="1" dirty="0"/>
              </a:p>
              <a:p>
                <a:endParaRPr lang="en-AU" altLang="zh-CN" b="1" dirty="0" smtClean="0"/>
              </a:p>
              <a:p>
                <a:r>
                  <a:rPr lang="en-AU" altLang="zh-CN" b="1" dirty="0" smtClean="0"/>
                  <a:t>Rule 1.</a:t>
                </a:r>
                <a:r>
                  <a:rPr lang="en-AU" altLang="zh-CN" dirty="0" smtClean="0"/>
                  <a:t> </a:t>
                </a:r>
              </a:p>
              <a:p>
                <a:pPr lvl="1"/>
                <a:r>
                  <a:rPr lang="en-US" altLang="zh-CN" dirty="0"/>
                  <a:t>For the first seed selection, if </a:t>
                </a:r>
                <a14:m>
                  <m:oMath xmlns:m="http://schemas.openxmlformats.org/officeDocument/2006/math">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sSubSup>
                    <m:d>
                      <m:dPr>
                        <m:ctrlPr>
                          <a:rPr lang="en-AU" altLang="zh-CN" i="1">
                            <a:latin typeface="Cambria Math"/>
                          </a:rPr>
                        </m:ctrlPr>
                      </m:dPr>
                      <m:e>
                        <m:r>
                          <a:rPr lang="en-AU" altLang="zh-CN">
                            <a:latin typeface="Cambria Math"/>
                          </a:rPr>
                          <m:t>𝑢</m:t>
                        </m:r>
                      </m:e>
                    </m:d>
                    <m:r>
                      <a:rPr lang="en-AU" altLang="zh-CN">
                        <a:latin typeface="Cambria Math"/>
                      </a:rPr>
                      <m:t>≥</m:t>
                    </m:r>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r>
                          <a:rPr lang="en-AU" altLang="zh-CN">
                            <a:latin typeface="Cambria Math"/>
                          </a:rPr>
                          <m:t>𝑈</m:t>
                        </m:r>
                      </m:sup>
                    </m:sSubSup>
                    <m:r>
                      <a:rPr lang="en-AU" altLang="zh-CN">
                        <a:latin typeface="Cambria Math"/>
                      </a:rPr>
                      <m:t>(</m:t>
                    </m:r>
                    <m:r>
                      <a:rPr lang="en-AU" altLang="zh-CN">
                        <a:latin typeface="Cambria Math"/>
                      </a:rPr>
                      <m:t>𝑣</m:t>
                    </m:r>
                    <m:r>
                      <a:rPr lang="en-AU" altLang="zh-CN">
                        <a:latin typeface="Cambria Math"/>
                      </a:rPr>
                      <m:t>)</m:t>
                    </m:r>
                  </m:oMath>
                </a14:m>
                <a:r>
                  <a:rPr lang="en-US" altLang="zh-CN" dirty="0"/>
                  <a:t> or </a:t>
                </a:r>
                <a14:m>
                  <m:oMath xmlns:m="http://schemas.openxmlformats.org/officeDocument/2006/math">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r>
                          <a:rPr lang="en-AU" altLang="zh-CN">
                            <a:latin typeface="Cambria Math"/>
                          </a:rPr>
                          <m:t>𝐿</m:t>
                        </m:r>
                      </m:sup>
                    </m:sSubSup>
                    <m:r>
                      <a:rPr lang="en-AU" altLang="zh-CN">
                        <a:latin typeface="Cambria Math"/>
                      </a:rPr>
                      <m:t>(</m:t>
                    </m:r>
                    <m:r>
                      <a:rPr lang="en-AU" altLang="zh-CN">
                        <a:latin typeface="Cambria Math"/>
                      </a:rPr>
                      <m:t>𝑢</m:t>
                    </m:r>
                    <m:r>
                      <a:rPr lang="en-AU" altLang="zh-CN">
                        <a:latin typeface="Cambria Math"/>
                      </a:rPr>
                      <m:t>)≥</m:t>
                    </m:r>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r>
                          <a:rPr lang="en-AU" altLang="zh-CN">
                            <a:latin typeface="Cambria Math"/>
                          </a:rPr>
                          <m:t>𝑈</m:t>
                        </m:r>
                      </m:sup>
                    </m:sSubSup>
                    <m:r>
                      <a:rPr lang="en-AU" altLang="zh-CN">
                        <a:latin typeface="Cambria Math"/>
                      </a:rPr>
                      <m:t>(</m:t>
                    </m:r>
                    <m:r>
                      <a:rPr lang="en-AU" altLang="zh-CN">
                        <a:latin typeface="Cambria Math"/>
                      </a:rPr>
                      <m:t>𝑣</m:t>
                    </m:r>
                    <m:r>
                      <a:rPr lang="en-AU" altLang="zh-CN">
                        <a:latin typeface="Cambria Math"/>
                      </a:rPr>
                      <m:t>)</m:t>
                    </m:r>
                  </m:oMath>
                </a14:m>
                <a:r>
                  <a:rPr lang="en-US" altLang="zh-CN" dirty="0"/>
                  <a:t>, we can prune </a:t>
                </a:r>
                <a14:m>
                  <m:oMath xmlns:m="http://schemas.openxmlformats.org/officeDocument/2006/math">
                    <m:r>
                      <a:rPr lang="en-US" altLang="zh-CN" dirty="0">
                        <a:latin typeface="Cambria Math"/>
                      </a:rPr>
                      <m:t>𝑣</m:t>
                    </m:r>
                  </m:oMath>
                </a14:m>
                <a:r>
                  <a:rPr lang="en-US" altLang="zh-CN" dirty="0"/>
                  <a:t>.</a:t>
                </a:r>
              </a:p>
              <a:p>
                <a:r>
                  <a:rPr lang="en-AU" altLang="zh-CN" b="1" dirty="0" smtClean="0"/>
                  <a:t>Rule 2. </a:t>
                </a:r>
              </a:p>
              <a:p>
                <a:pPr lvl="1"/>
                <a:r>
                  <a:rPr lang="en-US" altLang="zh-CN" dirty="0"/>
                  <a:t>For the subsequent seed selection, if </a:t>
                </a:r>
                <a14:m>
                  <m:oMath xmlns:m="http://schemas.openxmlformats.org/officeDocument/2006/math">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sSubSup>
                    <m:d>
                      <m:dPr>
                        <m:ctrlPr>
                          <a:rPr lang="en-AU" altLang="zh-CN" i="1">
                            <a:latin typeface="Cambria Math"/>
                          </a:rPr>
                        </m:ctrlPr>
                      </m:dPr>
                      <m:e>
                        <m:r>
                          <a:rPr lang="en-AU" altLang="zh-CN">
                            <a:latin typeface="Cambria Math"/>
                          </a:rPr>
                          <m:t>𝑢</m:t>
                        </m:r>
                        <m:r>
                          <a:rPr lang="en-AU" altLang="zh-CN">
                            <a:latin typeface="Cambria Math"/>
                          </a:rPr>
                          <m:t>|</m:t>
                        </m:r>
                        <m:r>
                          <a:rPr lang="en-AU" altLang="zh-CN">
                            <a:latin typeface="Cambria Math"/>
                          </a:rPr>
                          <m:t>𝑆</m:t>
                        </m:r>
                      </m:e>
                    </m:d>
                    <m:r>
                      <a:rPr lang="en-AU" altLang="zh-CN">
                        <a:latin typeface="Cambria Math"/>
                      </a:rPr>
                      <m:t>≥</m:t>
                    </m:r>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r>
                          <a:rPr lang="en-AU" altLang="zh-CN">
                            <a:latin typeface="Cambria Math"/>
                          </a:rPr>
                          <m:t>𝑈</m:t>
                        </m:r>
                      </m:sup>
                    </m:sSubSup>
                    <m:r>
                      <a:rPr lang="en-AU" altLang="zh-CN">
                        <a:latin typeface="Cambria Math"/>
                      </a:rPr>
                      <m:t>(</m:t>
                    </m:r>
                    <m:r>
                      <a:rPr lang="en-AU" altLang="zh-CN">
                        <a:latin typeface="Cambria Math"/>
                      </a:rPr>
                      <m:t>𝑣</m:t>
                    </m:r>
                    <m:r>
                      <a:rPr lang="en-AU" altLang="zh-CN">
                        <a:latin typeface="Cambria Math"/>
                      </a:rPr>
                      <m:t>)</m:t>
                    </m:r>
                  </m:oMath>
                </a14:m>
                <a:r>
                  <a:rPr lang="en-US" altLang="zh-CN" dirty="0"/>
                  <a:t> or </a:t>
                </a:r>
                <a14:m>
                  <m:oMath xmlns:m="http://schemas.openxmlformats.org/officeDocument/2006/math">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sSubSup>
                    <m:r>
                      <a:rPr lang="en-AU" altLang="zh-CN">
                        <a:latin typeface="Cambria Math"/>
                      </a:rPr>
                      <m:t>(</m:t>
                    </m:r>
                    <m:r>
                      <a:rPr lang="en-AU" altLang="zh-CN">
                        <a:latin typeface="Cambria Math"/>
                      </a:rPr>
                      <m:t>𝑢</m:t>
                    </m:r>
                    <m:r>
                      <a:rPr lang="en-AU" altLang="zh-CN">
                        <a:latin typeface="Cambria Math"/>
                      </a:rPr>
                      <m:t>|</m:t>
                    </m:r>
                    <m:r>
                      <a:rPr lang="en-AU" altLang="zh-CN">
                        <a:latin typeface="Cambria Math"/>
                      </a:rPr>
                      <m:t>𝑆</m:t>
                    </m:r>
                    <m:r>
                      <a:rPr lang="en-AU" altLang="zh-CN">
                        <a:latin typeface="Cambria Math"/>
                      </a:rPr>
                      <m:t>)≥</m:t>
                    </m:r>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r>
                          <a:rPr lang="en-AU" altLang="zh-CN">
                            <a:latin typeface="Cambria Math"/>
                          </a:rPr>
                          <m:t>𝑈</m:t>
                        </m:r>
                      </m:sup>
                    </m:sSubSup>
                    <m:r>
                      <a:rPr lang="en-AU" altLang="zh-CN">
                        <a:latin typeface="Cambria Math"/>
                      </a:rPr>
                      <m:t>(</m:t>
                    </m:r>
                    <m:r>
                      <a:rPr lang="en-AU" altLang="zh-CN">
                        <a:latin typeface="Cambria Math"/>
                      </a:rPr>
                      <m:t>𝑣</m:t>
                    </m:r>
                    <m:r>
                      <a:rPr lang="en-AU" altLang="zh-CN">
                        <a:latin typeface="Cambria Math"/>
                      </a:rPr>
                      <m:t>|</m:t>
                    </m:r>
                    <m:r>
                      <a:rPr lang="en-AU" altLang="zh-CN">
                        <a:latin typeface="Cambria Math"/>
                      </a:rPr>
                      <m:t>𝑆</m:t>
                    </m:r>
                    <m:r>
                      <a:rPr lang="en-AU" altLang="zh-CN">
                        <a:latin typeface="Cambria Math"/>
                      </a:rPr>
                      <m:t>)</m:t>
                    </m:r>
                  </m:oMath>
                </a14:m>
                <a:r>
                  <a:rPr lang="en-US" altLang="zh-CN" dirty="0"/>
                  <a:t>, we can prune </a:t>
                </a:r>
                <a14:m>
                  <m:oMath xmlns:m="http://schemas.openxmlformats.org/officeDocument/2006/math">
                    <m:r>
                      <a:rPr lang="en-US" altLang="zh-CN" dirty="0">
                        <a:latin typeface="Cambria Math"/>
                      </a:rPr>
                      <m:t>𝑣</m:t>
                    </m:r>
                  </m:oMath>
                </a14:m>
                <a:r>
                  <a:rPr lang="en-US" altLang="zh-CN" dirty="0"/>
                  <a:t>.</a:t>
                </a:r>
              </a:p>
              <a:p>
                <a:endParaRPr lang="zh-CN" altLang="en-US" dirty="0"/>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blipFill rotWithShape="1">
                <a:blip r:embed="rId3"/>
                <a:stretch>
                  <a:fillRect l="-789" t="-2000" b="-53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39797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Outline</a:t>
            </a:r>
            <a:endParaRPr lang="zh-CN" altLang="en-US" dirty="0">
              <a:solidFill>
                <a:schemeClr val="tx1"/>
              </a:solidFill>
            </a:endParaRPr>
          </a:p>
        </p:txBody>
      </p:sp>
      <p:sp>
        <p:nvSpPr>
          <p:cNvPr id="3" name="Content Placeholder 2"/>
          <p:cNvSpPr>
            <a:spLocks noGrp="1"/>
          </p:cNvSpPr>
          <p:nvPr>
            <p:ph sz="quarter" idx="1"/>
          </p:nvPr>
        </p:nvSpPr>
        <p:spPr/>
        <p:txBody>
          <a:bodyPr/>
          <a:lstStyle/>
          <a:p>
            <a:r>
              <a:rPr lang="en-US" altLang="zh-CN" dirty="0" smtClean="0"/>
              <a:t>Introduction</a:t>
            </a:r>
          </a:p>
          <a:p>
            <a:r>
              <a:rPr lang="en-US" altLang="zh-CN" dirty="0" smtClean="0"/>
              <a:t>Preliminaries</a:t>
            </a:r>
          </a:p>
          <a:p>
            <a:r>
              <a:rPr lang="en-US" altLang="zh-CN" dirty="0" smtClean="0"/>
              <a:t>Pruning Rule</a:t>
            </a:r>
            <a:r>
              <a:rPr lang="en-AU" altLang="zh-CN" dirty="0" smtClean="0"/>
              <a:t>s</a:t>
            </a:r>
            <a:r>
              <a:rPr lang="en-US" altLang="zh-CN" dirty="0" smtClean="0"/>
              <a:t> and Algorithm</a:t>
            </a:r>
          </a:p>
          <a:p>
            <a:r>
              <a:rPr lang="en-US" altLang="zh-CN" dirty="0" smtClean="0"/>
              <a:t>Experiments</a:t>
            </a:r>
          </a:p>
          <a:p>
            <a:r>
              <a:rPr lang="en-US" altLang="zh-CN" dirty="0" smtClean="0"/>
              <a:t>Conclusion</a:t>
            </a:r>
            <a:endParaRPr lang="zh-CN" alt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2</a:t>
            </a:fld>
            <a:endParaRPr lang="en-US">
              <a:latin typeface="Calibri" panose="020F0502020204030204" pitchFamily="34" charset="0"/>
            </a:endParaRPr>
          </a:p>
        </p:txBody>
      </p:sp>
    </p:spTree>
    <p:extLst>
      <p:ext uri="{BB962C8B-B14F-4D97-AF65-F5344CB8AC3E}">
        <p14:creationId xmlns:p14="http://schemas.microsoft.com/office/powerpoint/2010/main" val="5248517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zh-CN" dirty="0" smtClean="0"/>
              <a:t>Pruning Rules</a:t>
            </a:r>
            <a:endParaRPr lang="zh-CN" alt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20</a:t>
            </a:fld>
            <a:endParaRPr lang="en-US" dirty="0">
              <a:latin typeface="Calibri" panose="020F0502020204030204" pitchFamily="34" charset="0"/>
            </a:endParaRPr>
          </a:p>
        </p:txBody>
      </p:sp>
      <mc:AlternateContent xmlns:mc="http://schemas.openxmlformats.org/markup-compatibility/2006">
        <mc:Choice xmlns:a14="http://schemas.microsoft.com/office/drawing/2010/main" Requires="a14">
          <p:sp>
            <p:nvSpPr>
              <p:cNvPr id="4" name="Content Placeholder 3"/>
              <p:cNvSpPr>
                <a:spLocks noGrp="1"/>
              </p:cNvSpPr>
              <p:nvPr>
                <p:ph sz="quarter" idx="1"/>
              </p:nvPr>
            </p:nvSpPr>
            <p:spPr>
              <a:xfrm>
                <a:off x="301752" y="1527048"/>
                <a:ext cx="8613648" cy="4572000"/>
              </a:xfrm>
            </p:spPr>
            <p:txBody>
              <a:bodyPr>
                <a:normAutofit/>
              </a:bodyPr>
              <a:lstStyle/>
              <a:p>
                <a:r>
                  <a:rPr lang="en-AU" altLang="zh-CN" dirty="0" smtClean="0"/>
                  <a:t>Suppose we already have a set </a:t>
                </a:r>
                <a14:m>
                  <m:oMath xmlns:m="http://schemas.openxmlformats.org/officeDocument/2006/math">
                    <m:sSup>
                      <m:sSupPr>
                        <m:ctrlPr>
                          <a:rPr lang="en-AU" altLang="zh-CN" sz="2400" i="1">
                            <a:latin typeface="Cambria Math"/>
                          </a:rPr>
                        </m:ctrlPr>
                      </m:sSupPr>
                      <m:e>
                        <m:r>
                          <a:rPr lang="en-AU" altLang="zh-CN" sz="2400" i="1">
                            <a:latin typeface="Cambria Math"/>
                          </a:rPr>
                          <m:t>𝑆</m:t>
                        </m:r>
                      </m:e>
                      <m:sup>
                        <m:r>
                          <a:rPr lang="en-AU" altLang="zh-CN" sz="2400" i="1">
                            <a:latin typeface="Cambria Math"/>
                          </a:rPr>
                          <m:t>′</m:t>
                        </m:r>
                      </m:sup>
                    </m:sSup>
                  </m:oMath>
                </a14:m>
                <a:r>
                  <a:rPr lang="en-AU" altLang="zh-CN" dirty="0" smtClean="0"/>
                  <a:t> of </a:t>
                </a:r>
                <a14:m>
                  <m:oMath xmlns:m="http://schemas.openxmlformats.org/officeDocument/2006/math">
                    <m:r>
                      <a:rPr lang="en-AU" altLang="zh-CN" sz="2400" i="1" dirty="0" smtClean="0">
                        <a:latin typeface="Cambria Math"/>
                      </a:rPr>
                      <m:t>𝑘</m:t>
                    </m:r>
                  </m:oMath>
                </a14:m>
                <a:r>
                  <a:rPr lang="en-AU" altLang="zh-CN" dirty="0" smtClean="0"/>
                  <a:t> nodes, which has </a:t>
                </a:r>
                <a:r>
                  <a:rPr lang="en-US" altLang="zh-CN" dirty="0" smtClean="0"/>
                  <a:t>large </a:t>
                </a:r>
                <a:r>
                  <a:rPr lang="en-AU" altLang="zh-CN" dirty="0" smtClean="0"/>
                  <a:t>distance-aware </a:t>
                </a:r>
                <a:r>
                  <a:rPr lang="en-AU" altLang="zh-CN" dirty="0" smtClean="0"/>
                  <a:t>influence, </a:t>
                </a:r>
                <a14:m>
                  <m:oMath xmlns:m="http://schemas.openxmlformats.org/officeDocument/2006/math">
                    <m:sSup>
                      <m:sSupPr>
                        <m:ctrlPr>
                          <a:rPr lang="en-AU" altLang="zh-CN" sz="2400" b="0" i="1" smtClean="0">
                            <a:latin typeface="Cambria Math"/>
                          </a:rPr>
                        </m:ctrlPr>
                      </m:sSupPr>
                      <m:e>
                        <m:r>
                          <a:rPr lang="en-AU" altLang="zh-CN" sz="2400" b="0" i="1" smtClean="0">
                            <a:latin typeface="Cambria Math"/>
                          </a:rPr>
                          <m:t>𝑆</m:t>
                        </m:r>
                      </m:e>
                      <m:sup>
                        <m:r>
                          <a:rPr lang="en-AU" altLang="zh-CN" sz="2400" b="0" i="1" smtClean="0">
                            <a:latin typeface="Cambria Math"/>
                          </a:rPr>
                          <m:t>′</m:t>
                        </m:r>
                      </m:sup>
                    </m:sSup>
                    <m:r>
                      <a:rPr lang="en-AU" altLang="zh-CN" sz="2400" b="0" i="1" smtClean="0">
                        <a:latin typeface="Cambria Math"/>
                      </a:rPr>
                      <m:t>=</m:t>
                    </m:r>
                    <m:d>
                      <m:dPr>
                        <m:begChr m:val="{"/>
                        <m:endChr m:val="}"/>
                        <m:ctrlPr>
                          <a:rPr lang="en-AU" altLang="zh-CN" sz="2400" b="0" i="1" smtClean="0">
                            <a:latin typeface="Cambria Math"/>
                          </a:rPr>
                        </m:ctrlPr>
                      </m:dPr>
                      <m:e>
                        <m:sSub>
                          <m:sSubPr>
                            <m:ctrlPr>
                              <a:rPr lang="en-AU" altLang="zh-CN" sz="2400" b="0" i="1" smtClean="0">
                                <a:latin typeface="Cambria Math"/>
                              </a:rPr>
                            </m:ctrlPr>
                          </m:sSubPr>
                          <m:e>
                            <m:r>
                              <a:rPr lang="en-AU" altLang="zh-CN" sz="2400" b="0" i="1" smtClean="0">
                                <a:latin typeface="Cambria Math"/>
                              </a:rPr>
                              <m:t>𝑢</m:t>
                            </m:r>
                          </m:e>
                          <m:sub>
                            <m:r>
                              <a:rPr lang="en-AU" altLang="zh-CN" sz="2400" b="0" i="1" smtClean="0">
                                <a:latin typeface="Cambria Math"/>
                              </a:rPr>
                              <m:t>1</m:t>
                            </m:r>
                          </m:sub>
                        </m:sSub>
                        <m:r>
                          <a:rPr lang="en-AU" altLang="zh-CN" sz="2400" b="0" i="1" smtClean="0">
                            <a:latin typeface="Cambria Math"/>
                          </a:rPr>
                          <m:t>,</m:t>
                        </m:r>
                        <m:sSub>
                          <m:sSubPr>
                            <m:ctrlPr>
                              <a:rPr lang="en-AU" altLang="zh-CN" sz="2400" b="0" i="1" smtClean="0">
                                <a:latin typeface="Cambria Math"/>
                              </a:rPr>
                            </m:ctrlPr>
                          </m:sSubPr>
                          <m:e>
                            <m:r>
                              <a:rPr lang="en-AU" altLang="zh-CN" sz="2400" b="0" i="1" smtClean="0">
                                <a:latin typeface="Cambria Math"/>
                              </a:rPr>
                              <m:t>𝑢</m:t>
                            </m:r>
                          </m:e>
                          <m:sub>
                            <m:r>
                              <a:rPr lang="en-AU" altLang="zh-CN" sz="2400" b="0" i="1" smtClean="0">
                                <a:latin typeface="Cambria Math"/>
                              </a:rPr>
                              <m:t>2</m:t>
                            </m:r>
                          </m:sub>
                        </m:sSub>
                        <m:r>
                          <a:rPr lang="en-AU" altLang="zh-CN" sz="2400" b="0" i="1" smtClean="0">
                            <a:latin typeface="Cambria Math"/>
                          </a:rPr>
                          <m:t>,…, </m:t>
                        </m:r>
                        <m:sSub>
                          <m:sSubPr>
                            <m:ctrlPr>
                              <a:rPr lang="en-AU" altLang="zh-CN" sz="2400" b="0" i="1" smtClean="0">
                                <a:latin typeface="Cambria Math"/>
                              </a:rPr>
                            </m:ctrlPr>
                          </m:sSubPr>
                          <m:e>
                            <m:r>
                              <a:rPr lang="en-AU" altLang="zh-CN" sz="2400" b="0" i="1" smtClean="0">
                                <a:latin typeface="Cambria Math"/>
                              </a:rPr>
                              <m:t>𝑢</m:t>
                            </m:r>
                          </m:e>
                          <m:sub>
                            <m:r>
                              <a:rPr lang="en-AU" altLang="zh-CN" sz="2400" b="0" i="1" smtClean="0">
                                <a:latin typeface="Cambria Math"/>
                              </a:rPr>
                              <m:t>𝑘</m:t>
                            </m:r>
                          </m:sub>
                        </m:sSub>
                      </m:e>
                    </m:d>
                    <m:r>
                      <a:rPr lang="en-AU" altLang="zh-CN" sz="2400" b="0" i="1" smtClean="0">
                        <a:latin typeface="Cambria Math"/>
                      </a:rPr>
                      <m:t>.</m:t>
                    </m:r>
                  </m:oMath>
                </a14:m>
                <a:r>
                  <a:rPr lang="en-AU" altLang="zh-CN" sz="2400" dirty="0" smtClean="0"/>
                  <a:t> </a:t>
                </a:r>
                <a:endParaRPr lang="en-AU" altLang="zh-CN" dirty="0" smtClean="0"/>
              </a:p>
              <a:p>
                <a:endParaRPr lang="en-AU" altLang="zh-CN" b="1" dirty="0" smtClean="0"/>
              </a:p>
              <a:p>
                <a:pPr marL="0" indent="0">
                  <a:buNone/>
                </a:pPr>
                <a:endParaRPr lang="en-AU" altLang="zh-CN" b="1" dirty="0" smtClean="0"/>
              </a:p>
              <a:p>
                <a:r>
                  <a:rPr lang="en-AU" altLang="zh-CN" b="1" dirty="0" smtClean="0"/>
                  <a:t>Rule 3.</a:t>
                </a:r>
              </a:p>
              <a:p>
                <a:pPr lvl="1"/>
                <a:r>
                  <a:rPr lang="en-AU" altLang="zh-CN" dirty="0" smtClean="0"/>
                  <a:t>When selecting the </a:t>
                </a:r>
                <a:r>
                  <a:rPr lang="en-AU" altLang="zh-CN" dirty="0" err="1" smtClean="0"/>
                  <a:t>ith</a:t>
                </a:r>
                <a:r>
                  <a:rPr lang="en-AU" altLang="zh-CN" dirty="0" smtClean="0"/>
                  <a:t> nodes, a node can be pruned if it is not better than </a:t>
                </a:r>
                <a14:m>
                  <m:oMath xmlns:m="http://schemas.openxmlformats.org/officeDocument/2006/math">
                    <m:sSub>
                      <m:sSubPr>
                        <m:ctrlPr>
                          <a:rPr lang="en-AU" altLang="zh-CN" b="0" i="1" smtClean="0">
                            <a:latin typeface="Cambria Math"/>
                          </a:rPr>
                        </m:ctrlPr>
                      </m:sSubPr>
                      <m:e>
                        <m:r>
                          <a:rPr lang="en-AU" altLang="zh-CN" b="0" i="1" smtClean="0">
                            <a:latin typeface="Cambria Math"/>
                          </a:rPr>
                          <m:t>𝑢</m:t>
                        </m:r>
                      </m:e>
                      <m:sub>
                        <m:r>
                          <a:rPr lang="en-AU" altLang="zh-CN" b="0" i="1" smtClean="0">
                            <a:latin typeface="Cambria Math"/>
                          </a:rPr>
                          <m:t>𝑖</m:t>
                        </m:r>
                      </m:sub>
                    </m:sSub>
                  </m:oMath>
                </a14:m>
                <a:r>
                  <a:rPr lang="en-AU" altLang="zh-CN" dirty="0" smtClean="0"/>
                  <a:t>.</a:t>
                </a:r>
              </a:p>
              <a:p>
                <a:pPr lvl="1"/>
                <a:r>
                  <a:rPr lang="en-AU" altLang="zh-CN" dirty="0" smtClean="0"/>
                  <a:t>If </a:t>
                </a:r>
                <a14:m>
                  <m:oMath xmlns:m="http://schemas.openxmlformats.org/officeDocument/2006/math">
                    <m:r>
                      <a:rPr lang="en-AU" altLang="zh-CN" b="0" i="1" smtClean="0">
                        <a:latin typeface="Cambria Math"/>
                      </a:rPr>
                      <m:t>𝑆</m:t>
                    </m:r>
                    <m:r>
                      <a:rPr lang="en-AU" altLang="zh-CN" b="0" i="1" smtClean="0">
                        <a:latin typeface="Cambria Math"/>
                      </a:rPr>
                      <m:t>′</m:t>
                    </m:r>
                  </m:oMath>
                </a14:m>
                <a:r>
                  <a:rPr lang="en-AU" altLang="zh-CN" dirty="0" smtClean="0"/>
                  <a:t> has an approximation ratio of </a:t>
                </a:r>
                <a14:m>
                  <m:oMath xmlns:m="http://schemas.openxmlformats.org/officeDocument/2006/math">
                    <m:r>
                      <a:rPr lang="en-AU" altLang="zh-CN" sz="2000" b="0" i="1" smtClean="0">
                        <a:latin typeface="Cambria Math"/>
                      </a:rPr>
                      <m:t>𝑏</m:t>
                    </m:r>
                    <m:d>
                      <m:dPr>
                        <m:ctrlPr>
                          <a:rPr lang="en-AU" altLang="zh-CN" sz="2000" b="0" i="1" smtClean="0">
                            <a:latin typeface="Cambria Math"/>
                          </a:rPr>
                        </m:ctrlPr>
                      </m:dPr>
                      <m:e>
                        <m:r>
                          <a:rPr lang="en-AU" altLang="zh-CN" sz="2000" b="0" i="1" smtClean="0">
                            <a:latin typeface="Cambria Math"/>
                          </a:rPr>
                          <m:t>1−1/</m:t>
                        </m:r>
                        <m:r>
                          <a:rPr lang="en-AU" altLang="zh-CN" sz="2000" b="0" i="1" smtClean="0">
                            <a:latin typeface="Cambria Math"/>
                          </a:rPr>
                          <m:t>𝑒</m:t>
                        </m:r>
                      </m:e>
                    </m:d>
                  </m:oMath>
                </a14:m>
                <a:r>
                  <a:rPr lang="en-AU" altLang="zh-CN" dirty="0" smtClean="0"/>
                  <a:t>, then we can terminate if we can find a seed set with influence </a:t>
                </a:r>
                <a14:m>
                  <m:oMath xmlns:m="http://schemas.openxmlformats.org/officeDocument/2006/math">
                    <m:sSub>
                      <m:sSubPr>
                        <m:ctrlPr>
                          <a:rPr lang="en-AU" altLang="zh-CN" sz="2000" i="1">
                            <a:latin typeface="Cambria Math"/>
                          </a:rPr>
                        </m:ctrlPr>
                      </m:sSubPr>
                      <m:e>
                        <m:r>
                          <a:rPr lang="en-AU" altLang="zh-CN" sz="2000" i="1">
                            <a:latin typeface="Cambria Math"/>
                          </a:rPr>
                          <m:t>𝐼</m:t>
                        </m:r>
                      </m:e>
                      <m:sub>
                        <m:r>
                          <a:rPr lang="en-AU" altLang="zh-CN" sz="2000" i="1">
                            <a:latin typeface="Cambria Math"/>
                          </a:rPr>
                          <m:t>𝑞</m:t>
                        </m:r>
                      </m:sub>
                    </m:sSub>
                    <m:d>
                      <m:dPr>
                        <m:ctrlPr>
                          <a:rPr lang="en-AU" altLang="zh-CN" sz="2000" i="1">
                            <a:latin typeface="Cambria Math"/>
                          </a:rPr>
                        </m:ctrlPr>
                      </m:dPr>
                      <m:e>
                        <m:sSup>
                          <m:sSupPr>
                            <m:ctrlPr>
                              <a:rPr lang="en-AU" altLang="zh-CN" sz="2000" i="1">
                                <a:latin typeface="Cambria Math"/>
                              </a:rPr>
                            </m:ctrlPr>
                          </m:sSupPr>
                          <m:e>
                            <m:r>
                              <a:rPr lang="en-AU" altLang="zh-CN" sz="2000" i="1">
                                <a:latin typeface="Cambria Math"/>
                              </a:rPr>
                              <m:t>𝑆</m:t>
                            </m:r>
                          </m:e>
                          <m:sup>
                            <m:r>
                              <a:rPr lang="en-AU" altLang="zh-CN" sz="2000" i="1">
                                <a:latin typeface="Cambria Math"/>
                              </a:rPr>
                              <m:t>′</m:t>
                            </m:r>
                          </m:sup>
                        </m:sSup>
                      </m:e>
                    </m:d>
                    <m:r>
                      <a:rPr lang="en-AU" altLang="zh-CN" sz="2000" b="0" i="1" smtClean="0">
                        <a:latin typeface="Cambria Math"/>
                      </a:rPr>
                      <m:t>/</m:t>
                    </m:r>
                    <m:r>
                      <a:rPr lang="en-AU" altLang="zh-CN" sz="2000" b="0" i="1" smtClean="0">
                        <a:latin typeface="Cambria Math"/>
                      </a:rPr>
                      <m:t>𝑏</m:t>
                    </m:r>
                  </m:oMath>
                </a14:m>
                <a:r>
                  <a:rPr lang="en-AU" altLang="zh-CN" dirty="0" smtClean="0"/>
                  <a:t>.</a:t>
                </a:r>
              </a:p>
              <a:p>
                <a:pPr marL="274320" lvl="1" indent="0">
                  <a:buNone/>
                </a:pPr>
                <a:endParaRPr lang="en-AU" altLang="zh-CN" dirty="0" smtClean="0"/>
              </a:p>
              <a:p>
                <a:pPr lvl="1"/>
                <a:endParaRPr lang="en-AU" altLang="zh-CN" dirty="0" smtClean="0"/>
              </a:p>
              <a:p>
                <a:pPr lvl="1"/>
                <a:endParaRPr lang="en-AU" altLang="zh-CN" dirty="0"/>
              </a:p>
            </p:txBody>
          </p:sp>
        </mc:Choice>
        <mc:Fallback>
          <p:sp>
            <p:nvSpPr>
              <p:cNvPr id="4" name="Content Placeholder 3"/>
              <p:cNvSpPr>
                <a:spLocks noGrp="1" noRot="1" noChangeAspect="1" noMove="1" noResize="1" noEditPoints="1" noAdjustHandles="1" noChangeArrowheads="1" noChangeShapeType="1" noTextEdit="1"/>
              </p:cNvSpPr>
              <p:nvPr>
                <p:ph sz="quarter" idx="1"/>
              </p:nvPr>
            </p:nvSpPr>
            <p:spPr>
              <a:xfrm>
                <a:off x="301752" y="1527048"/>
                <a:ext cx="8613648" cy="4572000"/>
              </a:xfrm>
              <a:blipFill rotWithShape="1">
                <a:blip r:embed="rId3"/>
                <a:stretch>
                  <a:fillRect l="-778" t="-1067" r="-70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82914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zh-CN" dirty="0" smtClean="0"/>
              <a:t>Derive Pruning Rules</a:t>
            </a:r>
            <a:endParaRPr lang="zh-CN" alt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21</a:t>
            </a:fld>
            <a:endParaRPr lang="en-US" dirty="0">
              <a:latin typeface="Calibri" panose="020F0502020204030204" pitchFamily="34" charset="0"/>
            </a:endParaRPr>
          </a:p>
        </p:txBody>
      </p:sp>
      <p:sp>
        <p:nvSpPr>
          <p:cNvPr id="4" name="Content Placeholder 3"/>
          <p:cNvSpPr>
            <a:spLocks noGrp="1"/>
          </p:cNvSpPr>
          <p:nvPr>
            <p:ph sz="quarter" idx="1"/>
          </p:nvPr>
        </p:nvSpPr>
        <p:spPr/>
        <p:txBody>
          <a:bodyPr/>
          <a:lstStyle/>
          <a:p>
            <a:r>
              <a:rPr lang="en-AU" altLang="zh-CN" b="1" dirty="0" smtClean="0"/>
              <a:t>Rule 1. </a:t>
            </a:r>
            <a:r>
              <a:rPr lang="en-AU" altLang="zh-CN" dirty="0" smtClean="0"/>
              <a:t>Upper bound and lower bound of influence. </a:t>
            </a:r>
            <a:endParaRPr lang="zh-CN" altLang="en-US" dirty="0"/>
          </a:p>
        </p:txBody>
      </p:sp>
      <p:sp>
        <p:nvSpPr>
          <p:cNvPr id="5" name="Rectangle 4"/>
          <p:cNvSpPr/>
          <p:nvPr/>
        </p:nvSpPr>
        <p:spPr>
          <a:xfrm>
            <a:off x="609600" y="2971800"/>
            <a:ext cx="2971800" cy="25146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ndParaRPr>
          </a:p>
        </p:txBody>
      </p:sp>
      <p:sp>
        <p:nvSpPr>
          <p:cNvPr id="7" name="Flowchart: Connector 6"/>
          <p:cNvSpPr/>
          <p:nvPr/>
        </p:nvSpPr>
        <p:spPr>
          <a:xfrm>
            <a:off x="1117600" y="44958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sp>
        <p:nvSpPr>
          <p:cNvPr id="8" name="Flowchart: Connector 7"/>
          <p:cNvSpPr/>
          <p:nvPr/>
        </p:nvSpPr>
        <p:spPr>
          <a:xfrm>
            <a:off x="1993900" y="50292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sp>
        <p:nvSpPr>
          <p:cNvPr id="9" name="Flowchart: Connector 8"/>
          <p:cNvSpPr/>
          <p:nvPr/>
        </p:nvSpPr>
        <p:spPr>
          <a:xfrm>
            <a:off x="1231900" y="32004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sp>
        <p:nvSpPr>
          <p:cNvPr id="10" name="Flowchart: Connector 9"/>
          <p:cNvSpPr/>
          <p:nvPr/>
        </p:nvSpPr>
        <p:spPr>
          <a:xfrm>
            <a:off x="2108200" y="37338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sp>
        <p:nvSpPr>
          <p:cNvPr id="11" name="Flowchart: Connector 10"/>
          <p:cNvSpPr/>
          <p:nvPr/>
        </p:nvSpPr>
        <p:spPr>
          <a:xfrm>
            <a:off x="2590800" y="33274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sp>
        <p:nvSpPr>
          <p:cNvPr id="12" name="Flowchart: Connector 11"/>
          <p:cNvSpPr/>
          <p:nvPr/>
        </p:nvSpPr>
        <p:spPr>
          <a:xfrm>
            <a:off x="2590800" y="44958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1460500" y="3142734"/>
                <a:ext cx="4972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altLang="zh-CN" i="1" dirty="0" smtClean="0">
                          <a:latin typeface="Cambria Math"/>
                        </a:rPr>
                        <m:t>𝑎</m:t>
                      </m:r>
                      <m:r>
                        <a:rPr lang="en-AU" altLang="zh-CN" i="1" dirty="0" smtClean="0">
                          <a:latin typeface="Cambria Math"/>
                        </a:rPr>
                        <m:t>1</m:t>
                      </m:r>
                    </m:oMath>
                  </m:oMathPara>
                </a14:m>
                <a:endParaRPr lang="zh-CN" altLang="en-US" dirty="0">
                  <a:latin typeface="Calibri" panose="020F050202020403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460500" y="3142734"/>
                <a:ext cx="497252" cy="369332"/>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819400" y="3257034"/>
                <a:ext cx="4972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altLang="zh-CN" i="1" dirty="0" smtClean="0">
                          <a:latin typeface="Cambria Math"/>
                        </a:rPr>
                        <m:t>𝑎</m:t>
                      </m:r>
                      <m:r>
                        <a:rPr lang="en-AU" altLang="zh-CN" i="1" dirty="0" smtClean="0">
                          <a:latin typeface="Cambria Math"/>
                        </a:rPr>
                        <m:t>2</m:t>
                      </m:r>
                    </m:oMath>
                  </m:oMathPara>
                </a14:m>
                <a:endParaRPr lang="zh-CN" altLang="en-US" dirty="0">
                  <a:latin typeface="Calibri" panose="020F0502020204030204"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819400" y="3257034"/>
                <a:ext cx="497252" cy="369332"/>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819400" y="4425434"/>
                <a:ext cx="4972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altLang="zh-CN" i="1" dirty="0" smtClean="0">
                          <a:latin typeface="Cambria Math"/>
                        </a:rPr>
                        <m:t>𝑎</m:t>
                      </m:r>
                      <m:r>
                        <a:rPr lang="en-AU" altLang="zh-CN" i="1" dirty="0" smtClean="0">
                          <a:latin typeface="Cambria Math"/>
                        </a:rPr>
                        <m:t>4</m:t>
                      </m:r>
                    </m:oMath>
                  </m:oMathPara>
                </a14:m>
                <a:endParaRPr lang="zh-CN" altLang="en-US" dirty="0">
                  <a:latin typeface="Calibri" panose="020F050202020403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819400" y="4425434"/>
                <a:ext cx="497252" cy="369332"/>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381636" y="4425434"/>
                <a:ext cx="4972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altLang="zh-CN" i="1" dirty="0" smtClean="0">
                          <a:latin typeface="Cambria Math"/>
                        </a:rPr>
                        <m:t>𝑎</m:t>
                      </m:r>
                      <m:r>
                        <a:rPr lang="en-AU" altLang="zh-CN" i="1" dirty="0" smtClean="0">
                          <a:latin typeface="Cambria Math"/>
                        </a:rPr>
                        <m:t>5</m:t>
                      </m:r>
                    </m:oMath>
                  </m:oMathPara>
                </a14:m>
                <a:endParaRPr lang="zh-CN" altLang="en-US" dirty="0">
                  <a:latin typeface="Calibri" panose="020F0502020204030204"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381636" y="4425434"/>
                <a:ext cx="497252" cy="369332"/>
              </a:xfrm>
              <a:prstGeom prst="rect">
                <a:avLst/>
              </a:prstGeom>
              <a:blipFill rotWithShape="1">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362200" y="3663434"/>
                <a:ext cx="4972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altLang="zh-CN" i="1" dirty="0" smtClean="0">
                          <a:latin typeface="Cambria Math"/>
                        </a:rPr>
                        <m:t>𝑎</m:t>
                      </m:r>
                      <m:r>
                        <a:rPr lang="en-AU" altLang="zh-CN" i="1" dirty="0" smtClean="0">
                          <a:latin typeface="Cambria Math"/>
                        </a:rPr>
                        <m:t>3</m:t>
                      </m:r>
                    </m:oMath>
                  </m:oMathPara>
                </a14:m>
                <a:endParaRPr lang="zh-CN" altLang="en-US" dirty="0">
                  <a:latin typeface="Calibri" panose="020F050202020403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362200" y="3663434"/>
                <a:ext cx="497252" cy="369332"/>
              </a:xfrm>
              <a:prstGeom prst="rect">
                <a:avLst/>
              </a:prstGeom>
              <a:blipFill rotWithShape="1">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222500" y="4958834"/>
                <a:ext cx="4972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altLang="zh-CN" i="1" dirty="0" smtClean="0">
                          <a:latin typeface="Cambria Math"/>
                        </a:rPr>
                        <m:t>𝑎</m:t>
                      </m:r>
                      <m:r>
                        <a:rPr lang="en-AU" altLang="zh-CN" i="1" dirty="0" smtClean="0">
                          <a:latin typeface="Cambria Math"/>
                        </a:rPr>
                        <m:t>6</m:t>
                      </m:r>
                    </m:oMath>
                  </m:oMathPara>
                </a14:m>
                <a:endParaRPr lang="zh-CN" altLang="en-US" dirty="0">
                  <a:latin typeface="Calibri" panose="020F050202020403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222500" y="4958834"/>
                <a:ext cx="497252" cy="369332"/>
              </a:xfrm>
              <a:prstGeom prst="rect">
                <a:avLst/>
              </a:prstGeom>
              <a:blipFill rotWithShape="1">
                <a:blip r:embed="rId8"/>
                <a:stretch>
                  <a:fillRect/>
                </a:stretch>
              </a:blipFill>
            </p:spPr>
            <p:txBody>
              <a:bodyPr/>
              <a:lstStyle/>
              <a:p>
                <a:r>
                  <a:rPr lang="zh-CN" altLang="en-US">
                    <a:noFill/>
                  </a:rPr>
                  <a:t> </a:t>
                </a:r>
              </a:p>
            </p:txBody>
          </p:sp>
        </mc:Fallback>
      </mc:AlternateContent>
      <p:sp>
        <p:nvSpPr>
          <p:cNvPr id="20" name="Flowchart: Connector 19"/>
          <p:cNvSpPr/>
          <p:nvPr/>
        </p:nvSpPr>
        <p:spPr>
          <a:xfrm>
            <a:off x="762000" y="3587234"/>
            <a:ext cx="228600" cy="2286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21" name="TextBox 20"/>
              <p:cNvSpPr txBox="1"/>
              <p:nvPr/>
            </p:nvSpPr>
            <p:spPr>
              <a:xfrm>
                <a:off x="990600" y="3516868"/>
                <a:ext cx="3727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altLang="zh-CN" i="1" dirty="0" smtClean="0">
                          <a:latin typeface="Cambria Math"/>
                        </a:rPr>
                        <m:t>𝑞</m:t>
                      </m:r>
                    </m:oMath>
                  </m:oMathPara>
                </a14:m>
                <a:endParaRPr lang="zh-CN" altLang="en-US" dirty="0">
                  <a:latin typeface="Calibri" panose="020F050202020403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990600" y="3516868"/>
                <a:ext cx="372794" cy="369332"/>
              </a:xfrm>
              <a:prstGeom prst="rect">
                <a:avLst/>
              </a:prstGeom>
              <a:blipFill rotWithShape="1">
                <a:blip r:embed="rId9"/>
                <a:stretch>
                  <a:fillRect b="-491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657600" y="2362200"/>
                <a:ext cx="5486400" cy="3783600"/>
              </a:xfrm>
              <a:prstGeom prst="rect">
                <a:avLst/>
              </a:prstGeom>
              <a:noFill/>
            </p:spPr>
            <p:txBody>
              <a:bodyPr wrap="square" rtlCol="0">
                <a:spAutoFit/>
              </a:bodyPr>
              <a:lstStyle/>
              <a:p>
                <a:pPr marL="548640" lvl="1" indent="-274320">
                  <a:spcBef>
                    <a:spcPct val="20000"/>
                  </a:spcBef>
                  <a:buClr>
                    <a:schemeClr val="accent2"/>
                  </a:buClr>
                  <a:buSzPct val="70000"/>
                  <a:buFont typeface="Wingdings"/>
                  <a:buChar char=""/>
                </a:pPr>
                <a:r>
                  <a:rPr lang="en-AU" altLang="zh-CN" sz="2000" dirty="0">
                    <a:latin typeface="Calibri" pitchFamily="34" charset="0"/>
                  </a:rPr>
                  <a:t>A</a:t>
                </a:r>
                <a:r>
                  <a:rPr lang="en-AU" altLang="zh-CN" sz="2000" dirty="0" smtClean="0">
                    <a:latin typeface="Calibri" pitchFamily="34" charset="0"/>
                  </a:rPr>
                  <a:t>nchor point ---  </a:t>
                </a:r>
                <a14:m>
                  <m:oMath xmlns:m="http://schemas.openxmlformats.org/officeDocument/2006/math">
                    <m:r>
                      <a:rPr lang="en-AU" altLang="zh-CN" sz="2000" b="0" i="1" dirty="0" smtClean="0">
                        <a:latin typeface="Cambria Math"/>
                      </a:rPr>
                      <m:t>𝐿</m:t>
                    </m:r>
                    <m:r>
                      <a:rPr lang="en-AU" altLang="zh-CN" sz="2000" i="1" baseline="-25000" dirty="0">
                        <a:latin typeface="Cambria Math"/>
                      </a:rPr>
                      <m:t>𝑎</m:t>
                    </m:r>
                    <m:r>
                      <a:rPr lang="en-AU" altLang="zh-CN" sz="2000" i="1" baseline="-25000" dirty="0" err="1">
                        <a:latin typeface="Cambria Math"/>
                      </a:rPr>
                      <m:t>𝑖</m:t>
                    </m:r>
                  </m:oMath>
                </a14:m>
                <a:r>
                  <a:rPr lang="en-AU" altLang="zh-CN" sz="2000" dirty="0">
                    <a:latin typeface="Calibri" pitchFamily="34" charset="0"/>
                  </a:rPr>
                  <a:t> </a:t>
                </a:r>
                <a:r>
                  <a:rPr lang="en-AU" altLang="zh-CN" sz="2000" dirty="0" smtClean="0">
                    <a:latin typeface="Calibri" pitchFamily="34" charset="0"/>
                  </a:rPr>
                  <a:t>= {</a:t>
                </a:r>
                <a14:m>
                  <m:oMath xmlns:m="http://schemas.openxmlformats.org/officeDocument/2006/math">
                    <m:r>
                      <a:rPr lang="en-AU" altLang="zh-CN" sz="2000">
                        <a:latin typeface="Cambria Math"/>
                      </a:rPr>
                      <m:t>𝐼</m:t>
                    </m:r>
                    <m:r>
                      <a:rPr lang="en-AU" altLang="zh-CN" sz="2000" baseline="-25000">
                        <a:latin typeface="Cambria Math"/>
                      </a:rPr>
                      <m:t>𝑎𝑖</m:t>
                    </m:r>
                    <m:d>
                      <m:dPr>
                        <m:ctrlPr>
                          <a:rPr lang="en-AU" altLang="zh-CN" sz="2000" i="1">
                            <a:latin typeface="Cambria Math"/>
                          </a:rPr>
                        </m:ctrlPr>
                      </m:dPr>
                      <m:e>
                        <m:r>
                          <a:rPr lang="en-AU" altLang="zh-CN" sz="2000">
                            <a:latin typeface="Cambria Math"/>
                          </a:rPr>
                          <m:t>𝑢</m:t>
                        </m:r>
                      </m:e>
                    </m:d>
                    <m:r>
                      <a:rPr lang="en-AU" altLang="zh-CN" sz="2000">
                        <a:latin typeface="Cambria Math"/>
                      </a:rPr>
                      <m:t> | </m:t>
                    </m:r>
                    <m:r>
                      <a:rPr lang="en-AU" altLang="zh-CN" sz="2000">
                        <a:latin typeface="Cambria Math"/>
                      </a:rPr>
                      <m:t>𝑢</m:t>
                    </m:r>
                    <m:r>
                      <a:rPr lang="en-AU" altLang="zh-CN" sz="2000">
                        <a:latin typeface="Cambria Math"/>
                      </a:rPr>
                      <m:t>∈</m:t>
                    </m:r>
                    <m:r>
                      <a:rPr lang="en-AU" altLang="zh-CN" sz="2000">
                        <a:latin typeface="Cambria Math"/>
                      </a:rPr>
                      <m:t>𝑉</m:t>
                    </m:r>
                  </m:oMath>
                </a14:m>
                <a:r>
                  <a:rPr lang="en-AU" altLang="zh-CN" sz="2000" dirty="0" smtClean="0">
                    <a:latin typeface="Calibri" pitchFamily="34" charset="0"/>
                  </a:rPr>
                  <a:t>}.</a:t>
                </a:r>
                <a:endParaRPr lang="en-AU" altLang="zh-CN" sz="2000" dirty="0">
                  <a:latin typeface="Calibri" pitchFamily="34" charset="0"/>
                </a:endParaRPr>
              </a:p>
              <a:p>
                <a:endParaRPr lang="en-AU" altLang="zh-CN" sz="1200" dirty="0">
                  <a:latin typeface="Calibri" panose="020F0502020204030204" pitchFamily="34" charset="0"/>
                </a:endParaRPr>
              </a:p>
              <a:p>
                <a:pPr lvl="2">
                  <a:lnSpc>
                    <a:spcPct val="150000"/>
                  </a:lnSpc>
                </a:pPr>
                <a14:m>
                  <m:oMathPara xmlns:m="http://schemas.openxmlformats.org/officeDocument/2006/math">
                    <m:oMathParaPr>
                      <m:jc m:val="left"/>
                    </m:oMathParaPr>
                    <m:oMath xmlns:m="http://schemas.openxmlformats.org/officeDocument/2006/math">
                      <m:sSubSup>
                        <m:sSubSupPr>
                          <m:ctrlPr>
                            <a:rPr lang="en-AU" altLang="zh-CN" sz="2000" i="1">
                              <a:latin typeface="Cambria Math"/>
                            </a:rPr>
                          </m:ctrlPr>
                        </m:sSubSupPr>
                        <m:e>
                          <m:r>
                            <a:rPr lang="en-AU" altLang="zh-CN" sz="2000">
                              <a:latin typeface="Cambria Math"/>
                            </a:rPr>
                            <m:t>𝐼</m:t>
                          </m:r>
                        </m:e>
                        <m:sub>
                          <m:r>
                            <a:rPr lang="en-AU" altLang="zh-CN" sz="2000">
                              <a:latin typeface="Cambria Math"/>
                            </a:rPr>
                            <m:t>𝑞</m:t>
                          </m:r>
                        </m:sub>
                        <m:sup>
                          <m:r>
                            <a:rPr lang="en-AU" altLang="zh-CN" sz="2000">
                              <a:latin typeface="Cambria Math"/>
                            </a:rPr>
                            <m:t>𝑈</m:t>
                          </m:r>
                        </m:sup>
                      </m:sSubSup>
                      <m:d>
                        <m:dPr>
                          <m:ctrlPr>
                            <a:rPr lang="en-AU" altLang="zh-CN" sz="2000" i="1">
                              <a:latin typeface="Cambria Math"/>
                            </a:rPr>
                          </m:ctrlPr>
                        </m:dPr>
                        <m:e>
                          <m:r>
                            <a:rPr lang="en-AU" altLang="zh-CN" sz="2000">
                              <a:latin typeface="Cambria Math"/>
                            </a:rPr>
                            <m:t>𝑢</m:t>
                          </m:r>
                        </m:e>
                      </m:d>
                      <m:r>
                        <a:rPr lang="en-AU" altLang="zh-CN" sz="2000" b="0" i="1" smtClean="0">
                          <a:latin typeface="Cambria Math"/>
                        </a:rPr>
                        <m:t>=</m:t>
                      </m:r>
                      <m:r>
                        <a:rPr lang="en-AU" altLang="zh-CN" sz="2000" b="0" i="1" smtClean="0">
                          <a:latin typeface="Cambria Math"/>
                        </a:rPr>
                        <m:t>𝐼𝑎𝑖</m:t>
                      </m:r>
                      <m:d>
                        <m:dPr>
                          <m:ctrlPr>
                            <a:rPr lang="en-AU" altLang="zh-CN" sz="2000" b="0" i="1" smtClean="0">
                              <a:latin typeface="Cambria Math"/>
                            </a:rPr>
                          </m:ctrlPr>
                        </m:dPr>
                        <m:e>
                          <m:r>
                            <a:rPr lang="en-AU" altLang="zh-CN" sz="2000" b="0" i="1" smtClean="0">
                              <a:latin typeface="Cambria Math"/>
                            </a:rPr>
                            <m:t>𝑢</m:t>
                          </m:r>
                        </m:e>
                      </m:d>
                      <m:r>
                        <a:rPr lang="en-AU" altLang="zh-CN" sz="2000" b="0" i="1" smtClean="0">
                          <a:latin typeface="Cambria Math"/>
                        </a:rPr>
                        <m:t>∗</m:t>
                      </m:r>
                      <m:r>
                        <m:rPr>
                          <m:sty m:val="p"/>
                        </m:rPr>
                        <a:rPr lang="en-AU" altLang="zh-CN" sz="2000" b="0" i="0" smtClean="0">
                          <a:latin typeface="Cambria Math"/>
                        </a:rPr>
                        <m:t>exp</m:t>
                      </m:r>
                      <m:r>
                        <a:rPr lang="en-AU" altLang="zh-CN" sz="2000" b="0" i="1" smtClean="0">
                          <a:latin typeface="Cambria Math"/>
                        </a:rPr>
                        <m:t>(−</m:t>
                      </m:r>
                      <m:r>
                        <a:rPr lang="en-AU" altLang="zh-CN" sz="2000" b="0" i="1" smtClean="0">
                          <a:latin typeface="Cambria Math"/>
                        </a:rPr>
                        <m:t>𝑎𝑑</m:t>
                      </m:r>
                      <m:r>
                        <a:rPr lang="en-AU" altLang="zh-CN" sz="2000" b="0" i="1" smtClean="0">
                          <a:latin typeface="Cambria Math"/>
                        </a:rPr>
                        <m:t>(</m:t>
                      </m:r>
                      <m:r>
                        <a:rPr lang="en-AU" altLang="zh-CN" sz="2000" b="0" i="1" smtClean="0">
                          <a:latin typeface="Cambria Math"/>
                        </a:rPr>
                        <m:t>𝑎𝑖</m:t>
                      </m:r>
                      <m:r>
                        <a:rPr lang="en-AU" altLang="zh-CN" sz="2000" b="0" i="1" smtClean="0">
                          <a:latin typeface="Cambria Math"/>
                        </a:rPr>
                        <m:t>, </m:t>
                      </m:r>
                      <m:r>
                        <a:rPr lang="en-AU" altLang="zh-CN" sz="2000" b="0" i="1" smtClean="0">
                          <a:latin typeface="Cambria Math"/>
                        </a:rPr>
                        <m:t>𝑞</m:t>
                      </m:r>
                      <m:r>
                        <a:rPr lang="en-AU" altLang="zh-CN" sz="2000" b="0" i="1" smtClean="0">
                          <a:latin typeface="Cambria Math"/>
                        </a:rPr>
                        <m:t>))</m:t>
                      </m:r>
                    </m:oMath>
                  </m:oMathPara>
                </a14:m>
                <a:endParaRPr lang="en-AU" altLang="zh-CN" sz="2000" dirty="0" smtClean="0">
                  <a:latin typeface="Calibri" panose="020F0502020204030204" pitchFamily="34" charset="0"/>
                </a:endParaRPr>
              </a:p>
              <a:p>
                <a:pPr lvl="2">
                  <a:lnSpc>
                    <a:spcPct val="150000"/>
                  </a:lnSpc>
                </a:pPr>
                <a14:m>
                  <m:oMath xmlns:m="http://schemas.openxmlformats.org/officeDocument/2006/math">
                    <m:sSubSup>
                      <m:sSubSupPr>
                        <m:ctrlPr>
                          <a:rPr lang="en-AU" altLang="zh-CN" sz="2000" i="1">
                            <a:latin typeface="Cambria Math"/>
                          </a:rPr>
                        </m:ctrlPr>
                      </m:sSubSupPr>
                      <m:e>
                        <m:r>
                          <a:rPr lang="en-AU" altLang="zh-CN" sz="2000">
                            <a:latin typeface="Cambria Math"/>
                          </a:rPr>
                          <m:t>𝐼</m:t>
                        </m:r>
                      </m:e>
                      <m:sub>
                        <m:r>
                          <a:rPr lang="en-AU" altLang="zh-CN" sz="2000">
                            <a:latin typeface="Cambria Math"/>
                          </a:rPr>
                          <m:t>𝑞</m:t>
                        </m:r>
                      </m:sub>
                      <m:sup>
                        <m:r>
                          <a:rPr lang="en-AU" altLang="zh-CN" sz="2000" b="0" i="1" smtClean="0">
                            <a:latin typeface="Cambria Math"/>
                          </a:rPr>
                          <m:t>𝐿</m:t>
                        </m:r>
                      </m:sup>
                    </m:sSubSup>
                    <m:d>
                      <m:dPr>
                        <m:ctrlPr>
                          <a:rPr lang="en-AU" altLang="zh-CN" sz="2000" i="1">
                            <a:latin typeface="Cambria Math"/>
                          </a:rPr>
                        </m:ctrlPr>
                      </m:dPr>
                      <m:e>
                        <m:r>
                          <a:rPr lang="en-AU" altLang="zh-CN" sz="2000">
                            <a:latin typeface="Cambria Math"/>
                          </a:rPr>
                          <m:t>𝑢</m:t>
                        </m:r>
                      </m:e>
                    </m:d>
                    <m:r>
                      <a:rPr lang="en-AU" altLang="zh-CN" sz="2000" i="1">
                        <a:latin typeface="Cambria Math"/>
                      </a:rPr>
                      <m:t>=</m:t>
                    </m:r>
                    <m:r>
                      <a:rPr lang="en-AU" altLang="zh-CN" sz="2000" i="1">
                        <a:latin typeface="Cambria Math"/>
                      </a:rPr>
                      <m:t>𝐼𝑎𝑖</m:t>
                    </m:r>
                    <m:d>
                      <m:dPr>
                        <m:ctrlPr>
                          <a:rPr lang="en-AU" altLang="zh-CN" sz="2000" i="1">
                            <a:latin typeface="Cambria Math"/>
                          </a:rPr>
                        </m:ctrlPr>
                      </m:dPr>
                      <m:e>
                        <m:r>
                          <a:rPr lang="en-AU" altLang="zh-CN" sz="2000" i="1">
                            <a:latin typeface="Cambria Math"/>
                          </a:rPr>
                          <m:t>𝑢</m:t>
                        </m:r>
                      </m:e>
                    </m:d>
                    <m:r>
                      <a:rPr lang="en-AU" altLang="zh-CN" sz="2000" i="1">
                        <a:latin typeface="Cambria Math"/>
                      </a:rPr>
                      <m:t>∗</m:t>
                    </m:r>
                    <m:r>
                      <m:rPr>
                        <m:sty m:val="p"/>
                      </m:rPr>
                      <a:rPr lang="en-AU" altLang="zh-CN" sz="2000">
                        <a:latin typeface="Cambria Math"/>
                      </a:rPr>
                      <m:t>exp</m:t>
                    </m:r>
                    <m:r>
                      <a:rPr lang="en-AU" altLang="zh-CN" sz="2000" i="1">
                        <a:latin typeface="Cambria Math"/>
                      </a:rPr>
                      <m:t>(</m:t>
                    </m:r>
                    <m:r>
                      <a:rPr lang="en-AU" altLang="zh-CN" sz="2000" i="1">
                        <a:latin typeface="Cambria Math"/>
                      </a:rPr>
                      <m:t>𝑎𝑑</m:t>
                    </m:r>
                    <m:r>
                      <a:rPr lang="en-AU" altLang="zh-CN" sz="2000" i="1">
                        <a:latin typeface="Cambria Math"/>
                      </a:rPr>
                      <m:t>(</m:t>
                    </m:r>
                    <m:r>
                      <a:rPr lang="en-AU" altLang="zh-CN" sz="2000" i="1">
                        <a:latin typeface="Cambria Math"/>
                      </a:rPr>
                      <m:t>𝑎𝑖</m:t>
                    </m:r>
                    <m:r>
                      <a:rPr lang="en-AU" altLang="zh-CN" sz="2000" i="1">
                        <a:latin typeface="Cambria Math"/>
                      </a:rPr>
                      <m:t>, </m:t>
                    </m:r>
                    <m:r>
                      <a:rPr lang="en-AU" altLang="zh-CN" sz="2000" i="1">
                        <a:latin typeface="Cambria Math"/>
                      </a:rPr>
                      <m:t>𝑞</m:t>
                    </m:r>
                    <m:r>
                      <a:rPr lang="en-AU" altLang="zh-CN" sz="2000" i="1">
                        <a:latin typeface="Cambria Math"/>
                      </a:rPr>
                      <m:t>))</m:t>
                    </m:r>
                  </m:oMath>
                </a14:m>
                <a:r>
                  <a:rPr lang="zh-CN" altLang="en-US" sz="2000" dirty="0">
                    <a:latin typeface="Calibri" panose="020F0502020204030204" pitchFamily="34" charset="0"/>
                  </a:rPr>
                  <a:t> </a:t>
                </a:r>
                <a:endParaRPr lang="en-AU" altLang="zh-CN" sz="2000" dirty="0" smtClean="0">
                  <a:latin typeface="Calibri" panose="020F0502020204030204" pitchFamily="34" charset="0"/>
                </a:endParaRPr>
              </a:p>
              <a:p>
                <a:pPr algn="ctr"/>
                <a:endParaRPr lang="en-AU" altLang="zh-CN" sz="1400" dirty="0">
                  <a:latin typeface="Calibri" panose="020F0502020204030204" pitchFamily="34" charset="0"/>
                </a:endParaRPr>
              </a:p>
              <a:p>
                <a:pPr marL="548640" lvl="1" indent="-274320">
                  <a:spcBef>
                    <a:spcPct val="20000"/>
                  </a:spcBef>
                  <a:buClr>
                    <a:schemeClr val="accent2"/>
                  </a:buClr>
                  <a:buSzPct val="70000"/>
                  <a:buFont typeface="Wingdings"/>
                  <a:buChar char=""/>
                </a:pPr>
                <a:r>
                  <a:rPr lang="en-AU" altLang="zh-CN" sz="2000" dirty="0">
                    <a:solidFill>
                      <a:srgbClr val="FF0000"/>
                    </a:solidFill>
                    <a:latin typeface="Calibri" pitchFamily="34" charset="0"/>
                  </a:rPr>
                  <a:t>For node with small influence, a loose bound is enough to prune it, e.g., node with 0.1 influence.</a:t>
                </a:r>
              </a:p>
              <a:p>
                <a:pPr marL="548640" lvl="1" indent="-274320">
                  <a:spcBef>
                    <a:spcPct val="20000"/>
                  </a:spcBef>
                  <a:buClr>
                    <a:schemeClr val="accent2"/>
                  </a:buClr>
                  <a:buSzPct val="70000"/>
                  <a:buFont typeface="Wingdings"/>
                  <a:buChar char=""/>
                </a:pPr>
                <a:r>
                  <a:rPr lang="en-AU" altLang="zh-CN" sz="2000" dirty="0">
                    <a:solidFill>
                      <a:srgbClr val="FF0000"/>
                    </a:solidFill>
                    <a:latin typeface="Calibri" pitchFamily="34" charset="0"/>
                  </a:rPr>
                  <a:t>For nodes with large influence, a loose bound will result a lot of candidates.</a:t>
                </a:r>
              </a:p>
              <a:p>
                <a:endParaRPr lang="en-AU" altLang="zh-CN" sz="2000" dirty="0">
                  <a:latin typeface="Calibri" panose="020F050202020403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3657600" y="2362200"/>
                <a:ext cx="5486400" cy="3783600"/>
              </a:xfrm>
              <a:prstGeom prst="rect">
                <a:avLst/>
              </a:prstGeom>
              <a:blipFill rotWithShape="1">
                <a:blip r:embed="rId10"/>
                <a:stretch>
                  <a:fillRect t="-806" r="-1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8287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zh-CN" dirty="0" smtClean="0"/>
              <a:t>Derive Pruning Rules</a:t>
            </a:r>
            <a:endParaRPr lang="zh-CN" alt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22</a:t>
            </a:fld>
            <a:endParaRPr lang="en-US" dirty="0">
              <a:latin typeface="Calibri" panose="020F0502020204030204" pitchFamily="34" charset="0"/>
            </a:endParaRPr>
          </a:p>
        </p:txBody>
      </p:sp>
      <p:sp>
        <p:nvSpPr>
          <p:cNvPr id="4" name="Content Placeholder 3"/>
          <p:cNvSpPr>
            <a:spLocks noGrp="1"/>
          </p:cNvSpPr>
          <p:nvPr>
            <p:ph sz="quarter" idx="1"/>
          </p:nvPr>
        </p:nvSpPr>
        <p:spPr/>
        <p:txBody>
          <a:bodyPr/>
          <a:lstStyle/>
          <a:p>
            <a:r>
              <a:rPr lang="en-AU" altLang="zh-CN" b="1" dirty="0" smtClean="0"/>
              <a:t>Rule 1. </a:t>
            </a:r>
            <a:r>
              <a:rPr lang="en-AU" altLang="zh-CN" dirty="0" smtClean="0"/>
              <a:t>Upper bound and lower bound of influence. </a:t>
            </a:r>
            <a:endParaRPr lang="zh-CN" altLang="en-US" dirty="0"/>
          </a:p>
        </p:txBody>
      </p:sp>
      <p:sp>
        <p:nvSpPr>
          <p:cNvPr id="5" name="Rectangle 4"/>
          <p:cNvSpPr/>
          <p:nvPr/>
        </p:nvSpPr>
        <p:spPr>
          <a:xfrm>
            <a:off x="609600" y="2971800"/>
            <a:ext cx="2971800" cy="25146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ndParaRPr>
          </a:p>
        </p:txBody>
      </p:sp>
      <p:sp>
        <p:nvSpPr>
          <p:cNvPr id="20" name="Flowchart: Connector 19"/>
          <p:cNvSpPr/>
          <p:nvPr/>
        </p:nvSpPr>
        <p:spPr>
          <a:xfrm>
            <a:off x="762000" y="3587234"/>
            <a:ext cx="228600" cy="2286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21" name="TextBox 20"/>
              <p:cNvSpPr txBox="1"/>
              <p:nvPr/>
            </p:nvSpPr>
            <p:spPr>
              <a:xfrm>
                <a:off x="990600" y="3516868"/>
                <a:ext cx="3727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altLang="zh-CN" i="1" dirty="0" smtClean="0">
                          <a:latin typeface="Cambria Math"/>
                        </a:rPr>
                        <m:t>𝑞</m:t>
                      </m:r>
                    </m:oMath>
                  </m:oMathPara>
                </a14:m>
                <a:endParaRPr lang="zh-CN" altLang="en-US" dirty="0">
                  <a:latin typeface="Calibri" panose="020F050202020403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990600" y="3516868"/>
                <a:ext cx="372794" cy="369332"/>
              </a:xfrm>
              <a:prstGeom prst="rect">
                <a:avLst/>
              </a:prstGeom>
              <a:blipFill rotWithShape="1">
                <a:blip r:embed="rId3"/>
                <a:stretch>
                  <a:fillRect b="-4918"/>
                </a:stretch>
              </a:blipFill>
            </p:spPr>
            <p:txBody>
              <a:bodyPr/>
              <a:lstStyle/>
              <a:p>
                <a:r>
                  <a:rPr lang="zh-CN" altLang="en-US">
                    <a:noFill/>
                  </a:rPr>
                  <a:t> </a:t>
                </a:r>
              </a:p>
            </p:txBody>
          </p:sp>
        </mc:Fallback>
      </mc:AlternateContent>
      <p:cxnSp>
        <p:nvCxnSpPr>
          <p:cNvPr id="14" name="Straight Connector 13"/>
          <p:cNvCxnSpPr>
            <a:stCxn id="5" idx="0"/>
            <a:endCxn id="5" idx="2"/>
          </p:cNvCxnSpPr>
          <p:nvPr/>
        </p:nvCxnSpPr>
        <p:spPr>
          <a:xfrm>
            <a:off x="2095500" y="2971800"/>
            <a:ext cx="0" cy="251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5" idx="1"/>
            <a:endCxn id="5" idx="3"/>
          </p:cNvCxnSpPr>
          <p:nvPr/>
        </p:nvCxnSpPr>
        <p:spPr>
          <a:xfrm>
            <a:off x="609600" y="4229100"/>
            <a:ext cx="29718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Flowchart: Connector 11"/>
          <p:cNvSpPr/>
          <p:nvPr/>
        </p:nvSpPr>
        <p:spPr>
          <a:xfrm>
            <a:off x="3150268" y="4970646"/>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sp>
        <p:nvSpPr>
          <p:cNvPr id="13" name="Flowchart: Connector 12"/>
          <p:cNvSpPr/>
          <p:nvPr/>
        </p:nvSpPr>
        <p:spPr>
          <a:xfrm>
            <a:off x="1291297" y="4869581"/>
            <a:ext cx="228600" cy="2286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sp>
        <p:nvSpPr>
          <p:cNvPr id="15" name="Flowchart: Connector 14"/>
          <p:cNvSpPr/>
          <p:nvPr/>
        </p:nvSpPr>
        <p:spPr>
          <a:xfrm>
            <a:off x="916004" y="4394333"/>
            <a:ext cx="228600" cy="2286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sp>
        <p:nvSpPr>
          <p:cNvPr id="16" name="Flowchart: Connector 15"/>
          <p:cNvSpPr/>
          <p:nvPr/>
        </p:nvSpPr>
        <p:spPr>
          <a:xfrm>
            <a:off x="1600200" y="3572395"/>
            <a:ext cx="228600" cy="2286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sp>
        <p:nvSpPr>
          <p:cNvPr id="17" name="Flowchart: Connector 16"/>
          <p:cNvSpPr/>
          <p:nvPr/>
        </p:nvSpPr>
        <p:spPr>
          <a:xfrm>
            <a:off x="2362200" y="3557556"/>
            <a:ext cx="228600" cy="2286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sp>
        <p:nvSpPr>
          <p:cNvPr id="18" name="Flowchart: Connector 17"/>
          <p:cNvSpPr/>
          <p:nvPr/>
        </p:nvSpPr>
        <p:spPr>
          <a:xfrm>
            <a:off x="2819400" y="3516868"/>
            <a:ext cx="228600" cy="2286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sp>
        <p:nvSpPr>
          <p:cNvPr id="19" name="Flowchart: Connector 18"/>
          <p:cNvSpPr/>
          <p:nvPr/>
        </p:nvSpPr>
        <p:spPr>
          <a:xfrm>
            <a:off x="2367414" y="4479757"/>
            <a:ext cx="228600" cy="2286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23" name="TextBox 22"/>
              <p:cNvSpPr txBox="1"/>
              <p:nvPr/>
            </p:nvSpPr>
            <p:spPr>
              <a:xfrm>
                <a:off x="3264568" y="4684915"/>
                <a:ext cx="376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altLang="zh-CN" b="0" i="1" dirty="0" smtClean="0">
                          <a:latin typeface="Cambria Math"/>
                        </a:rPr>
                        <m:t>𝑢</m:t>
                      </m:r>
                    </m:oMath>
                  </m:oMathPara>
                </a14:m>
                <a:endParaRPr lang="zh-CN" altLang="en-US" dirty="0">
                  <a:latin typeface="Calibri" panose="020F050202020403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264568" y="4684915"/>
                <a:ext cx="376450" cy="369332"/>
              </a:xfrm>
              <a:prstGeom prst="rect">
                <a:avLst/>
              </a:prstGeom>
              <a:blipFill rotWithShape="1">
                <a:blip r:embed="rId5"/>
                <a:stretch>
                  <a:fillRect/>
                </a:stretch>
              </a:blipFill>
            </p:spPr>
            <p:txBody>
              <a:bodyPr/>
              <a:lstStyle/>
              <a:p>
                <a:r>
                  <a:rPr lang="zh-CN" altLang="en-US">
                    <a:noFill/>
                  </a:rPr>
                  <a:t> </a:t>
                </a:r>
              </a:p>
            </p:txBody>
          </p:sp>
        </mc:Fallback>
      </mc:AlternateContent>
      <p:cxnSp>
        <p:nvCxnSpPr>
          <p:cNvPr id="7" name="Straight Arrow Connector 6"/>
          <p:cNvCxnSpPr>
            <a:stCxn id="12" idx="0"/>
            <a:endCxn id="18" idx="5"/>
          </p:cNvCxnSpPr>
          <p:nvPr/>
        </p:nvCxnSpPr>
        <p:spPr>
          <a:xfrm flipH="1" flipV="1">
            <a:off x="3014522" y="3711990"/>
            <a:ext cx="250046" cy="12586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2" idx="1"/>
            <a:endCxn id="17" idx="5"/>
          </p:cNvCxnSpPr>
          <p:nvPr/>
        </p:nvCxnSpPr>
        <p:spPr>
          <a:xfrm flipH="1" flipV="1">
            <a:off x="2557322" y="3752678"/>
            <a:ext cx="626424" cy="1251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2"/>
            <a:endCxn id="19" idx="5"/>
          </p:cNvCxnSpPr>
          <p:nvPr/>
        </p:nvCxnSpPr>
        <p:spPr>
          <a:xfrm flipH="1" flipV="1">
            <a:off x="2562536" y="4674879"/>
            <a:ext cx="587732" cy="4100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2" idx="3"/>
            <a:endCxn id="13" idx="6"/>
          </p:cNvCxnSpPr>
          <p:nvPr/>
        </p:nvCxnSpPr>
        <p:spPr>
          <a:xfrm flipH="1" flipV="1">
            <a:off x="1519897" y="4983881"/>
            <a:ext cx="1663849" cy="1818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9" idx="0"/>
            <a:endCxn id="16" idx="5"/>
          </p:cNvCxnSpPr>
          <p:nvPr/>
        </p:nvCxnSpPr>
        <p:spPr>
          <a:xfrm flipH="1" flipV="1">
            <a:off x="1795322" y="3767517"/>
            <a:ext cx="686392" cy="712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9" idx="2"/>
            <a:endCxn id="15" idx="6"/>
          </p:cNvCxnSpPr>
          <p:nvPr/>
        </p:nvCxnSpPr>
        <p:spPr>
          <a:xfrm flipH="1" flipV="1">
            <a:off x="1144604" y="4508633"/>
            <a:ext cx="1222810" cy="854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3657600" y="2362200"/>
                <a:ext cx="5486400" cy="3937488"/>
              </a:xfrm>
              <a:prstGeom prst="rect">
                <a:avLst/>
              </a:prstGeom>
              <a:noFill/>
            </p:spPr>
            <p:txBody>
              <a:bodyPr wrap="square" rtlCol="0">
                <a:spAutoFit/>
              </a:bodyPr>
              <a:lstStyle/>
              <a:p>
                <a:pPr marL="548640" lvl="1" indent="-274320">
                  <a:spcBef>
                    <a:spcPct val="20000"/>
                  </a:spcBef>
                  <a:buClr>
                    <a:schemeClr val="accent2"/>
                  </a:buClr>
                  <a:buSzPct val="70000"/>
                  <a:buFont typeface="Wingdings"/>
                  <a:buChar char=""/>
                </a:pPr>
                <a:r>
                  <a:rPr lang="en-AU" altLang="zh-CN" sz="2000" dirty="0">
                    <a:latin typeface="Calibri" pitchFamily="34" charset="0"/>
                  </a:rPr>
                  <a:t>A</a:t>
                </a:r>
                <a:r>
                  <a:rPr lang="en-AU" altLang="zh-CN" sz="2000" dirty="0" smtClean="0">
                    <a:latin typeface="Calibri" pitchFamily="34" charset="0"/>
                  </a:rPr>
                  <a:t>nchor point ---  </a:t>
                </a:r>
                <a14:m>
                  <m:oMath xmlns:m="http://schemas.openxmlformats.org/officeDocument/2006/math">
                    <m:r>
                      <a:rPr lang="en-AU" altLang="zh-CN" sz="2000" b="0" i="1" dirty="0" smtClean="0">
                        <a:latin typeface="Cambria Math"/>
                      </a:rPr>
                      <m:t>𝐿</m:t>
                    </m:r>
                    <m:r>
                      <a:rPr lang="en-AU" altLang="zh-CN" sz="2000" i="1" baseline="-25000" dirty="0">
                        <a:latin typeface="Cambria Math"/>
                      </a:rPr>
                      <m:t>𝑎</m:t>
                    </m:r>
                    <m:r>
                      <a:rPr lang="en-AU" altLang="zh-CN" sz="2000" i="1" baseline="-25000" dirty="0" err="1">
                        <a:latin typeface="Cambria Math"/>
                      </a:rPr>
                      <m:t>𝑖</m:t>
                    </m:r>
                  </m:oMath>
                </a14:m>
                <a:r>
                  <a:rPr lang="en-AU" altLang="zh-CN" sz="2000" dirty="0">
                    <a:latin typeface="Calibri" pitchFamily="34" charset="0"/>
                  </a:rPr>
                  <a:t> </a:t>
                </a:r>
                <a:r>
                  <a:rPr lang="en-AU" altLang="zh-CN" sz="2000" dirty="0" smtClean="0">
                    <a:latin typeface="Calibri" pitchFamily="34" charset="0"/>
                  </a:rPr>
                  <a:t>= {</a:t>
                </a:r>
                <a14:m>
                  <m:oMath xmlns:m="http://schemas.openxmlformats.org/officeDocument/2006/math">
                    <m:r>
                      <a:rPr lang="en-AU" altLang="zh-CN" sz="2000">
                        <a:latin typeface="Cambria Math"/>
                      </a:rPr>
                      <m:t>𝐼</m:t>
                    </m:r>
                    <m:r>
                      <a:rPr lang="en-AU" altLang="zh-CN" sz="2000" baseline="-25000">
                        <a:latin typeface="Cambria Math"/>
                      </a:rPr>
                      <m:t>𝑎𝑖</m:t>
                    </m:r>
                    <m:d>
                      <m:dPr>
                        <m:ctrlPr>
                          <a:rPr lang="en-AU" altLang="zh-CN" sz="2000" i="1">
                            <a:latin typeface="Cambria Math"/>
                          </a:rPr>
                        </m:ctrlPr>
                      </m:dPr>
                      <m:e>
                        <m:r>
                          <a:rPr lang="en-AU" altLang="zh-CN" sz="2000">
                            <a:latin typeface="Cambria Math"/>
                          </a:rPr>
                          <m:t>𝑢</m:t>
                        </m:r>
                      </m:e>
                    </m:d>
                    <m:r>
                      <a:rPr lang="en-AU" altLang="zh-CN" sz="2000">
                        <a:latin typeface="Cambria Math"/>
                      </a:rPr>
                      <m:t> | </m:t>
                    </m:r>
                    <m:r>
                      <a:rPr lang="en-AU" altLang="zh-CN" sz="2000">
                        <a:latin typeface="Cambria Math"/>
                      </a:rPr>
                      <m:t>𝑢</m:t>
                    </m:r>
                    <m:r>
                      <a:rPr lang="en-AU" altLang="zh-CN" sz="2000">
                        <a:latin typeface="Cambria Math"/>
                      </a:rPr>
                      <m:t>∈</m:t>
                    </m:r>
                    <m:r>
                      <a:rPr lang="en-AU" altLang="zh-CN" sz="2000">
                        <a:latin typeface="Cambria Math"/>
                      </a:rPr>
                      <m:t>𝑉</m:t>
                    </m:r>
                  </m:oMath>
                </a14:m>
                <a:r>
                  <a:rPr lang="en-AU" altLang="zh-CN" sz="2000" dirty="0" smtClean="0">
                    <a:latin typeface="Calibri" pitchFamily="34" charset="0"/>
                  </a:rPr>
                  <a:t>}.</a:t>
                </a:r>
                <a:endParaRPr lang="en-AU" altLang="zh-CN" sz="2000" dirty="0">
                  <a:latin typeface="Calibri" pitchFamily="34" charset="0"/>
                </a:endParaRPr>
              </a:p>
              <a:p>
                <a:endParaRPr lang="en-AU" altLang="zh-CN" sz="1200" dirty="0">
                  <a:latin typeface="Calibri" panose="020F0502020204030204" pitchFamily="34" charset="0"/>
                </a:endParaRPr>
              </a:p>
              <a:p>
                <a:pPr lvl="2">
                  <a:lnSpc>
                    <a:spcPct val="150000"/>
                  </a:lnSpc>
                </a:pPr>
                <a14:m>
                  <m:oMathPara xmlns:m="http://schemas.openxmlformats.org/officeDocument/2006/math">
                    <m:oMathParaPr>
                      <m:jc m:val="left"/>
                    </m:oMathParaPr>
                    <m:oMath xmlns:m="http://schemas.openxmlformats.org/officeDocument/2006/math">
                      <m:sSubSup>
                        <m:sSubSupPr>
                          <m:ctrlPr>
                            <a:rPr lang="en-AU" altLang="zh-CN" sz="2000" i="1">
                              <a:latin typeface="Cambria Math"/>
                            </a:rPr>
                          </m:ctrlPr>
                        </m:sSubSupPr>
                        <m:e>
                          <m:r>
                            <a:rPr lang="en-AU" altLang="zh-CN" sz="2000">
                              <a:latin typeface="Cambria Math"/>
                            </a:rPr>
                            <m:t>𝐼</m:t>
                          </m:r>
                        </m:e>
                        <m:sub>
                          <m:r>
                            <a:rPr lang="en-AU" altLang="zh-CN" sz="2000">
                              <a:latin typeface="Cambria Math"/>
                            </a:rPr>
                            <m:t>𝑞</m:t>
                          </m:r>
                        </m:sub>
                        <m:sup>
                          <m:r>
                            <a:rPr lang="en-AU" altLang="zh-CN" sz="2000">
                              <a:latin typeface="Cambria Math"/>
                            </a:rPr>
                            <m:t>𝑈</m:t>
                          </m:r>
                        </m:sup>
                      </m:sSubSup>
                      <m:d>
                        <m:dPr>
                          <m:ctrlPr>
                            <a:rPr lang="en-AU" altLang="zh-CN" sz="2000" i="1">
                              <a:latin typeface="Cambria Math"/>
                            </a:rPr>
                          </m:ctrlPr>
                        </m:dPr>
                        <m:e>
                          <m:r>
                            <a:rPr lang="en-AU" altLang="zh-CN" sz="2000">
                              <a:latin typeface="Cambria Math"/>
                            </a:rPr>
                            <m:t>𝑢</m:t>
                          </m:r>
                        </m:e>
                      </m:d>
                      <m:r>
                        <a:rPr lang="en-AU" altLang="zh-CN" sz="2000" b="0" i="1" smtClean="0">
                          <a:latin typeface="Cambria Math"/>
                        </a:rPr>
                        <m:t>=</m:t>
                      </m:r>
                      <m:r>
                        <a:rPr lang="en-AU" altLang="zh-CN" sz="2000" b="0" i="1" smtClean="0">
                          <a:latin typeface="Cambria Math"/>
                        </a:rPr>
                        <m:t>𝐼𝑎𝑖</m:t>
                      </m:r>
                      <m:d>
                        <m:dPr>
                          <m:ctrlPr>
                            <a:rPr lang="en-AU" altLang="zh-CN" sz="2000" b="0" i="1" smtClean="0">
                              <a:latin typeface="Cambria Math"/>
                            </a:rPr>
                          </m:ctrlPr>
                        </m:dPr>
                        <m:e>
                          <m:r>
                            <a:rPr lang="en-AU" altLang="zh-CN" sz="2000" b="0" i="1" smtClean="0">
                              <a:latin typeface="Cambria Math"/>
                            </a:rPr>
                            <m:t>𝑢</m:t>
                          </m:r>
                        </m:e>
                      </m:d>
                      <m:r>
                        <a:rPr lang="en-AU" altLang="zh-CN" sz="2000" b="0" i="1" smtClean="0">
                          <a:latin typeface="Cambria Math"/>
                        </a:rPr>
                        <m:t>∗</m:t>
                      </m:r>
                      <m:r>
                        <m:rPr>
                          <m:sty m:val="p"/>
                        </m:rPr>
                        <a:rPr lang="en-AU" altLang="zh-CN" sz="2000" b="0" i="0" smtClean="0">
                          <a:latin typeface="Cambria Math"/>
                        </a:rPr>
                        <m:t>exp</m:t>
                      </m:r>
                      <m:r>
                        <a:rPr lang="en-AU" altLang="zh-CN" sz="2000" b="0" i="1" smtClean="0">
                          <a:latin typeface="Cambria Math"/>
                        </a:rPr>
                        <m:t>(−</m:t>
                      </m:r>
                      <m:r>
                        <a:rPr lang="en-AU" altLang="zh-CN" sz="2000" b="0" i="1" smtClean="0">
                          <a:latin typeface="Cambria Math"/>
                        </a:rPr>
                        <m:t>𝑎𝑑</m:t>
                      </m:r>
                      <m:r>
                        <a:rPr lang="en-AU" altLang="zh-CN" sz="2000" b="0" i="1" smtClean="0">
                          <a:latin typeface="Cambria Math"/>
                        </a:rPr>
                        <m:t>(</m:t>
                      </m:r>
                      <m:r>
                        <a:rPr lang="en-AU" altLang="zh-CN" sz="2000" b="0" i="1" smtClean="0">
                          <a:latin typeface="Cambria Math"/>
                        </a:rPr>
                        <m:t>𝑎𝑖</m:t>
                      </m:r>
                      <m:r>
                        <a:rPr lang="en-AU" altLang="zh-CN" sz="2000" b="0" i="1" smtClean="0">
                          <a:latin typeface="Cambria Math"/>
                        </a:rPr>
                        <m:t>, </m:t>
                      </m:r>
                      <m:r>
                        <a:rPr lang="en-AU" altLang="zh-CN" sz="2000" b="0" i="1" smtClean="0">
                          <a:latin typeface="Cambria Math"/>
                        </a:rPr>
                        <m:t>𝑞</m:t>
                      </m:r>
                      <m:r>
                        <a:rPr lang="en-AU" altLang="zh-CN" sz="2000" b="0" i="1" smtClean="0">
                          <a:latin typeface="Cambria Math"/>
                        </a:rPr>
                        <m:t>))</m:t>
                      </m:r>
                    </m:oMath>
                  </m:oMathPara>
                </a14:m>
                <a:endParaRPr lang="en-AU" altLang="zh-CN" sz="2000" dirty="0" smtClean="0">
                  <a:latin typeface="Calibri" panose="020F0502020204030204" pitchFamily="34" charset="0"/>
                </a:endParaRPr>
              </a:p>
              <a:p>
                <a:pPr lvl="2">
                  <a:lnSpc>
                    <a:spcPct val="150000"/>
                  </a:lnSpc>
                </a:pPr>
                <a14:m>
                  <m:oMath xmlns:m="http://schemas.openxmlformats.org/officeDocument/2006/math">
                    <m:sSubSup>
                      <m:sSubSupPr>
                        <m:ctrlPr>
                          <a:rPr lang="en-AU" altLang="zh-CN" sz="2000" i="1">
                            <a:latin typeface="Cambria Math"/>
                          </a:rPr>
                        </m:ctrlPr>
                      </m:sSubSupPr>
                      <m:e>
                        <m:r>
                          <a:rPr lang="en-AU" altLang="zh-CN" sz="2000">
                            <a:latin typeface="Cambria Math"/>
                          </a:rPr>
                          <m:t>𝐼</m:t>
                        </m:r>
                      </m:e>
                      <m:sub>
                        <m:r>
                          <a:rPr lang="en-AU" altLang="zh-CN" sz="2000">
                            <a:latin typeface="Cambria Math"/>
                          </a:rPr>
                          <m:t>𝑞</m:t>
                        </m:r>
                      </m:sub>
                      <m:sup>
                        <m:r>
                          <a:rPr lang="en-AU" altLang="zh-CN" sz="2000" b="0" i="1" smtClean="0">
                            <a:latin typeface="Cambria Math"/>
                          </a:rPr>
                          <m:t>𝐿</m:t>
                        </m:r>
                      </m:sup>
                    </m:sSubSup>
                    <m:d>
                      <m:dPr>
                        <m:ctrlPr>
                          <a:rPr lang="en-AU" altLang="zh-CN" sz="2000" i="1">
                            <a:latin typeface="Cambria Math"/>
                          </a:rPr>
                        </m:ctrlPr>
                      </m:dPr>
                      <m:e>
                        <m:r>
                          <a:rPr lang="en-AU" altLang="zh-CN" sz="2000">
                            <a:latin typeface="Cambria Math"/>
                          </a:rPr>
                          <m:t>𝑢</m:t>
                        </m:r>
                      </m:e>
                    </m:d>
                    <m:r>
                      <a:rPr lang="en-AU" altLang="zh-CN" sz="2000" i="1">
                        <a:latin typeface="Cambria Math"/>
                      </a:rPr>
                      <m:t>=</m:t>
                    </m:r>
                    <m:r>
                      <a:rPr lang="en-AU" altLang="zh-CN" sz="2000" i="1">
                        <a:latin typeface="Cambria Math"/>
                      </a:rPr>
                      <m:t>𝐼𝑎𝑖</m:t>
                    </m:r>
                    <m:d>
                      <m:dPr>
                        <m:ctrlPr>
                          <a:rPr lang="en-AU" altLang="zh-CN" sz="2000" i="1">
                            <a:latin typeface="Cambria Math"/>
                          </a:rPr>
                        </m:ctrlPr>
                      </m:dPr>
                      <m:e>
                        <m:r>
                          <a:rPr lang="en-AU" altLang="zh-CN" sz="2000" i="1">
                            <a:latin typeface="Cambria Math"/>
                          </a:rPr>
                          <m:t>𝑢</m:t>
                        </m:r>
                      </m:e>
                    </m:d>
                    <m:r>
                      <a:rPr lang="en-AU" altLang="zh-CN" sz="2000" i="1">
                        <a:latin typeface="Cambria Math"/>
                      </a:rPr>
                      <m:t>∗</m:t>
                    </m:r>
                    <m:r>
                      <m:rPr>
                        <m:sty m:val="p"/>
                      </m:rPr>
                      <a:rPr lang="en-AU" altLang="zh-CN" sz="2000">
                        <a:latin typeface="Cambria Math"/>
                      </a:rPr>
                      <m:t>exp</m:t>
                    </m:r>
                    <m:r>
                      <a:rPr lang="en-AU" altLang="zh-CN" sz="2000" i="1">
                        <a:latin typeface="Cambria Math"/>
                      </a:rPr>
                      <m:t>(</m:t>
                    </m:r>
                    <m:r>
                      <a:rPr lang="en-AU" altLang="zh-CN" sz="2000" i="1">
                        <a:latin typeface="Cambria Math"/>
                      </a:rPr>
                      <m:t>𝑎𝑑</m:t>
                    </m:r>
                    <m:r>
                      <a:rPr lang="en-AU" altLang="zh-CN" sz="2000" i="1">
                        <a:latin typeface="Cambria Math"/>
                      </a:rPr>
                      <m:t>(</m:t>
                    </m:r>
                    <m:r>
                      <a:rPr lang="en-AU" altLang="zh-CN" sz="2000" i="1">
                        <a:latin typeface="Cambria Math"/>
                      </a:rPr>
                      <m:t>𝑎𝑖</m:t>
                    </m:r>
                    <m:r>
                      <a:rPr lang="en-AU" altLang="zh-CN" sz="2000" i="1">
                        <a:latin typeface="Cambria Math"/>
                      </a:rPr>
                      <m:t>, </m:t>
                    </m:r>
                    <m:r>
                      <a:rPr lang="en-AU" altLang="zh-CN" sz="2000" i="1">
                        <a:latin typeface="Cambria Math"/>
                      </a:rPr>
                      <m:t>𝑞</m:t>
                    </m:r>
                    <m:r>
                      <a:rPr lang="en-AU" altLang="zh-CN" sz="2000" i="1">
                        <a:latin typeface="Cambria Math"/>
                      </a:rPr>
                      <m:t>))</m:t>
                    </m:r>
                  </m:oMath>
                </a14:m>
                <a:r>
                  <a:rPr lang="zh-CN" altLang="en-US" sz="2000" dirty="0">
                    <a:latin typeface="Calibri" panose="020F0502020204030204" pitchFamily="34" charset="0"/>
                  </a:rPr>
                  <a:t> </a:t>
                </a:r>
                <a:endParaRPr lang="en-AU" altLang="zh-CN" sz="2000" dirty="0" smtClean="0">
                  <a:latin typeface="Calibri" panose="020F0502020204030204" pitchFamily="34" charset="0"/>
                </a:endParaRPr>
              </a:p>
              <a:p>
                <a:pPr algn="ctr"/>
                <a:endParaRPr lang="en-AU" altLang="zh-CN" sz="1400" dirty="0">
                  <a:latin typeface="Calibri" panose="020F0502020204030204" pitchFamily="34" charset="0"/>
                </a:endParaRPr>
              </a:p>
              <a:p>
                <a:pPr marL="548640" lvl="1" indent="-274320">
                  <a:spcBef>
                    <a:spcPct val="20000"/>
                  </a:spcBef>
                  <a:buClr>
                    <a:schemeClr val="accent2"/>
                  </a:buClr>
                  <a:buSzPct val="70000"/>
                  <a:buFont typeface="Wingdings"/>
                  <a:buChar char=""/>
                </a:pPr>
                <a:r>
                  <a:rPr lang="en-AU" altLang="zh-CN" sz="2000" dirty="0">
                    <a:solidFill>
                      <a:srgbClr val="FF0000"/>
                    </a:solidFill>
                    <a:latin typeface="Calibri" panose="020F0502020204030204" pitchFamily="34" charset="0"/>
                  </a:rPr>
                  <a:t>For node with large influence</a:t>
                </a:r>
                <a:r>
                  <a:rPr lang="en-AU" altLang="zh-CN" sz="2000" dirty="0" smtClean="0">
                    <a:solidFill>
                      <a:srgbClr val="FF0000"/>
                    </a:solidFill>
                    <a:latin typeface="Calibri" pitchFamily="34" charset="0"/>
                  </a:rPr>
                  <a:t>.</a:t>
                </a:r>
                <a:endParaRPr lang="en-AU" altLang="zh-CN" sz="2000" dirty="0">
                  <a:solidFill>
                    <a:srgbClr val="FF0000"/>
                  </a:solidFill>
                  <a:latin typeface="Calibri" pitchFamily="34" charset="0"/>
                </a:endParaRPr>
              </a:p>
              <a:p>
                <a:endParaRPr lang="en-AU" altLang="zh-CN" sz="1200" i="1" dirty="0" smtClean="0">
                  <a:latin typeface="Cambria Math"/>
                </a:endParaRPr>
              </a:p>
              <a:p>
                <a:pPr/>
                <a14:m>
                  <m:oMathPara xmlns:m="http://schemas.openxmlformats.org/officeDocument/2006/math">
                    <m:oMathParaPr>
                      <m:jc m:val="centerGroup"/>
                    </m:oMathParaPr>
                    <m:oMath xmlns:m="http://schemas.openxmlformats.org/officeDocument/2006/math">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r>
                            <a:rPr lang="en-AU" altLang="zh-CN">
                              <a:latin typeface="Cambria Math"/>
                            </a:rPr>
                            <m:t>𝑈</m:t>
                          </m:r>
                        </m:sup>
                      </m:sSubSup>
                      <m:d>
                        <m:dPr>
                          <m:ctrlPr>
                            <a:rPr lang="en-AU" altLang="zh-CN" i="1">
                              <a:latin typeface="Cambria Math"/>
                            </a:rPr>
                          </m:ctrlPr>
                        </m:dPr>
                        <m:e>
                          <m:r>
                            <a:rPr lang="en-AU" altLang="zh-CN">
                              <a:latin typeface="Cambria Math"/>
                            </a:rPr>
                            <m:t>𝑢</m:t>
                          </m:r>
                        </m:e>
                      </m:d>
                      <m:r>
                        <a:rPr lang="en-AU" altLang="zh-CN" i="1">
                          <a:latin typeface="Cambria Math"/>
                        </a:rPr>
                        <m:t>=</m:t>
                      </m:r>
                      <m:nary>
                        <m:naryPr>
                          <m:chr m:val="∑"/>
                          <m:supHide m:val="on"/>
                          <m:ctrlPr>
                            <a:rPr lang="en-AU" altLang="zh-CN" i="1">
                              <a:latin typeface="Cambria Math"/>
                            </a:rPr>
                          </m:ctrlPr>
                        </m:naryPr>
                        <m:sub>
                          <m:r>
                            <m:rPr>
                              <m:brk m:alnAt="7"/>
                            </m:rPr>
                            <a:rPr lang="en-AU" altLang="zh-CN" i="1">
                              <a:latin typeface="Cambria Math"/>
                            </a:rPr>
                            <m:t>𝑟</m:t>
                          </m:r>
                          <m:r>
                            <a:rPr lang="en-AU" altLang="zh-CN" i="1">
                              <a:latin typeface="Cambria Math"/>
                            </a:rPr>
                            <m:t>∈</m:t>
                          </m:r>
                          <m:r>
                            <a:rPr lang="en-AU" altLang="zh-CN" i="1">
                              <a:latin typeface="Cambria Math"/>
                            </a:rPr>
                            <m:t>𝑅</m:t>
                          </m:r>
                          <m:r>
                            <a:rPr lang="en-AU" altLang="zh-CN" i="1">
                              <a:latin typeface="Cambria Math"/>
                            </a:rPr>
                            <m:t>(</m:t>
                          </m:r>
                          <m:r>
                            <a:rPr lang="en-AU" altLang="zh-CN" i="1">
                              <a:latin typeface="Cambria Math"/>
                            </a:rPr>
                            <m:t>𝑢</m:t>
                          </m:r>
                          <m:r>
                            <a:rPr lang="en-AU" altLang="zh-CN" i="1">
                              <a:latin typeface="Cambria Math"/>
                            </a:rPr>
                            <m:t>)</m:t>
                          </m:r>
                        </m:sub>
                        <m:sup/>
                        <m:e>
                          <m:r>
                            <a:rPr lang="en-AU" altLang="zh-CN" i="1">
                              <a:latin typeface="Cambria Math"/>
                            </a:rPr>
                            <m:t>𝐼</m:t>
                          </m:r>
                          <m:d>
                            <m:dPr>
                              <m:ctrlPr>
                                <a:rPr lang="en-AU" altLang="zh-CN" i="1">
                                  <a:latin typeface="Cambria Math"/>
                                </a:rPr>
                              </m:ctrlPr>
                            </m:dPr>
                            <m:e>
                              <m:r>
                                <a:rPr lang="en-AU" altLang="zh-CN" i="1">
                                  <a:latin typeface="Cambria Math"/>
                                </a:rPr>
                                <m:t>𝑢</m:t>
                              </m:r>
                              <m:r>
                                <a:rPr lang="en-AU" altLang="zh-CN" i="1">
                                  <a:latin typeface="Cambria Math"/>
                                </a:rPr>
                                <m:t>, </m:t>
                              </m:r>
                              <m:r>
                                <a:rPr lang="en-AU" altLang="zh-CN" i="1">
                                  <a:latin typeface="Cambria Math"/>
                                </a:rPr>
                                <m:t>𝑟</m:t>
                              </m:r>
                            </m:e>
                          </m:d>
                          <m:r>
                            <a:rPr lang="en-AU" altLang="zh-CN" i="1">
                              <a:latin typeface="Cambria Math"/>
                            </a:rPr>
                            <m:t>∗</m:t>
                          </m:r>
                          <m:r>
                            <a:rPr lang="en-AU" altLang="zh-CN" i="1">
                              <a:latin typeface="Cambria Math"/>
                            </a:rPr>
                            <m:t>𝑐</m:t>
                          </m:r>
                          <m:r>
                            <a:rPr lang="en-AU" altLang="zh-CN" i="1">
                              <a:latin typeface="Cambria Math"/>
                            </a:rPr>
                            <m:t>∗</m:t>
                          </m:r>
                          <m:r>
                            <m:rPr>
                              <m:sty m:val="p"/>
                            </m:rPr>
                            <a:rPr lang="en-AU" altLang="zh-CN">
                              <a:latin typeface="Cambria Math"/>
                            </a:rPr>
                            <m:t>exp</m:t>
                          </m:r>
                          <m:r>
                            <a:rPr lang="en-AU" altLang="zh-CN" i="1">
                              <a:latin typeface="Cambria Math"/>
                            </a:rPr>
                            <m:t>(−</m:t>
                          </m:r>
                          <m:r>
                            <a:rPr lang="en-AU" altLang="zh-CN" i="1">
                              <a:latin typeface="Cambria Math"/>
                            </a:rPr>
                            <m:t>𝑎𝑑</m:t>
                          </m:r>
                          <m:r>
                            <m:rPr>
                              <m:sty m:val="p"/>
                            </m:rPr>
                            <a:rPr lang="en-AU" altLang="zh-CN" i="0" baseline="-25000">
                              <a:latin typeface="Cambria Math"/>
                            </a:rPr>
                            <m:t>min</m:t>
                          </m:r>
                          <m:r>
                            <a:rPr lang="en-AU" altLang="zh-CN" i="1">
                              <a:latin typeface="Cambria Math"/>
                            </a:rPr>
                            <m:t>(</m:t>
                          </m:r>
                          <m:r>
                            <a:rPr lang="en-AU" altLang="zh-CN" i="1">
                              <a:latin typeface="Cambria Math"/>
                            </a:rPr>
                            <m:t>𝑞</m:t>
                          </m:r>
                          <m:r>
                            <a:rPr lang="en-AU" altLang="zh-CN" i="1">
                              <a:latin typeface="Cambria Math"/>
                            </a:rPr>
                            <m:t>, </m:t>
                          </m:r>
                          <m:r>
                            <a:rPr lang="en-AU" altLang="zh-CN" i="1">
                              <a:latin typeface="Cambria Math"/>
                            </a:rPr>
                            <m:t>𝑟</m:t>
                          </m:r>
                          <m:r>
                            <a:rPr lang="en-AU" altLang="zh-CN" i="1">
                              <a:latin typeface="Cambria Math"/>
                            </a:rPr>
                            <m:t>))</m:t>
                          </m:r>
                        </m:e>
                      </m:nary>
                    </m:oMath>
                  </m:oMathPara>
                </a14:m>
                <a:endParaRPr lang="en-AU" altLang="zh-CN" dirty="0">
                  <a:latin typeface="Calibri" panose="020F0502020204030204" pitchFamily="34" charset="0"/>
                </a:endParaRPr>
              </a:p>
              <a:p>
                <a:endParaRPr lang="en-AU" altLang="zh-CN" sz="1000" dirty="0">
                  <a:latin typeface="Calibri" panose="020F0502020204030204" pitchFamily="34" charset="0"/>
                </a:endParaRPr>
              </a:p>
              <a:p>
                <a:pPr/>
                <a14:m>
                  <m:oMathPara xmlns:m="http://schemas.openxmlformats.org/officeDocument/2006/math">
                    <m:oMathParaPr>
                      <m:jc m:val="centerGroup"/>
                    </m:oMathParaPr>
                    <m:oMath xmlns:m="http://schemas.openxmlformats.org/officeDocument/2006/math">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r>
                            <a:rPr lang="en-AU" altLang="zh-CN" i="1">
                              <a:latin typeface="Cambria Math"/>
                            </a:rPr>
                            <m:t>𝐿</m:t>
                          </m:r>
                        </m:sup>
                      </m:sSubSup>
                      <m:d>
                        <m:dPr>
                          <m:ctrlPr>
                            <a:rPr lang="en-AU" altLang="zh-CN" i="1">
                              <a:latin typeface="Cambria Math"/>
                            </a:rPr>
                          </m:ctrlPr>
                        </m:dPr>
                        <m:e>
                          <m:r>
                            <a:rPr lang="en-AU" altLang="zh-CN">
                              <a:latin typeface="Cambria Math"/>
                            </a:rPr>
                            <m:t>𝑢</m:t>
                          </m:r>
                        </m:e>
                      </m:d>
                      <m:r>
                        <a:rPr lang="en-AU" altLang="zh-CN" i="1">
                          <a:latin typeface="Cambria Math"/>
                        </a:rPr>
                        <m:t>=</m:t>
                      </m:r>
                      <m:nary>
                        <m:naryPr>
                          <m:chr m:val="∑"/>
                          <m:supHide m:val="on"/>
                          <m:ctrlPr>
                            <a:rPr lang="en-AU" altLang="zh-CN" i="1">
                              <a:latin typeface="Cambria Math"/>
                            </a:rPr>
                          </m:ctrlPr>
                        </m:naryPr>
                        <m:sub>
                          <m:r>
                            <m:rPr>
                              <m:brk m:alnAt="7"/>
                            </m:rPr>
                            <a:rPr lang="en-AU" altLang="zh-CN" i="1">
                              <a:latin typeface="Cambria Math"/>
                            </a:rPr>
                            <m:t>𝑟</m:t>
                          </m:r>
                          <m:r>
                            <a:rPr lang="en-AU" altLang="zh-CN" i="1">
                              <a:latin typeface="Cambria Math"/>
                            </a:rPr>
                            <m:t>∈</m:t>
                          </m:r>
                          <m:r>
                            <a:rPr lang="en-AU" altLang="zh-CN" i="1">
                              <a:latin typeface="Cambria Math"/>
                            </a:rPr>
                            <m:t>𝑅</m:t>
                          </m:r>
                          <m:r>
                            <a:rPr lang="en-AU" altLang="zh-CN" i="1">
                              <a:latin typeface="Cambria Math"/>
                            </a:rPr>
                            <m:t>(</m:t>
                          </m:r>
                          <m:r>
                            <a:rPr lang="en-AU" altLang="zh-CN" i="1">
                              <a:latin typeface="Cambria Math"/>
                            </a:rPr>
                            <m:t>𝑢</m:t>
                          </m:r>
                          <m:r>
                            <a:rPr lang="en-AU" altLang="zh-CN" i="1">
                              <a:latin typeface="Cambria Math"/>
                            </a:rPr>
                            <m:t>)</m:t>
                          </m:r>
                        </m:sub>
                        <m:sup/>
                        <m:e>
                          <m:r>
                            <a:rPr lang="en-AU" altLang="zh-CN" i="1">
                              <a:latin typeface="Cambria Math"/>
                            </a:rPr>
                            <m:t>𝐼</m:t>
                          </m:r>
                          <m:d>
                            <m:dPr>
                              <m:ctrlPr>
                                <a:rPr lang="en-AU" altLang="zh-CN" i="1">
                                  <a:latin typeface="Cambria Math"/>
                                </a:rPr>
                              </m:ctrlPr>
                            </m:dPr>
                            <m:e>
                              <m:r>
                                <a:rPr lang="en-AU" altLang="zh-CN" i="1">
                                  <a:latin typeface="Cambria Math"/>
                                </a:rPr>
                                <m:t>𝑢</m:t>
                              </m:r>
                              <m:r>
                                <a:rPr lang="en-AU" altLang="zh-CN" i="1">
                                  <a:latin typeface="Cambria Math"/>
                                </a:rPr>
                                <m:t>, </m:t>
                              </m:r>
                              <m:r>
                                <a:rPr lang="en-AU" altLang="zh-CN" i="1">
                                  <a:latin typeface="Cambria Math"/>
                                </a:rPr>
                                <m:t>𝑟</m:t>
                              </m:r>
                            </m:e>
                          </m:d>
                          <m:r>
                            <a:rPr lang="en-AU" altLang="zh-CN" i="1">
                              <a:latin typeface="Cambria Math"/>
                            </a:rPr>
                            <m:t>∗</m:t>
                          </m:r>
                          <m:r>
                            <a:rPr lang="en-AU" altLang="zh-CN" i="1">
                              <a:latin typeface="Cambria Math"/>
                            </a:rPr>
                            <m:t>𝑐</m:t>
                          </m:r>
                          <m:r>
                            <a:rPr lang="en-AU" altLang="zh-CN" i="1">
                              <a:latin typeface="Cambria Math"/>
                            </a:rPr>
                            <m:t>∗</m:t>
                          </m:r>
                          <m:r>
                            <m:rPr>
                              <m:sty m:val="p"/>
                            </m:rPr>
                            <a:rPr lang="en-AU" altLang="zh-CN">
                              <a:latin typeface="Cambria Math"/>
                            </a:rPr>
                            <m:t>exp</m:t>
                          </m:r>
                          <m:r>
                            <a:rPr lang="en-AU" altLang="zh-CN" i="1">
                              <a:latin typeface="Cambria Math"/>
                            </a:rPr>
                            <m:t>(−</m:t>
                          </m:r>
                          <m:r>
                            <a:rPr lang="en-AU" altLang="zh-CN" i="1">
                              <a:latin typeface="Cambria Math"/>
                            </a:rPr>
                            <m:t>𝑎𝑑</m:t>
                          </m:r>
                          <m:r>
                            <m:rPr>
                              <m:sty m:val="p"/>
                            </m:rPr>
                            <a:rPr lang="en-AU" altLang="zh-CN" i="0" baseline="-25000">
                              <a:latin typeface="Cambria Math"/>
                            </a:rPr>
                            <m:t>max</m:t>
                          </m:r>
                          <m:r>
                            <a:rPr lang="en-AU" altLang="zh-CN" i="1">
                              <a:latin typeface="Cambria Math"/>
                            </a:rPr>
                            <m:t>(</m:t>
                          </m:r>
                          <m:r>
                            <a:rPr lang="en-AU" altLang="zh-CN" i="1">
                              <a:latin typeface="Cambria Math"/>
                            </a:rPr>
                            <m:t>𝑞</m:t>
                          </m:r>
                          <m:r>
                            <a:rPr lang="en-AU" altLang="zh-CN" i="1">
                              <a:latin typeface="Cambria Math"/>
                            </a:rPr>
                            <m:t>, </m:t>
                          </m:r>
                          <m:r>
                            <a:rPr lang="en-AU" altLang="zh-CN" i="1">
                              <a:latin typeface="Cambria Math"/>
                            </a:rPr>
                            <m:t>𝑟</m:t>
                          </m:r>
                          <m:r>
                            <a:rPr lang="en-AU" altLang="zh-CN" i="1">
                              <a:latin typeface="Cambria Math"/>
                            </a:rPr>
                            <m:t>))</m:t>
                          </m:r>
                        </m:e>
                      </m:nary>
                    </m:oMath>
                  </m:oMathPara>
                </a14:m>
                <a:endParaRPr lang="en-AU" altLang="zh-CN" dirty="0">
                  <a:solidFill>
                    <a:srgbClr val="FF0000"/>
                  </a:solidFill>
                  <a:latin typeface="Calibri" panose="020F0502020204030204" pitchFamily="34"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3657600" y="2362200"/>
                <a:ext cx="5486400" cy="3937488"/>
              </a:xfrm>
              <a:prstGeom prst="rect">
                <a:avLst/>
              </a:prstGeom>
              <a:blipFill rotWithShape="1">
                <a:blip r:embed="rId6"/>
                <a:stretch>
                  <a:fillRect t="-77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3779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zh-CN" dirty="0" smtClean="0"/>
              <a:t>Derive Pruning Rules</a:t>
            </a:r>
            <a:endParaRPr lang="zh-CN" alt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23</a:t>
            </a:fld>
            <a:endParaRPr lang="en-US" dirty="0">
              <a:latin typeface="Calibri" panose="020F0502020204030204" pitchFamily="34" charset="0"/>
            </a:endParaRPr>
          </a:p>
        </p:txBody>
      </p:sp>
      <p:sp>
        <p:nvSpPr>
          <p:cNvPr id="4" name="Content Placeholder 3"/>
          <p:cNvSpPr>
            <a:spLocks noGrp="1"/>
          </p:cNvSpPr>
          <p:nvPr>
            <p:ph sz="quarter" idx="1"/>
          </p:nvPr>
        </p:nvSpPr>
        <p:spPr/>
        <p:txBody>
          <a:bodyPr/>
          <a:lstStyle/>
          <a:p>
            <a:r>
              <a:rPr lang="en-AU" altLang="zh-CN" b="1" dirty="0" smtClean="0"/>
              <a:t>Rule 1. </a:t>
            </a:r>
            <a:r>
              <a:rPr lang="en-AU" altLang="zh-CN" dirty="0" smtClean="0"/>
              <a:t>Upper bound and lower bound of influence. </a:t>
            </a:r>
            <a:endParaRPr lang="zh-CN" altLang="en-US" dirty="0"/>
          </a:p>
        </p:txBody>
      </p:sp>
      <p:sp>
        <p:nvSpPr>
          <p:cNvPr id="5" name="Rectangle 4"/>
          <p:cNvSpPr/>
          <p:nvPr/>
        </p:nvSpPr>
        <p:spPr>
          <a:xfrm>
            <a:off x="609600" y="2971800"/>
            <a:ext cx="2971800" cy="25146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endParaRPr>
          </a:p>
        </p:txBody>
      </p:sp>
      <p:sp>
        <p:nvSpPr>
          <p:cNvPr id="20" name="Flowchart: Connector 19"/>
          <p:cNvSpPr/>
          <p:nvPr/>
        </p:nvSpPr>
        <p:spPr>
          <a:xfrm>
            <a:off x="762000" y="3587234"/>
            <a:ext cx="228600" cy="2286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21" name="TextBox 20"/>
              <p:cNvSpPr txBox="1"/>
              <p:nvPr/>
            </p:nvSpPr>
            <p:spPr>
              <a:xfrm>
                <a:off x="990600" y="3516868"/>
                <a:ext cx="3727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altLang="zh-CN" i="1" dirty="0" smtClean="0">
                          <a:latin typeface="Cambria Math"/>
                        </a:rPr>
                        <m:t>𝑞</m:t>
                      </m:r>
                    </m:oMath>
                  </m:oMathPara>
                </a14:m>
                <a:endParaRPr lang="zh-CN" altLang="en-US" dirty="0">
                  <a:latin typeface="Calibri" panose="020F050202020403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990600" y="3516868"/>
                <a:ext cx="372794" cy="369332"/>
              </a:xfrm>
              <a:prstGeom prst="rect">
                <a:avLst/>
              </a:prstGeom>
              <a:blipFill rotWithShape="1">
                <a:blip r:embed="rId3"/>
                <a:stretch>
                  <a:fillRect b="-4918"/>
                </a:stretch>
              </a:blipFill>
            </p:spPr>
            <p:txBody>
              <a:bodyPr/>
              <a:lstStyle/>
              <a:p>
                <a:r>
                  <a:rPr lang="zh-CN" altLang="en-US">
                    <a:noFill/>
                  </a:rPr>
                  <a:t> </a:t>
                </a:r>
              </a:p>
            </p:txBody>
          </p:sp>
        </mc:Fallback>
      </mc:AlternateContent>
      <p:cxnSp>
        <p:nvCxnSpPr>
          <p:cNvPr id="14" name="Straight Connector 13"/>
          <p:cNvCxnSpPr>
            <a:stCxn id="5" idx="0"/>
            <a:endCxn id="5" idx="2"/>
          </p:cNvCxnSpPr>
          <p:nvPr/>
        </p:nvCxnSpPr>
        <p:spPr>
          <a:xfrm>
            <a:off x="2095500" y="2971800"/>
            <a:ext cx="0" cy="2514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5" idx="1"/>
            <a:endCxn id="5" idx="3"/>
          </p:cNvCxnSpPr>
          <p:nvPr/>
        </p:nvCxnSpPr>
        <p:spPr>
          <a:xfrm>
            <a:off x="609600" y="4229100"/>
            <a:ext cx="29718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Flowchart: Connector 11"/>
          <p:cNvSpPr/>
          <p:nvPr/>
        </p:nvSpPr>
        <p:spPr>
          <a:xfrm>
            <a:off x="3150268" y="4970646"/>
            <a:ext cx="228600" cy="22860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sp>
        <p:nvSpPr>
          <p:cNvPr id="13" name="Flowchart: Connector 12"/>
          <p:cNvSpPr/>
          <p:nvPr/>
        </p:nvSpPr>
        <p:spPr>
          <a:xfrm>
            <a:off x="1291297" y="4869581"/>
            <a:ext cx="228600" cy="2286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sp>
        <p:nvSpPr>
          <p:cNvPr id="15" name="Flowchart: Connector 14"/>
          <p:cNvSpPr/>
          <p:nvPr/>
        </p:nvSpPr>
        <p:spPr>
          <a:xfrm>
            <a:off x="916004" y="4394333"/>
            <a:ext cx="228600" cy="2286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sp>
        <p:nvSpPr>
          <p:cNvPr id="16" name="Flowchart: Connector 15"/>
          <p:cNvSpPr/>
          <p:nvPr/>
        </p:nvSpPr>
        <p:spPr>
          <a:xfrm>
            <a:off x="1600200" y="3572395"/>
            <a:ext cx="228600" cy="2286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sp>
        <p:nvSpPr>
          <p:cNvPr id="17" name="Flowchart: Connector 16"/>
          <p:cNvSpPr/>
          <p:nvPr/>
        </p:nvSpPr>
        <p:spPr>
          <a:xfrm>
            <a:off x="2362200" y="3557556"/>
            <a:ext cx="228600" cy="2286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sp>
        <p:nvSpPr>
          <p:cNvPr id="18" name="Flowchart: Connector 17"/>
          <p:cNvSpPr/>
          <p:nvPr/>
        </p:nvSpPr>
        <p:spPr>
          <a:xfrm>
            <a:off x="2819400" y="3516868"/>
            <a:ext cx="228600" cy="2286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sp>
        <p:nvSpPr>
          <p:cNvPr id="19" name="Flowchart: Connector 18"/>
          <p:cNvSpPr/>
          <p:nvPr/>
        </p:nvSpPr>
        <p:spPr>
          <a:xfrm>
            <a:off x="2367414" y="4479757"/>
            <a:ext cx="228600" cy="2286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23" name="TextBox 22"/>
              <p:cNvSpPr txBox="1"/>
              <p:nvPr/>
            </p:nvSpPr>
            <p:spPr>
              <a:xfrm>
                <a:off x="3264568" y="4684915"/>
                <a:ext cx="3764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altLang="zh-CN" b="0" i="1" dirty="0" smtClean="0">
                          <a:latin typeface="Cambria Math"/>
                        </a:rPr>
                        <m:t>𝑢</m:t>
                      </m:r>
                    </m:oMath>
                  </m:oMathPara>
                </a14:m>
                <a:endParaRPr lang="zh-CN" altLang="en-US" dirty="0">
                  <a:latin typeface="Calibri" panose="020F050202020403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264568" y="4684915"/>
                <a:ext cx="376450" cy="369332"/>
              </a:xfrm>
              <a:prstGeom prst="rect">
                <a:avLst/>
              </a:prstGeom>
              <a:blipFill rotWithShape="1">
                <a:blip r:embed="rId5"/>
                <a:stretch>
                  <a:fillRect/>
                </a:stretch>
              </a:blipFill>
            </p:spPr>
            <p:txBody>
              <a:bodyPr/>
              <a:lstStyle/>
              <a:p>
                <a:r>
                  <a:rPr lang="zh-CN" altLang="en-US">
                    <a:noFill/>
                  </a:rPr>
                  <a:t> </a:t>
                </a:r>
              </a:p>
            </p:txBody>
          </p:sp>
        </mc:Fallback>
      </mc:AlternateContent>
      <p:cxnSp>
        <p:nvCxnSpPr>
          <p:cNvPr id="7" name="Straight Arrow Connector 6"/>
          <p:cNvCxnSpPr>
            <a:stCxn id="12" idx="0"/>
            <a:endCxn id="18" idx="5"/>
          </p:cNvCxnSpPr>
          <p:nvPr/>
        </p:nvCxnSpPr>
        <p:spPr>
          <a:xfrm flipH="1" flipV="1">
            <a:off x="3014522" y="3711990"/>
            <a:ext cx="250046" cy="12586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2" idx="1"/>
            <a:endCxn id="17" idx="5"/>
          </p:cNvCxnSpPr>
          <p:nvPr/>
        </p:nvCxnSpPr>
        <p:spPr>
          <a:xfrm flipH="1" flipV="1">
            <a:off x="2557322" y="3752678"/>
            <a:ext cx="626424" cy="1251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2"/>
            <a:endCxn id="19" idx="5"/>
          </p:cNvCxnSpPr>
          <p:nvPr/>
        </p:nvCxnSpPr>
        <p:spPr>
          <a:xfrm flipH="1" flipV="1">
            <a:off x="2562536" y="4674879"/>
            <a:ext cx="587732" cy="4100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2" idx="3"/>
            <a:endCxn id="13" idx="6"/>
          </p:cNvCxnSpPr>
          <p:nvPr/>
        </p:nvCxnSpPr>
        <p:spPr>
          <a:xfrm flipH="1" flipV="1">
            <a:off x="1519897" y="4983881"/>
            <a:ext cx="1663849" cy="1818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9" idx="0"/>
            <a:endCxn id="16" idx="5"/>
          </p:cNvCxnSpPr>
          <p:nvPr/>
        </p:nvCxnSpPr>
        <p:spPr>
          <a:xfrm flipH="1" flipV="1">
            <a:off x="1795322" y="3767517"/>
            <a:ext cx="686392" cy="712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9" idx="2"/>
            <a:endCxn id="15" idx="6"/>
          </p:cNvCxnSpPr>
          <p:nvPr/>
        </p:nvCxnSpPr>
        <p:spPr>
          <a:xfrm flipH="1" flipV="1">
            <a:off x="1144604" y="4508633"/>
            <a:ext cx="1222810" cy="854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3657600" y="2362200"/>
                <a:ext cx="5486400" cy="2490938"/>
              </a:xfrm>
              <a:prstGeom prst="rect">
                <a:avLst/>
              </a:prstGeom>
              <a:noFill/>
            </p:spPr>
            <p:txBody>
              <a:bodyPr wrap="square" rtlCol="0">
                <a:spAutoFit/>
              </a:bodyPr>
              <a:lstStyle/>
              <a:p>
                <a:pPr marL="548640" lvl="1" indent="-274320">
                  <a:spcBef>
                    <a:spcPct val="20000"/>
                  </a:spcBef>
                  <a:buClr>
                    <a:schemeClr val="accent2"/>
                  </a:buClr>
                  <a:buSzPct val="70000"/>
                  <a:buFont typeface="Wingdings"/>
                  <a:buChar char=""/>
                </a:pPr>
                <a:r>
                  <a:rPr lang="en-AU" altLang="zh-CN" sz="2000" dirty="0">
                    <a:latin typeface="Calibri" pitchFamily="34" charset="0"/>
                  </a:rPr>
                  <a:t>A</a:t>
                </a:r>
                <a:r>
                  <a:rPr lang="en-AU" altLang="zh-CN" sz="2000" dirty="0" smtClean="0">
                    <a:latin typeface="Calibri" pitchFamily="34" charset="0"/>
                  </a:rPr>
                  <a:t>nchor point ---  </a:t>
                </a:r>
                <a14:m>
                  <m:oMath xmlns:m="http://schemas.openxmlformats.org/officeDocument/2006/math">
                    <m:r>
                      <a:rPr lang="en-AU" altLang="zh-CN" sz="2000" b="0" i="1" dirty="0" smtClean="0">
                        <a:latin typeface="Cambria Math"/>
                      </a:rPr>
                      <m:t>𝐿</m:t>
                    </m:r>
                    <m:r>
                      <a:rPr lang="en-AU" altLang="zh-CN" sz="2000" i="1" baseline="-25000" dirty="0">
                        <a:latin typeface="Cambria Math"/>
                      </a:rPr>
                      <m:t>𝑎</m:t>
                    </m:r>
                    <m:r>
                      <a:rPr lang="en-AU" altLang="zh-CN" sz="2000" i="1" baseline="-25000" dirty="0" err="1">
                        <a:latin typeface="Cambria Math"/>
                      </a:rPr>
                      <m:t>𝑖</m:t>
                    </m:r>
                  </m:oMath>
                </a14:m>
                <a:r>
                  <a:rPr lang="en-AU" altLang="zh-CN" sz="2000" dirty="0">
                    <a:latin typeface="Calibri" pitchFamily="34" charset="0"/>
                  </a:rPr>
                  <a:t> </a:t>
                </a:r>
                <a:r>
                  <a:rPr lang="en-AU" altLang="zh-CN" sz="2000" dirty="0" smtClean="0">
                    <a:latin typeface="Calibri" pitchFamily="34" charset="0"/>
                  </a:rPr>
                  <a:t>= {</a:t>
                </a:r>
                <a14:m>
                  <m:oMath xmlns:m="http://schemas.openxmlformats.org/officeDocument/2006/math">
                    <m:r>
                      <a:rPr lang="en-AU" altLang="zh-CN" sz="2000">
                        <a:latin typeface="Cambria Math"/>
                      </a:rPr>
                      <m:t>𝐼</m:t>
                    </m:r>
                    <m:r>
                      <a:rPr lang="en-AU" altLang="zh-CN" sz="2000" baseline="-25000">
                        <a:latin typeface="Cambria Math"/>
                      </a:rPr>
                      <m:t>𝑎𝑖</m:t>
                    </m:r>
                    <m:d>
                      <m:dPr>
                        <m:ctrlPr>
                          <a:rPr lang="en-AU" altLang="zh-CN" sz="2000" i="1">
                            <a:latin typeface="Cambria Math"/>
                          </a:rPr>
                        </m:ctrlPr>
                      </m:dPr>
                      <m:e>
                        <m:r>
                          <a:rPr lang="en-AU" altLang="zh-CN" sz="2000">
                            <a:latin typeface="Cambria Math"/>
                          </a:rPr>
                          <m:t>𝑢</m:t>
                        </m:r>
                      </m:e>
                    </m:d>
                    <m:r>
                      <a:rPr lang="en-AU" altLang="zh-CN" sz="2000">
                        <a:latin typeface="Cambria Math"/>
                      </a:rPr>
                      <m:t> | </m:t>
                    </m:r>
                    <m:r>
                      <a:rPr lang="en-AU" altLang="zh-CN" sz="2000">
                        <a:latin typeface="Cambria Math"/>
                      </a:rPr>
                      <m:t>𝑢</m:t>
                    </m:r>
                    <m:r>
                      <a:rPr lang="en-AU" altLang="zh-CN" sz="2000">
                        <a:latin typeface="Cambria Math"/>
                      </a:rPr>
                      <m:t>∈</m:t>
                    </m:r>
                    <m:r>
                      <a:rPr lang="en-AU" altLang="zh-CN" sz="2000">
                        <a:latin typeface="Cambria Math"/>
                      </a:rPr>
                      <m:t>𝑉</m:t>
                    </m:r>
                  </m:oMath>
                </a14:m>
                <a:r>
                  <a:rPr lang="en-AU" altLang="zh-CN" sz="2000" dirty="0" smtClean="0">
                    <a:latin typeface="Calibri" pitchFamily="34" charset="0"/>
                  </a:rPr>
                  <a:t>}.</a:t>
                </a:r>
                <a:endParaRPr lang="en-AU" altLang="zh-CN" sz="2000" dirty="0">
                  <a:latin typeface="Calibri" pitchFamily="34" charset="0"/>
                </a:endParaRPr>
              </a:p>
              <a:p>
                <a:endParaRPr lang="en-AU" altLang="zh-CN" sz="1200" dirty="0">
                  <a:latin typeface="Calibri" panose="020F0502020204030204" pitchFamily="34" charset="0"/>
                </a:endParaRPr>
              </a:p>
              <a:p>
                <a:pPr lvl="2">
                  <a:lnSpc>
                    <a:spcPct val="150000"/>
                  </a:lnSpc>
                </a:pPr>
                <a14:m>
                  <m:oMathPara xmlns:m="http://schemas.openxmlformats.org/officeDocument/2006/math">
                    <m:oMathParaPr>
                      <m:jc m:val="left"/>
                    </m:oMathParaPr>
                    <m:oMath xmlns:m="http://schemas.openxmlformats.org/officeDocument/2006/math">
                      <m:sSubSup>
                        <m:sSubSupPr>
                          <m:ctrlPr>
                            <a:rPr lang="en-AU" altLang="zh-CN" sz="2000" i="1">
                              <a:latin typeface="Cambria Math"/>
                            </a:rPr>
                          </m:ctrlPr>
                        </m:sSubSupPr>
                        <m:e>
                          <m:r>
                            <a:rPr lang="en-AU" altLang="zh-CN" sz="2000">
                              <a:latin typeface="Cambria Math"/>
                            </a:rPr>
                            <m:t>𝐼</m:t>
                          </m:r>
                        </m:e>
                        <m:sub>
                          <m:r>
                            <a:rPr lang="en-AU" altLang="zh-CN" sz="2000">
                              <a:latin typeface="Cambria Math"/>
                            </a:rPr>
                            <m:t>𝑞</m:t>
                          </m:r>
                        </m:sub>
                        <m:sup>
                          <m:r>
                            <a:rPr lang="en-AU" altLang="zh-CN" sz="2000">
                              <a:latin typeface="Cambria Math"/>
                            </a:rPr>
                            <m:t>𝑈</m:t>
                          </m:r>
                        </m:sup>
                      </m:sSubSup>
                      <m:d>
                        <m:dPr>
                          <m:ctrlPr>
                            <a:rPr lang="en-AU" altLang="zh-CN" sz="2000" i="1">
                              <a:latin typeface="Cambria Math"/>
                            </a:rPr>
                          </m:ctrlPr>
                        </m:dPr>
                        <m:e>
                          <m:r>
                            <a:rPr lang="en-AU" altLang="zh-CN" sz="2000">
                              <a:latin typeface="Cambria Math"/>
                            </a:rPr>
                            <m:t>𝑢</m:t>
                          </m:r>
                        </m:e>
                      </m:d>
                      <m:r>
                        <a:rPr lang="en-AU" altLang="zh-CN" sz="2000" b="0" i="1" smtClean="0">
                          <a:latin typeface="Cambria Math"/>
                        </a:rPr>
                        <m:t>=</m:t>
                      </m:r>
                      <m:r>
                        <a:rPr lang="en-AU" altLang="zh-CN" sz="2000" b="0" i="1" smtClean="0">
                          <a:latin typeface="Cambria Math"/>
                        </a:rPr>
                        <m:t>𝐼𝑎𝑖</m:t>
                      </m:r>
                      <m:d>
                        <m:dPr>
                          <m:ctrlPr>
                            <a:rPr lang="en-AU" altLang="zh-CN" sz="2000" b="0" i="1" smtClean="0">
                              <a:latin typeface="Cambria Math"/>
                            </a:rPr>
                          </m:ctrlPr>
                        </m:dPr>
                        <m:e>
                          <m:r>
                            <a:rPr lang="en-AU" altLang="zh-CN" sz="2000" b="0" i="1" smtClean="0">
                              <a:latin typeface="Cambria Math"/>
                            </a:rPr>
                            <m:t>𝑢</m:t>
                          </m:r>
                        </m:e>
                      </m:d>
                      <m:r>
                        <a:rPr lang="en-AU" altLang="zh-CN" sz="2000" b="0" i="1" smtClean="0">
                          <a:latin typeface="Cambria Math"/>
                        </a:rPr>
                        <m:t>∗</m:t>
                      </m:r>
                      <m:r>
                        <m:rPr>
                          <m:sty m:val="p"/>
                        </m:rPr>
                        <a:rPr lang="en-AU" altLang="zh-CN" sz="2000" b="0" i="0" smtClean="0">
                          <a:latin typeface="Cambria Math"/>
                        </a:rPr>
                        <m:t>exp</m:t>
                      </m:r>
                      <m:r>
                        <a:rPr lang="en-AU" altLang="zh-CN" sz="2000" b="0" i="1" smtClean="0">
                          <a:latin typeface="Cambria Math"/>
                        </a:rPr>
                        <m:t>(−</m:t>
                      </m:r>
                      <m:r>
                        <a:rPr lang="en-AU" altLang="zh-CN" sz="2000" b="0" i="1" smtClean="0">
                          <a:latin typeface="Cambria Math"/>
                        </a:rPr>
                        <m:t>𝑎𝑑</m:t>
                      </m:r>
                      <m:r>
                        <a:rPr lang="en-AU" altLang="zh-CN" sz="2000" b="0" i="1" smtClean="0">
                          <a:latin typeface="Cambria Math"/>
                        </a:rPr>
                        <m:t>(</m:t>
                      </m:r>
                      <m:r>
                        <a:rPr lang="en-AU" altLang="zh-CN" sz="2000" b="0" i="1" smtClean="0">
                          <a:latin typeface="Cambria Math"/>
                        </a:rPr>
                        <m:t>𝑎𝑖</m:t>
                      </m:r>
                      <m:r>
                        <a:rPr lang="en-AU" altLang="zh-CN" sz="2000" b="0" i="1" smtClean="0">
                          <a:latin typeface="Cambria Math"/>
                        </a:rPr>
                        <m:t>, </m:t>
                      </m:r>
                      <m:r>
                        <a:rPr lang="en-AU" altLang="zh-CN" sz="2000" b="0" i="1" smtClean="0">
                          <a:latin typeface="Cambria Math"/>
                        </a:rPr>
                        <m:t>𝑞</m:t>
                      </m:r>
                      <m:r>
                        <a:rPr lang="en-AU" altLang="zh-CN" sz="2000" b="0" i="1" smtClean="0">
                          <a:latin typeface="Cambria Math"/>
                        </a:rPr>
                        <m:t>))</m:t>
                      </m:r>
                    </m:oMath>
                  </m:oMathPara>
                </a14:m>
                <a:endParaRPr lang="en-AU" altLang="zh-CN" sz="2000" dirty="0" smtClean="0">
                  <a:latin typeface="Calibri" panose="020F0502020204030204" pitchFamily="34" charset="0"/>
                </a:endParaRPr>
              </a:p>
              <a:p>
                <a:pPr lvl="2">
                  <a:lnSpc>
                    <a:spcPct val="150000"/>
                  </a:lnSpc>
                </a:pPr>
                <a14:m>
                  <m:oMath xmlns:m="http://schemas.openxmlformats.org/officeDocument/2006/math">
                    <m:sSubSup>
                      <m:sSubSupPr>
                        <m:ctrlPr>
                          <a:rPr lang="en-AU" altLang="zh-CN" sz="2000" i="1">
                            <a:latin typeface="Cambria Math"/>
                          </a:rPr>
                        </m:ctrlPr>
                      </m:sSubSupPr>
                      <m:e>
                        <m:r>
                          <a:rPr lang="en-AU" altLang="zh-CN" sz="2000">
                            <a:latin typeface="Cambria Math"/>
                          </a:rPr>
                          <m:t>𝐼</m:t>
                        </m:r>
                      </m:e>
                      <m:sub>
                        <m:r>
                          <a:rPr lang="en-AU" altLang="zh-CN" sz="2000">
                            <a:latin typeface="Cambria Math"/>
                          </a:rPr>
                          <m:t>𝑞</m:t>
                        </m:r>
                      </m:sub>
                      <m:sup>
                        <m:r>
                          <a:rPr lang="en-AU" altLang="zh-CN" sz="2000" b="0" i="1" smtClean="0">
                            <a:latin typeface="Cambria Math"/>
                          </a:rPr>
                          <m:t>𝐿</m:t>
                        </m:r>
                      </m:sup>
                    </m:sSubSup>
                    <m:d>
                      <m:dPr>
                        <m:ctrlPr>
                          <a:rPr lang="en-AU" altLang="zh-CN" sz="2000" i="1">
                            <a:latin typeface="Cambria Math"/>
                          </a:rPr>
                        </m:ctrlPr>
                      </m:dPr>
                      <m:e>
                        <m:r>
                          <a:rPr lang="en-AU" altLang="zh-CN" sz="2000">
                            <a:latin typeface="Cambria Math"/>
                          </a:rPr>
                          <m:t>𝑢</m:t>
                        </m:r>
                      </m:e>
                    </m:d>
                    <m:r>
                      <a:rPr lang="en-AU" altLang="zh-CN" sz="2000" i="1">
                        <a:latin typeface="Cambria Math"/>
                      </a:rPr>
                      <m:t>=</m:t>
                    </m:r>
                    <m:r>
                      <a:rPr lang="en-AU" altLang="zh-CN" sz="2000" i="1">
                        <a:latin typeface="Cambria Math"/>
                      </a:rPr>
                      <m:t>𝐼𝑎𝑖</m:t>
                    </m:r>
                    <m:d>
                      <m:dPr>
                        <m:ctrlPr>
                          <a:rPr lang="en-AU" altLang="zh-CN" sz="2000" i="1">
                            <a:latin typeface="Cambria Math"/>
                          </a:rPr>
                        </m:ctrlPr>
                      </m:dPr>
                      <m:e>
                        <m:r>
                          <a:rPr lang="en-AU" altLang="zh-CN" sz="2000" i="1">
                            <a:latin typeface="Cambria Math"/>
                          </a:rPr>
                          <m:t>𝑢</m:t>
                        </m:r>
                      </m:e>
                    </m:d>
                    <m:r>
                      <a:rPr lang="en-AU" altLang="zh-CN" sz="2000" i="1">
                        <a:latin typeface="Cambria Math"/>
                      </a:rPr>
                      <m:t>∗</m:t>
                    </m:r>
                    <m:r>
                      <m:rPr>
                        <m:sty m:val="p"/>
                      </m:rPr>
                      <a:rPr lang="en-AU" altLang="zh-CN" sz="2000">
                        <a:latin typeface="Cambria Math"/>
                      </a:rPr>
                      <m:t>exp</m:t>
                    </m:r>
                    <m:r>
                      <a:rPr lang="en-AU" altLang="zh-CN" sz="2000" i="1">
                        <a:latin typeface="Cambria Math"/>
                      </a:rPr>
                      <m:t>(</m:t>
                    </m:r>
                    <m:r>
                      <a:rPr lang="en-AU" altLang="zh-CN" sz="2000" i="1">
                        <a:latin typeface="Cambria Math"/>
                      </a:rPr>
                      <m:t>𝑎𝑑</m:t>
                    </m:r>
                    <m:r>
                      <a:rPr lang="en-AU" altLang="zh-CN" sz="2000" i="1">
                        <a:latin typeface="Cambria Math"/>
                      </a:rPr>
                      <m:t>(</m:t>
                    </m:r>
                    <m:r>
                      <a:rPr lang="en-AU" altLang="zh-CN" sz="2000" i="1">
                        <a:latin typeface="Cambria Math"/>
                      </a:rPr>
                      <m:t>𝑎𝑖</m:t>
                    </m:r>
                    <m:r>
                      <a:rPr lang="en-AU" altLang="zh-CN" sz="2000" i="1">
                        <a:latin typeface="Cambria Math"/>
                      </a:rPr>
                      <m:t>, </m:t>
                    </m:r>
                    <m:r>
                      <a:rPr lang="en-AU" altLang="zh-CN" sz="2000" i="1">
                        <a:latin typeface="Cambria Math"/>
                      </a:rPr>
                      <m:t>𝑞</m:t>
                    </m:r>
                    <m:r>
                      <a:rPr lang="en-AU" altLang="zh-CN" sz="2000" i="1">
                        <a:latin typeface="Cambria Math"/>
                      </a:rPr>
                      <m:t>))</m:t>
                    </m:r>
                  </m:oMath>
                </a14:m>
                <a:r>
                  <a:rPr lang="zh-CN" altLang="en-US" sz="2000" dirty="0">
                    <a:latin typeface="Calibri" panose="020F0502020204030204" pitchFamily="34" charset="0"/>
                  </a:rPr>
                  <a:t> </a:t>
                </a:r>
                <a:endParaRPr lang="en-AU" altLang="zh-CN" sz="2000" dirty="0" smtClean="0">
                  <a:latin typeface="Calibri" panose="020F0502020204030204" pitchFamily="34" charset="0"/>
                </a:endParaRPr>
              </a:p>
              <a:p>
                <a:pPr algn="ctr"/>
                <a:endParaRPr lang="en-AU" altLang="zh-CN" sz="1400" dirty="0">
                  <a:latin typeface="Calibri" panose="020F0502020204030204" pitchFamily="34" charset="0"/>
                </a:endParaRPr>
              </a:p>
              <a:p>
                <a:pPr marL="548640" lvl="1" indent="-274320">
                  <a:spcBef>
                    <a:spcPct val="20000"/>
                  </a:spcBef>
                  <a:buClr>
                    <a:schemeClr val="accent2"/>
                  </a:buClr>
                  <a:buSzPct val="70000"/>
                  <a:buFont typeface="Wingdings"/>
                  <a:buChar char=""/>
                </a:pPr>
                <a:r>
                  <a:rPr lang="en-AU" altLang="zh-CN" sz="2000" dirty="0" smtClean="0">
                    <a:solidFill>
                      <a:srgbClr val="FF0000"/>
                    </a:solidFill>
                    <a:latin typeface="Calibri" pitchFamily="34" charset="0"/>
                  </a:rPr>
                  <a:t>By extending the idea of anchor point, we can obtain the seed set </a:t>
                </a:r>
                <a14:m>
                  <m:oMath xmlns:m="http://schemas.openxmlformats.org/officeDocument/2006/math">
                    <m:r>
                      <a:rPr lang="en-AU" altLang="zh-CN" sz="2000" dirty="0">
                        <a:solidFill>
                          <a:srgbClr val="FF0000"/>
                        </a:solidFill>
                        <a:latin typeface="Cambria Math"/>
                      </a:rPr>
                      <m:t>𝑆</m:t>
                    </m:r>
                    <m:r>
                      <a:rPr lang="en-US" altLang="zh-CN" sz="2000" dirty="0">
                        <a:solidFill>
                          <a:srgbClr val="FF0000"/>
                        </a:solidFill>
                        <a:latin typeface="Cambria Math"/>
                      </a:rPr>
                      <m:t>′</m:t>
                    </m:r>
                  </m:oMath>
                </a14:m>
                <a:r>
                  <a:rPr lang="en-AU" altLang="zh-CN" sz="2000" dirty="0">
                    <a:solidFill>
                      <a:srgbClr val="FF0000"/>
                    </a:solidFill>
                    <a:latin typeface="Calibri" pitchFamily="34" charset="0"/>
                  </a:rPr>
                  <a:t> used in the </a:t>
                </a:r>
                <a:r>
                  <a:rPr lang="en-AU" altLang="zh-CN" sz="2000" b="1" dirty="0">
                    <a:solidFill>
                      <a:srgbClr val="FF0000"/>
                    </a:solidFill>
                    <a:latin typeface="Calibri" pitchFamily="34" charset="0"/>
                  </a:rPr>
                  <a:t>Rule </a:t>
                </a:r>
                <a:r>
                  <a:rPr lang="en-AU" altLang="zh-CN" sz="2000" b="1" dirty="0" smtClean="0">
                    <a:solidFill>
                      <a:srgbClr val="FF0000"/>
                    </a:solidFill>
                    <a:latin typeface="Calibri" pitchFamily="34" charset="0"/>
                  </a:rPr>
                  <a:t>3</a:t>
                </a:r>
                <a:r>
                  <a:rPr lang="en-AU" altLang="zh-CN" sz="2000" dirty="0" smtClean="0">
                    <a:solidFill>
                      <a:srgbClr val="FF0000"/>
                    </a:solidFill>
                    <a:latin typeface="Calibri" pitchFamily="34" charset="0"/>
                  </a:rPr>
                  <a:t>.</a:t>
                </a:r>
                <a:endParaRPr lang="en-AU" altLang="zh-CN" sz="2000" dirty="0">
                  <a:solidFill>
                    <a:srgbClr val="FF0000"/>
                  </a:solidFill>
                  <a:latin typeface="Calibri"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3657600" y="2362200"/>
                <a:ext cx="5486400" cy="2490938"/>
              </a:xfrm>
              <a:prstGeom prst="rect">
                <a:avLst/>
              </a:prstGeom>
              <a:blipFill rotWithShape="1">
                <a:blip r:embed="rId6"/>
                <a:stretch>
                  <a:fillRect t="-1225" r="-1444" b="-343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267748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zh-CN" dirty="0" smtClean="0"/>
              <a:t>Derive Pruning Rules</a:t>
            </a:r>
            <a:endParaRPr lang="zh-CN" alt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24</a:t>
            </a:fld>
            <a:endParaRPr lang="en-US" dirty="0">
              <a:latin typeface="Calibri" panose="020F0502020204030204" pitchFamily="34" charset="0"/>
            </a:endParaRPr>
          </a:p>
        </p:txBody>
      </p:sp>
      <p:sp>
        <p:nvSpPr>
          <p:cNvPr id="4" name="Content Placeholder 3"/>
          <p:cNvSpPr>
            <a:spLocks noGrp="1"/>
          </p:cNvSpPr>
          <p:nvPr>
            <p:ph sz="quarter" idx="1"/>
          </p:nvPr>
        </p:nvSpPr>
        <p:spPr/>
        <p:txBody>
          <a:bodyPr/>
          <a:lstStyle/>
          <a:p>
            <a:r>
              <a:rPr lang="en-AU" altLang="zh-CN" b="1" dirty="0" smtClean="0"/>
              <a:t>Rule 2.</a:t>
            </a:r>
            <a:r>
              <a:rPr lang="en-AU" altLang="zh-CN" dirty="0" smtClean="0"/>
              <a:t> Upper bound of marginal influence. </a:t>
            </a:r>
            <a:endParaRPr lang="zh-CN" altLang="en-US" dirty="0"/>
          </a:p>
        </p:txBody>
      </p:sp>
      <p:sp>
        <p:nvSpPr>
          <p:cNvPr id="15" name="Oval 14"/>
          <p:cNvSpPr/>
          <p:nvPr/>
        </p:nvSpPr>
        <p:spPr>
          <a:xfrm>
            <a:off x="381000" y="3940800"/>
            <a:ext cx="446400" cy="446400"/>
          </a:xfrm>
          <a:prstGeom prst="ellipse">
            <a:avLst/>
          </a:prstGeom>
          <a:solidFill>
            <a:schemeClr val="bg2"/>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1</a:t>
            </a:r>
            <a:endParaRPr lang="en-AU" dirty="0">
              <a:solidFill>
                <a:schemeClr val="tx1"/>
              </a:solidFill>
              <a:latin typeface="Calibri" panose="020F0502020204030204" pitchFamily="34" charset="0"/>
            </a:endParaRPr>
          </a:p>
        </p:txBody>
      </p:sp>
      <p:sp>
        <p:nvSpPr>
          <p:cNvPr id="16" name="Oval 15"/>
          <p:cNvSpPr/>
          <p:nvPr/>
        </p:nvSpPr>
        <p:spPr>
          <a:xfrm>
            <a:off x="3957000" y="39408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4</a:t>
            </a:r>
            <a:endParaRPr lang="en-AU" dirty="0">
              <a:solidFill>
                <a:schemeClr val="tx1"/>
              </a:solidFill>
              <a:latin typeface="Calibri" panose="020F0502020204030204" pitchFamily="34" charset="0"/>
            </a:endParaRPr>
          </a:p>
        </p:txBody>
      </p:sp>
      <p:sp>
        <p:nvSpPr>
          <p:cNvPr id="17" name="Oval 16"/>
          <p:cNvSpPr/>
          <p:nvPr/>
        </p:nvSpPr>
        <p:spPr>
          <a:xfrm>
            <a:off x="1600200" y="31242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2</a:t>
            </a:r>
            <a:endParaRPr lang="en-AU" dirty="0">
              <a:solidFill>
                <a:schemeClr val="tx1"/>
              </a:solidFill>
              <a:latin typeface="Calibri" panose="020F0502020204030204" pitchFamily="34" charset="0"/>
            </a:endParaRPr>
          </a:p>
        </p:txBody>
      </p:sp>
      <p:sp>
        <p:nvSpPr>
          <p:cNvPr id="18" name="Oval 17"/>
          <p:cNvSpPr/>
          <p:nvPr/>
        </p:nvSpPr>
        <p:spPr>
          <a:xfrm>
            <a:off x="2819400" y="31242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3</a:t>
            </a:r>
            <a:endParaRPr lang="en-AU" dirty="0">
              <a:solidFill>
                <a:schemeClr val="tx1"/>
              </a:solidFill>
              <a:latin typeface="Calibri" panose="020F0502020204030204" pitchFamily="34" charset="0"/>
            </a:endParaRPr>
          </a:p>
        </p:txBody>
      </p:sp>
      <p:sp>
        <p:nvSpPr>
          <p:cNvPr id="19" name="Oval 18"/>
          <p:cNvSpPr/>
          <p:nvPr/>
        </p:nvSpPr>
        <p:spPr>
          <a:xfrm>
            <a:off x="1377000" y="4789800"/>
            <a:ext cx="446400" cy="446400"/>
          </a:xfrm>
          <a:prstGeom prst="ellipse">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latin typeface="Calibri" panose="020F0502020204030204" pitchFamily="34" charset="0"/>
              </a:rPr>
              <a:t>6</a:t>
            </a:r>
            <a:endParaRPr lang="en-AU" dirty="0">
              <a:solidFill>
                <a:schemeClr val="tx1"/>
              </a:solidFill>
              <a:latin typeface="Calibri" panose="020F0502020204030204" pitchFamily="34" charset="0"/>
            </a:endParaRPr>
          </a:p>
        </p:txBody>
      </p:sp>
      <p:cxnSp>
        <p:nvCxnSpPr>
          <p:cNvPr id="23" name="Straight Arrow Connector 22"/>
          <p:cNvCxnSpPr>
            <a:stCxn id="15" idx="7"/>
            <a:endCxn id="17" idx="2"/>
          </p:cNvCxnSpPr>
          <p:nvPr/>
        </p:nvCxnSpPr>
        <p:spPr>
          <a:xfrm flipV="1">
            <a:off x="762026" y="3347400"/>
            <a:ext cx="838174" cy="6587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7" idx="6"/>
            <a:endCxn id="18" idx="2"/>
          </p:cNvCxnSpPr>
          <p:nvPr/>
        </p:nvCxnSpPr>
        <p:spPr>
          <a:xfrm>
            <a:off x="2046600" y="3347400"/>
            <a:ext cx="772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8" idx="6"/>
            <a:endCxn id="16" idx="1"/>
          </p:cNvCxnSpPr>
          <p:nvPr/>
        </p:nvCxnSpPr>
        <p:spPr>
          <a:xfrm>
            <a:off x="3265800" y="3347400"/>
            <a:ext cx="756574" cy="6587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5" idx="5"/>
            <a:endCxn id="19" idx="2"/>
          </p:cNvCxnSpPr>
          <p:nvPr/>
        </p:nvCxnSpPr>
        <p:spPr>
          <a:xfrm>
            <a:off x="762026" y="4321826"/>
            <a:ext cx="614974" cy="6911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090124" y="3595294"/>
            <a:ext cx="476412" cy="369332"/>
          </a:xfrm>
          <a:prstGeom prst="rect">
            <a:avLst/>
          </a:prstGeom>
          <a:noFill/>
        </p:spPr>
        <p:txBody>
          <a:bodyPr wrap="none" rtlCol="0">
            <a:spAutoFit/>
          </a:bodyPr>
          <a:lstStyle/>
          <a:p>
            <a:r>
              <a:rPr lang="en-AU" altLang="zh-CN" dirty="0" smtClean="0">
                <a:latin typeface="Calibri" panose="020F0502020204030204" pitchFamily="34" charset="0"/>
              </a:rPr>
              <a:t>0.5</a:t>
            </a:r>
            <a:endParaRPr lang="zh-CN" altLang="en-US" dirty="0">
              <a:latin typeface="Calibri" panose="020F0502020204030204" pitchFamily="34" charset="0"/>
            </a:endParaRPr>
          </a:p>
        </p:txBody>
      </p:sp>
      <p:sp>
        <p:nvSpPr>
          <p:cNvPr id="29" name="TextBox 28"/>
          <p:cNvSpPr txBox="1"/>
          <p:nvPr/>
        </p:nvSpPr>
        <p:spPr>
          <a:xfrm>
            <a:off x="2290974" y="3347400"/>
            <a:ext cx="301686" cy="369332"/>
          </a:xfrm>
          <a:prstGeom prst="rect">
            <a:avLst/>
          </a:prstGeom>
          <a:noFill/>
        </p:spPr>
        <p:txBody>
          <a:bodyPr wrap="none" rtlCol="0">
            <a:spAutoFit/>
          </a:bodyPr>
          <a:lstStyle/>
          <a:p>
            <a:r>
              <a:rPr lang="en-AU" altLang="zh-CN" dirty="0" smtClean="0">
                <a:latin typeface="Calibri" panose="020F0502020204030204" pitchFamily="34" charset="0"/>
              </a:rPr>
              <a:t>1</a:t>
            </a:r>
            <a:endParaRPr lang="zh-CN" altLang="en-US" dirty="0">
              <a:latin typeface="Calibri" panose="020F0502020204030204" pitchFamily="34" charset="0"/>
            </a:endParaRPr>
          </a:p>
        </p:txBody>
      </p:sp>
      <p:sp>
        <p:nvSpPr>
          <p:cNvPr id="30" name="TextBox 29"/>
          <p:cNvSpPr txBox="1"/>
          <p:nvPr/>
        </p:nvSpPr>
        <p:spPr>
          <a:xfrm>
            <a:off x="3233988" y="3609894"/>
            <a:ext cx="476412" cy="369332"/>
          </a:xfrm>
          <a:prstGeom prst="rect">
            <a:avLst/>
          </a:prstGeom>
          <a:noFill/>
        </p:spPr>
        <p:txBody>
          <a:bodyPr wrap="none" rtlCol="0">
            <a:spAutoFit/>
          </a:bodyPr>
          <a:lstStyle/>
          <a:p>
            <a:r>
              <a:rPr lang="en-AU" altLang="zh-CN" dirty="0" smtClean="0">
                <a:latin typeface="Calibri" panose="020F0502020204030204" pitchFamily="34" charset="0"/>
              </a:rPr>
              <a:t>0.8</a:t>
            </a:r>
            <a:endParaRPr lang="zh-CN" altLang="en-US" dirty="0">
              <a:latin typeface="Calibri" panose="020F0502020204030204" pitchFamily="34" charset="0"/>
            </a:endParaRPr>
          </a:p>
        </p:txBody>
      </p:sp>
      <p:sp>
        <p:nvSpPr>
          <p:cNvPr id="31" name="TextBox 30"/>
          <p:cNvSpPr txBox="1"/>
          <p:nvPr/>
        </p:nvSpPr>
        <p:spPr>
          <a:xfrm>
            <a:off x="987486" y="4387200"/>
            <a:ext cx="476412" cy="369332"/>
          </a:xfrm>
          <a:prstGeom prst="rect">
            <a:avLst/>
          </a:prstGeom>
          <a:noFill/>
        </p:spPr>
        <p:txBody>
          <a:bodyPr wrap="none" rtlCol="0">
            <a:spAutoFit/>
          </a:bodyPr>
          <a:lstStyle/>
          <a:p>
            <a:r>
              <a:rPr lang="en-AU" altLang="zh-CN" dirty="0" smtClean="0">
                <a:latin typeface="Calibri" panose="020F0502020204030204" pitchFamily="34" charset="0"/>
              </a:rPr>
              <a:t>0.5</a:t>
            </a:r>
            <a:endParaRPr lang="zh-CN" altLang="en-US" dirty="0">
              <a:latin typeface="Calibri" panose="020F0502020204030204" pitchFamily="34" charset="0"/>
            </a:endParaRPr>
          </a:p>
        </p:txBody>
      </p:sp>
      <p:cxnSp>
        <p:nvCxnSpPr>
          <p:cNvPr id="7" name="Straight Connector 6"/>
          <p:cNvCxnSpPr/>
          <p:nvPr/>
        </p:nvCxnSpPr>
        <p:spPr>
          <a:xfrm>
            <a:off x="3644087" y="2667000"/>
            <a:ext cx="0" cy="2899997"/>
          </a:xfrm>
          <a:prstGeom prst="line">
            <a:avLst/>
          </a:prstGeom>
          <a:ln w="381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165454" y="2667000"/>
            <a:ext cx="0" cy="2899997"/>
          </a:xfrm>
          <a:prstGeom prst="line">
            <a:avLst/>
          </a:prstGeom>
          <a:ln w="38100">
            <a:solidFill>
              <a:srgbClr val="00B050"/>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4180200" y="2382128"/>
                <a:ext cx="4811400" cy="3493777"/>
              </a:xfrm>
              <a:prstGeom prst="rect">
                <a:avLst/>
              </a:prstGeom>
              <a:noFill/>
            </p:spPr>
            <p:txBody>
              <a:bodyPr wrap="square" rtlCol="0">
                <a:spAutoFit/>
              </a:bodyPr>
              <a:lstStyle/>
              <a:p>
                <a:pPr marL="548640" lvl="1" indent="-274320">
                  <a:spcBef>
                    <a:spcPct val="20000"/>
                  </a:spcBef>
                  <a:buClr>
                    <a:schemeClr val="accent2"/>
                  </a:buClr>
                  <a:buSzPct val="70000"/>
                  <a:buFont typeface="Wingdings"/>
                  <a:buChar char=""/>
                </a:pPr>
                <a:r>
                  <a:rPr lang="en-AU" altLang="zh-CN" sz="2000" dirty="0" smtClean="0">
                    <a:latin typeface="Calibri" pitchFamily="34" charset="0"/>
                  </a:rPr>
                  <a:t>For nodes with small influence.</a:t>
                </a:r>
              </a:p>
              <a:p>
                <a:endParaRPr lang="en-AU" altLang="zh-CN" sz="1200" i="1" dirty="0">
                  <a:latin typeface="Cambria Math"/>
                </a:endParaRPr>
              </a:p>
              <a:p>
                <a:pPr lvl="2">
                  <a:lnSpc>
                    <a:spcPct val="150000"/>
                  </a:lnSpc>
                </a:pPr>
                <a14:m>
                  <m:oMathPara xmlns:m="http://schemas.openxmlformats.org/officeDocument/2006/math">
                    <m:oMathParaPr>
                      <m:jc m:val="left"/>
                    </m:oMathParaPr>
                    <m:oMath xmlns:m="http://schemas.openxmlformats.org/officeDocument/2006/math">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r>
                            <a:rPr lang="en-AU" altLang="zh-CN">
                              <a:latin typeface="Cambria Math"/>
                            </a:rPr>
                            <m:t>𝑈</m:t>
                          </m:r>
                        </m:sup>
                      </m:sSubSup>
                      <m:d>
                        <m:dPr>
                          <m:ctrlPr>
                            <a:rPr lang="en-AU" altLang="zh-CN" i="1">
                              <a:latin typeface="Cambria Math"/>
                            </a:rPr>
                          </m:ctrlPr>
                        </m:dPr>
                        <m:e>
                          <m:r>
                            <a:rPr lang="en-AU" altLang="zh-CN">
                              <a:latin typeface="Cambria Math"/>
                            </a:rPr>
                            <m:t>𝑢</m:t>
                          </m:r>
                          <m:r>
                            <a:rPr lang="en-AU" altLang="zh-CN">
                              <a:latin typeface="Cambria Math"/>
                            </a:rPr>
                            <m:t>|</m:t>
                          </m:r>
                          <m:r>
                            <a:rPr lang="en-AU" altLang="zh-CN" i="1">
                              <a:latin typeface="Cambria Math"/>
                            </a:rPr>
                            <m:t>𝑆</m:t>
                          </m:r>
                          <m:r>
                            <a:rPr lang="en-AU" altLang="zh-CN">
                              <a:latin typeface="Cambria Math"/>
                            </a:rPr>
                            <m:t>, </m:t>
                          </m:r>
                          <m:r>
                            <a:rPr lang="en-AU" altLang="zh-CN" i="1">
                              <a:latin typeface="Cambria Math"/>
                            </a:rPr>
                            <m:t>𝑣</m:t>
                          </m:r>
                        </m:e>
                      </m:d>
                      <m:r>
                        <a:rPr lang="en-AU" altLang="zh-CN" i="1">
                          <a:latin typeface="Cambria Math"/>
                        </a:rPr>
                        <m:t>=</m:t>
                      </m:r>
                      <m:r>
                        <a:rPr lang="en-AU" altLang="zh-CN" i="1">
                          <a:latin typeface="Cambria Math"/>
                        </a:rPr>
                        <m:t>𝐼𝑞</m:t>
                      </m:r>
                      <m:d>
                        <m:dPr>
                          <m:ctrlPr>
                            <a:rPr lang="en-AU" altLang="zh-CN" i="1">
                              <a:latin typeface="Cambria Math"/>
                            </a:rPr>
                          </m:ctrlPr>
                        </m:dPr>
                        <m:e>
                          <m:r>
                            <a:rPr lang="en-AU" altLang="zh-CN" i="1">
                              <a:latin typeface="Cambria Math"/>
                            </a:rPr>
                            <m:t>𝑢</m:t>
                          </m:r>
                          <m:r>
                            <a:rPr lang="en-AU" altLang="zh-CN" i="1">
                              <a:latin typeface="Cambria Math"/>
                            </a:rPr>
                            <m:t>,</m:t>
                          </m:r>
                          <m:r>
                            <a:rPr lang="en-AU" altLang="zh-CN" i="1">
                              <a:latin typeface="Cambria Math"/>
                            </a:rPr>
                            <m:t>𝑣</m:t>
                          </m:r>
                        </m:e>
                      </m:d>
                      <m:r>
                        <a:rPr lang="en-AU" altLang="zh-CN" i="1">
                          <a:latin typeface="Cambria Math"/>
                        </a:rPr>
                        <m:t>∗</m:t>
                      </m:r>
                      <m:d>
                        <m:dPr>
                          <m:ctrlPr>
                            <a:rPr lang="en-AU" altLang="zh-CN" i="1">
                              <a:latin typeface="Cambria Math"/>
                            </a:rPr>
                          </m:ctrlPr>
                        </m:dPr>
                        <m:e>
                          <m:r>
                            <a:rPr lang="en-AU" altLang="zh-CN" i="1">
                              <a:latin typeface="Cambria Math"/>
                            </a:rPr>
                            <m:t>1 −</m:t>
                          </m:r>
                          <m:r>
                            <a:rPr lang="en-AU" altLang="zh-CN" i="1">
                              <a:latin typeface="Cambria Math"/>
                            </a:rPr>
                            <m:t>𝐼</m:t>
                          </m:r>
                          <m:d>
                            <m:dPr>
                              <m:ctrlPr>
                                <a:rPr lang="en-AU" altLang="zh-CN" i="1">
                                  <a:latin typeface="Cambria Math"/>
                                </a:rPr>
                              </m:ctrlPr>
                            </m:dPr>
                            <m:e>
                              <m:r>
                                <a:rPr lang="en-AU" altLang="zh-CN" i="1">
                                  <a:latin typeface="Cambria Math"/>
                                </a:rPr>
                                <m:t>𝑆</m:t>
                              </m:r>
                              <m:r>
                                <a:rPr lang="en-AU" altLang="zh-CN" i="1">
                                  <a:latin typeface="Cambria Math"/>
                                </a:rPr>
                                <m:t>,</m:t>
                              </m:r>
                              <m:r>
                                <a:rPr lang="en-AU" altLang="zh-CN" i="1">
                                  <a:latin typeface="Cambria Math"/>
                                </a:rPr>
                                <m:t>𝑣</m:t>
                              </m:r>
                            </m:e>
                          </m:d>
                        </m:e>
                      </m:d>
                    </m:oMath>
                  </m:oMathPara>
                </a14:m>
                <a:endParaRPr lang="en-AU" altLang="zh-CN" dirty="0">
                  <a:latin typeface="Calibri" panose="020F0502020204030204" pitchFamily="34" charset="0"/>
                </a:endParaRPr>
              </a:p>
              <a:p>
                <a:pPr lvl="2">
                  <a:lnSpc>
                    <a:spcPct val="150000"/>
                  </a:lnSpc>
                </a:pPr>
                <a14:m>
                  <m:oMathPara xmlns:m="http://schemas.openxmlformats.org/officeDocument/2006/math">
                    <m:oMathParaPr>
                      <m:jc m:val="left"/>
                    </m:oMathParaPr>
                    <m:oMath xmlns:m="http://schemas.openxmlformats.org/officeDocument/2006/math">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r>
                            <a:rPr lang="en-AU" altLang="zh-CN">
                              <a:latin typeface="Cambria Math"/>
                            </a:rPr>
                            <m:t>𝑈</m:t>
                          </m:r>
                        </m:sup>
                      </m:sSubSup>
                      <m:d>
                        <m:dPr>
                          <m:ctrlPr>
                            <a:rPr lang="en-AU" altLang="zh-CN" i="1">
                              <a:latin typeface="Cambria Math"/>
                            </a:rPr>
                          </m:ctrlPr>
                        </m:dPr>
                        <m:e>
                          <m:r>
                            <a:rPr lang="en-AU" altLang="zh-CN">
                              <a:latin typeface="Cambria Math"/>
                            </a:rPr>
                            <m:t>𝑢</m:t>
                          </m:r>
                          <m:r>
                            <a:rPr lang="en-AU" altLang="zh-CN">
                              <a:latin typeface="Cambria Math"/>
                            </a:rPr>
                            <m:t>|</m:t>
                          </m:r>
                          <m:r>
                            <a:rPr lang="en-AU" altLang="zh-CN" i="1">
                              <a:latin typeface="Cambria Math"/>
                            </a:rPr>
                            <m:t>𝑆</m:t>
                          </m:r>
                        </m:e>
                      </m:d>
                      <m:r>
                        <a:rPr lang="en-AU" altLang="zh-CN" i="1">
                          <a:latin typeface="Cambria Math"/>
                        </a:rPr>
                        <m:t>=</m:t>
                      </m:r>
                      <m:nary>
                        <m:naryPr>
                          <m:chr m:val="∑"/>
                          <m:limLoc m:val="subSup"/>
                          <m:supHide m:val="on"/>
                          <m:ctrlPr>
                            <a:rPr lang="en-AU" altLang="zh-CN" i="1" smtClean="0">
                              <a:latin typeface="Cambria Math"/>
                            </a:rPr>
                          </m:ctrlPr>
                        </m:naryPr>
                        <m:sub>
                          <m:r>
                            <m:rPr>
                              <m:brk m:alnAt="9"/>
                            </m:rPr>
                            <a:rPr lang="en-AU" altLang="zh-CN" b="0" i="1" smtClean="0">
                              <a:latin typeface="Cambria Math"/>
                            </a:rPr>
                            <m:t>𝑢</m:t>
                          </m:r>
                          <m:r>
                            <a:rPr lang="en-AU" altLang="zh-CN" b="0" i="1" smtClean="0">
                              <a:latin typeface="Cambria Math"/>
                            </a:rPr>
                            <m:t>∈</m:t>
                          </m:r>
                          <m:r>
                            <a:rPr lang="en-AU" altLang="zh-CN" b="0" i="1" smtClean="0">
                              <a:latin typeface="Cambria Math"/>
                            </a:rPr>
                            <m:t>𝑀𝐼𝑂𝐴</m:t>
                          </m:r>
                          <m:r>
                            <a:rPr lang="en-AU" altLang="zh-CN" b="0" i="1" smtClean="0">
                              <a:latin typeface="Cambria Math"/>
                            </a:rPr>
                            <m:t>(</m:t>
                          </m:r>
                          <m:r>
                            <a:rPr lang="en-AU" altLang="zh-CN" b="0" i="1" smtClean="0">
                              <a:latin typeface="Cambria Math"/>
                            </a:rPr>
                            <m:t>𝑢</m:t>
                          </m:r>
                          <m:r>
                            <a:rPr lang="en-AU" altLang="zh-CN" b="0" i="1" smtClean="0">
                              <a:latin typeface="Cambria Math"/>
                            </a:rPr>
                            <m:t>)</m:t>
                          </m:r>
                        </m:sub>
                        <m:sup/>
                        <m:e>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r>
                                <a:rPr lang="en-AU" altLang="zh-CN">
                                  <a:latin typeface="Cambria Math"/>
                                </a:rPr>
                                <m:t>𝑈</m:t>
                              </m:r>
                            </m:sup>
                          </m:sSubSup>
                          <m:d>
                            <m:dPr>
                              <m:ctrlPr>
                                <a:rPr lang="en-AU" altLang="zh-CN" i="1">
                                  <a:latin typeface="Cambria Math"/>
                                </a:rPr>
                              </m:ctrlPr>
                            </m:dPr>
                            <m:e>
                              <m:r>
                                <a:rPr lang="en-AU" altLang="zh-CN">
                                  <a:latin typeface="Cambria Math"/>
                                </a:rPr>
                                <m:t>𝑢</m:t>
                              </m:r>
                              <m:r>
                                <a:rPr lang="en-AU" altLang="zh-CN">
                                  <a:latin typeface="Cambria Math"/>
                                </a:rPr>
                                <m:t>|</m:t>
                              </m:r>
                              <m:r>
                                <a:rPr lang="en-AU" altLang="zh-CN" i="1">
                                  <a:latin typeface="Cambria Math"/>
                                </a:rPr>
                                <m:t>𝑆</m:t>
                              </m:r>
                              <m:r>
                                <a:rPr lang="en-AU" altLang="zh-CN">
                                  <a:latin typeface="Cambria Math"/>
                                </a:rPr>
                                <m:t>, </m:t>
                              </m:r>
                              <m:r>
                                <a:rPr lang="en-AU" altLang="zh-CN" i="1">
                                  <a:latin typeface="Cambria Math"/>
                                </a:rPr>
                                <m:t>𝑣</m:t>
                              </m:r>
                            </m:e>
                          </m:d>
                        </m:e>
                      </m:nary>
                    </m:oMath>
                  </m:oMathPara>
                </a14:m>
                <a:endParaRPr lang="en-AU" altLang="zh-CN" dirty="0">
                  <a:latin typeface="Calibri" panose="020F0502020204030204" pitchFamily="34" charset="0"/>
                </a:endParaRPr>
              </a:p>
              <a:p>
                <a:pPr marL="274320" lvl="1">
                  <a:spcBef>
                    <a:spcPct val="20000"/>
                  </a:spcBef>
                  <a:buClr>
                    <a:schemeClr val="accent2"/>
                  </a:buClr>
                  <a:buSzPct val="70000"/>
                </a:pPr>
                <a:endParaRPr lang="en-AU" altLang="zh-CN" sz="1400" dirty="0" smtClean="0">
                  <a:solidFill>
                    <a:srgbClr val="FF0000"/>
                  </a:solidFill>
                  <a:latin typeface="Calibri" pitchFamily="34" charset="0"/>
                </a:endParaRPr>
              </a:p>
              <a:p>
                <a:pPr marL="548640" lvl="1" indent="-274320">
                  <a:spcBef>
                    <a:spcPct val="20000"/>
                  </a:spcBef>
                  <a:buClr>
                    <a:schemeClr val="accent2"/>
                  </a:buClr>
                  <a:buSzPct val="70000"/>
                  <a:buFont typeface="Wingdings"/>
                  <a:buChar char=""/>
                </a:pPr>
                <a:r>
                  <a:rPr lang="en-AU" altLang="zh-CN" sz="2000" dirty="0" smtClean="0">
                    <a:solidFill>
                      <a:srgbClr val="FF0000"/>
                    </a:solidFill>
                    <a:latin typeface="Calibri" pitchFamily="34" charset="0"/>
                  </a:rPr>
                  <a:t>For </a:t>
                </a:r>
                <a:r>
                  <a:rPr lang="en-AU" altLang="zh-CN" sz="2000" dirty="0">
                    <a:solidFill>
                      <a:srgbClr val="FF0000"/>
                    </a:solidFill>
                    <a:latin typeface="Calibri" pitchFamily="34" charset="0"/>
                  </a:rPr>
                  <a:t>nodes can with large influence, the estimation cost will be large.</a:t>
                </a:r>
              </a:p>
              <a:p>
                <a:pPr marL="548640" lvl="1" indent="-274320">
                  <a:spcBef>
                    <a:spcPct val="20000"/>
                  </a:spcBef>
                  <a:buClr>
                    <a:schemeClr val="accent2"/>
                  </a:buClr>
                  <a:buSzPct val="70000"/>
                  <a:buFont typeface="Wingdings"/>
                  <a:buChar char=""/>
                </a:pPr>
                <a:r>
                  <a:rPr lang="en-AU" altLang="zh-CN" sz="2000" dirty="0">
                    <a:solidFill>
                      <a:srgbClr val="FF0000"/>
                    </a:solidFill>
                    <a:latin typeface="Calibri" pitchFamily="34" charset="0"/>
                  </a:rPr>
                  <a:t>We partition the MIOA of these nodes to get a c</a:t>
                </a:r>
                <a:r>
                  <a:rPr lang="en-US" altLang="zh-CN" sz="2000" dirty="0" err="1">
                    <a:solidFill>
                      <a:srgbClr val="FF0000"/>
                    </a:solidFill>
                    <a:latin typeface="Calibri" pitchFamily="34" charset="0"/>
                  </a:rPr>
                  <a:t>oarse</a:t>
                </a:r>
                <a:r>
                  <a:rPr lang="en-US" altLang="zh-CN" sz="2000" dirty="0">
                    <a:solidFill>
                      <a:srgbClr val="FF0000"/>
                    </a:solidFill>
                    <a:latin typeface="Calibri" pitchFamily="34" charset="0"/>
                  </a:rPr>
                  <a:t>-grained estimation.</a:t>
                </a:r>
              </a:p>
            </p:txBody>
          </p:sp>
        </mc:Choice>
        <mc:Fallback xmlns="">
          <p:sp>
            <p:nvSpPr>
              <p:cNvPr id="22" name="TextBox 21"/>
              <p:cNvSpPr txBox="1">
                <a:spLocks noRot="1" noChangeAspect="1" noMove="1" noResize="1" noEditPoints="1" noAdjustHandles="1" noChangeArrowheads="1" noChangeShapeType="1" noTextEdit="1"/>
              </p:cNvSpPr>
              <p:nvPr/>
            </p:nvSpPr>
            <p:spPr>
              <a:xfrm>
                <a:off x="4180200" y="2382128"/>
                <a:ext cx="4811400" cy="3493777"/>
              </a:xfrm>
              <a:prstGeom prst="rect">
                <a:avLst/>
              </a:prstGeom>
              <a:blipFill rotWithShape="1">
                <a:blip r:embed="rId3"/>
                <a:stretch>
                  <a:fillRect t="-873" r="-887" b="-226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0164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zh-CN" dirty="0" smtClean="0"/>
              <a:t>Best First Algorithm</a:t>
            </a:r>
            <a:endParaRPr lang="zh-CN" alt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25</a:t>
            </a:fld>
            <a:endParaRPr 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p:txBody>
              <a:bodyPr/>
              <a:lstStyle/>
              <a:p>
                <a:r>
                  <a:rPr lang="en-AU" altLang="zh-CN" dirty="0" smtClean="0"/>
                  <a:t>Offline Compute the index needed for the pruning rules.</a:t>
                </a:r>
              </a:p>
              <a:p>
                <a:r>
                  <a:rPr lang="en-AU" altLang="zh-CN" dirty="0" smtClean="0"/>
                  <a:t>Online </a:t>
                </a:r>
                <a:r>
                  <a:rPr lang="en-AU" altLang="zh-CN" sz="1600" dirty="0" smtClean="0"/>
                  <a:t>(</a:t>
                </a:r>
                <a:r>
                  <a:rPr lang="en-AU" altLang="zh-CN" sz="1600" b="1" dirty="0" smtClean="0"/>
                  <a:t>k = 2</a:t>
                </a:r>
                <a:r>
                  <a:rPr lang="en-AU" altLang="zh-CN" sz="1600" dirty="0" smtClean="0"/>
                  <a:t>)</a:t>
                </a:r>
                <a:r>
                  <a:rPr lang="en-AU" altLang="zh-CN" dirty="0" smtClean="0"/>
                  <a:t>.</a:t>
                </a:r>
              </a:p>
              <a:p>
                <a:pPr lvl="1"/>
                <a:r>
                  <a:rPr lang="en-AU" altLang="zh-CN" dirty="0"/>
                  <a:t>Estimate the </a:t>
                </a:r>
                <a14:m>
                  <m:oMath xmlns:m="http://schemas.openxmlformats.org/officeDocument/2006/math">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r>
                          <a:rPr lang="en-AU" altLang="zh-CN">
                            <a:latin typeface="Cambria Math"/>
                          </a:rPr>
                          <m:t>𝑈</m:t>
                        </m:r>
                      </m:sup>
                    </m:sSubSup>
                    <m:d>
                      <m:dPr>
                        <m:ctrlPr>
                          <a:rPr lang="en-AU" altLang="zh-CN" i="1">
                            <a:latin typeface="Cambria Math"/>
                          </a:rPr>
                        </m:ctrlPr>
                      </m:dPr>
                      <m:e>
                        <m:r>
                          <a:rPr lang="en-AU" altLang="zh-CN">
                            <a:latin typeface="Cambria Math"/>
                          </a:rPr>
                          <m:t>𝑢</m:t>
                        </m:r>
                      </m:e>
                    </m:d>
                  </m:oMath>
                </a14:m>
                <a:r>
                  <a:rPr lang="zh-CN" altLang="en-US" dirty="0"/>
                  <a:t> </a:t>
                </a:r>
                <a:r>
                  <a:rPr lang="en-AU" altLang="zh-CN" dirty="0"/>
                  <a:t>and </a:t>
                </a:r>
                <a14:m>
                  <m:oMath xmlns:m="http://schemas.openxmlformats.org/officeDocument/2006/math">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r>
                          <a:rPr lang="en-AU" altLang="zh-CN">
                            <a:latin typeface="Cambria Math"/>
                          </a:rPr>
                          <m:t>𝐿</m:t>
                        </m:r>
                      </m:sup>
                    </m:sSubSup>
                    <m:d>
                      <m:dPr>
                        <m:ctrlPr>
                          <a:rPr lang="en-AU" altLang="zh-CN" i="1">
                            <a:latin typeface="Cambria Math"/>
                          </a:rPr>
                        </m:ctrlPr>
                      </m:dPr>
                      <m:e>
                        <m:r>
                          <a:rPr lang="en-AU" altLang="zh-CN">
                            <a:latin typeface="Cambria Math"/>
                          </a:rPr>
                          <m:t>𝑢</m:t>
                        </m:r>
                      </m:e>
                    </m:d>
                  </m:oMath>
                </a14:m>
                <a:r>
                  <a:rPr lang="zh-CN" altLang="en-US" dirty="0"/>
                  <a:t> </a:t>
                </a:r>
                <a:r>
                  <a:rPr lang="en-AU" altLang="zh-CN" dirty="0"/>
                  <a:t>for </a:t>
                </a:r>
                <a14:m>
                  <m:oMath xmlns:m="http://schemas.openxmlformats.org/officeDocument/2006/math">
                    <m:r>
                      <a:rPr lang="en-AU" altLang="zh-CN">
                        <a:latin typeface="Cambria Math"/>
                      </a:rPr>
                      <m:t>𝑢</m:t>
                    </m:r>
                    <m:r>
                      <a:rPr lang="en-AU" altLang="zh-CN">
                        <a:latin typeface="Cambria Math"/>
                      </a:rPr>
                      <m:t>∈</m:t>
                    </m:r>
                    <m:r>
                      <a:rPr lang="en-AU" altLang="zh-CN">
                        <a:latin typeface="Cambria Math"/>
                      </a:rPr>
                      <m:t>𝑉</m:t>
                    </m:r>
                  </m:oMath>
                </a14:m>
                <a:r>
                  <a:rPr lang="en-AU" altLang="zh-CN" dirty="0"/>
                  <a:t>.</a:t>
                </a:r>
              </a:p>
              <a:p>
                <a:pPr lvl="1"/>
                <a:r>
                  <a:rPr lang="en-AU" altLang="zh-CN" dirty="0"/>
                  <a:t>Calculate exact influence of </a:t>
                </a:r>
                <a14:m>
                  <m:oMath xmlns:m="http://schemas.openxmlformats.org/officeDocument/2006/math">
                    <m:r>
                      <a:rPr lang="en-AU" altLang="zh-CN" b="0" i="1" dirty="0" smtClean="0">
                        <a:latin typeface="Cambria Math"/>
                      </a:rPr>
                      <m:t>𝑆</m:t>
                    </m:r>
                    <m:r>
                      <a:rPr lang="en-AU" altLang="zh-CN" b="0" i="0" dirty="0" smtClean="0">
                        <a:latin typeface="Cambria Math"/>
                      </a:rPr>
                      <m:t>′</m:t>
                    </m:r>
                    <m:r>
                      <a:rPr lang="en-AU" altLang="zh-CN" b="0" i="1" dirty="0" smtClean="0">
                        <a:latin typeface="Cambria Math"/>
                      </a:rPr>
                      <m:t>={</m:t>
                    </m:r>
                    <m:r>
                      <a:rPr lang="en-AU" altLang="zh-CN" b="0" i="1" dirty="0" smtClean="0">
                        <a:latin typeface="Cambria Math"/>
                      </a:rPr>
                      <m:t>𝑣</m:t>
                    </m:r>
                    <m:r>
                      <a:rPr lang="en-AU" altLang="zh-CN" b="0" i="1" baseline="-25000" dirty="0" smtClean="0">
                        <a:latin typeface="Cambria Math"/>
                      </a:rPr>
                      <m:t>6</m:t>
                    </m:r>
                    <m:r>
                      <a:rPr lang="en-AU" altLang="zh-CN" b="0" i="1" dirty="0" smtClean="0">
                        <a:latin typeface="Cambria Math"/>
                      </a:rPr>
                      <m:t>, </m:t>
                    </m:r>
                    <m:r>
                      <a:rPr lang="en-AU" altLang="zh-CN" b="0" i="1" dirty="0" smtClean="0">
                        <a:latin typeface="Cambria Math"/>
                      </a:rPr>
                      <m:t>𝑣</m:t>
                    </m:r>
                    <m:r>
                      <a:rPr lang="en-AU" altLang="zh-CN" b="0" i="1" baseline="-25000" dirty="0" smtClean="0">
                        <a:latin typeface="Cambria Math"/>
                      </a:rPr>
                      <m:t>7</m:t>
                    </m:r>
                    <m:r>
                      <a:rPr lang="en-AU" altLang="zh-CN" b="0" i="1" dirty="0" smtClean="0">
                        <a:latin typeface="Cambria Math"/>
                      </a:rPr>
                      <m:t>}</m:t>
                    </m:r>
                  </m:oMath>
                </a14:m>
                <a:r>
                  <a:rPr lang="en-AU" altLang="zh-CN" dirty="0"/>
                  <a:t>.</a:t>
                </a:r>
              </a:p>
              <a:p>
                <a:endParaRPr lang="zh-CN" altLang="en-US" dirty="0"/>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blipFill rotWithShape="1">
                <a:blip r:embed="rId3"/>
                <a:stretch>
                  <a:fillRect l="-789" t="-10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828800" y="40386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b="0" i="1" dirty="0" smtClean="0">
                        <a:solidFill>
                          <a:schemeClr val="tx1"/>
                        </a:solidFill>
                        <a:latin typeface="Cambria Math"/>
                      </a:rPr>
                      <m:t>𝑣</m:t>
                    </m:r>
                    <m:r>
                      <a:rPr lang="en-AU" altLang="zh-CN" i="1" baseline="-25000" dirty="0" smtClean="0">
                        <a:solidFill>
                          <a:schemeClr val="tx1"/>
                        </a:solidFill>
                        <a:latin typeface="Cambria Math"/>
                      </a:rPr>
                      <m:t>1</m:t>
                    </m:r>
                  </m:oMath>
                </a14:m>
                <a:r>
                  <a:rPr lang="en-AU" altLang="zh-CN" dirty="0" smtClean="0">
                    <a:solidFill>
                      <a:schemeClr val="tx1"/>
                    </a:solidFill>
                    <a:latin typeface="Calibri" panose="020F0502020204030204" pitchFamily="34" charset="0"/>
                  </a:rPr>
                  <a:t> (10, 20)</a:t>
                </a:r>
                <a:endParaRPr lang="zh-CN" altLang="en-US" dirty="0">
                  <a:solidFill>
                    <a:schemeClr val="tx1"/>
                  </a:solidFill>
                  <a:latin typeface="Calibri" panose="020F050202020403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828800" y="4038600"/>
                <a:ext cx="1828800" cy="457200"/>
              </a:xfrm>
              <a:prstGeom prst="rect">
                <a:avLst/>
              </a:prstGeom>
              <a:blipFill rotWithShape="1">
                <a:blip r:embed="rId4"/>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1828800" y="44958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smtClean="0">
                        <a:solidFill>
                          <a:schemeClr val="tx1"/>
                        </a:solidFill>
                        <a:latin typeface="Cambria Math"/>
                      </a:rPr>
                      <m:t>𝑣</m:t>
                    </m:r>
                    <m:r>
                      <a:rPr lang="en-AU" altLang="zh-CN" b="0" i="1" baseline="-25000" dirty="0" smtClean="0">
                        <a:solidFill>
                          <a:schemeClr val="tx1"/>
                        </a:solidFill>
                        <a:latin typeface="Cambria Math"/>
                      </a:rPr>
                      <m:t>2 </m:t>
                    </m:r>
                  </m:oMath>
                </a14:m>
                <a:r>
                  <a:rPr lang="en-AU" altLang="zh-CN" dirty="0" smtClean="0">
                    <a:solidFill>
                      <a:schemeClr val="tx1"/>
                    </a:solidFill>
                    <a:latin typeface="Calibri" panose="020F0502020204030204" pitchFamily="34" charset="0"/>
                  </a:rPr>
                  <a:t>(5, 15)</a:t>
                </a:r>
                <a:endParaRPr lang="zh-CN" altLang="en-US" dirty="0">
                  <a:solidFill>
                    <a:schemeClr val="tx1"/>
                  </a:solidFill>
                  <a:latin typeface="Calibri" panose="020F050202020403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1828800" y="4495800"/>
                <a:ext cx="1828800" cy="457200"/>
              </a:xfrm>
              <a:prstGeom prst="rect">
                <a:avLst/>
              </a:prstGeom>
              <a:blipFill rotWithShape="1">
                <a:blip r:embed="rId5"/>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1828800" y="49530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smtClean="0">
                        <a:solidFill>
                          <a:schemeClr val="tx1"/>
                        </a:solidFill>
                        <a:latin typeface="Cambria Math"/>
                      </a:rPr>
                      <m:t>𝑣</m:t>
                    </m:r>
                    <m:r>
                      <a:rPr lang="en-AU" altLang="zh-CN" b="0" i="1" baseline="-25000" dirty="0" smtClean="0">
                        <a:solidFill>
                          <a:schemeClr val="tx1"/>
                        </a:solidFill>
                        <a:latin typeface="Cambria Math"/>
                      </a:rPr>
                      <m:t>3</m:t>
                    </m:r>
                  </m:oMath>
                </a14:m>
                <a:r>
                  <a:rPr lang="en-AU" altLang="zh-CN" dirty="0" smtClean="0">
                    <a:solidFill>
                      <a:schemeClr val="tx1"/>
                    </a:solidFill>
                    <a:latin typeface="Calibri" panose="020F0502020204030204" pitchFamily="34" charset="0"/>
                  </a:rPr>
                  <a:t> (5, 10)</a:t>
                </a:r>
                <a:endParaRPr lang="zh-CN" altLang="en-US" dirty="0">
                  <a:solidFill>
                    <a:schemeClr val="tx1"/>
                  </a:solidFill>
                  <a:latin typeface="Calibri" panose="020F0502020204030204" pitchFamily="34"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1828800" y="4953000"/>
                <a:ext cx="1828800" cy="457200"/>
              </a:xfrm>
              <a:prstGeom prst="rect">
                <a:avLst/>
              </a:prstGeom>
              <a:blipFill rotWithShape="1">
                <a:blip r:embed="rId6"/>
                <a:stretch>
                  <a:fillRect b="-9091"/>
                </a:stretch>
              </a:blipFill>
              <a:ln>
                <a:solidFill>
                  <a:schemeClr val="tx1"/>
                </a:solidFill>
                <a:prstDash val="solid"/>
              </a:ln>
            </p:spPr>
            <p:txBody>
              <a:bodyPr/>
              <a:lstStyle/>
              <a:p>
                <a:r>
                  <a:rPr lang="zh-CN" altLang="en-US">
                    <a:noFill/>
                  </a:rPr>
                  <a:t> </a:t>
                </a:r>
              </a:p>
            </p:txBody>
          </p:sp>
        </mc:Fallback>
      </mc:AlternateContent>
      <p:sp>
        <p:nvSpPr>
          <p:cNvPr id="41" name="Rectangle 40"/>
          <p:cNvSpPr/>
          <p:nvPr/>
        </p:nvSpPr>
        <p:spPr>
          <a:xfrm>
            <a:off x="1828800" y="54102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ltLang="zh-CN" dirty="0" smtClean="0">
                <a:solidFill>
                  <a:schemeClr val="tx1"/>
                </a:solidFill>
                <a:latin typeface="Calibri" panose="020F0502020204030204" pitchFamily="34" charset="0"/>
              </a:rPr>
              <a:t>….</a:t>
            </a:r>
            <a:endParaRPr lang="zh-CN" altLang="en-US" dirty="0">
              <a:solidFill>
                <a:schemeClr val="tx1"/>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46" name="Rectangle 45"/>
              <p:cNvSpPr/>
              <p:nvPr/>
            </p:nvSpPr>
            <p:spPr>
              <a:xfrm>
                <a:off x="5410200" y="40386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b="0" i="1" dirty="0" smtClean="0">
                        <a:solidFill>
                          <a:schemeClr val="tx1"/>
                        </a:solidFill>
                        <a:latin typeface="Cambria Math"/>
                      </a:rPr>
                      <m:t>𝑣</m:t>
                    </m:r>
                    <m:r>
                      <a:rPr lang="en-AU" altLang="zh-CN" i="1" baseline="-25000" dirty="0" smtClean="0">
                        <a:solidFill>
                          <a:schemeClr val="tx1"/>
                        </a:solidFill>
                        <a:latin typeface="Cambria Math"/>
                      </a:rPr>
                      <m:t>6</m:t>
                    </m:r>
                  </m:oMath>
                </a14:m>
                <a:r>
                  <a:rPr lang="en-AU" altLang="zh-CN" dirty="0" smtClean="0">
                    <a:solidFill>
                      <a:schemeClr val="tx1"/>
                    </a:solidFill>
                    <a:latin typeface="Calibri" panose="020F0502020204030204" pitchFamily="34" charset="0"/>
                  </a:rPr>
                  <a:t> (15, 15)</a:t>
                </a:r>
                <a:endParaRPr lang="zh-CN" altLang="en-US" dirty="0">
                  <a:solidFill>
                    <a:schemeClr val="tx1"/>
                  </a:solidFill>
                  <a:latin typeface="Calibri" panose="020F0502020204030204" pitchFamily="34" charset="0"/>
                </a:endParaRPr>
              </a:p>
            </p:txBody>
          </p:sp>
        </mc:Choice>
        <mc:Fallback xmlns="">
          <p:sp>
            <p:nvSpPr>
              <p:cNvPr id="46" name="Rectangle 45"/>
              <p:cNvSpPr>
                <a:spLocks noRot="1" noChangeAspect="1" noMove="1" noResize="1" noEditPoints="1" noAdjustHandles="1" noChangeArrowheads="1" noChangeShapeType="1" noTextEdit="1"/>
              </p:cNvSpPr>
              <p:nvPr/>
            </p:nvSpPr>
            <p:spPr>
              <a:xfrm>
                <a:off x="5410200" y="4038600"/>
                <a:ext cx="1828800" cy="457200"/>
              </a:xfrm>
              <a:prstGeom prst="rect">
                <a:avLst/>
              </a:prstGeom>
              <a:blipFill rotWithShape="1">
                <a:blip r:embed="rId7"/>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5410200" y="44958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b="0" i="1" dirty="0" smtClean="0">
                        <a:solidFill>
                          <a:schemeClr val="tx1"/>
                        </a:solidFill>
                        <a:latin typeface="Cambria Math"/>
                      </a:rPr>
                      <m:t>𝑣</m:t>
                    </m:r>
                    <m:r>
                      <a:rPr lang="en-AU" altLang="zh-CN" i="1" baseline="-25000" dirty="0" smtClean="0">
                        <a:solidFill>
                          <a:schemeClr val="tx1"/>
                        </a:solidFill>
                        <a:latin typeface="Cambria Math"/>
                      </a:rPr>
                      <m:t>7</m:t>
                    </m:r>
                  </m:oMath>
                </a14:m>
                <a:r>
                  <a:rPr lang="en-AU" altLang="zh-CN" dirty="0" smtClean="0">
                    <a:solidFill>
                      <a:schemeClr val="tx1"/>
                    </a:solidFill>
                    <a:latin typeface="Calibri" panose="020F0502020204030204" pitchFamily="34" charset="0"/>
                  </a:rPr>
                  <a:t> (8, 8)</a:t>
                </a:r>
                <a:endParaRPr lang="zh-CN" altLang="en-US" dirty="0">
                  <a:solidFill>
                    <a:schemeClr val="tx1"/>
                  </a:solidFill>
                  <a:latin typeface="Calibri" panose="020F0502020204030204" pitchFamily="34" charset="0"/>
                </a:endParaRPr>
              </a:p>
            </p:txBody>
          </p:sp>
        </mc:Choice>
        <mc:Fallback xmlns="">
          <p:sp>
            <p:nvSpPr>
              <p:cNvPr id="47" name="Rectangle 46"/>
              <p:cNvSpPr>
                <a:spLocks noRot="1" noChangeAspect="1" noMove="1" noResize="1" noEditPoints="1" noAdjustHandles="1" noChangeArrowheads="1" noChangeShapeType="1" noTextEdit="1"/>
              </p:cNvSpPr>
              <p:nvPr/>
            </p:nvSpPr>
            <p:spPr>
              <a:xfrm>
                <a:off x="5410200" y="4495800"/>
                <a:ext cx="1828800" cy="457200"/>
              </a:xfrm>
              <a:prstGeom prst="rect">
                <a:avLst/>
              </a:prstGeom>
              <a:blipFill rotWithShape="1">
                <a:blip r:embed="rId8"/>
                <a:stretch>
                  <a:fillRect b="-9091"/>
                </a:stretch>
              </a:blipFill>
              <a:ln>
                <a:solidFill>
                  <a:schemeClr val="tx1"/>
                </a:solidFill>
                <a:prstDash val="solid"/>
              </a:ln>
            </p:spPr>
            <p:txBody>
              <a:bodyPr/>
              <a:lstStyle/>
              <a:p>
                <a:r>
                  <a:rPr lang="zh-CN" altLang="en-US">
                    <a:noFill/>
                  </a:rPr>
                  <a:t> </a:t>
                </a:r>
              </a:p>
            </p:txBody>
          </p:sp>
        </mc:Fallback>
      </mc:AlternateContent>
      <p:sp>
        <p:nvSpPr>
          <p:cNvPr id="48" name="Rectangle 47"/>
          <p:cNvSpPr/>
          <p:nvPr/>
        </p:nvSpPr>
        <p:spPr>
          <a:xfrm>
            <a:off x="5410200" y="49530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Calibri" panose="020F0502020204030204" pitchFamily="34" charset="0"/>
            </a:endParaRPr>
          </a:p>
        </p:txBody>
      </p:sp>
      <p:sp>
        <p:nvSpPr>
          <p:cNvPr id="49" name="Rectangle 48"/>
          <p:cNvSpPr/>
          <p:nvPr/>
        </p:nvSpPr>
        <p:spPr>
          <a:xfrm>
            <a:off x="5410200" y="54102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50" name="TextBox 49"/>
              <p:cNvSpPr txBox="1"/>
              <p:nvPr/>
            </p:nvSpPr>
            <p:spPr>
              <a:xfrm>
                <a:off x="7086600" y="3276600"/>
                <a:ext cx="676467" cy="369332"/>
              </a:xfrm>
              <a:prstGeom prst="rect">
                <a:avLst/>
              </a:prstGeom>
              <a:noFill/>
            </p:spPr>
            <p:txBody>
              <a:bodyPr wrap="none" rtlCol="0">
                <a:spAutoFit/>
              </a:bodyPr>
              <a:lstStyle/>
              <a:p>
                <a14:m>
                  <m:oMath xmlns:m="http://schemas.openxmlformats.org/officeDocument/2006/math">
                    <m:r>
                      <a:rPr lang="en-AU" altLang="zh-CN" i="1" dirty="0" smtClean="0">
                        <a:latin typeface="Cambria Math"/>
                      </a:rPr>
                      <m:t>𝑆</m:t>
                    </m:r>
                  </m:oMath>
                </a14:m>
                <a:r>
                  <a:rPr lang="en-AU" altLang="zh-CN" dirty="0" smtClean="0">
                    <a:latin typeface="Calibri" panose="020F0502020204030204" pitchFamily="34" charset="0"/>
                  </a:rPr>
                  <a:t> = {}</a:t>
                </a:r>
                <a:endParaRPr lang="zh-CN" altLang="en-US" dirty="0">
                  <a:latin typeface="Calibri" panose="020F0502020204030204" pitchFamily="34" charset="0"/>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7086600" y="3276600"/>
                <a:ext cx="676467" cy="369332"/>
              </a:xfrm>
              <a:prstGeom prst="rect">
                <a:avLst/>
              </a:prstGeom>
              <a:blipFill rotWithShape="1">
                <a:blip r:embed="rId9"/>
                <a:stretch>
                  <a:fillRect t="-8333" r="-8182" b="-25000"/>
                </a:stretch>
              </a:blipFill>
            </p:spPr>
            <p:txBody>
              <a:bodyPr/>
              <a:lstStyle/>
              <a:p>
                <a:r>
                  <a:rPr lang="zh-CN" altLang="en-US">
                    <a:noFill/>
                  </a:rPr>
                  <a:t> </a:t>
                </a:r>
              </a:p>
            </p:txBody>
          </p:sp>
        </mc:Fallback>
      </mc:AlternateContent>
      <p:sp>
        <p:nvSpPr>
          <p:cNvPr id="51" name="TextBox 50"/>
          <p:cNvSpPr txBox="1"/>
          <p:nvPr/>
        </p:nvSpPr>
        <p:spPr>
          <a:xfrm>
            <a:off x="2438400" y="6019800"/>
            <a:ext cx="340158" cy="369332"/>
          </a:xfrm>
          <a:prstGeom prst="rect">
            <a:avLst/>
          </a:prstGeom>
          <a:noFill/>
        </p:spPr>
        <p:txBody>
          <a:bodyPr wrap="none" rtlCol="0">
            <a:spAutoFit/>
          </a:bodyPr>
          <a:lstStyle/>
          <a:p>
            <a:r>
              <a:rPr lang="en-AU" altLang="zh-CN" dirty="0" smtClean="0">
                <a:latin typeface="Calibri" panose="020F0502020204030204" pitchFamily="34" charset="0"/>
              </a:rPr>
              <a:t>Q</a:t>
            </a:r>
            <a:endParaRPr lang="zh-CN" altLang="en-US" dirty="0">
              <a:latin typeface="Calibri" panose="020F0502020204030204" pitchFamily="34" charset="0"/>
            </a:endParaRPr>
          </a:p>
        </p:txBody>
      </p:sp>
      <p:sp>
        <p:nvSpPr>
          <p:cNvPr id="52" name="TextBox 51"/>
          <p:cNvSpPr txBox="1"/>
          <p:nvPr/>
        </p:nvSpPr>
        <p:spPr>
          <a:xfrm>
            <a:off x="6146506" y="6019800"/>
            <a:ext cx="328936" cy="369332"/>
          </a:xfrm>
          <a:prstGeom prst="rect">
            <a:avLst/>
          </a:prstGeom>
          <a:noFill/>
        </p:spPr>
        <p:txBody>
          <a:bodyPr wrap="none" rtlCol="0">
            <a:spAutoFit/>
          </a:bodyPr>
          <a:lstStyle/>
          <a:p>
            <a:r>
              <a:rPr lang="en-AU" altLang="zh-CN" dirty="0" smtClean="0">
                <a:latin typeface="Calibri" panose="020F0502020204030204" pitchFamily="34" charset="0"/>
              </a:rPr>
              <a:t>H</a:t>
            </a:r>
            <a:endParaRPr lang="zh-CN" altLang="en-US" dirty="0">
              <a:latin typeface="Calibri" panose="020F0502020204030204" pitchFamily="34" charset="0"/>
            </a:endParaRPr>
          </a:p>
        </p:txBody>
      </p:sp>
      <p:sp>
        <p:nvSpPr>
          <p:cNvPr id="53" name="TextBox 52"/>
          <p:cNvSpPr txBox="1"/>
          <p:nvPr/>
        </p:nvSpPr>
        <p:spPr>
          <a:xfrm>
            <a:off x="7772400" y="4392769"/>
            <a:ext cx="737702" cy="369332"/>
          </a:xfrm>
          <a:prstGeom prst="rect">
            <a:avLst/>
          </a:prstGeom>
          <a:noFill/>
        </p:spPr>
        <p:txBody>
          <a:bodyPr wrap="none" rtlCol="0">
            <a:spAutoFit/>
          </a:bodyPr>
          <a:lstStyle/>
          <a:p>
            <a:r>
              <a:rPr lang="en-AU" altLang="zh-CN" i="1" dirty="0" smtClean="0">
                <a:latin typeface="Calibri" panose="020F0502020204030204" pitchFamily="34" charset="0"/>
              </a:rPr>
              <a:t>L</a:t>
            </a:r>
            <a:r>
              <a:rPr lang="en-AU" altLang="zh-CN" dirty="0" smtClean="0">
                <a:latin typeface="Calibri" panose="020F0502020204030204" pitchFamily="34" charset="0"/>
              </a:rPr>
              <a:t> = 15</a:t>
            </a:r>
            <a:endParaRPr lang="zh-CN" altLang="en-US" dirty="0">
              <a:latin typeface="Calibri" panose="020F0502020204030204" pitchFamily="34" charset="0"/>
            </a:endParaRPr>
          </a:p>
        </p:txBody>
      </p:sp>
    </p:spTree>
    <p:extLst>
      <p:ext uri="{BB962C8B-B14F-4D97-AF65-F5344CB8AC3E}">
        <p14:creationId xmlns:p14="http://schemas.microsoft.com/office/powerpoint/2010/main" val="42302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animBg="1"/>
      <p:bldP spid="40" grpId="0" animBg="1"/>
      <p:bldP spid="41" grpId="0" animBg="1"/>
      <p:bldP spid="46" grpId="0" animBg="1"/>
      <p:bldP spid="47" grpId="0" animBg="1"/>
      <p:bldP spid="48" grpId="0" animBg="1"/>
      <p:bldP spid="49" grpId="0" animBg="1"/>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zh-CN" dirty="0" smtClean="0"/>
              <a:t>Best First Algorithm</a:t>
            </a:r>
            <a:endParaRPr lang="zh-CN" alt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26</a:t>
            </a:fld>
            <a:endParaRPr 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1828800" y="40386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a:solidFill>
                          <a:schemeClr val="tx1"/>
                        </a:solidFill>
                        <a:latin typeface="Cambria Math"/>
                      </a:rPr>
                      <m:t>𝑣</m:t>
                    </m:r>
                    <m:r>
                      <a:rPr lang="en-AU" altLang="zh-CN" i="1" baseline="-25000" dirty="0">
                        <a:solidFill>
                          <a:schemeClr val="tx1"/>
                        </a:solidFill>
                        <a:latin typeface="Cambria Math"/>
                      </a:rPr>
                      <m:t>2</m:t>
                    </m:r>
                  </m:oMath>
                </a14:m>
                <a:r>
                  <a:rPr lang="en-AU" altLang="zh-CN" dirty="0">
                    <a:solidFill>
                      <a:schemeClr val="tx1"/>
                    </a:solidFill>
                    <a:latin typeface="Calibri" panose="020F0502020204030204" pitchFamily="34" charset="0"/>
                  </a:rPr>
                  <a:t> (5, 15)</a:t>
                </a:r>
                <a:endParaRPr lang="zh-CN" altLang="en-US" dirty="0">
                  <a:solidFill>
                    <a:schemeClr val="tx1"/>
                  </a:solidFill>
                  <a:latin typeface="Calibri" panose="020F050202020403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828800" y="4038600"/>
                <a:ext cx="1828800" cy="457200"/>
              </a:xfrm>
              <a:prstGeom prst="rect">
                <a:avLst/>
              </a:prstGeom>
              <a:blipFill rotWithShape="1">
                <a:blip r:embed="rId3"/>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1828800" y="44958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a:solidFill>
                          <a:schemeClr val="tx1"/>
                        </a:solidFill>
                        <a:latin typeface="Cambria Math"/>
                      </a:rPr>
                      <m:t>𝑣</m:t>
                    </m:r>
                    <m:r>
                      <a:rPr lang="en-AU" altLang="zh-CN" i="1" baseline="-25000" dirty="0">
                        <a:solidFill>
                          <a:schemeClr val="tx1"/>
                        </a:solidFill>
                        <a:latin typeface="Cambria Math"/>
                      </a:rPr>
                      <m:t>3</m:t>
                    </m:r>
                  </m:oMath>
                </a14:m>
                <a:r>
                  <a:rPr lang="en-AU" altLang="zh-CN" dirty="0">
                    <a:solidFill>
                      <a:schemeClr val="tx1"/>
                    </a:solidFill>
                    <a:latin typeface="Calibri" panose="020F0502020204030204" pitchFamily="34" charset="0"/>
                  </a:rPr>
                  <a:t> (5, 10)</a:t>
                </a:r>
                <a:endParaRPr lang="zh-CN" altLang="en-US" dirty="0">
                  <a:solidFill>
                    <a:schemeClr val="tx1"/>
                  </a:solidFill>
                  <a:latin typeface="Calibri" panose="020F050202020403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1828800" y="4495800"/>
                <a:ext cx="1828800" cy="457200"/>
              </a:xfrm>
              <a:prstGeom prst="rect">
                <a:avLst/>
              </a:prstGeom>
              <a:blipFill rotWithShape="1">
                <a:blip r:embed="rId4"/>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1828800" y="49530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smtClean="0">
                        <a:solidFill>
                          <a:schemeClr val="tx1"/>
                        </a:solidFill>
                        <a:latin typeface="Cambria Math"/>
                      </a:rPr>
                      <m:t>𝑣</m:t>
                    </m:r>
                    <m:r>
                      <a:rPr lang="en-AU" altLang="zh-CN" i="1" baseline="-25000" dirty="0" smtClean="0">
                        <a:solidFill>
                          <a:schemeClr val="tx1"/>
                        </a:solidFill>
                        <a:latin typeface="Cambria Math"/>
                      </a:rPr>
                      <m:t>8</m:t>
                    </m:r>
                  </m:oMath>
                </a14:m>
                <a:r>
                  <a:rPr lang="en-AU" altLang="zh-CN" dirty="0" smtClean="0">
                    <a:solidFill>
                      <a:schemeClr val="tx1"/>
                    </a:solidFill>
                    <a:latin typeface="Calibri" panose="020F0502020204030204" pitchFamily="34" charset="0"/>
                  </a:rPr>
                  <a:t> (4, 5)</a:t>
                </a:r>
                <a:endParaRPr lang="zh-CN" altLang="en-US" dirty="0">
                  <a:solidFill>
                    <a:schemeClr val="tx1"/>
                  </a:solidFill>
                  <a:latin typeface="Calibri" panose="020F0502020204030204" pitchFamily="34"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1828800" y="4953000"/>
                <a:ext cx="1828800" cy="457200"/>
              </a:xfrm>
              <a:prstGeom prst="rect">
                <a:avLst/>
              </a:prstGeom>
              <a:blipFill rotWithShape="1">
                <a:blip r:embed="rId5"/>
                <a:stretch>
                  <a:fillRect b="-9091"/>
                </a:stretch>
              </a:blipFill>
              <a:ln>
                <a:solidFill>
                  <a:schemeClr val="tx1"/>
                </a:solidFill>
                <a:prstDash val="solid"/>
              </a:ln>
            </p:spPr>
            <p:txBody>
              <a:bodyPr/>
              <a:lstStyle/>
              <a:p>
                <a:r>
                  <a:rPr lang="zh-CN" altLang="en-US">
                    <a:noFill/>
                  </a:rPr>
                  <a:t> </a:t>
                </a:r>
              </a:p>
            </p:txBody>
          </p:sp>
        </mc:Fallback>
      </mc:AlternateContent>
      <p:sp>
        <p:nvSpPr>
          <p:cNvPr id="41" name="Rectangle 40"/>
          <p:cNvSpPr/>
          <p:nvPr/>
        </p:nvSpPr>
        <p:spPr>
          <a:xfrm>
            <a:off x="1828800" y="54102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ltLang="zh-CN" dirty="0" smtClean="0">
                <a:solidFill>
                  <a:schemeClr val="tx1"/>
                </a:solidFill>
                <a:latin typeface="Calibri" panose="020F0502020204030204" pitchFamily="34" charset="0"/>
              </a:rPr>
              <a:t>….</a:t>
            </a:r>
            <a:endParaRPr lang="zh-CN" altLang="en-US" dirty="0">
              <a:solidFill>
                <a:schemeClr val="tx1"/>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46" name="Rectangle 45"/>
              <p:cNvSpPr/>
              <p:nvPr/>
            </p:nvSpPr>
            <p:spPr>
              <a:xfrm>
                <a:off x="5410200" y="40386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smtClean="0">
                        <a:solidFill>
                          <a:srgbClr val="FF0000"/>
                        </a:solidFill>
                        <a:latin typeface="Cambria Math"/>
                      </a:rPr>
                      <m:t>𝑣</m:t>
                    </m:r>
                    <m:r>
                      <a:rPr lang="en-AU" altLang="zh-CN" i="1" baseline="-25000" dirty="0" smtClean="0">
                        <a:solidFill>
                          <a:srgbClr val="FF0000"/>
                        </a:solidFill>
                        <a:latin typeface="Cambria Math"/>
                      </a:rPr>
                      <m:t>1</m:t>
                    </m:r>
                  </m:oMath>
                </a14:m>
                <a:r>
                  <a:rPr lang="en-AU" altLang="zh-CN" dirty="0" smtClean="0">
                    <a:solidFill>
                      <a:srgbClr val="FF0000"/>
                    </a:solidFill>
                    <a:latin typeface="Calibri" panose="020F0502020204030204" pitchFamily="34" charset="0"/>
                  </a:rPr>
                  <a:t> </a:t>
                </a:r>
                <a:r>
                  <a:rPr lang="en-AU" altLang="zh-CN" dirty="0">
                    <a:solidFill>
                      <a:srgbClr val="FF0000"/>
                    </a:solidFill>
                    <a:latin typeface="Calibri" panose="020F0502020204030204" pitchFamily="34" charset="0"/>
                  </a:rPr>
                  <a:t>(10, 20)</a:t>
                </a:r>
                <a:endParaRPr lang="zh-CN" altLang="en-US" dirty="0">
                  <a:solidFill>
                    <a:srgbClr val="FF0000"/>
                  </a:solidFill>
                  <a:latin typeface="Calibri" panose="020F0502020204030204" pitchFamily="34" charset="0"/>
                </a:endParaRPr>
              </a:p>
            </p:txBody>
          </p:sp>
        </mc:Choice>
        <mc:Fallback xmlns="">
          <p:sp>
            <p:nvSpPr>
              <p:cNvPr id="46" name="Rectangle 45"/>
              <p:cNvSpPr>
                <a:spLocks noRot="1" noChangeAspect="1" noMove="1" noResize="1" noEditPoints="1" noAdjustHandles="1" noChangeArrowheads="1" noChangeShapeType="1" noTextEdit="1"/>
              </p:cNvSpPr>
              <p:nvPr/>
            </p:nvSpPr>
            <p:spPr>
              <a:xfrm>
                <a:off x="5410200" y="4038600"/>
                <a:ext cx="1828800" cy="457200"/>
              </a:xfrm>
              <a:prstGeom prst="rect">
                <a:avLst/>
              </a:prstGeom>
              <a:blipFill rotWithShape="1">
                <a:blip r:embed="rId6"/>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5410200" y="44958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b="0" i="1" dirty="0" smtClean="0">
                        <a:solidFill>
                          <a:schemeClr val="tx1"/>
                        </a:solidFill>
                        <a:latin typeface="Cambria Math"/>
                      </a:rPr>
                      <m:t>𝑣</m:t>
                    </m:r>
                    <m:r>
                      <a:rPr lang="en-AU" altLang="zh-CN" i="1" baseline="-25000" dirty="0" smtClean="0">
                        <a:solidFill>
                          <a:schemeClr val="tx1"/>
                        </a:solidFill>
                        <a:latin typeface="Cambria Math"/>
                      </a:rPr>
                      <m:t>6</m:t>
                    </m:r>
                  </m:oMath>
                </a14:m>
                <a:r>
                  <a:rPr lang="en-AU" altLang="zh-CN" dirty="0">
                    <a:solidFill>
                      <a:schemeClr val="tx1"/>
                    </a:solidFill>
                    <a:latin typeface="Calibri" panose="020F0502020204030204" pitchFamily="34" charset="0"/>
                  </a:rPr>
                  <a:t> (15, 15)</a:t>
                </a:r>
                <a:endParaRPr lang="zh-CN" altLang="en-US" dirty="0">
                  <a:solidFill>
                    <a:schemeClr val="tx1"/>
                  </a:solidFill>
                  <a:latin typeface="Calibri" panose="020F0502020204030204" pitchFamily="34" charset="0"/>
                </a:endParaRPr>
              </a:p>
            </p:txBody>
          </p:sp>
        </mc:Choice>
        <mc:Fallback xmlns="">
          <p:sp>
            <p:nvSpPr>
              <p:cNvPr id="47" name="Rectangle 46"/>
              <p:cNvSpPr>
                <a:spLocks noRot="1" noChangeAspect="1" noMove="1" noResize="1" noEditPoints="1" noAdjustHandles="1" noChangeArrowheads="1" noChangeShapeType="1" noTextEdit="1"/>
              </p:cNvSpPr>
              <p:nvPr/>
            </p:nvSpPr>
            <p:spPr>
              <a:xfrm>
                <a:off x="5410200" y="4495800"/>
                <a:ext cx="1828800" cy="457200"/>
              </a:xfrm>
              <a:prstGeom prst="rect">
                <a:avLst/>
              </a:prstGeom>
              <a:blipFill rotWithShape="1">
                <a:blip r:embed="rId7"/>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5410200" y="49530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smtClean="0">
                        <a:solidFill>
                          <a:schemeClr val="tx1"/>
                        </a:solidFill>
                        <a:latin typeface="Cambria Math"/>
                      </a:rPr>
                      <m:t>𝑣</m:t>
                    </m:r>
                    <m:r>
                      <a:rPr lang="en-AU" altLang="zh-CN" i="1" baseline="-25000" dirty="0" smtClean="0">
                        <a:solidFill>
                          <a:schemeClr val="tx1"/>
                        </a:solidFill>
                        <a:latin typeface="Cambria Math"/>
                      </a:rPr>
                      <m:t>7</m:t>
                    </m:r>
                  </m:oMath>
                </a14:m>
                <a:r>
                  <a:rPr lang="en-AU" altLang="zh-CN" dirty="0" smtClean="0">
                    <a:solidFill>
                      <a:schemeClr val="tx1"/>
                    </a:solidFill>
                    <a:latin typeface="Calibri" panose="020F0502020204030204" pitchFamily="34" charset="0"/>
                  </a:rPr>
                  <a:t> </a:t>
                </a:r>
                <a:r>
                  <a:rPr lang="en-AU" altLang="zh-CN" dirty="0">
                    <a:solidFill>
                      <a:schemeClr val="tx1"/>
                    </a:solidFill>
                    <a:latin typeface="Calibri" panose="020F0502020204030204" pitchFamily="34" charset="0"/>
                  </a:rPr>
                  <a:t>(8, 8)</a:t>
                </a:r>
                <a:endParaRPr lang="zh-CN" altLang="en-US" dirty="0">
                  <a:solidFill>
                    <a:schemeClr val="tx1"/>
                  </a:solidFill>
                  <a:latin typeface="Calibri" panose="020F0502020204030204" pitchFamily="34" charset="0"/>
                </a:endParaRPr>
              </a:p>
            </p:txBody>
          </p:sp>
        </mc:Choice>
        <mc:Fallback xmlns="">
          <p:sp>
            <p:nvSpPr>
              <p:cNvPr id="48" name="Rectangle 47"/>
              <p:cNvSpPr>
                <a:spLocks noRot="1" noChangeAspect="1" noMove="1" noResize="1" noEditPoints="1" noAdjustHandles="1" noChangeArrowheads="1" noChangeShapeType="1" noTextEdit="1"/>
              </p:cNvSpPr>
              <p:nvPr/>
            </p:nvSpPr>
            <p:spPr>
              <a:xfrm>
                <a:off x="5410200" y="4953000"/>
                <a:ext cx="1828800" cy="457200"/>
              </a:xfrm>
              <a:prstGeom prst="rect">
                <a:avLst/>
              </a:prstGeom>
              <a:blipFill rotWithShape="1">
                <a:blip r:embed="rId8"/>
                <a:stretch>
                  <a:fillRect b="-9091"/>
                </a:stretch>
              </a:blipFill>
              <a:ln>
                <a:solidFill>
                  <a:schemeClr val="tx1"/>
                </a:solidFill>
                <a:prstDash val="solid"/>
              </a:ln>
            </p:spPr>
            <p:txBody>
              <a:bodyPr/>
              <a:lstStyle/>
              <a:p>
                <a:r>
                  <a:rPr lang="zh-CN" altLang="en-US">
                    <a:noFill/>
                  </a:rPr>
                  <a:t> </a:t>
                </a:r>
              </a:p>
            </p:txBody>
          </p:sp>
        </mc:Fallback>
      </mc:AlternateContent>
      <p:sp>
        <p:nvSpPr>
          <p:cNvPr id="49" name="Rectangle 48"/>
          <p:cNvSpPr/>
          <p:nvPr/>
        </p:nvSpPr>
        <p:spPr>
          <a:xfrm>
            <a:off x="5410200" y="54102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13" name="TextBox 12"/>
              <p:cNvSpPr txBox="1"/>
              <p:nvPr/>
            </p:nvSpPr>
            <p:spPr>
              <a:xfrm>
                <a:off x="7086600" y="3276600"/>
                <a:ext cx="674865" cy="369332"/>
              </a:xfrm>
              <a:prstGeom prst="rect">
                <a:avLst/>
              </a:prstGeom>
              <a:noFill/>
            </p:spPr>
            <p:txBody>
              <a:bodyPr wrap="none" rtlCol="0">
                <a:spAutoFit/>
              </a:bodyPr>
              <a:lstStyle/>
              <a:p>
                <a14:m>
                  <m:oMath xmlns:m="http://schemas.openxmlformats.org/officeDocument/2006/math">
                    <m:r>
                      <a:rPr lang="en-AU" altLang="zh-CN" i="1" dirty="0">
                        <a:latin typeface="Cambria Math"/>
                      </a:rPr>
                      <m:t>𝑆</m:t>
                    </m:r>
                    <m:r>
                      <a:rPr lang="en-AU" altLang="zh-CN" i="1" dirty="0">
                        <a:latin typeface="Cambria Math"/>
                      </a:rPr>
                      <m:t> </m:t>
                    </m:r>
                  </m:oMath>
                </a14:m>
                <a:r>
                  <a:rPr lang="en-AU" altLang="zh-CN" dirty="0" smtClean="0">
                    <a:latin typeface="Calibri" panose="020F0502020204030204" pitchFamily="34" charset="0"/>
                  </a:rPr>
                  <a:t>= {}</a:t>
                </a:r>
                <a:endParaRPr lang="zh-CN" altLang="en-US" dirty="0">
                  <a:latin typeface="Calibri" panose="020F050202020403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7086600" y="3276600"/>
                <a:ext cx="674865" cy="369332"/>
              </a:xfrm>
              <a:prstGeom prst="rect">
                <a:avLst/>
              </a:prstGeom>
              <a:blipFill rotWithShape="1">
                <a:blip r:embed="rId9"/>
                <a:stretch>
                  <a:fillRect t="-8333" r="-7273" b="-25000"/>
                </a:stretch>
              </a:blipFill>
            </p:spPr>
            <p:txBody>
              <a:bodyPr/>
              <a:lstStyle/>
              <a:p>
                <a:r>
                  <a:rPr lang="zh-CN" altLang="en-US">
                    <a:noFill/>
                  </a:rPr>
                  <a:t> </a:t>
                </a:r>
              </a:p>
            </p:txBody>
          </p:sp>
        </mc:Fallback>
      </mc:AlternateContent>
      <p:sp>
        <p:nvSpPr>
          <p:cNvPr id="14" name="TextBox 13"/>
          <p:cNvSpPr txBox="1"/>
          <p:nvPr/>
        </p:nvSpPr>
        <p:spPr>
          <a:xfrm>
            <a:off x="2438400" y="6019800"/>
            <a:ext cx="340158" cy="369332"/>
          </a:xfrm>
          <a:prstGeom prst="rect">
            <a:avLst/>
          </a:prstGeom>
          <a:noFill/>
        </p:spPr>
        <p:txBody>
          <a:bodyPr wrap="none" rtlCol="0">
            <a:spAutoFit/>
          </a:bodyPr>
          <a:lstStyle/>
          <a:p>
            <a:r>
              <a:rPr lang="en-AU" altLang="zh-CN" dirty="0" smtClean="0">
                <a:latin typeface="Calibri" panose="020F0502020204030204" pitchFamily="34" charset="0"/>
              </a:rPr>
              <a:t>Q</a:t>
            </a:r>
            <a:endParaRPr lang="zh-CN" altLang="en-US" dirty="0">
              <a:latin typeface="Calibri" panose="020F0502020204030204" pitchFamily="34" charset="0"/>
            </a:endParaRPr>
          </a:p>
        </p:txBody>
      </p:sp>
      <p:sp>
        <p:nvSpPr>
          <p:cNvPr id="15" name="TextBox 14"/>
          <p:cNvSpPr txBox="1"/>
          <p:nvPr/>
        </p:nvSpPr>
        <p:spPr>
          <a:xfrm>
            <a:off x="6146506" y="6019800"/>
            <a:ext cx="328936" cy="369332"/>
          </a:xfrm>
          <a:prstGeom prst="rect">
            <a:avLst/>
          </a:prstGeom>
          <a:noFill/>
        </p:spPr>
        <p:txBody>
          <a:bodyPr wrap="none" rtlCol="0">
            <a:spAutoFit/>
          </a:bodyPr>
          <a:lstStyle/>
          <a:p>
            <a:r>
              <a:rPr lang="en-AU" altLang="zh-CN" dirty="0" smtClean="0">
                <a:latin typeface="Calibri" panose="020F0502020204030204" pitchFamily="34" charset="0"/>
              </a:rPr>
              <a:t>H</a:t>
            </a:r>
            <a:endParaRPr lang="zh-CN" altLang="en-US" dirty="0">
              <a:latin typeface="Calibri" panose="020F0502020204030204" pitchFamily="34" charset="0"/>
            </a:endParaRPr>
          </a:p>
        </p:txBody>
      </p:sp>
      <p:sp>
        <p:nvSpPr>
          <p:cNvPr id="16" name="TextBox 15"/>
          <p:cNvSpPr txBox="1"/>
          <p:nvPr/>
        </p:nvSpPr>
        <p:spPr>
          <a:xfrm>
            <a:off x="7772400" y="4392769"/>
            <a:ext cx="737702" cy="369332"/>
          </a:xfrm>
          <a:prstGeom prst="rect">
            <a:avLst/>
          </a:prstGeom>
          <a:noFill/>
        </p:spPr>
        <p:txBody>
          <a:bodyPr wrap="none" rtlCol="0">
            <a:spAutoFit/>
          </a:bodyPr>
          <a:lstStyle/>
          <a:p>
            <a:r>
              <a:rPr lang="en-AU" altLang="zh-CN" i="1" dirty="0" smtClean="0">
                <a:latin typeface="Calibri" panose="020F0502020204030204" pitchFamily="34" charset="0"/>
              </a:rPr>
              <a:t>L</a:t>
            </a:r>
            <a:r>
              <a:rPr lang="en-AU" altLang="zh-CN" dirty="0" smtClean="0">
                <a:latin typeface="Calibri" panose="020F0502020204030204" pitchFamily="34" charset="0"/>
              </a:rPr>
              <a:t> = 15</a:t>
            </a:r>
            <a:endParaRPr lang="zh-CN" alt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9" name="Content Placeholder 3"/>
              <p:cNvSpPr>
                <a:spLocks noGrp="1"/>
              </p:cNvSpPr>
              <p:nvPr>
                <p:ph sz="quarter" idx="1"/>
              </p:nvPr>
            </p:nvSpPr>
            <p:spPr>
              <a:xfrm>
                <a:off x="301752" y="1527048"/>
                <a:ext cx="8503920" cy="4572000"/>
              </a:xfrm>
            </p:spPr>
            <p:txBody>
              <a:bodyPr/>
              <a:lstStyle/>
              <a:p>
                <a:r>
                  <a:rPr lang="en-AU" altLang="zh-CN" dirty="0" smtClean="0"/>
                  <a:t>Offline Compute the index needed for the pruning rules.</a:t>
                </a:r>
              </a:p>
              <a:p>
                <a:r>
                  <a:rPr lang="en-AU" altLang="zh-CN" dirty="0" smtClean="0"/>
                  <a:t>Online </a:t>
                </a:r>
                <a:r>
                  <a:rPr lang="en-AU" altLang="zh-CN" sz="1600" dirty="0" smtClean="0"/>
                  <a:t>(</a:t>
                </a:r>
                <a:r>
                  <a:rPr lang="en-AU" altLang="zh-CN" sz="1600" b="1" dirty="0" smtClean="0"/>
                  <a:t>k = 2</a:t>
                </a:r>
                <a:r>
                  <a:rPr lang="en-AU" altLang="zh-CN" sz="1600" dirty="0" smtClean="0"/>
                  <a:t>)</a:t>
                </a:r>
                <a:r>
                  <a:rPr lang="en-AU" altLang="zh-CN" dirty="0" smtClean="0"/>
                  <a:t>.</a:t>
                </a:r>
              </a:p>
              <a:p>
                <a:pPr lvl="1"/>
                <a:r>
                  <a:rPr lang="en-AU" altLang="zh-CN" dirty="0"/>
                  <a:t>Estimate the </a:t>
                </a:r>
                <a14:m>
                  <m:oMath xmlns:m="http://schemas.openxmlformats.org/officeDocument/2006/math">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r>
                          <a:rPr lang="en-AU" altLang="zh-CN">
                            <a:latin typeface="Cambria Math"/>
                          </a:rPr>
                          <m:t>𝑈</m:t>
                        </m:r>
                      </m:sup>
                    </m:sSubSup>
                    <m:d>
                      <m:dPr>
                        <m:ctrlPr>
                          <a:rPr lang="en-AU" altLang="zh-CN" i="1">
                            <a:latin typeface="Cambria Math"/>
                          </a:rPr>
                        </m:ctrlPr>
                      </m:dPr>
                      <m:e>
                        <m:r>
                          <a:rPr lang="en-AU" altLang="zh-CN">
                            <a:latin typeface="Cambria Math"/>
                          </a:rPr>
                          <m:t>𝑢</m:t>
                        </m:r>
                      </m:e>
                    </m:d>
                  </m:oMath>
                </a14:m>
                <a:r>
                  <a:rPr lang="zh-CN" altLang="en-US" dirty="0"/>
                  <a:t> </a:t>
                </a:r>
                <a:r>
                  <a:rPr lang="en-AU" altLang="zh-CN" dirty="0"/>
                  <a:t>and </a:t>
                </a:r>
                <a14:m>
                  <m:oMath xmlns:m="http://schemas.openxmlformats.org/officeDocument/2006/math">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r>
                          <a:rPr lang="en-AU" altLang="zh-CN">
                            <a:latin typeface="Cambria Math"/>
                          </a:rPr>
                          <m:t>𝐿</m:t>
                        </m:r>
                      </m:sup>
                    </m:sSubSup>
                    <m:d>
                      <m:dPr>
                        <m:ctrlPr>
                          <a:rPr lang="en-AU" altLang="zh-CN" i="1">
                            <a:latin typeface="Cambria Math"/>
                          </a:rPr>
                        </m:ctrlPr>
                      </m:dPr>
                      <m:e>
                        <m:r>
                          <a:rPr lang="en-AU" altLang="zh-CN">
                            <a:latin typeface="Cambria Math"/>
                          </a:rPr>
                          <m:t>𝑢</m:t>
                        </m:r>
                      </m:e>
                    </m:d>
                  </m:oMath>
                </a14:m>
                <a:r>
                  <a:rPr lang="zh-CN" altLang="en-US" dirty="0"/>
                  <a:t> </a:t>
                </a:r>
                <a:r>
                  <a:rPr lang="en-AU" altLang="zh-CN" dirty="0"/>
                  <a:t>for </a:t>
                </a:r>
                <a14:m>
                  <m:oMath xmlns:m="http://schemas.openxmlformats.org/officeDocument/2006/math">
                    <m:r>
                      <a:rPr lang="en-AU" altLang="zh-CN">
                        <a:latin typeface="Cambria Math"/>
                      </a:rPr>
                      <m:t>𝑢</m:t>
                    </m:r>
                    <m:r>
                      <a:rPr lang="en-AU" altLang="zh-CN">
                        <a:latin typeface="Cambria Math"/>
                      </a:rPr>
                      <m:t>∈</m:t>
                    </m:r>
                    <m:r>
                      <a:rPr lang="en-AU" altLang="zh-CN">
                        <a:latin typeface="Cambria Math"/>
                      </a:rPr>
                      <m:t>𝑉</m:t>
                    </m:r>
                  </m:oMath>
                </a14:m>
                <a:r>
                  <a:rPr lang="en-AU" altLang="zh-CN" dirty="0"/>
                  <a:t>.</a:t>
                </a:r>
              </a:p>
              <a:p>
                <a:pPr lvl="1"/>
                <a:r>
                  <a:rPr lang="en-AU" altLang="zh-CN" dirty="0"/>
                  <a:t>Calculate exact influence of </a:t>
                </a:r>
                <a14:m>
                  <m:oMath xmlns:m="http://schemas.openxmlformats.org/officeDocument/2006/math">
                    <m:r>
                      <a:rPr lang="en-AU" altLang="zh-CN" b="0" i="1" dirty="0" smtClean="0">
                        <a:latin typeface="Cambria Math"/>
                      </a:rPr>
                      <m:t>𝑆</m:t>
                    </m:r>
                    <m:r>
                      <a:rPr lang="en-AU" altLang="zh-CN" b="0" i="0" dirty="0" smtClean="0">
                        <a:latin typeface="Cambria Math"/>
                      </a:rPr>
                      <m:t>′</m:t>
                    </m:r>
                    <m:r>
                      <a:rPr lang="en-AU" altLang="zh-CN" b="0" i="1" dirty="0" smtClean="0">
                        <a:latin typeface="Cambria Math"/>
                      </a:rPr>
                      <m:t>={</m:t>
                    </m:r>
                    <m:r>
                      <a:rPr lang="en-AU" altLang="zh-CN" b="0" i="1" dirty="0" smtClean="0">
                        <a:latin typeface="Cambria Math"/>
                      </a:rPr>
                      <m:t>𝑣</m:t>
                    </m:r>
                    <m:r>
                      <a:rPr lang="en-AU" altLang="zh-CN" b="0" i="1" baseline="-25000" dirty="0" smtClean="0">
                        <a:latin typeface="Cambria Math"/>
                      </a:rPr>
                      <m:t>6</m:t>
                    </m:r>
                    <m:r>
                      <a:rPr lang="en-AU" altLang="zh-CN" b="0" i="1" dirty="0" smtClean="0">
                        <a:latin typeface="Cambria Math"/>
                      </a:rPr>
                      <m:t>, </m:t>
                    </m:r>
                    <m:r>
                      <a:rPr lang="en-AU" altLang="zh-CN" b="0" i="1" dirty="0" smtClean="0">
                        <a:latin typeface="Cambria Math"/>
                      </a:rPr>
                      <m:t>𝑣</m:t>
                    </m:r>
                    <m:r>
                      <a:rPr lang="en-AU" altLang="zh-CN" b="0" i="1" baseline="-25000" dirty="0" smtClean="0">
                        <a:latin typeface="Cambria Math"/>
                      </a:rPr>
                      <m:t>7</m:t>
                    </m:r>
                    <m:r>
                      <a:rPr lang="en-AU" altLang="zh-CN" b="0" i="1" dirty="0" smtClean="0">
                        <a:latin typeface="Cambria Math"/>
                      </a:rPr>
                      <m:t>}</m:t>
                    </m:r>
                  </m:oMath>
                </a14:m>
                <a:r>
                  <a:rPr lang="en-AU" altLang="zh-CN" dirty="0"/>
                  <a:t>.</a:t>
                </a:r>
              </a:p>
              <a:p>
                <a:endParaRPr lang="zh-CN" altLang="en-US" dirty="0"/>
              </a:p>
            </p:txBody>
          </p:sp>
        </mc:Choice>
        <mc:Fallback xmlns="">
          <p:sp>
            <p:nvSpPr>
              <p:cNvPr id="19" name="Content Placeholder 3"/>
              <p:cNvSpPr>
                <a:spLocks noGrp="1" noRot="1" noChangeAspect="1" noMove="1" noResize="1" noEditPoints="1" noAdjustHandles="1" noChangeArrowheads="1" noChangeShapeType="1" noTextEdit="1"/>
              </p:cNvSpPr>
              <p:nvPr>
                <p:ph sz="quarter" idx="1"/>
              </p:nvPr>
            </p:nvSpPr>
            <p:spPr>
              <a:xfrm>
                <a:off x="301752" y="1527048"/>
                <a:ext cx="8503920" cy="4572000"/>
              </a:xfrm>
              <a:blipFill rotWithShape="1">
                <a:blip r:embed="rId10"/>
                <a:stretch>
                  <a:fillRect l="-789" t="-10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279985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zh-CN" dirty="0" smtClean="0"/>
              <a:t>Best First Algorithm</a:t>
            </a:r>
            <a:endParaRPr lang="zh-CN" alt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27</a:t>
            </a:fld>
            <a:endParaRPr 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1828800" y="40386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smtClean="0">
                        <a:solidFill>
                          <a:schemeClr val="tx1"/>
                        </a:solidFill>
                        <a:latin typeface="Cambria Math"/>
                      </a:rPr>
                      <m:t>𝑣</m:t>
                    </m:r>
                    <m:r>
                      <a:rPr lang="en-AU" altLang="zh-CN" i="1" baseline="-25000" dirty="0">
                        <a:solidFill>
                          <a:schemeClr val="tx1"/>
                        </a:solidFill>
                        <a:latin typeface="Cambria Math"/>
                      </a:rPr>
                      <m:t>2</m:t>
                    </m:r>
                  </m:oMath>
                </a14:m>
                <a:r>
                  <a:rPr lang="en-AU" altLang="zh-CN" dirty="0">
                    <a:solidFill>
                      <a:schemeClr val="tx1"/>
                    </a:solidFill>
                    <a:latin typeface="Calibri" panose="020F0502020204030204" pitchFamily="34" charset="0"/>
                  </a:rPr>
                  <a:t> (5, 15)</a:t>
                </a:r>
                <a:endParaRPr lang="zh-CN" altLang="en-US" dirty="0">
                  <a:solidFill>
                    <a:schemeClr val="tx1"/>
                  </a:solidFill>
                  <a:latin typeface="Calibri" panose="020F050202020403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828800" y="4038600"/>
                <a:ext cx="1828800" cy="457200"/>
              </a:xfrm>
              <a:prstGeom prst="rect">
                <a:avLst/>
              </a:prstGeom>
              <a:blipFill rotWithShape="1">
                <a:blip r:embed="rId3"/>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1828800" y="44958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a:solidFill>
                          <a:schemeClr val="tx1"/>
                        </a:solidFill>
                        <a:latin typeface="Cambria Math"/>
                      </a:rPr>
                      <m:t>𝑣</m:t>
                    </m:r>
                    <m:r>
                      <a:rPr lang="en-AU" altLang="zh-CN" i="1" baseline="-25000" dirty="0">
                        <a:solidFill>
                          <a:schemeClr val="tx1"/>
                        </a:solidFill>
                        <a:latin typeface="Cambria Math"/>
                      </a:rPr>
                      <m:t>3</m:t>
                    </m:r>
                  </m:oMath>
                </a14:m>
                <a:r>
                  <a:rPr lang="en-AU" altLang="zh-CN" dirty="0">
                    <a:solidFill>
                      <a:schemeClr val="tx1"/>
                    </a:solidFill>
                    <a:latin typeface="Calibri" panose="020F0502020204030204" pitchFamily="34" charset="0"/>
                  </a:rPr>
                  <a:t> (5, 10)</a:t>
                </a:r>
                <a:endParaRPr lang="zh-CN" altLang="en-US" dirty="0">
                  <a:solidFill>
                    <a:schemeClr val="tx1"/>
                  </a:solidFill>
                  <a:latin typeface="Calibri" panose="020F050202020403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1828800" y="4495800"/>
                <a:ext cx="1828800" cy="457200"/>
              </a:xfrm>
              <a:prstGeom prst="rect">
                <a:avLst/>
              </a:prstGeom>
              <a:blipFill rotWithShape="1">
                <a:blip r:embed="rId4"/>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1828800" y="49530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a:solidFill>
                          <a:schemeClr val="tx1"/>
                        </a:solidFill>
                        <a:latin typeface="Cambria Math"/>
                      </a:rPr>
                      <m:t>𝑣</m:t>
                    </m:r>
                    <m:r>
                      <a:rPr lang="en-AU" altLang="zh-CN" i="1" baseline="-25000" dirty="0">
                        <a:solidFill>
                          <a:schemeClr val="tx1"/>
                        </a:solidFill>
                        <a:latin typeface="Cambria Math"/>
                      </a:rPr>
                      <m:t>8</m:t>
                    </m:r>
                  </m:oMath>
                </a14:m>
                <a:r>
                  <a:rPr lang="en-AU" altLang="zh-CN" dirty="0">
                    <a:solidFill>
                      <a:schemeClr val="tx1"/>
                    </a:solidFill>
                    <a:latin typeface="Calibri" panose="020F0502020204030204" pitchFamily="34" charset="0"/>
                  </a:rPr>
                  <a:t> (4, 5)</a:t>
                </a:r>
                <a:endParaRPr lang="zh-CN" altLang="en-US" dirty="0">
                  <a:solidFill>
                    <a:schemeClr val="tx1"/>
                  </a:solidFill>
                  <a:latin typeface="Calibri" panose="020F0502020204030204" pitchFamily="34"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1828800" y="4953000"/>
                <a:ext cx="1828800" cy="457200"/>
              </a:xfrm>
              <a:prstGeom prst="rect">
                <a:avLst/>
              </a:prstGeom>
              <a:blipFill rotWithShape="1">
                <a:blip r:embed="rId5"/>
                <a:stretch>
                  <a:fillRect b="-9091"/>
                </a:stretch>
              </a:blipFill>
              <a:ln>
                <a:solidFill>
                  <a:schemeClr val="tx1"/>
                </a:solidFill>
                <a:prstDash val="solid"/>
              </a:ln>
            </p:spPr>
            <p:txBody>
              <a:bodyPr/>
              <a:lstStyle/>
              <a:p>
                <a:r>
                  <a:rPr lang="zh-CN" altLang="en-US">
                    <a:noFill/>
                  </a:rPr>
                  <a:t> </a:t>
                </a:r>
              </a:p>
            </p:txBody>
          </p:sp>
        </mc:Fallback>
      </mc:AlternateContent>
      <p:sp>
        <p:nvSpPr>
          <p:cNvPr id="41" name="Rectangle 40"/>
          <p:cNvSpPr/>
          <p:nvPr/>
        </p:nvSpPr>
        <p:spPr>
          <a:xfrm>
            <a:off x="1828800" y="54102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ltLang="zh-CN" dirty="0" smtClean="0">
                <a:solidFill>
                  <a:schemeClr val="tx1"/>
                </a:solidFill>
                <a:latin typeface="Calibri" panose="020F0502020204030204" pitchFamily="34" charset="0"/>
              </a:rPr>
              <a:t>….</a:t>
            </a:r>
            <a:endParaRPr lang="zh-CN" altLang="en-US" dirty="0">
              <a:solidFill>
                <a:schemeClr val="tx1"/>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46" name="Rectangle 45"/>
              <p:cNvSpPr/>
              <p:nvPr/>
            </p:nvSpPr>
            <p:spPr>
              <a:xfrm>
                <a:off x="5410200" y="40386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smtClean="0">
                        <a:solidFill>
                          <a:srgbClr val="FF0000"/>
                        </a:solidFill>
                        <a:latin typeface="Cambria Math"/>
                      </a:rPr>
                      <m:t>𝑣</m:t>
                    </m:r>
                    <m:r>
                      <a:rPr lang="en-AU" altLang="zh-CN" i="1" baseline="-25000" dirty="0">
                        <a:solidFill>
                          <a:srgbClr val="FF0000"/>
                        </a:solidFill>
                        <a:latin typeface="Cambria Math"/>
                      </a:rPr>
                      <m:t>1</m:t>
                    </m:r>
                  </m:oMath>
                </a14:m>
                <a:r>
                  <a:rPr lang="en-AU" altLang="zh-CN" dirty="0">
                    <a:solidFill>
                      <a:srgbClr val="FF0000"/>
                    </a:solidFill>
                    <a:latin typeface="Calibri" panose="020F0502020204030204" pitchFamily="34" charset="0"/>
                  </a:rPr>
                  <a:t> </a:t>
                </a:r>
                <a:r>
                  <a:rPr lang="en-AU" altLang="zh-CN" dirty="0" smtClean="0">
                    <a:solidFill>
                      <a:srgbClr val="FF0000"/>
                    </a:solidFill>
                    <a:latin typeface="Calibri" panose="020F0502020204030204" pitchFamily="34" charset="0"/>
                  </a:rPr>
                  <a:t>(18, 18)</a:t>
                </a:r>
                <a:endParaRPr lang="zh-CN" altLang="en-US" dirty="0">
                  <a:solidFill>
                    <a:srgbClr val="FF0000"/>
                  </a:solidFill>
                  <a:latin typeface="Calibri" panose="020F0502020204030204" pitchFamily="34" charset="0"/>
                </a:endParaRPr>
              </a:p>
            </p:txBody>
          </p:sp>
        </mc:Choice>
        <mc:Fallback xmlns="">
          <p:sp>
            <p:nvSpPr>
              <p:cNvPr id="46" name="Rectangle 45"/>
              <p:cNvSpPr>
                <a:spLocks noRot="1" noChangeAspect="1" noMove="1" noResize="1" noEditPoints="1" noAdjustHandles="1" noChangeArrowheads="1" noChangeShapeType="1" noTextEdit="1"/>
              </p:cNvSpPr>
              <p:nvPr/>
            </p:nvSpPr>
            <p:spPr>
              <a:xfrm>
                <a:off x="5410200" y="4038600"/>
                <a:ext cx="1828800" cy="457200"/>
              </a:xfrm>
              <a:prstGeom prst="rect">
                <a:avLst/>
              </a:prstGeom>
              <a:blipFill rotWithShape="1">
                <a:blip r:embed="rId6"/>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5410200" y="44958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a:solidFill>
                          <a:schemeClr val="tx1"/>
                        </a:solidFill>
                        <a:latin typeface="Cambria Math"/>
                      </a:rPr>
                      <m:t>𝑣</m:t>
                    </m:r>
                    <m:r>
                      <a:rPr lang="en-AU" altLang="zh-CN" i="1" baseline="-25000" dirty="0">
                        <a:solidFill>
                          <a:schemeClr val="tx1"/>
                        </a:solidFill>
                        <a:latin typeface="Cambria Math"/>
                      </a:rPr>
                      <m:t>6</m:t>
                    </m:r>
                  </m:oMath>
                </a14:m>
                <a:r>
                  <a:rPr lang="en-AU" altLang="zh-CN" dirty="0">
                    <a:solidFill>
                      <a:schemeClr val="tx1"/>
                    </a:solidFill>
                    <a:latin typeface="Calibri" panose="020F0502020204030204" pitchFamily="34" charset="0"/>
                  </a:rPr>
                  <a:t> (15, 15)</a:t>
                </a:r>
                <a:endParaRPr lang="zh-CN" altLang="en-US" dirty="0">
                  <a:solidFill>
                    <a:schemeClr val="tx1"/>
                  </a:solidFill>
                  <a:latin typeface="Calibri" panose="020F0502020204030204" pitchFamily="34" charset="0"/>
                </a:endParaRPr>
              </a:p>
            </p:txBody>
          </p:sp>
        </mc:Choice>
        <mc:Fallback xmlns="">
          <p:sp>
            <p:nvSpPr>
              <p:cNvPr id="47" name="Rectangle 46"/>
              <p:cNvSpPr>
                <a:spLocks noRot="1" noChangeAspect="1" noMove="1" noResize="1" noEditPoints="1" noAdjustHandles="1" noChangeArrowheads="1" noChangeShapeType="1" noTextEdit="1"/>
              </p:cNvSpPr>
              <p:nvPr/>
            </p:nvSpPr>
            <p:spPr>
              <a:xfrm>
                <a:off x="5410200" y="4495800"/>
                <a:ext cx="1828800" cy="457200"/>
              </a:xfrm>
              <a:prstGeom prst="rect">
                <a:avLst/>
              </a:prstGeom>
              <a:blipFill rotWithShape="1">
                <a:blip r:embed="rId7"/>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5410200" y="49530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a:solidFill>
                          <a:schemeClr val="tx1"/>
                        </a:solidFill>
                        <a:latin typeface="Cambria Math"/>
                      </a:rPr>
                      <m:t>𝑣</m:t>
                    </m:r>
                    <m:r>
                      <a:rPr lang="en-AU" altLang="zh-CN" i="1" baseline="-25000" dirty="0">
                        <a:solidFill>
                          <a:schemeClr val="tx1"/>
                        </a:solidFill>
                        <a:latin typeface="Cambria Math"/>
                      </a:rPr>
                      <m:t>7</m:t>
                    </m:r>
                  </m:oMath>
                </a14:m>
                <a:r>
                  <a:rPr lang="en-AU" altLang="zh-CN" dirty="0">
                    <a:solidFill>
                      <a:schemeClr val="tx1"/>
                    </a:solidFill>
                    <a:latin typeface="Calibri" panose="020F0502020204030204" pitchFamily="34" charset="0"/>
                  </a:rPr>
                  <a:t> (8, 8)</a:t>
                </a:r>
                <a:endParaRPr lang="zh-CN" altLang="en-US" dirty="0">
                  <a:solidFill>
                    <a:schemeClr val="tx1"/>
                  </a:solidFill>
                  <a:latin typeface="Calibri" panose="020F0502020204030204" pitchFamily="34" charset="0"/>
                </a:endParaRPr>
              </a:p>
            </p:txBody>
          </p:sp>
        </mc:Choice>
        <mc:Fallback xmlns="">
          <p:sp>
            <p:nvSpPr>
              <p:cNvPr id="48" name="Rectangle 47"/>
              <p:cNvSpPr>
                <a:spLocks noRot="1" noChangeAspect="1" noMove="1" noResize="1" noEditPoints="1" noAdjustHandles="1" noChangeArrowheads="1" noChangeShapeType="1" noTextEdit="1"/>
              </p:cNvSpPr>
              <p:nvPr/>
            </p:nvSpPr>
            <p:spPr>
              <a:xfrm>
                <a:off x="5410200" y="4953000"/>
                <a:ext cx="1828800" cy="457200"/>
              </a:xfrm>
              <a:prstGeom prst="rect">
                <a:avLst/>
              </a:prstGeom>
              <a:blipFill rotWithShape="1">
                <a:blip r:embed="rId8"/>
                <a:stretch>
                  <a:fillRect b="-9091"/>
                </a:stretch>
              </a:blipFill>
              <a:ln>
                <a:solidFill>
                  <a:schemeClr val="tx1"/>
                </a:solidFill>
                <a:prstDash val="solid"/>
              </a:ln>
            </p:spPr>
            <p:txBody>
              <a:bodyPr/>
              <a:lstStyle/>
              <a:p>
                <a:r>
                  <a:rPr lang="zh-CN" altLang="en-US">
                    <a:noFill/>
                  </a:rPr>
                  <a:t> </a:t>
                </a:r>
              </a:p>
            </p:txBody>
          </p:sp>
        </mc:Fallback>
      </mc:AlternateContent>
      <p:sp>
        <p:nvSpPr>
          <p:cNvPr id="49" name="Rectangle 48"/>
          <p:cNvSpPr/>
          <p:nvPr/>
        </p:nvSpPr>
        <p:spPr>
          <a:xfrm>
            <a:off x="5410200" y="54102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7086600" y="3276600"/>
                <a:ext cx="674865" cy="369332"/>
              </a:xfrm>
              <a:prstGeom prst="rect">
                <a:avLst/>
              </a:prstGeom>
              <a:noFill/>
            </p:spPr>
            <p:txBody>
              <a:bodyPr wrap="none" rtlCol="0">
                <a:spAutoFit/>
              </a:bodyPr>
              <a:lstStyle/>
              <a:p>
                <a14:m>
                  <m:oMath xmlns:m="http://schemas.openxmlformats.org/officeDocument/2006/math">
                    <m:r>
                      <a:rPr lang="en-AU" altLang="zh-CN" i="1" dirty="0" smtClean="0">
                        <a:solidFill>
                          <a:schemeClr val="tx1"/>
                        </a:solidFill>
                        <a:latin typeface="Cambria Math"/>
                      </a:rPr>
                      <m:t>𝑆</m:t>
                    </m:r>
                    <m:r>
                      <a:rPr lang="en-AU" altLang="zh-CN" i="1" dirty="0" smtClean="0">
                        <a:solidFill>
                          <a:schemeClr val="tx1"/>
                        </a:solidFill>
                        <a:latin typeface="Cambria Math"/>
                      </a:rPr>
                      <m:t> </m:t>
                    </m:r>
                  </m:oMath>
                </a14:m>
                <a:r>
                  <a:rPr lang="en-AU" altLang="zh-CN" dirty="0" smtClean="0">
                    <a:solidFill>
                      <a:schemeClr val="tx1"/>
                    </a:solidFill>
                    <a:latin typeface="Calibri" panose="020F0502020204030204" pitchFamily="34" charset="0"/>
                  </a:rPr>
                  <a:t>= {}</a:t>
                </a:r>
                <a:endParaRPr lang="zh-CN" altLang="en-US" dirty="0">
                  <a:solidFill>
                    <a:schemeClr val="tx1"/>
                  </a:solidFill>
                  <a:latin typeface="Calibri" panose="020F050202020403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086600" y="3276600"/>
                <a:ext cx="674865" cy="369332"/>
              </a:xfrm>
              <a:prstGeom prst="rect">
                <a:avLst/>
              </a:prstGeom>
              <a:blipFill rotWithShape="1">
                <a:blip r:embed="rId9"/>
                <a:stretch>
                  <a:fillRect t="-8333" r="-7273" b="-25000"/>
                </a:stretch>
              </a:blipFill>
            </p:spPr>
            <p:txBody>
              <a:bodyPr/>
              <a:lstStyle/>
              <a:p>
                <a:r>
                  <a:rPr lang="zh-CN" altLang="en-US">
                    <a:noFill/>
                  </a:rPr>
                  <a:t> </a:t>
                </a:r>
              </a:p>
            </p:txBody>
          </p:sp>
        </mc:Fallback>
      </mc:AlternateContent>
      <p:sp>
        <p:nvSpPr>
          <p:cNvPr id="14" name="TextBox 13"/>
          <p:cNvSpPr txBox="1"/>
          <p:nvPr/>
        </p:nvSpPr>
        <p:spPr>
          <a:xfrm>
            <a:off x="2438400" y="6019800"/>
            <a:ext cx="340158" cy="369332"/>
          </a:xfrm>
          <a:prstGeom prst="rect">
            <a:avLst/>
          </a:prstGeom>
          <a:noFill/>
        </p:spPr>
        <p:txBody>
          <a:bodyPr wrap="none" rtlCol="0">
            <a:spAutoFit/>
          </a:bodyPr>
          <a:lstStyle/>
          <a:p>
            <a:r>
              <a:rPr lang="en-AU" altLang="zh-CN" dirty="0" smtClean="0">
                <a:latin typeface="Calibri" panose="020F0502020204030204" pitchFamily="34" charset="0"/>
              </a:rPr>
              <a:t>Q</a:t>
            </a:r>
            <a:endParaRPr lang="zh-CN" altLang="en-US" dirty="0">
              <a:latin typeface="Calibri" panose="020F0502020204030204" pitchFamily="34" charset="0"/>
            </a:endParaRPr>
          </a:p>
        </p:txBody>
      </p:sp>
      <p:sp>
        <p:nvSpPr>
          <p:cNvPr id="15" name="TextBox 14"/>
          <p:cNvSpPr txBox="1"/>
          <p:nvPr/>
        </p:nvSpPr>
        <p:spPr>
          <a:xfrm>
            <a:off x="6146506" y="6019800"/>
            <a:ext cx="328936" cy="369332"/>
          </a:xfrm>
          <a:prstGeom prst="rect">
            <a:avLst/>
          </a:prstGeom>
          <a:noFill/>
        </p:spPr>
        <p:txBody>
          <a:bodyPr wrap="none" rtlCol="0">
            <a:spAutoFit/>
          </a:bodyPr>
          <a:lstStyle/>
          <a:p>
            <a:r>
              <a:rPr lang="en-AU" altLang="zh-CN" dirty="0" smtClean="0">
                <a:latin typeface="Calibri" panose="020F0502020204030204" pitchFamily="34" charset="0"/>
              </a:rPr>
              <a:t>H</a:t>
            </a:r>
            <a:endParaRPr lang="zh-CN" altLang="en-US" dirty="0">
              <a:latin typeface="Calibri" panose="020F0502020204030204" pitchFamily="34" charset="0"/>
            </a:endParaRPr>
          </a:p>
        </p:txBody>
      </p:sp>
      <p:sp>
        <p:nvSpPr>
          <p:cNvPr id="16" name="TextBox 15"/>
          <p:cNvSpPr txBox="1"/>
          <p:nvPr/>
        </p:nvSpPr>
        <p:spPr>
          <a:xfrm>
            <a:off x="7772400" y="4392769"/>
            <a:ext cx="737702" cy="369332"/>
          </a:xfrm>
          <a:prstGeom prst="rect">
            <a:avLst/>
          </a:prstGeom>
          <a:noFill/>
        </p:spPr>
        <p:txBody>
          <a:bodyPr wrap="none" rtlCol="0">
            <a:spAutoFit/>
          </a:bodyPr>
          <a:lstStyle/>
          <a:p>
            <a:r>
              <a:rPr lang="en-AU" altLang="zh-CN" i="1" dirty="0" smtClean="0">
                <a:solidFill>
                  <a:srgbClr val="FF0000"/>
                </a:solidFill>
                <a:latin typeface="Calibri" panose="020F0502020204030204" pitchFamily="34" charset="0"/>
              </a:rPr>
              <a:t>L</a:t>
            </a:r>
            <a:r>
              <a:rPr lang="en-AU" altLang="zh-CN" dirty="0" smtClean="0">
                <a:solidFill>
                  <a:srgbClr val="FF0000"/>
                </a:solidFill>
                <a:latin typeface="Calibri" panose="020F0502020204030204" pitchFamily="34" charset="0"/>
              </a:rPr>
              <a:t> = 18</a:t>
            </a:r>
            <a:endParaRPr lang="zh-CN" altLang="en-US" dirty="0">
              <a:solidFill>
                <a:srgbClr val="FF0000"/>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18" name="Content Placeholder 3"/>
              <p:cNvSpPr>
                <a:spLocks noGrp="1"/>
              </p:cNvSpPr>
              <p:nvPr>
                <p:ph sz="quarter" idx="1"/>
              </p:nvPr>
            </p:nvSpPr>
            <p:spPr>
              <a:xfrm>
                <a:off x="301752" y="1527048"/>
                <a:ext cx="8503920" cy="4572000"/>
              </a:xfrm>
            </p:spPr>
            <p:txBody>
              <a:bodyPr/>
              <a:lstStyle/>
              <a:p>
                <a:r>
                  <a:rPr lang="en-AU" altLang="zh-CN" dirty="0" smtClean="0"/>
                  <a:t>Offline Compute the index needed for the pruning rules.</a:t>
                </a:r>
              </a:p>
              <a:p>
                <a:r>
                  <a:rPr lang="en-AU" altLang="zh-CN" dirty="0" smtClean="0"/>
                  <a:t>Online </a:t>
                </a:r>
                <a:r>
                  <a:rPr lang="en-AU" altLang="zh-CN" sz="1600" dirty="0" smtClean="0"/>
                  <a:t>(</a:t>
                </a:r>
                <a:r>
                  <a:rPr lang="en-AU" altLang="zh-CN" sz="1600" b="1" dirty="0" smtClean="0"/>
                  <a:t>k = 2</a:t>
                </a:r>
                <a:r>
                  <a:rPr lang="en-AU" altLang="zh-CN" sz="1600" dirty="0" smtClean="0"/>
                  <a:t>)</a:t>
                </a:r>
                <a:r>
                  <a:rPr lang="en-AU" altLang="zh-CN" dirty="0" smtClean="0"/>
                  <a:t>.</a:t>
                </a:r>
              </a:p>
              <a:p>
                <a:pPr lvl="1"/>
                <a:r>
                  <a:rPr lang="en-AU" altLang="zh-CN" dirty="0"/>
                  <a:t>Estimate the </a:t>
                </a:r>
                <a14:m>
                  <m:oMath xmlns:m="http://schemas.openxmlformats.org/officeDocument/2006/math">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r>
                          <a:rPr lang="en-AU" altLang="zh-CN">
                            <a:latin typeface="Cambria Math"/>
                          </a:rPr>
                          <m:t>𝑈</m:t>
                        </m:r>
                      </m:sup>
                    </m:sSubSup>
                    <m:d>
                      <m:dPr>
                        <m:ctrlPr>
                          <a:rPr lang="en-AU" altLang="zh-CN" i="1">
                            <a:latin typeface="Cambria Math"/>
                          </a:rPr>
                        </m:ctrlPr>
                      </m:dPr>
                      <m:e>
                        <m:r>
                          <a:rPr lang="en-AU" altLang="zh-CN">
                            <a:latin typeface="Cambria Math"/>
                          </a:rPr>
                          <m:t>𝑢</m:t>
                        </m:r>
                      </m:e>
                    </m:d>
                  </m:oMath>
                </a14:m>
                <a:r>
                  <a:rPr lang="zh-CN" altLang="en-US" dirty="0"/>
                  <a:t> </a:t>
                </a:r>
                <a:r>
                  <a:rPr lang="en-AU" altLang="zh-CN" dirty="0"/>
                  <a:t>and </a:t>
                </a:r>
                <a14:m>
                  <m:oMath xmlns:m="http://schemas.openxmlformats.org/officeDocument/2006/math">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r>
                          <a:rPr lang="en-AU" altLang="zh-CN">
                            <a:latin typeface="Cambria Math"/>
                          </a:rPr>
                          <m:t>𝐿</m:t>
                        </m:r>
                      </m:sup>
                    </m:sSubSup>
                    <m:d>
                      <m:dPr>
                        <m:ctrlPr>
                          <a:rPr lang="en-AU" altLang="zh-CN" i="1">
                            <a:latin typeface="Cambria Math"/>
                          </a:rPr>
                        </m:ctrlPr>
                      </m:dPr>
                      <m:e>
                        <m:r>
                          <a:rPr lang="en-AU" altLang="zh-CN">
                            <a:latin typeface="Cambria Math"/>
                          </a:rPr>
                          <m:t>𝑢</m:t>
                        </m:r>
                      </m:e>
                    </m:d>
                  </m:oMath>
                </a14:m>
                <a:r>
                  <a:rPr lang="zh-CN" altLang="en-US" dirty="0"/>
                  <a:t> </a:t>
                </a:r>
                <a:r>
                  <a:rPr lang="en-AU" altLang="zh-CN" dirty="0"/>
                  <a:t>for </a:t>
                </a:r>
                <a14:m>
                  <m:oMath xmlns:m="http://schemas.openxmlformats.org/officeDocument/2006/math">
                    <m:r>
                      <a:rPr lang="en-AU" altLang="zh-CN">
                        <a:latin typeface="Cambria Math"/>
                      </a:rPr>
                      <m:t>𝑢</m:t>
                    </m:r>
                    <m:r>
                      <a:rPr lang="en-AU" altLang="zh-CN">
                        <a:latin typeface="Cambria Math"/>
                      </a:rPr>
                      <m:t>∈</m:t>
                    </m:r>
                    <m:r>
                      <a:rPr lang="en-AU" altLang="zh-CN">
                        <a:latin typeface="Cambria Math"/>
                      </a:rPr>
                      <m:t>𝑉</m:t>
                    </m:r>
                  </m:oMath>
                </a14:m>
                <a:r>
                  <a:rPr lang="en-AU" altLang="zh-CN" dirty="0"/>
                  <a:t>.</a:t>
                </a:r>
              </a:p>
              <a:p>
                <a:pPr lvl="1"/>
                <a:r>
                  <a:rPr lang="en-AU" altLang="zh-CN" dirty="0"/>
                  <a:t>Calculate exact influence of </a:t>
                </a:r>
                <a14:m>
                  <m:oMath xmlns:m="http://schemas.openxmlformats.org/officeDocument/2006/math">
                    <m:r>
                      <a:rPr lang="en-AU" altLang="zh-CN" b="0" i="1" dirty="0" smtClean="0">
                        <a:latin typeface="Cambria Math"/>
                      </a:rPr>
                      <m:t>𝑆</m:t>
                    </m:r>
                    <m:r>
                      <a:rPr lang="en-AU" altLang="zh-CN" b="0" i="0" dirty="0" smtClean="0">
                        <a:latin typeface="Cambria Math"/>
                      </a:rPr>
                      <m:t>′</m:t>
                    </m:r>
                    <m:r>
                      <a:rPr lang="en-AU" altLang="zh-CN" b="0" i="1" dirty="0" smtClean="0">
                        <a:latin typeface="Cambria Math"/>
                      </a:rPr>
                      <m:t>={</m:t>
                    </m:r>
                    <m:r>
                      <a:rPr lang="en-AU" altLang="zh-CN" b="0" i="1" dirty="0" smtClean="0">
                        <a:latin typeface="Cambria Math"/>
                      </a:rPr>
                      <m:t>𝑣</m:t>
                    </m:r>
                    <m:r>
                      <a:rPr lang="en-AU" altLang="zh-CN" b="0" i="1" baseline="-25000" dirty="0" smtClean="0">
                        <a:latin typeface="Cambria Math"/>
                      </a:rPr>
                      <m:t>6</m:t>
                    </m:r>
                    <m:r>
                      <a:rPr lang="en-AU" altLang="zh-CN" b="0" i="1" dirty="0" smtClean="0">
                        <a:latin typeface="Cambria Math"/>
                      </a:rPr>
                      <m:t>, </m:t>
                    </m:r>
                    <m:r>
                      <a:rPr lang="en-AU" altLang="zh-CN" b="0" i="1" dirty="0" smtClean="0">
                        <a:latin typeface="Cambria Math"/>
                      </a:rPr>
                      <m:t>𝑣</m:t>
                    </m:r>
                    <m:r>
                      <a:rPr lang="en-AU" altLang="zh-CN" b="0" i="1" baseline="-25000" dirty="0" smtClean="0">
                        <a:latin typeface="Cambria Math"/>
                      </a:rPr>
                      <m:t>7</m:t>
                    </m:r>
                    <m:r>
                      <a:rPr lang="en-AU" altLang="zh-CN" b="0" i="1" dirty="0" smtClean="0">
                        <a:latin typeface="Cambria Math"/>
                      </a:rPr>
                      <m:t>}</m:t>
                    </m:r>
                  </m:oMath>
                </a14:m>
                <a:r>
                  <a:rPr lang="en-AU" altLang="zh-CN" dirty="0"/>
                  <a:t>.</a:t>
                </a:r>
              </a:p>
              <a:p>
                <a:endParaRPr lang="zh-CN" altLang="en-US" dirty="0"/>
              </a:p>
            </p:txBody>
          </p:sp>
        </mc:Choice>
        <mc:Fallback xmlns="">
          <p:sp>
            <p:nvSpPr>
              <p:cNvPr id="18" name="Content Placeholder 3"/>
              <p:cNvSpPr>
                <a:spLocks noGrp="1" noRot="1" noChangeAspect="1" noMove="1" noResize="1" noEditPoints="1" noAdjustHandles="1" noChangeArrowheads="1" noChangeShapeType="1" noTextEdit="1"/>
              </p:cNvSpPr>
              <p:nvPr>
                <p:ph sz="quarter" idx="1"/>
              </p:nvPr>
            </p:nvSpPr>
            <p:spPr>
              <a:xfrm>
                <a:off x="301752" y="1527048"/>
                <a:ext cx="8503920" cy="4572000"/>
              </a:xfrm>
              <a:blipFill rotWithShape="1">
                <a:blip r:embed="rId10"/>
                <a:stretch>
                  <a:fillRect l="-789" t="-10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049355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zh-CN" dirty="0" smtClean="0"/>
              <a:t>Best First Algorithm</a:t>
            </a:r>
            <a:endParaRPr lang="zh-CN" alt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28</a:t>
            </a:fld>
            <a:endParaRPr 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1828800" y="40386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smtClean="0">
                        <a:solidFill>
                          <a:schemeClr val="tx1"/>
                        </a:solidFill>
                        <a:latin typeface="Cambria Math"/>
                      </a:rPr>
                      <m:t>𝑣</m:t>
                    </m:r>
                    <m:r>
                      <a:rPr lang="en-AU" altLang="zh-CN" i="1" baseline="-25000" dirty="0">
                        <a:solidFill>
                          <a:schemeClr val="tx1"/>
                        </a:solidFill>
                        <a:latin typeface="Cambria Math"/>
                      </a:rPr>
                      <m:t>2</m:t>
                    </m:r>
                  </m:oMath>
                </a14:m>
                <a:r>
                  <a:rPr lang="en-AU" altLang="zh-CN" dirty="0">
                    <a:solidFill>
                      <a:schemeClr val="tx1"/>
                    </a:solidFill>
                    <a:latin typeface="Calibri" panose="020F0502020204030204" pitchFamily="34" charset="0"/>
                  </a:rPr>
                  <a:t> (5, 15)</a:t>
                </a:r>
                <a:endParaRPr lang="zh-CN" altLang="en-US" dirty="0">
                  <a:solidFill>
                    <a:schemeClr val="tx1"/>
                  </a:solidFill>
                  <a:latin typeface="Calibri" panose="020F050202020403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828800" y="4038600"/>
                <a:ext cx="1828800" cy="457200"/>
              </a:xfrm>
              <a:prstGeom prst="rect">
                <a:avLst/>
              </a:prstGeom>
              <a:blipFill rotWithShape="1">
                <a:blip r:embed="rId3"/>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1828800" y="44958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a:solidFill>
                          <a:schemeClr val="tx1"/>
                        </a:solidFill>
                        <a:latin typeface="Cambria Math"/>
                      </a:rPr>
                      <m:t>𝑣</m:t>
                    </m:r>
                    <m:r>
                      <a:rPr lang="en-AU" altLang="zh-CN" i="1" baseline="-25000" dirty="0">
                        <a:solidFill>
                          <a:schemeClr val="tx1"/>
                        </a:solidFill>
                        <a:latin typeface="Cambria Math"/>
                      </a:rPr>
                      <m:t>3</m:t>
                    </m:r>
                  </m:oMath>
                </a14:m>
                <a:r>
                  <a:rPr lang="en-AU" altLang="zh-CN" dirty="0">
                    <a:solidFill>
                      <a:schemeClr val="tx1"/>
                    </a:solidFill>
                    <a:latin typeface="Calibri" panose="020F0502020204030204" pitchFamily="34" charset="0"/>
                  </a:rPr>
                  <a:t> (5, 10)</a:t>
                </a:r>
                <a:endParaRPr lang="zh-CN" altLang="en-US" dirty="0">
                  <a:solidFill>
                    <a:schemeClr val="tx1"/>
                  </a:solidFill>
                  <a:latin typeface="Calibri" panose="020F050202020403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1828800" y="4495800"/>
                <a:ext cx="1828800" cy="457200"/>
              </a:xfrm>
              <a:prstGeom prst="rect">
                <a:avLst/>
              </a:prstGeom>
              <a:blipFill rotWithShape="1">
                <a:blip r:embed="rId4"/>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1828800" y="49530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a:solidFill>
                          <a:schemeClr val="tx1"/>
                        </a:solidFill>
                        <a:latin typeface="Cambria Math"/>
                      </a:rPr>
                      <m:t>𝑣</m:t>
                    </m:r>
                    <m:r>
                      <a:rPr lang="en-AU" altLang="zh-CN" i="1" baseline="-25000" dirty="0">
                        <a:solidFill>
                          <a:schemeClr val="tx1"/>
                        </a:solidFill>
                        <a:latin typeface="Cambria Math"/>
                      </a:rPr>
                      <m:t>8</m:t>
                    </m:r>
                  </m:oMath>
                </a14:m>
                <a:r>
                  <a:rPr lang="en-AU" altLang="zh-CN" dirty="0">
                    <a:solidFill>
                      <a:schemeClr val="tx1"/>
                    </a:solidFill>
                    <a:latin typeface="Calibri" panose="020F0502020204030204" pitchFamily="34" charset="0"/>
                  </a:rPr>
                  <a:t> (4, 5)</a:t>
                </a:r>
                <a:endParaRPr lang="zh-CN" altLang="en-US" dirty="0">
                  <a:solidFill>
                    <a:schemeClr val="tx1"/>
                  </a:solidFill>
                  <a:latin typeface="Calibri" panose="020F0502020204030204" pitchFamily="34"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1828800" y="4953000"/>
                <a:ext cx="1828800" cy="457200"/>
              </a:xfrm>
              <a:prstGeom prst="rect">
                <a:avLst/>
              </a:prstGeom>
              <a:blipFill rotWithShape="1">
                <a:blip r:embed="rId5"/>
                <a:stretch>
                  <a:fillRect b="-9091"/>
                </a:stretch>
              </a:blipFill>
              <a:ln>
                <a:solidFill>
                  <a:schemeClr val="tx1"/>
                </a:solidFill>
                <a:prstDash val="solid"/>
              </a:ln>
            </p:spPr>
            <p:txBody>
              <a:bodyPr/>
              <a:lstStyle/>
              <a:p>
                <a:r>
                  <a:rPr lang="zh-CN" altLang="en-US">
                    <a:noFill/>
                  </a:rPr>
                  <a:t> </a:t>
                </a:r>
              </a:p>
            </p:txBody>
          </p:sp>
        </mc:Fallback>
      </mc:AlternateContent>
      <p:sp>
        <p:nvSpPr>
          <p:cNvPr id="41" name="Rectangle 40"/>
          <p:cNvSpPr/>
          <p:nvPr/>
        </p:nvSpPr>
        <p:spPr>
          <a:xfrm>
            <a:off x="1828800" y="54102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ltLang="zh-CN" dirty="0" smtClean="0">
                <a:solidFill>
                  <a:schemeClr val="tx1"/>
                </a:solidFill>
                <a:latin typeface="Calibri" panose="020F0502020204030204" pitchFamily="34" charset="0"/>
              </a:rPr>
              <a:t>….</a:t>
            </a:r>
            <a:endParaRPr lang="zh-CN" altLang="en-US" dirty="0">
              <a:solidFill>
                <a:schemeClr val="tx1"/>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46" name="Rectangle 45"/>
              <p:cNvSpPr/>
              <p:nvPr/>
            </p:nvSpPr>
            <p:spPr>
              <a:xfrm>
                <a:off x="5410200" y="40386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strike="sngStrike" dirty="0" smtClean="0">
                        <a:solidFill>
                          <a:srgbClr val="FF0000"/>
                        </a:solidFill>
                        <a:latin typeface="Cambria Math"/>
                      </a:rPr>
                      <m:t>𝑣</m:t>
                    </m:r>
                    <m:r>
                      <a:rPr lang="en-AU" altLang="zh-CN" i="1" strike="sngStrike" baseline="-25000" dirty="0">
                        <a:solidFill>
                          <a:srgbClr val="FF0000"/>
                        </a:solidFill>
                        <a:latin typeface="Cambria Math"/>
                      </a:rPr>
                      <m:t>1</m:t>
                    </m:r>
                  </m:oMath>
                </a14:m>
                <a:r>
                  <a:rPr lang="en-AU" altLang="zh-CN" strike="sngStrike" dirty="0">
                    <a:solidFill>
                      <a:srgbClr val="FF0000"/>
                    </a:solidFill>
                    <a:latin typeface="Calibri" panose="020F0502020204030204" pitchFamily="34" charset="0"/>
                  </a:rPr>
                  <a:t> </a:t>
                </a:r>
                <a:r>
                  <a:rPr lang="en-AU" altLang="zh-CN" strike="sngStrike" dirty="0" smtClean="0">
                    <a:solidFill>
                      <a:srgbClr val="FF0000"/>
                    </a:solidFill>
                    <a:latin typeface="Calibri" panose="020F0502020204030204" pitchFamily="34" charset="0"/>
                  </a:rPr>
                  <a:t>(18, 18)</a:t>
                </a:r>
                <a:endParaRPr lang="zh-CN" altLang="en-US" strike="sngStrike" dirty="0">
                  <a:solidFill>
                    <a:srgbClr val="FF0000"/>
                  </a:solidFill>
                  <a:latin typeface="Calibri" panose="020F0502020204030204" pitchFamily="34" charset="0"/>
                </a:endParaRPr>
              </a:p>
            </p:txBody>
          </p:sp>
        </mc:Choice>
        <mc:Fallback xmlns="">
          <p:sp>
            <p:nvSpPr>
              <p:cNvPr id="46" name="Rectangle 45"/>
              <p:cNvSpPr>
                <a:spLocks noRot="1" noChangeAspect="1" noMove="1" noResize="1" noEditPoints="1" noAdjustHandles="1" noChangeArrowheads="1" noChangeShapeType="1" noTextEdit="1"/>
              </p:cNvSpPr>
              <p:nvPr/>
            </p:nvSpPr>
            <p:spPr>
              <a:xfrm>
                <a:off x="5410200" y="4038600"/>
                <a:ext cx="1828800" cy="457200"/>
              </a:xfrm>
              <a:prstGeom prst="rect">
                <a:avLst/>
              </a:prstGeom>
              <a:blipFill rotWithShape="1">
                <a:blip r:embed="rId6"/>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5410200" y="44958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a:solidFill>
                          <a:schemeClr val="tx1"/>
                        </a:solidFill>
                        <a:latin typeface="Cambria Math"/>
                      </a:rPr>
                      <m:t>𝑣</m:t>
                    </m:r>
                    <m:r>
                      <a:rPr lang="en-AU" altLang="zh-CN" i="1" baseline="-25000" dirty="0">
                        <a:solidFill>
                          <a:schemeClr val="tx1"/>
                        </a:solidFill>
                        <a:latin typeface="Cambria Math"/>
                      </a:rPr>
                      <m:t>6</m:t>
                    </m:r>
                  </m:oMath>
                </a14:m>
                <a:r>
                  <a:rPr lang="en-AU" altLang="zh-CN" dirty="0">
                    <a:solidFill>
                      <a:schemeClr val="tx1"/>
                    </a:solidFill>
                    <a:latin typeface="Calibri" panose="020F0502020204030204" pitchFamily="34" charset="0"/>
                  </a:rPr>
                  <a:t> (15, 15)</a:t>
                </a:r>
                <a:endParaRPr lang="zh-CN" altLang="en-US" dirty="0">
                  <a:solidFill>
                    <a:schemeClr val="tx1"/>
                  </a:solidFill>
                  <a:latin typeface="Calibri" panose="020F0502020204030204" pitchFamily="34" charset="0"/>
                </a:endParaRPr>
              </a:p>
            </p:txBody>
          </p:sp>
        </mc:Choice>
        <mc:Fallback xmlns="">
          <p:sp>
            <p:nvSpPr>
              <p:cNvPr id="47" name="Rectangle 46"/>
              <p:cNvSpPr>
                <a:spLocks noRot="1" noChangeAspect="1" noMove="1" noResize="1" noEditPoints="1" noAdjustHandles="1" noChangeArrowheads="1" noChangeShapeType="1" noTextEdit="1"/>
              </p:cNvSpPr>
              <p:nvPr/>
            </p:nvSpPr>
            <p:spPr>
              <a:xfrm>
                <a:off x="5410200" y="4495800"/>
                <a:ext cx="1828800" cy="457200"/>
              </a:xfrm>
              <a:prstGeom prst="rect">
                <a:avLst/>
              </a:prstGeom>
              <a:blipFill rotWithShape="1">
                <a:blip r:embed="rId7"/>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5410200" y="49530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smtClean="0">
                        <a:solidFill>
                          <a:srgbClr val="FF0000"/>
                        </a:solidFill>
                        <a:latin typeface="Cambria Math"/>
                      </a:rPr>
                      <m:t>𝑣</m:t>
                    </m:r>
                    <m:r>
                      <a:rPr lang="en-AU" altLang="zh-CN" i="1" baseline="-25000" dirty="0">
                        <a:solidFill>
                          <a:srgbClr val="FF0000"/>
                        </a:solidFill>
                        <a:latin typeface="Cambria Math"/>
                      </a:rPr>
                      <m:t>7</m:t>
                    </m:r>
                  </m:oMath>
                </a14:m>
                <a:r>
                  <a:rPr lang="en-AU" altLang="zh-CN" dirty="0">
                    <a:solidFill>
                      <a:srgbClr val="FF0000"/>
                    </a:solidFill>
                    <a:latin typeface="Calibri" panose="020F0502020204030204" pitchFamily="34" charset="0"/>
                  </a:rPr>
                  <a:t> </a:t>
                </a:r>
                <a:r>
                  <a:rPr lang="en-AU" altLang="zh-CN" dirty="0" smtClean="0">
                    <a:solidFill>
                      <a:srgbClr val="FF0000"/>
                    </a:solidFill>
                    <a:latin typeface="Calibri" panose="020F0502020204030204" pitchFamily="34" charset="0"/>
                  </a:rPr>
                  <a:t>(7, 7)</a:t>
                </a:r>
                <a:endParaRPr lang="zh-CN" altLang="en-US" dirty="0">
                  <a:solidFill>
                    <a:srgbClr val="FF0000"/>
                  </a:solidFill>
                  <a:latin typeface="Calibri" panose="020F0502020204030204" pitchFamily="34" charset="0"/>
                </a:endParaRPr>
              </a:p>
            </p:txBody>
          </p:sp>
        </mc:Choice>
        <mc:Fallback xmlns="">
          <p:sp>
            <p:nvSpPr>
              <p:cNvPr id="48" name="Rectangle 47"/>
              <p:cNvSpPr>
                <a:spLocks noRot="1" noChangeAspect="1" noMove="1" noResize="1" noEditPoints="1" noAdjustHandles="1" noChangeArrowheads="1" noChangeShapeType="1" noTextEdit="1"/>
              </p:cNvSpPr>
              <p:nvPr/>
            </p:nvSpPr>
            <p:spPr>
              <a:xfrm>
                <a:off x="5410200" y="4953000"/>
                <a:ext cx="1828800" cy="457200"/>
              </a:xfrm>
              <a:prstGeom prst="rect">
                <a:avLst/>
              </a:prstGeom>
              <a:blipFill rotWithShape="1">
                <a:blip r:embed="rId8"/>
                <a:stretch>
                  <a:fillRect b="-9091"/>
                </a:stretch>
              </a:blipFill>
              <a:ln>
                <a:solidFill>
                  <a:schemeClr val="tx1"/>
                </a:solidFill>
                <a:prstDash val="solid"/>
              </a:ln>
            </p:spPr>
            <p:txBody>
              <a:bodyPr/>
              <a:lstStyle/>
              <a:p>
                <a:r>
                  <a:rPr lang="zh-CN" altLang="en-US">
                    <a:noFill/>
                  </a:rPr>
                  <a:t> </a:t>
                </a:r>
              </a:p>
            </p:txBody>
          </p:sp>
        </mc:Fallback>
      </mc:AlternateContent>
      <p:sp>
        <p:nvSpPr>
          <p:cNvPr id="49" name="Rectangle 48"/>
          <p:cNvSpPr/>
          <p:nvPr/>
        </p:nvSpPr>
        <p:spPr>
          <a:xfrm>
            <a:off x="5410200" y="54102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7086600" y="3276600"/>
                <a:ext cx="884858" cy="369332"/>
              </a:xfrm>
              <a:prstGeom prst="rect">
                <a:avLst/>
              </a:prstGeom>
              <a:noFill/>
            </p:spPr>
            <p:txBody>
              <a:bodyPr wrap="none" rtlCol="0">
                <a:spAutoFit/>
              </a:bodyPr>
              <a:lstStyle/>
              <a:p>
                <a14:m>
                  <m:oMath xmlns:m="http://schemas.openxmlformats.org/officeDocument/2006/math">
                    <m:r>
                      <a:rPr lang="en-AU" altLang="zh-CN" i="1" dirty="0" smtClean="0">
                        <a:solidFill>
                          <a:srgbClr val="FF0000"/>
                        </a:solidFill>
                        <a:latin typeface="Cambria Math"/>
                      </a:rPr>
                      <m:t>𝑆</m:t>
                    </m:r>
                    <m:r>
                      <a:rPr lang="en-AU" altLang="zh-CN" i="1" dirty="0" smtClean="0">
                        <a:solidFill>
                          <a:srgbClr val="FF0000"/>
                        </a:solidFill>
                        <a:latin typeface="Cambria Math"/>
                      </a:rPr>
                      <m:t> </m:t>
                    </m:r>
                  </m:oMath>
                </a14:m>
                <a:r>
                  <a:rPr lang="en-AU" altLang="zh-CN" dirty="0" smtClean="0">
                    <a:solidFill>
                      <a:srgbClr val="FF0000"/>
                    </a:solidFill>
                    <a:latin typeface="Calibri" panose="020F0502020204030204" pitchFamily="34" charset="0"/>
                  </a:rPr>
                  <a:t>= {</a:t>
                </a:r>
                <a14:m>
                  <m:oMath xmlns:m="http://schemas.openxmlformats.org/officeDocument/2006/math">
                    <m:r>
                      <a:rPr lang="en-AU" altLang="zh-CN" i="1" dirty="0">
                        <a:solidFill>
                          <a:srgbClr val="FF0000"/>
                        </a:solidFill>
                        <a:latin typeface="Cambria Math"/>
                      </a:rPr>
                      <m:t>𝑣</m:t>
                    </m:r>
                    <m:r>
                      <a:rPr lang="en-AU" altLang="zh-CN" i="1" baseline="-25000" dirty="0">
                        <a:solidFill>
                          <a:srgbClr val="FF0000"/>
                        </a:solidFill>
                        <a:latin typeface="Cambria Math"/>
                      </a:rPr>
                      <m:t>1</m:t>
                    </m:r>
                  </m:oMath>
                </a14:m>
                <a:r>
                  <a:rPr lang="en-AU" altLang="zh-CN" dirty="0" smtClean="0">
                    <a:solidFill>
                      <a:srgbClr val="FF0000"/>
                    </a:solidFill>
                    <a:latin typeface="Calibri" panose="020F0502020204030204" pitchFamily="34" charset="0"/>
                  </a:rPr>
                  <a:t>}</a:t>
                </a:r>
                <a:endParaRPr lang="zh-CN" altLang="en-US" dirty="0">
                  <a:solidFill>
                    <a:srgbClr val="FF0000"/>
                  </a:solidFill>
                  <a:latin typeface="Calibri" panose="020F050202020403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086600" y="3276600"/>
                <a:ext cx="884858" cy="369332"/>
              </a:xfrm>
              <a:prstGeom prst="rect">
                <a:avLst/>
              </a:prstGeom>
              <a:blipFill rotWithShape="1">
                <a:blip r:embed="rId9"/>
                <a:stretch>
                  <a:fillRect t="-8333" r="-4828" b="-25000"/>
                </a:stretch>
              </a:blipFill>
            </p:spPr>
            <p:txBody>
              <a:bodyPr/>
              <a:lstStyle/>
              <a:p>
                <a:r>
                  <a:rPr lang="zh-CN" altLang="en-US">
                    <a:noFill/>
                  </a:rPr>
                  <a:t> </a:t>
                </a:r>
              </a:p>
            </p:txBody>
          </p:sp>
        </mc:Fallback>
      </mc:AlternateContent>
      <p:sp>
        <p:nvSpPr>
          <p:cNvPr id="14" name="TextBox 13"/>
          <p:cNvSpPr txBox="1"/>
          <p:nvPr/>
        </p:nvSpPr>
        <p:spPr>
          <a:xfrm>
            <a:off x="2438400" y="6019800"/>
            <a:ext cx="340158" cy="369332"/>
          </a:xfrm>
          <a:prstGeom prst="rect">
            <a:avLst/>
          </a:prstGeom>
          <a:noFill/>
        </p:spPr>
        <p:txBody>
          <a:bodyPr wrap="none" rtlCol="0">
            <a:spAutoFit/>
          </a:bodyPr>
          <a:lstStyle/>
          <a:p>
            <a:r>
              <a:rPr lang="en-AU" altLang="zh-CN" dirty="0" smtClean="0">
                <a:latin typeface="Calibri" panose="020F0502020204030204" pitchFamily="34" charset="0"/>
              </a:rPr>
              <a:t>Q</a:t>
            </a:r>
            <a:endParaRPr lang="zh-CN" altLang="en-US" dirty="0">
              <a:latin typeface="Calibri" panose="020F0502020204030204" pitchFamily="34" charset="0"/>
            </a:endParaRPr>
          </a:p>
        </p:txBody>
      </p:sp>
      <p:sp>
        <p:nvSpPr>
          <p:cNvPr id="15" name="TextBox 14"/>
          <p:cNvSpPr txBox="1"/>
          <p:nvPr/>
        </p:nvSpPr>
        <p:spPr>
          <a:xfrm>
            <a:off x="6146506" y="6019800"/>
            <a:ext cx="328936" cy="369332"/>
          </a:xfrm>
          <a:prstGeom prst="rect">
            <a:avLst/>
          </a:prstGeom>
          <a:noFill/>
        </p:spPr>
        <p:txBody>
          <a:bodyPr wrap="none" rtlCol="0">
            <a:spAutoFit/>
          </a:bodyPr>
          <a:lstStyle/>
          <a:p>
            <a:r>
              <a:rPr lang="en-AU" altLang="zh-CN" dirty="0" smtClean="0">
                <a:latin typeface="Calibri" panose="020F0502020204030204" pitchFamily="34" charset="0"/>
              </a:rPr>
              <a:t>H</a:t>
            </a:r>
            <a:endParaRPr lang="zh-CN" altLang="en-US" dirty="0">
              <a:latin typeface="Calibri" panose="020F0502020204030204" pitchFamily="34" charset="0"/>
            </a:endParaRPr>
          </a:p>
        </p:txBody>
      </p:sp>
      <p:sp>
        <p:nvSpPr>
          <p:cNvPr id="16" name="TextBox 15"/>
          <p:cNvSpPr txBox="1"/>
          <p:nvPr/>
        </p:nvSpPr>
        <p:spPr>
          <a:xfrm>
            <a:off x="7772400" y="4392769"/>
            <a:ext cx="737702" cy="369332"/>
          </a:xfrm>
          <a:prstGeom prst="rect">
            <a:avLst/>
          </a:prstGeom>
          <a:noFill/>
        </p:spPr>
        <p:txBody>
          <a:bodyPr wrap="none" rtlCol="0">
            <a:spAutoFit/>
          </a:bodyPr>
          <a:lstStyle/>
          <a:p>
            <a:r>
              <a:rPr lang="en-AU" altLang="zh-CN" i="1" dirty="0" smtClean="0">
                <a:solidFill>
                  <a:srgbClr val="FF0000"/>
                </a:solidFill>
                <a:latin typeface="Calibri" panose="020F0502020204030204" pitchFamily="34" charset="0"/>
              </a:rPr>
              <a:t>L</a:t>
            </a:r>
            <a:r>
              <a:rPr lang="en-AU" altLang="zh-CN" dirty="0" smtClean="0">
                <a:solidFill>
                  <a:srgbClr val="FF0000"/>
                </a:solidFill>
                <a:latin typeface="Calibri" panose="020F0502020204030204" pitchFamily="34" charset="0"/>
              </a:rPr>
              <a:t> = 15</a:t>
            </a:r>
            <a:endParaRPr lang="zh-CN" altLang="en-US" dirty="0">
              <a:solidFill>
                <a:srgbClr val="FF0000"/>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18" name="Content Placeholder 3"/>
              <p:cNvSpPr>
                <a:spLocks noGrp="1"/>
              </p:cNvSpPr>
              <p:nvPr>
                <p:ph sz="quarter" idx="1"/>
              </p:nvPr>
            </p:nvSpPr>
            <p:spPr>
              <a:xfrm>
                <a:off x="301752" y="1527048"/>
                <a:ext cx="8503920" cy="4572000"/>
              </a:xfrm>
            </p:spPr>
            <p:txBody>
              <a:bodyPr/>
              <a:lstStyle/>
              <a:p>
                <a:r>
                  <a:rPr lang="en-AU" altLang="zh-CN" dirty="0" smtClean="0"/>
                  <a:t>Offline Compute the index needed for the pruning rules.</a:t>
                </a:r>
              </a:p>
              <a:p>
                <a:r>
                  <a:rPr lang="en-AU" altLang="zh-CN" dirty="0" smtClean="0"/>
                  <a:t>Online </a:t>
                </a:r>
                <a:r>
                  <a:rPr lang="en-AU" altLang="zh-CN" sz="1600" dirty="0" smtClean="0"/>
                  <a:t>(</a:t>
                </a:r>
                <a:r>
                  <a:rPr lang="en-AU" altLang="zh-CN" sz="1600" b="1" dirty="0" smtClean="0"/>
                  <a:t>k = 2</a:t>
                </a:r>
                <a:r>
                  <a:rPr lang="en-AU" altLang="zh-CN" sz="1600" dirty="0" smtClean="0"/>
                  <a:t>)</a:t>
                </a:r>
                <a:r>
                  <a:rPr lang="en-AU" altLang="zh-CN" dirty="0" smtClean="0"/>
                  <a:t>.</a:t>
                </a:r>
              </a:p>
              <a:p>
                <a:pPr lvl="1"/>
                <a:r>
                  <a:rPr lang="en-AU" altLang="zh-CN" dirty="0"/>
                  <a:t>Estimate the </a:t>
                </a:r>
                <a14:m>
                  <m:oMath xmlns:m="http://schemas.openxmlformats.org/officeDocument/2006/math">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r>
                          <a:rPr lang="en-AU" altLang="zh-CN">
                            <a:latin typeface="Cambria Math"/>
                          </a:rPr>
                          <m:t>𝑈</m:t>
                        </m:r>
                      </m:sup>
                    </m:sSubSup>
                    <m:d>
                      <m:dPr>
                        <m:ctrlPr>
                          <a:rPr lang="en-AU" altLang="zh-CN" i="1">
                            <a:latin typeface="Cambria Math"/>
                          </a:rPr>
                        </m:ctrlPr>
                      </m:dPr>
                      <m:e>
                        <m:r>
                          <a:rPr lang="en-AU" altLang="zh-CN">
                            <a:latin typeface="Cambria Math"/>
                          </a:rPr>
                          <m:t>𝑢</m:t>
                        </m:r>
                      </m:e>
                    </m:d>
                  </m:oMath>
                </a14:m>
                <a:r>
                  <a:rPr lang="zh-CN" altLang="en-US" dirty="0"/>
                  <a:t> </a:t>
                </a:r>
                <a:r>
                  <a:rPr lang="en-AU" altLang="zh-CN" dirty="0"/>
                  <a:t>and </a:t>
                </a:r>
                <a14:m>
                  <m:oMath xmlns:m="http://schemas.openxmlformats.org/officeDocument/2006/math">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r>
                          <a:rPr lang="en-AU" altLang="zh-CN">
                            <a:latin typeface="Cambria Math"/>
                          </a:rPr>
                          <m:t>𝐿</m:t>
                        </m:r>
                      </m:sup>
                    </m:sSubSup>
                    <m:d>
                      <m:dPr>
                        <m:ctrlPr>
                          <a:rPr lang="en-AU" altLang="zh-CN" i="1">
                            <a:latin typeface="Cambria Math"/>
                          </a:rPr>
                        </m:ctrlPr>
                      </m:dPr>
                      <m:e>
                        <m:r>
                          <a:rPr lang="en-AU" altLang="zh-CN">
                            <a:latin typeface="Cambria Math"/>
                          </a:rPr>
                          <m:t>𝑢</m:t>
                        </m:r>
                      </m:e>
                    </m:d>
                  </m:oMath>
                </a14:m>
                <a:r>
                  <a:rPr lang="zh-CN" altLang="en-US" dirty="0"/>
                  <a:t> </a:t>
                </a:r>
                <a:r>
                  <a:rPr lang="en-AU" altLang="zh-CN" dirty="0"/>
                  <a:t>for </a:t>
                </a:r>
                <a14:m>
                  <m:oMath xmlns:m="http://schemas.openxmlformats.org/officeDocument/2006/math">
                    <m:r>
                      <a:rPr lang="en-AU" altLang="zh-CN">
                        <a:latin typeface="Cambria Math"/>
                      </a:rPr>
                      <m:t>𝑢</m:t>
                    </m:r>
                    <m:r>
                      <a:rPr lang="en-AU" altLang="zh-CN">
                        <a:latin typeface="Cambria Math"/>
                      </a:rPr>
                      <m:t>∈</m:t>
                    </m:r>
                    <m:r>
                      <a:rPr lang="en-AU" altLang="zh-CN">
                        <a:latin typeface="Cambria Math"/>
                      </a:rPr>
                      <m:t>𝑉</m:t>
                    </m:r>
                  </m:oMath>
                </a14:m>
                <a:r>
                  <a:rPr lang="en-AU" altLang="zh-CN" dirty="0"/>
                  <a:t>.</a:t>
                </a:r>
              </a:p>
              <a:p>
                <a:pPr lvl="1"/>
                <a:r>
                  <a:rPr lang="en-AU" altLang="zh-CN" dirty="0"/>
                  <a:t>Calculate exact influence of </a:t>
                </a:r>
                <a14:m>
                  <m:oMath xmlns:m="http://schemas.openxmlformats.org/officeDocument/2006/math">
                    <m:r>
                      <a:rPr lang="en-AU" altLang="zh-CN" b="0" i="1" dirty="0" smtClean="0">
                        <a:latin typeface="Cambria Math"/>
                      </a:rPr>
                      <m:t>𝑆</m:t>
                    </m:r>
                    <m:r>
                      <a:rPr lang="en-AU" altLang="zh-CN" b="0" i="0" dirty="0" smtClean="0">
                        <a:latin typeface="Cambria Math"/>
                      </a:rPr>
                      <m:t>′</m:t>
                    </m:r>
                    <m:r>
                      <a:rPr lang="en-AU" altLang="zh-CN" b="0" i="1" dirty="0" smtClean="0">
                        <a:latin typeface="Cambria Math"/>
                      </a:rPr>
                      <m:t>={</m:t>
                    </m:r>
                    <m:r>
                      <a:rPr lang="en-AU" altLang="zh-CN" b="0" i="1" dirty="0" smtClean="0">
                        <a:latin typeface="Cambria Math"/>
                      </a:rPr>
                      <m:t>𝑣</m:t>
                    </m:r>
                    <m:r>
                      <a:rPr lang="en-AU" altLang="zh-CN" b="0" i="1" baseline="-25000" dirty="0" smtClean="0">
                        <a:latin typeface="Cambria Math"/>
                      </a:rPr>
                      <m:t>6</m:t>
                    </m:r>
                    <m:r>
                      <a:rPr lang="en-AU" altLang="zh-CN" b="0" i="1" dirty="0" smtClean="0">
                        <a:latin typeface="Cambria Math"/>
                      </a:rPr>
                      <m:t>, </m:t>
                    </m:r>
                    <m:r>
                      <a:rPr lang="en-AU" altLang="zh-CN" b="0" i="1" dirty="0" smtClean="0">
                        <a:latin typeface="Cambria Math"/>
                      </a:rPr>
                      <m:t>𝑣</m:t>
                    </m:r>
                    <m:r>
                      <a:rPr lang="en-AU" altLang="zh-CN" b="0" i="1" baseline="-25000" dirty="0" smtClean="0">
                        <a:latin typeface="Cambria Math"/>
                      </a:rPr>
                      <m:t>7</m:t>
                    </m:r>
                    <m:r>
                      <a:rPr lang="en-AU" altLang="zh-CN" b="0" i="1" dirty="0" smtClean="0">
                        <a:latin typeface="Cambria Math"/>
                      </a:rPr>
                      <m:t>}</m:t>
                    </m:r>
                  </m:oMath>
                </a14:m>
                <a:r>
                  <a:rPr lang="en-AU" altLang="zh-CN" dirty="0"/>
                  <a:t>.</a:t>
                </a:r>
              </a:p>
              <a:p>
                <a:endParaRPr lang="zh-CN" altLang="en-US" dirty="0"/>
              </a:p>
            </p:txBody>
          </p:sp>
        </mc:Choice>
        <mc:Fallback xmlns="">
          <p:sp>
            <p:nvSpPr>
              <p:cNvPr id="18" name="Content Placeholder 3"/>
              <p:cNvSpPr>
                <a:spLocks noGrp="1" noRot="1" noChangeAspect="1" noMove="1" noResize="1" noEditPoints="1" noAdjustHandles="1" noChangeArrowheads="1" noChangeShapeType="1" noTextEdit="1"/>
              </p:cNvSpPr>
              <p:nvPr>
                <p:ph sz="quarter" idx="1"/>
              </p:nvPr>
            </p:nvSpPr>
            <p:spPr>
              <a:xfrm>
                <a:off x="301752" y="1527048"/>
                <a:ext cx="8503920" cy="4572000"/>
              </a:xfrm>
              <a:blipFill rotWithShape="1">
                <a:blip r:embed="rId10"/>
                <a:stretch>
                  <a:fillRect l="-789" t="-10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842976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zh-CN" dirty="0" smtClean="0"/>
              <a:t>Best First Algorithm</a:t>
            </a:r>
            <a:endParaRPr lang="zh-CN" alt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29</a:t>
            </a:fld>
            <a:endParaRPr 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1828800" y="40386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a:solidFill>
                          <a:schemeClr val="tx1"/>
                        </a:solidFill>
                        <a:latin typeface="Cambria Math"/>
                      </a:rPr>
                      <m:t>𝑣</m:t>
                    </m:r>
                    <m:r>
                      <a:rPr lang="en-AU" altLang="zh-CN" i="1" baseline="-25000" dirty="0">
                        <a:solidFill>
                          <a:schemeClr val="tx1"/>
                        </a:solidFill>
                        <a:latin typeface="Cambria Math"/>
                      </a:rPr>
                      <m:t>2</m:t>
                    </m:r>
                  </m:oMath>
                </a14:m>
                <a:r>
                  <a:rPr lang="en-AU" altLang="zh-CN" dirty="0">
                    <a:solidFill>
                      <a:schemeClr val="tx1"/>
                    </a:solidFill>
                    <a:latin typeface="Calibri" panose="020F0502020204030204" pitchFamily="34" charset="0"/>
                  </a:rPr>
                  <a:t> (5, 15)</a:t>
                </a:r>
                <a:endParaRPr lang="zh-CN" altLang="en-US" dirty="0">
                  <a:solidFill>
                    <a:schemeClr val="tx1"/>
                  </a:solidFill>
                  <a:latin typeface="Calibri" panose="020F050202020403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828800" y="4038600"/>
                <a:ext cx="1828800" cy="457200"/>
              </a:xfrm>
              <a:prstGeom prst="rect">
                <a:avLst/>
              </a:prstGeom>
              <a:blipFill rotWithShape="1">
                <a:blip r:embed="rId3"/>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1828800" y="44958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a:solidFill>
                          <a:schemeClr val="tx1"/>
                        </a:solidFill>
                        <a:latin typeface="Cambria Math"/>
                      </a:rPr>
                      <m:t>𝑣</m:t>
                    </m:r>
                    <m:r>
                      <a:rPr lang="en-AU" altLang="zh-CN" i="1" baseline="-25000" dirty="0">
                        <a:solidFill>
                          <a:schemeClr val="tx1"/>
                        </a:solidFill>
                        <a:latin typeface="Cambria Math"/>
                      </a:rPr>
                      <m:t>3</m:t>
                    </m:r>
                  </m:oMath>
                </a14:m>
                <a:r>
                  <a:rPr lang="en-AU" altLang="zh-CN" dirty="0">
                    <a:solidFill>
                      <a:schemeClr val="tx1"/>
                    </a:solidFill>
                    <a:latin typeface="Calibri" panose="020F0502020204030204" pitchFamily="34" charset="0"/>
                  </a:rPr>
                  <a:t> (5, 10)</a:t>
                </a:r>
                <a:endParaRPr lang="zh-CN" altLang="en-US" dirty="0">
                  <a:solidFill>
                    <a:schemeClr val="tx1"/>
                  </a:solidFill>
                  <a:latin typeface="Calibri" panose="020F0502020204030204" pitchFamily="34"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1828800" y="4495800"/>
                <a:ext cx="1828800" cy="457200"/>
              </a:xfrm>
              <a:prstGeom prst="rect">
                <a:avLst/>
              </a:prstGeom>
              <a:blipFill rotWithShape="1">
                <a:blip r:embed="rId4"/>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1828800" y="49530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a:solidFill>
                          <a:schemeClr val="tx1"/>
                        </a:solidFill>
                        <a:latin typeface="Cambria Math"/>
                      </a:rPr>
                      <m:t>𝑣</m:t>
                    </m:r>
                    <m:r>
                      <a:rPr lang="en-AU" altLang="zh-CN" i="1" baseline="-25000" dirty="0">
                        <a:solidFill>
                          <a:schemeClr val="tx1"/>
                        </a:solidFill>
                        <a:latin typeface="Cambria Math"/>
                      </a:rPr>
                      <m:t>8</m:t>
                    </m:r>
                  </m:oMath>
                </a14:m>
                <a:r>
                  <a:rPr lang="en-AU" altLang="zh-CN" dirty="0">
                    <a:solidFill>
                      <a:schemeClr val="tx1"/>
                    </a:solidFill>
                    <a:latin typeface="Calibri" panose="020F0502020204030204" pitchFamily="34" charset="0"/>
                  </a:rPr>
                  <a:t> (4, 5)</a:t>
                </a:r>
                <a:endParaRPr lang="zh-CN" altLang="en-US" dirty="0">
                  <a:solidFill>
                    <a:schemeClr val="tx1"/>
                  </a:solidFill>
                  <a:latin typeface="Calibri" panose="020F0502020204030204" pitchFamily="34"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1828800" y="4953000"/>
                <a:ext cx="1828800" cy="457200"/>
              </a:xfrm>
              <a:prstGeom prst="rect">
                <a:avLst/>
              </a:prstGeom>
              <a:blipFill rotWithShape="1">
                <a:blip r:embed="rId5"/>
                <a:stretch>
                  <a:fillRect b="-9091"/>
                </a:stretch>
              </a:blipFill>
              <a:ln>
                <a:solidFill>
                  <a:schemeClr val="tx1"/>
                </a:solidFill>
                <a:prstDash val="solid"/>
              </a:ln>
            </p:spPr>
            <p:txBody>
              <a:bodyPr/>
              <a:lstStyle/>
              <a:p>
                <a:r>
                  <a:rPr lang="zh-CN" altLang="en-US">
                    <a:noFill/>
                  </a:rPr>
                  <a:t> </a:t>
                </a:r>
              </a:p>
            </p:txBody>
          </p:sp>
        </mc:Fallback>
      </mc:AlternateContent>
      <p:sp>
        <p:nvSpPr>
          <p:cNvPr id="41" name="Rectangle 40"/>
          <p:cNvSpPr/>
          <p:nvPr/>
        </p:nvSpPr>
        <p:spPr>
          <a:xfrm>
            <a:off x="1828800" y="54102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ltLang="zh-CN" dirty="0" smtClean="0">
                <a:solidFill>
                  <a:schemeClr val="tx1"/>
                </a:solidFill>
                <a:latin typeface="Calibri" panose="020F0502020204030204" pitchFamily="34" charset="0"/>
              </a:rPr>
              <a:t>….</a:t>
            </a:r>
            <a:endParaRPr lang="zh-CN" altLang="en-US" dirty="0">
              <a:solidFill>
                <a:schemeClr val="tx1"/>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46" name="Rectangle 45"/>
              <p:cNvSpPr/>
              <p:nvPr/>
            </p:nvSpPr>
            <p:spPr>
              <a:xfrm>
                <a:off x="5410200" y="40386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smtClean="0">
                        <a:solidFill>
                          <a:srgbClr val="FF0000"/>
                        </a:solidFill>
                        <a:latin typeface="Cambria Math"/>
                      </a:rPr>
                      <m:t>𝑣</m:t>
                    </m:r>
                    <m:r>
                      <a:rPr lang="en-AU" altLang="zh-CN" i="1" baseline="-25000" dirty="0">
                        <a:solidFill>
                          <a:srgbClr val="FF0000"/>
                        </a:solidFill>
                        <a:latin typeface="Cambria Math"/>
                      </a:rPr>
                      <m:t>6</m:t>
                    </m:r>
                  </m:oMath>
                </a14:m>
                <a:r>
                  <a:rPr lang="en-AU" altLang="zh-CN" dirty="0">
                    <a:solidFill>
                      <a:srgbClr val="FF0000"/>
                    </a:solidFill>
                    <a:latin typeface="Calibri" panose="020F0502020204030204" pitchFamily="34" charset="0"/>
                  </a:rPr>
                  <a:t> </a:t>
                </a:r>
                <a:r>
                  <a:rPr lang="en-AU" altLang="zh-CN" dirty="0" smtClean="0">
                    <a:solidFill>
                      <a:srgbClr val="FF0000"/>
                    </a:solidFill>
                    <a:latin typeface="Calibri" panose="020F0502020204030204" pitchFamily="34" charset="0"/>
                  </a:rPr>
                  <a:t>(~, 7)</a:t>
                </a:r>
                <a:endParaRPr lang="zh-CN" altLang="en-US" dirty="0">
                  <a:solidFill>
                    <a:srgbClr val="FF0000"/>
                  </a:solidFill>
                  <a:latin typeface="Calibri" panose="020F0502020204030204" pitchFamily="34" charset="0"/>
                </a:endParaRPr>
              </a:p>
            </p:txBody>
          </p:sp>
        </mc:Choice>
        <mc:Fallback xmlns="">
          <p:sp>
            <p:nvSpPr>
              <p:cNvPr id="46" name="Rectangle 45"/>
              <p:cNvSpPr>
                <a:spLocks noRot="1" noChangeAspect="1" noMove="1" noResize="1" noEditPoints="1" noAdjustHandles="1" noChangeArrowheads="1" noChangeShapeType="1" noTextEdit="1"/>
              </p:cNvSpPr>
              <p:nvPr/>
            </p:nvSpPr>
            <p:spPr>
              <a:xfrm>
                <a:off x="5410200" y="4038600"/>
                <a:ext cx="1828800" cy="457200"/>
              </a:xfrm>
              <a:prstGeom prst="rect">
                <a:avLst/>
              </a:prstGeom>
              <a:blipFill rotWithShape="1">
                <a:blip r:embed="rId6"/>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5410200" y="44958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a:solidFill>
                          <a:schemeClr val="tx1"/>
                        </a:solidFill>
                        <a:latin typeface="Cambria Math"/>
                      </a:rPr>
                      <m:t>𝑣</m:t>
                    </m:r>
                    <m:r>
                      <a:rPr lang="en-AU" altLang="zh-CN" i="1" baseline="-25000" dirty="0">
                        <a:solidFill>
                          <a:schemeClr val="tx1"/>
                        </a:solidFill>
                        <a:latin typeface="Cambria Math"/>
                      </a:rPr>
                      <m:t>7</m:t>
                    </m:r>
                  </m:oMath>
                </a14:m>
                <a:r>
                  <a:rPr lang="en-AU" altLang="zh-CN" dirty="0">
                    <a:solidFill>
                      <a:schemeClr val="tx1"/>
                    </a:solidFill>
                    <a:latin typeface="Calibri" panose="020F0502020204030204" pitchFamily="34" charset="0"/>
                  </a:rPr>
                  <a:t> </a:t>
                </a:r>
                <a:r>
                  <a:rPr lang="en-AU" altLang="zh-CN" dirty="0" smtClean="0">
                    <a:solidFill>
                      <a:schemeClr val="tx1"/>
                    </a:solidFill>
                    <a:latin typeface="Calibri" panose="020F0502020204030204" pitchFamily="34" charset="0"/>
                  </a:rPr>
                  <a:t>(7, 7)</a:t>
                </a:r>
                <a:endParaRPr lang="zh-CN" altLang="en-US" dirty="0">
                  <a:solidFill>
                    <a:schemeClr val="tx1"/>
                  </a:solidFill>
                  <a:latin typeface="Calibri" panose="020F0502020204030204" pitchFamily="34" charset="0"/>
                </a:endParaRPr>
              </a:p>
            </p:txBody>
          </p:sp>
        </mc:Choice>
        <mc:Fallback xmlns="">
          <p:sp>
            <p:nvSpPr>
              <p:cNvPr id="47" name="Rectangle 46"/>
              <p:cNvSpPr>
                <a:spLocks noRot="1" noChangeAspect="1" noMove="1" noResize="1" noEditPoints="1" noAdjustHandles="1" noChangeArrowheads="1" noChangeShapeType="1" noTextEdit="1"/>
              </p:cNvSpPr>
              <p:nvPr/>
            </p:nvSpPr>
            <p:spPr>
              <a:xfrm>
                <a:off x="5410200" y="4495800"/>
                <a:ext cx="1828800" cy="457200"/>
              </a:xfrm>
              <a:prstGeom prst="rect">
                <a:avLst/>
              </a:prstGeom>
              <a:blipFill rotWithShape="1">
                <a:blip r:embed="rId7"/>
                <a:stretch>
                  <a:fillRect b="-9091"/>
                </a:stretch>
              </a:blipFill>
              <a:ln>
                <a:solidFill>
                  <a:schemeClr val="tx1"/>
                </a:solidFill>
                <a:prstDash val="solid"/>
              </a:ln>
            </p:spPr>
            <p:txBody>
              <a:bodyPr/>
              <a:lstStyle/>
              <a:p>
                <a:r>
                  <a:rPr lang="zh-CN" altLang="en-US">
                    <a:noFill/>
                  </a:rPr>
                  <a:t> </a:t>
                </a:r>
              </a:p>
            </p:txBody>
          </p:sp>
        </mc:Fallback>
      </mc:AlternateContent>
      <p:sp>
        <p:nvSpPr>
          <p:cNvPr id="48" name="Rectangle 47"/>
          <p:cNvSpPr/>
          <p:nvPr/>
        </p:nvSpPr>
        <p:spPr>
          <a:xfrm>
            <a:off x="5410200" y="49530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Calibri" panose="020F0502020204030204" pitchFamily="34" charset="0"/>
            </a:endParaRPr>
          </a:p>
        </p:txBody>
      </p:sp>
      <p:sp>
        <p:nvSpPr>
          <p:cNvPr id="49" name="Rectangle 48"/>
          <p:cNvSpPr/>
          <p:nvPr/>
        </p:nvSpPr>
        <p:spPr>
          <a:xfrm>
            <a:off x="5410200" y="54102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7086600" y="3276600"/>
                <a:ext cx="884858" cy="369332"/>
              </a:xfrm>
              <a:prstGeom prst="rect">
                <a:avLst/>
              </a:prstGeom>
              <a:noFill/>
            </p:spPr>
            <p:txBody>
              <a:bodyPr wrap="none" rtlCol="0">
                <a:spAutoFit/>
              </a:bodyPr>
              <a:lstStyle/>
              <a:p>
                <a14:m>
                  <m:oMath xmlns:m="http://schemas.openxmlformats.org/officeDocument/2006/math">
                    <m:r>
                      <a:rPr lang="en-AU" altLang="zh-CN" i="1" dirty="0">
                        <a:latin typeface="Cambria Math"/>
                      </a:rPr>
                      <m:t>𝑆</m:t>
                    </m:r>
                    <m:r>
                      <a:rPr lang="en-AU" altLang="zh-CN" i="1" dirty="0">
                        <a:latin typeface="Cambria Math"/>
                      </a:rPr>
                      <m:t> </m:t>
                    </m:r>
                  </m:oMath>
                </a14:m>
                <a:r>
                  <a:rPr lang="en-AU" altLang="zh-CN" dirty="0" smtClean="0">
                    <a:latin typeface="Calibri" panose="020F0502020204030204" pitchFamily="34" charset="0"/>
                  </a:rPr>
                  <a:t>= {</a:t>
                </a:r>
                <a14:m>
                  <m:oMath xmlns:m="http://schemas.openxmlformats.org/officeDocument/2006/math">
                    <m:r>
                      <a:rPr lang="en-AU" altLang="zh-CN" i="1" dirty="0">
                        <a:latin typeface="Cambria Math"/>
                      </a:rPr>
                      <m:t>𝑣</m:t>
                    </m:r>
                    <m:r>
                      <a:rPr lang="en-AU" altLang="zh-CN" i="1" baseline="-25000" dirty="0">
                        <a:latin typeface="Cambria Math"/>
                      </a:rPr>
                      <m:t>1</m:t>
                    </m:r>
                  </m:oMath>
                </a14:m>
                <a:r>
                  <a:rPr lang="en-AU" altLang="zh-CN" dirty="0" smtClean="0">
                    <a:latin typeface="Calibri" panose="020F0502020204030204" pitchFamily="34" charset="0"/>
                  </a:rPr>
                  <a:t>}</a:t>
                </a:r>
                <a:endParaRPr lang="zh-CN" altLang="en-US" dirty="0">
                  <a:latin typeface="Calibri" panose="020F050202020403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086600" y="3276600"/>
                <a:ext cx="884858" cy="369332"/>
              </a:xfrm>
              <a:prstGeom prst="rect">
                <a:avLst/>
              </a:prstGeom>
              <a:blipFill rotWithShape="1">
                <a:blip r:embed="rId8"/>
                <a:stretch>
                  <a:fillRect t="-8333" r="-4828" b="-25000"/>
                </a:stretch>
              </a:blipFill>
            </p:spPr>
            <p:txBody>
              <a:bodyPr/>
              <a:lstStyle/>
              <a:p>
                <a:r>
                  <a:rPr lang="zh-CN" altLang="en-US">
                    <a:noFill/>
                  </a:rPr>
                  <a:t> </a:t>
                </a:r>
              </a:p>
            </p:txBody>
          </p:sp>
        </mc:Fallback>
      </mc:AlternateContent>
      <p:sp>
        <p:nvSpPr>
          <p:cNvPr id="14" name="TextBox 13"/>
          <p:cNvSpPr txBox="1"/>
          <p:nvPr/>
        </p:nvSpPr>
        <p:spPr>
          <a:xfrm>
            <a:off x="2438400" y="6019800"/>
            <a:ext cx="340158" cy="369332"/>
          </a:xfrm>
          <a:prstGeom prst="rect">
            <a:avLst/>
          </a:prstGeom>
          <a:noFill/>
        </p:spPr>
        <p:txBody>
          <a:bodyPr wrap="none" rtlCol="0">
            <a:spAutoFit/>
          </a:bodyPr>
          <a:lstStyle/>
          <a:p>
            <a:r>
              <a:rPr lang="en-AU" altLang="zh-CN" dirty="0" smtClean="0">
                <a:latin typeface="Calibri" panose="020F0502020204030204" pitchFamily="34" charset="0"/>
              </a:rPr>
              <a:t>Q</a:t>
            </a:r>
            <a:endParaRPr lang="zh-CN" altLang="en-US" dirty="0">
              <a:latin typeface="Calibri" panose="020F0502020204030204" pitchFamily="34" charset="0"/>
            </a:endParaRPr>
          </a:p>
        </p:txBody>
      </p:sp>
      <p:sp>
        <p:nvSpPr>
          <p:cNvPr id="15" name="TextBox 14"/>
          <p:cNvSpPr txBox="1"/>
          <p:nvPr/>
        </p:nvSpPr>
        <p:spPr>
          <a:xfrm>
            <a:off x="6146506" y="6019800"/>
            <a:ext cx="328936" cy="369332"/>
          </a:xfrm>
          <a:prstGeom prst="rect">
            <a:avLst/>
          </a:prstGeom>
          <a:noFill/>
        </p:spPr>
        <p:txBody>
          <a:bodyPr wrap="none" rtlCol="0">
            <a:spAutoFit/>
          </a:bodyPr>
          <a:lstStyle/>
          <a:p>
            <a:r>
              <a:rPr lang="en-AU" altLang="zh-CN" dirty="0" smtClean="0">
                <a:latin typeface="Calibri" panose="020F0502020204030204" pitchFamily="34" charset="0"/>
              </a:rPr>
              <a:t>H</a:t>
            </a:r>
            <a:endParaRPr lang="zh-CN" altLang="en-US" dirty="0">
              <a:latin typeface="Calibri" panose="020F0502020204030204" pitchFamily="34" charset="0"/>
            </a:endParaRPr>
          </a:p>
        </p:txBody>
      </p:sp>
      <p:sp>
        <p:nvSpPr>
          <p:cNvPr id="16" name="TextBox 15"/>
          <p:cNvSpPr txBox="1"/>
          <p:nvPr/>
        </p:nvSpPr>
        <p:spPr>
          <a:xfrm>
            <a:off x="7772400" y="4392769"/>
            <a:ext cx="619080" cy="369332"/>
          </a:xfrm>
          <a:prstGeom prst="rect">
            <a:avLst/>
          </a:prstGeom>
          <a:noFill/>
        </p:spPr>
        <p:txBody>
          <a:bodyPr wrap="none" rtlCol="0">
            <a:spAutoFit/>
          </a:bodyPr>
          <a:lstStyle/>
          <a:p>
            <a:r>
              <a:rPr lang="en-AU" altLang="zh-CN" i="1" dirty="0" smtClean="0">
                <a:solidFill>
                  <a:srgbClr val="FF0000"/>
                </a:solidFill>
                <a:latin typeface="Calibri" panose="020F0502020204030204" pitchFamily="34" charset="0"/>
              </a:rPr>
              <a:t>L</a:t>
            </a:r>
            <a:r>
              <a:rPr lang="en-AU" altLang="zh-CN" dirty="0" smtClean="0">
                <a:solidFill>
                  <a:srgbClr val="FF0000"/>
                </a:solidFill>
                <a:latin typeface="Calibri" panose="020F0502020204030204" pitchFamily="34" charset="0"/>
              </a:rPr>
              <a:t> = 7</a:t>
            </a:r>
            <a:endParaRPr lang="zh-CN" altLang="en-US" dirty="0">
              <a:solidFill>
                <a:srgbClr val="FF0000"/>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18" name="Content Placeholder 3"/>
              <p:cNvSpPr>
                <a:spLocks noGrp="1"/>
              </p:cNvSpPr>
              <p:nvPr>
                <p:ph sz="quarter" idx="1"/>
              </p:nvPr>
            </p:nvSpPr>
            <p:spPr>
              <a:xfrm>
                <a:off x="301752" y="1527048"/>
                <a:ext cx="8503920" cy="4572000"/>
              </a:xfrm>
            </p:spPr>
            <p:txBody>
              <a:bodyPr/>
              <a:lstStyle/>
              <a:p>
                <a:r>
                  <a:rPr lang="en-AU" altLang="zh-CN" dirty="0" smtClean="0"/>
                  <a:t>Offline Compute the index needed for the pruning rules.</a:t>
                </a:r>
              </a:p>
              <a:p>
                <a:r>
                  <a:rPr lang="en-AU" altLang="zh-CN" dirty="0" smtClean="0"/>
                  <a:t>Online </a:t>
                </a:r>
                <a:r>
                  <a:rPr lang="en-AU" altLang="zh-CN" sz="1600" dirty="0" smtClean="0"/>
                  <a:t>(</a:t>
                </a:r>
                <a:r>
                  <a:rPr lang="en-AU" altLang="zh-CN" sz="1600" b="1" dirty="0" smtClean="0"/>
                  <a:t>k = 2</a:t>
                </a:r>
                <a:r>
                  <a:rPr lang="en-AU" altLang="zh-CN" sz="1600" dirty="0" smtClean="0"/>
                  <a:t>)</a:t>
                </a:r>
                <a:r>
                  <a:rPr lang="en-AU" altLang="zh-CN" dirty="0" smtClean="0"/>
                  <a:t>.</a:t>
                </a:r>
              </a:p>
              <a:p>
                <a:pPr lvl="1"/>
                <a:r>
                  <a:rPr lang="en-AU" altLang="zh-CN" dirty="0"/>
                  <a:t>Estimate the </a:t>
                </a:r>
                <a14:m>
                  <m:oMath xmlns:m="http://schemas.openxmlformats.org/officeDocument/2006/math">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r>
                          <a:rPr lang="en-AU" altLang="zh-CN">
                            <a:latin typeface="Cambria Math"/>
                          </a:rPr>
                          <m:t>𝑈</m:t>
                        </m:r>
                      </m:sup>
                    </m:sSubSup>
                    <m:d>
                      <m:dPr>
                        <m:ctrlPr>
                          <a:rPr lang="en-AU" altLang="zh-CN" i="1">
                            <a:latin typeface="Cambria Math"/>
                          </a:rPr>
                        </m:ctrlPr>
                      </m:dPr>
                      <m:e>
                        <m:r>
                          <a:rPr lang="en-AU" altLang="zh-CN">
                            <a:latin typeface="Cambria Math"/>
                          </a:rPr>
                          <m:t>𝑢</m:t>
                        </m:r>
                      </m:e>
                    </m:d>
                  </m:oMath>
                </a14:m>
                <a:r>
                  <a:rPr lang="zh-CN" altLang="en-US" dirty="0"/>
                  <a:t> </a:t>
                </a:r>
                <a:r>
                  <a:rPr lang="en-AU" altLang="zh-CN" dirty="0"/>
                  <a:t>and </a:t>
                </a:r>
                <a14:m>
                  <m:oMath xmlns:m="http://schemas.openxmlformats.org/officeDocument/2006/math">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r>
                          <a:rPr lang="en-AU" altLang="zh-CN">
                            <a:latin typeface="Cambria Math"/>
                          </a:rPr>
                          <m:t>𝐿</m:t>
                        </m:r>
                      </m:sup>
                    </m:sSubSup>
                    <m:d>
                      <m:dPr>
                        <m:ctrlPr>
                          <a:rPr lang="en-AU" altLang="zh-CN" i="1">
                            <a:latin typeface="Cambria Math"/>
                          </a:rPr>
                        </m:ctrlPr>
                      </m:dPr>
                      <m:e>
                        <m:r>
                          <a:rPr lang="en-AU" altLang="zh-CN">
                            <a:latin typeface="Cambria Math"/>
                          </a:rPr>
                          <m:t>𝑢</m:t>
                        </m:r>
                      </m:e>
                    </m:d>
                  </m:oMath>
                </a14:m>
                <a:r>
                  <a:rPr lang="zh-CN" altLang="en-US" dirty="0"/>
                  <a:t> </a:t>
                </a:r>
                <a:r>
                  <a:rPr lang="en-AU" altLang="zh-CN" dirty="0"/>
                  <a:t>for </a:t>
                </a:r>
                <a14:m>
                  <m:oMath xmlns:m="http://schemas.openxmlformats.org/officeDocument/2006/math">
                    <m:r>
                      <a:rPr lang="en-AU" altLang="zh-CN">
                        <a:latin typeface="Cambria Math"/>
                      </a:rPr>
                      <m:t>𝑢</m:t>
                    </m:r>
                    <m:r>
                      <a:rPr lang="en-AU" altLang="zh-CN">
                        <a:latin typeface="Cambria Math"/>
                      </a:rPr>
                      <m:t>∈</m:t>
                    </m:r>
                    <m:r>
                      <a:rPr lang="en-AU" altLang="zh-CN">
                        <a:latin typeface="Cambria Math"/>
                      </a:rPr>
                      <m:t>𝑉</m:t>
                    </m:r>
                  </m:oMath>
                </a14:m>
                <a:r>
                  <a:rPr lang="en-AU" altLang="zh-CN" dirty="0"/>
                  <a:t>.</a:t>
                </a:r>
              </a:p>
              <a:p>
                <a:pPr lvl="1"/>
                <a:r>
                  <a:rPr lang="en-AU" altLang="zh-CN" dirty="0"/>
                  <a:t>Calculate exact influence of </a:t>
                </a:r>
                <a14:m>
                  <m:oMath xmlns:m="http://schemas.openxmlformats.org/officeDocument/2006/math">
                    <m:r>
                      <a:rPr lang="en-AU" altLang="zh-CN" b="0" i="1" dirty="0" smtClean="0">
                        <a:latin typeface="Cambria Math"/>
                      </a:rPr>
                      <m:t>𝑆</m:t>
                    </m:r>
                    <m:r>
                      <a:rPr lang="en-AU" altLang="zh-CN" b="0" i="0" dirty="0" smtClean="0">
                        <a:latin typeface="Cambria Math"/>
                      </a:rPr>
                      <m:t>′</m:t>
                    </m:r>
                    <m:r>
                      <a:rPr lang="en-AU" altLang="zh-CN" b="0" i="1" dirty="0" smtClean="0">
                        <a:latin typeface="Cambria Math"/>
                      </a:rPr>
                      <m:t>={</m:t>
                    </m:r>
                    <m:r>
                      <a:rPr lang="en-AU" altLang="zh-CN" b="0" i="1" dirty="0" smtClean="0">
                        <a:latin typeface="Cambria Math"/>
                      </a:rPr>
                      <m:t>𝑣</m:t>
                    </m:r>
                    <m:r>
                      <a:rPr lang="en-AU" altLang="zh-CN" b="0" i="1" baseline="-25000" dirty="0" smtClean="0">
                        <a:latin typeface="Cambria Math"/>
                      </a:rPr>
                      <m:t>6</m:t>
                    </m:r>
                    <m:r>
                      <a:rPr lang="en-AU" altLang="zh-CN" b="0" i="1" dirty="0" smtClean="0">
                        <a:latin typeface="Cambria Math"/>
                      </a:rPr>
                      <m:t>, </m:t>
                    </m:r>
                    <m:r>
                      <a:rPr lang="en-AU" altLang="zh-CN" b="0" i="1" dirty="0" smtClean="0">
                        <a:latin typeface="Cambria Math"/>
                      </a:rPr>
                      <m:t>𝑣</m:t>
                    </m:r>
                    <m:r>
                      <a:rPr lang="en-AU" altLang="zh-CN" b="0" i="1" baseline="-25000" dirty="0" smtClean="0">
                        <a:latin typeface="Cambria Math"/>
                      </a:rPr>
                      <m:t>7</m:t>
                    </m:r>
                    <m:r>
                      <a:rPr lang="en-AU" altLang="zh-CN" b="0" i="1" dirty="0" smtClean="0">
                        <a:latin typeface="Cambria Math"/>
                      </a:rPr>
                      <m:t>}</m:t>
                    </m:r>
                  </m:oMath>
                </a14:m>
                <a:r>
                  <a:rPr lang="en-AU" altLang="zh-CN" dirty="0"/>
                  <a:t>.</a:t>
                </a:r>
              </a:p>
              <a:p>
                <a:endParaRPr lang="zh-CN" altLang="en-US" dirty="0"/>
              </a:p>
            </p:txBody>
          </p:sp>
        </mc:Choice>
        <mc:Fallback xmlns="">
          <p:sp>
            <p:nvSpPr>
              <p:cNvPr id="18" name="Content Placeholder 3"/>
              <p:cNvSpPr>
                <a:spLocks noGrp="1" noRot="1" noChangeAspect="1" noMove="1" noResize="1" noEditPoints="1" noAdjustHandles="1" noChangeArrowheads="1" noChangeShapeType="1" noTextEdit="1"/>
              </p:cNvSpPr>
              <p:nvPr>
                <p:ph sz="quarter" idx="1"/>
              </p:nvPr>
            </p:nvSpPr>
            <p:spPr>
              <a:xfrm>
                <a:off x="301752" y="1527048"/>
                <a:ext cx="8503920" cy="4572000"/>
              </a:xfrm>
              <a:blipFill rotWithShape="1">
                <a:blip r:embed="rId9"/>
                <a:stretch>
                  <a:fillRect l="-789" t="-10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25765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endParaRPr lang="en-AU" dirty="0">
              <a:solidFill>
                <a:schemeClr val="tx1"/>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3</a:t>
            </a:fld>
            <a:endParaRPr lang="en-US" dirty="0">
              <a:latin typeface="Calibri" panose="020F0502020204030204" pitchFamily="34" charset="0"/>
            </a:endParaRPr>
          </a:p>
        </p:txBody>
      </p:sp>
      <p:sp>
        <p:nvSpPr>
          <p:cNvPr id="7" name="Content Placeholder 6"/>
          <p:cNvSpPr>
            <a:spLocks noGrp="1"/>
          </p:cNvSpPr>
          <p:nvPr>
            <p:ph sz="quarter" idx="1"/>
          </p:nvPr>
        </p:nvSpPr>
        <p:spPr>
          <a:xfrm>
            <a:off x="301753" y="1527048"/>
            <a:ext cx="5337048" cy="4572000"/>
          </a:xfrm>
        </p:spPr>
        <p:txBody>
          <a:bodyPr/>
          <a:lstStyle/>
          <a:p>
            <a:pPr>
              <a:lnSpc>
                <a:spcPct val="125000"/>
              </a:lnSpc>
            </a:pPr>
            <a:r>
              <a:rPr lang="en-US" sz="2400" dirty="0" smtClean="0"/>
              <a:t>Social Networks</a:t>
            </a:r>
          </a:p>
          <a:p>
            <a:pPr lvl="1">
              <a:lnSpc>
                <a:spcPct val="125000"/>
              </a:lnSpc>
            </a:pPr>
            <a:r>
              <a:rPr lang="en-US" dirty="0" smtClean="0"/>
              <a:t>Social </a:t>
            </a:r>
            <a:r>
              <a:rPr lang="en-US"/>
              <a:t>network </a:t>
            </a:r>
            <a:r>
              <a:rPr lang="en-US" smtClean="0"/>
              <a:t>platforms</a:t>
            </a:r>
            <a:endParaRPr lang="en-US" dirty="0" smtClean="0"/>
          </a:p>
          <a:p>
            <a:endParaRPr lang="en-US" dirty="0" smtClean="0"/>
          </a:p>
          <a:p>
            <a:endParaRPr lang="en-US" dirty="0"/>
          </a:p>
          <a:p>
            <a:endParaRPr lang="en-AU" dirty="0"/>
          </a:p>
        </p:txBody>
      </p:sp>
      <p:pic>
        <p:nvPicPr>
          <p:cNvPr id="1028" name="Picture 4" descr="http://cf.ltkcdn.net/socialnetworking/images/std/37420-424x283-SocialNetworkingAnalysisSoftwa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657600"/>
            <a:ext cx="4038600" cy="2695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ammothbi.co.za/wp-content/uploads/2014/11/social-network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3505200"/>
            <a:ext cx="3544887"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5067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zh-CN" dirty="0" smtClean="0"/>
              <a:t>Best First Algorithm</a:t>
            </a:r>
            <a:endParaRPr lang="zh-CN" alt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30</a:t>
            </a:fld>
            <a:endParaRPr 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46" name="Rectangle 45"/>
              <p:cNvSpPr/>
              <p:nvPr/>
            </p:nvSpPr>
            <p:spPr>
              <a:xfrm>
                <a:off x="5410200" y="40386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smtClean="0">
                        <a:solidFill>
                          <a:srgbClr val="FF0000"/>
                        </a:solidFill>
                        <a:latin typeface="Cambria Math"/>
                      </a:rPr>
                      <m:t>𝑣</m:t>
                    </m:r>
                    <m:r>
                      <a:rPr lang="en-AU" altLang="zh-CN" i="1" baseline="-25000" dirty="0">
                        <a:solidFill>
                          <a:srgbClr val="FF0000"/>
                        </a:solidFill>
                        <a:latin typeface="Cambria Math"/>
                      </a:rPr>
                      <m:t>2</m:t>
                    </m:r>
                  </m:oMath>
                </a14:m>
                <a:r>
                  <a:rPr lang="en-AU" altLang="zh-CN" dirty="0">
                    <a:solidFill>
                      <a:srgbClr val="FF0000"/>
                    </a:solidFill>
                    <a:latin typeface="Calibri" panose="020F0502020204030204" pitchFamily="34" charset="0"/>
                  </a:rPr>
                  <a:t> (5, 15)</a:t>
                </a:r>
                <a:endParaRPr lang="zh-CN" altLang="en-US" dirty="0">
                  <a:solidFill>
                    <a:srgbClr val="FF0000"/>
                  </a:solidFill>
                  <a:latin typeface="Calibri" panose="020F0502020204030204" pitchFamily="34" charset="0"/>
                </a:endParaRPr>
              </a:p>
            </p:txBody>
          </p:sp>
        </mc:Choice>
        <mc:Fallback xmlns="">
          <p:sp>
            <p:nvSpPr>
              <p:cNvPr id="46" name="Rectangle 45"/>
              <p:cNvSpPr>
                <a:spLocks noRot="1" noChangeAspect="1" noMove="1" noResize="1" noEditPoints="1" noAdjustHandles="1" noChangeArrowheads="1" noChangeShapeType="1" noTextEdit="1"/>
              </p:cNvSpPr>
              <p:nvPr/>
            </p:nvSpPr>
            <p:spPr>
              <a:xfrm>
                <a:off x="5410200" y="4038600"/>
                <a:ext cx="1828800" cy="457200"/>
              </a:xfrm>
              <a:prstGeom prst="rect">
                <a:avLst/>
              </a:prstGeom>
              <a:blipFill rotWithShape="1">
                <a:blip r:embed="rId3"/>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5410200" y="44958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smtClean="0">
                        <a:solidFill>
                          <a:srgbClr val="FF0000"/>
                        </a:solidFill>
                        <a:latin typeface="Cambria Math"/>
                      </a:rPr>
                      <m:t>𝑣</m:t>
                    </m:r>
                    <m:r>
                      <a:rPr lang="en-AU" altLang="zh-CN" i="1" baseline="-25000" dirty="0">
                        <a:solidFill>
                          <a:srgbClr val="FF0000"/>
                        </a:solidFill>
                        <a:latin typeface="Cambria Math"/>
                      </a:rPr>
                      <m:t>3</m:t>
                    </m:r>
                  </m:oMath>
                </a14:m>
                <a:r>
                  <a:rPr lang="en-AU" altLang="zh-CN" dirty="0">
                    <a:solidFill>
                      <a:srgbClr val="FF0000"/>
                    </a:solidFill>
                    <a:latin typeface="Calibri" panose="020F0502020204030204" pitchFamily="34" charset="0"/>
                  </a:rPr>
                  <a:t> (5, 10)</a:t>
                </a:r>
                <a:endParaRPr lang="zh-CN" altLang="en-US" dirty="0">
                  <a:solidFill>
                    <a:srgbClr val="FF0000"/>
                  </a:solidFill>
                  <a:latin typeface="Calibri" panose="020F0502020204030204" pitchFamily="34" charset="0"/>
                </a:endParaRPr>
              </a:p>
            </p:txBody>
          </p:sp>
        </mc:Choice>
        <mc:Fallback xmlns="">
          <p:sp>
            <p:nvSpPr>
              <p:cNvPr id="47" name="Rectangle 46"/>
              <p:cNvSpPr>
                <a:spLocks noRot="1" noChangeAspect="1" noMove="1" noResize="1" noEditPoints="1" noAdjustHandles="1" noChangeArrowheads="1" noChangeShapeType="1" noTextEdit="1"/>
              </p:cNvSpPr>
              <p:nvPr/>
            </p:nvSpPr>
            <p:spPr>
              <a:xfrm>
                <a:off x="5410200" y="4495800"/>
                <a:ext cx="1828800" cy="457200"/>
              </a:xfrm>
              <a:prstGeom prst="rect">
                <a:avLst/>
              </a:prstGeom>
              <a:blipFill rotWithShape="1">
                <a:blip r:embed="rId4"/>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5410200" y="49530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a:solidFill>
                          <a:schemeClr val="tx1"/>
                        </a:solidFill>
                        <a:latin typeface="Cambria Math"/>
                      </a:rPr>
                      <m:t>𝑣</m:t>
                    </m:r>
                    <m:r>
                      <a:rPr lang="en-AU" altLang="zh-CN" i="1" baseline="-25000" dirty="0">
                        <a:solidFill>
                          <a:schemeClr val="tx1"/>
                        </a:solidFill>
                        <a:latin typeface="Cambria Math"/>
                      </a:rPr>
                      <m:t>7</m:t>
                    </m:r>
                  </m:oMath>
                </a14:m>
                <a:r>
                  <a:rPr lang="en-AU" altLang="zh-CN" dirty="0">
                    <a:solidFill>
                      <a:schemeClr val="tx1"/>
                    </a:solidFill>
                    <a:latin typeface="Calibri" panose="020F0502020204030204" pitchFamily="34" charset="0"/>
                  </a:rPr>
                  <a:t> </a:t>
                </a:r>
                <a:r>
                  <a:rPr lang="en-AU" altLang="zh-CN" dirty="0" smtClean="0">
                    <a:solidFill>
                      <a:schemeClr val="tx1"/>
                    </a:solidFill>
                    <a:latin typeface="Calibri" panose="020F0502020204030204" pitchFamily="34" charset="0"/>
                  </a:rPr>
                  <a:t>(7, 7)</a:t>
                </a:r>
                <a:endParaRPr lang="zh-CN" altLang="en-US" dirty="0">
                  <a:solidFill>
                    <a:schemeClr val="tx1"/>
                  </a:solidFill>
                  <a:latin typeface="Calibri" panose="020F0502020204030204" pitchFamily="34" charset="0"/>
                </a:endParaRPr>
              </a:p>
            </p:txBody>
          </p:sp>
        </mc:Choice>
        <mc:Fallback xmlns="">
          <p:sp>
            <p:nvSpPr>
              <p:cNvPr id="48" name="Rectangle 47"/>
              <p:cNvSpPr>
                <a:spLocks noRot="1" noChangeAspect="1" noMove="1" noResize="1" noEditPoints="1" noAdjustHandles="1" noChangeArrowheads="1" noChangeShapeType="1" noTextEdit="1"/>
              </p:cNvSpPr>
              <p:nvPr/>
            </p:nvSpPr>
            <p:spPr>
              <a:xfrm>
                <a:off x="5410200" y="4953000"/>
                <a:ext cx="1828800" cy="457200"/>
              </a:xfrm>
              <a:prstGeom prst="rect">
                <a:avLst/>
              </a:prstGeom>
              <a:blipFill rotWithShape="1">
                <a:blip r:embed="rId5"/>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5410200" y="54102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a:solidFill>
                          <a:schemeClr val="tx1"/>
                        </a:solidFill>
                        <a:latin typeface="Cambria Math"/>
                      </a:rPr>
                      <m:t>𝑣</m:t>
                    </m:r>
                    <m:r>
                      <a:rPr lang="en-AU" altLang="zh-CN" i="1" baseline="-25000" dirty="0">
                        <a:solidFill>
                          <a:schemeClr val="tx1"/>
                        </a:solidFill>
                        <a:latin typeface="Cambria Math"/>
                      </a:rPr>
                      <m:t>6</m:t>
                    </m:r>
                  </m:oMath>
                </a14:m>
                <a:r>
                  <a:rPr lang="en-AU" altLang="zh-CN" dirty="0">
                    <a:solidFill>
                      <a:schemeClr val="tx1"/>
                    </a:solidFill>
                    <a:latin typeface="Calibri" panose="020F0502020204030204" pitchFamily="34" charset="0"/>
                  </a:rPr>
                  <a:t> (~, 7)</a:t>
                </a:r>
                <a:endParaRPr lang="zh-CN" altLang="en-US" dirty="0">
                  <a:solidFill>
                    <a:schemeClr val="tx1"/>
                  </a:solidFill>
                  <a:latin typeface="Calibri" panose="020F0502020204030204" pitchFamily="34" charset="0"/>
                </a:endParaRPr>
              </a:p>
            </p:txBody>
          </p:sp>
        </mc:Choice>
        <mc:Fallback xmlns="">
          <p:sp>
            <p:nvSpPr>
              <p:cNvPr id="49" name="Rectangle 48"/>
              <p:cNvSpPr>
                <a:spLocks noRot="1" noChangeAspect="1" noMove="1" noResize="1" noEditPoints="1" noAdjustHandles="1" noChangeArrowheads="1" noChangeShapeType="1" noTextEdit="1"/>
              </p:cNvSpPr>
              <p:nvPr/>
            </p:nvSpPr>
            <p:spPr>
              <a:xfrm>
                <a:off x="5410200" y="5410200"/>
                <a:ext cx="1828800" cy="457200"/>
              </a:xfrm>
              <a:prstGeom prst="rect">
                <a:avLst/>
              </a:prstGeom>
              <a:blipFill rotWithShape="1">
                <a:blip r:embed="rId6"/>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086600" y="3276600"/>
                <a:ext cx="884858" cy="369332"/>
              </a:xfrm>
              <a:prstGeom prst="rect">
                <a:avLst/>
              </a:prstGeom>
              <a:noFill/>
            </p:spPr>
            <p:txBody>
              <a:bodyPr wrap="none" rtlCol="0">
                <a:spAutoFit/>
              </a:bodyPr>
              <a:lstStyle/>
              <a:p>
                <a14:m>
                  <m:oMath xmlns:m="http://schemas.openxmlformats.org/officeDocument/2006/math">
                    <m:r>
                      <a:rPr lang="en-AU" altLang="zh-CN" i="1" dirty="0">
                        <a:latin typeface="Cambria Math"/>
                      </a:rPr>
                      <m:t>𝑆</m:t>
                    </m:r>
                    <m:r>
                      <a:rPr lang="en-AU" altLang="zh-CN" i="1" dirty="0">
                        <a:latin typeface="Cambria Math"/>
                      </a:rPr>
                      <m:t> </m:t>
                    </m:r>
                  </m:oMath>
                </a14:m>
                <a:r>
                  <a:rPr lang="en-AU" altLang="zh-CN" dirty="0" smtClean="0">
                    <a:latin typeface="Calibri" panose="020F0502020204030204" pitchFamily="34" charset="0"/>
                  </a:rPr>
                  <a:t>= {</a:t>
                </a:r>
                <a14:m>
                  <m:oMath xmlns:m="http://schemas.openxmlformats.org/officeDocument/2006/math">
                    <m:r>
                      <a:rPr lang="en-AU" altLang="zh-CN" i="1" dirty="0">
                        <a:latin typeface="Cambria Math"/>
                      </a:rPr>
                      <m:t>𝑣</m:t>
                    </m:r>
                    <m:r>
                      <a:rPr lang="en-AU" altLang="zh-CN" i="1" baseline="-25000" dirty="0">
                        <a:latin typeface="Cambria Math"/>
                      </a:rPr>
                      <m:t>1</m:t>
                    </m:r>
                  </m:oMath>
                </a14:m>
                <a:r>
                  <a:rPr lang="en-AU" altLang="zh-CN" dirty="0" smtClean="0">
                    <a:latin typeface="Calibri" panose="020F0502020204030204" pitchFamily="34" charset="0"/>
                  </a:rPr>
                  <a:t>}</a:t>
                </a:r>
                <a:endParaRPr lang="zh-CN" altLang="en-US" dirty="0">
                  <a:latin typeface="Calibri" panose="020F050202020403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086600" y="3276600"/>
                <a:ext cx="884858" cy="369332"/>
              </a:xfrm>
              <a:prstGeom prst="rect">
                <a:avLst/>
              </a:prstGeom>
              <a:blipFill rotWithShape="1">
                <a:blip r:embed="rId7"/>
                <a:stretch>
                  <a:fillRect t="-8333" r="-4828" b="-25000"/>
                </a:stretch>
              </a:blipFill>
            </p:spPr>
            <p:txBody>
              <a:bodyPr/>
              <a:lstStyle/>
              <a:p>
                <a:r>
                  <a:rPr lang="zh-CN" altLang="en-US">
                    <a:noFill/>
                  </a:rPr>
                  <a:t> </a:t>
                </a:r>
              </a:p>
            </p:txBody>
          </p:sp>
        </mc:Fallback>
      </mc:AlternateContent>
      <p:sp>
        <p:nvSpPr>
          <p:cNvPr id="14" name="TextBox 13"/>
          <p:cNvSpPr txBox="1"/>
          <p:nvPr/>
        </p:nvSpPr>
        <p:spPr>
          <a:xfrm>
            <a:off x="2438400" y="6019800"/>
            <a:ext cx="340158" cy="369332"/>
          </a:xfrm>
          <a:prstGeom prst="rect">
            <a:avLst/>
          </a:prstGeom>
          <a:noFill/>
        </p:spPr>
        <p:txBody>
          <a:bodyPr wrap="none" rtlCol="0">
            <a:spAutoFit/>
          </a:bodyPr>
          <a:lstStyle/>
          <a:p>
            <a:r>
              <a:rPr lang="en-AU" altLang="zh-CN" dirty="0" smtClean="0">
                <a:latin typeface="Calibri" panose="020F0502020204030204" pitchFamily="34" charset="0"/>
              </a:rPr>
              <a:t>Q</a:t>
            </a:r>
            <a:endParaRPr lang="zh-CN" altLang="en-US" dirty="0">
              <a:latin typeface="Calibri" panose="020F0502020204030204" pitchFamily="34" charset="0"/>
            </a:endParaRPr>
          </a:p>
        </p:txBody>
      </p:sp>
      <p:sp>
        <p:nvSpPr>
          <p:cNvPr id="15" name="TextBox 14"/>
          <p:cNvSpPr txBox="1"/>
          <p:nvPr/>
        </p:nvSpPr>
        <p:spPr>
          <a:xfrm>
            <a:off x="6146506" y="6019800"/>
            <a:ext cx="328936" cy="369332"/>
          </a:xfrm>
          <a:prstGeom prst="rect">
            <a:avLst/>
          </a:prstGeom>
          <a:noFill/>
        </p:spPr>
        <p:txBody>
          <a:bodyPr wrap="none" rtlCol="0">
            <a:spAutoFit/>
          </a:bodyPr>
          <a:lstStyle/>
          <a:p>
            <a:r>
              <a:rPr lang="en-AU" altLang="zh-CN" dirty="0" smtClean="0">
                <a:latin typeface="Calibri" panose="020F0502020204030204" pitchFamily="34" charset="0"/>
              </a:rPr>
              <a:t>H</a:t>
            </a:r>
            <a:endParaRPr lang="zh-CN" altLang="en-US" dirty="0">
              <a:latin typeface="Calibri" panose="020F0502020204030204" pitchFamily="34" charset="0"/>
            </a:endParaRPr>
          </a:p>
        </p:txBody>
      </p:sp>
      <p:sp>
        <p:nvSpPr>
          <p:cNvPr id="16" name="TextBox 15"/>
          <p:cNvSpPr txBox="1"/>
          <p:nvPr/>
        </p:nvSpPr>
        <p:spPr>
          <a:xfrm>
            <a:off x="7772400" y="4392769"/>
            <a:ext cx="620683" cy="369332"/>
          </a:xfrm>
          <a:prstGeom prst="rect">
            <a:avLst/>
          </a:prstGeom>
          <a:noFill/>
        </p:spPr>
        <p:txBody>
          <a:bodyPr wrap="none" rtlCol="0">
            <a:spAutoFit/>
          </a:bodyPr>
          <a:lstStyle/>
          <a:p>
            <a:r>
              <a:rPr lang="en-AU" altLang="zh-CN" i="1" dirty="0" smtClean="0">
                <a:latin typeface="Calibri" panose="020F0502020204030204" pitchFamily="34" charset="0"/>
              </a:rPr>
              <a:t>L</a:t>
            </a:r>
            <a:r>
              <a:rPr lang="en-AU" altLang="zh-CN" dirty="0" smtClean="0">
                <a:latin typeface="Calibri" panose="020F0502020204030204" pitchFamily="34" charset="0"/>
              </a:rPr>
              <a:t> = </a:t>
            </a:r>
            <a:r>
              <a:rPr lang="en-AU" altLang="zh-CN" dirty="0">
                <a:latin typeface="Calibri" panose="020F0502020204030204" pitchFamily="34" charset="0"/>
              </a:rPr>
              <a:t>7</a:t>
            </a:r>
            <a:endParaRPr lang="zh-CN" alt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7" name="Rectangle 16"/>
              <p:cNvSpPr/>
              <p:nvPr/>
            </p:nvSpPr>
            <p:spPr>
              <a:xfrm>
                <a:off x="1828800" y="40386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smtClean="0">
                        <a:solidFill>
                          <a:schemeClr val="tx1"/>
                        </a:solidFill>
                        <a:latin typeface="Cambria Math"/>
                      </a:rPr>
                      <m:t>𝑣</m:t>
                    </m:r>
                    <m:r>
                      <a:rPr lang="en-AU" altLang="zh-CN" i="1" baseline="-25000" dirty="0" smtClean="0">
                        <a:solidFill>
                          <a:schemeClr val="tx1"/>
                        </a:solidFill>
                        <a:latin typeface="Cambria Math"/>
                      </a:rPr>
                      <m:t>8</m:t>
                    </m:r>
                  </m:oMath>
                </a14:m>
                <a:r>
                  <a:rPr lang="en-AU" altLang="zh-CN" dirty="0" smtClean="0">
                    <a:solidFill>
                      <a:schemeClr val="tx1"/>
                    </a:solidFill>
                    <a:latin typeface="Calibri" panose="020F0502020204030204" pitchFamily="34" charset="0"/>
                  </a:rPr>
                  <a:t> </a:t>
                </a:r>
                <a:r>
                  <a:rPr lang="en-AU" altLang="zh-CN" dirty="0">
                    <a:solidFill>
                      <a:schemeClr val="tx1"/>
                    </a:solidFill>
                    <a:latin typeface="Calibri" panose="020F0502020204030204" pitchFamily="34" charset="0"/>
                  </a:rPr>
                  <a:t>(4, 5)</a:t>
                </a:r>
                <a:endParaRPr lang="zh-CN" altLang="en-US" dirty="0">
                  <a:solidFill>
                    <a:schemeClr val="tx1"/>
                  </a:solidFill>
                  <a:latin typeface="Calibri" panose="020F050202020403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828800" y="4038600"/>
                <a:ext cx="1828800" cy="457200"/>
              </a:xfrm>
              <a:prstGeom prst="rect">
                <a:avLst/>
              </a:prstGeom>
              <a:blipFill rotWithShape="1">
                <a:blip r:embed="rId9"/>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828800" y="44958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smtClean="0">
                        <a:solidFill>
                          <a:schemeClr val="tx1"/>
                        </a:solidFill>
                        <a:latin typeface="Cambria Math"/>
                      </a:rPr>
                      <m:t>𝑣</m:t>
                    </m:r>
                    <m:r>
                      <a:rPr lang="en-AU" altLang="zh-CN" i="1" baseline="-25000" dirty="0" smtClean="0">
                        <a:solidFill>
                          <a:schemeClr val="tx1"/>
                        </a:solidFill>
                        <a:latin typeface="Cambria Math"/>
                      </a:rPr>
                      <m:t>9</m:t>
                    </m:r>
                  </m:oMath>
                </a14:m>
                <a:r>
                  <a:rPr lang="en-AU" altLang="zh-CN" dirty="0" smtClean="0">
                    <a:solidFill>
                      <a:schemeClr val="tx1"/>
                    </a:solidFill>
                    <a:latin typeface="Calibri" panose="020F0502020204030204" pitchFamily="34" charset="0"/>
                  </a:rPr>
                  <a:t> (3, </a:t>
                </a:r>
                <a:r>
                  <a:rPr lang="en-AU" altLang="zh-CN" dirty="0">
                    <a:solidFill>
                      <a:schemeClr val="tx1"/>
                    </a:solidFill>
                    <a:latin typeface="Calibri" panose="020F0502020204030204" pitchFamily="34" charset="0"/>
                  </a:rPr>
                  <a:t>5</a:t>
                </a:r>
                <a:r>
                  <a:rPr lang="en-AU" altLang="zh-CN" dirty="0" smtClean="0">
                    <a:solidFill>
                      <a:schemeClr val="tx1"/>
                    </a:solidFill>
                    <a:latin typeface="Calibri" panose="020F0502020204030204" pitchFamily="34" charset="0"/>
                  </a:rPr>
                  <a:t>)</a:t>
                </a:r>
                <a:endParaRPr lang="zh-CN" altLang="en-US" dirty="0">
                  <a:solidFill>
                    <a:schemeClr val="tx1"/>
                  </a:solidFill>
                  <a:latin typeface="Calibri" panose="020F050202020403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828800" y="4495800"/>
                <a:ext cx="1828800" cy="457200"/>
              </a:xfrm>
              <a:prstGeom prst="rect">
                <a:avLst/>
              </a:prstGeom>
              <a:blipFill rotWithShape="1">
                <a:blip r:embed="rId10"/>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828800" y="49530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a:solidFill>
                          <a:schemeClr val="tx1"/>
                        </a:solidFill>
                        <a:latin typeface="Cambria Math"/>
                      </a:rPr>
                      <m:t>𝑣</m:t>
                    </m:r>
                    <m:r>
                      <a:rPr lang="en-AU" altLang="zh-CN" i="1" baseline="-25000" dirty="0">
                        <a:solidFill>
                          <a:schemeClr val="tx1"/>
                        </a:solidFill>
                        <a:latin typeface="Cambria Math"/>
                      </a:rPr>
                      <m:t>10</m:t>
                    </m:r>
                  </m:oMath>
                </a14:m>
                <a:r>
                  <a:rPr lang="en-AU" altLang="zh-CN" dirty="0" smtClean="0">
                    <a:solidFill>
                      <a:schemeClr val="tx1"/>
                    </a:solidFill>
                    <a:latin typeface="Calibri" panose="020F0502020204030204" pitchFamily="34" charset="0"/>
                  </a:rPr>
                  <a:t> (2, 4)</a:t>
                </a:r>
                <a:endParaRPr lang="zh-CN" altLang="en-US" dirty="0">
                  <a:solidFill>
                    <a:schemeClr val="tx1"/>
                  </a:solidFill>
                  <a:latin typeface="Calibri" panose="020F050202020403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1828800" y="4953000"/>
                <a:ext cx="1828800" cy="457200"/>
              </a:xfrm>
              <a:prstGeom prst="rect">
                <a:avLst/>
              </a:prstGeom>
              <a:blipFill rotWithShape="1">
                <a:blip r:embed="rId11"/>
                <a:stretch>
                  <a:fillRect b="-9091"/>
                </a:stretch>
              </a:blipFill>
              <a:ln>
                <a:solidFill>
                  <a:schemeClr val="tx1"/>
                </a:solidFill>
                <a:prstDash val="solid"/>
              </a:ln>
            </p:spPr>
            <p:txBody>
              <a:bodyPr/>
              <a:lstStyle/>
              <a:p>
                <a:r>
                  <a:rPr lang="zh-CN" altLang="en-US">
                    <a:noFill/>
                  </a:rPr>
                  <a:t> </a:t>
                </a:r>
              </a:p>
            </p:txBody>
          </p:sp>
        </mc:Fallback>
      </mc:AlternateContent>
      <p:sp>
        <p:nvSpPr>
          <p:cNvPr id="20" name="Rectangle 19"/>
          <p:cNvSpPr/>
          <p:nvPr/>
        </p:nvSpPr>
        <p:spPr>
          <a:xfrm>
            <a:off x="1828800" y="54102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ltLang="zh-CN" dirty="0" smtClean="0">
                <a:solidFill>
                  <a:schemeClr val="tx1"/>
                </a:solidFill>
                <a:latin typeface="Calibri" panose="020F0502020204030204" pitchFamily="34" charset="0"/>
              </a:rPr>
              <a:t>….</a:t>
            </a:r>
            <a:endParaRPr lang="zh-CN" altLang="en-US" dirty="0">
              <a:solidFill>
                <a:schemeClr val="tx1"/>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21" name="Content Placeholder 3"/>
              <p:cNvSpPr>
                <a:spLocks noGrp="1"/>
              </p:cNvSpPr>
              <p:nvPr>
                <p:ph sz="quarter" idx="1"/>
              </p:nvPr>
            </p:nvSpPr>
            <p:spPr>
              <a:xfrm>
                <a:off x="301752" y="1527048"/>
                <a:ext cx="8503920" cy="4572000"/>
              </a:xfrm>
            </p:spPr>
            <p:txBody>
              <a:bodyPr/>
              <a:lstStyle/>
              <a:p>
                <a:r>
                  <a:rPr lang="en-AU" altLang="zh-CN" dirty="0" smtClean="0"/>
                  <a:t>Offline Compute the index needed for the pruning rules.</a:t>
                </a:r>
              </a:p>
              <a:p>
                <a:r>
                  <a:rPr lang="en-AU" altLang="zh-CN" dirty="0" smtClean="0"/>
                  <a:t>Online </a:t>
                </a:r>
                <a:r>
                  <a:rPr lang="en-AU" altLang="zh-CN" sz="1600" dirty="0" smtClean="0"/>
                  <a:t>(</a:t>
                </a:r>
                <a:r>
                  <a:rPr lang="en-AU" altLang="zh-CN" sz="1600" b="1" dirty="0" smtClean="0"/>
                  <a:t>k = 2</a:t>
                </a:r>
                <a:r>
                  <a:rPr lang="en-AU" altLang="zh-CN" sz="1600" dirty="0" smtClean="0"/>
                  <a:t>)</a:t>
                </a:r>
                <a:r>
                  <a:rPr lang="en-AU" altLang="zh-CN" dirty="0" smtClean="0"/>
                  <a:t>.</a:t>
                </a:r>
              </a:p>
              <a:p>
                <a:pPr lvl="1"/>
                <a:r>
                  <a:rPr lang="en-AU" altLang="zh-CN" dirty="0"/>
                  <a:t>Estimate the </a:t>
                </a:r>
                <a14:m>
                  <m:oMath xmlns:m="http://schemas.openxmlformats.org/officeDocument/2006/math">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r>
                          <a:rPr lang="en-AU" altLang="zh-CN">
                            <a:latin typeface="Cambria Math"/>
                          </a:rPr>
                          <m:t>𝑈</m:t>
                        </m:r>
                      </m:sup>
                    </m:sSubSup>
                    <m:d>
                      <m:dPr>
                        <m:ctrlPr>
                          <a:rPr lang="en-AU" altLang="zh-CN" i="1">
                            <a:latin typeface="Cambria Math"/>
                          </a:rPr>
                        </m:ctrlPr>
                      </m:dPr>
                      <m:e>
                        <m:r>
                          <a:rPr lang="en-AU" altLang="zh-CN">
                            <a:latin typeface="Cambria Math"/>
                          </a:rPr>
                          <m:t>𝑢</m:t>
                        </m:r>
                      </m:e>
                    </m:d>
                  </m:oMath>
                </a14:m>
                <a:r>
                  <a:rPr lang="zh-CN" altLang="en-US" dirty="0"/>
                  <a:t> </a:t>
                </a:r>
                <a:r>
                  <a:rPr lang="en-AU" altLang="zh-CN" dirty="0"/>
                  <a:t>and </a:t>
                </a:r>
                <a14:m>
                  <m:oMath xmlns:m="http://schemas.openxmlformats.org/officeDocument/2006/math">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r>
                          <a:rPr lang="en-AU" altLang="zh-CN">
                            <a:latin typeface="Cambria Math"/>
                          </a:rPr>
                          <m:t>𝐿</m:t>
                        </m:r>
                      </m:sup>
                    </m:sSubSup>
                    <m:d>
                      <m:dPr>
                        <m:ctrlPr>
                          <a:rPr lang="en-AU" altLang="zh-CN" i="1">
                            <a:latin typeface="Cambria Math"/>
                          </a:rPr>
                        </m:ctrlPr>
                      </m:dPr>
                      <m:e>
                        <m:r>
                          <a:rPr lang="en-AU" altLang="zh-CN">
                            <a:latin typeface="Cambria Math"/>
                          </a:rPr>
                          <m:t>𝑢</m:t>
                        </m:r>
                      </m:e>
                    </m:d>
                  </m:oMath>
                </a14:m>
                <a:r>
                  <a:rPr lang="zh-CN" altLang="en-US" dirty="0"/>
                  <a:t> </a:t>
                </a:r>
                <a:r>
                  <a:rPr lang="en-AU" altLang="zh-CN" dirty="0"/>
                  <a:t>for </a:t>
                </a:r>
                <a14:m>
                  <m:oMath xmlns:m="http://schemas.openxmlformats.org/officeDocument/2006/math">
                    <m:r>
                      <a:rPr lang="en-AU" altLang="zh-CN">
                        <a:latin typeface="Cambria Math"/>
                      </a:rPr>
                      <m:t>𝑢</m:t>
                    </m:r>
                    <m:r>
                      <a:rPr lang="en-AU" altLang="zh-CN">
                        <a:latin typeface="Cambria Math"/>
                      </a:rPr>
                      <m:t>∈</m:t>
                    </m:r>
                    <m:r>
                      <a:rPr lang="en-AU" altLang="zh-CN">
                        <a:latin typeface="Cambria Math"/>
                      </a:rPr>
                      <m:t>𝑉</m:t>
                    </m:r>
                  </m:oMath>
                </a14:m>
                <a:r>
                  <a:rPr lang="en-AU" altLang="zh-CN" dirty="0"/>
                  <a:t>.</a:t>
                </a:r>
              </a:p>
              <a:p>
                <a:pPr lvl="1"/>
                <a:r>
                  <a:rPr lang="en-AU" altLang="zh-CN" dirty="0"/>
                  <a:t>Calculate exact influence of </a:t>
                </a:r>
                <a14:m>
                  <m:oMath xmlns:m="http://schemas.openxmlformats.org/officeDocument/2006/math">
                    <m:r>
                      <a:rPr lang="en-AU" altLang="zh-CN" b="0" i="1" dirty="0" smtClean="0">
                        <a:latin typeface="Cambria Math"/>
                      </a:rPr>
                      <m:t>𝑆</m:t>
                    </m:r>
                    <m:r>
                      <a:rPr lang="en-AU" altLang="zh-CN" b="0" i="0" dirty="0" smtClean="0">
                        <a:latin typeface="Cambria Math"/>
                      </a:rPr>
                      <m:t>′</m:t>
                    </m:r>
                    <m:r>
                      <a:rPr lang="en-AU" altLang="zh-CN" b="0" i="1" dirty="0" smtClean="0">
                        <a:latin typeface="Cambria Math"/>
                      </a:rPr>
                      <m:t>={</m:t>
                    </m:r>
                    <m:r>
                      <a:rPr lang="en-AU" altLang="zh-CN" b="0" i="1" dirty="0" smtClean="0">
                        <a:latin typeface="Cambria Math"/>
                      </a:rPr>
                      <m:t>𝑣</m:t>
                    </m:r>
                    <m:r>
                      <a:rPr lang="en-AU" altLang="zh-CN" b="0" i="1" baseline="-25000" dirty="0" smtClean="0">
                        <a:latin typeface="Cambria Math"/>
                      </a:rPr>
                      <m:t>6</m:t>
                    </m:r>
                    <m:r>
                      <a:rPr lang="en-AU" altLang="zh-CN" b="0" i="1" dirty="0" smtClean="0">
                        <a:latin typeface="Cambria Math"/>
                      </a:rPr>
                      <m:t>, </m:t>
                    </m:r>
                    <m:r>
                      <a:rPr lang="en-AU" altLang="zh-CN" b="0" i="1" dirty="0" smtClean="0">
                        <a:latin typeface="Cambria Math"/>
                      </a:rPr>
                      <m:t>𝑣</m:t>
                    </m:r>
                    <m:r>
                      <a:rPr lang="en-AU" altLang="zh-CN" b="0" i="1" baseline="-25000" dirty="0" smtClean="0">
                        <a:latin typeface="Cambria Math"/>
                      </a:rPr>
                      <m:t>7</m:t>
                    </m:r>
                    <m:r>
                      <a:rPr lang="en-AU" altLang="zh-CN" b="0" i="1" dirty="0" smtClean="0">
                        <a:latin typeface="Cambria Math"/>
                      </a:rPr>
                      <m:t>}</m:t>
                    </m:r>
                  </m:oMath>
                </a14:m>
                <a:r>
                  <a:rPr lang="en-AU" altLang="zh-CN" dirty="0"/>
                  <a:t>.</a:t>
                </a:r>
              </a:p>
              <a:p>
                <a:endParaRPr lang="zh-CN" altLang="en-US" dirty="0"/>
              </a:p>
            </p:txBody>
          </p:sp>
        </mc:Choice>
        <mc:Fallback xmlns="">
          <p:sp>
            <p:nvSpPr>
              <p:cNvPr id="21" name="Content Placeholder 3"/>
              <p:cNvSpPr>
                <a:spLocks noGrp="1" noRot="1" noChangeAspect="1" noMove="1" noResize="1" noEditPoints="1" noAdjustHandles="1" noChangeArrowheads="1" noChangeShapeType="1" noTextEdit="1"/>
              </p:cNvSpPr>
              <p:nvPr>
                <p:ph sz="quarter" idx="1"/>
              </p:nvPr>
            </p:nvSpPr>
            <p:spPr>
              <a:xfrm>
                <a:off x="301752" y="1527048"/>
                <a:ext cx="8503920" cy="4572000"/>
              </a:xfrm>
              <a:blipFill rotWithShape="1">
                <a:blip r:embed="rId12"/>
                <a:stretch>
                  <a:fillRect l="-789" t="-10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747832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zh-CN" dirty="0" smtClean="0"/>
              <a:t>Best First Algorithm</a:t>
            </a:r>
            <a:endParaRPr lang="zh-CN" alt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31</a:t>
            </a:fld>
            <a:endParaRPr 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46" name="Rectangle 45"/>
              <p:cNvSpPr/>
              <p:nvPr/>
            </p:nvSpPr>
            <p:spPr>
              <a:xfrm>
                <a:off x="5410200" y="40386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smtClean="0">
                        <a:solidFill>
                          <a:srgbClr val="FF0000"/>
                        </a:solidFill>
                        <a:latin typeface="Cambria Math"/>
                      </a:rPr>
                      <m:t>𝑣</m:t>
                    </m:r>
                    <m:r>
                      <a:rPr lang="en-AU" altLang="zh-CN" i="1" baseline="-25000" dirty="0">
                        <a:solidFill>
                          <a:srgbClr val="FF0000"/>
                        </a:solidFill>
                        <a:latin typeface="Cambria Math"/>
                      </a:rPr>
                      <m:t>2</m:t>
                    </m:r>
                  </m:oMath>
                </a14:m>
                <a:r>
                  <a:rPr lang="en-AU" altLang="zh-CN" dirty="0">
                    <a:solidFill>
                      <a:srgbClr val="FF0000"/>
                    </a:solidFill>
                    <a:latin typeface="Calibri" panose="020F0502020204030204" pitchFamily="34" charset="0"/>
                  </a:rPr>
                  <a:t> </a:t>
                </a:r>
                <a:r>
                  <a:rPr lang="en-AU" altLang="zh-CN" dirty="0" smtClean="0">
                    <a:solidFill>
                      <a:srgbClr val="FF0000"/>
                    </a:solidFill>
                    <a:latin typeface="Calibri" panose="020F0502020204030204" pitchFamily="34" charset="0"/>
                  </a:rPr>
                  <a:t>(~, 9)</a:t>
                </a:r>
                <a:endParaRPr lang="zh-CN" altLang="en-US" dirty="0">
                  <a:solidFill>
                    <a:srgbClr val="FF0000"/>
                  </a:solidFill>
                  <a:latin typeface="Calibri" panose="020F0502020204030204" pitchFamily="34" charset="0"/>
                </a:endParaRPr>
              </a:p>
            </p:txBody>
          </p:sp>
        </mc:Choice>
        <mc:Fallback xmlns="">
          <p:sp>
            <p:nvSpPr>
              <p:cNvPr id="46" name="Rectangle 45"/>
              <p:cNvSpPr>
                <a:spLocks noRot="1" noChangeAspect="1" noMove="1" noResize="1" noEditPoints="1" noAdjustHandles="1" noChangeArrowheads="1" noChangeShapeType="1" noTextEdit="1"/>
              </p:cNvSpPr>
              <p:nvPr/>
            </p:nvSpPr>
            <p:spPr>
              <a:xfrm>
                <a:off x="5410200" y="4038600"/>
                <a:ext cx="1828800" cy="457200"/>
              </a:xfrm>
              <a:prstGeom prst="rect">
                <a:avLst/>
              </a:prstGeom>
              <a:blipFill rotWithShape="1">
                <a:blip r:embed="rId3"/>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5410200" y="44958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smtClean="0">
                        <a:solidFill>
                          <a:schemeClr val="tx1"/>
                        </a:solidFill>
                        <a:latin typeface="Cambria Math"/>
                      </a:rPr>
                      <m:t>𝑣</m:t>
                    </m:r>
                    <m:r>
                      <a:rPr lang="en-AU" altLang="zh-CN" i="1" baseline="-25000" dirty="0">
                        <a:solidFill>
                          <a:schemeClr val="tx1"/>
                        </a:solidFill>
                        <a:latin typeface="Cambria Math"/>
                      </a:rPr>
                      <m:t>3</m:t>
                    </m:r>
                  </m:oMath>
                </a14:m>
                <a:r>
                  <a:rPr lang="en-AU" altLang="zh-CN" dirty="0">
                    <a:solidFill>
                      <a:schemeClr val="tx1"/>
                    </a:solidFill>
                    <a:latin typeface="Calibri" panose="020F0502020204030204" pitchFamily="34" charset="0"/>
                  </a:rPr>
                  <a:t> (5, 10)</a:t>
                </a:r>
                <a:endParaRPr lang="zh-CN" altLang="en-US" dirty="0">
                  <a:solidFill>
                    <a:schemeClr val="tx1"/>
                  </a:solidFill>
                  <a:latin typeface="Calibri" panose="020F0502020204030204" pitchFamily="34" charset="0"/>
                </a:endParaRPr>
              </a:p>
            </p:txBody>
          </p:sp>
        </mc:Choice>
        <mc:Fallback xmlns="">
          <p:sp>
            <p:nvSpPr>
              <p:cNvPr id="47" name="Rectangle 46"/>
              <p:cNvSpPr>
                <a:spLocks noRot="1" noChangeAspect="1" noMove="1" noResize="1" noEditPoints="1" noAdjustHandles="1" noChangeArrowheads="1" noChangeShapeType="1" noTextEdit="1"/>
              </p:cNvSpPr>
              <p:nvPr/>
            </p:nvSpPr>
            <p:spPr>
              <a:xfrm>
                <a:off x="5410200" y="4495800"/>
                <a:ext cx="1828800" cy="457200"/>
              </a:xfrm>
              <a:prstGeom prst="rect">
                <a:avLst/>
              </a:prstGeom>
              <a:blipFill rotWithShape="1">
                <a:blip r:embed="rId4"/>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5410200" y="49530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a:solidFill>
                          <a:schemeClr val="tx1"/>
                        </a:solidFill>
                        <a:latin typeface="Cambria Math"/>
                      </a:rPr>
                      <m:t>𝑣</m:t>
                    </m:r>
                    <m:r>
                      <a:rPr lang="en-AU" altLang="zh-CN" i="1" baseline="-25000" dirty="0">
                        <a:solidFill>
                          <a:schemeClr val="tx1"/>
                        </a:solidFill>
                        <a:latin typeface="Cambria Math"/>
                      </a:rPr>
                      <m:t>7</m:t>
                    </m:r>
                  </m:oMath>
                </a14:m>
                <a:r>
                  <a:rPr lang="en-AU" altLang="zh-CN" dirty="0">
                    <a:solidFill>
                      <a:schemeClr val="tx1"/>
                    </a:solidFill>
                    <a:latin typeface="Calibri" panose="020F0502020204030204" pitchFamily="34" charset="0"/>
                  </a:rPr>
                  <a:t> </a:t>
                </a:r>
                <a:r>
                  <a:rPr lang="en-AU" altLang="zh-CN" dirty="0" smtClean="0">
                    <a:solidFill>
                      <a:schemeClr val="tx1"/>
                    </a:solidFill>
                    <a:latin typeface="Calibri" panose="020F0502020204030204" pitchFamily="34" charset="0"/>
                  </a:rPr>
                  <a:t>(7, 7)</a:t>
                </a:r>
                <a:endParaRPr lang="zh-CN" altLang="en-US" dirty="0">
                  <a:solidFill>
                    <a:schemeClr val="tx1"/>
                  </a:solidFill>
                  <a:latin typeface="Calibri" panose="020F0502020204030204" pitchFamily="34" charset="0"/>
                </a:endParaRPr>
              </a:p>
            </p:txBody>
          </p:sp>
        </mc:Choice>
        <mc:Fallback xmlns="">
          <p:sp>
            <p:nvSpPr>
              <p:cNvPr id="48" name="Rectangle 47"/>
              <p:cNvSpPr>
                <a:spLocks noRot="1" noChangeAspect="1" noMove="1" noResize="1" noEditPoints="1" noAdjustHandles="1" noChangeArrowheads="1" noChangeShapeType="1" noTextEdit="1"/>
              </p:cNvSpPr>
              <p:nvPr/>
            </p:nvSpPr>
            <p:spPr>
              <a:xfrm>
                <a:off x="5410200" y="4953000"/>
                <a:ext cx="1828800" cy="457200"/>
              </a:xfrm>
              <a:prstGeom prst="rect">
                <a:avLst/>
              </a:prstGeom>
              <a:blipFill rotWithShape="1">
                <a:blip r:embed="rId5"/>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5410200" y="54102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a:solidFill>
                          <a:schemeClr val="tx1"/>
                        </a:solidFill>
                        <a:latin typeface="Cambria Math"/>
                      </a:rPr>
                      <m:t>𝑣</m:t>
                    </m:r>
                    <m:r>
                      <a:rPr lang="en-AU" altLang="zh-CN" i="1" baseline="-25000" dirty="0">
                        <a:solidFill>
                          <a:schemeClr val="tx1"/>
                        </a:solidFill>
                        <a:latin typeface="Cambria Math"/>
                      </a:rPr>
                      <m:t>6</m:t>
                    </m:r>
                  </m:oMath>
                </a14:m>
                <a:r>
                  <a:rPr lang="en-AU" altLang="zh-CN" dirty="0">
                    <a:solidFill>
                      <a:schemeClr val="tx1"/>
                    </a:solidFill>
                    <a:latin typeface="Calibri" panose="020F0502020204030204" pitchFamily="34" charset="0"/>
                  </a:rPr>
                  <a:t> (~, 7)</a:t>
                </a:r>
                <a:endParaRPr lang="zh-CN" altLang="en-US" dirty="0">
                  <a:solidFill>
                    <a:schemeClr val="tx1"/>
                  </a:solidFill>
                  <a:latin typeface="Calibri" panose="020F0502020204030204" pitchFamily="34" charset="0"/>
                </a:endParaRPr>
              </a:p>
            </p:txBody>
          </p:sp>
        </mc:Choice>
        <mc:Fallback xmlns="">
          <p:sp>
            <p:nvSpPr>
              <p:cNvPr id="49" name="Rectangle 48"/>
              <p:cNvSpPr>
                <a:spLocks noRot="1" noChangeAspect="1" noMove="1" noResize="1" noEditPoints="1" noAdjustHandles="1" noChangeArrowheads="1" noChangeShapeType="1" noTextEdit="1"/>
              </p:cNvSpPr>
              <p:nvPr/>
            </p:nvSpPr>
            <p:spPr>
              <a:xfrm>
                <a:off x="5410200" y="5410200"/>
                <a:ext cx="1828800" cy="457200"/>
              </a:xfrm>
              <a:prstGeom prst="rect">
                <a:avLst/>
              </a:prstGeom>
              <a:blipFill rotWithShape="1">
                <a:blip r:embed="rId6"/>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086600" y="3276600"/>
                <a:ext cx="884858" cy="369332"/>
              </a:xfrm>
              <a:prstGeom prst="rect">
                <a:avLst/>
              </a:prstGeom>
              <a:noFill/>
            </p:spPr>
            <p:txBody>
              <a:bodyPr wrap="none" rtlCol="0">
                <a:spAutoFit/>
              </a:bodyPr>
              <a:lstStyle/>
              <a:p>
                <a14:m>
                  <m:oMath xmlns:m="http://schemas.openxmlformats.org/officeDocument/2006/math">
                    <m:r>
                      <a:rPr lang="en-AU" altLang="zh-CN" i="1" dirty="0">
                        <a:latin typeface="Cambria Math"/>
                      </a:rPr>
                      <m:t>𝑆</m:t>
                    </m:r>
                    <m:r>
                      <a:rPr lang="en-AU" altLang="zh-CN" i="1" dirty="0">
                        <a:latin typeface="Cambria Math"/>
                      </a:rPr>
                      <m:t> </m:t>
                    </m:r>
                  </m:oMath>
                </a14:m>
                <a:r>
                  <a:rPr lang="en-AU" altLang="zh-CN" dirty="0" smtClean="0">
                    <a:latin typeface="Calibri" panose="020F0502020204030204" pitchFamily="34" charset="0"/>
                  </a:rPr>
                  <a:t>= {</a:t>
                </a:r>
                <a14:m>
                  <m:oMath xmlns:m="http://schemas.openxmlformats.org/officeDocument/2006/math">
                    <m:r>
                      <a:rPr lang="en-AU" altLang="zh-CN" i="1" dirty="0">
                        <a:latin typeface="Cambria Math"/>
                      </a:rPr>
                      <m:t>𝑣</m:t>
                    </m:r>
                    <m:r>
                      <a:rPr lang="en-AU" altLang="zh-CN" i="1" baseline="-25000" dirty="0">
                        <a:latin typeface="Cambria Math"/>
                      </a:rPr>
                      <m:t>1</m:t>
                    </m:r>
                  </m:oMath>
                </a14:m>
                <a:r>
                  <a:rPr lang="en-AU" altLang="zh-CN" dirty="0" smtClean="0">
                    <a:latin typeface="Calibri" panose="020F0502020204030204" pitchFamily="34" charset="0"/>
                  </a:rPr>
                  <a:t>}</a:t>
                </a:r>
                <a:endParaRPr lang="zh-CN" altLang="en-US" dirty="0">
                  <a:latin typeface="Calibri" panose="020F050202020403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086600" y="3276600"/>
                <a:ext cx="884858" cy="369332"/>
              </a:xfrm>
              <a:prstGeom prst="rect">
                <a:avLst/>
              </a:prstGeom>
              <a:blipFill rotWithShape="1">
                <a:blip r:embed="rId7"/>
                <a:stretch>
                  <a:fillRect t="-8333" r="-4828" b="-25000"/>
                </a:stretch>
              </a:blipFill>
            </p:spPr>
            <p:txBody>
              <a:bodyPr/>
              <a:lstStyle/>
              <a:p>
                <a:r>
                  <a:rPr lang="zh-CN" altLang="en-US">
                    <a:noFill/>
                  </a:rPr>
                  <a:t> </a:t>
                </a:r>
              </a:p>
            </p:txBody>
          </p:sp>
        </mc:Fallback>
      </mc:AlternateContent>
      <p:sp>
        <p:nvSpPr>
          <p:cNvPr id="14" name="TextBox 13"/>
          <p:cNvSpPr txBox="1"/>
          <p:nvPr/>
        </p:nvSpPr>
        <p:spPr>
          <a:xfrm>
            <a:off x="2438400" y="6019800"/>
            <a:ext cx="340158" cy="369332"/>
          </a:xfrm>
          <a:prstGeom prst="rect">
            <a:avLst/>
          </a:prstGeom>
          <a:noFill/>
        </p:spPr>
        <p:txBody>
          <a:bodyPr wrap="none" rtlCol="0">
            <a:spAutoFit/>
          </a:bodyPr>
          <a:lstStyle/>
          <a:p>
            <a:r>
              <a:rPr lang="en-AU" altLang="zh-CN" dirty="0" smtClean="0">
                <a:latin typeface="Calibri" panose="020F0502020204030204" pitchFamily="34" charset="0"/>
              </a:rPr>
              <a:t>Q</a:t>
            </a:r>
            <a:endParaRPr lang="zh-CN" altLang="en-US" dirty="0">
              <a:latin typeface="Calibri" panose="020F0502020204030204" pitchFamily="34" charset="0"/>
            </a:endParaRPr>
          </a:p>
        </p:txBody>
      </p:sp>
      <p:sp>
        <p:nvSpPr>
          <p:cNvPr id="15" name="TextBox 14"/>
          <p:cNvSpPr txBox="1"/>
          <p:nvPr/>
        </p:nvSpPr>
        <p:spPr>
          <a:xfrm>
            <a:off x="6146506" y="6019800"/>
            <a:ext cx="328936" cy="369332"/>
          </a:xfrm>
          <a:prstGeom prst="rect">
            <a:avLst/>
          </a:prstGeom>
          <a:noFill/>
        </p:spPr>
        <p:txBody>
          <a:bodyPr wrap="none" rtlCol="0">
            <a:spAutoFit/>
          </a:bodyPr>
          <a:lstStyle/>
          <a:p>
            <a:r>
              <a:rPr lang="en-AU" altLang="zh-CN" dirty="0" smtClean="0">
                <a:latin typeface="Calibri" panose="020F0502020204030204" pitchFamily="34" charset="0"/>
              </a:rPr>
              <a:t>H</a:t>
            </a:r>
            <a:endParaRPr lang="zh-CN" altLang="en-US" dirty="0">
              <a:latin typeface="Calibri" panose="020F0502020204030204" pitchFamily="34" charset="0"/>
            </a:endParaRPr>
          </a:p>
        </p:txBody>
      </p:sp>
      <p:sp>
        <p:nvSpPr>
          <p:cNvPr id="16" name="TextBox 15"/>
          <p:cNvSpPr txBox="1"/>
          <p:nvPr/>
        </p:nvSpPr>
        <p:spPr>
          <a:xfrm>
            <a:off x="7772400" y="4392769"/>
            <a:ext cx="620683" cy="369332"/>
          </a:xfrm>
          <a:prstGeom prst="rect">
            <a:avLst/>
          </a:prstGeom>
          <a:noFill/>
        </p:spPr>
        <p:txBody>
          <a:bodyPr wrap="none" rtlCol="0">
            <a:spAutoFit/>
          </a:bodyPr>
          <a:lstStyle/>
          <a:p>
            <a:r>
              <a:rPr lang="en-AU" altLang="zh-CN" i="1" dirty="0" smtClean="0">
                <a:latin typeface="Calibri" panose="020F0502020204030204" pitchFamily="34" charset="0"/>
              </a:rPr>
              <a:t>L</a:t>
            </a:r>
            <a:r>
              <a:rPr lang="en-AU" altLang="zh-CN" dirty="0" smtClean="0">
                <a:latin typeface="Calibri" panose="020F0502020204030204" pitchFamily="34" charset="0"/>
              </a:rPr>
              <a:t> = 7</a:t>
            </a:r>
            <a:endParaRPr lang="zh-CN" alt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7" name="Rectangle 16"/>
              <p:cNvSpPr/>
              <p:nvPr/>
            </p:nvSpPr>
            <p:spPr>
              <a:xfrm>
                <a:off x="1828800" y="40386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smtClean="0">
                        <a:solidFill>
                          <a:schemeClr val="tx1"/>
                        </a:solidFill>
                        <a:latin typeface="Cambria Math"/>
                      </a:rPr>
                      <m:t>𝑣</m:t>
                    </m:r>
                    <m:r>
                      <a:rPr lang="en-AU" altLang="zh-CN" i="1" baseline="-25000" dirty="0" smtClean="0">
                        <a:solidFill>
                          <a:schemeClr val="tx1"/>
                        </a:solidFill>
                        <a:latin typeface="Cambria Math"/>
                      </a:rPr>
                      <m:t>8</m:t>
                    </m:r>
                  </m:oMath>
                </a14:m>
                <a:r>
                  <a:rPr lang="en-AU" altLang="zh-CN" dirty="0" smtClean="0">
                    <a:solidFill>
                      <a:schemeClr val="tx1"/>
                    </a:solidFill>
                    <a:latin typeface="Calibri" panose="020F0502020204030204" pitchFamily="34" charset="0"/>
                  </a:rPr>
                  <a:t> </a:t>
                </a:r>
                <a:r>
                  <a:rPr lang="en-AU" altLang="zh-CN" dirty="0">
                    <a:solidFill>
                      <a:schemeClr val="tx1"/>
                    </a:solidFill>
                    <a:latin typeface="Calibri" panose="020F0502020204030204" pitchFamily="34" charset="0"/>
                  </a:rPr>
                  <a:t>(4, 5)</a:t>
                </a:r>
                <a:endParaRPr lang="zh-CN" altLang="en-US" dirty="0">
                  <a:solidFill>
                    <a:schemeClr val="tx1"/>
                  </a:solidFill>
                  <a:latin typeface="Calibri" panose="020F050202020403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828800" y="4038600"/>
                <a:ext cx="1828800" cy="457200"/>
              </a:xfrm>
              <a:prstGeom prst="rect">
                <a:avLst/>
              </a:prstGeom>
              <a:blipFill rotWithShape="1">
                <a:blip r:embed="rId9"/>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828800" y="44958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smtClean="0">
                        <a:solidFill>
                          <a:schemeClr val="tx1"/>
                        </a:solidFill>
                        <a:latin typeface="Cambria Math"/>
                      </a:rPr>
                      <m:t>𝑣</m:t>
                    </m:r>
                    <m:r>
                      <a:rPr lang="en-AU" altLang="zh-CN" i="1" baseline="-25000" dirty="0" smtClean="0">
                        <a:solidFill>
                          <a:schemeClr val="tx1"/>
                        </a:solidFill>
                        <a:latin typeface="Cambria Math"/>
                      </a:rPr>
                      <m:t>9</m:t>
                    </m:r>
                  </m:oMath>
                </a14:m>
                <a:r>
                  <a:rPr lang="en-AU" altLang="zh-CN" dirty="0" smtClean="0">
                    <a:solidFill>
                      <a:schemeClr val="tx1"/>
                    </a:solidFill>
                    <a:latin typeface="Calibri" panose="020F0502020204030204" pitchFamily="34" charset="0"/>
                  </a:rPr>
                  <a:t> (3, </a:t>
                </a:r>
                <a:r>
                  <a:rPr lang="en-AU" altLang="zh-CN" dirty="0">
                    <a:solidFill>
                      <a:schemeClr val="tx1"/>
                    </a:solidFill>
                    <a:latin typeface="Calibri" panose="020F0502020204030204" pitchFamily="34" charset="0"/>
                  </a:rPr>
                  <a:t>5</a:t>
                </a:r>
                <a:r>
                  <a:rPr lang="en-AU" altLang="zh-CN" dirty="0" smtClean="0">
                    <a:solidFill>
                      <a:schemeClr val="tx1"/>
                    </a:solidFill>
                    <a:latin typeface="Calibri" panose="020F0502020204030204" pitchFamily="34" charset="0"/>
                  </a:rPr>
                  <a:t>)</a:t>
                </a:r>
                <a:endParaRPr lang="zh-CN" altLang="en-US" dirty="0">
                  <a:solidFill>
                    <a:schemeClr val="tx1"/>
                  </a:solidFill>
                  <a:latin typeface="Calibri" panose="020F050202020403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828800" y="4495800"/>
                <a:ext cx="1828800" cy="457200"/>
              </a:xfrm>
              <a:prstGeom prst="rect">
                <a:avLst/>
              </a:prstGeom>
              <a:blipFill rotWithShape="1">
                <a:blip r:embed="rId10"/>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828800" y="49530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a:solidFill>
                          <a:schemeClr val="tx1"/>
                        </a:solidFill>
                        <a:latin typeface="Cambria Math"/>
                      </a:rPr>
                      <m:t>𝑣</m:t>
                    </m:r>
                    <m:r>
                      <a:rPr lang="en-AU" altLang="zh-CN" i="1" baseline="-25000" dirty="0">
                        <a:solidFill>
                          <a:schemeClr val="tx1"/>
                        </a:solidFill>
                        <a:latin typeface="Cambria Math"/>
                      </a:rPr>
                      <m:t>10</m:t>
                    </m:r>
                  </m:oMath>
                </a14:m>
                <a:r>
                  <a:rPr lang="en-AU" altLang="zh-CN" dirty="0" smtClean="0">
                    <a:solidFill>
                      <a:schemeClr val="tx1"/>
                    </a:solidFill>
                    <a:latin typeface="Calibri" panose="020F0502020204030204" pitchFamily="34" charset="0"/>
                  </a:rPr>
                  <a:t> (2, 4)</a:t>
                </a:r>
                <a:endParaRPr lang="zh-CN" altLang="en-US" dirty="0">
                  <a:solidFill>
                    <a:schemeClr val="tx1"/>
                  </a:solidFill>
                  <a:latin typeface="Calibri" panose="020F050202020403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1828800" y="4953000"/>
                <a:ext cx="1828800" cy="457200"/>
              </a:xfrm>
              <a:prstGeom prst="rect">
                <a:avLst/>
              </a:prstGeom>
              <a:blipFill rotWithShape="1">
                <a:blip r:embed="rId11"/>
                <a:stretch>
                  <a:fillRect b="-9091"/>
                </a:stretch>
              </a:blipFill>
              <a:ln>
                <a:solidFill>
                  <a:schemeClr val="tx1"/>
                </a:solidFill>
                <a:prstDash val="solid"/>
              </a:ln>
            </p:spPr>
            <p:txBody>
              <a:bodyPr/>
              <a:lstStyle/>
              <a:p>
                <a:r>
                  <a:rPr lang="zh-CN" altLang="en-US">
                    <a:noFill/>
                  </a:rPr>
                  <a:t> </a:t>
                </a:r>
              </a:p>
            </p:txBody>
          </p:sp>
        </mc:Fallback>
      </mc:AlternateContent>
      <p:sp>
        <p:nvSpPr>
          <p:cNvPr id="20" name="Rectangle 19"/>
          <p:cNvSpPr/>
          <p:nvPr/>
        </p:nvSpPr>
        <p:spPr>
          <a:xfrm>
            <a:off x="1828800" y="54102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ltLang="zh-CN" dirty="0" smtClean="0">
                <a:solidFill>
                  <a:schemeClr val="tx1"/>
                </a:solidFill>
                <a:latin typeface="Calibri" panose="020F0502020204030204" pitchFamily="34" charset="0"/>
              </a:rPr>
              <a:t>….</a:t>
            </a:r>
            <a:endParaRPr lang="zh-CN" altLang="en-US" dirty="0">
              <a:solidFill>
                <a:schemeClr val="tx1"/>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21" name="Content Placeholder 3"/>
              <p:cNvSpPr>
                <a:spLocks noGrp="1"/>
              </p:cNvSpPr>
              <p:nvPr>
                <p:ph sz="quarter" idx="1"/>
              </p:nvPr>
            </p:nvSpPr>
            <p:spPr>
              <a:xfrm>
                <a:off x="301752" y="1527048"/>
                <a:ext cx="8503920" cy="4572000"/>
              </a:xfrm>
            </p:spPr>
            <p:txBody>
              <a:bodyPr/>
              <a:lstStyle/>
              <a:p>
                <a:r>
                  <a:rPr lang="en-AU" altLang="zh-CN" dirty="0" smtClean="0"/>
                  <a:t>Offline Compute the index needed for the pruning rules.</a:t>
                </a:r>
              </a:p>
              <a:p>
                <a:r>
                  <a:rPr lang="en-AU" altLang="zh-CN" dirty="0" smtClean="0"/>
                  <a:t>Online </a:t>
                </a:r>
                <a:r>
                  <a:rPr lang="en-AU" altLang="zh-CN" sz="1600" dirty="0" smtClean="0"/>
                  <a:t>(</a:t>
                </a:r>
                <a:r>
                  <a:rPr lang="en-AU" altLang="zh-CN" sz="1600" b="1" dirty="0" smtClean="0"/>
                  <a:t>k = 2</a:t>
                </a:r>
                <a:r>
                  <a:rPr lang="en-AU" altLang="zh-CN" sz="1600" dirty="0" smtClean="0"/>
                  <a:t>)</a:t>
                </a:r>
                <a:r>
                  <a:rPr lang="en-AU" altLang="zh-CN" dirty="0" smtClean="0"/>
                  <a:t>.</a:t>
                </a:r>
              </a:p>
              <a:p>
                <a:pPr lvl="1"/>
                <a:r>
                  <a:rPr lang="en-AU" altLang="zh-CN" dirty="0"/>
                  <a:t>Estimate the </a:t>
                </a:r>
                <a14:m>
                  <m:oMath xmlns:m="http://schemas.openxmlformats.org/officeDocument/2006/math">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r>
                          <a:rPr lang="en-AU" altLang="zh-CN">
                            <a:latin typeface="Cambria Math"/>
                          </a:rPr>
                          <m:t>𝑈</m:t>
                        </m:r>
                      </m:sup>
                    </m:sSubSup>
                    <m:d>
                      <m:dPr>
                        <m:ctrlPr>
                          <a:rPr lang="en-AU" altLang="zh-CN" i="1">
                            <a:latin typeface="Cambria Math"/>
                          </a:rPr>
                        </m:ctrlPr>
                      </m:dPr>
                      <m:e>
                        <m:r>
                          <a:rPr lang="en-AU" altLang="zh-CN">
                            <a:latin typeface="Cambria Math"/>
                          </a:rPr>
                          <m:t>𝑢</m:t>
                        </m:r>
                      </m:e>
                    </m:d>
                  </m:oMath>
                </a14:m>
                <a:r>
                  <a:rPr lang="zh-CN" altLang="en-US" dirty="0"/>
                  <a:t> </a:t>
                </a:r>
                <a:r>
                  <a:rPr lang="en-AU" altLang="zh-CN" dirty="0"/>
                  <a:t>and </a:t>
                </a:r>
                <a14:m>
                  <m:oMath xmlns:m="http://schemas.openxmlformats.org/officeDocument/2006/math">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r>
                          <a:rPr lang="en-AU" altLang="zh-CN">
                            <a:latin typeface="Cambria Math"/>
                          </a:rPr>
                          <m:t>𝐿</m:t>
                        </m:r>
                      </m:sup>
                    </m:sSubSup>
                    <m:d>
                      <m:dPr>
                        <m:ctrlPr>
                          <a:rPr lang="en-AU" altLang="zh-CN" i="1">
                            <a:latin typeface="Cambria Math"/>
                          </a:rPr>
                        </m:ctrlPr>
                      </m:dPr>
                      <m:e>
                        <m:r>
                          <a:rPr lang="en-AU" altLang="zh-CN">
                            <a:latin typeface="Cambria Math"/>
                          </a:rPr>
                          <m:t>𝑢</m:t>
                        </m:r>
                      </m:e>
                    </m:d>
                  </m:oMath>
                </a14:m>
                <a:r>
                  <a:rPr lang="zh-CN" altLang="en-US" dirty="0"/>
                  <a:t> </a:t>
                </a:r>
                <a:r>
                  <a:rPr lang="en-AU" altLang="zh-CN" dirty="0"/>
                  <a:t>for </a:t>
                </a:r>
                <a14:m>
                  <m:oMath xmlns:m="http://schemas.openxmlformats.org/officeDocument/2006/math">
                    <m:r>
                      <a:rPr lang="en-AU" altLang="zh-CN">
                        <a:latin typeface="Cambria Math"/>
                      </a:rPr>
                      <m:t>𝑢</m:t>
                    </m:r>
                    <m:r>
                      <a:rPr lang="en-AU" altLang="zh-CN">
                        <a:latin typeface="Cambria Math"/>
                      </a:rPr>
                      <m:t>∈</m:t>
                    </m:r>
                    <m:r>
                      <a:rPr lang="en-AU" altLang="zh-CN">
                        <a:latin typeface="Cambria Math"/>
                      </a:rPr>
                      <m:t>𝑉</m:t>
                    </m:r>
                  </m:oMath>
                </a14:m>
                <a:r>
                  <a:rPr lang="en-AU" altLang="zh-CN" dirty="0"/>
                  <a:t>.</a:t>
                </a:r>
              </a:p>
              <a:p>
                <a:pPr lvl="1"/>
                <a:r>
                  <a:rPr lang="en-AU" altLang="zh-CN" dirty="0"/>
                  <a:t>Calculate exact influence of </a:t>
                </a:r>
                <a14:m>
                  <m:oMath xmlns:m="http://schemas.openxmlformats.org/officeDocument/2006/math">
                    <m:r>
                      <a:rPr lang="en-AU" altLang="zh-CN" b="0" i="1" dirty="0" smtClean="0">
                        <a:latin typeface="Cambria Math"/>
                      </a:rPr>
                      <m:t>𝑆</m:t>
                    </m:r>
                    <m:r>
                      <a:rPr lang="en-AU" altLang="zh-CN" b="0" i="0" dirty="0" smtClean="0">
                        <a:latin typeface="Cambria Math"/>
                      </a:rPr>
                      <m:t>′</m:t>
                    </m:r>
                    <m:r>
                      <a:rPr lang="en-AU" altLang="zh-CN" b="0" i="1" dirty="0" smtClean="0">
                        <a:latin typeface="Cambria Math"/>
                      </a:rPr>
                      <m:t>={</m:t>
                    </m:r>
                    <m:r>
                      <a:rPr lang="en-AU" altLang="zh-CN" b="0" i="1" dirty="0" smtClean="0">
                        <a:latin typeface="Cambria Math"/>
                      </a:rPr>
                      <m:t>𝑣</m:t>
                    </m:r>
                    <m:r>
                      <a:rPr lang="en-AU" altLang="zh-CN" b="0" i="1" baseline="-25000" dirty="0" smtClean="0">
                        <a:latin typeface="Cambria Math"/>
                      </a:rPr>
                      <m:t>6</m:t>
                    </m:r>
                    <m:r>
                      <a:rPr lang="en-AU" altLang="zh-CN" b="0" i="1" dirty="0" smtClean="0">
                        <a:latin typeface="Cambria Math"/>
                      </a:rPr>
                      <m:t>, </m:t>
                    </m:r>
                    <m:r>
                      <a:rPr lang="en-AU" altLang="zh-CN" b="0" i="1" dirty="0" smtClean="0">
                        <a:latin typeface="Cambria Math"/>
                      </a:rPr>
                      <m:t>𝑣</m:t>
                    </m:r>
                    <m:r>
                      <a:rPr lang="en-AU" altLang="zh-CN" b="0" i="1" baseline="-25000" dirty="0" smtClean="0">
                        <a:latin typeface="Cambria Math"/>
                      </a:rPr>
                      <m:t>7</m:t>
                    </m:r>
                    <m:r>
                      <a:rPr lang="en-AU" altLang="zh-CN" b="0" i="1" dirty="0" smtClean="0">
                        <a:latin typeface="Cambria Math"/>
                      </a:rPr>
                      <m:t>}</m:t>
                    </m:r>
                  </m:oMath>
                </a14:m>
                <a:r>
                  <a:rPr lang="en-AU" altLang="zh-CN" dirty="0"/>
                  <a:t>.</a:t>
                </a:r>
              </a:p>
              <a:p>
                <a:endParaRPr lang="zh-CN" altLang="en-US" dirty="0"/>
              </a:p>
            </p:txBody>
          </p:sp>
        </mc:Choice>
        <mc:Fallback xmlns="">
          <p:sp>
            <p:nvSpPr>
              <p:cNvPr id="21" name="Content Placeholder 3"/>
              <p:cNvSpPr>
                <a:spLocks noGrp="1" noRot="1" noChangeAspect="1" noMove="1" noResize="1" noEditPoints="1" noAdjustHandles="1" noChangeArrowheads="1" noChangeShapeType="1" noTextEdit="1"/>
              </p:cNvSpPr>
              <p:nvPr>
                <p:ph sz="quarter" idx="1"/>
              </p:nvPr>
            </p:nvSpPr>
            <p:spPr>
              <a:xfrm>
                <a:off x="301752" y="1527048"/>
                <a:ext cx="8503920" cy="4572000"/>
              </a:xfrm>
              <a:blipFill rotWithShape="1">
                <a:blip r:embed="rId12"/>
                <a:stretch>
                  <a:fillRect l="-789" t="-10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578050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zh-CN" dirty="0" smtClean="0"/>
              <a:t>Best First Algorithm</a:t>
            </a:r>
            <a:endParaRPr lang="zh-CN" alt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32</a:t>
            </a:fld>
            <a:endParaRPr 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46" name="Rectangle 45"/>
              <p:cNvSpPr/>
              <p:nvPr/>
            </p:nvSpPr>
            <p:spPr>
              <a:xfrm>
                <a:off x="5410200" y="40386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smtClean="0">
                        <a:solidFill>
                          <a:srgbClr val="FF0000"/>
                        </a:solidFill>
                        <a:latin typeface="Cambria Math"/>
                      </a:rPr>
                      <m:t>𝑣</m:t>
                    </m:r>
                    <m:r>
                      <a:rPr lang="en-AU" altLang="zh-CN" i="1" baseline="-25000" dirty="0">
                        <a:solidFill>
                          <a:srgbClr val="FF0000"/>
                        </a:solidFill>
                        <a:latin typeface="Cambria Math"/>
                      </a:rPr>
                      <m:t>3</m:t>
                    </m:r>
                  </m:oMath>
                </a14:m>
                <a:r>
                  <a:rPr lang="en-AU" altLang="zh-CN" dirty="0">
                    <a:solidFill>
                      <a:srgbClr val="FF0000"/>
                    </a:solidFill>
                    <a:latin typeface="Calibri" panose="020F0502020204030204" pitchFamily="34" charset="0"/>
                  </a:rPr>
                  <a:t> </a:t>
                </a:r>
                <a:r>
                  <a:rPr lang="en-AU" altLang="zh-CN" dirty="0" smtClean="0">
                    <a:solidFill>
                      <a:srgbClr val="FF0000"/>
                    </a:solidFill>
                    <a:latin typeface="Calibri" panose="020F0502020204030204" pitchFamily="34" charset="0"/>
                  </a:rPr>
                  <a:t>(~, 6)</a:t>
                </a:r>
                <a:endParaRPr lang="zh-CN" altLang="en-US" dirty="0">
                  <a:solidFill>
                    <a:srgbClr val="FF0000"/>
                  </a:solidFill>
                  <a:latin typeface="Calibri" panose="020F0502020204030204" pitchFamily="34" charset="0"/>
                </a:endParaRPr>
              </a:p>
            </p:txBody>
          </p:sp>
        </mc:Choice>
        <mc:Fallback xmlns="">
          <p:sp>
            <p:nvSpPr>
              <p:cNvPr id="46" name="Rectangle 45"/>
              <p:cNvSpPr>
                <a:spLocks noRot="1" noChangeAspect="1" noMove="1" noResize="1" noEditPoints="1" noAdjustHandles="1" noChangeArrowheads="1" noChangeShapeType="1" noTextEdit="1"/>
              </p:cNvSpPr>
              <p:nvPr/>
            </p:nvSpPr>
            <p:spPr>
              <a:xfrm>
                <a:off x="5410200" y="4038600"/>
                <a:ext cx="1828800" cy="457200"/>
              </a:xfrm>
              <a:prstGeom prst="rect">
                <a:avLst/>
              </a:prstGeom>
              <a:blipFill rotWithShape="1">
                <a:blip r:embed="rId3"/>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5410200" y="44958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smtClean="0">
                        <a:solidFill>
                          <a:schemeClr val="tx1"/>
                        </a:solidFill>
                        <a:latin typeface="Cambria Math"/>
                      </a:rPr>
                      <m:t>𝑣</m:t>
                    </m:r>
                    <m:r>
                      <a:rPr lang="en-AU" altLang="zh-CN" i="1" baseline="-25000" dirty="0">
                        <a:solidFill>
                          <a:schemeClr val="tx1"/>
                        </a:solidFill>
                        <a:latin typeface="Cambria Math"/>
                      </a:rPr>
                      <m:t>2</m:t>
                    </m:r>
                  </m:oMath>
                </a14:m>
                <a:r>
                  <a:rPr lang="en-AU" altLang="zh-CN" dirty="0">
                    <a:solidFill>
                      <a:schemeClr val="tx1"/>
                    </a:solidFill>
                    <a:latin typeface="Calibri" panose="020F0502020204030204" pitchFamily="34" charset="0"/>
                  </a:rPr>
                  <a:t> (~, 9</a:t>
                </a:r>
                <a:r>
                  <a:rPr lang="en-AU" altLang="zh-CN" dirty="0" smtClean="0">
                    <a:solidFill>
                      <a:schemeClr val="tx1"/>
                    </a:solidFill>
                    <a:latin typeface="Calibri" panose="020F0502020204030204" pitchFamily="34" charset="0"/>
                  </a:rPr>
                  <a:t>)</a:t>
                </a:r>
                <a:endParaRPr lang="zh-CN" altLang="en-US" dirty="0">
                  <a:solidFill>
                    <a:schemeClr val="tx1"/>
                  </a:solidFill>
                  <a:latin typeface="Calibri" panose="020F0502020204030204" pitchFamily="34" charset="0"/>
                </a:endParaRPr>
              </a:p>
            </p:txBody>
          </p:sp>
        </mc:Choice>
        <mc:Fallback xmlns="">
          <p:sp>
            <p:nvSpPr>
              <p:cNvPr id="47" name="Rectangle 46"/>
              <p:cNvSpPr>
                <a:spLocks noRot="1" noChangeAspect="1" noMove="1" noResize="1" noEditPoints="1" noAdjustHandles="1" noChangeArrowheads="1" noChangeShapeType="1" noTextEdit="1"/>
              </p:cNvSpPr>
              <p:nvPr/>
            </p:nvSpPr>
            <p:spPr>
              <a:xfrm>
                <a:off x="5410200" y="4495800"/>
                <a:ext cx="1828800" cy="457200"/>
              </a:xfrm>
              <a:prstGeom prst="rect">
                <a:avLst/>
              </a:prstGeom>
              <a:blipFill rotWithShape="1">
                <a:blip r:embed="rId4"/>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5410200" y="49530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a:solidFill>
                          <a:schemeClr val="tx1"/>
                        </a:solidFill>
                        <a:latin typeface="Cambria Math"/>
                      </a:rPr>
                      <m:t>𝑣</m:t>
                    </m:r>
                    <m:r>
                      <a:rPr lang="en-AU" altLang="zh-CN" i="1" baseline="-25000" dirty="0">
                        <a:solidFill>
                          <a:schemeClr val="tx1"/>
                        </a:solidFill>
                        <a:latin typeface="Cambria Math"/>
                      </a:rPr>
                      <m:t>7</m:t>
                    </m:r>
                  </m:oMath>
                </a14:m>
                <a:r>
                  <a:rPr lang="en-AU" altLang="zh-CN" dirty="0">
                    <a:solidFill>
                      <a:schemeClr val="tx1"/>
                    </a:solidFill>
                    <a:latin typeface="Calibri" panose="020F0502020204030204" pitchFamily="34" charset="0"/>
                  </a:rPr>
                  <a:t> </a:t>
                </a:r>
                <a:r>
                  <a:rPr lang="en-AU" altLang="zh-CN" dirty="0" smtClean="0">
                    <a:solidFill>
                      <a:schemeClr val="tx1"/>
                    </a:solidFill>
                    <a:latin typeface="Calibri" panose="020F0502020204030204" pitchFamily="34" charset="0"/>
                  </a:rPr>
                  <a:t>(7, 7)</a:t>
                </a:r>
                <a:endParaRPr lang="zh-CN" altLang="en-US" dirty="0">
                  <a:solidFill>
                    <a:schemeClr val="tx1"/>
                  </a:solidFill>
                  <a:latin typeface="Calibri" panose="020F0502020204030204" pitchFamily="34" charset="0"/>
                </a:endParaRPr>
              </a:p>
            </p:txBody>
          </p:sp>
        </mc:Choice>
        <mc:Fallback xmlns="">
          <p:sp>
            <p:nvSpPr>
              <p:cNvPr id="48" name="Rectangle 47"/>
              <p:cNvSpPr>
                <a:spLocks noRot="1" noChangeAspect="1" noMove="1" noResize="1" noEditPoints="1" noAdjustHandles="1" noChangeArrowheads="1" noChangeShapeType="1" noTextEdit="1"/>
              </p:cNvSpPr>
              <p:nvPr/>
            </p:nvSpPr>
            <p:spPr>
              <a:xfrm>
                <a:off x="5410200" y="4953000"/>
                <a:ext cx="1828800" cy="457200"/>
              </a:xfrm>
              <a:prstGeom prst="rect">
                <a:avLst/>
              </a:prstGeom>
              <a:blipFill rotWithShape="1">
                <a:blip r:embed="rId5"/>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5410200" y="54102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a:solidFill>
                          <a:schemeClr val="tx1"/>
                        </a:solidFill>
                        <a:latin typeface="Cambria Math"/>
                      </a:rPr>
                      <m:t>𝑣</m:t>
                    </m:r>
                    <m:r>
                      <a:rPr lang="en-AU" altLang="zh-CN" i="1" baseline="-25000" dirty="0">
                        <a:solidFill>
                          <a:schemeClr val="tx1"/>
                        </a:solidFill>
                        <a:latin typeface="Cambria Math"/>
                      </a:rPr>
                      <m:t>6</m:t>
                    </m:r>
                  </m:oMath>
                </a14:m>
                <a:r>
                  <a:rPr lang="en-AU" altLang="zh-CN" dirty="0">
                    <a:solidFill>
                      <a:schemeClr val="tx1"/>
                    </a:solidFill>
                    <a:latin typeface="Calibri" panose="020F0502020204030204" pitchFamily="34" charset="0"/>
                  </a:rPr>
                  <a:t> (~, 7)</a:t>
                </a:r>
                <a:endParaRPr lang="zh-CN" altLang="en-US" dirty="0">
                  <a:solidFill>
                    <a:schemeClr val="tx1"/>
                  </a:solidFill>
                  <a:latin typeface="Calibri" panose="020F0502020204030204" pitchFamily="34" charset="0"/>
                </a:endParaRPr>
              </a:p>
            </p:txBody>
          </p:sp>
        </mc:Choice>
        <mc:Fallback xmlns="">
          <p:sp>
            <p:nvSpPr>
              <p:cNvPr id="49" name="Rectangle 48"/>
              <p:cNvSpPr>
                <a:spLocks noRot="1" noChangeAspect="1" noMove="1" noResize="1" noEditPoints="1" noAdjustHandles="1" noChangeArrowheads="1" noChangeShapeType="1" noTextEdit="1"/>
              </p:cNvSpPr>
              <p:nvPr/>
            </p:nvSpPr>
            <p:spPr>
              <a:xfrm>
                <a:off x="5410200" y="5410200"/>
                <a:ext cx="1828800" cy="457200"/>
              </a:xfrm>
              <a:prstGeom prst="rect">
                <a:avLst/>
              </a:prstGeom>
              <a:blipFill rotWithShape="1">
                <a:blip r:embed="rId6"/>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086600" y="3276600"/>
                <a:ext cx="884858" cy="369332"/>
              </a:xfrm>
              <a:prstGeom prst="rect">
                <a:avLst/>
              </a:prstGeom>
              <a:noFill/>
            </p:spPr>
            <p:txBody>
              <a:bodyPr wrap="none" rtlCol="0">
                <a:spAutoFit/>
              </a:bodyPr>
              <a:lstStyle/>
              <a:p>
                <a14:m>
                  <m:oMath xmlns:m="http://schemas.openxmlformats.org/officeDocument/2006/math">
                    <m:r>
                      <a:rPr lang="en-AU" altLang="zh-CN" i="1" dirty="0">
                        <a:latin typeface="Cambria Math"/>
                      </a:rPr>
                      <m:t>𝑆</m:t>
                    </m:r>
                    <m:r>
                      <a:rPr lang="en-AU" altLang="zh-CN" i="1" dirty="0">
                        <a:latin typeface="Cambria Math"/>
                      </a:rPr>
                      <m:t> </m:t>
                    </m:r>
                  </m:oMath>
                </a14:m>
                <a:r>
                  <a:rPr lang="en-AU" altLang="zh-CN" dirty="0" smtClean="0">
                    <a:latin typeface="Calibri" panose="020F0502020204030204" pitchFamily="34" charset="0"/>
                  </a:rPr>
                  <a:t>= {</a:t>
                </a:r>
                <a14:m>
                  <m:oMath xmlns:m="http://schemas.openxmlformats.org/officeDocument/2006/math">
                    <m:r>
                      <a:rPr lang="en-AU" altLang="zh-CN" i="1" dirty="0">
                        <a:latin typeface="Cambria Math"/>
                      </a:rPr>
                      <m:t>𝑣</m:t>
                    </m:r>
                    <m:r>
                      <a:rPr lang="en-AU" altLang="zh-CN" i="1" baseline="-25000" dirty="0">
                        <a:latin typeface="Cambria Math"/>
                      </a:rPr>
                      <m:t>1</m:t>
                    </m:r>
                  </m:oMath>
                </a14:m>
                <a:r>
                  <a:rPr lang="en-AU" altLang="zh-CN" dirty="0" smtClean="0">
                    <a:latin typeface="Calibri" panose="020F0502020204030204" pitchFamily="34" charset="0"/>
                  </a:rPr>
                  <a:t>}</a:t>
                </a:r>
                <a:endParaRPr lang="zh-CN" altLang="en-US" dirty="0">
                  <a:latin typeface="Calibri" panose="020F050202020403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086600" y="3276600"/>
                <a:ext cx="884858" cy="369332"/>
              </a:xfrm>
              <a:prstGeom prst="rect">
                <a:avLst/>
              </a:prstGeom>
              <a:blipFill rotWithShape="1">
                <a:blip r:embed="rId3"/>
                <a:stretch>
                  <a:fillRect t="-8333" r="-4828" b="-25000"/>
                </a:stretch>
              </a:blipFill>
            </p:spPr>
            <p:txBody>
              <a:bodyPr/>
              <a:lstStyle/>
              <a:p>
                <a:r>
                  <a:rPr lang="zh-CN" altLang="en-US">
                    <a:noFill/>
                  </a:rPr>
                  <a:t> </a:t>
                </a:r>
              </a:p>
            </p:txBody>
          </p:sp>
        </mc:Fallback>
      </mc:AlternateContent>
      <p:sp>
        <p:nvSpPr>
          <p:cNvPr id="14" name="TextBox 13"/>
          <p:cNvSpPr txBox="1"/>
          <p:nvPr/>
        </p:nvSpPr>
        <p:spPr>
          <a:xfrm>
            <a:off x="2438400" y="6019800"/>
            <a:ext cx="340158" cy="369332"/>
          </a:xfrm>
          <a:prstGeom prst="rect">
            <a:avLst/>
          </a:prstGeom>
          <a:noFill/>
        </p:spPr>
        <p:txBody>
          <a:bodyPr wrap="none" rtlCol="0">
            <a:spAutoFit/>
          </a:bodyPr>
          <a:lstStyle/>
          <a:p>
            <a:r>
              <a:rPr lang="en-AU" altLang="zh-CN" dirty="0" smtClean="0">
                <a:latin typeface="Calibri" panose="020F0502020204030204" pitchFamily="34" charset="0"/>
              </a:rPr>
              <a:t>Q</a:t>
            </a:r>
            <a:endParaRPr lang="zh-CN" altLang="en-US" dirty="0">
              <a:latin typeface="Calibri" panose="020F0502020204030204" pitchFamily="34" charset="0"/>
            </a:endParaRPr>
          </a:p>
        </p:txBody>
      </p:sp>
      <p:sp>
        <p:nvSpPr>
          <p:cNvPr id="15" name="TextBox 14"/>
          <p:cNvSpPr txBox="1"/>
          <p:nvPr/>
        </p:nvSpPr>
        <p:spPr>
          <a:xfrm>
            <a:off x="6146506" y="6019800"/>
            <a:ext cx="328936" cy="369332"/>
          </a:xfrm>
          <a:prstGeom prst="rect">
            <a:avLst/>
          </a:prstGeom>
          <a:noFill/>
        </p:spPr>
        <p:txBody>
          <a:bodyPr wrap="none" rtlCol="0">
            <a:spAutoFit/>
          </a:bodyPr>
          <a:lstStyle/>
          <a:p>
            <a:r>
              <a:rPr lang="en-AU" altLang="zh-CN" dirty="0" smtClean="0">
                <a:latin typeface="Calibri" panose="020F0502020204030204" pitchFamily="34" charset="0"/>
              </a:rPr>
              <a:t>H</a:t>
            </a:r>
            <a:endParaRPr lang="zh-CN" altLang="en-US" dirty="0">
              <a:latin typeface="Calibri" panose="020F0502020204030204" pitchFamily="34" charset="0"/>
            </a:endParaRPr>
          </a:p>
        </p:txBody>
      </p:sp>
      <p:sp>
        <p:nvSpPr>
          <p:cNvPr id="16" name="TextBox 15"/>
          <p:cNvSpPr txBox="1"/>
          <p:nvPr/>
        </p:nvSpPr>
        <p:spPr>
          <a:xfrm>
            <a:off x="7772400" y="4392769"/>
            <a:ext cx="620683" cy="369332"/>
          </a:xfrm>
          <a:prstGeom prst="rect">
            <a:avLst/>
          </a:prstGeom>
          <a:noFill/>
        </p:spPr>
        <p:txBody>
          <a:bodyPr wrap="none" rtlCol="0">
            <a:spAutoFit/>
          </a:bodyPr>
          <a:lstStyle/>
          <a:p>
            <a:r>
              <a:rPr lang="en-AU" altLang="zh-CN" i="1" dirty="0" smtClean="0">
                <a:latin typeface="Calibri" panose="020F0502020204030204" pitchFamily="34" charset="0"/>
              </a:rPr>
              <a:t>L</a:t>
            </a:r>
            <a:r>
              <a:rPr lang="en-AU" altLang="zh-CN" dirty="0" smtClean="0">
                <a:latin typeface="Calibri" panose="020F0502020204030204" pitchFamily="34" charset="0"/>
              </a:rPr>
              <a:t> = 7</a:t>
            </a:r>
            <a:endParaRPr lang="zh-CN" alt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7" name="Rectangle 16"/>
              <p:cNvSpPr/>
              <p:nvPr/>
            </p:nvSpPr>
            <p:spPr>
              <a:xfrm>
                <a:off x="1828800" y="40386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smtClean="0">
                        <a:solidFill>
                          <a:schemeClr val="tx1"/>
                        </a:solidFill>
                        <a:latin typeface="Cambria Math"/>
                      </a:rPr>
                      <m:t>𝑣</m:t>
                    </m:r>
                    <m:r>
                      <a:rPr lang="en-AU" altLang="zh-CN" i="1" baseline="-25000" dirty="0" smtClean="0">
                        <a:solidFill>
                          <a:schemeClr val="tx1"/>
                        </a:solidFill>
                        <a:latin typeface="Cambria Math"/>
                      </a:rPr>
                      <m:t>8</m:t>
                    </m:r>
                  </m:oMath>
                </a14:m>
                <a:r>
                  <a:rPr lang="en-AU" altLang="zh-CN" dirty="0" smtClean="0">
                    <a:solidFill>
                      <a:schemeClr val="tx1"/>
                    </a:solidFill>
                    <a:latin typeface="Calibri" panose="020F0502020204030204" pitchFamily="34" charset="0"/>
                  </a:rPr>
                  <a:t> </a:t>
                </a:r>
                <a:r>
                  <a:rPr lang="en-AU" altLang="zh-CN" dirty="0">
                    <a:solidFill>
                      <a:schemeClr val="tx1"/>
                    </a:solidFill>
                    <a:latin typeface="Calibri" panose="020F0502020204030204" pitchFamily="34" charset="0"/>
                  </a:rPr>
                  <a:t>(4, 5)</a:t>
                </a:r>
                <a:endParaRPr lang="zh-CN" altLang="en-US" dirty="0">
                  <a:solidFill>
                    <a:schemeClr val="tx1"/>
                  </a:solidFill>
                  <a:latin typeface="Calibri" panose="020F050202020403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828800" y="4038600"/>
                <a:ext cx="1828800" cy="457200"/>
              </a:xfrm>
              <a:prstGeom prst="rect">
                <a:avLst/>
              </a:prstGeom>
              <a:blipFill rotWithShape="1">
                <a:blip r:embed="rId9"/>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828800" y="44958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smtClean="0">
                        <a:solidFill>
                          <a:schemeClr val="tx1"/>
                        </a:solidFill>
                        <a:latin typeface="Cambria Math"/>
                      </a:rPr>
                      <m:t>𝑣</m:t>
                    </m:r>
                    <m:r>
                      <a:rPr lang="en-AU" altLang="zh-CN" i="1" baseline="-25000" dirty="0" smtClean="0">
                        <a:solidFill>
                          <a:schemeClr val="tx1"/>
                        </a:solidFill>
                        <a:latin typeface="Cambria Math"/>
                      </a:rPr>
                      <m:t>9</m:t>
                    </m:r>
                  </m:oMath>
                </a14:m>
                <a:r>
                  <a:rPr lang="en-AU" altLang="zh-CN" dirty="0" smtClean="0">
                    <a:solidFill>
                      <a:schemeClr val="tx1"/>
                    </a:solidFill>
                    <a:latin typeface="Calibri" panose="020F0502020204030204" pitchFamily="34" charset="0"/>
                  </a:rPr>
                  <a:t> (3, </a:t>
                </a:r>
                <a:r>
                  <a:rPr lang="en-AU" altLang="zh-CN" dirty="0">
                    <a:solidFill>
                      <a:schemeClr val="tx1"/>
                    </a:solidFill>
                    <a:latin typeface="Calibri" panose="020F0502020204030204" pitchFamily="34" charset="0"/>
                  </a:rPr>
                  <a:t>5</a:t>
                </a:r>
                <a:r>
                  <a:rPr lang="en-AU" altLang="zh-CN" dirty="0" smtClean="0">
                    <a:solidFill>
                      <a:schemeClr val="tx1"/>
                    </a:solidFill>
                    <a:latin typeface="Calibri" panose="020F0502020204030204" pitchFamily="34" charset="0"/>
                  </a:rPr>
                  <a:t>)</a:t>
                </a:r>
                <a:endParaRPr lang="zh-CN" altLang="en-US" dirty="0">
                  <a:solidFill>
                    <a:schemeClr val="tx1"/>
                  </a:solidFill>
                  <a:latin typeface="Calibri" panose="020F050202020403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1828800" y="4495800"/>
                <a:ext cx="1828800" cy="457200"/>
              </a:xfrm>
              <a:prstGeom prst="rect">
                <a:avLst/>
              </a:prstGeom>
              <a:blipFill rotWithShape="1">
                <a:blip r:embed="rId10"/>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828800" y="49530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a:solidFill>
                          <a:schemeClr val="tx1"/>
                        </a:solidFill>
                        <a:latin typeface="Cambria Math"/>
                      </a:rPr>
                      <m:t>𝑣</m:t>
                    </m:r>
                    <m:r>
                      <a:rPr lang="en-AU" altLang="zh-CN" i="1" baseline="-25000" dirty="0">
                        <a:solidFill>
                          <a:schemeClr val="tx1"/>
                        </a:solidFill>
                        <a:latin typeface="Cambria Math"/>
                      </a:rPr>
                      <m:t>10</m:t>
                    </m:r>
                  </m:oMath>
                </a14:m>
                <a:r>
                  <a:rPr lang="en-AU" altLang="zh-CN" dirty="0" smtClean="0">
                    <a:solidFill>
                      <a:schemeClr val="tx1"/>
                    </a:solidFill>
                    <a:latin typeface="Calibri" panose="020F0502020204030204" pitchFamily="34" charset="0"/>
                  </a:rPr>
                  <a:t> (2, 4)</a:t>
                </a:r>
                <a:endParaRPr lang="zh-CN" altLang="en-US" dirty="0">
                  <a:solidFill>
                    <a:schemeClr val="tx1"/>
                  </a:solidFill>
                  <a:latin typeface="Calibri" panose="020F050202020403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1828800" y="4953000"/>
                <a:ext cx="1828800" cy="457200"/>
              </a:xfrm>
              <a:prstGeom prst="rect">
                <a:avLst/>
              </a:prstGeom>
              <a:blipFill rotWithShape="1">
                <a:blip r:embed="rId11"/>
                <a:stretch>
                  <a:fillRect b="-9091"/>
                </a:stretch>
              </a:blipFill>
              <a:ln>
                <a:solidFill>
                  <a:schemeClr val="tx1"/>
                </a:solidFill>
                <a:prstDash val="solid"/>
              </a:ln>
            </p:spPr>
            <p:txBody>
              <a:bodyPr/>
              <a:lstStyle/>
              <a:p>
                <a:r>
                  <a:rPr lang="zh-CN" altLang="en-US">
                    <a:noFill/>
                  </a:rPr>
                  <a:t> </a:t>
                </a:r>
              </a:p>
            </p:txBody>
          </p:sp>
        </mc:Fallback>
      </mc:AlternateContent>
      <p:sp>
        <p:nvSpPr>
          <p:cNvPr id="20" name="Rectangle 19"/>
          <p:cNvSpPr/>
          <p:nvPr/>
        </p:nvSpPr>
        <p:spPr>
          <a:xfrm>
            <a:off x="1828800" y="54102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ltLang="zh-CN" dirty="0" smtClean="0">
                <a:solidFill>
                  <a:schemeClr val="tx1"/>
                </a:solidFill>
                <a:latin typeface="Calibri" panose="020F0502020204030204" pitchFamily="34" charset="0"/>
              </a:rPr>
              <a:t>….</a:t>
            </a:r>
            <a:endParaRPr lang="zh-CN" altLang="en-US" dirty="0">
              <a:solidFill>
                <a:schemeClr val="tx1"/>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21" name="Content Placeholder 3"/>
              <p:cNvSpPr>
                <a:spLocks noGrp="1"/>
              </p:cNvSpPr>
              <p:nvPr>
                <p:ph sz="quarter" idx="1"/>
              </p:nvPr>
            </p:nvSpPr>
            <p:spPr>
              <a:xfrm>
                <a:off x="301752" y="1527048"/>
                <a:ext cx="8503920" cy="4572000"/>
              </a:xfrm>
            </p:spPr>
            <p:txBody>
              <a:bodyPr/>
              <a:lstStyle/>
              <a:p>
                <a:r>
                  <a:rPr lang="en-AU" altLang="zh-CN" dirty="0" smtClean="0"/>
                  <a:t>Offline Compute the index needed for the pruning rules.</a:t>
                </a:r>
              </a:p>
              <a:p>
                <a:r>
                  <a:rPr lang="en-AU" altLang="zh-CN" dirty="0" smtClean="0"/>
                  <a:t>Online </a:t>
                </a:r>
                <a:r>
                  <a:rPr lang="en-AU" altLang="zh-CN" sz="1600" dirty="0" smtClean="0"/>
                  <a:t>(</a:t>
                </a:r>
                <a:r>
                  <a:rPr lang="en-AU" altLang="zh-CN" sz="1600" b="1" dirty="0" smtClean="0"/>
                  <a:t>k = 2</a:t>
                </a:r>
                <a:r>
                  <a:rPr lang="en-AU" altLang="zh-CN" sz="1600" dirty="0" smtClean="0"/>
                  <a:t>)</a:t>
                </a:r>
                <a:r>
                  <a:rPr lang="en-AU" altLang="zh-CN" dirty="0" smtClean="0"/>
                  <a:t>.</a:t>
                </a:r>
              </a:p>
              <a:p>
                <a:pPr lvl="1"/>
                <a:r>
                  <a:rPr lang="en-AU" altLang="zh-CN" dirty="0"/>
                  <a:t>Estimate the </a:t>
                </a:r>
                <a14:m>
                  <m:oMath xmlns:m="http://schemas.openxmlformats.org/officeDocument/2006/math">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r>
                          <a:rPr lang="en-AU" altLang="zh-CN">
                            <a:latin typeface="Cambria Math"/>
                          </a:rPr>
                          <m:t>𝑈</m:t>
                        </m:r>
                      </m:sup>
                    </m:sSubSup>
                    <m:d>
                      <m:dPr>
                        <m:ctrlPr>
                          <a:rPr lang="en-AU" altLang="zh-CN" i="1">
                            <a:latin typeface="Cambria Math"/>
                          </a:rPr>
                        </m:ctrlPr>
                      </m:dPr>
                      <m:e>
                        <m:r>
                          <a:rPr lang="en-AU" altLang="zh-CN">
                            <a:latin typeface="Cambria Math"/>
                          </a:rPr>
                          <m:t>𝑢</m:t>
                        </m:r>
                      </m:e>
                    </m:d>
                  </m:oMath>
                </a14:m>
                <a:r>
                  <a:rPr lang="zh-CN" altLang="en-US" dirty="0"/>
                  <a:t> </a:t>
                </a:r>
                <a:r>
                  <a:rPr lang="en-AU" altLang="zh-CN" dirty="0"/>
                  <a:t>and </a:t>
                </a:r>
                <a14:m>
                  <m:oMath xmlns:m="http://schemas.openxmlformats.org/officeDocument/2006/math">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r>
                          <a:rPr lang="en-AU" altLang="zh-CN">
                            <a:latin typeface="Cambria Math"/>
                          </a:rPr>
                          <m:t>𝐿</m:t>
                        </m:r>
                      </m:sup>
                    </m:sSubSup>
                    <m:d>
                      <m:dPr>
                        <m:ctrlPr>
                          <a:rPr lang="en-AU" altLang="zh-CN" i="1">
                            <a:latin typeface="Cambria Math"/>
                          </a:rPr>
                        </m:ctrlPr>
                      </m:dPr>
                      <m:e>
                        <m:r>
                          <a:rPr lang="en-AU" altLang="zh-CN">
                            <a:latin typeface="Cambria Math"/>
                          </a:rPr>
                          <m:t>𝑢</m:t>
                        </m:r>
                      </m:e>
                    </m:d>
                  </m:oMath>
                </a14:m>
                <a:r>
                  <a:rPr lang="zh-CN" altLang="en-US" dirty="0"/>
                  <a:t> </a:t>
                </a:r>
                <a:r>
                  <a:rPr lang="en-AU" altLang="zh-CN" dirty="0"/>
                  <a:t>for </a:t>
                </a:r>
                <a14:m>
                  <m:oMath xmlns:m="http://schemas.openxmlformats.org/officeDocument/2006/math">
                    <m:r>
                      <a:rPr lang="en-AU" altLang="zh-CN">
                        <a:latin typeface="Cambria Math"/>
                      </a:rPr>
                      <m:t>𝑢</m:t>
                    </m:r>
                    <m:r>
                      <a:rPr lang="en-AU" altLang="zh-CN">
                        <a:latin typeface="Cambria Math"/>
                      </a:rPr>
                      <m:t>∈</m:t>
                    </m:r>
                    <m:r>
                      <a:rPr lang="en-AU" altLang="zh-CN">
                        <a:latin typeface="Cambria Math"/>
                      </a:rPr>
                      <m:t>𝑉</m:t>
                    </m:r>
                  </m:oMath>
                </a14:m>
                <a:r>
                  <a:rPr lang="en-AU" altLang="zh-CN" dirty="0"/>
                  <a:t>.</a:t>
                </a:r>
              </a:p>
              <a:p>
                <a:pPr lvl="1"/>
                <a:r>
                  <a:rPr lang="en-AU" altLang="zh-CN" dirty="0"/>
                  <a:t>Calculate exact influence of </a:t>
                </a:r>
                <a14:m>
                  <m:oMath xmlns:m="http://schemas.openxmlformats.org/officeDocument/2006/math">
                    <m:r>
                      <a:rPr lang="en-AU" altLang="zh-CN" b="0" i="1" dirty="0" smtClean="0">
                        <a:latin typeface="Cambria Math"/>
                      </a:rPr>
                      <m:t>𝑆</m:t>
                    </m:r>
                    <m:r>
                      <a:rPr lang="en-AU" altLang="zh-CN" b="0" i="0" dirty="0" smtClean="0">
                        <a:latin typeface="Cambria Math"/>
                      </a:rPr>
                      <m:t>′</m:t>
                    </m:r>
                    <m:r>
                      <a:rPr lang="en-AU" altLang="zh-CN" b="0" i="1" dirty="0" smtClean="0">
                        <a:latin typeface="Cambria Math"/>
                      </a:rPr>
                      <m:t>={</m:t>
                    </m:r>
                    <m:r>
                      <a:rPr lang="en-AU" altLang="zh-CN" b="0" i="1" dirty="0" smtClean="0">
                        <a:latin typeface="Cambria Math"/>
                      </a:rPr>
                      <m:t>𝑣</m:t>
                    </m:r>
                    <m:r>
                      <a:rPr lang="en-AU" altLang="zh-CN" b="0" i="1" baseline="-25000" dirty="0" smtClean="0">
                        <a:latin typeface="Cambria Math"/>
                      </a:rPr>
                      <m:t>6</m:t>
                    </m:r>
                    <m:r>
                      <a:rPr lang="en-AU" altLang="zh-CN" b="0" i="1" dirty="0" smtClean="0">
                        <a:latin typeface="Cambria Math"/>
                      </a:rPr>
                      <m:t>, </m:t>
                    </m:r>
                    <m:r>
                      <a:rPr lang="en-AU" altLang="zh-CN" b="0" i="1" dirty="0" smtClean="0">
                        <a:latin typeface="Cambria Math"/>
                      </a:rPr>
                      <m:t>𝑣</m:t>
                    </m:r>
                    <m:r>
                      <a:rPr lang="en-AU" altLang="zh-CN" b="0" i="1" baseline="-25000" dirty="0" smtClean="0">
                        <a:latin typeface="Cambria Math"/>
                      </a:rPr>
                      <m:t>7</m:t>
                    </m:r>
                    <m:r>
                      <a:rPr lang="en-AU" altLang="zh-CN" b="0" i="1" dirty="0" smtClean="0">
                        <a:latin typeface="Cambria Math"/>
                      </a:rPr>
                      <m:t>}</m:t>
                    </m:r>
                  </m:oMath>
                </a14:m>
                <a:r>
                  <a:rPr lang="en-AU" altLang="zh-CN" dirty="0"/>
                  <a:t>.</a:t>
                </a:r>
              </a:p>
              <a:p>
                <a:endParaRPr lang="zh-CN" altLang="en-US" dirty="0"/>
              </a:p>
            </p:txBody>
          </p:sp>
        </mc:Choice>
        <mc:Fallback xmlns="">
          <p:sp>
            <p:nvSpPr>
              <p:cNvPr id="21" name="Content Placeholder 3"/>
              <p:cNvSpPr>
                <a:spLocks noGrp="1" noRot="1" noChangeAspect="1" noMove="1" noResize="1" noEditPoints="1" noAdjustHandles="1" noChangeArrowheads="1" noChangeShapeType="1" noTextEdit="1"/>
              </p:cNvSpPr>
              <p:nvPr>
                <p:ph sz="quarter" idx="1"/>
              </p:nvPr>
            </p:nvSpPr>
            <p:spPr>
              <a:xfrm>
                <a:off x="301752" y="1527048"/>
                <a:ext cx="8503920" cy="4572000"/>
              </a:xfrm>
              <a:blipFill rotWithShape="1">
                <a:blip r:embed="rId12"/>
                <a:stretch>
                  <a:fillRect l="-789" t="-10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422887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zh-CN" dirty="0" smtClean="0"/>
              <a:t>Best First Algorithm</a:t>
            </a:r>
            <a:endParaRPr lang="zh-CN" alt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33</a:t>
            </a:fld>
            <a:endParaRPr 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7086600" y="3276600"/>
                <a:ext cx="884858" cy="369332"/>
              </a:xfrm>
              <a:prstGeom prst="rect">
                <a:avLst/>
              </a:prstGeom>
              <a:noFill/>
            </p:spPr>
            <p:txBody>
              <a:bodyPr wrap="none" rtlCol="0">
                <a:spAutoFit/>
              </a:bodyPr>
              <a:lstStyle/>
              <a:p>
                <a14:m>
                  <m:oMath xmlns:m="http://schemas.openxmlformats.org/officeDocument/2006/math">
                    <m:r>
                      <a:rPr lang="en-AU" altLang="zh-CN" i="1" dirty="0">
                        <a:latin typeface="Cambria Math"/>
                      </a:rPr>
                      <m:t>𝑆</m:t>
                    </m:r>
                    <m:r>
                      <a:rPr lang="en-AU" altLang="zh-CN" i="1" dirty="0">
                        <a:latin typeface="Cambria Math"/>
                      </a:rPr>
                      <m:t> </m:t>
                    </m:r>
                  </m:oMath>
                </a14:m>
                <a:r>
                  <a:rPr lang="en-AU" altLang="zh-CN" dirty="0" smtClean="0">
                    <a:latin typeface="Calibri" panose="020F0502020204030204" pitchFamily="34" charset="0"/>
                  </a:rPr>
                  <a:t>= {</a:t>
                </a:r>
                <a14:m>
                  <m:oMath xmlns:m="http://schemas.openxmlformats.org/officeDocument/2006/math">
                    <m:r>
                      <a:rPr lang="en-AU" altLang="zh-CN" i="1" dirty="0">
                        <a:latin typeface="Cambria Math"/>
                      </a:rPr>
                      <m:t>𝑣</m:t>
                    </m:r>
                    <m:r>
                      <a:rPr lang="en-AU" altLang="zh-CN" i="1" baseline="-25000" dirty="0">
                        <a:latin typeface="Cambria Math"/>
                      </a:rPr>
                      <m:t>1</m:t>
                    </m:r>
                  </m:oMath>
                </a14:m>
                <a:r>
                  <a:rPr lang="en-AU" altLang="zh-CN" dirty="0" smtClean="0">
                    <a:latin typeface="Calibri" panose="020F0502020204030204" pitchFamily="34" charset="0"/>
                  </a:rPr>
                  <a:t>}</a:t>
                </a:r>
                <a:endParaRPr lang="zh-CN" altLang="en-US" dirty="0">
                  <a:latin typeface="Calibri" panose="020F050202020403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086600" y="3276600"/>
                <a:ext cx="884858" cy="369332"/>
              </a:xfrm>
              <a:prstGeom prst="rect">
                <a:avLst/>
              </a:prstGeom>
              <a:blipFill rotWithShape="1">
                <a:blip r:embed="rId3"/>
                <a:stretch>
                  <a:fillRect t="-8333" r="-4828" b="-2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828800" y="40386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a:solidFill>
                          <a:schemeClr val="tx1"/>
                        </a:solidFill>
                        <a:latin typeface="Cambria Math"/>
                      </a:rPr>
                      <m:t>𝑣</m:t>
                    </m:r>
                    <m:r>
                      <a:rPr lang="en-AU" altLang="zh-CN" i="1" baseline="-25000" dirty="0">
                        <a:solidFill>
                          <a:schemeClr val="tx1"/>
                        </a:solidFill>
                        <a:latin typeface="Cambria Math"/>
                      </a:rPr>
                      <m:t>8</m:t>
                    </m:r>
                  </m:oMath>
                </a14:m>
                <a:r>
                  <a:rPr lang="en-AU" altLang="zh-CN" dirty="0" smtClean="0">
                    <a:solidFill>
                      <a:schemeClr val="tx1"/>
                    </a:solidFill>
                    <a:latin typeface="Calibri" panose="020F0502020204030204" pitchFamily="34" charset="0"/>
                  </a:rPr>
                  <a:t> (</a:t>
                </a:r>
                <a:r>
                  <a:rPr lang="en-AU" altLang="zh-CN" dirty="0">
                    <a:solidFill>
                      <a:schemeClr val="tx1"/>
                    </a:solidFill>
                    <a:latin typeface="Calibri" panose="020F0502020204030204" pitchFamily="34" charset="0"/>
                  </a:rPr>
                  <a:t>4, 5)</a:t>
                </a:r>
                <a:endParaRPr lang="zh-CN" altLang="en-US" dirty="0">
                  <a:solidFill>
                    <a:schemeClr val="tx1"/>
                  </a:solidFill>
                  <a:latin typeface="Calibri" panose="020F050202020403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828800" y="4038600"/>
                <a:ext cx="1828800" cy="457200"/>
              </a:xfrm>
              <a:prstGeom prst="rect">
                <a:avLst/>
              </a:prstGeom>
              <a:blipFill rotWithShape="1">
                <a:blip r:embed="rId8"/>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828800" y="44958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a:solidFill>
                          <a:schemeClr val="tx1"/>
                        </a:solidFill>
                        <a:latin typeface="Cambria Math"/>
                      </a:rPr>
                      <m:t>𝑣</m:t>
                    </m:r>
                    <m:r>
                      <a:rPr lang="en-AU" altLang="zh-CN" i="1" baseline="-25000" dirty="0">
                        <a:solidFill>
                          <a:schemeClr val="tx1"/>
                        </a:solidFill>
                        <a:latin typeface="Cambria Math"/>
                      </a:rPr>
                      <m:t>9</m:t>
                    </m:r>
                  </m:oMath>
                </a14:m>
                <a:r>
                  <a:rPr lang="en-AU" altLang="zh-CN" dirty="0" smtClean="0">
                    <a:solidFill>
                      <a:schemeClr val="tx1"/>
                    </a:solidFill>
                    <a:latin typeface="Calibri" panose="020F0502020204030204" pitchFamily="34" charset="0"/>
                  </a:rPr>
                  <a:t> (3, </a:t>
                </a:r>
                <a:r>
                  <a:rPr lang="en-AU" altLang="zh-CN" dirty="0">
                    <a:solidFill>
                      <a:schemeClr val="tx1"/>
                    </a:solidFill>
                    <a:latin typeface="Calibri" panose="020F0502020204030204" pitchFamily="34" charset="0"/>
                  </a:rPr>
                  <a:t>5</a:t>
                </a:r>
                <a:r>
                  <a:rPr lang="en-AU" altLang="zh-CN" dirty="0" smtClean="0">
                    <a:solidFill>
                      <a:schemeClr val="tx1"/>
                    </a:solidFill>
                    <a:latin typeface="Calibri" panose="020F0502020204030204" pitchFamily="34" charset="0"/>
                  </a:rPr>
                  <a:t>)</a:t>
                </a:r>
                <a:endParaRPr lang="zh-CN" altLang="en-US" dirty="0">
                  <a:solidFill>
                    <a:schemeClr val="tx1"/>
                  </a:solidFill>
                  <a:latin typeface="Calibri" panose="020F050202020403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828800" y="4495800"/>
                <a:ext cx="1828800" cy="457200"/>
              </a:xfrm>
              <a:prstGeom prst="rect">
                <a:avLst/>
              </a:prstGeom>
              <a:blipFill rotWithShape="1">
                <a:blip r:embed="rId9"/>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828800" y="49530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a:solidFill>
                          <a:schemeClr val="tx1"/>
                        </a:solidFill>
                        <a:latin typeface="Cambria Math"/>
                      </a:rPr>
                      <m:t>𝑣</m:t>
                    </m:r>
                    <m:r>
                      <a:rPr lang="en-AU" altLang="zh-CN" i="1" baseline="-25000" dirty="0">
                        <a:solidFill>
                          <a:schemeClr val="tx1"/>
                        </a:solidFill>
                        <a:latin typeface="Cambria Math"/>
                      </a:rPr>
                      <m:t>10</m:t>
                    </m:r>
                  </m:oMath>
                </a14:m>
                <a:r>
                  <a:rPr lang="en-AU" altLang="zh-CN" dirty="0" smtClean="0">
                    <a:solidFill>
                      <a:schemeClr val="tx1"/>
                    </a:solidFill>
                    <a:latin typeface="Calibri" panose="020F0502020204030204" pitchFamily="34" charset="0"/>
                  </a:rPr>
                  <a:t> (2, 4)</a:t>
                </a:r>
                <a:endParaRPr lang="zh-CN" altLang="en-US" dirty="0">
                  <a:solidFill>
                    <a:schemeClr val="tx1"/>
                  </a:solidFill>
                  <a:latin typeface="Calibri" panose="020F050202020403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828800" y="4953000"/>
                <a:ext cx="1828800" cy="457200"/>
              </a:xfrm>
              <a:prstGeom prst="rect">
                <a:avLst/>
              </a:prstGeom>
              <a:blipFill rotWithShape="1">
                <a:blip r:embed="rId10"/>
                <a:stretch>
                  <a:fillRect b="-9091"/>
                </a:stretch>
              </a:blipFill>
              <a:ln>
                <a:solidFill>
                  <a:schemeClr val="tx1"/>
                </a:solidFill>
                <a:prstDash val="solid"/>
              </a:ln>
            </p:spPr>
            <p:txBody>
              <a:bodyPr/>
              <a:lstStyle/>
              <a:p>
                <a:r>
                  <a:rPr lang="zh-CN" altLang="en-US">
                    <a:noFill/>
                  </a:rPr>
                  <a:t> </a:t>
                </a:r>
              </a:p>
            </p:txBody>
          </p:sp>
        </mc:Fallback>
      </mc:AlternateContent>
      <p:sp>
        <p:nvSpPr>
          <p:cNvPr id="17" name="Rectangle 16"/>
          <p:cNvSpPr/>
          <p:nvPr/>
        </p:nvSpPr>
        <p:spPr>
          <a:xfrm>
            <a:off x="1828800" y="54102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ltLang="zh-CN" dirty="0" smtClean="0">
                <a:solidFill>
                  <a:schemeClr val="tx1"/>
                </a:solidFill>
                <a:latin typeface="Calibri" panose="020F0502020204030204" pitchFamily="34" charset="0"/>
              </a:rPr>
              <a:t>….</a:t>
            </a:r>
            <a:endParaRPr lang="zh-CN" altLang="en-US" dirty="0">
              <a:solidFill>
                <a:schemeClr val="tx1"/>
              </a:solidFill>
              <a:latin typeface="Calibri" panose="020F0502020204030204" pitchFamily="34" charset="0"/>
            </a:endParaRPr>
          </a:p>
        </p:txBody>
      </p:sp>
      <p:sp>
        <p:nvSpPr>
          <p:cNvPr id="18" name="TextBox 17"/>
          <p:cNvSpPr txBox="1"/>
          <p:nvPr/>
        </p:nvSpPr>
        <p:spPr>
          <a:xfrm>
            <a:off x="2438400" y="6019800"/>
            <a:ext cx="340158" cy="369332"/>
          </a:xfrm>
          <a:prstGeom prst="rect">
            <a:avLst/>
          </a:prstGeom>
          <a:noFill/>
        </p:spPr>
        <p:txBody>
          <a:bodyPr wrap="none" rtlCol="0">
            <a:spAutoFit/>
          </a:bodyPr>
          <a:lstStyle/>
          <a:p>
            <a:r>
              <a:rPr lang="en-AU" altLang="zh-CN" dirty="0" smtClean="0">
                <a:latin typeface="Calibri" panose="020F0502020204030204" pitchFamily="34" charset="0"/>
              </a:rPr>
              <a:t>Q</a:t>
            </a:r>
            <a:endParaRPr lang="zh-CN" altLang="en-US" dirty="0">
              <a:latin typeface="Calibri" panose="020F0502020204030204" pitchFamily="34" charset="0"/>
            </a:endParaRPr>
          </a:p>
        </p:txBody>
      </p:sp>
      <p:sp>
        <p:nvSpPr>
          <p:cNvPr id="19" name="TextBox 18"/>
          <p:cNvSpPr txBox="1"/>
          <p:nvPr/>
        </p:nvSpPr>
        <p:spPr>
          <a:xfrm>
            <a:off x="6146506" y="6019800"/>
            <a:ext cx="328936" cy="369332"/>
          </a:xfrm>
          <a:prstGeom prst="rect">
            <a:avLst/>
          </a:prstGeom>
          <a:noFill/>
        </p:spPr>
        <p:txBody>
          <a:bodyPr wrap="none" rtlCol="0">
            <a:spAutoFit/>
          </a:bodyPr>
          <a:lstStyle/>
          <a:p>
            <a:r>
              <a:rPr lang="en-AU" altLang="zh-CN" dirty="0" smtClean="0">
                <a:latin typeface="Calibri" panose="020F0502020204030204" pitchFamily="34" charset="0"/>
              </a:rPr>
              <a:t>H</a:t>
            </a:r>
            <a:endParaRPr lang="zh-CN" altLang="en-US" dirty="0">
              <a:latin typeface="Calibri" panose="020F0502020204030204" pitchFamily="34" charset="0"/>
            </a:endParaRPr>
          </a:p>
        </p:txBody>
      </p:sp>
      <p:sp>
        <p:nvSpPr>
          <p:cNvPr id="20" name="TextBox 19"/>
          <p:cNvSpPr txBox="1"/>
          <p:nvPr/>
        </p:nvSpPr>
        <p:spPr>
          <a:xfrm>
            <a:off x="7772400" y="4392769"/>
            <a:ext cx="620683" cy="369332"/>
          </a:xfrm>
          <a:prstGeom prst="rect">
            <a:avLst/>
          </a:prstGeom>
          <a:noFill/>
        </p:spPr>
        <p:txBody>
          <a:bodyPr wrap="none" rtlCol="0">
            <a:spAutoFit/>
          </a:bodyPr>
          <a:lstStyle/>
          <a:p>
            <a:r>
              <a:rPr lang="en-AU" altLang="zh-CN" i="1" dirty="0" smtClean="0">
                <a:latin typeface="Calibri" panose="020F0502020204030204" pitchFamily="34" charset="0"/>
              </a:rPr>
              <a:t>L</a:t>
            </a:r>
            <a:r>
              <a:rPr lang="en-AU" altLang="zh-CN" dirty="0" smtClean="0">
                <a:latin typeface="Calibri" panose="020F0502020204030204" pitchFamily="34" charset="0"/>
              </a:rPr>
              <a:t> = 7</a:t>
            </a:r>
            <a:endParaRPr lang="zh-CN" alt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21" name="Rectangle 20"/>
              <p:cNvSpPr/>
              <p:nvPr/>
            </p:nvSpPr>
            <p:spPr>
              <a:xfrm>
                <a:off x="5410200" y="40386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smtClean="0">
                        <a:solidFill>
                          <a:srgbClr val="FF0000"/>
                        </a:solidFill>
                        <a:latin typeface="Cambria Math"/>
                      </a:rPr>
                      <m:t>𝑣</m:t>
                    </m:r>
                    <m:r>
                      <a:rPr lang="en-AU" altLang="zh-CN" i="1" baseline="-25000" dirty="0">
                        <a:solidFill>
                          <a:srgbClr val="FF0000"/>
                        </a:solidFill>
                        <a:latin typeface="Cambria Math"/>
                      </a:rPr>
                      <m:t>2</m:t>
                    </m:r>
                  </m:oMath>
                </a14:m>
                <a:r>
                  <a:rPr lang="en-AU" altLang="zh-CN" dirty="0">
                    <a:solidFill>
                      <a:srgbClr val="FF0000"/>
                    </a:solidFill>
                    <a:latin typeface="Calibri" panose="020F0502020204030204" pitchFamily="34" charset="0"/>
                  </a:rPr>
                  <a:t> </a:t>
                </a:r>
                <a:r>
                  <a:rPr lang="en-AU" altLang="zh-CN" dirty="0" smtClean="0">
                    <a:solidFill>
                      <a:srgbClr val="FF0000"/>
                    </a:solidFill>
                    <a:latin typeface="Calibri" panose="020F0502020204030204" pitchFamily="34" charset="0"/>
                  </a:rPr>
                  <a:t>(8, </a:t>
                </a:r>
                <a:r>
                  <a:rPr lang="en-AU" altLang="zh-CN" dirty="0">
                    <a:solidFill>
                      <a:srgbClr val="FF0000"/>
                    </a:solidFill>
                    <a:latin typeface="Calibri" panose="020F0502020204030204" pitchFamily="34" charset="0"/>
                  </a:rPr>
                  <a:t>8</a:t>
                </a:r>
                <a:r>
                  <a:rPr lang="en-AU" altLang="zh-CN" dirty="0" smtClean="0">
                    <a:solidFill>
                      <a:srgbClr val="FF0000"/>
                    </a:solidFill>
                    <a:latin typeface="Calibri" panose="020F0502020204030204" pitchFamily="34" charset="0"/>
                  </a:rPr>
                  <a:t>)</a:t>
                </a:r>
                <a:endParaRPr lang="zh-CN" altLang="en-US" dirty="0">
                  <a:solidFill>
                    <a:srgbClr val="FF0000"/>
                  </a:solidFill>
                  <a:latin typeface="Calibri" panose="020F050202020403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5410200" y="4038600"/>
                <a:ext cx="1828800" cy="457200"/>
              </a:xfrm>
              <a:prstGeom prst="rect">
                <a:avLst/>
              </a:prstGeom>
              <a:blipFill rotWithShape="1">
                <a:blip r:embed="rId11"/>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5410200" y="44958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a:solidFill>
                          <a:schemeClr val="tx1"/>
                        </a:solidFill>
                        <a:latin typeface="Cambria Math"/>
                      </a:rPr>
                      <m:t>𝑣</m:t>
                    </m:r>
                    <m:r>
                      <a:rPr lang="en-AU" altLang="zh-CN" i="1" baseline="-25000" dirty="0">
                        <a:solidFill>
                          <a:schemeClr val="tx1"/>
                        </a:solidFill>
                        <a:latin typeface="Cambria Math"/>
                      </a:rPr>
                      <m:t>7</m:t>
                    </m:r>
                  </m:oMath>
                </a14:m>
                <a:r>
                  <a:rPr lang="en-AU" altLang="zh-CN" dirty="0">
                    <a:solidFill>
                      <a:schemeClr val="tx1"/>
                    </a:solidFill>
                    <a:latin typeface="Calibri" panose="020F0502020204030204" pitchFamily="34" charset="0"/>
                  </a:rPr>
                  <a:t> (7, 7</a:t>
                </a:r>
                <a:r>
                  <a:rPr lang="en-AU" altLang="zh-CN" dirty="0" smtClean="0">
                    <a:solidFill>
                      <a:schemeClr val="tx1"/>
                    </a:solidFill>
                    <a:latin typeface="Calibri" panose="020F0502020204030204" pitchFamily="34" charset="0"/>
                  </a:rPr>
                  <a:t>)</a:t>
                </a:r>
                <a:endParaRPr lang="zh-CN" altLang="en-US" dirty="0">
                  <a:solidFill>
                    <a:schemeClr val="tx1"/>
                  </a:solidFill>
                  <a:latin typeface="Calibri" panose="020F050202020403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5410200" y="4495800"/>
                <a:ext cx="1828800" cy="457200"/>
              </a:xfrm>
              <a:prstGeom prst="rect">
                <a:avLst/>
              </a:prstGeom>
              <a:blipFill rotWithShape="1">
                <a:blip r:embed="rId12"/>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5410200" y="49530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a:solidFill>
                          <a:schemeClr val="tx1"/>
                        </a:solidFill>
                        <a:latin typeface="Cambria Math"/>
                      </a:rPr>
                      <m:t>𝑣</m:t>
                    </m:r>
                    <m:r>
                      <a:rPr lang="en-AU" altLang="zh-CN" i="1" baseline="-25000" dirty="0">
                        <a:solidFill>
                          <a:schemeClr val="tx1"/>
                        </a:solidFill>
                        <a:latin typeface="Cambria Math"/>
                      </a:rPr>
                      <m:t>6</m:t>
                    </m:r>
                  </m:oMath>
                </a14:m>
                <a:r>
                  <a:rPr lang="en-AU" altLang="zh-CN" dirty="0">
                    <a:solidFill>
                      <a:schemeClr val="tx1"/>
                    </a:solidFill>
                    <a:latin typeface="Calibri" panose="020F0502020204030204" pitchFamily="34" charset="0"/>
                  </a:rPr>
                  <a:t> (~, 7)</a:t>
                </a:r>
                <a:r>
                  <a:rPr lang="en-AU" altLang="zh-CN" dirty="0">
                    <a:solidFill>
                      <a:schemeClr val="tx1"/>
                    </a:solidFill>
                  </a:rPr>
                  <a:t> </a:t>
                </a:r>
                <a:endParaRPr lang="zh-CN" altLang="en-US" dirty="0">
                  <a:solidFill>
                    <a:schemeClr val="tx1"/>
                  </a:solidFill>
                  <a:latin typeface="Calibri" panose="020F050202020403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5410200" y="4953000"/>
                <a:ext cx="1828800" cy="457200"/>
              </a:xfrm>
              <a:prstGeom prst="rect">
                <a:avLst/>
              </a:prstGeom>
              <a:blipFill rotWithShape="1">
                <a:blip r:embed="rId13"/>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5410200" y="54102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a:solidFill>
                          <a:schemeClr val="tx1"/>
                        </a:solidFill>
                        <a:latin typeface="Cambria Math"/>
                      </a:rPr>
                      <m:t>𝑣</m:t>
                    </m:r>
                    <m:r>
                      <a:rPr lang="en-AU" altLang="zh-CN" i="1" baseline="-25000" dirty="0">
                        <a:solidFill>
                          <a:schemeClr val="tx1"/>
                        </a:solidFill>
                        <a:latin typeface="Cambria Math"/>
                      </a:rPr>
                      <m:t>3</m:t>
                    </m:r>
                  </m:oMath>
                </a14:m>
                <a:r>
                  <a:rPr lang="en-AU" altLang="zh-CN" dirty="0">
                    <a:solidFill>
                      <a:schemeClr val="tx1"/>
                    </a:solidFill>
                    <a:latin typeface="Calibri" panose="020F0502020204030204" pitchFamily="34" charset="0"/>
                  </a:rPr>
                  <a:t> (~, </a:t>
                </a:r>
                <a:r>
                  <a:rPr lang="en-AU" altLang="zh-CN" dirty="0" smtClean="0">
                    <a:solidFill>
                      <a:schemeClr val="tx1"/>
                    </a:solidFill>
                    <a:latin typeface="Calibri" panose="020F0502020204030204" pitchFamily="34" charset="0"/>
                  </a:rPr>
                  <a:t>6)</a:t>
                </a:r>
                <a:endParaRPr lang="zh-CN" altLang="en-US" dirty="0">
                  <a:solidFill>
                    <a:schemeClr val="tx1"/>
                  </a:solidFill>
                  <a:latin typeface="Calibri" panose="020F050202020403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5410200" y="5410200"/>
                <a:ext cx="1828800" cy="457200"/>
              </a:xfrm>
              <a:prstGeom prst="rect">
                <a:avLst/>
              </a:prstGeom>
              <a:blipFill rotWithShape="1">
                <a:blip r:embed="rId14"/>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Content Placeholder 3"/>
              <p:cNvSpPr>
                <a:spLocks noGrp="1"/>
              </p:cNvSpPr>
              <p:nvPr>
                <p:ph sz="quarter" idx="1"/>
              </p:nvPr>
            </p:nvSpPr>
            <p:spPr>
              <a:xfrm>
                <a:off x="301752" y="1527048"/>
                <a:ext cx="8503920" cy="4572000"/>
              </a:xfrm>
            </p:spPr>
            <p:txBody>
              <a:bodyPr/>
              <a:lstStyle/>
              <a:p>
                <a:r>
                  <a:rPr lang="en-AU" altLang="zh-CN" dirty="0" smtClean="0"/>
                  <a:t>Offline Compute the index needed for the pruning rules.</a:t>
                </a:r>
              </a:p>
              <a:p>
                <a:r>
                  <a:rPr lang="en-AU" altLang="zh-CN" dirty="0" smtClean="0"/>
                  <a:t>Online </a:t>
                </a:r>
                <a:r>
                  <a:rPr lang="en-AU" altLang="zh-CN" sz="1600" dirty="0" smtClean="0"/>
                  <a:t>(</a:t>
                </a:r>
                <a:r>
                  <a:rPr lang="en-AU" altLang="zh-CN" sz="1600" b="1" dirty="0" smtClean="0"/>
                  <a:t>k = 2</a:t>
                </a:r>
                <a:r>
                  <a:rPr lang="en-AU" altLang="zh-CN" sz="1600" dirty="0" smtClean="0"/>
                  <a:t>)</a:t>
                </a:r>
                <a:r>
                  <a:rPr lang="en-AU" altLang="zh-CN" dirty="0" smtClean="0"/>
                  <a:t>.</a:t>
                </a:r>
              </a:p>
              <a:p>
                <a:pPr lvl="1"/>
                <a:r>
                  <a:rPr lang="en-AU" altLang="zh-CN" dirty="0"/>
                  <a:t>Estimate the </a:t>
                </a:r>
                <a14:m>
                  <m:oMath xmlns:m="http://schemas.openxmlformats.org/officeDocument/2006/math">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r>
                          <a:rPr lang="en-AU" altLang="zh-CN">
                            <a:latin typeface="Cambria Math"/>
                          </a:rPr>
                          <m:t>𝑈</m:t>
                        </m:r>
                      </m:sup>
                    </m:sSubSup>
                    <m:d>
                      <m:dPr>
                        <m:ctrlPr>
                          <a:rPr lang="en-AU" altLang="zh-CN" i="1">
                            <a:latin typeface="Cambria Math"/>
                          </a:rPr>
                        </m:ctrlPr>
                      </m:dPr>
                      <m:e>
                        <m:r>
                          <a:rPr lang="en-AU" altLang="zh-CN">
                            <a:latin typeface="Cambria Math"/>
                          </a:rPr>
                          <m:t>𝑢</m:t>
                        </m:r>
                      </m:e>
                    </m:d>
                  </m:oMath>
                </a14:m>
                <a:r>
                  <a:rPr lang="zh-CN" altLang="en-US" dirty="0"/>
                  <a:t> </a:t>
                </a:r>
                <a:r>
                  <a:rPr lang="en-AU" altLang="zh-CN" dirty="0"/>
                  <a:t>and </a:t>
                </a:r>
                <a14:m>
                  <m:oMath xmlns:m="http://schemas.openxmlformats.org/officeDocument/2006/math">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r>
                          <a:rPr lang="en-AU" altLang="zh-CN">
                            <a:latin typeface="Cambria Math"/>
                          </a:rPr>
                          <m:t>𝐿</m:t>
                        </m:r>
                      </m:sup>
                    </m:sSubSup>
                    <m:d>
                      <m:dPr>
                        <m:ctrlPr>
                          <a:rPr lang="en-AU" altLang="zh-CN" i="1">
                            <a:latin typeface="Cambria Math"/>
                          </a:rPr>
                        </m:ctrlPr>
                      </m:dPr>
                      <m:e>
                        <m:r>
                          <a:rPr lang="en-AU" altLang="zh-CN">
                            <a:latin typeface="Cambria Math"/>
                          </a:rPr>
                          <m:t>𝑢</m:t>
                        </m:r>
                      </m:e>
                    </m:d>
                  </m:oMath>
                </a14:m>
                <a:r>
                  <a:rPr lang="zh-CN" altLang="en-US" dirty="0"/>
                  <a:t> </a:t>
                </a:r>
                <a:r>
                  <a:rPr lang="en-AU" altLang="zh-CN" dirty="0"/>
                  <a:t>for </a:t>
                </a:r>
                <a14:m>
                  <m:oMath xmlns:m="http://schemas.openxmlformats.org/officeDocument/2006/math">
                    <m:r>
                      <a:rPr lang="en-AU" altLang="zh-CN">
                        <a:latin typeface="Cambria Math"/>
                      </a:rPr>
                      <m:t>𝑢</m:t>
                    </m:r>
                    <m:r>
                      <a:rPr lang="en-AU" altLang="zh-CN">
                        <a:latin typeface="Cambria Math"/>
                      </a:rPr>
                      <m:t>∈</m:t>
                    </m:r>
                    <m:r>
                      <a:rPr lang="en-AU" altLang="zh-CN">
                        <a:latin typeface="Cambria Math"/>
                      </a:rPr>
                      <m:t>𝑉</m:t>
                    </m:r>
                  </m:oMath>
                </a14:m>
                <a:r>
                  <a:rPr lang="en-AU" altLang="zh-CN" dirty="0"/>
                  <a:t>.</a:t>
                </a:r>
              </a:p>
              <a:p>
                <a:pPr lvl="1"/>
                <a:r>
                  <a:rPr lang="en-AU" altLang="zh-CN" dirty="0"/>
                  <a:t>Calculate exact influence of </a:t>
                </a:r>
                <a14:m>
                  <m:oMath xmlns:m="http://schemas.openxmlformats.org/officeDocument/2006/math">
                    <m:r>
                      <a:rPr lang="en-AU" altLang="zh-CN" b="0" i="1" dirty="0" smtClean="0">
                        <a:latin typeface="Cambria Math"/>
                      </a:rPr>
                      <m:t>𝑆</m:t>
                    </m:r>
                    <m:r>
                      <a:rPr lang="en-AU" altLang="zh-CN" b="0" i="0" dirty="0" smtClean="0">
                        <a:latin typeface="Cambria Math"/>
                      </a:rPr>
                      <m:t>′</m:t>
                    </m:r>
                    <m:r>
                      <a:rPr lang="en-AU" altLang="zh-CN" b="0" i="1" dirty="0" smtClean="0">
                        <a:latin typeface="Cambria Math"/>
                      </a:rPr>
                      <m:t>={</m:t>
                    </m:r>
                    <m:r>
                      <a:rPr lang="en-AU" altLang="zh-CN" b="0" i="1" dirty="0" smtClean="0">
                        <a:latin typeface="Cambria Math"/>
                      </a:rPr>
                      <m:t>𝑣</m:t>
                    </m:r>
                    <m:r>
                      <a:rPr lang="en-AU" altLang="zh-CN" b="0" i="1" baseline="-25000" dirty="0" smtClean="0">
                        <a:latin typeface="Cambria Math"/>
                      </a:rPr>
                      <m:t>6</m:t>
                    </m:r>
                    <m:r>
                      <a:rPr lang="en-AU" altLang="zh-CN" b="0" i="1" dirty="0" smtClean="0">
                        <a:latin typeface="Cambria Math"/>
                      </a:rPr>
                      <m:t>, </m:t>
                    </m:r>
                    <m:r>
                      <a:rPr lang="en-AU" altLang="zh-CN" b="0" i="1" dirty="0" smtClean="0">
                        <a:latin typeface="Cambria Math"/>
                      </a:rPr>
                      <m:t>𝑣</m:t>
                    </m:r>
                    <m:r>
                      <a:rPr lang="en-AU" altLang="zh-CN" b="0" i="1" baseline="-25000" dirty="0" smtClean="0">
                        <a:latin typeface="Cambria Math"/>
                      </a:rPr>
                      <m:t>7</m:t>
                    </m:r>
                    <m:r>
                      <a:rPr lang="en-AU" altLang="zh-CN" b="0" i="1" dirty="0" smtClean="0">
                        <a:latin typeface="Cambria Math"/>
                      </a:rPr>
                      <m:t>}</m:t>
                    </m:r>
                  </m:oMath>
                </a14:m>
                <a:r>
                  <a:rPr lang="en-AU" altLang="zh-CN" dirty="0"/>
                  <a:t>.</a:t>
                </a:r>
              </a:p>
              <a:p>
                <a:endParaRPr lang="zh-CN" altLang="en-US" dirty="0"/>
              </a:p>
            </p:txBody>
          </p:sp>
        </mc:Choice>
        <mc:Fallback xmlns="">
          <p:sp>
            <p:nvSpPr>
              <p:cNvPr id="25" name="Content Placeholder 3"/>
              <p:cNvSpPr>
                <a:spLocks noGrp="1" noRot="1" noChangeAspect="1" noMove="1" noResize="1" noEditPoints="1" noAdjustHandles="1" noChangeArrowheads="1" noChangeShapeType="1" noTextEdit="1"/>
              </p:cNvSpPr>
              <p:nvPr>
                <p:ph sz="quarter" idx="1"/>
              </p:nvPr>
            </p:nvSpPr>
            <p:spPr>
              <a:xfrm>
                <a:off x="301752" y="1527048"/>
                <a:ext cx="8503920" cy="4572000"/>
              </a:xfrm>
              <a:blipFill rotWithShape="1">
                <a:blip r:embed="rId15"/>
                <a:stretch>
                  <a:fillRect l="-789" t="-10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117709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zh-CN" dirty="0" smtClean="0"/>
              <a:t>Best First Algorithm</a:t>
            </a:r>
            <a:endParaRPr lang="zh-CN" alt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34</a:t>
            </a:fld>
            <a:endParaRPr 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7086600" y="3276600"/>
                <a:ext cx="1207062" cy="369332"/>
              </a:xfrm>
              <a:prstGeom prst="rect">
                <a:avLst/>
              </a:prstGeom>
              <a:noFill/>
            </p:spPr>
            <p:txBody>
              <a:bodyPr wrap="none" rtlCol="0">
                <a:spAutoFit/>
              </a:bodyPr>
              <a:lstStyle/>
              <a:p>
                <a14:m>
                  <m:oMath xmlns:m="http://schemas.openxmlformats.org/officeDocument/2006/math">
                    <m:r>
                      <a:rPr lang="en-AU" altLang="zh-CN" i="1" dirty="0" smtClean="0">
                        <a:solidFill>
                          <a:srgbClr val="FF0000"/>
                        </a:solidFill>
                        <a:latin typeface="Cambria Math"/>
                      </a:rPr>
                      <m:t>𝑆</m:t>
                    </m:r>
                  </m:oMath>
                </a14:m>
                <a:r>
                  <a:rPr lang="en-AU" altLang="zh-CN" dirty="0" smtClean="0">
                    <a:solidFill>
                      <a:srgbClr val="FF0000"/>
                    </a:solidFill>
                    <a:latin typeface="Calibri" panose="020F0502020204030204" pitchFamily="34" charset="0"/>
                  </a:rPr>
                  <a:t> = {</a:t>
                </a:r>
                <a14:m>
                  <m:oMath xmlns:m="http://schemas.openxmlformats.org/officeDocument/2006/math">
                    <m:r>
                      <a:rPr lang="en-AU" altLang="zh-CN" i="1" dirty="0">
                        <a:solidFill>
                          <a:srgbClr val="FF0000"/>
                        </a:solidFill>
                        <a:latin typeface="Cambria Math"/>
                      </a:rPr>
                      <m:t>𝑣</m:t>
                    </m:r>
                    <m:r>
                      <a:rPr lang="en-AU" altLang="zh-CN" i="1" baseline="-25000" dirty="0">
                        <a:solidFill>
                          <a:srgbClr val="FF0000"/>
                        </a:solidFill>
                        <a:latin typeface="Cambria Math"/>
                      </a:rPr>
                      <m:t>1</m:t>
                    </m:r>
                  </m:oMath>
                </a14:m>
                <a:r>
                  <a:rPr lang="en-AU" altLang="zh-CN" dirty="0" smtClean="0">
                    <a:solidFill>
                      <a:srgbClr val="FF0000"/>
                    </a:solidFill>
                    <a:latin typeface="Calibri" panose="020F0502020204030204" pitchFamily="34" charset="0"/>
                  </a:rPr>
                  <a:t>, </a:t>
                </a:r>
                <a14:m>
                  <m:oMath xmlns:m="http://schemas.openxmlformats.org/officeDocument/2006/math">
                    <m:r>
                      <a:rPr lang="en-AU" altLang="zh-CN" i="1" dirty="0">
                        <a:solidFill>
                          <a:srgbClr val="FF0000"/>
                        </a:solidFill>
                        <a:latin typeface="Cambria Math"/>
                      </a:rPr>
                      <m:t>𝑣</m:t>
                    </m:r>
                    <m:r>
                      <a:rPr lang="en-AU" altLang="zh-CN" i="1" baseline="-25000" dirty="0">
                        <a:solidFill>
                          <a:srgbClr val="FF0000"/>
                        </a:solidFill>
                        <a:latin typeface="Cambria Math"/>
                      </a:rPr>
                      <m:t>2</m:t>
                    </m:r>
                  </m:oMath>
                </a14:m>
                <a:r>
                  <a:rPr lang="en-AU" altLang="zh-CN" dirty="0" smtClean="0">
                    <a:solidFill>
                      <a:srgbClr val="FF0000"/>
                    </a:solidFill>
                    <a:latin typeface="Calibri" panose="020F0502020204030204" pitchFamily="34" charset="0"/>
                  </a:rPr>
                  <a:t>}</a:t>
                </a:r>
                <a:endParaRPr lang="zh-CN" altLang="en-US" dirty="0">
                  <a:solidFill>
                    <a:srgbClr val="FF0000"/>
                  </a:solidFill>
                  <a:latin typeface="Calibri" panose="020F050202020403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086600" y="3276600"/>
                <a:ext cx="1207062" cy="369332"/>
              </a:xfrm>
              <a:prstGeom prst="rect">
                <a:avLst/>
              </a:prstGeom>
              <a:blipFill rotWithShape="1">
                <a:blip r:embed="rId2"/>
                <a:stretch>
                  <a:fillRect t="-8333" r="-3535" b="-2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828800" y="40386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a:solidFill>
                          <a:schemeClr val="tx1"/>
                        </a:solidFill>
                        <a:latin typeface="Cambria Math"/>
                      </a:rPr>
                      <m:t>𝑣</m:t>
                    </m:r>
                    <m:r>
                      <a:rPr lang="en-AU" altLang="zh-CN" i="1" baseline="-25000" dirty="0">
                        <a:solidFill>
                          <a:schemeClr val="tx1"/>
                        </a:solidFill>
                        <a:latin typeface="Cambria Math"/>
                      </a:rPr>
                      <m:t>8</m:t>
                    </m:r>
                  </m:oMath>
                </a14:m>
                <a:r>
                  <a:rPr lang="en-AU" altLang="zh-CN" dirty="0">
                    <a:solidFill>
                      <a:schemeClr val="tx1"/>
                    </a:solidFill>
                    <a:latin typeface="Calibri" panose="020F0502020204030204" pitchFamily="34" charset="0"/>
                  </a:rPr>
                  <a:t> (4, 5)</a:t>
                </a:r>
                <a:endParaRPr lang="zh-CN" altLang="en-US" dirty="0">
                  <a:solidFill>
                    <a:schemeClr val="tx1"/>
                  </a:solidFill>
                  <a:latin typeface="Calibri" panose="020F050202020403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828800" y="4038600"/>
                <a:ext cx="1828800" cy="457200"/>
              </a:xfrm>
              <a:prstGeom prst="rect">
                <a:avLst/>
              </a:prstGeom>
              <a:blipFill rotWithShape="1">
                <a:blip r:embed="rId8"/>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828800" y="44958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a:solidFill>
                          <a:schemeClr val="tx1"/>
                        </a:solidFill>
                        <a:latin typeface="Cambria Math"/>
                      </a:rPr>
                      <m:t>𝑣</m:t>
                    </m:r>
                    <m:r>
                      <a:rPr lang="en-AU" altLang="zh-CN" i="1" baseline="-25000" dirty="0">
                        <a:solidFill>
                          <a:schemeClr val="tx1"/>
                        </a:solidFill>
                        <a:latin typeface="Cambria Math"/>
                      </a:rPr>
                      <m:t>9</m:t>
                    </m:r>
                  </m:oMath>
                </a14:m>
                <a:r>
                  <a:rPr lang="en-AU" altLang="zh-CN" dirty="0" smtClean="0">
                    <a:solidFill>
                      <a:schemeClr val="tx1"/>
                    </a:solidFill>
                    <a:latin typeface="Calibri" panose="020F0502020204030204" pitchFamily="34" charset="0"/>
                  </a:rPr>
                  <a:t> (3, </a:t>
                </a:r>
                <a:r>
                  <a:rPr lang="en-AU" altLang="zh-CN" dirty="0">
                    <a:solidFill>
                      <a:schemeClr val="tx1"/>
                    </a:solidFill>
                    <a:latin typeface="Calibri" panose="020F0502020204030204" pitchFamily="34" charset="0"/>
                  </a:rPr>
                  <a:t>5</a:t>
                </a:r>
                <a:r>
                  <a:rPr lang="en-AU" altLang="zh-CN" dirty="0" smtClean="0">
                    <a:solidFill>
                      <a:schemeClr val="tx1"/>
                    </a:solidFill>
                    <a:latin typeface="Calibri" panose="020F0502020204030204" pitchFamily="34" charset="0"/>
                  </a:rPr>
                  <a:t>)</a:t>
                </a:r>
                <a:endParaRPr lang="zh-CN" altLang="en-US" dirty="0">
                  <a:solidFill>
                    <a:schemeClr val="tx1"/>
                  </a:solidFill>
                  <a:latin typeface="Calibri" panose="020F050202020403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828800" y="4495800"/>
                <a:ext cx="1828800" cy="457200"/>
              </a:xfrm>
              <a:prstGeom prst="rect">
                <a:avLst/>
              </a:prstGeom>
              <a:blipFill rotWithShape="1">
                <a:blip r:embed="rId9"/>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828800" y="49530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smtClean="0">
                        <a:solidFill>
                          <a:schemeClr val="tx1"/>
                        </a:solidFill>
                        <a:latin typeface="Cambria Math"/>
                      </a:rPr>
                      <m:t>𝑣</m:t>
                    </m:r>
                    <m:r>
                      <a:rPr lang="en-AU" altLang="zh-CN" i="1" baseline="-25000" dirty="0" smtClean="0">
                        <a:solidFill>
                          <a:schemeClr val="tx1"/>
                        </a:solidFill>
                        <a:latin typeface="Cambria Math"/>
                      </a:rPr>
                      <m:t>10</m:t>
                    </m:r>
                  </m:oMath>
                </a14:m>
                <a:r>
                  <a:rPr lang="en-AU" altLang="zh-CN" dirty="0" smtClean="0">
                    <a:solidFill>
                      <a:schemeClr val="tx1"/>
                    </a:solidFill>
                    <a:latin typeface="Calibri" panose="020F0502020204030204" pitchFamily="34" charset="0"/>
                  </a:rPr>
                  <a:t> (2, 4)</a:t>
                </a:r>
                <a:endParaRPr lang="zh-CN" altLang="en-US" dirty="0">
                  <a:solidFill>
                    <a:schemeClr val="tx1"/>
                  </a:solidFill>
                  <a:latin typeface="Calibri" panose="020F050202020403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1828800" y="4953000"/>
                <a:ext cx="1828800" cy="457200"/>
              </a:xfrm>
              <a:prstGeom prst="rect">
                <a:avLst/>
              </a:prstGeom>
              <a:blipFill rotWithShape="1">
                <a:blip r:embed="rId10"/>
                <a:stretch>
                  <a:fillRect b="-9091"/>
                </a:stretch>
              </a:blipFill>
              <a:ln>
                <a:solidFill>
                  <a:schemeClr val="tx1"/>
                </a:solidFill>
                <a:prstDash val="solid"/>
              </a:ln>
            </p:spPr>
            <p:txBody>
              <a:bodyPr/>
              <a:lstStyle/>
              <a:p>
                <a:r>
                  <a:rPr lang="zh-CN" altLang="en-US">
                    <a:noFill/>
                  </a:rPr>
                  <a:t> </a:t>
                </a:r>
              </a:p>
            </p:txBody>
          </p:sp>
        </mc:Fallback>
      </mc:AlternateContent>
      <p:sp>
        <p:nvSpPr>
          <p:cNvPr id="17" name="Rectangle 16"/>
          <p:cNvSpPr/>
          <p:nvPr/>
        </p:nvSpPr>
        <p:spPr>
          <a:xfrm>
            <a:off x="1828800" y="54102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ltLang="zh-CN" dirty="0" smtClean="0">
                <a:solidFill>
                  <a:schemeClr val="tx1"/>
                </a:solidFill>
                <a:latin typeface="Calibri" panose="020F0502020204030204" pitchFamily="34" charset="0"/>
              </a:rPr>
              <a:t>….</a:t>
            </a:r>
            <a:endParaRPr lang="zh-CN" altLang="en-US" dirty="0">
              <a:solidFill>
                <a:schemeClr val="tx1"/>
              </a:solidFill>
              <a:latin typeface="Calibri" panose="020F0502020204030204" pitchFamily="34" charset="0"/>
            </a:endParaRPr>
          </a:p>
        </p:txBody>
      </p:sp>
      <p:sp>
        <p:nvSpPr>
          <p:cNvPr id="18" name="TextBox 17"/>
          <p:cNvSpPr txBox="1"/>
          <p:nvPr/>
        </p:nvSpPr>
        <p:spPr>
          <a:xfrm>
            <a:off x="2438400" y="6019800"/>
            <a:ext cx="340158" cy="369332"/>
          </a:xfrm>
          <a:prstGeom prst="rect">
            <a:avLst/>
          </a:prstGeom>
          <a:noFill/>
        </p:spPr>
        <p:txBody>
          <a:bodyPr wrap="none" rtlCol="0">
            <a:spAutoFit/>
          </a:bodyPr>
          <a:lstStyle/>
          <a:p>
            <a:r>
              <a:rPr lang="en-AU" altLang="zh-CN" dirty="0" smtClean="0">
                <a:latin typeface="Calibri" panose="020F0502020204030204" pitchFamily="34" charset="0"/>
              </a:rPr>
              <a:t>Q</a:t>
            </a:r>
            <a:endParaRPr lang="zh-CN" altLang="en-US" dirty="0">
              <a:latin typeface="Calibri" panose="020F0502020204030204" pitchFamily="34" charset="0"/>
            </a:endParaRPr>
          </a:p>
        </p:txBody>
      </p:sp>
      <p:sp>
        <p:nvSpPr>
          <p:cNvPr id="19" name="TextBox 18"/>
          <p:cNvSpPr txBox="1"/>
          <p:nvPr/>
        </p:nvSpPr>
        <p:spPr>
          <a:xfrm>
            <a:off x="6146506" y="6019800"/>
            <a:ext cx="328936" cy="369332"/>
          </a:xfrm>
          <a:prstGeom prst="rect">
            <a:avLst/>
          </a:prstGeom>
          <a:noFill/>
        </p:spPr>
        <p:txBody>
          <a:bodyPr wrap="none" rtlCol="0">
            <a:spAutoFit/>
          </a:bodyPr>
          <a:lstStyle/>
          <a:p>
            <a:r>
              <a:rPr lang="en-AU" altLang="zh-CN" dirty="0" smtClean="0">
                <a:latin typeface="Calibri" panose="020F0502020204030204" pitchFamily="34" charset="0"/>
              </a:rPr>
              <a:t>H</a:t>
            </a:r>
            <a:endParaRPr lang="zh-CN" altLang="en-US" dirty="0">
              <a:latin typeface="Calibri" panose="020F0502020204030204" pitchFamily="34" charset="0"/>
            </a:endParaRPr>
          </a:p>
        </p:txBody>
      </p:sp>
      <p:sp>
        <p:nvSpPr>
          <p:cNvPr id="20" name="TextBox 19"/>
          <p:cNvSpPr txBox="1"/>
          <p:nvPr/>
        </p:nvSpPr>
        <p:spPr>
          <a:xfrm>
            <a:off x="7772400" y="4392769"/>
            <a:ext cx="620683" cy="369332"/>
          </a:xfrm>
          <a:prstGeom prst="rect">
            <a:avLst/>
          </a:prstGeom>
          <a:noFill/>
        </p:spPr>
        <p:txBody>
          <a:bodyPr wrap="none" rtlCol="0">
            <a:spAutoFit/>
          </a:bodyPr>
          <a:lstStyle/>
          <a:p>
            <a:r>
              <a:rPr lang="en-AU" altLang="zh-CN" i="1" dirty="0" smtClean="0">
                <a:latin typeface="Calibri" panose="020F0502020204030204" pitchFamily="34" charset="0"/>
              </a:rPr>
              <a:t>L</a:t>
            </a:r>
            <a:r>
              <a:rPr lang="en-AU" altLang="zh-CN" dirty="0" smtClean="0">
                <a:latin typeface="Calibri" panose="020F0502020204030204" pitchFamily="34" charset="0"/>
              </a:rPr>
              <a:t> = </a:t>
            </a:r>
            <a:r>
              <a:rPr lang="en-AU" altLang="zh-CN" dirty="0">
                <a:latin typeface="Calibri" panose="020F0502020204030204" pitchFamily="34" charset="0"/>
              </a:rPr>
              <a:t>7</a:t>
            </a:r>
            <a:endParaRPr lang="zh-CN" alt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25" name="Rectangle 24"/>
              <p:cNvSpPr/>
              <p:nvPr/>
            </p:nvSpPr>
            <p:spPr>
              <a:xfrm>
                <a:off x="5410200" y="40386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strike="sngStrike" dirty="0" smtClean="0">
                        <a:solidFill>
                          <a:srgbClr val="FF0000"/>
                        </a:solidFill>
                        <a:latin typeface="Cambria Math"/>
                      </a:rPr>
                      <m:t>𝑣</m:t>
                    </m:r>
                    <m:r>
                      <a:rPr lang="en-AU" altLang="zh-CN" i="1" strike="sngStrike" baseline="-25000" dirty="0">
                        <a:solidFill>
                          <a:srgbClr val="FF0000"/>
                        </a:solidFill>
                        <a:latin typeface="Cambria Math"/>
                      </a:rPr>
                      <m:t>2</m:t>
                    </m:r>
                  </m:oMath>
                </a14:m>
                <a:r>
                  <a:rPr lang="en-AU" altLang="zh-CN" strike="sngStrike" dirty="0">
                    <a:solidFill>
                      <a:srgbClr val="FF0000"/>
                    </a:solidFill>
                    <a:latin typeface="Calibri" panose="020F0502020204030204" pitchFamily="34" charset="0"/>
                  </a:rPr>
                  <a:t> </a:t>
                </a:r>
                <a:r>
                  <a:rPr lang="en-AU" altLang="zh-CN" strike="sngStrike" dirty="0" smtClean="0">
                    <a:solidFill>
                      <a:srgbClr val="FF0000"/>
                    </a:solidFill>
                    <a:latin typeface="Calibri" panose="020F0502020204030204" pitchFamily="34" charset="0"/>
                  </a:rPr>
                  <a:t>(8, </a:t>
                </a:r>
                <a:r>
                  <a:rPr lang="en-AU" altLang="zh-CN" strike="sngStrike" dirty="0">
                    <a:solidFill>
                      <a:srgbClr val="FF0000"/>
                    </a:solidFill>
                    <a:latin typeface="Calibri" panose="020F0502020204030204" pitchFamily="34" charset="0"/>
                  </a:rPr>
                  <a:t>8</a:t>
                </a:r>
                <a:r>
                  <a:rPr lang="en-AU" altLang="zh-CN" strike="sngStrike" dirty="0" smtClean="0">
                    <a:solidFill>
                      <a:srgbClr val="FF0000"/>
                    </a:solidFill>
                    <a:latin typeface="Calibri" panose="020F0502020204030204" pitchFamily="34" charset="0"/>
                  </a:rPr>
                  <a:t>)</a:t>
                </a:r>
                <a:endParaRPr lang="zh-CN" altLang="en-US" strike="sngStrike" dirty="0">
                  <a:solidFill>
                    <a:srgbClr val="FF0000"/>
                  </a:solidFill>
                  <a:latin typeface="Calibri" panose="020F050202020403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5410200" y="4038600"/>
                <a:ext cx="1828800" cy="457200"/>
              </a:xfrm>
              <a:prstGeom prst="rect">
                <a:avLst/>
              </a:prstGeom>
              <a:blipFill rotWithShape="1">
                <a:blip r:embed="rId11"/>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5410200" y="44958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a:solidFill>
                          <a:schemeClr val="tx1"/>
                        </a:solidFill>
                        <a:latin typeface="Cambria Math"/>
                      </a:rPr>
                      <m:t>𝑣</m:t>
                    </m:r>
                    <m:r>
                      <a:rPr lang="en-AU" altLang="zh-CN" i="1" baseline="-25000" dirty="0">
                        <a:solidFill>
                          <a:schemeClr val="tx1"/>
                        </a:solidFill>
                        <a:latin typeface="Cambria Math"/>
                      </a:rPr>
                      <m:t>7</m:t>
                    </m:r>
                  </m:oMath>
                </a14:m>
                <a:r>
                  <a:rPr lang="en-AU" altLang="zh-CN" dirty="0">
                    <a:solidFill>
                      <a:schemeClr val="tx1"/>
                    </a:solidFill>
                    <a:latin typeface="Calibri" panose="020F0502020204030204" pitchFamily="34" charset="0"/>
                  </a:rPr>
                  <a:t> (7, 7</a:t>
                </a:r>
                <a:r>
                  <a:rPr lang="en-AU" altLang="zh-CN" dirty="0" smtClean="0">
                    <a:solidFill>
                      <a:schemeClr val="tx1"/>
                    </a:solidFill>
                    <a:latin typeface="Calibri" panose="020F0502020204030204" pitchFamily="34" charset="0"/>
                  </a:rPr>
                  <a:t>)</a:t>
                </a:r>
                <a:endParaRPr lang="zh-CN" altLang="en-US" dirty="0">
                  <a:solidFill>
                    <a:schemeClr val="tx1"/>
                  </a:solidFill>
                  <a:latin typeface="Calibri" panose="020F050202020403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5410200" y="4495800"/>
                <a:ext cx="1828800" cy="457200"/>
              </a:xfrm>
              <a:prstGeom prst="rect">
                <a:avLst/>
              </a:prstGeom>
              <a:blipFill rotWithShape="1">
                <a:blip r:embed="rId12"/>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5410200" y="49530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a:solidFill>
                          <a:schemeClr val="tx1"/>
                        </a:solidFill>
                        <a:latin typeface="Cambria Math"/>
                      </a:rPr>
                      <m:t>𝑣</m:t>
                    </m:r>
                    <m:r>
                      <a:rPr lang="en-AU" altLang="zh-CN" i="1" baseline="-25000" dirty="0">
                        <a:solidFill>
                          <a:schemeClr val="tx1"/>
                        </a:solidFill>
                        <a:latin typeface="Cambria Math"/>
                      </a:rPr>
                      <m:t>6</m:t>
                    </m:r>
                  </m:oMath>
                </a14:m>
                <a:r>
                  <a:rPr lang="en-AU" altLang="zh-CN" dirty="0">
                    <a:solidFill>
                      <a:schemeClr val="tx1"/>
                    </a:solidFill>
                    <a:latin typeface="Calibri" panose="020F0502020204030204" pitchFamily="34" charset="0"/>
                  </a:rPr>
                  <a:t> (~, 7)</a:t>
                </a:r>
                <a:r>
                  <a:rPr lang="en-AU" altLang="zh-CN" dirty="0">
                    <a:solidFill>
                      <a:schemeClr val="tx1"/>
                    </a:solidFill>
                  </a:rPr>
                  <a:t> </a:t>
                </a:r>
                <a:endParaRPr lang="zh-CN" altLang="en-US" dirty="0">
                  <a:solidFill>
                    <a:schemeClr val="tx1"/>
                  </a:solidFill>
                  <a:latin typeface="Calibri" panose="020F0502020204030204" pitchFamily="34"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5410200" y="4953000"/>
                <a:ext cx="1828800" cy="457200"/>
              </a:xfrm>
              <a:prstGeom prst="rect">
                <a:avLst/>
              </a:prstGeom>
              <a:blipFill rotWithShape="1">
                <a:blip r:embed="rId13"/>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5410200" y="5410200"/>
                <a:ext cx="1828800" cy="45720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AU" altLang="zh-CN" i="1" dirty="0">
                        <a:solidFill>
                          <a:schemeClr val="tx1"/>
                        </a:solidFill>
                        <a:latin typeface="Cambria Math"/>
                      </a:rPr>
                      <m:t>𝑣</m:t>
                    </m:r>
                    <m:r>
                      <a:rPr lang="en-AU" altLang="zh-CN" i="1" baseline="-25000" dirty="0">
                        <a:solidFill>
                          <a:schemeClr val="tx1"/>
                        </a:solidFill>
                        <a:latin typeface="Cambria Math"/>
                      </a:rPr>
                      <m:t>3</m:t>
                    </m:r>
                  </m:oMath>
                </a14:m>
                <a:r>
                  <a:rPr lang="en-AU" altLang="zh-CN" dirty="0">
                    <a:solidFill>
                      <a:schemeClr val="tx1"/>
                    </a:solidFill>
                    <a:latin typeface="Calibri" panose="020F0502020204030204" pitchFamily="34" charset="0"/>
                  </a:rPr>
                  <a:t> (~, </a:t>
                </a:r>
                <a:r>
                  <a:rPr lang="en-AU" altLang="zh-CN" dirty="0" smtClean="0">
                    <a:solidFill>
                      <a:schemeClr val="tx1"/>
                    </a:solidFill>
                    <a:latin typeface="Calibri" panose="020F0502020204030204" pitchFamily="34" charset="0"/>
                  </a:rPr>
                  <a:t>6)</a:t>
                </a:r>
                <a:endParaRPr lang="zh-CN" altLang="en-US" dirty="0">
                  <a:solidFill>
                    <a:schemeClr val="tx1"/>
                  </a:solidFill>
                  <a:latin typeface="Calibri" panose="020F0502020204030204" pitchFamily="34"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5410200" y="5410200"/>
                <a:ext cx="1828800" cy="457200"/>
              </a:xfrm>
              <a:prstGeom prst="rect">
                <a:avLst/>
              </a:prstGeom>
              <a:blipFill rotWithShape="1">
                <a:blip r:embed="rId14"/>
                <a:stretch>
                  <a:fillRect b="-9091"/>
                </a:stretch>
              </a:blipFill>
              <a:ln>
                <a:solidFill>
                  <a:schemeClr val="tx1"/>
                </a:solidFill>
                <a:prstDash val="soli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Content Placeholder 3"/>
              <p:cNvSpPr>
                <a:spLocks noGrp="1"/>
              </p:cNvSpPr>
              <p:nvPr>
                <p:ph sz="quarter" idx="1"/>
              </p:nvPr>
            </p:nvSpPr>
            <p:spPr>
              <a:xfrm>
                <a:off x="301752" y="1527048"/>
                <a:ext cx="8503920" cy="4572000"/>
              </a:xfrm>
            </p:spPr>
            <p:txBody>
              <a:bodyPr/>
              <a:lstStyle/>
              <a:p>
                <a:r>
                  <a:rPr lang="en-AU" altLang="zh-CN" dirty="0" smtClean="0"/>
                  <a:t>Offline Compute the index needed for the pruning rules.</a:t>
                </a:r>
              </a:p>
              <a:p>
                <a:r>
                  <a:rPr lang="en-AU" altLang="zh-CN" dirty="0" smtClean="0"/>
                  <a:t>Online </a:t>
                </a:r>
                <a:r>
                  <a:rPr lang="en-AU" altLang="zh-CN" sz="1600" dirty="0" smtClean="0"/>
                  <a:t>(</a:t>
                </a:r>
                <a:r>
                  <a:rPr lang="en-AU" altLang="zh-CN" sz="1600" b="1" dirty="0" smtClean="0"/>
                  <a:t>k = 2</a:t>
                </a:r>
                <a:r>
                  <a:rPr lang="en-AU" altLang="zh-CN" sz="1600" dirty="0" smtClean="0"/>
                  <a:t>)</a:t>
                </a:r>
                <a:r>
                  <a:rPr lang="en-AU" altLang="zh-CN" dirty="0" smtClean="0"/>
                  <a:t>.</a:t>
                </a:r>
              </a:p>
              <a:p>
                <a:pPr lvl="1"/>
                <a:r>
                  <a:rPr lang="en-AU" altLang="zh-CN" dirty="0"/>
                  <a:t>Estimate the </a:t>
                </a:r>
                <a14:m>
                  <m:oMath xmlns:m="http://schemas.openxmlformats.org/officeDocument/2006/math">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r>
                          <a:rPr lang="en-AU" altLang="zh-CN">
                            <a:latin typeface="Cambria Math"/>
                          </a:rPr>
                          <m:t>𝑈</m:t>
                        </m:r>
                      </m:sup>
                    </m:sSubSup>
                    <m:d>
                      <m:dPr>
                        <m:ctrlPr>
                          <a:rPr lang="en-AU" altLang="zh-CN" i="1">
                            <a:latin typeface="Cambria Math"/>
                          </a:rPr>
                        </m:ctrlPr>
                      </m:dPr>
                      <m:e>
                        <m:r>
                          <a:rPr lang="en-AU" altLang="zh-CN">
                            <a:latin typeface="Cambria Math"/>
                          </a:rPr>
                          <m:t>𝑢</m:t>
                        </m:r>
                      </m:e>
                    </m:d>
                  </m:oMath>
                </a14:m>
                <a:r>
                  <a:rPr lang="zh-CN" altLang="en-US" dirty="0"/>
                  <a:t> </a:t>
                </a:r>
                <a:r>
                  <a:rPr lang="en-AU" altLang="zh-CN" dirty="0"/>
                  <a:t>and </a:t>
                </a:r>
                <a14:m>
                  <m:oMath xmlns:m="http://schemas.openxmlformats.org/officeDocument/2006/math">
                    <m:sSubSup>
                      <m:sSubSupPr>
                        <m:ctrlPr>
                          <a:rPr lang="en-AU" altLang="zh-CN" i="1">
                            <a:latin typeface="Cambria Math"/>
                          </a:rPr>
                        </m:ctrlPr>
                      </m:sSubSupPr>
                      <m:e>
                        <m:r>
                          <a:rPr lang="en-AU" altLang="zh-CN">
                            <a:latin typeface="Cambria Math"/>
                          </a:rPr>
                          <m:t>𝐼</m:t>
                        </m:r>
                      </m:e>
                      <m:sub>
                        <m:r>
                          <a:rPr lang="en-AU" altLang="zh-CN">
                            <a:latin typeface="Cambria Math"/>
                          </a:rPr>
                          <m:t>𝑞</m:t>
                        </m:r>
                      </m:sub>
                      <m:sup>
                        <m:r>
                          <a:rPr lang="en-AU" altLang="zh-CN">
                            <a:latin typeface="Cambria Math"/>
                          </a:rPr>
                          <m:t>𝐿</m:t>
                        </m:r>
                      </m:sup>
                    </m:sSubSup>
                    <m:d>
                      <m:dPr>
                        <m:ctrlPr>
                          <a:rPr lang="en-AU" altLang="zh-CN" i="1">
                            <a:latin typeface="Cambria Math"/>
                          </a:rPr>
                        </m:ctrlPr>
                      </m:dPr>
                      <m:e>
                        <m:r>
                          <a:rPr lang="en-AU" altLang="zh-CN">
                            <a:latin typeface="Cambria Math"/>
                          </a:rPr>
                          <m:t>𝑢</m:t>
                        </m:r>
                      </m:e>
                    </m:d>
                  </m:oMath>
                </a14:m>
                <a:r>
                  <a:rPr lang="zh-CN" altLang="en-US" dirty="0"/>
                  <a:t> </a:t>
                </a:r>
                <a:r>
                  <a:rPr lang="en-AU" altLang="zh-CN" dirty="0"/>
                  <a:t>for </a:t>
                </a:r>
                <a14:m>
                  <m:oMath xmlns:m="http://schemas.openxmlformats.org/officeDocument/2006/math">
                    <m:r>
                      <a:rPr lang="en-AU" altLang="zh-CN">
                        <a:latin typeface="Cambria Math"/>
                      </a:rPr>
                      <m:t>𝑢</m:t>
                    </m:r>
                    <m:r>
                      <a:rPr lang="en-AU" altLang="zh-CN">
                        <a:latin typeface="Cambria Math"/>
                      </a:rPr>
                      <m:t>∈</m:t>
                    </m:r>
                    <m:r>
                      <a:rPr lang="en-AU" altLang="zh-CN">
                        <a:latin typeface="Cambria Math"/>
                      </a:rPr>
                      <m:t>𝑉</m:t>
                    </m:r>
                  </m:oMath>
                </a14:m>
                <a:r>
                  <a:rPr lang="en-AU" altLang="zh-CN" dirty="0"/>
                  <a:t>.</a:t>
                </a:r>
              </a:p>
              <a:p>
                <a:pPr lvl="1"/>
                <a:r>
                  <a:rPr lang="en-AU" altLang="zh-CN" dirty="0"/>
                  <a:t>Calculate exact influence of </a:t>
                </a:r>
                <a14:m>
                  <m:oMath xmlns:m="http://schemas.openxmlformats.org/officeDocument/2006/math">
                    <m:r>
                      <a:rPr lang="en-AU" altLang="zh-CN" b="0" i="1" dirty="0" smtClean="0">
                        <a:latin typeface="Cambria Math"/>
                      </a:rPr>
                      <m:t>𝑆</m:t>
                    </m:r>
                    <m:r>
                      <a:rPr lang="en-AU" altLang="zh-CN" b="0" i="0" dirty="0" smtClean="0">
                        <a:latin typeface="Cambria Math"/>
                      </a:rPr>
                      <m:t>′</m:t>
                    </m:r>
                    <m:r>
                      <a:rPr lang="en-AU" altLang="zh-CN" b="0" i="1" dirty="0" smtClean="0">
                        <a:latin typeface="Cambria Math"/>
                      </a:rPr>
                      <m:t>={</m:t>
                    </m:r>
                    <m:r>
                      <a:rPr lang="en-AU" altLang="zh-CN" b="0" i="1" dirty="0" smtClean="0">
                        <a:latin typeface="Cambria Math"/>
                      </a:rPr>
                      <m:t>𝑣</m:t>
                    </m:r>
                    <m:r>
                      <a:rPr lang="en-AU" altLang="zh-CN" b="0" i="1" baseline="-25000" dirty="0" smtClean="0">
                        <a:latin typeface="Cambria Math"/>
                      </a:rPr>
                      <m:t>6</m:t>
                    </m:r>
                    <m:r>
                      <a:rPr lang="en-AU" altLang="zh-CN" b="0" i="1" dirty="0" smtClean="0">
                        <a:latin typeface="Cambria Math"/>
                      </a:rPr>
                      <m:t>, </m:t>
                    </m:r>
                    <m:r>
                      <a:rPr lang="en-AU" altLang="zh-CN" b="0" i="1" dirty="0" smtClean="0">
                        <a:latin typeface="Cambria Math"/>
                      </a:rPr>
                      <m:t>𝑣</m:t>
                    </m:r>
                    <m:r>
                      <a:rPr lang="en-AU" altLang="zh-CN" b="0" i="1" baseline="-25000" dirty="0" smtClean="0">
                        <a:latin typeface="Cambria Math"/>
                      </a:rPr>
                      <m:t>7</m:t>
                    </m:r>
                    <m:r>
                      <a:rPr lang="en-AU" altLang="zh-CN" b="0" i="1" dirty="0" smtClean="0">
                        <a:latin typeface="Cambria Math"/>
                      </a:rPr>
                      <m:t>}</m:t>
                    </m:r>
                  </m:oMath>
                </a14:m>
                <a:r>
                  <a:rPr lang="en-AU" altLang="zh-CN" dirty="0"/>
                  <a:t>.</a:t>
                </a:r>
              </a:p>
              <a:p>
                <a:endParaRPr lang="zh-CN" altLang="en-US" dirty="0"/>
              </a:p>
            </p:txBody>
          </p:sp>
        </mc:Choice>
        <mc:Fallback xmlns="">
          <p:sp>
            <p:nvSpPr>
              <p:cNvPr id="21" name="Content Placeholder 3"/>
              <p:cNvSpPr>
                <a:spLocks noGrp="1" noRot="1" noChangeAspect="1" noMove="1" noResize="1" noEditPoints="1" noAdjustHandles="1" noChangeArrowheads="1" noChangeShapeType="1" noTextEdit="1"/>
              </p:cNvSpPr>
              <p:nvPr>
                <p:ph sz="quarter" idx="1"/>
              </p:nvPr>
            </p:nvSpPr>
            <p:spPr>
              <a:xfrm>
                <a:off x="301752" y="1527048"/>
                <a:ext cx="8503920" cy="4572000"/>
              </a:xfrm>
              <a:blipFill rotWithShape="1">
                <a:blip r:embed="rId15"/>
                <a:stretch>
                  <a:fillRect l="-789" t="-106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247702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Experiments</a:t>
            </a:r>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35</a:t>
            </a:fld>
            <a:endParaRPr lang="en-US"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a:xfrm>
                <a:off x="301752" y="1527048"/>
                <a:ext cx="8503920" cy="4949952"/>
              </a:xfrm>
            </p:spPr>
            <p:txBody>
              <a:bodyPr>
                <a:normAutofit/>
              </a:bodyPr>
              <a:lstStyle/>
              <a:p>
                <a:r>
                  <a:rPr lang="en-US" sz="2000" dirty="0" smtClean="0"/>
                  <a:t>Algorithms</a:t>
                </a:r>
              </a:p>
              <a:p>
                <a:pPr lvl="1"/>
                <a:r>
                  <a:rPr lang="en-US" sz="1800" dirty="0" smtClean="0"/>
                  <a:t>PMIA: based on MIA model.</a:t>
                </a:r>
              </a:p>
              <a:p>
                <a:pPr lvl="1"/>
                <a:r>
                  <a:rPr lang="en-US" sz="1800" dirty="0"/>
                  <a:t>CELF</a:t>
                </a:r>
                <a:r>
                  <a:rPr lang="en-US" sz="1800" dirty="0" smtClean="0"/>
                  <a:t>++: greedy algorithm.</a:t>
                </a:r>
              </a:p>
              <a:p>
                <a:pPr lvl="1"/>
                <a:r>
                  <a:rPr lang="en-US" sz="1800" dirty="0" smtClean="0"/>
                  <a:t>PRI : Best first search algorithm with pruning rule 1. </a:t>
                </a:r>
              </a:p>
              <a:p>
                <a:pPr lvl="1"/>
                <a:r>
                  <a:rPr lang="en-US" sz="1800" dirty="0" smtClean="0"/>
                  <a:t>PRII : </a:t>
                </a:r>
                <a:r>
                  <a:rPr lang="en-US" altLang="zh-CN" sz="1800" dirty="0"/>
                  <a:t>Best first search algorithm with pruning rule </a:t>
                </a:r>
                <a:r>
                  <a:rPr lang="en-US" altLang="zh-CN" sz="1800" dirty="0" smtClean="0"/>
                  <a:t>1, 2. </a:t>
                </a:r>
                <a:endParaRPr lang="en-US" sz="1800" dirty="0" smtClean="0"/>
              </a:p>
              <a:p>
                <a:pPr lvl="1"/>
                <a:r>
                  <a:rPr lang="en-US" sz="1800" dirty="0" smtClean="0"/>
                  <a:t>PRIII: </a:t>
                </a:r>
                <a:r>
                  <a:rPr lang="en-US" altLang="zh-CN" sz="1800" dirty="0"/>
                  <a:t>Best first search algorithm with pruning rule </a:t>
                </a:r>
                <a:r>
                  <a:rPr lang="en-US" altLang="zh-CN" sz="1800" dirty="0" smtClean="0"/>
                  <a:t>1, 2, 3</a:t>
                </a:r>
                <a:endParaRPr lang="en-US" sz="1800" dirty="0" smtClean="0"/>
              </a:p>
              <a:p>
                <a:r>
                  <a:rPr lang="en-AU" sz="2000" dirty="0" smtClean="0"/>
                  <a:t>Dataset</a:t>
                </a:r>
              </a:p>
              <a:p>
                <a:endParaRPr lang="en-AU" sz="2000" dirty="0"/>
              </a:p>
              <a:p>
                <a:endParaRPr lang="en-AU" sz="2000" dirty="0" smtClean="0"/>
              </a:p>
              <a:p>
                <a:pPr marL="0" indent="0">
                  <a:buNone/>
                </a:pPr>
                <a:endParaRPr lang="en-AU" sz="2000" dirty="0" smtClean="0"/>
              </a:p>
              <a:p>
                <a:pPr marL="274320" lvl="1">
                  <a:buClr>
                    <a:schemeClr val="accent1"/>
                  </a:buClr>
                  <a:buSzPct val="85000"/>
                  <a:buFont typeface="Wingdings 2"/>
                  <a:buChar char=""/>
                </a:pPr>
                <a:endParaRPr lang="en-AU" sz="1050" dirty="0" smtClean="0"/>
              </a:p>
              <a:p>
                <a:pPr marL="274320" lvl="1">
                  <a:buClr>
                    <a:schemeClr val="accent1"/>
                  </a:buClr>
                  <a:buSzPct val="85000"/>
                  <a:buFont typeface="Wingdings 2"/>
                  <a:buChar char=""/>
                </a:pPr>
                <a:r>
                  <a:rPr lang="en-AU" sz="2000" dirty="0" smtClean="0"/>
                  <a:t>Edge probability </a:t>
                </a:r>
                <a:endParaRPr lang="en-AU" sz="2000" dirty="0"/>
              </a:p>
              <a:p>
                <a:pPr lvl="1"/>
                <a:r>
                  <a:rPr lang="en-AU" sz="1800" dirty="0" smtClean="0"/>
                  <a:t>Weighted model:  </a:t>
                </a:r>
                <a14:m>
                  <m:oMath xmlns:m="http://schemas.openxmlformats.org/officeDocument/2006/math">
                    <m:r>
                      <a:rPr lang="en-AU" sz="1800" i="1" dirty="0" smtClean="0">
                        <a:latin typeface="Cambria Math"/>
                      </a:rPr>
                      <m:t>1/</m:t>
                    </m:r>
                    <m:r>
                      <a:rPr lang="en-AU" sz="1800" i="1" dirty="0" err="1" smtClean="0">
                        <a:latin typeface="Cambria Math"/>
                      </a:rPr>
                      <m:t>𝑣</m:t>
                    </m:r>
                    <m:r>
                      <a:rPr lang="en-AU" sz="1800" i="1" baseline="-25000" dirty="0" err="1" smtClean="0">
                        <a:latin typeface="Cambria Math"/>
                      </a:rPr>
                      <m:t>𝑖𝑛𝑑𝑒𝑔</m:t>
                    </m:r>
                  </m:oMath>
                </a14:m>
                <a:r>
                  <a:rPr lang="en-AU" sz="1800" dirty="0" smtClean="0"/>
                  <a:t>;</a:t>
                </a:r>
                <a:r>
                  <a:rPr lang="en-AU" sz="1800" dirty="0"/>
                  <a:t> </a:t>
                </a:r>
                <a:endParaRPr lang="en-AU" sz="1800" dirty="0" smtClean="0"/>
              </a:p>
              <a:p>
                <a:pPr lvl="1"/>
                <a:r>
                  <a:rPr lang="en-AU" sz="1800" dirty="0" err="1" smtClean="0"/>
                  <a:t>Trivalency</a:t>
                </a:r>
                <a:r>
                  <a:rPr lang="en-AU" sz="1800" dirty="0" smtClean="0"/>
                  <a:t> model:  edge probability is randomly </a:t>
                </a:r>
                <a:r>
                  <a:rPr lang="en-AU" sz="1800" dirty="0"/>
                  <a:t>selected from {0.1,0.01,0.001</a:t>
                </a:r>
                <a:r>
                  <a:rPr lang="en-AU" sz="1800" dirty="0" smtClean="0"/>
                  <a:t>}.</a:t>
                </a:r>
                <a:endParaRPr lang="en-AU" sz="1800" dirty="0"/>
              </a:p>
              <a:p>
                <a:endParaRPr lang="en-AU" sz="2000" dirty="0"/>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xfrm>
                <a:off x="301752" y="1527048"/>
                <a:ext cx="8503920" cy="4949952"/>
              </a:xfrm>
              <a:blipFill rotWithShape="1">
                <a:blip r:embed="rId3"/>
                <a:stretch>
                  <a:fillRect l="-287" t="-616"/>
                </a:stretch>
              </a:blipFill>
            </p:spPr>
            <p:txBody>
              <a:bodyPr/>
              <a:lstStyle/>
              <a:p>
                <a:r>
                  <a:rPr lang="zh-CN" altLang="en-US">
                    <a:noFill/>
                  </a:rPr>
                  <a:t> </a:t>
                </a:r>
              </a:p>
            </p:txBody>
          </p:sp>
        </mc:Fallback>
      </mc:AlternateContent>
      <p:graphicFrame>
        <p:nvGraphicFramePr>
          <p:cNvPr id="5" name="Table 4"/>
          <p:cNvGraphicFramePr>
            <a:graphicFrameLocks noGrp="1"/>
          </p:cNvGraphicFramePr>
          <p:nvPr>
            <p:extLst>
              <p:ext uri="{D42A27DB-BD31-4B8C-83A1-F6EECF244321}">
                <p14:modId xmlns:p14="http://schemas.microsoft.com/office/powerpoint/2010/main" val="2167738843"/>
              </p:ext>
            </p:extLst>
          </p:nvPr>
        </p:nvGraphicFramePr>
        <p:xfrm>
          <a:off x="1905000" y="3962400"/>
          <a:ext cx="5702300" cy="1097280"/>
        </p:xfrm>
        <a:graphic>
          <a:graphicData uri="http://schemas.openxmlformats.org/drawingml/2006/table">
            <a:tbl>
              <a:tblPr firstRow="1" bandRow="1">
                <a:tableStyleId>{F5AB1C69-6EDB-4FF4-983F-18BD219EF322}</a:tableStyleId>
              </a:tblPr>
              <a:tblGrid>
                <a:gridCol w="1659354"/>
                <a:gridCol w="1258820"/>
                <a:gridCol w="1358551"/>
                <a:gridCol w="1425575"/>
              </a:tblGrid>
              <a:tr h="264160">
                <a:tc>
                  <a:txBody>
                    <a:bodyPr/>
                    <a:lstStyle/>
                    <a:p>
                      <a:pPr algn="ctr"/>
                      <a:r>
                        <a:rPr lang="en-AU" sz="1800" u="none" strike="noStrike" kern="1200" baseline="0" dirty="0" smtClean="0">
                          <a:latin typeface="Calibri" panose="020F0502020204030204" pitchFamily="34" charset="0"/>
                        </a:rPr>
                        <a:t>Property</a:t>
                      </a:r>
                      <a:endParaRPr lang="en-AU" dirty="0">
                        <a:latin typeface="Calibri" panose="020F0502020204030204" pitchFamily="34" charset="0"/>
                      </a:endParaRPr>
                    </a:p>
                  </a:txBody>
                  <a:tcPr/>
                </a:tc>
                <a:tc>
                  <a:txBody>
                    <a:bodyPr/>
                    <a:lstStyle/>
                    <a:p>
                      <a:pPr algn="ctr"/>
                      <a:r>
                        <a:rPr lang="en-AU" sz="1800" u="none" strike="noStrike" kern="1200" baseline="0" dirty="0" err="1" smtClean="0">
                          <a:latin typeface="Calibri" panose="020F0502020204030204" pitchFamily="34" charset="0"/>
                        </a:rPr>
                        <a:t>Brightkite</a:t>
                      </a:r>
                      <a:endParaRPr lang="en-AU" dirty="0">
                        <a:latin typeface="Calibri" panose="020F0502020204030204" pitchFamily="34" charset="0"/>
                      </a:endParaRPr>
                    </a:p>
                  </a:txBody>
                  <a:tcPr/>
                </a:tc>
                <a:tc>
                  <a:txBody>
                    <a:bodyPr/>
                    <a:lstStyle/>
                    <a:p>
                      <a:pPr algn="ctr"/>
                      <a:r>
                        <a:rPr lang="en-AU" sz="1800" u="none" strike="noStrike" kern="1200" baseline="0" dirty="0" err="1" smtClean="0">
                          <a:solidFill>
                            <a:schemeClr val="bg1"/>
                          </a:solidFill>
                          <a:latin typeface="Calibri" panose="020F0502020204030204" pitchFamily="34" charset="0"/>
                        </a:rPr>
                        <a:t>Gowalla</a:t>
                      </a:r>
                      <a:endParaRPr lang="en-AU" dirty="0">
                        <a:solidFill>
                          <a:schemeClr val="bg1"/>
                        </a:solidFill>
                        <a:latin typeface="Calibri" panose="020F0502020204030204" pitchFamily="34" charset="0"/>
                      </a:endParaRPr>
                    </a:p>
                  </a:txBody>
                  <a:tcPr/>
                </a:tc>
                <a:tc>
                  <a:txBody>
                    <a:bodyPr/>
                    <a:lstStyle/>
                    <a:p>
                      <a:pPr algn="ctr"/>
                      <a:r>
                        <a:rPr lang="en-AU" dirty="0" smtClean="0">
                          <a:latin typeface="Calibri" panose="020F0502020204030204" pitchFamily="34" charset="0"/>
                        </a:rPr>
                        <a:t>Twitter</a:t>
                      </a:r>
                      <a:endParaRPr lang="en-AU" b="0" dirty="0">
                        <a:latin typeface="Calibri" panose="020F0502020204030204" pitchFamily="34" charset="0"/>
                      </a:endParaRPr>
                    </a:p>
                  </a:txBody>
                  <a:tcPr/>
                </a:tc>
              </a:tr>
              <a:tr h="264160">
                <a:tc>
                  <a:txBody>
                    <a:bodyPr/>
                    <a:lstStyle/>
                    <a:p>
                      <a:pPr algn="ctr"/>
                      <a:r>
                        <a:rPr lang="en-AU" sz="1800" u="none" strike="noStrike" kern="1200" baseline="0" dirty="0" smtClean="0">
                          <a:latin typeface="Calibri" panose="020F0502020204030204" pitchFamily="34" charset="0"/>
                        </a:rPr>
                        <a:t># nodes</a:t>
                      </a:r>
                      <a:endParaRPr lang="en-AU" dirty="0">
                        <a:latin typeface="Calibri" panose="020F0502020204030204" pitchFamily="34" charset="0"/>
                      </a:endParaRPr>
                    </a:p>
                  </a:txBody>
                  <a:tcPr/>
                </a:tc>
                <a:tc>
                  <a:txBody>
                    <a:bodyPr/>
                    <a:lstStyle/>
                    <a:p>
                      <a:pPr algn="ctr"/>
                      <a:r>
                        <a:rPr lang="en-AU" sz="1800" u="none" strike="noStrike" kern="1200" baseline="0" dirty="0" smtClean="0">
                          <a:latin typeface="Calibri" panose="020F0502020204030204" pitchFamily="34" charset="0"/>
                        </a:rPr>
                        <a:t>58K</a:t>
                      </a:r>
                      <a:endParaRPr lang="en-AU" dirty="0">
                        <a:latin typeface="Calibri" panose="020F0502020204030204" pitchFamily="34" charset="0"/>
                      </a:endParaRPr>
                    </a:p>
                  </a:txBody>
                  <a:tcPr/>
                </a:tc>
                <a:tc>
                  <a:txBody>
                    <a:bodyPr/>
                    <a:lstStyle/>
                    <a:p>
                      <a:pPr algn="ctr"/>
                      <a:r>
                        <a:rPr lang="en-AU" sz="1800" u="none" strike="noStrike" kern="1200" baseline="0" dirty="0" smtClean="0">
                          <a:solidFill>
                            <a:schemeClr val="tx1"/>
                          </a:solidFill>
                          <a:latin typeface="Calibri" panose="020F0502020204030204" pitchFamily="34" charset="0"/>
                        </a:rPr>
                        <a:t>197K</a:t>
                      </a:r>
                      <a:endParaRPr lang="en-AU" dirty="0">
                        <a:solidFill>
                          <a:schemeClr val="tx1"/>
                        </a:solidFill>
                        <a:latin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dirty="0" smtClean="0">
                          <a:latin typeface="Calibri" panose="020F0502020204030204" pitchFamily="34" charset="0"/>
                        </a:rPr>
                        <a:t>554K</a:t>
                      </a:r>
                    </a:p>
                  </a:txBody>
                  <a:tcPr/>
                </a:tc>
              </a:tr>
              <a:tr h="264160">
                <a:tc>
                  <a:txBody>
                    <a:bodyPr/>
                    <a:lstStyle/>
                    <a:p>
                      <a:pPr algn="ctr"/>
                      <a:r>
                        <a:rPr lang="en-AU" sz="1800" u="none" strike="noStrike" kern="1200" baseline="0" dirty="0" smtClean="0">
                          <a:latin typeface="Calibri" panose="020F0502020204030204" pitchFamily="34" charset="0"/>
                        </a:rPr>
                        <a:t># edges</a:t>
                      </a:r>
                      <a:endParaRPr lang="en-AU" dirty="0">
                        <a:latin typeface="Calibri" panose="020F0502020204030204" pitchFamily="34" charset="0"/>
                      </a:endParaRPr>
                    </a:p>
                  </a:txBody>
                  <a:tcPr/>
                </a:tc>
                <a:tc>
                  <a:txBody>
                    <a:bodyPr/>
                    <a:lstStyle/>
                    <a:p>
                      <a:pPr algn="ctr"/>
                      <a:r>
                        <a:rPr lang="en-AU" sz="1800" u="none" strike="noStrike" kern="1200" baseline="0" dirty="0" smtClean="0">
                          <a:latin typeface="Calibri" panose="020F0502020204030204" pitchFamily="34" charset="0"/>
                        </a:rPr>
                        <a:t>428K</a:t>
                      </a:r>
                      <a:endParaRPr lang="en-AU" dirty="0">
                        <a:latin typeface="Calibri" panose="020F0502020204030204" pitchFamily="34" charset="0"/>
                      </a:endParaRPr>
                    </a:p>
                  </a:txBody>
                  <a:tcPr/>
                </a:tc>
                <a:tc>
                  <a:txBody>
                    <a:bodyPr/>
                    <a:lstStyle/>
                    <a:p>
                      <a:pPr algn="ctr"/>
                      <a:r>
                        <a:rPr lang="en-AU" sz="1800" u="none" strike="noStrike" kern="1200" baseline="0" dirty="0" smtClean="0">
                          <a:solidFill>
                            <a:schemeClr val="tx1"/>
                          </a:solidFill>
                          <a:latin typeface="Calibri" panose="020F0502020204030204" pitchFamily="34" charset="0"/>
                        </a:rPr>
                        <a:t>1.9 million</a:t>
                      </a:r>
                      <a:endParaRPr lang="en-AU" dirty="0">
                        <a:solidFill>
                          <a:schemeClr val="tx1"/>
                        </a:solidFill>
                        <a:latin typeface="Calibri" panose="020F0502020204030204" pitchFamily="34" charset="0"/>
                      </a:endParaRPr>
                    </a:p>
                  </a:txBody>
                  <a:tcPr/>
                </a:tc>
                <a:tc>
                  <a:txBody>
                    <a:bodyPr/>
                    <a:lstStyle/>
                    <a:p>
                      <a:pPr algn="ctr"/>
                      <a:r>
                        <a:rPr lang="en-AU" dirty="0" smtClean="0">
                          <a:latin typeface="Calibri" panose="020F0502020204030204" pitchFamily="34" charset="0"/>
                        </a:rPr>
                        <a:t> 4.29 million</a:t>
                      </a:r>
                      <a:endParaRPr lang="en-AU" dirty="0">
                        <a:latin typeface="Calibri" panose="020F0502020204030204" pitchFamily="34" charset="0"/>
                      </a:endParaRPr>
                    </a:p>
                  </a:txBody>
                  <a:tcPr/>
                </a:tc>
              </a:tr>
            </a:tbl>
          </a:graphicData>
        </a:graphic>
      </p:graphicFrame>
    </p:spTree>
    <p:extLst>
      <p:ext uri="{BB962C8B-B14F-4D97-AF65-F5344CB8AC3E}">
        <p14:creationId xmlns:p14="http://schemas.microsoft.com/office/powerpoint/2010/main" val="25364504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Experiments</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36</a:t>
            </a:fld>
            <a:endParaRPr lang="en-US" dirty="0">
              <a:latin typeface="Calibri" panose="020F0502020204030204"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84" y="2209800"/>
            <a:ext cx="8277225" cy="2859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29651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Experiments</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37</a:t>
            </a:fld>
            <a:endParaRPr lang="en-US" dirty="0">
              <a:latin typeface="Calibri" panose="020F0502020204030204" pitchFamily="34"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14600"/>
            <a:ext cx="7639050" cy="2577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46946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Conclusion</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38</a:t>
            </a:fld>
            <a:endParaRPr lang="en-US" dirty="0">
              <a:latin typeface="Calibri" panose="020F0502020204030204" pitchFamily="34" charset="0"/>
            </a:endParaRPr>
          </a:p>
        </p:txBody>
      </p:sp>
      <p:sp>
        <p:nvSpPr>
          <p:cNvPr id="4" name="Content Placeholder 3"/>
          <p:cNvSpPr>
            <a:spLocks noGrp="1"/>
          </p:cNvSpPr>
          <p:nvPr>
            <p:ph sz="quarter" idx="1"/>
          </p:nvPr>
        </p:nvSpPr>
        <p:spPr>
          <a:xfrm>
            <a:off x="301752" y="1527048"/>
            <a:ext cx="8308848" cy="4572000"/>
          </a:xfrm>
        </p:spPr>
        <p:txBody>
          <a:bodyPr>
            <a:normAutofit/>
          </a:bodyPr>
          <a:lstStyle/>
          <a:p>
            <a:r>
              <a:rPr lang="en-US" sz="2800" dirty="0">
                <a:cs typeface="Arial" panose="020B0604020202020204" pitchFamily="34" charset="0"/>
              </a:rPr>
              <a:t>Investigate the problem of </a:t>
            </a:r>
            <a:r>
              <a:rPr lang="en-US" sz="2800" dirty="0" smtClean="0">
                <a:cs typeface="Arial" panose="020B0604020202020204" pitchFamily="34" charset="0"/>
              </a:rPr>
              <a:t>distance aware influence maximization.</a:t>
            </a:r>
            <a:endParaRPr lang="en-US" sz="2000" dirty="0"/>
          </a:p>
          <a:p>
            <a:endParaRPr lang="en-US" sz="2800" dirty="0"/>
          </a:p>
          <a:p>
            <a:r>
              <a:rPr lang="en-US" sz="2800" dirty="0"/>
              <a:t>Propose </a:t>
            </a:r>
            <a:r>
              <a:rPr lang="en-US" sz="2800" dirty="0" smtClean="0"/>
              <a:t>three pruning rules to accelerate the nodes selection.</a:t>
            </a:r>
            <a:endParaRPr lang="en-US" sz="2800" dirty="0"/>
          </a:p>
          <a:p>
            <a:endParaRPr lang="en-US" sz="2800" dirty="0"/>
          </a:p>
          <a:p>
            <a:r>
              <a:rPr lang="en-US" sz="2800" dirty="0" smtClean="0"/>
              <a:t>Propose the best first algorithm combined with the pruning rules.</a:t>
            </a:r>
            <a:endParaRPr lang="en-US" sz="2800" dirty="0"/>
          </a:p>
        </p:txBody>
      </p:sp>
    </p:spTree>
    <p:extLst>
      <p:ext uri="{BB962C8B-B14F-4D97-AF65-F5344CB8AC3E}">
        <p14:creationId xmlns:p14="http://schemas.microsoft.com/office/powerpoint/2010/main" val="12396226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25667" y="2391400"/>
            <a:ext cx="2804870" cy="1938992"/>
          </a:xfrm>
          <a:prstGeom prst="rect">
            <a:avLst/>
          </a:prstGeom>
          <a:noFill/>
        </p:spPr>
        <p:txBody>
          <a:bodyPr wrap="none" rtlCol="0">
            <a:spAutoFit/>
          </a:bodyPr>
          <a:lstStyle/>
          <a:p>
            <a:pPr algn="ctr"/>
            <a:r>
              <a:rPr lang="en-US" altLang="zh-CN" sz="6000" dirty="0" smtClean="0">
                <a:latin typeface="Calibri" panose="020F0502020204030204" pitchFamily="34" charset="0"/>
              </a:rPr>
              <a:t>Thanks! </a:t>
            </a:r>
          </a:p>
          <a:p>
            <a:pPr algn="ctr"/>
            <a:r>
              <a:rPr lang="en-US" altLang="zh-CN" sz="6000" dirty="0" smtClean="0">
                <a:latin typeface="Calibri" panose="020F0502020204030204" pitchFamily="34" charset="0"/>
              </a:rPr>
              <a:t>Q&amp;A</a:t>
            </a:r>
            <a:endParaRPr lang="zh-CN" altLang="en-US" sz="60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39</a:t>
            </a:fld>
            <a:endParaRPr lang="en-US">
              <a:latin typeface="Calibri" panose="020F0502020204030204" pitchFamily="34" charset="0"/>
            </a:endParaRPr>
          </a:p>
        </p:txBody>
      </p:sp>
    </p:spTree>
    <p:extLst>
      <p:ext uri="{BB962C8B-B14F-4D97-AF65-F5344CB8AC3E}">
        <p14:creationId xmlns:p14="http://schemas.microsoft.com/office/powerpoint/2010/main" val="3301590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Introduction</a:t>
            </a:r>
            <a:endParaRPr lang="en-AU" dirty="0">
              <a:solidFill>
                <a:schemeClr val="tx1"/>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4</a:t>
            </a:fld>
            <a:endParaRPr lang="en-US" dirty="0">
              <a:latin typeface="Calibri" panose="020F0502020204030204" pitchFamily="34" charset="0"/>
            </a:endParaRPr>
          </a:p>
        </p:txBody>
      </p:sp>
      <p:sp>
        <p:nvSpPr>
          <p:cNvPr id="7" name="Content Placeholder 6"/>
          <p:cNvSpPr>
            <a:spLocks noGrp="1"/>
          </p:cNvSpPr>
          <p:nvPr>
            <p:ph sz="quarter" idx="1"/>
          </p:nvPr>
        </p:nvSpPr>
        <p:spPr>
          <a:xfrm>
            <a:off x="301753" y="1527048"/>
            <a:ext cx="5337048" cy="4572000"/>
          </a:xfrm>
        </p:spPr>
        <p:txBody>
          <a:bodyPr/>
          <a:lstStyle/>
          <a:p>
            <a:pPr>
              <a:lnSpc>
                <a:spcPct val="125000"/>
              </a:lnSpc>
            </a:pPr>
            <a:r>
              <a:rPr lang="en-US" sz="2400" dirty="0" smtClean="0"/>
              <a:t>Social Networks</a:t>
            </a:r>
          </a:p>
          <a:p>
            <a:pPr lvl="1">
              <a:lnSpc>
                <a:spcPct val="125000"/>
              </a:lnSpc>
            </a:pPr>
            <a:r>
              <a:rPr lang="en-US" dirty="0" smtClean="0"/>
              <a:t>Social </a:t>
            </a:r>
            <a:r>
              <a:rPr lang="en-US" dirty="0"/>
              <a:t>network </a:t>
            </a:r>
            <a:r>
              <a:rPr lang="en-US" dirty="0" smtClean="0"/>
              <a:t>platforms</a:t>
            </a:r>
          </a:p>
          <a:p>
            <a:pPr marL="274320" lvl="1">
              <a:lnSpc>
                <a:spcPct val="125000"/>
              </a:lnSpc>
              <a:buClr>
                <a:schemeClr val="accent1"/>
              </a:buClr>
              <a:buSzPct val="85000"/>
              <a:buFont typeface="Wingdings 2"/>
              <a:buChar char=""/>
            </a:pPr>
            <a:r>
              <a:rPr lang="en-AU" sz="2400" dirty="0" smtClean="0"/>
              <a:t>Word-of-mouth </a:t>
            </a:r>
            <a:r>
              <a:rPr lang="en-AU" sz="2400" dirty="0"/>
              <a:t>in social </a:t>
            </a:r>
            <a:r>
              <a:rPr lang="en-AU" sz="2400" dirty="0" smtClean="0"/>
              <a:t>network</a:t>
            </a:r>
          </a:p>
          <a:p>
            <a:pPr lvl="1">
              <a:lnSpc>
                <a:spcPct val="125000"/>
              </a:lnSpc>
            </a:pPr>
            <a:r>
              <a:rPr lang="en-AU" dirty="0"/>
              <a:t>Influence Maximization</a:t>
            </a:r>
            <a:endParaRPr lang="en-US" dirty="0"/>
          </a:p>
          <a:p>
            <a:endParaRPr lang="en-US" dirty="0" smtClean="0"/>
          </a:p>
          <a:p>
            <a:endParaRPr lang="en-US" dirty="0"/>
          </a:p>
          <a:p>
            <a:endParaRPr lang="en-AU" dirty="0"/>
          </a:p>
        </p:txBody>
      </p:sp>
      <p:cxnSp>
        <p:nvCxnSpPr>
          <p:cNvPr id="5" name="Straight Arrow Connector 4"/>
          <p:cNvCxnSpPr/>
          <p:nvPr/>
        </p:nvCxnSpPr>
        <p:spPr>
          <a:xfrm flipV="1">
            <a:off x="2212975" y="4411663"/>
            <a:ext cx="1520825" cy="5730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12975" y="5249863"/>
            <a:ext cx="1176337" cy="57626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230687" y="5826125"/>
            <a:ext cx="1103313" cy="1539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575175" y="4284663"/>
            <a:ext cx="1752599" cy="635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575175" y="4564063"/>
            <a:ext cx="2593974" cy="8413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3" name="Rounded Rectangular Callout 22"/>
          <p:cNvSpPr/>
          <p:nvPr/>
        </p:nvSpPr>
        <p:spPr>
          <a:xfrm>
            <a:off x="1295400" y="3863975"/>
            <a:ext cx="1676400" cy="612648"/>
          </a:xfrm>
          <a:prstGeom prst="wedgeRoundRectCallou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ltLang="zh-CN" b="1" dirty="0" err="1">
                <a:solidFill>
                  <a:schemeClr val="tx1"/>
                </a:solidFill>
                <a:latin typeface="Calibri" panose="020F0502020204030204" pitchFamily="34" charset="0"/>
              </a:rPr>
              <a:t>x</a:t>
            </a:r>
            <a:r>
              <a:rPr lang="en-AU" altLang="zh-CN" b="1" dirty="0" err="1" smtClean="0">
                <a:solidFill>
                  <a:schemeClr val="tx1"/>
                </a:solidFill>
                <a:latin typeface="Calibri" panose="020F0502020204030204" pitchFamily="34" charset="0"/>
              </a:rPr>
              <a:t>pad</a:t>
            </a:r>
            <a:r>
              <a:rPr lang="en-AU" altLang="zh-CN" b="1" dirty="0" smtClean="0">
                <a:solidFill>
                  <a:schemeClr val="tx1"/>
                </a:solidFill>
                <a:latin typeface="Calibri" panose="020F0502020204030204" pitchFamily="34" charset="0"/>
              </a:rPr>
              <a:t> is good</a:t>
            </a:r>
            <a:endParaRPr lang="zh-CN" altLang="en-US" b="1" dirty="0">
              <a:solidFill>
                <a:schemeClr val="tx1"/>
              </a:solidFill>
              <a:latin typeface="Calibri" panose="020F0502020204030204" pitchFamily="34" charset="0"/>
            </a:endParaRPr>
          </a:p>
        </p:txBody>
      </p:sp>
      <p:sp>
        <p:nvSpPr>
          <p:cNvPr id="27" name="Rounded Rectangular Callout 26"/>
          <p:cNvSpPr/>
          <p:nvPr/>
        </p:nvSpPr>
        <p:spPr>
          <a:xfrm>
            <a:off x="3332955" y="4811837"/>
            <a:ext cx="1676400" cy="612648"/>
          </a:xfrm>
          <a:prstGeom prst="wedgeRoundRectCallou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ltLang="zh-CN" b="1" dirty="0" err="1">
                <a:solidFill>
                  <a:schemeClr val="tx1"/>
                </a:solidFill>
                <a:latin typeface="Calibri" panose="020F0502020204030204" pitchFamily="34" charset="0"/>
              </a:rPr>
              <a:t>x</a:t>
            </a:r>
            <a:r>
              <a:rPr lang="en-AU" altLang="zh-CN" b="1" dirty="0" err="1" smtClean="0">
                <a:solidFill>
                  <a:schemeClr val="tx1"/>
                </a:solidFill>
                <a:latin typeface="Calibri" panose="020F0502020204030204" pitchFamily="34" charset="0"/>
              </a:rPr>
              <a:t>pad</a:t>
            </a:r>
            <a:r>
              <a:rPr lang="en-AU" altLang="zh-CN" b="1" dirty="0" smtClean="0">
                <a:solidFill>
                  <a:schemeClr val="tx1"/>
                </a:solidFill>
                <a:latin typeface="Calibri" panose="020F0502020204030204" pitchFamily="34" charset="0"/>
              </a:rPr>
              <a:t> is good</a:t>
            </a:r>
            <a:endParaRPr lang="zh-CN" altLang="en-US" b="1" dirty="0">
              <a:solidFill>
                <a:schemeClr val="tx1"/>
              </a:solidFill>
              <a:latin typeface="Calibri" panose="020F0502020204030204" pitchFamily="34" charset="0"/>
            </a:endParaRPr>
          </a:p>
        </p:txBody>
      </p:sp>
      <p:sp>
        <p:nvSpPr>
          <p:cNvPr id="29" name="Rounded Rectangular Callout 28"/>
          <p:cNvSpPr/>
          <p:nvPr/>
        </p:nvSpPr>
        <p:spPr>
          <a:xfrm>
            <a:off x="4230687" y="3251327"/>
            <a:ext cx="1676400" cy="612648"/>
          </a:xfrm>
          <a:prstGeom prst="wedgeRoundRectCallout">
            <a:avLst>
              <a:gd name="adj1" fmla="val -37500"/>
              <a:gd name="adj2" fmla="val 72865"/>
              <a:gd name="adj3" fmla="val 16667"/>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ltLang="zh-CN" b="1" dirty="0" err="1">
                <a:solidFill>
                  <a:schemeClr val="tx1"/>
                </a:solidFill>
                <a:latin typeface="Calibri" panose="020F0502020204030204" pitchFamily="34" charset="0"/>
              </a:rPr>
              <a:t>x</a:t>
            </a:r>
            <a:r>
              <a:rPr lang="en-AU" altLang="zh-CN" b="1" dirty="0" err="1" smtClean="0">
                <a:solidFill>
                  <a:schemeClr val="tx1"/>
                </a:solidFill>
                <a:latin typeface="Calibri" panose="020F0502020204030204" pitchFamily="34" charset="0"/>
              </a:rPr>
              <a:t>pad</a:t>
            </a:r>
            <a:r>
              <a:rPr lang="en-AU" altLang="zh-CN" b="1" dirty="0" smtClean="0">
                <a:solidFill>
                  <a:schemeClr val="tx1"/>
                </a:solidFill>
                <a:latin typeface="Calibri" panose="020F0502020204030204" pitchFamily="34" charset="0"/>
              </a:rPr>
              <a:t> is good</a:t>
            </a:r>
            <a:endParaRPr lang="zh-CN" altLang="en-US" b="1" dirty="0">
              <a:solidFill>
                <a:schemeClr val="tx1"/>
              </a:solidFill>
              <a:latin typeface="Calibri" panose="020F0502020204030204" pitchFamily="34" charset="0"/>
            </a:endParaRPr>
          </a:p>
        </p:txBody>
      </p:sp>
      <p:sp>
        <p:nvSpPr>
          <p:cNvPr id="30" name="Rounded Rectangular Callout 29"/>
          <p:cNvSpPr/>
          <p:nvPr/>
        </p:nvSpPr>
        <p:spPr>
          <a:xfrm>
            <a:off x="7318375" y="4257739"/>
            <a:ext cx="1676400" cy="612648"/>
          </a:xfrm>
          <a:prstGeom prst="wedgeRoundRectCallou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ltLang="zh-CN" b="1" dirty="0" err="1">
                <a:solidFill>
                  <a:schemeClr val="tx1"/>
                </a:solidFill>
                <a:latin typeface="Calibri" panose="020F0502020204030204" pitchFamily="34" charset="0"/>
              </a:rPr>
              <a:t>x</a:t>
            </a:r>
            <a:r>
              <a:rPr lang="en-AU" altLang="zh-CN" b="1" dirty="0" err="1" smtClean="0">
                <a:solidFill>
                  <a:schemeClr val="tx1"/>
                </a:solidFill>
                <a:latin typeface="Calibri" panose="020F0502020204030204" pitchFamily="34" charset="0"/>
              </a:rPr>
              <a:t>pad</a:t>
            </a:r>
            <a:r>
              <a:rPr lang="en-AU" altLang="zh-CN" b="1" dirty="0" smtClean="0">
                <a:solidFill>
                  <a:schemeClr val="tx1"/>
                </a:solidFill>
                <a:latin typeface="Calibri" panose="020F0502020204030204" pitchFamily="34" charset="0"/>
              </a:rPr>
              <a:t> is good</a:t>
            </a:r>
            <a:endParaRPr lang="zh-CN" altLang="en-US" b="1" dirty="0">
              <a:solidFill>
                <a:schemeClr val="tx1"/>
              </a:solidFill>
              <a:latin typeface="Calibri" panose="020F0502020204030204" pitchFamily="34" charset="0"/>
            </a:endParaRPr>
          </a:p>
        </p:txBody>
      </p:sp>
      <p:pic>
        <p:nvPicPr>
          <p:cNvPr id="2052" name="Picture 4" descr="https://cdn1.iconfinder.com/data/icons/pretty-office-part-13-shadow-style/512/user-r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1287" y="4698206"/>
            <a:ext cx="801688" cy="80168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ttps://cdn1.iconfinder.com/data/icons/pretty-office-part-13-shadow-style/512/user-r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6031" y="4010819"/>
            <a:ext cx="801688" cy="80168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https://cdn1.iconfinder.com/data/icons/pretty-office-part-13-shadow-style/512/user-r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9312" y="5499894"/>
            <a:ext cx="801688" cy="80168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https://cdn1.iconfinder.com/data/icons/pretty-office-part-13-shadow-style/512/user-r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7774" y="3832225"/>
            <a:ext cx="801688" cy="80168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https://cdn1.iconfinder.com/data/icons/pretty-office-part-13-shadow-style/512/user-r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9462" y="5002213"/>
            <a:ext cx="801688" cy="80168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https://cdn1.iconfinder.com/data/icons/pretty-office-part-13-shadow-style/512/user-r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5403057"/>
            <a:ext cx="801688" cy="801688"/>
          </a:xfrm>
          <a:prstGeom prst="rect">
            <a:avLst/>
          </a:prstGeom>
          <a:noFill/>
          <a:extLst>
            <a:ext uri="{909E8E84-426E-40DD-AFC4-6F175D3DCCD1}">
              <a14:hiddenFill xmlns:a14="http://schemas.microsoft.com/office/drawing/2010/main">
                <a:solidFill>
                  <a:srgbClr val="FFFFFF"/>
                </a:solidFill>
              </a14:hiddenFill>
            </a:ext>
          </a:extLst>
        </p:spPr>
      </p:pic>
      <p:sp>
        <p:nvSpPr>
          <p:cNvPr id="24" name="Multiply 23"/>
          <p:cNvSpPr/>
          <p:nvPr/>
        </p:nvSpPr>
        <p:spPr>
          <a:xfrm>
            <a:off x="6874980" y="3606787"/>
            <a:ext cx="606426" cy="51437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Multiply 39"/>
          <p:cNvSpPr/>
          <p:nvPr/>
        </p:nvSpPr>
        <p:spPr>
          <a:xfrm>
            <a:off x="5923141" y="5255352"/>
            <a:ext cx="606426" cy="51437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66487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Content Placeholder 4"/>
          <p:cNvPicPr>
            <a:picLocks noGrp="1" noChangeAspect="1"/>
          </p:cNvPicPr>
          <p:nvPr/>
        </p:nvPicPr>
        <p:blipFill rotWithShape="1">
          <a:blip r:embed="rId3">
            <a:extLst>
              <a:ext uri="{28A0092B-C50C-407E-A947-70E740481C1C}">
                <a14:useLocalDpi xmlns:a14="http://schemas.microsoft.com/office/drawing/2010/main" val="0"/>
              </a:ext>
            </a:extLst>
          </a:blip>
          <a:srcRect t="35693"/>
          <a:stretch/>
        </p:blipFill>
        <p:spPr bwMode="auto">
          <a:xfrm>
            <a:off x="457200" y="2743200"/>
            <a:ext cx="8305800" cy="32026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AU" dirty="0"/>
              <a:t>Introduction</a:t>
            </a:r>
            <a:endParaRPr lang="en-AU" dirty="0">
              <a:solidFill>
                <a:schemeClr val="tx1"/>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5</a:t>
            </a:fld>
            <a:endParaRPr lang="en-US" dirty="0">
              <a:latin typeface="Calibri" panose="020F0502020204030204" pitchFamily="34" charset="0"/>
            </a:endParaRPr>
          </a:p>
        </p:txBody>
      </p:sp>
      <p:sp>
        <p:nvSpPr>
          <p:cNvPr id="7" name="Content Placeholder 6"/>
          <p:cNvSpPr>
            <a:spLocks noGrp="1"/>
          </p:cNvSpPr>
          <p:nvPr>
            <p:ph sz="quarter" idx="1"/>
          </p:nvPr>
        </p:nvSpPr>
        <p:spPr>
          <a:xfrm>
            <a:off x="301752" y="1527048"/>
            <a:ext cx="5833935" cy="4572000"/>
          </a:xfrm>
        </p:spPr>
        <p:txBody>
          <a:bodyPr/>
          <a:lstStyle/>
          <a:p>
            <a:pPr marL="274320" lvl="1">
              <a:lnSpc>
                <a:spcPct val="125000"/>
              </a:lnSpc>
              <a:buClr>
                <a:schemeClr val="accent1"/>
              </a:buClr>
              <a:buSzPct val="85000"/>
              <a:buFont typeface="Wingdings 2"/>
              <a:buChar char=""/>
            </a:pPr>
            <a:r>
              <a:rPr lang="en-US" sz="2400" dirty="0" smtClean="0"/>
              <a:t>Geo-social Network (</a:t>
            </a:r>
            <a:r>
              <a:rPr lang="en-US" altLang="zh-CN" dirty="0"/>
              <a:t>Foursquare, </a:t>
            </a:r>
            <a:r>
              <a:rPr lang="en-US" altLang="zh-CN" dirty="0" smtClean="0"/>
              <a:t>Twitter)</a:t>
            </a:r>
            <a:endParaRPr lang="en-US" altLang="zh-CN" dirty="0"/>
          </a:p>
          <a:p>
            <a:pPr marL="0" indent="0">
              <a:lnSpc>
                <a:spcPct val="125000"/>
              </a:lnSpc>
              <a:buNone/>
            </a:pPr>
            <a:endParaRPr lang="en-US" sz="2400" dirty="0" smtClean="0"/>
          </a:p>
          <a:p>
            <a:endParaRPr lang="en-US" dirty="0" smtClean="0"/>
          </a:p>
          <a:p>
            <a:endParaRPr lang="en-US" dirty="0"/>
          </a:p>
          <a:p>
            <a:endParaRPr lang="en-AU" dirty="0"/>
          </a:p>
        </p:txBody>
      </p:sp>
      <p:pic>
        <p:nvPicPr>
          <p:cNvPr id="11"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3101" y="152400"/>
            <a:ext cx="1697331" cy="1171235"/>
          </a:xfrm>
          <a:prstGeom prst="rect">
            <a:avLst/>
          </a:prstGeom>
        </p:spPr>
      </p:pic>
      <p:pic>
        <p:nvPicPr>
          <p:cNvPr id="12"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443" y="228600"/>
            <a:ext cx="1768766" cy="1015118"/>
          </a:xfrm>
          <a:prstGeom prst="rect">
            <a:avLst/>
          </a:prstGeom>
        </p:spPr>
      </p:pic>
      <p:cxnSp>
        <p:nvCxnSpPr>
          <p:cNvPr id="99" name="Straight Arrow Connector 98"/>
          <p:cNvCxnSpPr/>
          <p:nvPr/>
        </p:nvCxnSpPr>
        <p:spPr>
          <a:xfrm flipV="1">
            <a:off x="1527175" y="3827336"/>
            <a:ext cx="1520825" cy="5730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1527175" y="4665536"/>
            <a:ext cx="1176337" cy="57626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3544887" y="5241798"/>
            <a:ext cx="1103313" cy="1539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3889375" y="3700336"/>
            <a:ext cx="1752599" cy="635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3889375" y="3979736"/>
            <a:ext cx="2593974" cy="8413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08" name="Picture 4" descr="https://cdn1.iconfinder.com/data/icons/pretty-office-part-13-shadow-style/512/user-r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487" y="4113879"/>
            <a:ext cx="801688" cy="801688"/>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https://cdn1.iconfinder.com/data/icons/pretty-office-part-13-shadow-style/512/user-r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0231" y="3426492"/>
            <a:ext cx="801688" cy="801688"/>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https://cdn1.iconfinder.com/data/icons/pretty-office-part-13-shadow-style/512/user-r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03512" y="4915567"/>
            <a:ext cx="801688" cy="801688"/>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https://cdn1.iconfinder.com/data/icons/pretty-office-part-13-shadow-style/512/user-r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41974" y="3247898"/>
            <a:ext cx="801688" cy="801688"/>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https://cdn1.iconfinder.com/data/icons/pretty-office-part-13-shadow-style/512/user-r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3662" y="4417886"/>
            <a:ext cx="801688" cy="801688"/>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https://cdn1.iconfinder.com/data/icons/pretty-office-part-13-shadow-style/512/user-r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8200" y="4818730"/>
            <a:ext cx="801688" cy="80168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impleicon.com/wp-content/uploads/shop-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41974" y="4135935"/>
            <a:ext cx="563902" cy="563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52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Content Placeholder 4"/>
          <p:cNvPicPr>
            <a:picLocks noGrp="1" noChangeAspect="1"/>
          </p:cNvPicPr>
          <p:nvPr/>
        </p:nvPicPr>
        <p:blipFill rotWithShape="1">
          <a:blip r:embed="rId3">
            <a:extLst>
              <a:ext uri="{28A0092B-C50C-407E-A947-70E740481C1C}">
                <a14:useLocalDpi xmlns:a14="http://schemas.microsoft.com/office/drawing/2010/main" val="0"/>
              </a:ext>
            </a:extLst>
          </a:blip>
          <a:srcRect t="35693"/>
          <a:stretch/>
        </p:blipFill>
        <p:spPr bwMode="auto">
          <a:xfrm>
            <a:off x="457200" y="2743200"/>
            <a:ext cx="8305800" cy="32026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AU" dirty="0"/>
              <a:t>Introduction</a:t>
            </a:r>
            <a:endParaRPr lang="en-AU" dirty="0">
              <a:solidFill>
                <a:schemeClr val="tx1"/>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6</a:t>
            </a:fld>
            <a:endParaRPr lang="en-US" dirty="0">
              <a:latin typeface="Calibri" panose="020F0502020204030204" pitchFamily="34" charset="0"/>
            </a:endParaRPr>
          </a:p>
        </p:txBody>
      </p:sp>
      <p:sp>
        <p:nvSpPr>
          <p:cNvPr id="7" name="Content Placeholder 6"/>
          <p:cNvSpPr>
            <a:spLocks noGrp="1"/>
          </p:cNvSpPr>
          <p:nvPr>
            <p:ph sz="quarter" idx="1"/>
          </p:nvPr>
        </p:nvSpPr>
        <p:spPr>
          <a:xfrm>
            <a:off x="301752" y="1527048"/>
            <a:ext cx="5833935" cy="4572000"/>
          </a:xfrm>
        </p:spPr>
        <p:txBody>
          <a:bodyPr/>
          <a:lstStyle/>
          <a:p>
            <a:pPr marL="274320" lvl="1">
              <a:lnSpc>
                <a:spcPct val="125000"/>
              </a:lnSpc>
              <a:buClr>
                <a:schemeClr val="accent1"/>
              </a:buClr>
              <a:buSzPct val="85000"/>
              <a:buFont typeface="Wingdings 2"/>
              <a:buChar char=""/>
            </a:pPr>
            <a:r>
              <a:rPr lang="en-US" sz="2400" dirty="0" smtClean="0"/>
              <a:t>Geo-social Network (</a:t>
            </a:r>
            <a:r>
              <a:rPr lang="en-US" altLang="zh-CN" dirty="0"/>
              <a:t>Foursquare, </a:t>
            </a:r>
            <a:r>
              <a:rPr lang="en-US" altLang="zh-CN" dirty="0" smtClean="0"/>
              <a:t>Twitter)</a:t>
            </a:r>
          </a:p>
          <a:p>
            <a:pPr marL="274320" lvl="1">
              <a:lnSpc>
                <a:spcPct val="125000"/>
              </a:lnSpc>
              <a:buClr>
                <a:schemeClr val="accent1"/>
              </a:buClr>
              <a:buSzPct val="85000"/>
              <a:buFont typeface="Wingdings 2"/>
              <a:buChar char=""/>
            </a:pPr>
            <a:r>
              <a:rPr lang="en-US" altLang="zh-CN" sz="2400" dirty="0" smtClean="0"/>
              <a:t>Location </a:t>
            </a:r>
            <a:r>
              <a:rPr lang="en-US" altLang="zh-CN" sz="2400" dirty="0"/>
              <a:t>Aware Influence Maximization [1]</a:t>
            </a:r>
          </a:p>
          <a:p>
            <a:pPr marL="0" indent="0">
              <a:lnSpc>
                <a:spcPct val="125000"/>
              </a:lnSpc>
              <a:buNone/>
            </a:pPr>
            <a:endParaRPr lang="en-US" sz="2400" dirty="0" smtClean="0"/>
          </a:p>
          <a:p>
            <a:endParaRPr lang="en-US" dirty="0" smtClean="0"/>
          </a:p>
          <a:p>
            <a:endParaRPr lang="en-US" dirty="0"/>
          </a:p>
          <a:p>
            <a:endParaRPr lang="en-AU" dirty="0"/>
          </a:p>
        </p:txBody>
      </p:sp>
      <p:pic>
        <p:nvPicPr>
          <p:cNvPr id="11"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3101" y="152400"/>
            <a:ext cx="1697331" cy="1171235"/>
          </a:xfrm>
          <a:prstGeom prst="rect">
            <a:avLst/>
          </a:prstGeom>
        </p:spPr>
      </p:pic>
      <p:pic>
        <p:nvPicPr>
          <p:cNvPr id="12"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443" y="228600"/>
            <a:ext cx="1768766" cy="1015118"/>
          </a:xfrm>
          <a:prstGeom prst="rect">
            <a:avLst/>
          </a:prstGeom>
        </p:spPr>
      </p:pic>
      <p:cxnSp>
        <p:nvCxnSpPr>
          <p:cNvPr id="99" name="Straight Arrow Connector 98"/>
          <p:cNvCxnSpPr/>
          <p:nvPr/>
        </p:nvCxnSpPr>
        <p:spPr>
          <a:xfrm flipV="1">
            <a:off x="1527175" y="3827336"/>
            <a:ext cx="1520825" cy="5730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1527175" y="4665536"/>
            <a:ext cx="1176337" cy="57626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3544887" y="5241798"/>
            <a:ext cx="1103313" cy="1539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3889375" y="3700336"/>
            <a:ext cx="1752599" cy="635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3889375" y="3979736"/>
            <a:ext cx="2593974" cy="8413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08" name="Picture 4" descr="https://cdn1.iconfinder.com/data/icons/pretty-office-part-13-shadow-style/512/user-r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487" y="4113879"/>
            <a:ext cx="801688" cy="801688"/>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https://cdn1.iconfinder.com/data/icons/pretty-office-part-13-shadow-style/512/user-r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0231" y="3426492"/>
            <a:ext cx="801688" cy="801688"/>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https://cdn1.iconfinder.com/data/icons/pretty-office-part-13-shadow-style/512/user-r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03512" y="4915567"/>
            <a:ext cx="801688" cy="801688"/>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https://cdn1.iconfinder.com/data/icons/pretty-office-part-13-shadow-style/512/user-r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41974" y="3247898"/>
            <a:ext cx="801688" cy="801688"/>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https://cdn1.iconfinder.com/data/icons/pretty-office-part-13-shadow-style/512/user-r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3662" y="4417886"/>
            <a:ext cx="801688" cy="801688"/>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https://cdn1.iconfinder.com/data/icons/pretty-office-part-13-shadow-style/512/user-r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8200" y="4818730"/>
            <a:ext cx="801688" cy="80168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impleicon.com/wp-content/uploads/shop-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41974" y="4135935"/>
            <a:ext cx="563902" cy="563902"/>
          </a:xfrm>
          <a:prstGeom prst="rect">
            <a:avLst/>
          </a:prstGeom>
          <a:noFill/>
          <a:extLst>
            <a:ext uri="{909E8E84-426E-40DD-AFC4-6F175D3DCCD1}">
              <a14:hiddenFill xmlns:a14="http://schemas.microsoft.com/office/drawing/2010/main">
                <a:solidFill>
                  <a:srgbClr val="FFFFFF"/>
                </a:solidFill>
              </a14:hiddenFill>
            </a:ext>
          </a:extLst>
        </p:spPr>
      </p:pic>
      <p:sp>
        <p:nvSpPr>
          <p:cNvPr id="115" name="Rectangle 114"/>
          <p:cNvSpPr/>
          <p:nvPr/>
        </p:nvSpPr>
        <p:spPr>
          <a:xfrm>
            <a:off x="2449209" y="2895600"/>
            <a:ext cx="5856591" cy="28956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Oval 97"/>
          <p:cNvSpPr/>
          <p:nvPr/>
        </p:nvSpPr>
        <p:spPr>
          <a:xfrm>
            <a:off x="2590800" y="3247898"/>
            <a:ext cx="1676400" cy="2543302"/>
          </a:xfrm>
          <a:prstGeom prst="ellipse">
            <a:avLst/>
          </a:prstGeom>
          <a:noFill/>
          <a:ln w="38100">
            <a:solidFill>
              <a:srgbClr val="00206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TextBox 117"/>
          <p:cNvSpPr txBox="1"/>
          <p:nvPr/>
        </p:nvSpPr>
        <p:spPr>
          <a:xfrm>
            <a:off x="152400" y="6047601"/>
            <a:ext cx="8940268" cy="276999"/>
          </a:xfrm>
          <a:prstGeom prst="rect">
            <a:avLst/>
          </a:prstGeom>
          <a:noFill/>
        </p:spPr>
        <p:txBody>
          <a:bodyPr wrap="none" rtlCol="0">
            <a:spAutoFit/>
          </a:bodyPr>
          <a:lstStyle/>
          <a:p>
            <a:r>
              <a:rPr lang="en-US" altLang="zh-CN" sz="1200" b="1" dirty="0" smtClean="0"/>
              <a:t>[1] G</a:t>
            </a:r>
            <a:r>
              <a:rPr lang="en-US" altLang="zh-CN" sz="1200" b="1" dirty="0"/>
              <a:t>. Li, S. Chen, J. Feng, K. Tan, and W. Li. Efficient location-aware influence maximization. In SIGMOD 2014</a:t>
            </a:r>
            <a:endParaRPr lang="zh-CN" altLang="en-US" sz="1200" b="1" dirty="0"/>
          </a:p>
        </p:txBody>
      </p:sp>
    </p:spTree>
    <p:extLst>
      <p:ext uri="{BB962C8B-B14F-4D97-AF65-F5344CB8AC3E}">
        <p14:creationId xmlns:p14="http://schemas.microsoft.com/office/powerpoint/2010/main" val="376172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9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Content Placeholder 4"/>
          <p:cNvPicPr>
            <a:picLocks noGrp="1" noChangeAspect="1"/>
          </p:cNvPicPr>
          <p:nvPr/>
        </p:nvPicPr>
        <p:blipFill rotWithShape="1">
          <a:blip r:embed="rId3">
            <a:extLst>
              <a:ext uri="{28A0092B-C50C-407E-A947-70E740481C1C}">
                <a14:useLocalDpi xmlns:a14="http://schemas.microsoft.com/office/drawing/2010/main" val="0"/>
              </a:ext>
            </a:extLst>
          </a:blip>
          <a:srcRect t="35693"/>
          <a:stretch/>
        </p:blipFill>
        <p:spPr bwMode="auto">
          <a:xfrm>
            <a:off x="457200" y="2743200"/>
            <a:ext cx="8305800" cy="32026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AU" dirty="0"/>
              <a:t>Introduction</a:t>
            </a:r>
            <a:endParaRPr lang="en-AU" dirty="0">
              <a:solidFill>
                <a:schemeClr val="tx1"/>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7</a:t>
            </a:fld>
            <a:endParaRPr lang="en-US" dirty="0">
              <a:latin typeface="Calibri" panose="020F0502020204030204" pitchFamily="34" charset="0"/>
            </a:endParaRPr>
          </a:p>
        </p:txBody>
      </p:sp>
      <p:sp>
        <p:nvSpPr>
          <p:cNvPr id="7" name="Content Placeholder 6"/>
          <p:cNvSpPr>
            <a:spLocks noGrp="1"/>
          </p:cNvSpPr>
          <p:nvPr>
            <p:ph sz="quarter" idx="1"/>
          </p:nvPr>
        </p:nvSpPr>
        <p:spPr>
          <a:xfrm>
            <a:off x="301752" y="1527048"/>
            <a:ext cx="5833935" cy="4572000"/>
          </a:xfrm>
        </p:spPr>
        <p:txBody>
          <a:bodyPr/>
          <a:lstStyle/>
          <a:p>
            <a:pPr marL="274320" lvl="1">
              <a:lnSpc>
                <a:spcPct val="125000"/>
              </a:lnSpc>
              <a:buClr>
                <a:schemeClr val="accent1"/>
              </a:buClr>
              <a:buSzPct val="85000"/>
              <a:buFont typeface="Wingdings 2"/>
              <a:buChar char=""/>
            </a:pPr>
            <a:r>
              <a:rPr lang="en-US" sz="2400" dirty="0" smtClean="0"/>
              <a:t>Geo-social Network (</a:t>
            </a:r>
            <a:r>
              <a:rPr lang="en-US" altLang="zh-CN" dirty="0"/>
              <a:t>Foursquare, </a:t>
            </a:r>
            <a:r>
              <a:rPr lang="en-US" altLang="zh-CN" dirty="0" smtClean="0"/>
              <a:t>Twitter)</a:t>
            </a:r>
          </a:p>
          <a:p>
            <a:pPr marL="274320" lvl="1">
              <a:lnSpc>
                <a:spcPct val="125000"/>
              </a:lnSpc>
              <a:buClr>
                <a:schemeClr val="accent1"/>
              </a:buClr>
              <a:buSzPct val="85000"/>
              <a:buFont typeface="Wingdings 2"/>
              <a:buChar char=""/>
            </a:pPr>
            <a:r>
              <a:rPr lang="en-US" altLang="zh-CN" sz="2400" dirty="0" smtClean="0"/>
              <a:t>Location </a:t>
            </a:r>
            <a:r>
              <a:rPr lang="en-US" altLang="zh-CN" sz="2400" dirty="0"/>
              <a:t>Aware Influence Maximization [1]</a:t>
            </a:r>
          </a:p>
          <a:p>
            <a:pPr marL="0" indent="0">
              <a:lnSpc>
                <a:spcPct val="125000"/>
              </a:lnSpc>
              <a:buNone/>
            </a:pPr>
            <a:endParaRPr lang="en-US" sz="2400" dirty="0" smtClean="0"/>
          </a:p>
          <a:p>
            <a:endParaRPr lang="en-US" dirty="0" smtClean="0"/>
          </a:p>
          <a:p>
            <a:endParaRPr lang="en-US" dirty="0"/>
          </a:p>
          <a:p>
            <a:endParaRPr lang="en-AU" dirty="0"/>
          </a:p>
        </p:txBody>
      </p:sp>
      <p:pic>
        <p:nvPicPr>
          <p:cNvPr id="11"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3101" y="152400"/>
            <a:ext cx="1697331" cy="1171235"/>
          </a:xfrm>
          <a:prstGeom prst="rect">
            <a:avLst/>
          </a:prstGeom>
        </p:spPr>
      </p:pic>
      <p:pic>
        <p:nvPicPr>
          <p:cNvPr id="12"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443" y="228600"/>
            <a:ext cx="1768766" cy="1015118"/>
          </a:xfrm>
          <a:prstGeom prst="rect">
            <a:avLst/>
          </a:prstGeom>
        </p:spPr>
      </p:pic>
      <p:cxnSp>
        <p:nvCxnSpPr>
          <p:cNvPr id="99" name="Straight Arrow Connector 98"/>
          <p:cNvCxnSpPr/>
          <p:nvPr/>
        </p:nvCxnSpPr>
        <p:spPr>
          <a:xfrm flipV="1">
            <a:off x="1527175" y="3827336"/>
            <a:ext cx="1520825" cy="5730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1527175" y="4665536"/>
            <a:ext cx="1176337" cy="57626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3544887" y="5241798"/>
            <a:ext cx="1103313" cy="1539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3889375" y="3700336"/>
            <a:ext cx="1752599" cy="635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3889375" y="3979736"/>
            <a:ext cx="2593974" cy="8413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08" name="Picture 4" descr="https://cdn1.iconfinder.com/data/icons/pretty-office-part-13-shadow-style/512/user-r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487" y="4113879"/>
            <a:ext cx="801688" cy="801688"/>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https://cdn1.iconfinder.com/data/icons/pretty-office-part-13-shadow-style/512/user-r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0231" y="3426492"/>
            <a:ext cx="801688" cy="801688"/>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https://cdn1.iconfinder.com/data/icons/pretty-office-part-13-shadow-style/512/user-r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03512" y="4915567"/>
            <a:ext cx="801688" cy="801688"/>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https://cdn1.iconfinder.com/data/icons/pretty-office-part-13-shadow-style/512/user-r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41974" y="3247898"/>
            <a:ext cx="801688" cy="801688"/>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https://cdn1.iconfinder.com/data/icons/pretty-office-part-13-shadow-style/512/user-r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3662" y="4417886"/>
            <a:ext cx="801688" cy="801688"/>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https://cdn1.iconfinder.com/data/icons/pretty-office-part-13-shadow-style/512/user-r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8200" y="4818730"/>
            <a:ext cx="801688" cy="80168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impleicon.com/wp-content/uploads/shop-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41974" y="4135935"/>
            <a:ext cx="563902" cy="563902"/>
          </a:xfrm>
          <a:prstGeom prst="rect">
            <a:avLst/>
          </a:prstGeom>
          <a:noFill/>
          <a:extLst>
            <a:ext uri="{909E8E84-426E-40DD-AFC4-6F175D3DCCD1}">
              <a14:hiddenFill xmlns:a14="http://schemas.microsoft.com/office/drawing/2010/main">
                <a:solidFill>
                  <a:srgbClr val="FFFFFF"/>
                </a:solidFill>
              </a14:hiddenFill>
            </a:ext>
          </a:extLst>
        </p:spPr>
      </p:pic>
      <p:sp>
        <p:nvSpPr>
          <p:cNvPr id="115" name="Rectangle 114"/>
          <p:cNvSpPr/>
          <p:nvPr/>
        </p:nvSpPr>
        <p:spPr>
          <a:xfrm>
            <a:off x="5449888" y="3048000"/>
            <a:ext cx="1103312" cy="190566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TextBox 117"/>
          <p:cNvSpPr txBox="1"/>
          <p:nvPr/>
        </p:nvSpPr>
        <p:spPr>
          <a:xfrm>
            <a:off x="152400" y="6047601"/>
            <a:ext cx="8940268" cy="276999"/>
          </a:xfrm>
          <a:prstGeom prst="rect">
            <a:avLst/>
          </a:prstGeom>
          <a:noFill/>
        </p:spPr>
        <p:txBody>
          <a:bodyPr wrap="none" rtlCol="0">
            <a:spAutoFit/>
          </a:bodyPr>
          <a:lstStyle/>
          <a:p>
            <a:r>
              <a:rPr lang="en-US" altLang="zh-CN" sz="1200" b="1" dirty="0" smtClean="0"/>
              <a:t>[1] G</a:t>
            </a:r>
            <a:r>
              <a:rPr lang="en-US" altLang="zh-CN" sz="1200" b="1" dirty="0"/>
              <a:t>. Li, S. Chen, J. Feng, K. Tan, and W. Li. Efficient location-aware influence maximization. In SIGMOD 2014</a:t>
            </a:r>
            <a:endParaRPr lang="zh-CN" altLang="en-US" sz="1200" b="1" dirty="0"/>
          </a:p>
        </p:txBody>
      </p:sp>
    </p:spTree>
    <p:extLst>
      <p:ext uri="{BB962C8B-B14F-4D97-AF65-F5344CB8AC3E}">
        <p14:creationId xmlns:p14="http://schemas.microsoft.com/office/powerpoint/2010/main" val="846405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Content Placeholder 4"/>
          <p:cNvPicPr>
            <a:picLocks noGrp="1" noChangeAspect="1"/>
          </p:cNvPicPr>
          <p:nvPr/>
        </p:nvPicPr>
        <p:blipFill rotWithShape="1">
          <a:blip r:embed="rId3">
            <a:extLst>
              <a:ext uri="{28A0092B-C50C-407E-A947-70E740481C1C}">
                <a14:useLocalDpi xmlns:a14="http://schemas.microsoft.com/office/drawing/2010/main" val="0"/>
              </a:ext>
            </a:extLst>
          </a:blip>
          <a:srcRect t="35693"/>
          <a:stretch/>
        </p:blipFill>
        <p:spPr bwMode="auto">
          <a:xfrm>
            <a:off x="457200" y="2743200"/>
            <a:ext cx="8305800" cy="32026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AU" dirty="0"/>
              <a:t>Introduction</a:t>
            </a:r>
            <a:endParaRPr lang="en-AU" dirty="0">
              <a:solidFill>
                <a:schemeClr val="tx1"/>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8</a:t>
            </a:fld>
            <a:endParaRPr lang="en-US" dirty="0">
              <a:latin typeface="Calibri" panose="020F0502020204030204" pitchFamily="34" charset="0"/>
            </a:endParaRPr>
          </a:p>
        </p:txBody>
      </p:sp>
      <p:sp>
        <p:nvSpPr>
          <p:cNvPr id="7" name="Content Placeholder 6"/>
          <p:cNvSpPr>
            <a:spLocks noGrp="1"/>
          </p:cNvSpPr>
          <p:nvPr>
            <p:ph sz="quarter" idx="1"/>
          </p:nvPr>
        </p:nvSpPr>
        <p:spPr>
          <a:xfrm>
            <a:off x="301752" y="1527048"/>
            <a:ext cx="5833935" cy="4572000"/>
          </a:xfrm>
        </p:spPr>
        <p:txBody>
          <a:bodyPr/>
          <a:lstStyle/>
          <a:p>
            <a:pPr marL="274320" lvl="1">
              <a:lnSpc>
                <a:spcPct val="125000"/>
              </a:lnSpc>
              <a:buClr>
                <a:schemeClr val="accent1"/>
              </a:buClr>
              <a:buSzPct val="85000"/>
              <a:buFont typeface="Wingdings 2"/>
              <a:buChar char=""/>
            </a:pPr>
            <a:r>
              <a:rPr lang="en-US" sz="2400" dirty="0" smtClean="0"/>
              <a:t>Geo-social Network (</a:t>
            </a:r>
            <a:r>
              <a:rPr lang="en-US" altLang="zh-CN" dirty="0"/>
              <a:t>Foursquare, </a:t>
            </a:r>
            <a:r>
              <a:rPr lang="en-US" altLang="zh-CN" dirty="0" smtClean="0"/>
              <a:t>Twitter)</a:t>
            </a:r>
          </a:p>
          <a:p>
            <a:pPr marL="274320" lvl="1">
              <a:lnSpc>
                <a:spcPct val="125000"/>
              </a:lnSpc>
              <a:buClr>
                <a:schemeClr val="accent1"/>
              </a:buClr>
              <a:buSzPct val="85000"/>
              <a:buFont typeface="Wingdings 2"/>
              <a:buChar char=""/>
            </a:pPr>
            <a:r>
              <a:rPr lang="en-US" altLang="zh-CN" sz="2400" dirty="0" smtClean="0"/>
              <a:t>Location </a:t>
            </a:r>
            <a:r>
              <a:rPr lang="en-US" altLang="zh-CN" sz="2400" dirty="0"/>
              <a:t>Aware Influence Maximization [1]</a:t>
            </a:r>
          </a:p>
          <a:p>
            <a:pPr marL="0" indent="0">
              <a:lnSpc>
                <a:spcPct val="125000"/>
              </a:lnSpc>
              <a:buNone/>
            </a:pPr>
            <a:endParaRPr lang="en-US" sz="2400" dirty="0" smtClean="0"/>
          </a:p>
          <a:p>
            <a:endParaRPr lang="en-US" dirty="0" smtClean="0"/>
          </a:p>
          <a:p>
            <a:endParaRPr lang="en-US" dirty="0"/>
          </a:p>
          <a:p>
            <a:endParaRPr lang="en-AU" dirty="0"/>
          </a:p>
        </p:txBody>
      </p:sp>
      <p:pic>
        <p:nvPicPr>
          <p:cNvPr id="11"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3101" y="152400"/>
            <a:ext cx="1697331" cy="1171235"/>
          </a:xfrm>
          <a:prstGeom prst="rect">
            <a:avLst/>
          </a:prstGeom>
        </p:spPr>
      </p:pic>
      <p:pic>
        <p:nvPicPr>
          <p:cNvPr id="12"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443" y="228600"/>
            <a:ext cx="1768766" cy="1015118"/>
          </a:xfrm>
          <a:prstGeom prst="rect">
            <a:avLst/>
          </a:prstGeom>
        </p:spPr>
      </p:pic>
      <p:cxnSp>
        <p:nvCxnSpPr>
          <p:cNvPr id="99" name="Straight Arrow Connector 98"/>
          <p:cNvCxnSpPr/>
          <p:nvPr/>
        </p:nvCxnSpPr>
        <p:spPr>
          <a:xfrm flipV="1">
            <a:off x="1527175" y="3827336"/>
            <a:ext cx="1520825" cy="5730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1527175" y="4665536"/>
            <a:ext cx="1176337" cy="57626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3544887" y="5241798"/>
            <a:ext cx="1103313" cy="1539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3889375" y="3700336"/>
            <a:ext cx="1752599" cy="635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3889375" y="3979736"/>
            <a:ext cx="2593974" cy="8413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08" name="Picture 4" descr="https://cdn1.iconfinder.com/data/icons/pretty-office-part-13-shadow-style/512/user-r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487" y="4113879"/>
            <a:ext cx="801688" cy="801688"/>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https://cdn1.iconfinder.com/data/icons/pretty-office-part-13-shadow-style/512/user-r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0231" y="3426492"/>
            <a:ext cx="801688" cy="801688"/>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4" descr="https://cdn1.iconfinder.com/data/icons/pretty-office-part-13-shadow-style/512/user-r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03512" y="4915567"/>
            <a:ext cx="801688" cy="801688"/>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4" descr="https://cdn1.iconfinder.com/data/icons/pretty-office-part-13-shadow-style/512/user-r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41974" y="3247898"/>
            <a:ext cx="801688" cy="801688"/>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4" descr="https://cdn1.iconfinder.com/data/icons/pretty-office-part-13-shadow-style/512/user-r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3662" y="4417886"/>
            <a:ext cx="801688" cy="801688"/>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4" descr="https://cdn1.iconfinder.com/data/icons/pretty-office-part-13-shadow-style/512/user-r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8200" y="4818730"/>
            <a:ext cx="801688" cy="80168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impleicon.com/wp-content/uploads/shop-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41974" y="4135935"/>
            <a:ext cx="563902" cy="563902"/>
          </a:xfrm>
          <a:prstGeom prst="rect">
            <a:avLst/>
          </a:prstGeom>
          <a:noFill/>
          <a:extLst>
            <a:ext uri="{909E8E84-426E-40DD-AFC4-6F175D3DCCD1}">
              <a14:hiddenFill xmlns:a14="http://schemas.microsoft.com/office/drawing/2010/main">
                <a:solidFill>
                  <a:srgbClr val="FFFFFF"/>
                </a:solidFill>
              </a14:hiddenFill>
            </a:ext>
          </a:extLst>
        </p:spPr>
      </p:pic>
      <p:sp>
        <p:nvSpPr>
          <p:cNvPr id="118" name="TextBox 117"/>
          <p:cNvSpPr txBox="1"/>
          <p:nvPr/>
        </p:nvSpPr>
        <p:spPr>
          <a:xfrm>
            <a:off x="152400" y="6047601"/>
            <a:ext cx="8940268" cy="276999"/>
          </a:xfrm>
          <a:prstGeom prst="rect">
            <a:avLst/>
          </a:prstGeom>
          <a:noFill/>
        </p:spPr>
        <p:txBody>
          <a:bodyPr wrap="none" rtlCol="0">
            <a:spAutoFit/>
          </a:bodyPr>
          <a:lstStyle/>
          <a:p>
            <a:r>
              <a:rPr lang="en-US" altLang="zh-CN" sz="1200" b="1" dirty="0" smtClean="0"/>
              <a:t>[1] G</a:t>
            </a:r>
            <a:r>
              <a:rPr lang="en-US" altLang="zh-CN" sz="1200" b="1" dirty="0"/>
              <a:t>. Li, S. Chen, J. Feng, K. Tan, and W. Li. Efficient location-aware influence maximization. In SIGMOD 2014</a:t>
            </a:r>
            <a:endParaRPr lang="zh-CN" altLang="en-US" sz="1200" b="1" dirty="0"/>
          </a:p>
        </p:txBody>
      </p:sp>
      <p:sp>
        <p:nvSpPr>
          <p:cNvPr id="22" name="TextBox 21"/>
          <p:cNvSpPr txBox="1"/>
          <p:nvPr/>
        </p:nvSpPr>
        <p:spPr>
          <a:xfrm>
            <a:off x="5830260" y="3455496"/>
            <a:ext cx="425116" cy="369332"/>
          </a:xfrm>
          <a:prstGeom prst="rect">
            <a:avLst/>
          </a:prstGeom>
          <a:noFill/>
        </p:spPr>
        <p:txBody>
          <a:bodyPr wrap="none" rtlCol="0">
            <a:spAutoFit/>
          </a:bodyPr>
          <a:lstStyle/>
          <a:p>
            <a:r>
              <a:rPr lang="en-AU" altLang="zh-CN" dirty="0" smtClean="0">
                <a:solidFill>
                  <a:schemeClr val="bg1"/>
                </a:solidFill>
                <a:latin typeface="Calibri" panose="020F0502020204030204" pitchFamily="34" charset="0"/>
              </a:rPr>
              <a:t>10</a:t>
            </a:r>
            <a:endParaRPr lang="zh-CN" altLang="en-US" dirty="0">
              <a:solidFill>
                <a:schemeClr val="bg1"/>
              </a:solidFill>
              <a:latin typeface="Calibri" panose="020F0502020204030204" pitchFamily="34" charset="0"/>
            </a:endParaRPr>
          </a:p>
        </p:txBody>
      </p:sp>
      <p:sp>
        <p:nvSpPr>
          <p:cNvPr id="23" name="TextBox 22"/>
          <p:cNvSpPr txBox="1"/>
          <p:nvPr/>
        </p:nvSpPr>
        <p:spPr>
          <a:xfrm>
            <a:off x="6631948" y="4636445"/>
            <a:ext cx="425116" cy="369332"/>
          </a:xfrm>
          <a:prstGeom prst="rect">
            <a:avLst/>
          </a:prstGeom>
          <a:noFill/>
        </p:spPr>
        <p:txBody>
          <a:bodyPr wrap="none" rtlCol="0">
            <a:spAutoFit/>
          </a:bodyPr>
          <a:lstStyle/>
          <a:p>
            <a:r>
              <a:rPr lang="en-AU" altLang="zh-CN" dirty="0" smtClean="0">
                <a:solidFill>
                  <a:schemeClr val="bg1"/>
                </a:solidFill>
                <a:latin typeface="Calibri" panose="020F0502020204030204" pitchFamily="34" charset="0"/>
              </a:rPr>
              <a:t>10</a:t>
            </a:r>
            <a:endParaRPr lang="zh-CN" altLang="en-US" dirty="0">
              <a:solidFill>
                <a:schemeClr val="bg1"/>
              </a:solidFill>
              <a:latin typeface="Calibri" panose="020F0502020204030204" pitchFamily="34" charset="0"/>
            </a:endParaRPr>
          </a:p>
        </p:txBody>
      </p:sp>
      <p:sp>
        <p:nvSpPr>
          <p:cNvPr id="24" name="TextBox 23"/>
          <p:cNvSpPr txBox="1"/>
          <p:nvPr/>
        </p:nvSpPr>
        <p:spPr>
          <a:xfrm>
            <a:off x="4836486" y="5034908"/>
            <a:ext cx="425116" cy="369332"/>
          </a:xfrm>
          <a:prstGeom prst="rect">
            <a:avLst/>
          </a:prstGeom>
          <a:noFill/>
        </p:spPr>
        <p:txBody>
          <a:bodyPr wrap="none" rtlCol="0">
            <a:spAutoFit/>
          </a:bodyPr>
          <a:lstStyle/>
          <a:p>
            <a:r>
              <a:rPr lang="en-AU" altLang="zh-CN" dirty="0" smtClean="0">
                <a:solidFill>
                  <a:schemeClr val="bg1"/>
                </a:solidFill>
                <a:latin typeface="Calibri" panose="020F0502020204030204" pitchFamily="34" charset="0"/>
              </a:rPr>
              <a:t>10</a:t>
            </a:r>
            <a:endParaRPr lang="zh-CN" altLang="en-US" dirty="0">
              <a:solidFill>
                <a:schemeClr val="bg1"/>
              </a:solidFill>
              <a:latin typeface="Calibri" panose="020F0502020204030204" pitchFamily="34" charset="0"/>
            </a:endParaRPr>
          </a:p>
        </p:txBody>
      </p:sp>
      <p:sp>
        <p:nvSpPr>
          <p:cNvPr id="25" name="TextBox 24"/>
          <p:cNvSpPr txBox="1"/>
          <p:nvPr/>
        </p:nvSpPr>
        <p:spPr>
          <a:xfrm>
            <a:off x="3364622" y="3672190"/>
            <a:ext cx="312906" cy="369332"/>
          </a:xfrm>
          <a:prstGeom prst="rect">
            <a:avLst/>
          </a:prstGeom>
          <a:noFill/>
        </p:spPr>
        <p:txBody>
          <a:bodyPr wrap="none" rtlCol="0">
            <a:spAutoFit/>
          </a:bodyPr>
          <a:lstStyle/>
          <a:p>
            <a:r>
              <a:rPr lang="en-AU" altLang="zh-CN" dirty="0" smtClean="0">
                <a:solidFill>
                  <a:schemeClr val="bg1"/>
                </a:solidFill>
                <a:latin typeface="Calibri" panose="020F0502020204030204" pitchFamily="34" charset="0"/>
              </a:rPr>
              <a:t>2</a:t>
            </a:r>
            <a:endParaRPr lang="zh-CN" altLang="en-US" dirty="0">
              <a:solidFill>
                <a:schemeClr val="bg1"/>
              </a:solidFill>
              <a:latin typeface="Calibri" panose="020F0502020204030204" pitchFamily="34" charset="0"/>
            </a:endParaRPr>
          </a:p>
        </p:txBody>
      </p:sp>
      <p:sp>
        <p:nvSpPr>
          <p:cNvPr id="26" name="TextBox 25"/>
          <p:cNvSpPr txBox="1"/>
          <p:nvPr/>
        </p:nvSpPr>
        <p:spPr>
          <a:xfrm>
            <a:off x="2962330" y="5131745"/>
            <a:ext cx="301686" cy="369332"/>
          </a:xfrm>
          <a:prstGeom prst="rect">
            <a:avLst/>
          </a:prstGeom>
          <a:noFill/>
        </p:spPr>
        <p:txBody>
          <a:bodyPr wrap="none" rtlCol="0">
            <a:spAutoFit/>
          </a:bodyPr>
          <a:lstStyle/>
          <a:p>
            <a:r>
              <a:rPr lang="en-AU" altLang="zh-CN" dirty="0" smtClean="0">
                <a:solidFill>
                  <a:schemeClr val="bg1"/>
                </a:solidFill>
                <a:latin typeface="Calibri" panose="020F0502020204030204" pitchFamily="34" charset="0"/>
              </a:rPr>
              <a:t>1</a:t>
            </a:r>
            <a:endParaRPr lang="zh-CN" altLang="en-US" dirty="0">
              <a:solidFill>
                <a:schemeClr val="bg1"/>
              </a:solidFill>
              <a:latin typeface="Calibri" panose="020F0502020204030204" pitchFamily="34" charset="0"/>
            </a:endParaRPr>
          </a:p>
        </p:txBody>
      </p:sp>
      <p:sp>
        <p:nvSpPr>
          <p:cNvPr id="27" name="TextBox 26"/>
          <p:cNvSpPr txBox="1"/>
          <p:nvPr/>
        </p:nvSpPr>
        <p:spPr>
          <a:xfrm>
            <a:off x="895188" y="4330057"/>
            <a:ext cx="476412" cy="369332"/>
          </a:xfrm>
          <a:prstGeom prst="rect">
            <a:avLst/>
          </a:prstGeom>
          <a:noFill/>
        </p:spPr>
        <p:txBody>
          <a:bodyPr wrap="none" rtlCol="0">
            <a:spAutoFit/>
          </a:bodyPr>
          <a:lstStyle/>
          <a:p>
            <a:r>
              <a:rPr lang="en-AU" altLang="zh-CN" dirty="0" smtClean="0">
                <a:solidFill>
                  <a:schemeClr val="bg1"/>
                </a:solidFill>
                <a:latin typeface="Calibri" panose="020F0502020204030204" pitchFamily="34" charset="0"/>
              </a:rPr>
              <a:t>0.5</a:t>
            </a:r>
            <a:endParaRPr lang="zh-CN" alt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288802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Problem Definition</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latin typeface="Calibri" panose="020F0502020204030204" pitchFamily="34" charset="0"/>
              </a:rPr>
              <a:pPr/>
              <a:t>9</a:t>
            </a:fld>
            <a:endParaRPr lang="en-US" dirty="0">
              <a:latin typeface="Calibri" panose="020F0502020204030204" pitchFamily="34" charset="0"/>
            </a:endParaRPr>
          </a:p>
        </p:txBody>
      </p:sp>
      <p:sp>
        <p:nvSpPr>
          <p:cNvPr id="4" name="Content Placeholder 3"/>
          <p:cNvSpPr>
            <a:spLocks noGrp="1"/>
          </p:cNvSpPr>
          <p:nvPr>
            <p:ph sz="quarter" idx="1"/>
          </p:nvPr>
        </p:nvSpPr>
        <p:spPr/>
        <p:txBody>
          <a:bodyPr>
            <a:normAutofit/>
          </a:bodyPr>
          <a:lstStyle/>
          <a:p>
            <a:r>
              <a:rPr lang="en-AU" dirty="0" smtClean="0"/>
              <a:t>Data</a:t>
            </a:r>
          </a:p>
          <a:p>
            <a:pPr lvl="1"/>
            <a:r>
              <a:rPr lang="en-AU" dirty="0" smtClean="0"/>
              <a:t>Geo-social Network G = (V, E) </a:t>
            </a:r>
          </a:p>
          <a:p>
            <a:pPr lvl="1"/>
            <a:r>
              <a:rPr lang="en-AU" dirty="0"/>
              <a:t>E</a:t>
            </a:r>
            <a:r>
              <a:rPr lang="en-AU" dirty="0" smtClean="0"/>
              <a:t>ach node has a location; </a:t>
            </a:r>
            <a:r>
              <a:rPr lang="en-AU" dirty="0"/>
              <a:t>e</a:t>
            </a:r>
            <a:r>
              <a:rPr lang="en-AU" dirty="0" smtClean="0"/>
              <a:t>ach edge has a probability.  </a:t>
            </a:r>
            <a:endParaRPr lang="en-US" dirty="0" smtClean="0"/>
          </a:p>
          <a:p>
            <a:pPr marL="274320" lvl="1">
              <a:buClr>
                <a:schemeClr val="accent1"/>
              </a:buClr>
              <a:buSzPct val="85000"/>
              <a:buFont typeface="Wingdings 2"/>
              <a:buChar char=""/>
            </a:pPr>
            <a:r>
              <a:rPr lang="en-AU" sz="2700" dirty="0"/>
              <a:t>Diffusion Model (</a:t>
            </a:r>
            <a:r>
              <a:rPr lang="en-AU" altLang="zh-CN" sz="2700" dirty="0"/>
              <a:t>Independent Cascade </a:t>
            </a:r>
            <a:r>
              <a:rPr lang="en-AU" altLang="zh-CN" sz="2700" dirty="0" smtClean="0"/>
              <a:t>Model</a:t>
            </a:r>
            <a:r>
              <a:rPr lang="en-AU" sz="2700" dirty="0" smtClean="0"/>
              <a:t>)</a:t>
            </a:r>
            <a:endParaRPr lang="en-US" sz="2700" dirty="0"/>
          </a:p>
        </p:txBody>
      </p:sp>
      <p:cxnSp>
        <p:nvCxnSpPr>
          <p:cNvPr id="5" name="Straight Arrow Connector 4"/>
          <p:cNvCxnSpPr/>
          <p:nvPr/>
        </p:nvCxnSpPr>
        <p:spPr>
          <a:xfrm flipV="1">
            <a:off x="1908175" y="4513136"/>
            <a:ext cx="1520825" cy="5730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908175" y="5351336"/>
            <a:ext cx="1176337" cy="57626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925887" y="5927598"/>
            <a:ext cx="1103313" cy="1539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270375" y="4386136"/>
            <a:ext cx="1752599" cy="635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270375" y="4665536"/>
            <a:ext cx="2593974" cy="8413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0" name="Rounded Rectangular Callout 9"/>
          <p:cNvSpPr/>
          <p:nvPr/>
        </p:nvSpPr>
        <p:spPr>
          <a:xfrm>
            <a:off x="990600" y="3965448"/>
            <a:ext cx="1676400" cy="612648"/>
          </a:xfrm>
          <a:prstGeom prst="wedgeRoundRectCallou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ltLang="zh-CN" b="1" dirty="0" err="1">
                <a:solidFill>
                  <a:schemeClr val="tx1"/>
                </a:solidFill>
                <a:latin typeface="Calibri" panose="020F0502020204030204" pitchFamily="34" charset="0"/>
              </a:rPr>
              <a:t>x</a:t>
            </a:r>
            <a:r>
              <a:rPr lang="en-AU" altLang="zh-CN" b="1" dirty="0" err="1" smtClean="0">
                <a:solidFill>
                  <a:schemeClr val="tx1"/>
                </a:solidFill>
                <a:latin typeface="Calibri" panose="020F0502020204030204" pitchFamily="34" charset="0"/>
              </a:rPr>
              <a:t>pad</a:t>
            </a:r>
            <a:r>
              <a:rPr lang="en-AU" altLang="zh-CN" b="1" dirty="0" smtClean="0">
                <a:solidFill>
                  <a:schemeClr val="tx1"/>
                </a:solidFill>
                <a:latin typeface="Calibri" panose="020F0502020204030204" pitchFamily="34" charset="0"/>
              </a:rPr>
              <a:t> is good</a:t>
            </a:r>
            <a:endParaRPr lang="zh-CN" altLang="en-US" b="1" dirty="0">
              <a:solidFill>
                <a:schemeClr val="tx1"/>
              </a:solidFill>
              <a:latin typeface="Calibri" panose="020F0502020204030204" pitchFamily="34" charset="0"/>
            </a:endParaRPr>
          </a:p>
        </p:txBody>
      </p:sp>
      <p:sp>
        <p:nvSpPr>
          <p:cNvPr id="11" name="Rounded Rectangular Callout 10"/>
          <p:cNvSpPr/>
          <p:nvPr/>
        </p:nvSpPr>
        <p:spPr>
          <a:xfrm>
            <a:off x="3028155" y="4913310"/>
            <a:ext cx="1676400" cy="612648"/>
          </a:xfrm>
          <a:prstGeom prst="wedgeRoundRectCallou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ltLang="zh-CN" b="1" dirty="0" err="1">
                <a:solidFill>
                  <a:schemeClr val="tx1"/>
                </a:solidFill>
                <a:latin typeface="Calibri" panose="020F0502020204030204" pitchFamily="34" charset="0"/>
              </a:rPr>
              <a:t>x</a:t>
            </a:r>
            <a:r>
              <a:rPr lang="en-AU" altLang="zh-CN" b="1" dirty="0" err="1" smtClean="0">
                <a:solidFill>
                  <a:schemeClr val="tx1"/>
                </a:solidFill>
                <a:latin typeface="Calibri" panose="020F0502020204030204" pitchFamily="34" charset="0"/>
              </a:rPr>
              <a:t>pad</a:t>
            </a:r>
            <a:r>
              <a:rPr lang="en-AU" altLang="zh-CN" b="1" dirty="0" smtClean="0">
                <a:solidFill>
                  <a:schemeClr val="tx1"/>
                </a:solidFill>
                <a:latin typeface="Calibri" panose="020F0502020204030204" pitchFamily="34" charset="0"/>
              </a:rPr>
              <a:t> is good</a:t>
            </a:r>
            <a:endParaRPr lang="zh-CN" altLang="en-US" b="1" dirty="0">
              <a:solidFill>
                <a:schemeClr val="tx1"/>
              </a:solidFill>
              <a:latin typeface="Calibri" panose="020F0502020204030204" pitchFamily="34" charset="0"/>
            </a:endParaRPr>
          </a:p>
        </p:txBody>
      </p:sp>
      <p:sp>
        <p:nvSpPr>
          <p:cNvPr id="12" name="Rounded Rectangular Callout 11"/>
          <p:cNvSpPr/>
          <p:nvPr/>
        </p:nvSpPr>
        <p:spPr>
          <a:xfrm>
            <a:off x="3925887" y="3352800"/>
            <a:ext cx="1676400" cy="612648"/>
          </a:xfrm>
          <a:prstGeom prst="wedgeRoundRectCallout">
            <a:avLst>
              <a:gd name="adj1" fmla="val -37500"/>
              <a:gd name="adj2" fmla="val 72865"/>
              <a:gd name="adj3" fmla="val 16667"/>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ltLang="zh-CN" b="1" dirty="0" err="1">
                <a:solidFill>
                  <a:schemeClr val="tx1"/>
                </a:solidFill>
                <a:latin typeface="Calibri" panose="020F0502020204030204" pitchFamily="34" charset="0"/>
              </a:rPr>
              <a:t>x</a:t>
            </a:r>
            <a:r>
              <a:rPr lang="en-AU" altLang="zh-CN" b="1" dirty="0" err="1" smtClean="0">
                <a:solidFill>
                  <a:schemeClr val="tx1"/>
                </a:solidFill>
                <a:latin typeface="Calibri" panose="020F0502020204030204" pitchFamily="34" charset="0"/>
              </a:rPr>
              <a:t>pad</a:t>
            </a:r>
            <a:r>
              <a:rPr lang="en-AU" altLang="zh-CN" b="1" dirty="0" smtClean="0">
                <a:solidFill>
                  <a:schemeClr val="tx1"/>
                </a:solidFill>
                <a:latin typeface="Calibri" panose="020F0502020204030204" pitchFamily="34" charset="0"/>
              </a:rPr>
              <a:t> is good</a:t>
            </a:r>
            <a:endParaRPr lang="zh-CN" altLang="en-US" b="1" dirty="0">
              <a:solidFill>
                <a:schemeClr val="tx1"/>
              </a:solidFill>
              <a:latin typeface="Calibri" panose="020F0502020204030204" pitchFamily="34" charset="0"/>
            </a:endParaRPr>
          </a:p>
        </p:txBody>
      </p:sp>
      <p:sp>
        <p:nvSpPr>
          <p:cNvPr id="13" name="Rounded Rectangular Callout 12"/>
          <p:cNvSpPr/>
          <p:nvPr/>
        </p:nvSpPr>
        <p:spPr>
          <a:xfrm>
            <a:off x="7013575" y="4359212"/>
            <a:ext cx="1676400" cy="612648"/>
          </a:xfrm>
          <a:prstGeom prst="wedgeRoundRectCallou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ltLang="zh-CN" b="1" dirty="0" err="1">
                <a:solidFill>
                  <a:schemeClr val="tx1"/>
                </a:solidFill>
                <a:latin typeface="Calibri" panose="020F0502020204030204" pitchFamily="34" charset="0"/>
              </a:rPr>
              <a:t>x</a:t>
            </a:r>
            <a:r>
              <a:rPr lang="en-AU" altLang="zh-CN" b="1" dirty="0" err="1" smtClean="0">
                <a:solidFill>
                  <a:schemeClr val="tx1"/>
                </a:solidFill>
                <a:latin typeface="Calibri" panose="020F0502020204030204" pitchFamily="34" charset="0"/>
              </a:rPr>
              <a:t>pad</a:t>
            </a:r>
            <a:r>
              <a:rPr lang="en-AU" altLang="zh-CN" b="1" dirty="0" smtClean="0">
                <a:solidFill>
                  <a:schemeClr val="tx1"/>
                </a:solidFill>
                <a:latin typeface="Calibri" panose="020F0502020204030204" pitchFamily="34" charset="0"/>
              </a:rPr>
              <a:t> is good</a:t>
            </a:r>
            <a:endParaRPr lang="zh-CN" altLang="en-US" b="1" dirty="0">
              <a:solidFill>
                <a:schemeClr val="tx1"/>
              </a:solidFill>
              <a:latin typeface="Calibri" panose="020F0502020204030204" pitchFamily="34" charset="0"/>
            </a:endParaRPr>
          </a:p>
        </p:txBody>
      </p:sp>
      <p:pic>
        <p:nvPicPr>
          <p:cNvPr id="14" name="Picture 4" descr="https://cdn1.iconfinder.com/data/icons/pretty-office-part-13-shadow-style/512/user-r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6487" y="4799679"/>
            <a:ext cx="801688" cy="8016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cdn1.iconfinder.com/data/icons/pretty-office-part-13-shadow-style/512/user-r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1231" y="4112292"/>
            <a:ext cx="801688" cy="8016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s://cdn1.iconfinder.com/data/icons/pretty-office-part-13-shadow-style/512/user-r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4512" y="5601367"/>
            <a:ext cx="801688" cy="8016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s://cdn1.iconfinder.com/data/icons/pretty-office-part-13-shadow-style/512/user-r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2974" y="3933698"/>
            <a:ext cx="801688" cy="8016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cdn1.iconfinder.com/data/icons/pretty-office-part-13-shadow-style/512/user-r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4662" y="5103686"/>
            <a:ext cx="801688" cy="80168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s://cdn1.iconfinder.com/data/icons/pretty-office-part-13-shadow-style/512/user-r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5504530"/>
            <a:ext cx="801688" cy="80168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411962" y="4787194"/>
            <a:ext cx="476412" cy="369332"/>
          </a:xfrm>
          <a:prstGeom prst="rect">
            <a:avLst/>
          </a:prstGeom>
          <a:noFill/>
        </p:spPr>
        <p:txBody>
          <a:bodyPr wrap="none" rtlCol="0">
            <a:spAutoFit/>
          </a:bodyPr>
          <a:lstStyle/>
          <a:p>
            <a:r>
              <a:rPr lang="en-AU" altLang="zh-CN" dirty="0" smtClean="0">
                <a:latin typeface="Calibri" panose="020F0502020204030204" pitchFamily="34" charset="0"/>
              </a:rPr>
              <a:t>0.5</a:t>
            </a:r>
            <a:endParaRPr lang="zh-CN" altLang="en-US" dirty="0">
              <a:latin typeface="Calibri" panose="020F0502020204030204" pitchFamily="34" charset="0"/>
            </a:endParaRPr>
          </a:p>
        </p:txBody>
      </p:sp>
      <p:sp>
        <p:nvSpPr>
          <p:cNvPr id="21" name="TextBox 20"/>
          <p:cNvSpPr txBox="1"/>
          <p:nvPr/>
        </p:nvSpPr>
        <p:spPr>
          <a:xfrm>
            <a:off x="2388149" y="5281803"/>
            <a:ext cx="476412" cy="369332"/>
          </a:xfrm>
          <a:prstGeom prst="rect">
            <a:avLst/>
          </a:prstGeom>
          <a:noFill/>
        </p:spPr>
        <p:txBody>
          <a:bodyPr wrap="none" rtlCol="0">
            <a:spAutoFit/>
          </a:bodyPr>
          <a:lstStyle/>
          <a:p>
            <a:r>
              <a:rPr lang="en-AU" altLang="zh-CN" dirty="0" smtClean="0">
                <a:latin typeface="Calibri" panose="020F0502020204030204" pitchFamily="34" charset="0"/>
              </a:rPr>
              <a:t>0.6</a:t>
            </a:r>
            <a:endParaRPr lang="zh-CN" altLang="en-US" dirty="0">
              <a:latin typeface="Calibri" panose="020F0502020204030204" pitchFamily="34" charset="0"/>
            </a:endParaRPr>
          </a:p>
        </p:txBody>
      </p:sp>
      <p:sp>
        <p:nvSpPr>
          <p:cNvPr id="22" name="TextBox 21"/>
          <p:cNvSpPr txBox="1"/>
          <p:nvPr/>
        </p:nvSpPr>
        <p:spPr>
          <a:xfrm>
            <a:off x="4837173" y="4090774"/>
            <a:ext cx="476412" cy="369332"/>
          </a:xfrm>
          <a:prstGeom prst="rect">
            <a:avLst/>
          </a:prstGeom>
          <a:noFill/>
        </p:spPr>
        <p:txBody>
          <a:bodyPr wrap="none" rtlCol="0">
            <a:spAutoFit/>
          </a:bodyPr>
          <a:lstStyle/>
          <a:p>
            <a:r>
              <a:rPr lang="en-AU" altLang="zh-CN" dirty="0" smtClean="0">
                <a:latin typeface="Calibri" panose="020F0502020204030204" pitchFamily="34" charset="0"/>
              </a:rPr>
              <a:t>0.4</a:t>
            </a:r>
            <a:endParaRPr lang="zh-CN" altLang="en-US" dirty="0">
              <a:latin typeface="Calibri" panose="020F0502020204030204" pitchFamily="34" charset="0"/>
            </a:endParaRPr>
          </a:p>
        </p:txBody>
      </p:sp>
      <p:sp>
        <p:nvSpPr>
          <p:cNvPr id="23" name="TextBox 22"/>
          <p:cNvSpPr txBox="1"/>
          <p:nvPr/>
        </p:nvSpPr>
        <p:spPr>
          <a:xfrm>
            <a:off x="5347249" y="4754928"/>
            <a:ext cx="476412" cy="369332"/>
          </a:xfrm>
          <a:prstGeom prst="rect">
            <a:avLst/>
          </a:prstGeom>
          <a:noFill/>
        </p:spPr>
        <p:txBody>
          <a:bodyPr wrap="none" rtlCol="0">
            <a:spAutoFit/>
          </a:bodyPr>
          <a:lstStyle/>
          <a:p>
            <a:r>
              <a:rPr lang="en-AU" altLang="zh-CN" dirty="0" smtClean="0">
                <a:latin typeface="Calibri" panose="020F0502020204030204" pitchFamily="34" charset="0"/>
              </a:rPr>
              <a:t>0.3</a:t>
            </a:r>
            <a:endParaRPr lang="zh-CN" altLang="en-US" dirty="0">
              <a:latin typeface="Calibri" panose="020F0502020204030204" pitchFamily="34" charset="0"/>
            </a:endParaRPr>
          </a:p>
        </p:txBody>
      </p:sp>
      <p:sp>
        <p:nvSpPr>
          <p:cNvPr id="24" name="TextBox 23"/>
          <p:cNvSpPr txBox="1"/>
          <p:nvPr/>
        </p:nvSpPr>
        <p:spPr>
          <a:xfrm>
            <a:off x="4114800" y="5650468"/>
            <a:ext cx="476412" cy="369332"/>
          </a:xfrm>
          <a:prstGeom prst="rect">
            <a:avLst/>
          </a:prstGeom>
          <a:noFill/>
        </p:spPr>
        <p:txBody>
          <a:bodyPr wrap="none" rtlCol="0">
            <a:spAutoFit/>
          </a:bodyPr>
          <a:lstStyle/>
          <a:p>
            <a:r>
              <a:rPr lang="en-AU" altLang="zh-CN" dirty="0" smtClean="0">
                <a:latin typeface="Calibri" panose="020F0502020204030204" pitchFamily="34" charset="0"/>
              </a:rPr>
              <a:t>0.2</a:t>
            </a:r>
            <a:endParaRPr lang="zh-CN" altLang="en-US" dirty="0">
              <a:latin typeface="Calibri" panose="020F0502020204030204" pitchFamily="34" charset="0"/>
            </a:endParaRPr>
          </a:p>
        </p:txBody>
      </p:sp>
      <p:sp>
        <p:nvSpPr>
          <p:cNvPr id="25" name="Multiply 24"/>
          <p:cNvSpPr/>
          <p:nvPr/>
        </p:nvSpPr>
        <p:spPr>
          <a:xfrm>
            <a:off x="6671600" y="3817904"/>
            <a:ext cx="606426" cy="51437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Multiply 25"/>
          <p:cNvSpPr/>
          <p:nvPr/>
        </p:nvSpPr>
        <p:spPr>
          <a:xfrm>
            <a:off x="5719761" y="5466469"/>
            <a:ext cx="606426" cy="51437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3356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25" grpId="0" animBg="1"/>
      <p:bldP spid="26"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8191</TotalTime>
  <Words>5089</Words>
  <Application>Microsoft Office PowerPoint</Application>
  <PresentationFormat>On-screen Show (4:3)</PresentationFormat>
  <Paragraphs>580</Paragraphs>
  <Slides>39</Slides>
  <Notes>37</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Civic</vt:lpstr>
      <vt:lpstr>Distance-Aware Influence Maximization in  Geo-social Network</vt:lpstr>
      <vt:lpstr>Outline</vt:lpstr>
      <vt:lpstr>Introduction</vt:lpstr>
      <vt:lpstr>Introduction</vt:lpstr>
      <vt:lpstr>Introduction</vt:lpstr>
      <vt:lpstr>Introduction</vt:lpstr>
      <vt:lpstr>Introduction</vt:lpstr>
      <vt:lpstr>Introduction</vt:lpstr>
      <vt:lpstr>Problem Definition</vt:lpstr>
      <vt:lpstr>Problem Definition</vt:lpstr>
      <vt:lpstr>Problem Definition</vt:lpstr>
      <vt:lpstr>Preliminary</vt:lpstr>
      <vt:lpstr>Preliminary</vt:lpstr>
      <vt:lpstr>Preliminary</vt:lpstr>
      <vt:lpstr>Preliminary</vt:lpstr>
      <vt:lpstr>Greedy Algorithm</vt:lpstr>
      <vt:lpstr>Greedy Algorithm</vt:lpstr>
      <vt:lpstr>Greedy Algorithm</vt:lpstr>
      <vt:lpstr>Pruning Rules</vt:lpstr>
      <vt:lpstr>Pruning Rules</vt:lpstr>
      <vt:lpstr>Derive Pruning Rules</vt:lpstr>
      <vt:lpstr>Derive Pruning Rules</vt:lpstr>
      <vt:lpstr>Derive Pruning Rules</vt:lpstr>
      <vt:lpstr>Derive Pruning Rules</vt:lpstr>
      <vt:lpstr>Best First Algorithm</vt:lpstr>
      <vt:lpstr>Best First Algorithm</vt:lpstr>
      <vt:lpstr>Best First Algorithm</vt:lpstr>
      <vt:lpstr>Best First Algorithm</vt:lpstr>
      <vt:lpstr>Best First Algorithm</vt:lpstr>
      <vt:lpstr>Best First Algorithm</vt:lpstr>
      <vt:lpstr>Best First Algorithm</vt:lpstr>
      <vt:lpstr>Best First Algorithm</vt:lpstr>
      <vt:lpstr>Best First Algorithm</vt:lpstr>
      <vt:lpstr>Best First Algorithm</vt:lpstr>
      <vt:lpstr>Experiments</vt:lpstr>
      <vt:lpstr>Experiments</vt:lpstr>
      <vt:lpstr>Experiments</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Optimal Spatial Dominance: An Effective Search of Nearest Neighbor Candidates</dc:title>
  <dc:creator>xy</dc:creator>
  <cp:lastModifiedBy>xiaoyang wang</cp:lastModifiedBy>
  <cp:revision>615</cp:revision>
  <dcterms:created xsi:type="dcterms:W3CDTF">2006-08-16T00:00:00Z</dcterms:created>
  <dcterms:modified xsi:type="dcterms:W3CDTF">2016-05-17T05:18:10Z</dcterms:modified>
</cp:coreProperties>
</file>