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315" r:id="rId4"/>
    <p:sldId id="294" r:id="rId5"/>
    <p:sldId id="295" r:id="rId6"/>
    <p:sldId id="316" r:id="rId7"/>
    <p:sldId id="296" r:id="rId8"/>
    <p:sldId id="299" r:id="rId9"/>
    <p:sldId id="300" r:id="rId10"/>
    <p:sldId id="301" r:id="rId11"/>
    <p:sldId id="302" r:id="rId12"/>
    <p:sldId id="303" r:id="rId13"/>
    <p:sldId id="304" r:id="rId14"/>
    <p:sldId id="317" r:id="rId15"/>
    <p:sldId id="305" r:id="rId16"/>
    <p:sldId id="306" r:id="rId17"/>
    <p:sldId id="307" r:id="rId18"/>
    <p:sldId id="308" r:id="rId19"/>
    <p:sldId id="310" r:id="rId20"/>
    <p:sldId id="311" r:id="rId21"/>
    <p:sldId id="312" r:id="rId22"/>
    <p:sldId id="313" r:id="rId23"/>
    <p:sldId id="314" r:id="rId24"/>
    <p:sldId id="271" r:id="rId2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4470F9-C4E0-4C2B-9E65-2065083F0B08}">
          <p14:sldIdLst>
            <p14:sldId id="256"/>
            <p14:sldId id="259"/>
            <p14:sldId id="315"/>
            <p14:sldId id="294"/>
            <p14:sldId id="295"/>
            <p14:sldId id="316"/>
            <p14:sldId id="296"/>
            <p14:sldId id="299"/>
            <p14:sldId id="300"/>
            <p14:sldId id="301"/>
            <p14:sldId id="302"/>
            <p14:sldId id="303"/>
            <p14:sldId id="304"/>
            <p14:sldId id="317"/>
            <p14:sldId id="305"/>
            <p14:sldId id="306"/>
            <p14:sldId id="307"/>
            <p14:sldId id="308"/>
            <p14:sldId id="310"/>
            <p14:sldId id="311"/>
            <p14:sldId id="312"/>
            <p14:sldId id="313"/>
            <p14:sldId id="314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2B2B2"/>
    <a:srgbClr val="969696"/>
    <a:srgbClr val="FFFFFF"/>
    <a:srgbClr val="FF9900"/>
    <a:srgbClr val="000000"/>
    <a:srgbClr val="CF1C20"/>
    <a:srgbClr val="FAC81A"/>
    <a:srgbClr val="741517"/>
    <a:srgbClr val="9F1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2" autoAdjust="0"/>
    <p:restoredTop sz="88192" autoAdjust="0"/>
  </p:normalViewPr>
  <p:slideViewPr>
    <p:cSldViewPr>
      <p:cViewPr varScale="1">
        <p:scale>
          <a:sx n="111" d="100"/>
          <a:sy n="111" d="100"/>
        </p:scale>
        <p:origin x="1192" y="1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A19D5-BFFF-914D-9C2C-0D29AB240B46}" type="doc">
      <dgm:prSet loTypeId="urn:microsoft.com/office/officeart/2005/8/layout/hChevron3" loCatId="process" qsTypeId="urn:microsoft.com/office/officeart/2005/8/quickstyle/simple4" qsCatId="simple" csTypeId="urn:microsoft.com/office/officeart/2005/8/colors/accent1_2" csCatId="accent1" phldr="1"/>
      <dgm:spPr/>
    </dgm:pt>
    <dgm:pt modelId="{5FB4CFEF-7B06-1E41-A3A6-7176B75EFE03}">
      <dgm:prSet phldrT="[Text]" custT="1"/>
      <dgm:spPr>
        <a:solidFill>
          <a:srgbClr val="CF1C20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          Never Stand Still</a:t>
          </a:r>
          <a:endParaRPr lang="en-US" sz="1200" dirty="0">
            <a:solidFill>
              <a:schemeClr val="bg1"/>
            </a:solidFill>
          </a:endParaRPr>
        </a:p>
      </dgm:t>
    </dgm:pt>
    <dgm:pt modelId="{985D126F-CC99-3343-9F87-317E356E06B7}" type="parTrans" cxnId="{032800CB-79D4-4041-9231-7AEE9D0AF4B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D0459C4A-A480-6A44-A7C9-FFD118D9645B}" type="sibTrans" cxnId="{032800CB-79D4-4041-9231-7AEE9D0AF4B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E767A6E8-40B9-254F-B50B-76EC2D3138C1}">
      <dgm:prSet phldrT="[Text]" custT="1"/>
      <dgm:spPr>
        <a:solidFill>
          <a:srgbClr val="9F1B1E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 Faculty of Engineering</a:t>
          </a:r>
          <a:endParaRPr lang="en-US" sz="1200" dirty="0">
            <a:solidFill>
              <a:schemeClr val="bg1"/>
            </a:solidFill>
          </a:endParaRPr>
        </a:p>
      </dgm:t>
    </dgm:pt>
    <dgm:pt modelId="{2D4819B0-0247-D14B-B752-8D55FC589261}" type="parTrans" cxnId="{FCCBEAF6-4F37-D040-B110-B563E88D57A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BCC1DE80-57B2-A948-A1A6-71631D703647}" type="sibTrans" cxnId="{FCCBEAF6-4F37-D040-B110-B563E88D57A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3F57961-8F68-394A-B6A5-2FFE71840465}">
      <dgm:prSet phldrT="[Text]" custT="1"/>
      <dgm:spPr>
        <a:solidFill>
          <a:srgbClr val="741517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Computer Science and Engineering</a:t>
          </a:r>
          <a:endParaRPr lang="en-US" sz="1200" dirty="0">
            <a:solidFill>
              <a:schemeClr val="bg1"/>
            </a:solidFill>
          </a:endParaRPr>
        </a:p>
      </dgm:t>
    </dgm:pt>
    <dgm:pt modelId="{19374DF3-E27A-5F48-B417-CE2CEC6003D2}" type="parTrans" cxnId="{C5CF0577-EA68-E94E-A641-C9B2718AE2E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78C4EB89-9CC8-154F-B4D5-356B63C80819}" type="sibTrans" cxnId="{C5CF0577-EA68-E94E-A641-C9B2718AE2E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577D7C44-A720-FC44-ABC1-288219511FFF}" type="pres">
      <dgm:prSet presAssocID="{B12A19D5-BFFF-914D-9C2C-0D29AB240B46}" presName="Name0" presStyleCnt="0">
        <dgm:presLayoutVars>
          <dgm:dir/>
          <dgm:resizeHandles val="exact"/>
        </dgm:presLayoutVars>
      </dgm:prSet>
      <dgm:spPr/>
    </dgm:pt>
    <dgm:pt modelId="{7410FB06-971B-714D-AC6E-313A2D7A21AC}" type="pres">
      <dgm:prSet presAssocID="{5FB4CFEF-7B06-1E41-A3A6-7176B75EFE03}" presName="parTxOnly" presStyleLbl="node1" presStyleIdx="0" presStyleCnt="3" custScaleX="65239" custLinFactNeighborX="-7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B3937-7D02-5D4C-A24A-E47FC1530869}" type="pres">
      <dgm:prSet presAssocID="{D0459C4A-A480-6A44-A7C9-FFD118D9645B}" presName="parSpace" presStyleCnt="0"/>
      <dgm:spPr/>
    </dgm:pt>
    <dgm:pt modelId="{B1A2457C-2E5B-A04B-975A-BB9864A48692}" type="pres">
      <dgm:prSet presAssocID="{E767A6E8-40B9-254F-B50B-76EC2D3138C1}" presName="parTxOnly" presStyleLbl="node1" presStyleIdx="1" presStyleCnt="3" custScaleX="61220" custLinFactNeighborX="-14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37185-2450-574F-8BD2-1680AF87F5BE}" type="pres">
      <dgm:prSet presAssocID="{BCC1DE80-57B2-A948-A1A6-71631D703647}" presName="parSpace" presStyleCnt="0"/>
      <dgm:spPr/>
    </dgm:pt>
    <dgm:pt modelId="{3F574CDF-2082-4D42-9C2F-D2C3D83E5043}" type="pres">
      <dgm:prSet presAssocID="{33F57961-8F68-394A-B6A5-2FFE71840465}" presName="parTxOnly" presStyleLbl="node1" presStyleIdx="2" presStyleCnt="3" custScaleX="87954" custLinFactNeighborX="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39738-4BD2-47F8-A8C9-25EEF46B8349}" type="presOf" srcId="{5FB4CFEF-7B06-1E41-A3A6-7176B75EFE03}" destId="{7410FB06-971B-714D-AC6E-313A2D7A21AC}" srcOrd="0" destOrd="0" presId="urn:microsoft.com/office/officeart/2005/8/layout/hChevron3"/>
    <dgm:cxn modelId="{C5CF0577-EA68-E94E-A641-C9B2718AE2E9}" srcId="{B12A19D5-BFFF-914D-9C2C-0D29AB240B46}" destId="{33F57961-8F68-394A-B6A5-2FFE71840465}" srcOrd="2" destOrd="0" parTransId="{19374DF3-E27A-5F48-B417-CE2CEC6003D2}" sibTransId="{78C4EB89-9CC8-154F-B4D5-356B63C80819}"/>
    <dgm:cxn modelId="{032800CB-79D4-4041-9231-7AEE9D0AF4BB}" srcId="{B12A19D5-BFFF-914D-9C2C-0D29AB240B46}" destId="{5FB4CFEF-7B06-1E41-A3A6-7176B75EFE03}" srcOrd="0" destOrd="0" parTransId="{985D126F-CC99-3343-9F87-317E356E06B7}" sibTransId="{D0459C4A-A480-6A44-A7C9-FFD118D9645B}"/>
    <dgm:cxn modelId="{E3D5BEED-4354-4F89-AC4D-7DD1C294BEDD}" type="presOf" srcId="{E767A6E8-40B9-254F-B50B-76EC2D3138C1}" destId="{B1A2457C-2E5B-A04B-975A-BB9864A48692}" srcOrd="0" destOrd="0" presId="urn:microsoft.com/office/officeart/2005/8/layout/hChevron3"/>
    <dgm:cxn modelId="{A38F537B-5412-49BB-BA87-798313A47F0A}" type="presOf" srcId="{B12A19D5-BFFF-914D-9C2C-0D29AB240B46}" destId="{577D7C44-A720-FC44-ABC1-288219511FFF}" srcOrd="0" destOrd="0" presId="urn:microsoft.com/office/officeart/2005/8/layout/hChevron3"/>
    <dgm:cxn modelId="{1B811CA4-3C98-4B32-8ADC-60CDE883499B}" type="presOf" srcId="{33F57961-8F68-394A-B6A5-2FFE71840465}" destId="{3F574CDF-2082-4D42-9C2F-D2C3D83E5043}" srcOrd="0" destOrd="0" presId="urn:microsoft.com/office/officeart/2005/8/layout/hChevron3"/>
    <dgm:cxn modelId="{FCCBEAF6-4F37-D040-B110-B563E88D57A6}" srcId="{B12A19D5-BFFF-914D-9C2C-0D29AB240B46}" destId="{E767A6E8-40B9-254F-B50B-76EC2D3138C1}" srcOrd="1" destOrd="0" parTransId="{2D4819B0-0247-D14B-B752-8D55FC589261}" sibTransId="{BCC1DE80-57B2-A948-A1A6-71631D703647}"/>
    <dgm:cxn modelId="{1E96B4A1-3678-4804-8C26-8BA58D2224AA}" type="presParOf" srcId="{577D7C44-A720-FC44-ABC1-288219511FFF}" destId="{7410FB06-971B-714D-AC6E-313A2D7A21AC}" srcOrd="0" destOrd="0" presId="urn:microsoft.com/office/officeart/2005/8/layout/hChevron3"/>
    <dgm:cxn modelId="{FE8D7345-A6EE-420D-865B-AABF34F5D053}" type="presParOf" srcId="{577D7C44-A720-FC44-ABC1-288219511FFF}" destId="{E3AB3937-7D02-5D4C-A24A-E47FC1530869}" srcOrd="1" destOrd="0" presId="urn:microsoft.com/office/officeart/2005/8/layout/hChevron3"/>
    <dgm:cxn modelId="{46C8EB73-1072-4B36-93D1-A71CAE7E1C07}" type="presParOf" srcId="{577D7C44-A720-FC44-ABC1-288219511FFF}" destId="{B1A2457C-2E5B-A04B-975A-BB9864A48692}" srcOrd="2" destOrd="0" presId="urn:microsoft.com/office/officeart/2005/8/layout/hChevron3"/>
    <dgm:cxn modelId="{E86FB856-F6F6-4637-BEC1-7EF9E96E47EE}" type="presParOf" srcId="{577D7C44-A720-FC44-ABC1-288219511FFF}" destId="{A4837185-2450-574F-8BD2-1680AF87F5BE}" srcOrd="3" destOrd="0" presId="urn:microsoft.com/office/officeart/2005/8/layout/hChevron3"/>
    <dgm:cxn modelId="{ACB4BE56-DE11-4187-BF92-8F8989D96C84}" type="presParOf" srcId="{577D7C44-A720-FC44-ABC1-288219511FFF}" destId="{3F574CDF-2082-4D42-9C2F-D2C3D83E504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A19D5-BFFF-914D-9C2C-0D29AB240B46}" type="doc">
      <dgm:prSet loTypeId="urn:microsoft.com/office/officeart/2005/8/layout/hChevron3" loCatId="process" qsTypeId="urn:microsoft.com/office/officeart/2005/8/quickstyle/simple4" qsCatId="simple" csTypeId="urn:microsoft.com/office/officeart/2005/8/colors/accent1_2" csCatId="accent1" phldr="1"/>
      <dgm:spPr/>
    </dgm:pt>
    <dgm:pt modelId="{5FB4CFEF-7B06-1E41-A3A6-7176B75EFE03}">
      <dgm:prSet phldrT="[Text]" custT="1"/>
      <dgm:spPr>
        <a:solidFill>
          <a:srgbClr val="CF1C20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          Never Stand Still</a:t>
          </a:r>
          <a:endParaRPr lang="en-US" sz="1200" dirty="0">
            <a:solidFill>
              <a:schemeClr val="bg1"/>
            </a:solidFill>
          </a:endParaRPr>
        </a:p>
      </dgm:t>
    </dgm:pt>
    <dgm:pt modelId="{985D126F-CC99-3343-9F87-317E356E06B7}" type="parTrans" cxnId="{032800CB-79D4-4041-9231-7AEE9D0AF4B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D0459C4A-A480-6A44-A7C9-FFD118D9645B}" type="sibTrans" cxnId="{032800CB-79D4-4041-9231-7AEE9D0AF4B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E767A6E8-40B9-254F-B50B-76EC2D3138C1}">
      <dgm:prSet phldrT="[Text]" custT="1"/>
      <dgm:spPr>
        <a:solidFill>
          <a:srgbClr val="9F1B1E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 Faculty of Engineering</a:t>
          </a:r>
          <a:endParaRPr lang="en-US" sz="1200" dirty="0">
            <a:solidFill>
              <a:schemeClr val="bg1"/>
            </a:solidFill>
          </a:endParaRPr>
        </a:p>
      </dgm:t>
    </dgm:pt>
    <dgm:pt modelId="{2D4819B0-0247-D14B-B752-8D55FC589261}" type="parTrans" cxnId="{FCCBEAF6-4F37-D040-B110-B563E88D57A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BCC1DE80-57B2-A948-A1A6-71631D703647}" type="sibTrans" cxnId="{FCCBEAF6-4F37-D040-B110-B563E88D57A6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3F57961-8F68-394A-B6A5-2FFE71840465}">
      <dgm:prSet phldrT="[Text]" custT="1"/>
      <dgm:spPr>
        <a:solidFill>
          <a:srgbClr val="741517"/>
        </a:solidFill>
        <a:effectLst/>
      </dgm:spPr>
      <dgm:t>
        <a:bodyPr/>
        <a:lstStyle/>
        <a:p>
          <a:pPr algn="l"/>
          <a:r>
            <a:rPr lang="en-US" sz="1200" dirty="0" smtClean="0">
              <a:solidFill>
                <a:schemeClr val="bg1"/>
              </a:solidFill>
            </a:rPr>
            <a:t>      Computer Science and Engineering</a:t>
          </a:r>
          <a:endParaRPr lang="en-US" sz="1200" dirty="0">
            <a:solidFill>
              <a:schemeClr val="bg1"/>
            </a:solidFill>
          </a:endParaRPr>
        </a:p>
      </dgm:t>
    </dgm:pt>
    <dgm:pt modelId="{19374DF3-E27A-5F48-B417-CE2CEC6003D2}" type="parTrans" cxnId="{C5CF0577-EA68-E94E-A641-C9B2718AE2E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78C4EB89-9CC8-154F-B4D5-356B63C80819}" type="sibTrans" cxnId="{C5CF0577-EA68-E94E-A641-C9B2718AE2E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577D7C44-A720-FC44-ABC1-288219511FFF}" type="pres">
      <dgm:prSet presAssocID="{B12A19D5-BFFF-914D-9C2C-0D29AB240B46}" presName="Name0" presStyleCnt="0">
        <dgm:presLayoutVars>
          <dgm:dir/>
          <dgm:resizeHandles val="exact"/>
        </dgm:presLayoutVars>
      </dgm:prSet>
      <dgm:spPr/>
    </dgm:pt>
    <dgm:pt modelId="{7410FB06-971B-714D-AC6E-313A2D7A21AC}" type="pres">
      <dgm:prSet presAssocID="{5FB4CFEF-7B06-1E41-A3A6-7176B75EFE03}" presName="parTxOnly" presStyleLbl="node1" presStyleIdx="0" presStyleCnt="3" custScaleX="65239" custLinFactNeighborX="-7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B3937-7D02-5D4C-A24A-E47FC1530869}" type="pres">
      <dgm:prSet presAssocID="{D0459C4A-A480-6A44-A7C9-FFD118D9645B}" presName="parSpace" presStyleCnt="0"/>
      <dgm:spPr/>
    </dgm:pt>
    <dgm:pt modelId="{B1A2457C-2E5B-A04B-975A-BB9864A48692}" type="pres">
      <dgm:prSet presAssocID="{E767A6E8-40B9-254F-B50B-76EC2D3138C1}" presName="parTxOnly" presStyleLbl="node1" presStyleIdx="1" presStyleCnt="3" custScaleX="61220" custLinFactNeighborX="-14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37185-2450-574F-8BD2-1680AF87F5BE}" type="pres">
      <dgm:prSet presAssocID="{BCC1DE80-57B2-A948-A1A6-71631D703647}" presName="parSpace" presStyleCnt="0"/>
      <dgm:spPr/>
    </dgm:pt>
    <dgm:pt modelId="{3F574CDF-2082-4D42-9C2F-D2C3D83E5043}" type="pres">
      <dgm:prSet presAssocID="{33F57961-8F68-394A-B6A5-2FFE71840465}" presName="parTxOnly" presStyleLbl="node1" presStyleIdx="2" presStyleCnt="3" custScaleX="87954" custLinFactNeighborX="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CF0577-EA68-E94E-A641-C9B2718AE2E9}" srcId="{B12A19D5-BFFF-914D-9C2C-0D29AB240B46}" destId="{33F57961-8F68-394A-B6A5-2FFE71840465}" srcOrd="2" destOrd="0" parTransId="{19374DF3-E27A-5F48-B417-CE2CEC6003D2}" sibTransId="{78C4EB89-9CC8-154F-B4D5-356B63C80819}"/>
    <dgm:cxn modelId="{D3093742-B718-4089-BCB7-FDA5059415E6}" type="presOf" srcId="{E767A6E8-40B9-254F-B50B-76EC2D3138C1}" destId="{B1A2457C-2E5B-A04B-975A-BB9864A48692}" srcOrd="0" destOrd="0" presId="urn:microsoft.com/office/officeart/2005/8/layout/hChevron3"/>
    <dgm:cxn modelId="{72B8366F-BED2-45F7-AF29-759252088147}" type="presOf" srcId="{B12A19D5-BFFF-914D-9C2C-0D29AB240B46}" destId="{577D7C44-A720-FC44-ABC1-288219511FFF}" srcOrd="0" destOrd="0" presId="urn:microsoft.com/office/officeart/2005/8/layout/hChevron3"/>
    <dgm:cxn modelId="{2AC09F77-19EF-488B-92D4-A7E45DE6EBDD}" type="presOf" srcId="{5FB4CFEF-7B06-1E41-A3A6-7176B75EFE03}" destId="{7410FB06-971B-714D-AC6E-313A2D7A21AC}" srcOrd="0" destOrd="0" presId="urn:microsoft.com/office/officeart/2005/8/layout/hChevron3"/>
    <dgm:cxn modelId="{A13BDA3A-166A-4953-A55F-AC743ACC4CCD}" type="presOf" srcId="{33F57961-8F68-394A-B6A5-2FFE71840465}" destId="{3F574CDF-2082-4D42-9C2F-D2C3D83E5043}" srcOrd="0" destOrd="0" presId="urn:microsoft.com/office/officeart/2005/8/layout/hChevron3"/>
    <dgm:cxn modelId="{032800CB-79D4-4041-9231-7AEE9D0AF4BB}" srcId="{B12A19D5-BFFF-914D-9C2C-0D29AB240B46}" destId="{5FB4CFEF-7B06-1E41-A3A6-7176B75EFE03}" srcOrd="0" destOrd="0" parTransId="{985D126F-CC99-3343-9F87-317E356E06B7}" sibTransId="{D0459C4A-A480-6A44-A7C9-FFD118D9645B}"/>
    <dgm:cxn modelId="{FCCBEAF6-4F37-D040-B110-B563E88D57A6}" srcId="{B12A19D5-BFFF-914D-9C2C-0D29AB240B46}" destId="{E767A6E8-40B9-254F-B50B-76EC2D3138C1}" srcOrd="1" destOrd="0" parTransId="{2D4819B0-0247-D14B-B752-8D55FC589261}" sibTransId="{BCC1DE80-57B2-A948-A1A6-71631D703647}"/>
    <dgm:cxn modelId="{55325629-4ADC-4376-9AC3-872674684E1B}" type="presParOf" srcId="{577D7C44-A720-FC44-ABC1-288219511FFF}" destId="{7410FB06-971B-714D-AC6E-313A2D7A21AC}" srcOrd="0" destOrd="0" presId="urn:microsoft.com/office/officeart/2005/8/layout/hChevron3"/>
    <dgm:cxn modelId="{2AFB817E-A57A-46C3-9B4B-B173C4FEFBA4}" type="presParOf" srcId="{577D7C44-A720-FC44-ABC1-288219511FFF}" destId="{E3AB3937-7D02-5D4C-A24A-E47FC1530869}" srcOrd="1" destOrd="0" presId="urn:microsoft.com/office/officeart/2005/8/layout/hChevron3"/>
    <dgm:cxn modelId="{A8F22FD2-10C3-4298-B7FA-8A2C4EB7A7EF}" type="presParOf" srcId="{577D7C44-A720-FC44-ABC1-288219511FFF}" destId="{B1A2457C-2E5B-A04B-975A-BB9864A48692}" srcOrd="2" destOrd="0" presId="urn:microsoft.com/office/officeart/2005/8/layout/hChevron3"/>
    <dgm:cxn modelId="{6E4F5BAF-24A3-4BCE-9E6A-1B70F330ACEE}" type="presParOf" srcId="{577D7C44-A720-FC44-ABC1-288219511FFF}" destId="{A4837185-2450-574F-8BD2-1680AF87F5BE}" srcOrd="3" destOrd="0" presId="urn:microsoft.com/office/officeart/2005/8/layout/hChevron3"/>
    <dgm:cxn modelId="{EF2300E9-C8AE-4DBB-A869-02BC100C7888}" type="presParOf" srcId="{577D7C44-A720-FC44-ABC1-288219511FFF}" destId="{3F574CDF-2082-4D42-9C2F-D2C3D83E504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4C8E5-E69B-47AF-B6D6-BA0699815AE6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207DCE62-E3C9-4521-9825-0B9983744784}">
      <dgm:prSet phldrT="[Text]" custT="1"/>
      <dgm:spPr/>
      <dgm:t>
        <a:bodyPr/>
        <a:lstStyle/>
        <a:p>
          <a:r>
            <a:rPr lang="en-US" sz="2400" dirty="0" smtClean="0"/>
            <a:t>Spatial index</a:t>
          </a:r>
          <a:endParaRPr lang="en-AU" sz="2400" dirty="0"/>
        </a:p>
      </dgm:t>
    </dgm:pt>
    <dgm:pt modelId="{68B007CF-A628-4A1D-AE6D-8A32248A0C5C}" type="parTrans" cxnId="{E54B0D5B-E977-4373-9C2C-9B723ECF3E8C}">
      <dgm:prSet/>
      <dgm:spPr/>
      <dgm:t>
        <a:bodyPr/>
        <a:lstStyle/>
        <a:p>
          <a:endParaRPr lang="en-AU"/>
        </a:p>
      </dgm:t>
    </dgm:pt>
    <dgm:pt modelId="{790650E6-4446-452C-B681-7D6109F42AF6}" type="sibTrans" cxnId="{E54B0D5B-E977-4373-9C2C-9B723ECF3E8C}">
      <dgm:prSet/>
      <dgm:spPr/>
      <dgm:t>
        <a:bodyPr/>
        <a:lstStyle/>
        <a:p>
          <a:endParaRPr lang="en-AU"/>
        </a:p>
      </dgm:t>
    </dgm:pt>
    <dgm:pt modelId="{4FE47292-5DD7-4C8B-A83D-1BDF06B450BB}">
      <dgm:prSet phldrT="[Text]" custT="1"/>
      <dgm:spPr/>
      <dgm:t>
        <a:bodyPr/>
        <a:lstStyle/>
        <a:p>
          <a:r>
            <a:rPr lang="en-US" sz="2400" dirty="0" smtClean="0"/>
            <a:t>Keyword index</a:t>
          </a:r>
          <a:endParaRPr lang="en-AU" sz="2400" dirty="0"/>
        </a:p>
      </dgm:t>
    </dgm:pt>
    <dgm:pt modelId="{38B910AC-6781-4BB0-A74D-4981D17C71D0}" type="parTrans" cxnId="{3A668AB0-A023-4E90-A871-63C44F31A400}">
      <dgm:prSet/>
      <dgm:spPr/>
      <dgm:t>
        <a:bodyPr/>
        <a:lstStyle/>
        <a:p>
          <a:endParaRPr lang="en-AU"/>
        </a:p>
      </dgm:t>
    </dgm:pt>
    <dgm:pt modelId="{7DDB93AB-6936-4379-9E1C-AA0A930675E0}" type="sibTrans" cxnId="{3A668AB0-A023-4E90-A871-63C44F31A400}">
      <dgm:prSet/>
      <dgm:spPr/>
      <dgm:t>
        <a:bodyPr/>
        <a:lstStyle/>
        <a:p>
          <a:endParaRPr lang="en-AU"/>
        </a:p>
      </dgm:t>
    </dgm:pt>
    <dgm:pt modelId="{971EBBBE-A8EE-4C26-BE7B-B5338401BB07}" type="pres">
      <dgm:prSet presAssocID="{6CA4C8E5-E69B-47AF-B6D6-BA0699815AE6}" presName="Name0" presStyleCnt="0">
        <dgm:presLayoutVars>
          <dgm:dir/>
          <dgm:animLvl val="lvl"/>
          <dgm:resizeHandles val="exact"/>
        </dgm:presLayoutVars>
      </dgm:prSet>
      <dgm:spPr/>
    </dgm:pt>
    <dgm:pt modelId="{38EEEC82-7EEC-4BF5-937B-76D1A624020C}" type="pres">
      <dgm:prSet presAssocID="{207DCE62-E3C9-4521-9825-0B9983744784}" presName="parTxOnly" presStyleLbl="node1" presStyleIdx="0" presStyleCnt="2" custLinFactY="18180" custLinFactNeighborX="-5511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25556F-B51F-41EE-BF1E-AB847C526AD4}" type="pres">
      <dgm:prSet presAssocID="{790650E6-4446-452C-B681-7D6109F42AF6}" presName="parTxOnlySpace" presStyleCnt="0"/>
      <dgm:spPr/>
    </dgm:pt>
    <dgm:pt modelId="{CAF0AA41-922B-4292-9468-96610CE9C9F3}" type="pres">
      <dgm:prSet presAssocID="{4FE47292-5DD7-4C8B-A83D-1BDF06B450BB}" presName="parTxOnly" presStyleLbl="node1" presStyleIdx="1" presStyleCnt="2" custLinFactNeighborX="-11820" custLinFactNeighborY="9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6E8EA2C-42BF-40E2-98CE-D22233A74FF5}" type="presOf" srcId="{207DCE62-E3C9-4521-9825-0B9983744784}" destId="{38EEEC82-7EEC-4BF5-937B-76D1A624020C}" srcOrd="0" destOrd="0" presId="urn:microsoft.com/office/officeart/2005/8/layout/chevron1"/>
    <dgm:cxn modelId="{3A668AB0-A023-4E90-A871-63C44F31A400}" srcId="{6CA4C8E5-E69B-47AF-B6D6-BA0699815AE6}" destId="{4FE47292-5DD7-4C8B-A83D-1BDF06B450BB}" srcOrd="1" destOrd="0" parTransId="{38B910AC-6781-4BB0-A74D-4981D17C71D0}" sibTransId="{7DDB93AB-6936-4379-9E1C-AA0A930675E0}"/>
    <dgm:cxn modelId="{E54B0D5B-E977-4373-9C2C-9B723ECF3E8C}" srcId="{6CA4C8E5-E69B-47AF-B6D6-BA0699815AE6}" destId="{207DCE62-E3C9-4521-9825-0B9983744784}" srcOrd="0" destOrd="0" parTransId="{68B007CF-A628-4A1D-AE6D-8A32248A0C5C}" sibTransId="{790650E6-4446-452C-B681-7D6109F42AF6}"/>
    <dgm:cxn modelId="{FCCB76CC-E57B-453D-AFA0-AAAEAFD33856}" type="presOf" srcId="{6CA4C8E5-E69B-47AF-B6D6-BA0699815AE6}" destId="{971EBBBE-A8EE-4C26-BE7B-B5338401BB07}" srcOrd="0" destOrd="0" presId="urn:microsoft.com/office/officeart/2005/8/layout/chevron1"/>
    <dgm:cxn modelId="{9FFC4185-9C7E-429B-9E34-4C45B6873416}" type="presOf" srcId="{4FE47292-5DD7-4C8B-A83D-1BDF06B450BB}" destId="{CAF0AA41-922B-4292-9468-96610CE9C9F3}" srcOrd="0" destOrd="0" presId="urn:microsoft.com/office/officeart/2005/8/layout/chevron1"/>
    <dgm:cxn modelId="{51886075-2620-49EE-BA7A-C447477D4A29}" type="presParOf" srcId="{971EBBBE-A8EE-4C26-BE7B-B5338401BB07}" destId="{38EEEC82-7EEC-4BF5-937B-76D1A624020C}" srcOrd="0" destOrd="0" presId="urn:microsoft.com/office/officeart/2005/8/layout/chevron1"/>
    <dgm:cxn modelId="{A72EC1E3-B71A-42EC-8EFA-57A32435DD8A}" type="presParOf" srcId="{971EBBBE-A8EE-4C26-BE7B-B5338401BB07}" destId="{3E25556F-B51F-41EE-BF1E-AB847C526AD4}" srcOrd="1" destOrd="0" presId="urn:microsoft.com/office/officeart/2005/8/layout/chevron1"/>
    <dgm:cxn modelId="{F16E15FE-8D73-4083-881F-BFA6E6AE67F7}" type="presParOf" srcId="{971EBBBE-A8EE-4C26-BE7B-B5338401BB07}" destId="{CAF0AA41-922B-4292-9468-96610CE9C9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0FB06-971B-714D-AC6E-313A2D7A21AC}">
      <dsp:nvSpPr>
        <dsp:cNvPr id="0" name=""/>
        <dsp:cNvSpPr/>
      </dsp:nvSpPr>
      <dsp:spPr>
        <a:xfrm>
          <a:off x="0" y="0"/>
          <a:ext cx="3505141" cy="381000"/>
        </a:xfrm>
        <a:prstGeom prst="homePlate">
          <a:avLst/>
        </a:prstGeom>
        <a:solidFill>
          <a:srgbClr val="CF1C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          Never Stand Still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0" y="0"/>
        <a:ext cx="3409891" cy="381000"/>
      </dsp:txXfrm>
    </dsp:sp>
    <dsp:sp modelId="{B1A2457C-2E5B-A04B-975A-BB9864A48692}">
      <dsp:nvSpPr>
        <dsp:cNvPr id="0" name=""/>
        <dsp:cNvSpPr/>
      </dsp:nvSpPr>
      <dsp:spPr>
        <a:xfrm>
          <a:off x="2273394" y="0"/>
          <a:ext cx="3289209" cy="381000"/>
        </a:xfrm>
        <a:prstGeom prst="chevron">
          <a:avLst/>
        </a:prstGeom>
        <a:solidFill>
          <a:srgbClr val="9F1B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 Faculty of Engineering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463894" y="0"/>
        <a:ext cx="2908209" cy="381000"/>
      </dsp:txXfrm>
    </dsp:sp>
    <dsp:sp modelId="{3F574CDF-2082-4D42-9C2F-D2C3D83E5043}">
      <dsp:nvSpPr>
        <dsp:cNvPr id="0" name=""/>
        <dsp:cNvSpPr/>
      </dsp:nvSpPr>
      <dsp:spPr>
        <a:xfrm>
          <a:off x="4647030" y="0"/>
          <a:ext cx="4725565" cy="381000"/>
        </a:xfrm>
        <a:prstGeom prst="chevron">
          <a:avLst/>
        </a:prstGeom>
        <a:solidFill>
          <a:srgbClr val="74151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Computer Science and Engineering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837530" y="0"/>
        <a:ext cx="4344565" cy="381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0FB06-971B-714D-AC6E-313A2D7A21AC}">
      <dsp:nvSpPr>
        <dsp:cNvPr id="0" name=""/>
        <dsp:cNvSpPr/>
      </dsp:nvSpPr>
      <dsp:spPr>
        <a:xfrm>
          <a:off x="0" y="0"/>
          <a:ext cx="3505141" cy="381000"/>
        </a:xfrm>
        <a:prstGeom prst="homePlate">
          <a:avLst/>
        </a:prstGeom>
        <a:solidFill>
          <a:srgbClr val="CF1C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          Never Stand Still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0" y="0"/>
        <a:ext cx="3409891" cy="381000"/>
      </dsp:txXfrm>
    </dsp:sp>
    <dsp:sp modelId="{B1A2457C-2E5B-A04B-975A-BB9864A48692}">
      <dsp:nvSpPr>
        <dsp:cNvPr id="0" name=""/>
        <dsp:cNvSpPr/>
      </dsp:nvSpPr>
      <dsp:spPr>
        <a:xfrm>
          <a:off x="2273394" y="0"/>
          <a:ext cx="3289209" cy="381000"/>
        </a:xfrm>
        <a:prstGeom prst="chevron">
          <a:avLst/>
        </a:prstGeom>
        <a:solidFill>
          <a:srgbClr val="9F1B1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 Faculty of Engineering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463894" y="0"/>
        <a:ext cx="2908209" cy="381000"/>
      </dsp:txXfrm>
    </dsp:sp>
    <dsp:sp modelId="{3F574CDF-2082-4D42-9C2F-D2C3D83E5043}">
      <dsp:nvSpPr>
        <dsp:cNvPr id="0" name=""/>
        <dsp:cNvSpPr/>
      </dsp:nvSpPr>
      <dsp:spPr>
        <a:xfrm>
          <a:off x="4647030" y="0"/>
          <a:ext cx="4725565" cy="381000"/>
        </a:xfrm>
        <a:prstGeom prst="chevron">
          <a:avLst/>
        </a:prstGeom>
        <a:solidFill>
          <a:srgbClr val="74151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     Computer Science and Engineering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837530" y="0"/>
        <a:ext cx="4344565" cy="38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EEC82-7EEC-4BF5-937B-76D1A624020C}">
      <dsp:nvSpPr>
        <dsp:cNvPr id="0" name=""/>
        <dsp:cNvSpPr/>
      </dsp:nvSpPr>
      <dsp:spPr>
        <a:xfrm>
          <a:off x="0" y="0"/>
          <a:ext cx="2988753" cy="7920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Spatial index</a:t>
          </a:r>
          <a:endParaRPr lang="en-AU" sz="2400" kern="1200" dirty="0"/>
        </a:p>
      </dsp:txBody>
      <dsp:txXfrm>
        <a:off x="396044" y="0"/>
        <a:ext cx="2196666" cy="792087"/>
      </dsp:txXfrm>
    </dsp:sp>
    <dsp:sp modelId="{CAF0AA41-922B-4292-9468-96610CE9C9F3}">
      <dsp:nvSpPr>
        <dsp:cNvPr id="0" name=""/>
        <dsp:cNvSpPr/>
      </dsp:nvSpPr>
      <dsp:spPr>
        <a:xfrm>
          <a:off x="2659551" y="0"/>
          <a:ext cx="2988753" cy="792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Keyword index</a:t>
          </a:r>
          <a:endParaRPr lang="en-AU" sz="2400" kern="1200" dirty="0"/>
        </a:p>
      </dsp:txBody>
      <dsp:txXfrm>
        <a:off x="3055595" y="0"/>
        <a:ext cx="2196666" cy="79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69BB37-0254-4954-8D16-9F6B49A82238}" type="datetime1">
              <a:rPr lang="en-US"/>
              <a:pPr>
                <a:defRPr/>
              </a:pPr>
              <a:t>4/25/15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35D2827-0ADD-4E20-AF40-16AE7BEF8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59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Hello,</a:t>
            </a:r>
            <a:r>
              <a:rPr lang="en-AU" baseline="0" dirty="0" smtClean="0"/>
              <a:t> everyone, the paper I am going to share with you is “XXX…”</a:t>
            </a:r>
          </a:p>
          <a:p>
            <a:r>
              <a:rPr lang="en-AU" baseline="0" dirty="0" smtClean="0"/>
              <a:t>I am Xiang Wang from UNSW/</a:t>
            </a:r>
          </a:p>
          <a:p>
            <a:r>
              <a:rPr lang="en-AU" baseline="0" dirty="0" smtClean="0"/>
              <a:t>It is a joint work with XXX….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During partition, two partition methods are employed adaptively based on current spatial and keyword distributions of queries guided by a </a:t>
            </a:r>
            <a:r>
              <a:rPr lang="en-US" sz="1200" b="1" i="1" dirty="0" smtClean="0"/>
              <a:t>cost model</a:t>
            </a:r>
            <a:r>
              <a:rPr lang="en-US" sz="1200" dirty="0" smtClean="0"/>
              <a:t>.</a:t>
            </a:r>
            <a:endParaRPr lang="en-US" sz="1100" dirty="0" smtClean="0"/>
          </a:p>
          <a:p>
            <a:r>
              <a:rPr lang="en-US" baseline="0" dirty="0" smtClean="0"/>
              <a:t>Cost model can decide which partition method to select at each node.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1.Much efficient than inverted list because it can</a:t>
            </a:r>
            <a:r>
              <a:rPr lang="en-US" baseline="0" dirty="0" smtClean="0"/>
              <a:t> explore the potential of keyword combinations.</a:t>
            </a:r>
          </a:p>
          <a:p>
            <a:r>
              <a:rPr lang="en-US" baseline="0" dirty="0" smtClean="0"/>
              <a:t>2.We partition the keywords at each level into particular number of buckets/cuts, instead of maintaining each individual keyword. For TWEETS dataset, there are nearly 1.5 million distinct keywords.</a:t>
            </a:r>
          </a:p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We do</a:t>
            </a:r>
            <a:r>
              <a:rPr lang="en-US" baseline="0" dirty="0" smtClean="0"/>
              <a:t> not use R-tree because there are overlaps between R-tree node.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do not use Quad-tree because it can only partition each node into 4 cells, which does not satisfy our requirements.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we present the overall structure using keyword partition and spatial partition at the same time.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altLang="zh-CHS" dirty="0" smtClean="0"/>
              <a:t>. </a:t>
            </a:r>
            <a:r>
              <a:rPr lang="en-US" dirty="0" smtClean="0"/>
              <a:t>Follow the filtering-and-verification</a:t>
            </a:r>
            <a:r>
              <a:rPr lang="en-US" baseline="0" dirty="0" smtClean="0"/>
              <a:t> framework to execute object matching.</a:t>
            </a:r>
          </a:p>
          <a:p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next, the question </a:t>
            </a:r>
            <a:r>
              <a:rPr lang="en-US" altLang="zh-CHS" dirty="0" smtClean="0"/>
              <a:t>is how to select proper partition method at each node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altLang="zh-CHS" dirty="0" smtClean="0"/>
              <a:t>. </a:t>
            </a:r>
            <a:r>
              <a:rPr lang="en-US" dirty="0" smtClean="0"/>
              <a:t>Follow the filtering-and-verification</a:t>
            </a:r>
            <a:r>
              <a:rPr lang="en-US" baseline="0" dirty="0" smtClean="0"/>
              <a:t> framework to execute object matching.</a:t>
            </a:r>
          </a:p>
          <a:p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next, the question </a:t>
            </a:r>
            <a:r>
              <a:rPr lang="en-US" altLang="zh-CHS" dirty="0" smtClean="0"/>
              <a:t>is how to select proper partition method at each node</a:t>
            </a:r>
          </a:p>
          <a:p>
            <a:endParaRPr lang="en-US" dirty="0" smtClean="0"/>
          </a:p>
          <a:p>
            <a:r>
              <a:rPr lang="en-US" dirty="0" smtClean="0"/>
              <a:t>3. If</a:t>
            </a:r>
            <a:r>
              <a:rPr lang="en-US" baseline="0" dirty="0" smtClean="0"/>
              <a:t> we come with k-node, we check the keyword constraint; if we come with s-node, we check the spatial constraint.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After the</a:t>
            </a:r>
            <a:r>
              <a:rPr lang="en-US" baseline="0" dirty="0" smtClean="0"/>
              <a:t> previous introductions, the remaining question is how to decide which partition method to select at each node.</a:t>
            </a:r>
          </a:p>
          <a:p>
            <a:r>
              <a:rPr lang="en-US" baseline="0" dirty="0" smtClean="0"/>
              <a:t>2. Next, we will present algorithms to minimize the matching cost of keyword partition and spatial partition respectively.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The function of cost model: 1. minimize the cost of keyword partition and spatial partition; 2. choose smaller one..</a:t>
            </a:r>
          </a:p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Dynamic programming can achieve optimal solution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Greedy algorithm is efficient, while is not optimal..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Optimize the animation…!!!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RQ-Tree</a:t>
            </a:r>
            <a:r>
              <a:rPr lang="en-US" baseline="0" dirty="0" smtClean="0"/>
              <a:t> is a variant of IQ-Tree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Why follow such trend?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some details for possible</a:t>
            </a:r>
            <a:r>
              <a:rPr lang="en-US" baseline="0" dirty="0" smtClean="0"/>
              <a:t> 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comment:</a:t>
            </a:r>
            <a:r>
              <a:rPr lang="en-US" baseline="0" dirty="0" smtClean="0"/>
              <a:t> top-k query, collective query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1. give some examples, Groupon, google alert.</a:t>
            </a:r>
          </a:p>
          <a:p>
            <a:r>
              <a:rPr lang="en-US" baseline="0" dirty="0" smtClean="0"/>
              <a:t>http://www.groupon.com/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Group</a:t>
            </a:r>
            <a:r>
              <a:rPr lang="en-US" baseline="0" dirty="0" smtClean="0"/>
              <a:t> name acknowledgement</a:t>
            </a:r>
          </a:p>
          <a:p>
            <a:r>
              <a:rPr lang="en-US" baseline="0" dirty="0" smtClean="0"/>
              <a:t>2. emphasize time 2013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R-Tree space efficient, however with poor filtering</a:t>
            </a:r>
            <a:r>
              <a:rPr lang="en-US" baseline="0" dirty="0" smtClean="0"/>
              <a:t> capability because of overlapping.</a:t>
            </a:r>
          </a:p>
          <a:p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ranked inverted list</a:t>
            </a:r>
          </a:p>
          <a:p>
            <a:r>
              <a:rPr lang="en-US" dirty="0" smtClean="0"/>
              <a:t>2. have duplicate</a:t>
            </a:r>
          </a:p>
          <a:p>
            <a:r>
              <a:rPr lang="en-US" dirty="0" smtClean="0"/>
              <a:t>3. These</a:t>
            </a:r>
            <a:r>
              <a:rPr lang="en-US" baseline="0" dirty="0" smtClean="0"/>
              <a:t> two indexes are efficient. However, we </a:t>
            </a:r>
            <a:r>
              <a:rPr lang="en-US" altLang="zh-CHS" baseline="0" dirty="0" smtClean="0"/>
              <a:t>notice that we </a:t>
            </a:r>
            <a:r>
              <a:rPr lang="en-US" baseline="0" dirty="0" smtClean="0"/>
              <a:t>can further improve performances based on some novel observations.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Traditional</a:t>
            </a:r>
            <a:r>
              <a:rPr lang="en-US" baseline="0" dirty="0" smtClean="0"/>
              <a:t> keyword search is essentially </a:t>
            </a:r>
            <a:r>
              <a:rPr lang="en-US" dirty="0" smtClean="0"/>
              <a:t>subset containment search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5D2827-0ADD-4E20-AF40-16AE7BEF89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diagramData" Target="../diagrams/data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 userDrawn="1"/>
        </p:nvGrpSpPr>
        <p:grpSpPr bwMode="auto">
          <a:xfrm>
            <a:off x="0" y="1714500"/>
            <a:ext cx="9372600" cy="2209800"/>
            <a:chOff x="0" y="1714500"/>
            <a:chExt cx="9372600" cy="22098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714500"/>
              <a:ext cx="9144000" cy="1828800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Sommet" charset="0"/>
              </a:endParaRPr>
            </a:p>
          </p:txBody>
        </p:sp>
        <p:graphicFrame>
          <p:nvGraphicFramePr>
            <p:cNvPr id="5" name="Diagram 4"/>
            <p:cNvGraphicFramePr/>
            <p:nvPr/>
          </p:nvGraphicFramePr>
          <p:xfrm>
            <a:off x="0" y="3543300"/>
            <a:ext cx="9372600" cy="381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4" descr="UNSWPortraitColourPos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95500"/>
              <a:ext cx="106355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 userDrawn="1"/>
        </p:nvSpPr>
        <p:spPr>
          <a:xfrm>
            <a:off x="2209800" y="2882900"/>
            <a:ext cx="5791200" cy="355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Sommet" charset="0"/>
              </a:rPr>
              <a:t>Click to edit Present’s Name</a:t>
            </a:r>
            <a:endParaRPr lang="en-AU" sz="1600" smtClean="0">
              <a:latin typeface="Sommet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0" y="1968827"/>
            <a:ext cx="5791200" cy="660073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3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SW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_powerpoint_2.jpg" descr="/Volumes/marketing_services/GENERAL/Advertising/Design/Previous files/!UNSW/Branding 2010/New/Powerpoint/banner_powerpoin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663"/>
            <a:ext cx="91567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2818385"/>
            <a:ext cx="5688012" cy="480343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280385"/>
            <a:ext cx="5689600" cy="35983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0" y="4237385"/>
            <a:ext cx="5689600" cy="30030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latin typeface="Sommet Bold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0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167438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6242050"/>
            <a:ext cx="9144001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9" name="Picture 5" descr="UNSWLandscapeColourPo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227"/>
            <a:ext cx="8229600" cy="660073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6105"/>
            <a:ext cx="4038600" cy="35916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257300"/>
            <a:ext cx="4038600" cy="35916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81512" y="5305710"/>
            <a:ext cx="504056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fld id="{8BAAC1DE-3E67-4602-9A74-96BB20163258}" type="slidenum">
              <a:rPr kumimoji="0" lang="en-US" sz="11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‹#›</a:t>
            </a:fld>
            <a:endParaRPr kumimoji="0" lang="en-US" sz="11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2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345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96000"/>
            <a:ext cx="8229600" cy="6613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chemeClr val="bg1"/>
                </a:solidFill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6105"/>
            <a:ext cx="4038600" cy="35916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648200" y="1257300"/>
            <a:ext cx="4038600" cy="35916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934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7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banner_powerpoint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63881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1" name="Picture 6" descr="UNSWLandscapeColourPo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13" name="Title 11"/>
          <p:cNvSpPr txBox="1">
            <a:spLocks/>
          </p:cNvSpPr>
          <p:nvPr userDrawn="1"/>
        </p:nvSpPr>
        <p:spPr>
          <a:xfrm>
            <a:off x="457200" y="395288"/>
            <a:ext cx="8229600" cy="661987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3000" smtClean="0">
                <a:solidFill>
                  <a:schemeClr val="bg1"/>
                </a:solidFill>
                <a:latin typeface="Sommet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227"/>
            <a:ext cx="8229600" cy="660073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320"/>
            <a:ext cx="8229600" cy="3600400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246105"/>
            <a:ext cx="4038600" cy="35916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257300"/>
            <a:ext cx="4038600" cy="35916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64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6105"/>
            <a:ext cx="4038600" cy="3591616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7320"/>
            <a:ext cx="4038600" cy="36004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97227"/>
            <a:ext cx="8229600" cy="660073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rgbClr val="FFFFFF"/>
                </a:solidFill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1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12" name="Picture 4" descr="UNSWLandscapeColour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025324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025324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97227"/>
            <a:ext cx="8229600" cy="660073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773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" name="Picture 4" descr="UNSWLandscapeColour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50497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610178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Microsoft Sans Serif" pitchFamily="34" charset="0"/>
                <a:cs typeface="Microsoft Sans Serif" pitchFamily="34" charset="0"/>
              </a:defRPr>
            </a:lvl1pPr>
            <a:lvl2pPr>
              <a:defRPr sz="2000">
                <a:latin typeface="Microsoft Sans Serif" pitchFamily="34" charset="0"/>
                <a:cs typeface="Microsoft Sans Serif" pitchFamily="34" charset="0"/>
              </a:defRPr>
            </a:lvl2pPr>
            <a:lvl3pPr>
              <a:defRPr sz="1800">
                <a:latin typeface="Microsoft Sans Serif" pitchFamily="34" charset="0"/>
                <a:cs typeface="Microsoft Sans Serif" pitchFamily="34" charset="0"/>
              </a:defRPr>
            </a:lvl3pPr>
            <a:lvl4pPr>
              <a:defRPr sz="1600">
                <a:latin typeface="Microsoft Sans Serif" pitchFamily="34" charset="0"/>
                <a:cs typeface="Microsoft Sans Serif" pitchFamily="34" charset="0"/>
              </a:defRPr>
            </a:lvl4pPr>
            <a:lvl5pPr>
              <a:defRPr sz="1600">
                <a:latin typeface="Microsoft Sans Serif" pitchFamily="34" charset="0"/>
                <a:cs typeface="Microsoft Sans Serif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641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00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53451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7673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5105400"/>
            <a:ext cx="9296400" cy="723900"/>
          </a:xfrm>
          <a:prstGeom prst="rect">
            <a:avLst/>
          </a:prstGeom>
          <a:solidFill>
            <a:srgbClr val="FAC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6200" y="5067300"/>
            <a:ext cx="92964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8" name="Picture 4" descr="UNSWLandscapeColour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19700"/>
            <a:ext cx="12192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648200" y="5295900"/>
            <a:ext cx="4419600" cy="269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50" dirty="0">
                <a:latin typeface="Arial"/>
                <a:ea typeface="+mn-ea"/>
                <a:cs typeface="Arial"/>
              </a:rPr>
              <a:t>School of Computer Science and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Sommet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36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195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3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4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5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20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40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7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3.png"/><Relationship Id="rId5" Type="http://schemas.openxmlformats.org/officeDocument/2006/relationships/image" Target="../media/image36.png"/><Relationship Id="rId6" Type="http://schemas.openxmlformats.org/officeDocument/2006/relationships/image" Target="../media/image37.tmp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8.tmp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9.tmp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8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2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6"/>
          <p:cNvGrpSpPr>
            <a:grpSpLocks/>
          </p:cNvGrpSpPr>
          <p:nvPr/>
        </p:nvGrpSpPr>
        <p:grpSpPr bwMode="auto">
          <a:xfrm>
            <a:off x="0" y="1714500"/>
            <a:ext cx="9372600" cy="2209800"/>
            <a:chOff x="0" y="1714500"/>
            <a:chExt cx="9372600" cy="22098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1714500"/>
              <a:ext cx="9144000" cy="1828800"/>
            </a:xfrm>
            <a:prstGeom prst="rect">
              <a:avLst/>
            </a:prstGeom>
            <a:solidFill>
              <a:srgbClr val="FAC8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Sommet" charset="0"/>
              </a:endParaRPr>
            </a:p>
          </p:txBody>
        </p:sp>
        <p:graphicFrame>
          <p:nvGraphicFramePr>
            <p:cNvPr id="7" name="Diagram 6"/>
            <p:cNvGraphicFramePr/>
            <p:nvPr/>
          </p:nvGraphicFramePr>
          <p:xfrm>
            <a:off x="0" y="3543300"/>
            <a:ext cx="9372600" cy="381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1272" name="Picture 9" descr="UNSWPortraitColourPos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95500"/>
              <a:ext cx="1063558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4"/>
          <p:cNvSpPr txBox="1">
            <a:spLocks/>
          </p:cNvSpPr>
          <p:nvPr/>
        </p:nvSpPr>
        <p:spPr>
          <a:xfrm>
            <a:off x="2051721" y="2208212"/>
            <a:ext cx="6768752" cy="954088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AU" sz="2800" dirty="0"/>
              <a:t>AP-Tree: Efficiently Support Continuous</a:t>
            </a:r>
          </a:p>
          <a:p>
            <a:r>
              <a:rPr lang="en-AU" sz="2800" dirty="0"/>
              <a:t>Spatial-Keyword Queries Over Stream</a:t>
            </a:r>
            <a:endParaRPr lang="en-US" sz="2600" b="1" dirty="0" smtClean="0"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479" y="4009628"/>
            <a:ext cx="8964612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Sommet bold"/>
                <a:cs typeface="Arial" charset="0"/>
              </a:rPr>
              <a:t>Xiang Wang</a:t>
            </a:r>
            <a:r>
              <a:rPr lang="en-US" sz="1600" b="1" baseline="30000" dirty="0" smtClean="0">
                <a:latin typeface="Sommet bold"/>
                <a:cs typeface="Arial" charset="0"/>
              </a:rPr>
              <a:t>1*</a:t>
            </a:r>
            <a:r>
              <a:rPr lang="en-US" sz="1600" b="1" dirty="0" smtClean="0">
                <a:latin typeface="Sommet bold"/>
                <a:cs typeface="Arial" charset="0"/>
              </a:rPr>
              <a:t>, Ying Zhang</a:t>
            </a:r>
            <a:r>
              <a:rPr lang="en-US" sz="1600" b="1" baseline="30000" dirty="0" smtClean="0">
                <a:latin typeface="Sommet bold"/>
                <a:cs typeface="Arial" charset="0"/>
              </a:rPr>
              <a:t>2</a:t>
            </a:r>
            <a:r>
              <a:rPr lang="en-US" sz="1600" b="1" dirty="0">
                <a:latin typeface="Sommet bold"/>
                <a:cs typeface="Arial" charset="0"/>
              </a:rPr>
              <a:t>, </a:t>
            </a:r>
            <a:r>
              <a:rPr lang="en-US" sz="1600" b="1" dirty="0" err="1" smtClean="0">
                <a:latin typeface="Sommet bold"/>
                <a:cs typeface="Arial" charset="0"/>
              </a:rPr>
              <a:t>Wenjie</a:t>
            </a:r>
            <a:r>
              <a:rPr lang="en-US" sz="1600" b="1" dirty="0">
                <a:latin typeface="Sommet bold"/>
                <a:cs typeface="Arial" charset="0"/>
              </a:rPr>
              <a:t> </a:t>
            </a:r>
            <a:r>
              <a:rPr lang="en-US" sz="1600" b="1" dirty="0" smtClean="0">
                <a:latin typeface="Sommet bold"/>
                <a:cs typeface="Arial" charset="0"/>
              </a:rPr>
              <a:t>Zhang</a:t>
            </a:r>
            <a:r>
              <a:rPr lang="en-US" sz="1600" b="1" baseline="30000" dirty="0" smtClean="0">
                <a:latin typeface="Sommet bold"/>
                <a:cs typeface="Arial" charset="0"/>
              </a:rPr>
              <a:t>1</a:t>
            </a:r>
            <a:r>
              <a:rPr lang="en-US" sz="1600" b="1" dirty="0">
                <a:latin typeface="Sommet bold"/>
                <a:cs typeface="Arial" charset="0"/>
              </a:rPr>
              <a:t>,</a:t>
            </a:r>
            <a:r>
              <a:rPr lang="en-US" sz="1600" b="1" dirty="0" smtClean="0">
                <a:latin typeface="Sommet bold"/>
              </a:rPr>
              <a:t> </a:t>
            </a:r>
            <a:r>
              <a:rPr lang="en-US" sz="1600" b="1" dirty="0" err="1">
                <a:latin typeface="Sommet bold"/>
              </a:rPr>
              <a:t>Xuemin</a:t>
            </a:r>
            <a:r>
              <a:rPr lang="en-US" sz="1600" b="1" dirty="0">
                <a:latin typeface="Sommet bold"/>
              </a:rPr>
              <a:t> </a:t>
            </a:r>
            <a:r>
              <a:rPr lang="en-US" sz="1600" b="1" dirty="0" smtClean="0">
                <a:latin typeface="Sommet bold"/>
              </a:rPr>
              <a:t>Lin</a:t>
            </a:r>
            <a:r>
              <a:rPr lang="en-US" sz="1600" b="1" baseline="30000" dirty="0" smtClean="0">
                <a:latin typeface="Sommet bold"/>
              </a:rPr>
              <a:t>1</a:t>
            </a:r>
            <a:r>
              <a:rPr lang="en-US" sz="1600" b="1" dirty="0" smtClean="0">
                <a:latin typeface="Sommet bold"/>
              </a:rPr>
              <a:t>, </a:t>
            </a:r>
            <a:r>
              <a:rPr lang="en-US" sz="1600" b="1" dirty="0" smtClean="0">
                <a:latin typeface="Sommet bold"/>
                <a:cs typeface="Arial" charset="0"/>
              </a:rPr>
              <a:t>Wei Wang</a:t>
            </a:r>
            <a:r>
              <a:rPr lang="en-US" sz="1600" b="1" baseline="30000" dirty="0" smtClean="0">
                <a:latin typeface="Sommet bold"/>
                <a:cs typeface="Arial" charset="0"/>
              </a:rPr>
              <a:t>1</a:t>
            </a:r>
            <a:endParaRPr lang="en-US" sz="1600" b="1" baseline="30000" dirty="0">
              <a:latin typeface="Sommet bold"/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808163" y="4513684"/>
            <a:ext cx="5500687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200" b="1" baseline="30000" dirty="0">
                <a:latin typeface="Sommet bold"/>
              </a:rPr>
              <a:t>1</a:t>
            </a:r>
            <a:r>
              <a:rPr lang="en-US" sz="1200" b="1" dirty="0">
                <a:latin typeface="Sommet bold"/>
              </a:rPr>
              <a:t>The University of New South Wales, Australia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200" baseline="30000" dirty="0" smtClean="0">
                <a:latin typeface="Sommet bold"/>
              </a:rPr>
              <a:t>2</a:t>
            </a:r>
            <a:r>
              <a:rPr lang="en-AU" sz="1200" b="1" dirty="0" smtClean="0">
                <a:latin typeface="Sommet bold"/>
              </a:rPr>
              <a:t>University </a:t>
            </a:r>
            <a:r>
              <a:rPr lang="en-AU" sz="1200" b="1" dirty="0">
                <a:latin typeface="Sommet bold"/>
              </a:rPr>
              <a:t>of Technology, Sydney, </a:t>
            </a:r>
            <a:r>
              <a:rPr lang="en-AU" sz="1200" b="1" dirty="0" smtClean="0">
                <a:latin typeface="Sommet bold"/>
              </a:rPr>
              <a:t>Australia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200" b="1" dirty="0" smtClean="0">
                <a:latin typeface="Sommet bold"/>
              </a:rPr>
              <a:t>*Presenter</a:t>
            </a:r>
            <a:endParaRPr lang="en-US" sz="1200" b="1" dirty="0">
              <a:latin typeface="Somme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4"/>
    </mc:Choice>
    <mc:Fallback xmlns="">
      <p:transition spd="slow" advTm="2550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AP-Tree Framework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6360931" cy="3951656"/>
          </a:xfrm>
        </p:spPr>
        <p:txBody>
          <a:bodyPr/>
          <a:lstStyle/>
          <a:p>
            <a:r>
              <a:rPr lang="en-US" sz="1800" dirty="0" smtClean="0"/>
              <a:t>AP-Tree (i.e., </a:t>
            </a:r>
            <a:r>
              <a:rPr lang="en-US" sz="1800" b="1" i="1" dirty="0" smtClean="0"/>
              <a:t>A</a:t>
            </a:r>
            <a:r>
              <a:rPr lang="en-US" sz="1800" dirty="0" smtClean="0"/>
              <a:t>daptive </a:t>
            </a:r>
            <a:r>
              <a:rPr lang="en-US" sz="1800" b="1" i="1" dirty="0" smtClean="0"/>
              <a:t>P</a:t>
            </a:r>
            <a:r>
              <a:rPr lang="en-US" sz="1800" dirty="0" smtClean="0"/>
              <a:t>artition Tree) is a </a:t>
            </a:r>
            <a:r>
              <a:rPr lang="en-US" sz="1800" b="1" i="1" dirty="0" smtClean="0"/>
              <a:t>f-</a:t>
            </a:r>
            <a:r>
              <a:rPr lang="en-US" sz="1800" b="1" i="1" dirty="0" err="1" smtClean="0"/>
              <a:t>ary</a:t>
            </a:r>
            <a:r>
              <a:rPr lang="en-US" sz="1800" b="1" i="1" dirty="0" smtClean="0"/>
              <a:t> tree structure </a:t>
            </a:r>
            <a:r>
              <a:rPr lang="en-US" sz="1800" dirty="0" smtClean="0"/>
              <a:t>which partitions the queries in a top-down manner.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i="1" dirty="0" smtClean="0"/>
              <a:t>Cost model </a:t>
            </a:r>
            <a:r>
              <a:rPr lang="en-US" sz="1800" dirty="0" smtClean="0"/>
              <a:t>based partition strategy</a:t>
            </a:r>
            <a:endParaRPr lang="en-US" sz="1600" dirty="0" smtClean="0"/>
          </a:p>
          <a:p>
            <a:pPr lvl="1"/>
            <a:r>
              <a:rPr lang="en-US" sz="1600" b="1" i="1" dirty="0" smtClean="0"/>
              <a:t>Keyword partition</a:t>
            </a:r>
            <a:r>
              <a:rPr lang="en-US" sz="1600" dirty="0" smtClean="0"/>
              <a:t>: lead to a </a:t>
            </a:r>
            <a:r>
              <a:rPr lang="en-US" sz="1600" b="1" i="1" dirty="0" smtClean="0"/>
              <a:t>k-node</a:t>
            </a:r>
          </a:p>
          <a:p>
            <a:pPr lvl="1"/>
            <a:r>
              <a:rPr lang="en-US" sz="1600" b="1" i="1" dirty="0" smtClean="0"/>
              <a:t>Spatial partition</a:t>
            </a:r>
            <a:r>
              <a:rPr lang="en-US" sz="1600" dirty="0" smtClean="0"/>
              <a:t>: lead to a </a:t>
            </a:r>
            <a:r>
              <a:rPr lang="en-US" sz="1600" b="1" i="1" dirty="0" smtClean="0"/>
              <a:t>s-node</a:t>
            </a:r>
          </a:p>
          <a:p>
            <a:pPr lvl="1"/>
            <a:r>
              <a:rPr lang="en-US" sz="1600" dirty="0" smtClean="0"/>
              <a:t>P</a:t>
            </a:r>
            <a:r>
              <a:rPr lang="en-US" altLang="zh-CHS" sz="1600" dirty="0" smtClean="0"/>
              <a:t>artition the queries into </a:t>
            </a:r>
            <a:r>
              <a:rPr lang="en-US" altLang="zh-CHS" sz="1600" b="1" i="1" dirty="0" smtClean="0"/>
              <a:t>f</a:t>
            </a:r>
            <a:r>
              <a:rPr lang="en-US" altLang="zh-CHS" sz="1600" dirty="0" smtClean="0"/>
              <a:t> buckets 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b="1" i="1" dirty="0" smtClean="0"/>
          </a:p>
          <a:p>
            <a:r>
              <a:rPr lang="en-US" sz="1800" dirty="0" smtClean="0"/>
              <a:t>A </a:t>
            </a:r>
            <a:r>
              <a:rPr lang="en-US" sz="1800" b="1" i="1" dirty="0" smtClean="0"/>
              <a:t>q-node</a:t>
            </a:r>
            <a:r>
              <a:rPr lang="en-US" sz="1800" dirty="0" smtClean="0"/>
              <a:t> is built to store remaining queries when termination condition reaches.</a:t>
            </a:r>
          </a:p>
        </p:txBody>
      </p:sp>
      <p:sp>
        <p:nvSpPr>
          <p:cNvPr id="81" name="圆角矩形 80"/>
          <p:cNvSpPr/>
          <p:nvPr/>
        </p:nvSpPr>
        <p:spPr>
          <a:xfrm>
            <a:off x="4893798" y="5669202"/>
            <a:ext cx="531131" cy="291483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7890177" y="5670530"/>
            <a:ext cx="531131" cy="291483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-25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5043631" y="1201316"/>
            <a:ext cx="4011284" cy="2329017"/>
            <a:chOff x="3092670" y="2461900"/>
            <a:chExt cx="5797454" cy="3366096"/>
          </a:xfrm>
        </p:grpSpPr>
        <p:sp>
          <p:nvSpPr>
            <p:cNvPr id="6" name="矩形 5"/>
            <p:cNvSpPr/>
            <p:nvPr/>
          </p:nvSpPr>
          <p:spPr>
            <a:xfrm>
              <a:off x="5322166" y="2528196"/>
              <a:ext cx="1078486" cy="413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22" name="直接箭头连接符 21"/>
            <p:cNvCxnSpPr>
              <a:stCxn id="152" idx="4"/>
            </p:cNvCxnSpPr>
            <p:nvPr/>
          </p:nvCxnSpPr>
          <p:spPr>
            <a:xfrm>
              <a:off x="8138635" y="3911235"/>
              <a:ext cx="579156" cy="399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52" idx="4"/>
            </p:cNvCxnSpPr>
            <p:nvPr/>
          </p:nvCxnSpPr>
          <p:spPr>
            <a:xfrm>
              <a:off x="8138635" y="3911235"/>
              <a:ext cx="282673" cy="399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5" idx="4"/>
              <a:endCxn id="147" idx="0"/>
            </p:cNvCxnSpPr>
            <p:nvPr/>
          </p:nvCxnSpPr>
          <p:spPr>
            <a:xfrm flipH="1">
              <a:off x="3850834" y="2994604"/>
              <a:ext cx="2021893" cy="4504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5" idx="4"/>
              <a:endCxn id="152" idx="0"/>
            </p:cNvCxnSpPr>
            <p:nvPr/>
          </p:nvCxnSpPr>
          <p:spPr>
            <a:xfrm>
              <a:off x="5872727" y="2994604"/>
              <a:ext cx="2265908" cy="3839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>
              <a:stCxn id="5" idx="4"/>
              <a:endCxn id="62" idx="0"/>
            </p:cNvCxnSpPr>
            <p:nvPr/>
          </p:nvCxnSpPr>
          <p:spPr>
            <a:xfrm>
              <a:off x="5872727" y="2994604"/>
              <a:ext cx="60091" cy="4318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5" name="组合 64"/>
            <p:cNvGrpSpPr/>
            <p:nvPr/>
          </p:nvGrpSpPr>
          <p:grpSpPr>
            <a:xfrm>
              <a:off x="3092670" y="5221723"/>
              <a:ext cx="948034" cy="564806"/>
              <a:chOff x="323528" y="4366874"/>
              <a:chExt cx="948034" cy="564806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499745" y="4366874"/>
                <a:ext cx="564806" cy="56480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40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23528" y="4460969"/>
                <a:ext cx="948034" cy="37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S" sz="1100" b="1" dirty="0" smtClean="0">
                    <a:solidFill>
                      <a:srgbClr val="0000FF"/>
                    </a:solidFill>
                  </a:rPr>
                  <a:t>q-node</a:t>
                </a:r>
                <a:endParaRPr lang="en-AU" sz="11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7" name="圆角矩形 36"/>
            <p:cNvSpPr/>
            <p:nvPr/>
          </p:nvSpPr>
          <p:spPr>
            <a:xfrm>
              <a:off x="3454257" y="4197887"/>
              <a:ext cx="531131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6450636" y="4199215"/>
              <a:ext cx="531131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直接箭头连接符 77"/>
            <p:cNvCxnSpPr>
              <a:stCxn id="62" idx="2"/>
              <a:endCxn id="172" idx="0"/>
            </p:cNvCxnSpPr>
            <p:nvPr/>
          </p:nvCxnSpPr>
          <p:spPr>
            <a:xfrm flipH="1">
              <a:off x="4488358" y="3932364"/>
              <a:ext cx="1444460" cy="3316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>
              <a:stCxn id="62" idx="2"/>
              <a:endCxn id="168" idx="0"/>
            </p:cNvCxnSpPr>
            <p:nvPr/>
          </p:nvCxnSpPr>
          <p:spPr>
            <a:xfrm flipH="1">
              <a:off x="5919440" y="3932364"/>
              <a:ext cx="13378" cy="3378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箭头连接符 79"/>
            <p:cNvCxnSpPr>
              <a:stCxn id="62" idx="2"/>
              <a:endCxn id="161" idx="0"/>
            </p:cNvCxnSpPr>
            <p:nvPr/>
          </p:nvCxnSpPr>
          <p:spPr>
            <a:xfrm>
              <a:off x="5932818" y="3932364"/>
              <a:ext cx="1473525" cy="345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>
              <a:stCxn id="172" idx="4"/>
              <a:endCxn id="13" idx="0"/>
            </p:cNvCxnSpPr>
            <p:nvPr/>
          </p:nvCxnSpPr>
          <p:spPr>
            <a:xfrm flipH="1">
              <a:off x="3551290" y="4796761"/>
              <a:ext cx="937068" cy="4249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>
              <a:stCxn id="172" idx="4"/>
              <a:endCxn id="183" idx="0"/>
            </p:cNvCxnSpPr>
            <p:nvPr/>
          </p:nvCxnSpPr>
          <p:spPr>
            <a:xfrm flipH="1">
              <a:off x="4401409" y="4796761"/>
              <a:ext cx="86949" cy="414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箭头连接符 97"/>
            <p:cNvCxnSpPr>
              <a:stCxn id="172" idx="4"/>
              <a:endCxn id="178" idx="0"/>
            </p:cNvCxnSpPr>
            <p:nvPr/>
          </p:nvCxnSpPr>
          <p:spPr>
            <a:xfrm>
              <a:off x="4488358" y="4796761"/>
              <a:ext cx="812496" cy="4104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直接箭头连接符 114"/>
            <p:cNvCxnSpPr>
              <a:stCxn id="161" idx="2"/>
              <a:endCxn id="189" idx="0"/>
            </p:cNvCxnSpPr>
            <p:nvPr/>
          </p:nvCxnSpPr>
          <p:spPr>
            <a:xfrm flipH="1">
              <a:off x="6651146" y="4783340"/>
              <a:ext cx="755197" cy="4798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直接箭头连接符 115"/>
            <p:cNvCxnSpPr>
              <a:stCxn id="161" idx="2"/>
              <a:endCxn id="195" idx="0"/>
            </p:cNvCxnSpPr>
            <p:nvPr/>
          </p:nvCxnSpPr>
          <p:spPr>
            <a:xfrm>
              <a:off x="7406343" y="4783340"/>
              <a:ext cx="94922" cy="4689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接箭头连接符 116"/>
            <p:cNvCxnSpPr>
              <a:stCxn id="161" idx="2"/>
              <a:endCxn id="192" idx="0"/>
            </p:cNvCxnSpPr>
            <p:nvPr/>
          </p:nvCxnSpPr>
          <p:spPr>
            <a:xfrm>
              <a:off x="7406343" y="4783340"/>
              <a:ext cx="994367" cy="4652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>
              <a:stCxn id="152" idx="4"/>
            </p:cNvCxnSpPr>
            <p:nvPr/>
          </p:nvCxnSpPr>
          <p:spPr>
            <a:xfrm>
              <a:off x="8138635" y="3911235"/>
              <a:ext cx="17108" cy="4323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340" name="组合 12339"/>
            <p:cNvGrpSpPr/>
            <p:nvPr/>
          </p:nvGrpSpPr>
          <p:grpSpPr>
            <a:xfrm>
              <a:off x="5369757" y="2461900"/>
              <a:ext cx="1066029" cy="532704"/>
              <a:chOff x="5369757" y="2461900"/>
              <a:chExt cx="1066029" cy="532704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5431146" y="2461900"/>
                <a:ext cx="883161" cy="53270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39" name="TextBox 12338"/>
              <p:cNvSpPr txBox="1"/>
              <p:nvPr/>
            </p:nvSpPr>
            <p:spPr>
              <a:xfrm>
                <a:off x="5369757" y="2528196"/>
                <a:ext cx="1066029" cy="41335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200" b="1" dirty="0">
                    <a:ea typeface="+mn-ea"/>
                    <a:cs typeface="Arial" panose="020B0604020202020204" pitchFamily="34" charset="0"/>
                  </a:rPr>
                  <a:t>k</a:t>
                </a:r>
                <a:r>
                  <a:rPr lang="en-US" sz="1200" b="1" noProof="0" dirty="0" smtClean="0">
                    <a:ea typeface="+mn-ea"/>
                    <a:cs typeface="Arial" panose="020B0604020202020204" pitchFamily="34" charset="0"/>
                  </a:rPr>
                  <a:t>-node</a:t>
                </a:r>
                <a:endParaRPr kumimoji="0" lang="en-A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3347864" y="3445072"/>
              <a:ext cx="1066029" cy="532704"/>
              <a:chOff x="5369757" y="2461900"/>
              <a:chExt cx="1066029" cy="532704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5431146" y="2461900"/>
                <a:ext cx="883161" cy="53270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5369757" y="2528196"/>
                <a:ext cx="1066029" cy="41335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200" b="1" dirty="0">
                    <a:ea typeface="+mn-ea"/>
                    <a:cs typeface="Arial" panose="020B0604020202020204" pitchFamily="34" charset="0"/>
                  </a:rPr>
                  <a:t>k</a:t>
                </a:r>
                <a:r>
                  <a:rPr lang="en-US" sz="1200" b="1" noProof="0" dirty="0" smtClean="0">
                    <a:ea typeface="+mn-ea"/>
                    <a:cs typeface="Arial" panose="020B0604020202020204" pitchFamily="34" charset="0"/>
                  </a:rPr>
                  <a:t>-node</a:t>
                </a:r>
                <a:endParaRPr kumimoji="0" lang="en-A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7635665" y="3378531"/>
              <a:ext cx="1066029" cy="532704"/>
              <a:chOff x="5369757" y="2461900"/>
              <a:chExt cx="1066029" cy="532704"/>
            </a:xfrm>
          </p:grpSpPr>
          <p:sp>
            <p:nvSpPr>
              <p:cNvPr id="152" name="椭圆 151"/>
              <p:cNvSpPr/>
              <p:nvPr/>
            </p:nvSpPr>
            <p:spPr>
              <a:xfrm>
                <a:off x="5431146" y="2461900"/>
                <a:ext cx="883161" cy="53270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5369757" y="2528196"/>
                <a:ext cx="1066029" cy="41335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200" b="1" dirty="0">
                    <a:ea typeface="+mn-ea"/>
                    <a:cs typeface="Arial" panose="020B0604020202020204" pitchFamily="34" charset="0"/>
                  </a:rPr>
                  <a:t>k</a:t>
                </a:r>
                <a:r>
                  <a:rPr lang="en-US" sz="1200" b="1" noProof="0" dirty="0" smtClean="0">
                    <a:ea typeface="+mn-ea"/>
                    <a:cs typeface="Arial" panose="020B0604020202020204" pitchFamily="34" charset="0"/>
                  </a:rPr>
                  <a:t>-node</a:t>
                </a:r>
                <a:endParaRPr kumimoji="0" lang="en-A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346" name="组合 12345"/>
            <p:cNvGrpSpPr/>
            <p:nvPr/>
          </p:nvGrpSpPr>
          <p:grpSpPr>
            <a:xfrm>
              <a:off x="5416470" y="3426502"/>
              <a:ext cx="1066029" cy="505862"/>
              <a:chOff x="5416470" y="3426502"/>
              <a:chExt cx="1066029" cy="50586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5508655" y="3426502"/>
                <a:ext cx="848325" cy="50586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5416470" y="3488081"/>
                <a:ext cx="1066029" cy="41335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200" b="1" dirty="0" smtClean="0"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lang="en-US" sz="1200" b="1" noProof="0" dirty="0" smtClean="0">
                    <a:ea typeface="+mn-ea"/>
                    <a:cs typeface="Arial" panose="020B0604020202020204" pitchFamily="34" charset="0"/>
                  </a:rPr>
                  <a:t>-node</a:t>
                </a:r>
                <a:endParaRPr kumimoji="0" lang="en-A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0" name="组合 159"/>
            <p:cNvGrpSpPr/>
            <p:nvPr/>
          </p:nvGrpSpPr>
          <p:grpSpPr>
            <a:xfrm>
              <a:off x="6889995" y="4277478"/>
              <a:ext cx="1066029" cy="505862"/>
              <a:chOff x="5416470" y="3453012"/>
              <a:chExt cx="1066029" cy="505862"/>
            </a:xfrm>
          </p:grpSpPr>
          <p:sp>
            <p:nvSpPr>
              <p:cNvPr id="161" name="矩形 160"/>
              <p:cNvSpPr/>
              <p:nvPr/>
            </p:nvSpPr>
            <p:spPr>
              <a:xfrm>
                <a:off x="5508655" y="3453012"/>
                <a:ext cx="848325" cy="50586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416470" y="3488082"/>
                <a:ext cx="1066029" cy="4133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200" b="1" dirty="0" smtClean="0">
                    <a:ea typeface="+mn-ea"/>
                    <a:cs typeface="Arial" panose="020B0604020202020204" pitchFamily="34" charset="0"/>
                  </a:rPr>
                  <a:t>s</a:t>
                </a:r>
                <a:r>
                  <a:rPr lang="en-US" sz="1200" b="1" noProof="0" dirty="0" smtClean="0">
                    <a:ea typeface="+mn-ea"/>
                    <a:cs typeface="Arial" panose="020B0604020202020204" pitchFamily="34" charset="0"/>
                  </a:rPr>
                  <a:t>-node</a:t>
                </a:r>
                <a:endParaRPr kumimoji="0" lang="en-A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5416470" y="4270257"/>
              <a:ext cx="1066029" cy="532704"/>
              <a:chOff x="5369757" y="2461900"/>
              <a:chExt cx="1066029" cy="532704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5431146" y="2461900"/>
                <a:ext cx="883161" cy="53270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5369757" y="2528196"/>
                <a:ext cx="1066029" cy="41335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200" b="1" dirty="0">
                    <a:ea typeface="+mn-ea"/>
                    <a:cs typeface="Arial" panose="020B0604020202020204" pitchFamily="34" charset="0"/>
                  </a:rPr>
                  <a:t>k</a:t>
                </a:r>
                <a:r>
                  <a:rPr lang="en-US" sz="1200" b="1" noProof="0" dirty="0" smtClean="0">
                    <a:ea typeface="+mn-ea"/>
                    <a:cs typeface="Arial" panose="020B0604020202020204" pitchFamily="34" charset="0"/>
                  </a:rPr>
                  <a:t>-node</a:t>
                </a:r>
                <a:endParaRPr kumimoji="0" lang="en-A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1" name="组合 170"/>
            <p:cNvGrpSpPr/>
            <p:nvPr/>
          </p:nvGrpSpPr>
          <p:grpSpPr>
            <a:xfrm>
              <a:off x="3985388" y="4264057"/>
              <a:ext cx="1066029" cy="532704"/>
              <a:chOff x="5369757" y="2429178"/>
              <a:chExt cx="1066029" cy="532704"/>
            </a:xfrm>
          </p:grpSpPr>
          <p:sp>
            <p:nvSpPr>
              <p:cNvPr id="172" name="椭圆 171"/>
              <p:cNvSpPr/>
              <p:nvPr/>
            </p:nvSpPr>
            <p:spPr>
              <a:xfrm>
                <a:off x="5431146" y="2429178"/>
                <a:ext cx="883161" cy="53270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369757" y="2528197"/>
                <a:ext cx="1066029" cy="41335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sz="1200" b="1" dirty="0">
                    <a:ea typeface="+mn-ea"/>
                    <a:cs typeface="Arial" panose="020B0604020202020204" pitchFamily="34" charset="0"/>
                  </a:rPr>
                  <a:t>k</a:t>
                </a:r>
                <a:r>
                  <a:rPr lang="en-US" sz="1200" b="1" noProof="0" dirty="0" smtClean="0">
                    <a:ea typeface="+mn-ea"/>
                    <a:cs typeface="Arial" panose="020B0604020202020204" pitchFamily="34" charset="0"/>
                  </a:rPr>
                  <a:t>-node</a:t>
                </a:r>
                <a:endParaRPr kumimoji="0" lang="en-A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4842234" y="5207163"/>
              <a:ext cx="948034" cy="564806"/>
              <a:chOff x="323528" y="4366874"/>
              <a:chExt cx="948034" cy="564806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499745" y="4366874"/>
                <a:ext cx="564806" cy="56480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400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323528" y="4460969"/>
                <a:ext cx="948034" cy="37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S" sz="1100" b="1" dirty="0" smtClean="0">
                    <a:solidFill>
                      <a:srgbClr val="0000FF"/>
                    </a:solidFill>
                  </a:rPr>
                  <a:t>q-node</a:t>
                </a:r>
                <a:endParaRPr lang="en-AU" sz="11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2" name="组合 181"/>
            <p:cNvGrpSpPr/>
            <p:nvPr/>
          </p:nvGrpSpPr>
          <p:grpSpPr>
            <a:xfrm>
              <a:off x="3942789" y="5210803"/>
              <a:ext cx="948034" cy="564806"/>
              <a:chOff x="323528" y="4366874"/>
              <a:chExt cx="948034" cy="564806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499745" y="4366874"/>
                <a:ext cx="564806" cy="56480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400"/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323528" y="4460969"/>
                <a:ext cx="948034" cy="37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S" sz="1100" b="1" dirty="0" smtClean="0">
                    <a:solidFill>
                      <a:srgbClr val="0000FF"/>
                    </a:solidFill>
                  </a:rPr>
                  <a:t>q-node</a:t>
                </a:r>
                <a:endParaRPr lang="en-AU" sz="11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8" name="组合 187"/>
            <p:cNvGrpSpPr/>
            <p:nvPr/>
          </p:nvGrpSpPr>
          <p:grpSpPr>
            <a:xfrm>
              <a:off x="6192526" y="5263190"/>
              <a:ext cx="948034" cy="564806"/>
              <a:chOff x="323528" y="4366874"/>
              <a:chExt cx="948034" cy="564806"/>
            </a:xfrm>
          </p:grpSpPr>
          <p:sp>
            <p:nvSpPr>
              <p:cNvPr id="189" name="椭圆 188"/>
              <p:cNvSpPr/>
              <p:nvPr/>
            </p:nvSpPr>
            <p:spPr>
              <a:xfrm>
                <a:off x="499745" y="4366874"/>
                <a:ext cx="564806" cy="56480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400"/>
              </a:p>
            </p:txBody>
          </p:sp>
          <p:sp>
            <p:nvSpPr>
              <p:cNvPr id="190" name="矩形 189"/>
              <p:cNvSpPr/>
              <p:nvPr/>
            </p:nvSpPr>
            <p:spPr>
              <a:xfrm>
                <a:off x="323528" y="4460969"/>
                <a:ext cx="948034" cy="37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S" sz="1100" b="1" dirty="0" smtClean="0">
                    <a:solidFill>
                      <a:srgbClr val="0000FF"/>
                    </a:solidFill>
                  </a:rPr>
                  <a:t>q-node</a:t>
                </a:r>
                <a:endParaRPr lang="en-AU" sz="11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91" name="组合 190"/>
            <p:cNvGrpSpPr/>
            <p:nvPr/>
          </p:nvGrpSpPr>
          <p:grpSpPr>
            <a:xfrm>
              <a:off x="7942090" y="5248630"/>
              <a:ext cx="948034" cy="564806"/>
              <a:chOff x="323528" y="4366874"/>
              <a:chExt cx="948034" cy="564806"/>
            </a:xfrm>
          </p:grpSpPr>
          <p:sp>
            <p:nvSpPr>
              <p:cNvPr id="192" name="椭圆 191"/>
              <p:cNvSpPr/>
              <p:nvPr/>
            </p:nvSpPr>
            <p:spPr>
              <a:xfrm>
                <a:off x="499745" y="4366874"/>
                <a:ext cx="564806" cy="56480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400"/>
              </a:p>
            </p:txBody>
          </p:sp>
          <p:sp>
            <p:nvSpPr>
              <p:cNvPr id="193" name="矩形 192"/>
              <p:cNvSpPr/>
              <p:nvPr/>
            </p:nvSpPr>
            <p:spPr>
              <a:xfrm>
                <a:off x="323528" y="4460969"/>
                <a:ext cx="948034" cy="37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S" sz="1100" b="1" dirty="0" smtClean="0">
                    <a:solidFill>
                      <a:srgbClr val="0000FF"/>
                    </a:solidFill>
                  </a:rPr>
                  <a:t>q-node</a:t>
                </a:r>
                <a:endParaRPr lang="en-AU" sz="1100" b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94" name="组合 193"/>
            <p:cNvGrpSpPr/>
            <p:nvPr/>
          </p:nvGrpSpPr>
          <p:grpSpPr>
            <a:xfrm>
              <a:off x="7042645" y="5252270"/>
              <a:ext cx="948034" cy="564806"/>
              <a:chOff x="323528" y="4366874"/>
              <a:chExt cx="948034" cy="564806"/>
            </a:xfrm>
          </p:grpSpPr>
          <p:sp>
            <p:nvSpPr>
              <p:cNvPr id="195" name="椭圆 194"/>
              <p:cNvSpPr/>
              <p:nvPr/>
            </p:nvSpPr>
            <p:spPr>
              <a:xfrm>
                <a:off x="499745" y="4366874"/>
                <a:ext cx="564806" cy="56480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400"/>
              </a:p>
            </p:txBody>
          </p:sp>
          <p:sp>
            <p:nvSpPr>
              <p:cNvPr id="196" name="矩形 195"/>
              <p:cNvSpPr/>
              <p:nvPr/>
            </p:nvSpPr>
            <p:spPr>
              <a:xfrm>
                <a:off x="323528" y="4460969"/>
                <a:ext cx="948034" cy="378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S" sz="1100" b="1" dirty="0" smtClean="0">
                    <a:solidFill>
                      <a:srgbClr val="0000FF"/>
                    </a:solidFill>
                  </a:rPr>
                  <a:t>q-node</a:t>
                </a:r>
                <a:endParaRPr lang="en-AU" sz="11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200" name="直接箭头连接符 199"/>
            <p:cNvCxnSpPr>
              <a:stCxn id="168" idx="4"/>
            </p:cNvCxnSpPr>
            <p:nvPr/>
          </p:nvCxnSpPr>
          <p:spPr>
            <a:xfrm flipH="1">
              <a:off x="5652121" y="4802961"/>
              <a:ext cx="267319" cy="445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箭头连接符 200"/>
            <p:cNvCxnSpPr>
              <a:stCxn id="168" idx="4"/>
            </p:cNvCxnSpPr>
            <p:nvPr/>
          </p:nvCxnSpPr>
          <p:spPr>
            <a:xfrm>
              <a:off x="5919440" y="4802961"/>
              <a:ext cx="296051" cy="4187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直接箭头连接符 201"/>
            <p:cNvCxnSpPr>
              <a:stCxn id="168" idx="4"/>
            </p:cNvCxnSpPr>
            <p:nvPr/>
          </p:nvCxnSpPr>
          <p:spPr>
            <a:xfrm>
              <a:off x="5919440" y="4802961"/>
              <a:ext cx="30486" cy="4408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直接箭头连接符 202"/>
            <p:cNvCxnSpPr/>
            <p:nvPr/>
          </p:nvCxnSpPr>
          <p:spPr>
            <a:xfrm flipH="1">
              <a:off x="3268887" y="3986863"/>
              <a:ext cx="552115" cy="3762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箭头连接符 203"/>
            <p:cNvCxnSpPr/>
            <p:nvPr/>
          </p:nvCxnSpPr>
          <p:spPr>
            <a:xfrm>
              <a:off x="3821002" y="3986863"/>
              <a:ext cx="29831" cy="399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直接箭头连接符 204"/>
            <p:cNvCxnSpPr/>
            <p:nvPr/>
          </p:nvCxnSpPr>
          <p:spPr>
            <a:xfrm flipH="1">
              <a:off x="3569723" y="3986863"/>
              <a:ext cx="251280" cy="3993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20" name="组合 219"/>
            <p:cNvGrpSpPr/>
            <p:nvPr/>
          </p:nvGrpSpPr>
          <p:grpSpPr>
            <a:xfrm>
              <a:off x="3497671" y="4509492"/>
              <a:ext cx="222125" cy="54234"/>
              <a:chOff x="5731347" y="4292232"/>
              <a:chExt cx="222125" cy="54234"/>
            </a:xfrm>
          </p:grpSpPr>
          <p:sp>
            <p:nvSpPr>
              <p:cNvPr id="221" name="椭圆 220"/>
              <p:cNvSpPr/>
              <p:nvPr/>
            </p:nvSpPr>
            <p:spPr>
              <a:xfrm>
                <a:off x="5731347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5814142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3" name="椭圆 222"/>
              <p:cNvSpPr/>
              <p:nvPr/>
            </p:nvSpPr>
            <p:spPr>
              <a:xfrm>
                <a:off x="5899238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4" name="组合 223"/>
            <p:cNvGrpSpPr/>
            <p:nvPr/>
          </p:nvGrpSpPr>
          <p:grpSpPr>
            <a:xfrm>
              <a:off x="5860055" y="5345643"/>
              <a:ext cx="222125" cy="54234"/>
              <a:chOff x="5731347" y="4292232"/>
              <a:chExt cx="222125" cy="54234"/>
            </a:xfrm>
          </p:grpSpPr>
          <p:sp>
            <p:nvSpPr>
              <p:cNvPr id="225" name="椭圆 224"/>
              <p:cNvSpPr/>
              <p:nvPr/>
            </p:nvSpPr>
            <p:spPr>
              <a:xfrm>
                <a:off x="5731347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6" name="椭圆 225"/>
              <p:cNvSpPr/>
              <p:nvPr/>
            </p:nvSpPr>
            <p:spPr>
              <a:xfrm>
                <a:off x="5814142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7" name="椭圆 226"/>
              <p:cNvSpPr/>
              <p:nvPr/>
            </p:nvSpPr>
            <p:spPr>
              <a:xfrm>
                <a:off x="5899238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8317150" y="4428148"/>
              <a:ext cx="222125" cy="54234"/>
              <a:chOff x="5731347" y="4292232"/>
              <a:chExt cx="222125" cy="54234"/>
            </a:xfrm>
          </p:grpSpPr>
          <p:sp>
            <p:nvSpPr>
              <p:cNvPr id="229" name="椭圆 228"/>
              <p:cNvSpPr/>
              <p:nvPr/>
            </p:nvSpPr>
            <p:spPr>
              <a:xfrm>
                <a:off x="5731347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0" name="椭圆 229"/>
              <p:cNvSpPr/>
              <p:nvPr/>
            </p:nvSpPr>
            <p:spPr>
              <a:xfrm>
                <a:off x="5814142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5899238" y="4292232"/>
                <a:ext cx="54234" cy="5423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1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78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Keyword Partition (k-node)</a:t>
            </a:r>
            <a:endParaRPr lang="en-AU" b="1" i="1" dirty="0" smtClean="0">
              <a:latin typeface="Sommet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70389" y="1349083"/>
            <a:ext cx="1078486" cy="532704"/>
            <a:chOff x="1300266" y="1532708"/>
            <a:chExt cx="1078486" cy="532704"/>
          </a:xfrm>
        </p:grpSpPr>
        <p:sp>
          <p:nvSpPr>
            <p:cNvPr id="2" name="椭圆 1"/>
            <p:cNvSpPr/>
            <p:nvPr/>
          </p:nvSpPr>
          <p:spPr>
            <a:xfrm>
              <a:off x="1349156" y="1532708"/>
              <a:ext cx="883161" cy="5327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300266" y="1599005"/>
              <a:ext cx="1078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128093" y="2433608"/>
            <a:ext cx="1078486" cy="532704"/>
            <a:chOff x="1300266" y="1532708"/>
            <a:chExt cx="1078486" cy="532704"/>
          </a:xfrm>
        </p:grpSpPr>
        <p:sp>
          <p:nvSpPr>
            <p:cNvPr id="69" name="椭圆 68"/>
            <p:cNvSpPr/>
            <p:nvPr/>
          </p:nvSpPr>
          <p:spPr>
            <a:xfrm>
              <a:off x="1349156" y="1532708"/>
              <a:ext cx="883161" cy="5327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300266" y="1599005"/>
              <a:ext cx="1078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477283" y="2433608"/>
            <a:ext cx="1078486" cy="532704"/>
            <a:chOff x="1300266" y="1532708"/>
            <a:chExt cx="1078486" cy="532704"/>
          </a:xfrm>
        </p:grpSpPr>
        <p:sp>
          <p:nvSpPr>
            <p:cNvPr id="72" name="椭圆 71"/>
            <p:cNvSpPr/>
            <p:nvPr/>
          </p:nvSpPr>
          <p:spPr>
            <a:xfrm>
              <a:off x="1349156" y="1532708"/>
              <a:ext cx="883161" cy="5327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300266" y="1599005"/>
              <a:ext cx="1078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椭圆 78"/>
          <p:cNvSpPr/>
          <p:nvPr/>
        </p:nvSpPr>
        <p:spPr>
          <a:xfrm>
            <a:off x="563287" y="3484890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椭圆 83"/>
          <p:cNvSpPr/>
          <p:nvPr/>
        </p:nvSpPr>
        <p:spPr>
          <a:xfrm>
            <a:off x="1249635" y="3493802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椭圆 84"/>
          <p:cNvSpPr/>
          <p:nvPr/>
        </p:nvSpPr>
        <p:spPr>
          <a:xfrm>
            <a:off x="1995624" y="3516830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6" name="直接箭头连接符 85"/>
          <p:cNvCxnSpPr>
            <a:stCxn id="69" idx="4"/>
            <a:endCxn id="79" idx="0"/>
          </p:cNvCxnSpPr>
          <p:nvPr/>
        </p:nvCxnSpPr>
        <p:spPr>
          <a:xfrm flipH="1">
            <a:off x="845690" y="2966312"/>
            <a:ext cx="772874" cy="518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69" idx="4"/>
            <a:endCxn id="84" idx="0"/>
          </p:cNvCxnSpPr>
          <p:nvPr/>
        </p:nvCxnSpPr>
        <p:spPr>
          <a:xfrm flipH="1">
            <a:off x="1532038" y="2966312"/>
            <a:ext cx="86526" cy="527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69" idx="4"/>
            <a:endCxn id="85" idx="0"/>
          </p:cNvCxnSpPr>
          <p:nvPr/>
        </p:nvCxnSpPr>
        <p:spPr>
          <a:xfrm>
            <a:off x="1618564" y="2966312"/>
            <a:ext cx="659463" cy="550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2889120" y="3484890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6" name="椭圆 95"/>
          <p:cNvSpPr/>
          <p:nvPr/>
        </p:nvSpPr>
        <p:spPr>
          <a:xfrm>
            <a:off x="3575468" y="3493802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7" name="椭圆 96"/>
          <p:cNvSpPr/>
          <p:nvPr/>
        </p:nvSpPr>
        <p:spPr>
          <a:xfrm>
            <a:off x="4051997" y="2468637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8" name="直接箭头连接符 97"/>
          <p:cNvCxnSpPr>
            <a:stCxn id="72" idx="4"/>
            <a:endCxn id="96" idx="0"/>
          </p:cNvCxnSpPr>
          <p:nvPr/>
        </p:nvCxnSpPr>
        <p:spPr>
          <a:xfrm>
            <a:off x="2967754" y="2966312"/>
            <a:ext cx="890117" cy="527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>
            <a:stCxn id="72" idx="4"/>
            <a:endCxn id="95" idx="0"/>
          </p:cNvCxnSpPr>
          <p:nvPr/>
        </p:nvCxnSpPr>
        <p:spPr>
          <a:xfrm>
            <a:off x="2967754" y="2966312"/>
            <a:ext cx="203769" cy="518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>
            <a:off x="1618564" y="1881787"/>
            <a:ext cx="2715836" cy="586850"/>
            <a:chOff x="1618564" y="1881787"/>
            <a:chExt cx="2715836" cy="586850"/>
          </a:xfrm>
        </p:grpSpPr>
        <p:cxnSp>
          <p:nvCxnSpPr>
            <p:cNvPr id="74" name="直接箭头连接符 73"/>
            <p:cNvCxnSpPr>
              <a:stCxn id="2" idx="4"/>
              <a:endCxn id="69" idx="0"/>
            </p:cNvCxnSpPr>
            <p:nvPr/>
          </p:nvCxnSpPr>
          <p:spPr>
            <a:xfrm flipH="1">
              <a:off x="1618564" y="1881787"/>
              <a:ext cx="1242296" cy="5518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>
              <a:stCxn id="2" idx="4"/>
              <a:endCxn id="72" idx="0"/>
            </p:cNvCxnSpPr>
            <p:nvPr/>
          </p:nvCxnSpPr>
          <p:spPr>
            <a:xfrm>
              <a:off x="2860860" y="1881787"/>
              <a:ext cx="106894" cy="5518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接箭头连接符 103"/>
            <p:cNvCxnSpPr>
              <a:stCxn id="2" idx="4"/>
              <a:endCxn id="97" idx="0"/>
            </p:cNvCxnSpPr>
            <p:nvPr/>
          </p:nvCxnSpPr>
          <p:spPr>
            <a:xfrm>
              <a:off x="2860860" y="1881787"/>
              <a:ext cx="1473540" cy="5868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矩形 109"/>
          <p:cNvSpPr/>
          <p:nvPr/>
        </p:nvSpPr>
        <p:spPr>
          <a:xfrm>
            <a:off x="387070" y="3481006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018981" y="3505683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598825" y="3484890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2723593" y="3496716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923928" y="2478296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8,</a:t>
            </a:r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256675" y="349105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endParaRPr lang="en-AU" dirty="0">
              <a:solidFill>
                <a:srgbClr val="0000FF"/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457547" y="3017609"/>
            <a:ext cx="606256" cy="400110"/>
            <a:chOff x="770466" y="1414283"/>
            <a:chExt cx="561030" cy="400110"/>
          </a:xfrm>
        </p:grpSpPr>
        <p:sp>
          <p:nvSpPr>
            <p:cNvPr id="132" name="矩形 131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33" name="圆角矩形 132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954174" y="3002689"/>
            <a:ext cx="606256" cy="400110"/>
            <a:chOff x="770466" y="1414283"/>
            <a:chExt cx="561030" cy="400110"/>
          </a:xfrm>
        </p:grpSpPr>
        <p:sp>
          <p:nvSpPr>
            <p:cNvPr id="138" name="矩形 137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39" name="圆角矩形 138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277218" y="3017609"/>
            <a:ext cx="606256" cy="400110"/>
            <a:chOff x="770466" y="1414283"/>
            <a:chExt cx="561030" cy="400110"/>
          </a:xfrm>
        </p:grpSpPr>
        <p:sp>
          <p:nvSpPr>
            <p:cNvPr id="135" name="矩形 134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3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3453926" y="3018937"/>
            <a:ext cx="606256" cy="400110"/>
            <a:chOff x="770466" y="1414283"/>
            <a:chExt cx="561030" cy="400110"/>
          </a:xfrm>
        </p:grpSpPr>
        <p:sp>
          <p:nvSpPr>
            <p:cNvPr id="141" name="矩形 140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42" name="圆角矩形 141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713398" y="3012772"/>
            <a:ext cx="606256" cy="400110"/>
            <a:chOff x="770466" y="1414283"/>
            <a:chExt cx="561030" cy="400110"/>
          </a:xfrm>
        </p:grpSpPr>
        <p:sp>
          <p:nvSpPr>
            <p:cNvPr id="144" name="矩形 143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02" y="1396479"/>
            <a:ext cx="1610383" cy="304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" name="矩形 154"/>
          <p:cNvSpPr/>
          <p:nvPr/>
        </p:nvSpPr>
        <p:spPr>
          <a:xfrm>
            <a:off x="1026237" y="1325776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8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683176" y="2439453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2474158" y="2447911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endParaRPr lang="en-AU" dirty="0">
              <a:solidFill>
                <a:srgbClr val="0000FF"/>
              </a:solidFill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2452021" y="1881326"/>
            <a:ext cx="957313" cy="400110"/>
            <a:chOff x="812047" y="1414283"/>
            <a:chExt cx="885899" cy="400110"/>
          </a:xfrm>
        </p:grpSpPr>
        <p:sp>
          <p:nvSpPr>
            <p:cNvPr id="123" name="矩形 122"/>
            <p:cNvSpPr/>
            <p:nvPr/>
          </p:nvSpPr>
          <p:spPr>
            <a:xfrm>
              <a:off x="812047" y="1414283"/>
              <a:ext cx="885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3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812047" y="1481744"/>
              <a:ext cx="882894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1580346" y="1881326"/>
            <a:ext cx="606256" cy="400110"/>
            <a:chOff x="770466" y="1414283"/>
            <a:chExt cx="561030" cy="400110"/>
          </a:xfrm>
        </p:grpSpPr>
        <p:sp>
          <p:nvSpPr>
            <p:cNvPr id="126" name="矩形 125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1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27" name="圆角矩形 126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669439" y="1881326"/>
            <a:ext cx="957313" cy="400110"/>
            <a:chOff x="812047" y="1414283"/>
            <a:chExt cx="885899" cy="400110"/>
          </a:xfrm>
        </p:grpSpPr>
        <p:sp>
          <p:nvSpPr>
            <p:cNvPr id="129" name="矩形 128"/>
            <p:cNvSpPr/>
            <p:nvPr/>
          </p:nvSpPr>
          <p:spPr>
            <a:xfrm>
              <a:off x="812047" y="1414283"/>
              <a:ext cx="885899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812047" y="1481744"/>
              <a:ext cx="882894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4626752" y="827165"/>
            <a:ext cx="3473640" cy="3545597"/>
            <a:chOff x="3947041" y="827165"/>
            <a:chExt cx="3473640" cy="3545597"/>
          </a:xfrm>
        </p:grpSpPr>
        <p:cxnSp>
          <p:nvCxnSpPr>
            <p:cNvPr id="169" name="曲线连接符 168"/>
            <p:cNvCxnSpPr>
              <a:endCxn id="129" idx="3"/>
            </p:cNvCxnSpPr>
            <p:nvPr/>
          </p:nvCxnSpPr>
          <p:spPr>
            <a:xfrm rot="10800000" flipV="1">
              <a:off x="3947041" y="1040367"/>
              <a:ext cx="1671574" cy="1041013"/>
            </a:xfrm>
            <a:prstGeom prst="curvedConnector3">
              <a:avLst/>
            </a:prstGeom>
            <a:ln w="19050">
              <a:solidFill>
                <a:schemeClr val="accent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组合 171"/>
            <p:cNvGrpSpPr/>
            <p:nvPr/>
          </p:nvGrpSpPr>
          <p:grpSpPr>
            <a:xfrm>
              <a:off x="5580112" y="827165"/>
              <a:ext cx="1840569" cy="3545597"/>
              <a:chOff x="5580112" y="827165"/>
              <a:chExt cx="1840569" cy="3545597"/>
            </a:xfrm>
          </p:grpSpPr>
          <p:sp>
            <p:nvSpPr>
              <p:cNvPr id="146" name="下箭头 145"/>
              <p:cNvSpPr/>
              <p:nvPr/>
            </p:nvSpPr>
            <p:spPr>
              <a:xfrm rot="10800000">
                <a:off x="6431918" y="1227275"/>
                <a:ext cx="229127" cy="360111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5580112" y="827165"/>
                <a:ext cx="1840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HS" sz="2000" dirty="0" smtClean="0">
                    <a:solidFill>
                      <a:schemeClr val="accent6"/>
                    </a:solidFill>
                  </a:rPr>
                  <a:t>[</a:t>
                </a:r>
                <a:r>
                  <a:rPr lang="en-US" altLang="zh-CHS" sz="1800" dirty="0" smtClean="0">
                    <a:solidFill>
                      <a:schemeClr val="accent6"/>
                    </a:solidFill>
                  </a:rPr>
                  <a:t>w</a:t>
                </a:r>
                <a:r>
                  <a:rPr lang="en-US" altLang="zh-CHS" sz="1800" baseline="-25000" dirty="0" smtClean="0">
                    <a:solidFill>
                      <a:schemeClr val="accent6"/>
                    </a:solidFill>
                  </a:rPr>
                  <a:t>1</a:t>
                </a:r>
                <a:r>
                  <a:rPr lang="en-US" altLang="zh-CHS" sz="1800" dirty="0" smtClean="0">
                    <a:solidFill>
                      <a:schemeClr val="accent6"/>
                    </a:solidFill>
                  </a:rPr>
                  <a:t>,w</a:t>
                </a:r>
                <a:r>
                  <a:rPr lang="en-US" altLang="zh-CHS" sz="1800" baseline="-25000" dirty="0" smtClean="0">
                    <a:solidFill>
                      <a:schemeClr val="accent6"/>
                    </a:solidFill>
                  </a:rPr>
                  <a:t>2</a:t>
                </a:r>
                <a:r>
                  <a:rPr lang="en-US" altLang="zh-CHS" sz="1800" dirty="0" smtClean="0">
                    <a:solidFill>
                      <a:schemeClr val="accent6"/>
                    </a:solidFill>
                  </a:rPr>
                  <a:t>,w</a:t>
                </a:r>
                <a:r>
                  <a:rPr lang="en-US" altLang="zh-CHS" sz="1800" baseline="-25000" dirty="0" smtClean="0">
                    <a:solidFill>
                      <a:schemeClr val="accent6"/>
                    </a:solidFill>
                  </a:rPr>
                  <a:t>3</a:t>
                </a:r>
                <a:r>
                  <a:rPr lang="en-US" altLang="zh-CHS" sz="1800" dirty="0" smtClean="0">
                    <a:solidFill>
                      <a:schemeClr val="accent6"/>
                    </a:solidFill>
                  </a:rPr>
                  <a:t>,w</a:t>
                </a:r>
                <a:r>
                  <a:rPr lang="en-US" altLang="zh-CHS" sz="1800" baseline="-25000" dirty="0" smtClean="0">
                    <a:solidFill>
                      <a:schemeClr val="accent6"/>
                    </a:solidFill>
                  </a:rPr>
                  <a:t>4</a:t>
                </a:r>
                <a:r>
                  <a:rPr lang="en-US" altLang="zh-CHS" sz="1800" dirty="0" smtClean="0">
                    <a:solidFill>
                      <a:schemeClr val="accent6"/>
                    </a:solidFill>
                  </a:rPr>
                  <a:t>,w</a:t>
                </a:r>
                <a:r>
                  <a:rPr lang="en-US" altLang="zh-CHS" sz="1800" baseline="-25000" dirty="0" smtClean="0">
                    <a:solidFill>
                      <a:schemeClr val="accent6"/>
                    </a:solidFill>
                  </a:rPr>
                  <a:t>5</a:t>
                </a:r>
                <a:r>
                  <a:rPr lang="en-US" altLang="zh-CHS" sz="2000" dirty="0" smtClean="0">
                    <a:solidFill>
                      <a:schemeClr val="accent6"/>
                    </a:solidFill>
                  </a:rPr>
                  <a:t>]</a:t>
                </a:r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6415701" y="1708466"/>
                <a:ext cx="301138" cy="2664296"/>
              </a:xfrm>
              <a:prstGeom prst="roundRect">
                <a:avLst/>
              </a:prstGeom>
              <a:noFill/>
              <a:ln w="19050"/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80" name="组合 179"/>
          <p:cNvGrpSpPr/>
          <p:nvPr/>
        </p:nvGrpSpPr>
        <p:grpSpPr>
          <a:xfrm>
            <a:off x="2560430" y="801206"/>
            <a:ext cx="5539962" cy="2401538"/>
            <a:chOff x="1880719" y="801206"/>
            <a:chExt cx="5539962" cy="2401538"/>
          </a:xfrm>
        </p:grpSpPr>
        <p:sp>
          <p:nvSpPr>
            <p:cNvPr id="161" name="圆角矩形 160"/>
            <p:cNvSpPr/>
            <p:nvPr/>
          </p:nvSpPr>
          <p:spPr>
            <a:xfrm>
              <a:off x="6718670" y="1777380"/>
              <a:ext cx="301138" cy="576064"/>
            </a:xfrm>
            <a:prstGeom prst="roundRect">
              <a:avLst/>
            </a:prstGeom>
            <a:noFill/>
            <a:ln w="19050"/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圆角矩形 161"/>
            <p:cNvSpPr/>
            <p:nvPr/>
          </p:nvSpPr>
          <p:spPr>
            <a:xfrm>
              <a:off x="6720501" y="2622152"/>
              <a:ext cx="301138" cy="576064"/>
            </a:xfrm>
            <a:prstGeom prst="roundRect">
              <a:avLst/>
            </a:prstGeom>
            <a:noFill/>
            <a:ln w="19050"/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下箭头 162"/>
            <p:cNvSpPr/>
            <p:nvPr/>
          </p:nvSpPr>
          <p:spPr>
            <a:xfrm rot="10800000">
              <a:off x="6792512" y="1227274"/>
              <a:ext cx="229127" cy="360111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7" name="矩形 166"/>
            <p:cNvSpPr/>
            <p:nvPr/>
          </p:nvSpPr>
          <p:spPr>
            <a:xfrm>
              <a:off x="6211696" y="801206"/>
              <a:ext cx="12089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</a:t>
              </a:r>
              <a:r>
                <a:rPr lang="en-US" altLang="zh-CHS" sz="1800" dirty="0" smtClean="0">
                  <a:solidFill>
                    <a:schemeClr val="accent6"/>
                  </a:solidFill>
                </a:rPr>
                <a:t>w</a:t>
              </a:r>
              <a:r>
                <a:rPr lang="en-US" altLang="zh-CHS" sz="18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altLang="zh-CHS" sz="18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1800" baseline="-25000" dirty="0" smtClean="0">
                  <a:solidFill>
                    <a:schemeClr val="accent6"/>
                  </a:solidFill>
                </a:rPr>
                <a:t>3</a:t>
              </a:r>
              <a:r>
                <a:rPr lang="en-US" altLang="zh-CHS" sz="18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18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cxnSp>
          <p:nvCxnSpPr>
            <p:cNvPr id="178" name="曲线连接符 177"/>
            <p:cNvCxnSpPr>
              <a:endCxn id="138" idx="3"/>
            </p:cNvCxnSpPr>
            <p:nvPr/>
          </p:nvCxnSpPr>
          <p:spPr>
            <a:xfrm rot="10800000" flipV="1">
              <a:off x="1880719" y="1032236"/>
              <a:ext cx="4400272" cy="217050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accent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组合 190"/>
          <p:cNvGrpSpPr/>
          <p:nvPr/>
        </p:nvGrpSpPr>
        <p:grpSpPr>
          <a:xfrm>
            <a:off x="4060183" y="801659"/>
            <a:ext cx="3956929" cy="2970989"/>
            <a:chOff x="3380472" y="801659"/>
            <a:chExt cx="3956929" cy="2970989"/>
          </a:xfrm>
        </p:grpSpPr>
        <p:sp>
          <p:nvSpPr>
            <p:cNvPr id="183" name="圆角矩形 182"/>
            <p:cNvSpPr/>
            <p:nvPr/>
          </p:nvSpPr>
          <p:spPr>
            <a:xfrm>
              <a:off x="6716355" y="2334120"/>
              <a:ext cx="301138" cy="288032"/>
            </a:xfrm>
            <a:prstGeom prst="roundRect">
              <a:avLst/>
            </a:prstGeom>
            <a:noFill/>
            <a:ln w="19050"/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4" name="圆角矩形 183"/>
            <p:cNvSpPr/>
            <p:nvPr/>
          </p:nvSpPr>
          <p:spPr>
            <a:xfrm>
              <a:off x="6720501" y="3196584"/>
              <a:ext cx="301138" cy="576064"/>
            </a:xfrm>
            <a:prstGeom prst="roundRect">
              <a:avLst/>
            </a:prstGeom>
            <a:noFill/>
            <a:ln w="19050"/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5" name="下箭头 184"/>
            <p:cNvSpPr/>
            <p:nvPr/>
          </p:nvSpPr>
          <p:spPr>
            <a:xfrm rot="10800000">
              <a:off x="6791145" y="1207336"/>
              <a:ext cx="229127" cy="360111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6444208" y="801659"/>
              <a:ext cx="8931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</a:t>
              </a:r>
              <a:r>
                <a:rPr lang="en-US" altLang="zh-CHS" sz="1800" dirty="0" smtClean="0">
                  <a:solidFill>
                    <a:schemeClr val="accent6"/>
                  </a:solidFill>
                </a:rPr>
                <a:t>w</a:t>
              </a:r>
              <a:r>
                <a:rPr lang="en-US" altLang="zh-CHS" sz="1800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altLang="zh-CHS" sz="18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18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cxnSp>
          <p:nvCxnSpPr>
            <p:cNvPr id="190" name="曲线连接符 189"/>
            <p:cNvCxnSpPr>
              <a:endCxn id="141" idx="3"/>
            </p:cNvCxnSpPr>
            <p:nvPr/>
          </p:nvCxnSpPr>
          <p:spPr>
            <a:xfrm rot="10800000" flipV="1">
              <a:off x="3380472" y="1055574"/>
              <a:ext cx="3063737" cy="2163417"/>
            </a:xfrm>
            <a:prstGeom prst="curvedConnector3">
              <a:avLst/>
            </a:prstGeom>
            <a:ln w="19050">
              <a:solidFill>
                <a:schemeClr val="accent6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275868" y="4441676"/>
            <a:ext cx="48177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800" b="1" dirty="0" smtClean="0">
                <a:solidFill>
                  <a:srgbClr val="0000FF"/>
                </a:solidFill>
                <a:latin typeface="Sommet bold"/>
                <a:ea typeface="+mn-ea"/>
              </a:rPr>
              <a:t>Consider the keyword combinations!</a:t>
            </a:r>
            <a:endParaRPr kumimoji="0" lang="en-A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ommet bold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5062" y="372682"/>
            <a:ext cx="1167279" cy="404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f=3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0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4" grpId="0" animBg="1"/>
      <p:bldP spid="85" grpId="0" animBg="1"/>
      <p:bldP spid="95" grpId="0" animBg="1"/>
      <p:bldP spid="96" grpId="0" animBg="1"/>
      <p:bldP spid="97" grpId="0" animBg="1"/>
      <p:bldP spid="110" grpId="0"/>
      <p:bldP spid="112" grpId="0"/>
      <p:bldP spid="113" grpId="0"/>
      <p:bldP spid="114" grpId="0"/>
      <p:bldP spid="116" grpId="0"/>
      <p:bldP spid="120" grpId="0"/>
      <p:bldP spid="155" grpId="0"/>
      <p:bldP spid="155" grpId="1"/>
      <p:bldP spid="159" grpId="0"/>
      <p:bldP spid="159" grpId="1"/>
      <p:bldP spid="160" grpId="0"/>
      <p:bldP spid="160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Spatial Partition (s-node)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666547" y="913660"/>
            <a:ext cx="848325" cy="505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60" y="212517"/>
            <a:ext cx="2559482" cy="259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矩形 93"/>
          <p:cNvSpPr/>
          <p:nvPr/>
        </p:nvSpPr>
        <p:spPr>
          <a:xfrm>
            <a:off x="1799416" y="2281436"/>
            <a:ext cx="848325" cy="505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178715" y="2281436"/>
            <a:ext cx="848325" cy="505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62491" y="1419522"/>
            <a:ext cx="1842525" cy="646148"/>
            <a:chOff x="2339752" y="1419522"/>
            <a:chExt cx="1842525" cy="646148"/>
          </a:xfrm>
        </p:grpSpPr>
        <p:grpSp>
          <p:nvGrpSpPr>
            <p:cNvPr id="5" name="组合 4"/>
            <p:cNvGrpSpPr/>
            <p:nvPr/>
          </p:nvGrpSpPr>
          <p:grpSpPr>
            <a:xfrm>
              <a:off x="2339752" y="1742596"/>
              <a:ext cx="1815035" cy="323073"/>
              <a:chOff x="2109660" y="1705372"/>
              <a:chExt cx="1584251" cy="360556"/>
            </a:xfrm>
          </p:grpSpPr>
          <p:sp>
            <p:nvSpPr>
              <p:cNvPr id="4" name="流程图: 数据 3"/>
              <p:cNvSpPr/>
              <p:nvPr/>
            </p:nvSpPr>
            <p:spPr>
              <a:xfrm>
                <a:off x="2267744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0" name="流程图: 数据 99"/>
              <p:cNvSpPr/>
              <p:nvPr/>
            </p:nvSpPr>
            <p:spPr>
              <a:xfrm>
                <a:off x="2901823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2" name="流程图: 数据 101"/>
              <p:cNvSpPr/>
              <p:nvPr/>
            </p:nvSpPr>
            <p:spPr>
              <a:xfrm>
                <a:off x="2109660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03" name="流程图: 数据 102"/>
              <p:cNvSpPr/>
              <p:nvPr/>
            </p:nvSpPr>
            <p:spPr>
              <a:xfrm>
                <a:off x="2743739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7" name="直接箭头连接符 6"/>
            <p:cNvCxnSpPr/>
            <p:nvPr/>
          </p:nvCxnSpPr>
          <p:spPr>
            <a:xfrm flipH="1">
              <a:off x="2383651" y="1419522"/>
              <a:ext cx="920314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/>
            <p:cNvCxnSpPr/>
            <p:nvPr/>
          </p:nvCxnSpPr>
          <p:spPr>
            <a:xfrm flipH="1">
              <a:off x="2724876" y="1419522"/>
              <a:ext cx="568179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/>
          </p:nvCxnSpPr>
          <p:spPr>
            <a:xfrm>
              <a:off x="3310296" y="1419522"/>
              <a:ext cx="871981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>
              <a:off x="3270729" y="1419522"/>
              <a:ext cx="511941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直接箭头连接符 116"/>
          <p:cNvCxnSpPr>
            <a:endCxn id="94" idx="0"/>
          </p:cNvCxnSpPr>
          <p:nvPr/>
        </p:nvCxnSpPr>
        <p:spPr>
          <a:xfrm flipH="1">
            <a:off x="2223579" y="1985016"/>
            <a:ext cx="1119097" cy="296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直接箭头连接符 146"/>
          <p:cNvCxnSpPr>
            <a:endCxn id="99" idx="0"/>
          </p:cNvCxnSpPr>
          <p:nvPr/>
        </p:nvCxnSpPr>
        <p:spPr>
          <a:xfrm>
            <a:off x="3514872" y="1823248"/>
            <a:ext cx="1088006" cy="458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9" name="组合 148"/>
          <p:cNvGrpSpPr/>
          <p:nvPr/>
        </p:nvGrpSpPr>
        <p:grpSpPr>
          <a:xfrm>
            <a:off x="1270615" y="2787298"/>
            <a:ext cx="1815035" cy="646148"/>
            <a:chOff x="2339752" y="1419522"/>
            <a:chExt cx="1815035" cy="646148"/>
          </a:xfrm>
        </p:grpSpPr>
        <p:grpSp>
          <p:nvGrpSpPr>
            <p:cNvPr id="152" name="组合 151"/>
            <p:cNvGrpSpPr/>
            <p:nvPr/>
          </p:nvGrpSpPr>
          <p:grpSpPr>
            <a:xfrm>
              <a:off x="2339752" y="1742596"/>
              <a:ext cx="1815035" cy="323073"/>
              <a:chOff x="2109660" y="1705372"/>
              <a:chExt cx="1584251" cy="360556"/>
            </a:xfrm>
          </p:grpSpPr>
          <p:sp>
            <p:nvSpPr>
              <p:cNvPr id="165" name="流程图: 数据 164"/>
              <p:cNvSpPr/>
              <p:nvPr/>
            </p:nvSpPr>
            <p:spPr>
              <a:xfrm>
                <a:off x="2267744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6" name="流程图: 数据 165"/>
              <p:cNvSpPr/>
              <p:nvPr/>
            </p:nvSpPr>
            <p:spPr>
              <a:xfrm>
                <a:off x="2901823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0" name="流程图: 数据 169"/>
              <p:cNvSpPr/>
              <p:nvPr/>
            </p:nvSpPr>
            <p:spPr>
              <a:xfrm>
                <a:off x="2109660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3" name="流程图: 数据 172"/>
              <p:cNvSpPr/>
              <p:nvPr/>
            </p:nvSpPr>
            <p:spPr>
              <a:xfrm>
                <a:off x="2743739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153" name="直接箭头连接符 152"/>
            <p:cNvCxnSpPr/>
            <p:nvPr/>
          </p:nvCxnSpPr>
          <p:spPr>
            <a:xfrm flipH="1">
              <a:off x="2347657" y="1419522"/>
              <a:ext cx="920314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箭头连接符 155"/>
            <p:cNvCxnSpPr/>
            <p:nvPr/>
          </p:nvCxnSpPr>
          <p:spPr>
            <a:xfrm flipH="1">
              <a:off x="2699792" y="1419522"/>
              <a:ext cx="568179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/>
            <p:cNvCxnSpPr/>
            <p:nvPr/>
          </p:nvCxnSpPr>
          <p:spPr>
            <a:xfrm>
              <a:off x="3267971" y="1419522"/>
              <a:ext cx="871981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箭头连接符 163"/>
            <p:cNvCxnSpPr/>
            <p:nvPr/>
          </p:nvCxnSpPr>
          <p:spPr>
            <a:xfrm>
              <a:off x="3267971" y="1419522"/>
              <a:ext cx="511941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组合 173"/>
          <p:cNvGrpSpPr/>
          <p:nvPr/>
        </p:nvGrpSpPr>
        <p:grpSpPr>
          <a:xfrm>
            <a:off x="3695359" y="2787298"/>
            <a:ext cx="1815035" cy="646148"/>
            <a:chOff x="2339752" y="1419522"/>
            <a:chExt cx="1815035" cy="646148"/>
          </a:xfrm>
        </p:grpSpPr>
        <p:grpSp>
          <p:nvGrpSpPr>
            <p:cNvPr id="176" name="组合 175"/>
            <p:cNvGrpSpPr/>
            <p:nvPr/>
          </p:nvGrpSpPr>
          <p:grpSpPr>
            <a:xfrm>
              <a:off x="2339752" y="1742596"/>
              <a:ext cx="1815035" cy="323073"/>
              <a:chOff x="2109660" y="1705372"/>
              <a:chExt cx="1584251" cy="360556"/>
            </a:xfrm>
          </p:grpSpPr>
          <p:sp>
            <p:nvSpPr>
              <p:cNvPr id="189" name="流程图: 数据 188"/>
              <p:cNvSpPr/>
              <p:nvPr/>
            </p:nvSpPr>
            <p:spPr>
              <a:xfrm>
                <a:off x="2267744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2" name="流程图: 数据 191"/>
              <p:cNvSpPr/>
              <p:nvPr/>
            </p:nvSpPr>
            <p:spPr>
              <a:xfrm>
                <a:off x="2901823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3" name="流程图: 数据 192"/>
              <p:cNvSpPr/>
              <p:nvPr/>
            </p:nvSpPr>
            <p:spPr>
              <a:xfrm>
                <a:off x="2109660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4" name="流程图: 数据 193"/>
              <p:cNvSpPr/>
              <p:nvPr/>
            </p:nvSpPr>
            <p:spPr>
              <a:xfrm>
                <a:off x="2743739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177" name="直接箭头连接符 176"/>
            <p:cNvCxnSpPr/>
            <p:nvPr/>
          </p:nvCxnSpPr>
          <p:spPr>
            <a:xfrm flipH="1">
              <a:off x="2347657" y="1419522"/>
              <a:ext cx="920314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/>
            <p:cNvCxnSpPr/>
            <p:nvPr/>
          </p:nvCxnSpPr>
          <p:spPr>
            <a:xfrm flipH="1">
              <a:off x="2699792" y="1419522"/>
              <a:ext cx="568179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/>
            <p:cNvCxnSpPr/>
            <p:nvPr/>
          </p:nvCxnSpPr>
          <p:spPr>
            <a:xfrm>
              <a:off x="3267971" y="1419522"/>
              <a:ext cx="871981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/>
            <p:cNvCxnSpPr/>
            <p:nvPr/>
          </p:nvCxnSpPr>
          <p:spPr>
            <a:xfrm>
              <a:off x="3267971" y="1419522"/>
              <a:ext cx="511941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椭圆 194"/>
          <p:cNvSpPr/>
          <p:nvPr/>
        </p:nvSpPr>
        <p:spPr>
          <a:xfrm>
            <a:off x="354378" y="3721596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6" name="矩形 195"/>
          <p:cNvSpPr/>
          <p:nvPr/>
        </p:nvSpPr>
        <p:spPr>
          <a:xfrm>
            <a:off x="377735" y="3761520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1131911" y="3729971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9" name="椭圆 198"/>
          <p:cNvSpPr/>
          <p:nvPr/>
        </p:nvSpPr>
        <p:spPr>
          <a:xfrm>
            <a:off x="1887993" y="3742389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0" name="椭圆 199"/>
          <p:cNvSpPr/>
          <p:nvPr/>
        </p:nvSpPr>
        <p:spPr>
          <a:xfrm>
            <a:off x="2686273" y="3742389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1" name="椭圆 200"/>
          <p:cNvSpPr/>
          <p:nvPr/>
        </p:nvSpPr>
        <p:spPr>
          <a:xfrm>
            <a:off x="3584290" y="3742389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2" name="椭圆 201"/>
          <p:cNvSpPr/>
          <p:nvPr/>
        </p:nvSpPr>
        <p:spPr>
          <a:xfrm>
            <a:off x="4421807" y="3742389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3" name="椭圆 202"/>
          <p:cNvSpPr/>
          <p:nvPr/>
        </p:nvSpPr>
        <p:spPr>
          <a:xfrm>
            <a:off x="5329282" y="3742389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4" name="直接箭头连接符 203"/>
          <p:cNvCxnSpPr>
            <a:endCxn id="195" idx="0"/>
          </p:cNvCxnSpPr>
          <p:nvPr/>
        </p:nvCxnSpPr>
        <p:spPr>
          <a:xfrm flipH="1">
            <a:off x="636781" y="3352792"/>
            <a:ext cx="1059936" cy="368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" name="直接箭头连接符 204"/>
          <p:cNvCxnSpPr>
            <a:endCxn id="197" idx="0"/>
          </p:cNvCxnSpPr>
          <p:nvPr/>
        </p:nvCxnSpPr>
        <p:spPr>
          <a:xfrm flipH="1">
            <a:off x="1414314" y="3198372"/>
            <a:ext cx="500430" cy="531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直接箭头连接符 205"/>
          <p:cNvCxnSpPr>
            <a:endCxn id="200" idx="0"/>
          </p:cNvCxnSpPr>
          <p:nvPr/>
        </p:nvCxnSpPr>
        <p:spPr>
          <a:xfrm>
            <a:off x="2686273" y="3191024"/>
            <a:ext cx="282403" cy="551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7" name="直接箭头连接符 206"/>
          <p:cNvCxnSpPr>
            <a:endCxn id="199" idx="0"/>
          </p:cNvCxnSpPr>
          <p:nvPr/>
        </p:nvCxnSpPr>
        <p:spPr>
          <a:xfrm flipH="1">
            <a:off x="2170396" y="3352792"/>
            <a:ext cx="280404" cy="389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" name="直接箭头连接符 207"/>
          <p:cNvCxnSpPr>
            <a:endCxn id="201" idx="0"/>
          </p:cNvCxnSpPr>
          <p:nvPr/>
        </p:nvCxnSpPr>
        <p:spPr>
          <a:xfrm flipH="1">
            <a:off x="3866693" y="3352792"/>
            <a:ext cx="312022" cy="389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9" name="直接箭头连接符 208"/>
          <p:cNvCxnSpPr>
            <a:endCxn id="202" idx="0"/>
          </p:cNvCxnSpPr>
          <p:nvPr/>
        </p:nvCxnSpPr>
        <p:spPr>
          <a:xfrm>
            <a:off x="4330209" y="3191024"/>
            <a:ext cx="374001" cy="551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0" name="直接箭头连接符 209"/>
          <p:cNvCxnSpPr>
            <a:endCxn id="203" idx="0"/>
          </p:cNvCxnSpPr>
          <p:nvPr/>
        </p:nvCxnSpPr>
        <p:spPr>
          <a:xfrm>
            <a:off x="5056656" y="3191024"/>
            <a:ext cx="555029" cy="551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" name="矩形 210"/>
          <p:cNvSpPr/>
          <p:nvPr/>
        </p:nvSpPr>
        <p:spPr>
          <a:xfrm>
            <a:off x="962157" y="3743766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1911350" y="378397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2493225" y="3771557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3379308" y="3762959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4445164" y="378397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5348949" y="378397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cxnSp>
        <p:nvCxnSpPr>
          <p:cNvPr id="41" name="曲线连接符 40"/>
          <p:cNvCxnSpPr>
            <a:stCxn id="99" idx="3"/>
            <a:endCxn id="217" idx="2"/>
          </p:cNvCxnSpPr>
          <p:nvPr/>
        </p:nvCxnSpPr>
        <p:spPr>
          <a:xfrm>
            <a:off x="5027040" y="2534367"/>
            <a:ext cx="1095891" cy="656657"/>
          </a:xfrm>
          <a:prstGeom prst="curvedConnector3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椭圆 216"/>
          <p:cNvSpPr/>
          <p:nvPr/>
        </p:nvSpPr>
        <p:spPr>
          <a:xfrm>
            <a:off x="6122931" y="2908621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0" name="矩形 219"/>
          <p:cNvSpPr/>
          <p:nvPr/>
        </p:nvSpPr>
        <p:spPr>
          <a:xfrm>
            <a:off x="6146288" y="294883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086093" y="2875299"/>
            <a:ext cx="646147" cy="646147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1" name="矩形 220"/>
          <p:cNvSpPr/>
          <p:nvPr/>
        </p:nvSpPr>
        <p:spPr>
          <a:xfrm>
            <a:off x="1260790" y="904981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8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1315317" y="2264078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3693871" y="2281436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cxnSp>
        <p:nvCxnSpPr>
          <p:cNvPr id="224" name="直接箭头连接符 223"/>
          <p:cNvCxnSpPr/>
          <p:nvPr/>
        </p:nvCxnSpPr>
        <p:spPr>
          <a:xfrm flipH="1">
            <a:off x="354378" y="1830267"/>
            <a:ext cx="2460643" cy="523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直接箭头连接符 224"/>
          <p:cNvCxnSpPr/>
          <p:nvPr/>
        </p:nvCxnSpPr>
        <p:spPr>
          <a:xfrm flipH="1">
            <a:off x="1043608" y="1982667"/>
            <a:ext cx="1667168" cy="370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243315" y="2515929"/>
            <a:ext cx="222125" cy="54234"/>
            <a:chOff x="5731347" y="4292232"/>
            <a:chExt cx="222125" cy="54234"/>
          </a:xfrm>
        </p:grpSpPr>
        <p:sp>
          <p:nvSpPr>
            <p:cNvPr id="226" name="椭圆 225"/>
            <p:cNvSpPr/>
            <p:nvPr/>
          </p:nvSpPr>
          <p:spPr>
            <a:xfrm>
              <a:off x="5731347" y="4292232"/>
              <a:ext cx="54234" cy="542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5814142" y="4292232"/>
              <a:ext cx="54234" cy="542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5899238" y="4292232"/>
              <a:ext cx="54234" cy="542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932545" y="2525688"/>
            <a:ext cx="222125" cy="54234"/>
            <a:chOff x="5731347" y="4292232"/>
            <a:chExt cx="222125" cy="54234"/>
          </a:xfrm>
        </p:grpSpPr>
        <p:sp>
          <p:nvSpPr>
            <p:cNvPr id="230" name="椭圆 229"/>
            <p:cNvSpPr/>
            <p:nvPr/>
          </p:nvSpPr>
          <p:spPr>
            <a:xfrm>
              <a:off x="5731347" y="4292232"/>
              <a:ext cx="54234" cy="542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5814142" y="4292232"/>
              <a:ext cx="54234" cy="542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2" name="椭圆 231"/>
            <p:cNvSpPr/>
            <p:nvPr/>
          </p:nvSpPr>
          <p:spPr>
            <a:xfrm>
              <a:off x="5899238" y="4292232"/>
              <a:ext cx="54234" cy="542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1490" y="3563903"/>
            <a:ext cx="1124805" cy="2693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1150" b="1" dirty="0"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11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ummy</a:t>
            </a:r>
            <a:r>
              <a:rPr kumimoji="0" lang="en-US" sz="11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node</a:t>
            </a:r>
            <a:endParaRPr kumimoji="0" lang="en-AU" sz="11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56656" y="250110"/>
            <a:ext cx="1167279" cy="404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=4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7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4" grpId="0" animBg="1"/>
      <p:bldP spid="99" grpId="0" animBg="1"/>
      <p:bldP spid="195" grpId="0" animBg="1"/>
      <p:bldP spid="196" grpId="0"/>
      <p:bldP spid="19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11" grpId="0"/>
      <p:bldP spid="212" grpId="0"/>
      <p:bldP spid="213" grpId="0"/>
      <p:bldP spid="214" grpId="0"/>
      <p:bldP spid="215" grpId="0"/>
      <p:bldP spid="216" grpId="0"/>
      <p:bldP spid="217" grpId="0" animBg="1"/>
      <p:bldP spid="220" grpId="0"/>
      <p:bldP spid="43" grpId="0" animBg="1"/>
      <p:bldP spid="221" grpId="0"/>
      <p:bldP spid="221" grpId="1"/>
      <p:bldP spid="222" grpId="0"/>
      <p:bldP spid="222" grpId="1"/>
      <p:bldP spid="223" grpId="0"/>
      <p:bldP spid="223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Example of AP-Tree</a:t>
            </a:r>
            <a:endParaRPr lang="en-AU" b="1" i="1" dirty="0" smtClean="0">
              <a:latin typeface="Sommet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658421" y="1417340"/>
            <a:ext cx="1078486" cy="532704"/>
            <a:chOff x="1300266" y="1532708"/>
            <a:chExt cx="1078486" cy="532704"/>
          </a:xfrm>
        </p:grpSpPr>
        <p:sp>
          <p:nvSpPr>
            <p:cNvPr id="79" name="椭圆 78"/>
            <p:cNvSpPr/>
            <p:nvPr/>
          </p:nvSpPr>
          <p:spPr>
            <a:xfrm>
              <a:off x="1349156" y="1532708"/>
              <a:ext cx="883161" cy="5327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300266" y="1599005"/>
              <a:ext cx="1078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76519" y="2361600"/>
            <a:ext cx="1078486" cy="532704"/>
            <a:chOff x="1300266" y="1532708"/>
            <a:chExt cx="1078486" cy="532704"/>
          </a:xfrm>
        </p:grpSpPr>
        <p:sp>
          <p:nvSpPr>
            <p:cNvPr id="82" name="椭圆 81"/>
            <p:cNvSpPr/>
            <p:nvPr/>
          </p:nvSpPr>
          <p:spPr>
            <a:xfrm>
              <a:off x="1349156" y="1532708"/>
              <a:ext cx="883161" cy="5327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00266" y="1599005"/>
              <a:ext cx="1078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7" name="椭圆 86"/>
          <p:cNvSpPr/>
          <p:nvPr/>
        </p:nvSpPr>
        <p:spPr>
          <a:xfrm>
            <a:off x="211713" y="3412882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椭圆 87"/>
          <p:cNvSpPr/>
          <p:nvPr/>
        </p:nvSpPr>
        <p:spPr>
          <a:xfrm>
            <a:off x="898061" y="3421794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椭圆 88"/>
          <p:cNvSpPr/>
          <p:nvPr/>
        </p:nvSpPr>
        <p:spPr>
          <a:xfrm>
            <a:off x="1644050" y="3444822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0" name="直接箭头连接符 89"/>
          <p:cNvCxnSpPr>
            <a:stCxn id="82" idx="4"/>
            <a:endCxn id="87" idx="0"/>
          </p:cNvCxnSpPr>
          <p:nvPr/>
        </p:nvCxnSpPr>
        <p:spPr>
          <a:xfrm flipH="1">
            <a:off x="494116" y="2894304"/>
            <a:ext cx="772874" cy="518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2" idx="4"/>
            <a:endCxn id="88" idx="0"/>
          </p:cNvCxnSpPr>
          <p:nvPr/>
        </p:nvCxnSpPr>
        <p:spPr>
          <a:xfrm flipH="1">
            <a:off x="1180464" y="2894304"/>
            <a:ext cx="86526" cy="527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82" idx="4"/>
            <a:endCxn id="89" idx="0"/>
          </p:cNvCxnSpPr>
          <p:nvPr/>
        </p:nvCxnSpPr>
        <p:spPr>
          <a:xfrm>
            <a:off x="1266990" y="2894304"/>
            <a:ext cx="659463" cy="550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stCxn id="79" idx="4"/>
            <a:endCxn id="82" idx="0"/>
          </p:cNvCxnSpPr>
          <p:nvPr/>
        </p:nvCxnSpPr>
        <p:spPr>
          <a:xfrm flipH="1">
            <a:off x="1266990" y="1950044"/>
            <a:ext cx="1881902" cy="411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>
            <a:stCxn id="79" idx="4"/>
            <a:endCxn id="243" idx="0"/>
          </p:cNvCxnSpPr>
          <p:nvPr/>
        </p:nvCxnSpPr>
        <p:spPr>
          <a:xfrm>
            <a:off x="3148892" y="1950044"/>
            <a:ext cx="123313" cy="40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>
            <a:stCxn id="79" idx="4"/>
            <a:endCxn id="244" idx="0"/>
          </p:cNvCxnSpPr>
          <p:nvPr/>
        </p:nvCxnSpPr>
        <p:spPr>
          <a:xfrm>
            <a:off x="3148892" y="1950044"/>
            <a:ext cx="2150138" cy="40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35496" y="3408998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667407" y="343367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905101" y="3419047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endParaRPr lang="en-AU" dirty="0">
              <a:solidFill>
                <a:srgbClr val="0000FF"/>
              </a:solidFill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150906" y="2945601"/>
            <a:ext cx="676677" cy="400110"/>
            <a:chOff x="812047" y="1414283"/>
            <a:chExt cx="626198" cy="400110"/>
          </a:xfrm>
        </p:grpSpPr>
        <p:sp>
          <p:nvSpPr>
            <p:cNvPr id="118" name="矩形 117"/>
            <p:cNvSpPr/>
            <p:nvPr/>
          </p:nvSpPr>
          <p:spPr>
            <a:xfrm>
              <a:off x="877215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602600" y="2930681"/>
            <a:ext cx="606256" cy="400110"/>
            <a:chOff x="770466" y="1414283"/>
            <a:chExt cx="561030" cy="400110"/>
          </a:xfrm>
        </p:grpSpPr>
        <p:sp>
          <p:nvSpPr>
            <p:cNvPr id="121" name="矩形 120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22" name="圆角矩形 121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25644" y="2945601"/>
            <a:ext cx="606256" cy="400110"/>
            <a:chOff x="770466" y="1414283"/>
            <a:chExt cx="561030" cy="400110"/>
          </a:xfrm>
        </p:grpSpPr>
        <p:sp>
          <p:nvSpPr>
            <p:cNvPr id="124" name="矩形 123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3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2740053" y="1949583"/>
            <a:ext cx="957313" cy="400110"/>
            <a:chOff x="812047" y="1414283"/>
            <a:chExt cx="885899" cy="400110"/>
          </a:xfrm>
        </p:grpSpPr>
        <p:sp>
          <p:nvSpPr>
            <p:cNvPr id="136" name="矩形 135"/>
            <p:cNvSpPr/>
            <p:nvPr/>
          </p:nvSpPr>
          <p:spPr>
            <a:xfrm>
              <a:off x="812047" y="1414283"/>
              <a:ext cx="885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3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812047" y="1481744"/>
              <a:ext cx="882894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7704" y="1953334"/>
            <a:ext cx="606256" cy="400110"/>
            <a:chOff x="770466" y="1414283"/>
            <a:chExt cx="561030" cy="400110"/>
          </a:xfrm>
        </p:grpSpPr>
        <p:sp>
          <p:nvSpPr>
            <p:cNvPr id="139" name="矩形 138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1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957471" y="1949583"/>
            <a:ext cx="1046577" cy="400110"/>
            <a:chOff x="812047" y="1414283"/>
            <a:chExt cx="968504" cy="400110"/>
          </a:xfrm>
        </p:grpSpPr>
        <p:sp>
          <p:nvSpPr>
            <p:cNvPr id="142" name="矩形 141"/>
            <p:cNvSpPr/>
            <p:nvPr/>
          </p:nvSpPr>
          <p:spPr>
            <a:xfrm>
              <a:off x="894652" y="1414283"/>
              <a:ext cx="885899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812047" y="1481744"/>
              <a:ext cx="882894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3" name="矩形 242"/>
          <p:cNvSpPr/>
          <p:nvPr/>
        </p:nvSpPr>
        <p:spPr>
          <a:xfrm>
            <a:off x="2848042" y="2353444"/>
            <a:ext cx="848325" cy="505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4874867" y="2353444"/>
            <a:ext cx="848325" cy="505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5" name="组合 244"/>
          <p:cNvGrpSpPr/>
          <p:nvPr/>
        </p:nvGrpSpPr>
        <p:grpSpPr>
          <a:xfrm>
            <a:off x="2324917" y="2859306"/>
            <a:ext cx="1815035" cy="646148"/>
            <a:chOff x="2339752" y="1419522"/>
            <a:chExt cx="1815035" cy="646148"/>
          </a:xfrm>
        </p:grpSpPr>
        <p:grpSp>
          <p:nvGrpSpPr>
            <p:cNvPr id="246" name="组合 245"/>
            <p:cNvGrpSpPr/>
            <p:nvPr/>
          </p:nvGrpSpPr>
          <p:grpSpPr>
            <a:xfrm>
              <a:off x="2339752" y="1742596"/>
              <a:ext cx="1815035" cy="323073"/>
              <a:chOff x="2109660" y="1705372"/>
              <a:chExt cx="1584251" cy="360556"/>
            </a:xfrm>
          </p:grpSpPr>
          <p:sp>
            <p:nvSpPr>
              <p:cNvPr id="251" name="流程图: 数据 250"/>
              <p:cNvSpPr/>
              <p:nvPr/>
            </p:nvSpPr>
            <p:spPr>
              <a:xfrm>
                <a:off x="2267744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2" name="流程图: 数据 251"/>
              <p:cNvSpPr/>
              <p:nvPr/>
            </p:nvSpPr>
            <p:spPr>
              <a:xfrm>
                <a:off x="2901823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3" name="流程图: 数据 252"/>
              <p:cNvSpPr/>
              <p:nvPr/>
            </p:nvSpPr>
            <p:spPr>
              <a:xfrm>
                <a:off x="2109660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4" name="流程图: 数据 253"/>
              <p:cNvSpPr/>
              <p:nvPr/>
            </p:nvSpPr>
            <p:spPr>
              <a:xfrm>
                <a:off x="2743739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247" name="直接箭头连接符 246"/>
            <p:cNvCxnSpPr/>
            <p:nvPr/>
          </p:nvCxnSpPr>
          <p:spPr>
            <a:xfrm flipH="1">
              <a:off x="2347657" y="1419522"/>
              <a:ext cx="920314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箭头连接符 247"/>
            <p:cNvCxnSpPr/>
            <p:nvPr/>
          </p:nvCxnSpPr>
          <p:spPr>
            <a:xfrm flipH="1">
              <a:off x="2699792" y="1419522"/>
              <a:ext cx="568179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箭头连接符 248"/>
            <p:cNvCxnSpPr/>
            <p:nvPr/>
          </p:nvCxnSpPr>
          <p:spPr>
            <a:xfrm>
              <a:off x="3267971" y="1419522"/>
              <a:ext cx="871981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箭头连接符 249"/>
            <p:cNvCxnSpPr/>
            <p:nvPr/>
          </p:nvCxnSpPr>
          <p:spPr>
            <a:xfrm>
              <a:off x="3267971" y="1419522"/>
              <a:ext cx="511941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4391511" y="2859306"/>
            <a:ext cx="1815035" cy="646148"/>
            <a:chOff x="2339752" y="1419522"/>
            <a:chExt cx="1815035" cy="646148"/>
          </a:xfrm>
        </p:grpSpPr>
        <p:grpSp>
          <p:nvGrpSpPr>
            <p:cNvPr id="256" name="组合 255"/>
            <p:cNvGrpSpPr/>
            <p:nvPr/>
          </p:nvGrpSpPr>
          <p:grpSpPr>
            <a:xfrm>
              <a:off x="2339752" y="1742596"/>
              <a:ext cx="1815035" cy="323073"/>
              <a:chOff x="2109660" y="1705372"/>
              <a:chExt cx="1584251" cy="360556"/>
            </a:xfrm>
          </p:grpSpPr>
          <p:sp>
            <p:nvSpPr>
              <p:cNvPr id="261" name="流程图: 数据 260"/>
              <p:cNvSpPr/>
              <p:nvPr/>
            </p:nvSpPr>
            <p:spPr>
              <a:xfrm>
                <a:off x="2267744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2" name="流程图: 数据 261"/>
              <p:cNvSpPr/>
              <p:nvPr/>
            </p:nvSpPr>
            <p:spPr>
              <a:xfrm>
                <a:off x="2901823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3" name="流程图: 数据 262"/>
              <p:cNvSpPr/>
              <p:nvPr/>
            </p:nvSpPr>
            <p:spPr>
              <a:xfrm>
                <a:off x="2109660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4" name="流程图: 数据 263"/>
              <p:cNvSpPr/>
              <p:nvPr/>
            </p:nvSpPr>
            <p:spPr>
              <a:xfrm>
                <a:off x="2743739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257" name="直接箭头连接符 256"/>
            <p:cNvCxnSpPr/>
            <p:nvPr/>
          </p:nvCxnSpPr>
          <p:spPr>
            <a:xfrm flipH="1">
              <a:off x="2347657" y="1419522"/>
              <a:ext cx="920314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箭头连接符 257"/>
            <p:cNvCxnSpPr/>
            <p:nvPr/>
          </p:nvCxnSpPr>
          <p:spPr>
            <a:xfrm flipH="1">
              <a:off x="2699792" y="1419522"/>
              <a:ext cx="568179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箭头连接符 258"/>
            <p:cNvCxnSpPr/>
            <p:nvPr/>
          </p:nvCxnSpPr>
          <p:spPr>
            <a:xfrm>
              <a:off x="3267971" y="1419522"/>
              <a:ext cx="871981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箭头连接符 259"/>
            <p:cNvCxnSpPr/>
            <p:nvPr/>
          </p:nvCxnSpPr>
          <p:spPr>
            <a:xfrm>
              <a:off x="3267971" y="1419522"/>
              <a:ext cx="511941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椭圆 264"/>
          <p:cNvSpPr/>
          <p:nvPr/>
        </p:nvSpPr>
        <p:spPr>
          <a:xfrm>
            <a:off x="2339752" y="3721596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6" name="矩形 265"/>
          <p:cNvSpPr/>
          <p:nvPr/>
        </p:nvSpPr>
        <p:spPr>
          <a:xfrm>
            <a:off x="2363109" y="3761520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67" name="椭圆 266"/>
          <p:cNvSpPr/>
          <p:nvPr/>
        </p:nvSpPr>
        <p:spPr>
          <a:xfrm>
            <a:off x="3117285" y="3729971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8" name="椭圆 267"/>
          <p:cNvSpPr/>
          <p:nvPr/>
        </p:nvSpPr>
        <p:spPr>
          <a:xfrm>
            <a:off x="3873367" y="3742389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1" name="椭圆 270"/>
          <p:cNvSpPr/>
          <p:nvPr/>
        </p:nvSpPr>
        <p:spPr>
          <a:xfrm>
            <a:off x="4586835" y="3721596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2" name="椭圆 271"/>
          <p:cNvSpPr/>
          <p:nvPr/>
        </p:nvSpPr>
        <p:spPr>
          <a:xfrm>
            <a:off x="5494310" y="3721596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3" name="直接箭头连接符 272"/>
          <p:cNvCxnSpPr>
            <a:endCxn id="265" idx="0"/>
          </p:cNvCxnSpPr>
          <p:nvPr/>
        </p:nvCxnSpPr>
        <p:spPr>
          <a:xfrm flipH="1">
            <a:off x="2622155" y="3433675"/>
            <a:ext cx="170824" cy="287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直接箭头连接符 275"/>
          <p:cNvCxnSpPr>
            <a:endCxn id="268" idx="0"/>
          </p:cNvCxnSpPr>
          <p:nvPr/>
        </p:nvCxnSpPr>
        <p:spPr>
          <a:xfrm>
            <a:off x="3449502" y="3419047"/>
            <a:ext cx="706268" cy="323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直接箭头连接符 276"/>
          <p:cNvCxnSpPr>
            <a:endCxn id="271" idx="0"/>
          </p:cNvCxnSpPr>
          <p:nvPr/>
        </p:nvCxnSpPr>
        <p:spPr>
          <a:xfrm>
            <a:off x="4845248" y="3433675"/>
            <a:ext cx="23990" cy="287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直接箭头连接符 278"/>
          <p:cNvCxnSpPr>
            <a:endCxn id="272" idx="0"/>
          </p:cNvCxnSpPr>
          <p:nvPr/>
        </p:nvCxnSpPr>
        <p:spPr>
          <a:xfrm>
            <a:off x="5776713" y="3263032"/>
            <a:ext cx="0" cy="45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矩形 280"/>
          <p:cNvSpPr/>
          <p:nvPr/>
        </p:nvSpPr>
        <p:spPr>
          <a:xfrm>
            <a:off x="3896724" y="378397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84" name="矩形 283"/>
          <p:cNvSpPr/>
          <p:nvPr/>
        </p:nvSpPr>
        <p:spPr>
          <a:xfrm>
            <a:off x="4610192" y="3763182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8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5513977" y="3763182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03" y="-8752"/>
            <a:ext cx="3418401" cy="234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" name="矩形 301"/>
          <p:cNvSpPr/>
          <p:nvPr/>
        </p:nvSpPr>
        <p:spPr>
          <a:xfrm>
            <a:off x="3590472" y="1062970"/>
            <a:ext cx="1078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280" name="矩形 279"/>
          <p:cNvSpPr/>
          <p:nvPr/>
        </p:nvSpPr>
        <p:spPr>
          <a:xfrm>
            <a:off x="3190457" y="3743766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endParaRPr lang="en-AU" dirty="0">
              <a:solidFill>
                <a:srgbClr val="0000FF"/>
              </a:solidFill>
            </a:endParaRPr>
          </a:p>
        </p:txBody>
      </p:sp>
      <p:cxnSp>
        <p:nvCxnSpPr>
          <p:cNvPr id="274" name="直接箭头连接符 273"/>
          <p:cNvCxnSpPr>
            <a:endCxn id="267" idx="0"/>
          </p:cNvCxnSpPr>
          <p:nvPr/>
        </p:nvCxnSpPr>
        <p:spPr>
          <a:xfrm>
            <a:off x="2959767" y="3263032"/>
            <a:ext cx="439921" cy="466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1571698" y="1422082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8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03845" y="2423701"/>
            <a:ext cx="158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860032" y="2395260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8,</a:t>
            </a:r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627784" y="2397641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endParaRPr lang="en-AU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10" grpId="0"/>
      <p:bldP spid="111" grpId="0"/>
      <p:bldP spid="115" grpId="0"/>
      <p:bldP spid="243" grpId="0" animBg="1"/>
      <p:bldP spid="244" grpId="0" animBg="1"/>
      <p:bldP spid="265" grpId="0" animBg="1"/>
      <p:bldP spid="266" grpId="0"/>
      <p:bldP spid="267" grpId="0" animBg="1"/>
      <p:bldP spid="268" grpId="0" animBg="1"/>
      <p:bldP spid="271" grpId="0" animBg="1"/>
      <p:bldP spid="272" grpId="0" animBg="1"/>
      <p:bldP spid="281" grpId="0"/>
      <p:bldP spid="284" grpId="0"/>
      <p:bldP spid="285" grpId="0"/>
      <p:bldP spid="280" grpId="0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Object Matching At A Glance</a:t>
            </a:r>
            <a:endParaRPr lang="en-AU" b="1" i="1" dirty="0" smtClean="0">
              <a:latin typeface="Sommet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658421" y="1417340"/>
            <a:ext cx="1078486" cy="532704"/>
            <a:chOff x="1300266" y="1532708"/>
            <a:chExt cx="1078486" cy="532704"/>
          </a:xfrm>
        </p:grpSpPr>
        <p:sp>
          <p:nvSpPr>
            <p:cNvPr id="79" name="椭圆 78"/>
            <p:cNvSpPr/>
            <p:nvPr/>
          </p:nvSpPr>
          <p:spPr>
            <a:xfrm>
              <a:off x="1349156" y="1532708"/>
              <a:ext cx="883161" cy="5327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300266" y="1599005"/>
              <a:ext cx="1078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76519" y="2361600"/>
            <a:ext cx="1078486" cy="532704"/>
            <a:chOff x="1300266" y="1532708"/>
            <a:chExt cx="1078486" cy="532704"/>
          </a:xfrm>
        </p:grpSpPr>
        <p:sp>
          <p:nvSpPr>
            <p:cNvPr id="82" name="椭圆 81"/>
            <p:cNvSpPr/>
            <p:nvPr/>
          </p:nvSpPr>
          <p:spPr>
            <a:xfrm>
              <a:off x="1349156" y="1532708"/>
              <a:ext cx="883161" cy="53270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00266" y="1599005"/>
              <a:ext cx="10784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AU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7" name="椭圆 86"/>
          <p:cNvSpPr/>
          <p:nvPr/>
        </p:nvSpPr>
        <p:spPr>
          <a:xfrm>
            <a:off x="211713" y="3412882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椭圆 87"/>
          <p:cNvSpPr/>
          <p:nvPr/>
        </p:nvSpPr>
        <p:spPr>
          <a:xfrm>
            <a:off x="898061" y="3421794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椭圆 88"/>
          <p:cNvSpPr/>
          <p:nvPr/>
        </p:nvSpPr>
        <p:spPr>
          <a:xfrm>
            <a:off x="1644050" y="3444822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90" name="直接箭头连接符 89"/>
          <p:cNvCxnSpPr>
            <a:stCxn id="82" idx="4"/>
            <a:endCxn id="87" idx="0"/>
          </p:cNvCxnSpPr>
          <p:nvPr/>
        </p:nvCxnSpPr>
        <p:spPr>
          <a:xfrm flipH="1">
            <a:off x="494116" y="2894304"/>
            <a:ext cx="772874" cy="518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2" idx="4"/>
            <a:endCxn id="88" idx="0"/>
          </p:cNvCxnSpPr>
          <p:nvPr/>
        </p:nvCxnSpPr>
        <p:spPr>
          <a:xfrm flipH="1">
            <a:off x="1180464" y="2894304"/>
            <a:ext cx="86526" cy="527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82" idx="4"/>
            <a:endCxn id="89" idx="0"/>
          </p:cNvCxnSpPr>
          <p:nvPr/>
        </p:nvCxnSpPr>
        <p:spPr>
          <a:xfrm>
            <a:off x="1266990" y="2894304"/>
            <a:ext cx="659463" cy="550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>
            <a:stCxn id="79" idx="4"/>
            <a:endCxn id="82" idx="0"/>
          </p:cNvCxnSpPr>
          <p:nvPr/>
        </p:nvCxnSpPr>
        <p:spPr>
          <a:xfrm flipH="1">
            <a:off x="1266990" y="1950044"/>
            <a:ext cx="1881902" cy="411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>
            <a:stCxn id="79" idx="4"/>
            <a:endCxn id="243" idx="0"/>
          </p:cNvCxnSpPr>
          <p:nvPr/>
        </p:nvCxnSpPr>
        <p:spPr>
          <a:xfrm>
            <a:off x="3148892" y="1950044"/>
            <a:ext cx="123313" cy="40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>
            <a:stCxn id="79" idx="4"/>
            <a:endCxn id="244" idx="0"/>
          </p:cNvCxnSpPr>
          <p:nvPr/>
        </p:nvCxnSpPr>
        <p:spPr>
          <a:xfrm>
            <a:off x="3148892" y="1950044"/>
            <a:ext cx="2150138" cy="40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35496" y="3408998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1</a:t>
            </a:r>
            <a:r>
              <a:rPr lang="en-US" altLang="zh-CHS" dirty="0" smtClean="0">
                <a:solidFill>
                  <a:srgbClr val="0000FF"/>
                </a:solidFill>
              </a:rPr>
              <a:t>,q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2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667407" y="343367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4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905101" y="3419047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5</a:t>
            </a:r>
            <a:endParaRPr lang="en-AU" dirty="0">
              <a:solidFill>
                <a:srgbClr val="0000FF"/>
              </a:solidFill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150906" y="2945601"/>
            <a:ext cx="676677" cy="400110"/>
            <a:chOff x="812047" y="1414283"/>
            <a:chExt cx="626198" cy="400110"/>
          </a:xfrm>
        </p:grpSpPr>
        <p:sp>
          <p:nvSpPr>
            <p:cNvPr id="118" name="矩形 117"/>
            <p:cNvSpPr/>
            <p:nvPr/>
          </p:nvSpPr>
          <p:spPr>
            <a:xfrm>
              <a:off x="877215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602600" y="2930681"/>
            <a:ext cx="606256" cy="400110"/>
            <a:chOff x="770466" y="1414283"/>
            <a:chExt cx="561030" cy="400110"/>
          </a:xfrm>
        </p:grpSpPr>
        <p:sp>
          <p:nvSpPr>
            <p:cNvPr id="121" name="矩形 120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22" name="圆角矩形 121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25644" y="2945601"/>
            <a:ext cx="606256" cy="400110"/>
            <a:chOff x="770466" y="1414283"/>
            <a:chExt cx="561030" cy="400110"/>
          </a:xfrm>
        </p:grpSpPr>
        <p:sp>
          <p:nvSpPr>
            <p:cNvPr id="124" name="矩形 123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3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25" name="圆角矩形 124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2740053" y="1949583"/>
            <a:ext cx="957313" cy="400110"/>
            <a:chOff x="812047" y="1414283"/>
            <a:chExt cx="885899" cy="400110"/>
          </a:xfrm>
        </p:grpSpPr>
        <p:sp>
          <p:nvSpPr>
            <p:cNvPr id="136" name="矩形 135"/>
            <p:cNvSpPr/>
            <p:nvPr/>
          </p:nvSpPr>
          <p:spPr>
            <a:xfrm>
              <a:off x="812047" y="1414283"/>
              <a:ext cx="8858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2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3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37" name="圆角矩形 136"/>
            <p:cNvSpPr/>
            <p:nvPr/>
          </p:nvSpPr>
          <p:spPr>
            <a:xfrm>
              <a:off x="812047" y="1481744"/>
              <a:ext cx="882894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7704" y="1953334"/>
            <a:ext cx="606256" cy="400110"/>
            <a:chOff x="770466" y="1414283"/>
            <a:chExt cx="561030" cy="400110"/>
          </a:xfrm>
        </p:grpSpPr>
        <p:sp>
          <p:nvSpPr>
            <p:cNvPr id="139" name="矩形 138"/>
            <p:cNvSpPr/>
            <p:nvPr/>
          </p:nvSpPr>
          <p:spPr>
            <a:xfrm>
              <a:off x="770466" y="1414283"/>
              <a:ext cx="561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1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40" name="圆角矩形 139"/>
            <p:cNvSpPr/>
            <p:nvPr/>
          </p:nvSpPr>
          <p:spPr>
            <a:xfrm>
              <a:off x="812047" y="1481744"/>
              <a:ext cx="491509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957471" y="1949583"/>
            <a:ext cx="1046577" cy="400110"/>
            <a:chOff x="812047" y="1414283"/>
            <a:chExt cx="968504" cy="400110"/>
          </a:xfrm>
        </p:grpSpPr>
        <p:sp>
          <p:nvSpPr>
            <p:cNvPr id="142" name="矩形 141"/>
            <p:cNvSpPr/>
            <p:nvPr/>
          </p:nvSpPr>
          <p:spPr>
            <a:xfrm>
              <a:off x="894652" y="1414283"/>
              <a:ext cx="885899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chemeClr val="accent6"/>
                  </a:solidFill>
                </a:rPr>
                <a:t>[w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4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,w</a:t>
              </a:r>
              <a:r>
                <a:rPr lang="en-US" altLang="zh-CHS" sz="2000" baseline="-25000" dirty="0" smtClean="0">
                  <a:solidFill>
                    <a:schemeClr val="accent6"/>
                  </a:solidFill>
                </a:rPr>
                <a:t>5</a:t>
              </a:r>
              <a:r>
                <a:rPr lang="en-US" altLang="zh-CHS" sz="2000" dirty="0" smtClean="0">
                  <a:solidFill>
                    <a:schemeClr val="accent6"/>
                  </a:solidFill>
                </a:rPr>
                <a:t>]</a:t>
              </a:r>
              <a:endParaRPr lang="en-AU" sz="2000" dirty="0">
                <a:solidFill>
                  <a:schemeClr val="accent6"/>
                </a:solidFill>
              </a:endParaRPr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812047" y="1481744"/>
              <a:ext cx="882894" cy="291483"/>
            </a:xfrm>
            <a:prstGeom prst="roundRect">
              <a:avLst/>
            </a:prstGeom>
            <a:noFill/>
            <a:ln w="19050"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3" name="矩形 242"/>
          <p:cNvSpPr/>
          <p:nvPr/>
        </p:nvSpPr>
        <p:spPr>
          <a:xfrm>
            <a:off x="2848042" y="2353444"/>
            <a:ext cx="848325" cy="505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4874867" y="2353444"/>
            <a:ext cx="848325" cy="5058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5" name="组合 244"/>
          <p:cNvGrpSpPr/>
          <p:nvPr/>
        </p:nvGrpSpPr>
        <p:grpSpPr>
          <a:xfrm>
            <a:off x="2324917" y="2859306"/>
            <a:ext cx="1815035" cy="646148"/>
            <a:chOff x="2339752" y="1419522"/>
            <a:chExt cx="1815035" cy="646148"/>
          </a:xfrm>
        </p:grpSpPr>
        <p:grpSp>
          <p:nvGrpSpPr>
            <p:cNvPr id="246" name="组合 245"/>
            <p:cNvGrpSpPr/>
            <p:nvPr/>
          </p:nvGrpSpPr>
          <p:grpSpPr>
            <a:xfrm>
              <a:off x="2339752" y="1742596"/>
              <a:ext cx="1815035" cy="323073"/>
              <a:chOff x="2109660" y="1705372"/>
              <a:chExt cx="1584251" cy="360556"/>
            </a:xfrm>
          </p:grpSpPr>
          <p:sp>
            <p:nvSpPr>
              <p:cNvPr id="251" name="流程图: 数据 250"/>
              <p:cNvSpPr/>
              <p:nvPr/>
            </p:nvSpPr>
            <p:spPr>
              <a:xfrm>
                <a:off x="2267744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2" name="流程图: 数据 251"/>
              <p:cNvSpPr/>
              <p:nvPr/>
            </p:nvSpPr>
            <p:spPr>
              <a:xfrm>
                <a:off x="2901823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3" name="流程图: 数据 252"/>
              <p:cNvSpPr/>
              <p:nvPr/>
            </p:nvSpPr>
            <p:spPr>
              <a:xfrm>
                <a:off x="2109660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4" name="流程图: 数据 253"/>
              <p:cNvSpPr/>
              <p:nvPr/>
            </p:nvSpPr>
            <p:spPr>
              <a:xfrm>
                <a:off x="2743739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247" name="直接箭头连接符 246"/>
            <p:cNvCxnSpPr/>
            <p:nvPr/>
          </p:nvCxnSpPr>
          <p:spPr>
            <a:xfrm flipH="1">
              <a:off x="2347657" y="1419522"/>
              <a:ext cx="920314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箭头连接符 247"/>
            <p:cNvCxnSpPr/>
            <p:nvPr/>
          </p:nvCxnSpPr>
          <p:spPr>
            <a:xfrm flipH="1">
              <a:off x="2699792" y="1419522"/>
              <a:ext cx="568179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箭头连接符 248"/>
            <p:cNvCxnSpPr/>
            <p:nvPr/>
          </p:nvCxnSpPr>
          <p:spPr>
            <a:xfrm>
              <a:off x="3267971" y="1419522"/>
              <a:ext cx="871981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箭头连接符 249"/>
            <p:cNvCxnSpPr/>
            <p:nvPr/>
          </p:nvCxnSpPr>
          <p:spPr>
            <a:xfrm>
              <a:off x="3267971" y="1419522"/>
              <a:ext cx="511941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4391511" y="2859306"/>
            <a:ext cx="1815035" cy="646148"/>
            <a:chOff x="2339752" y="1419522"/>
            <a:chExt cx="1815035" cy="646148"/>
          </a:xfrm>
        </p:grpSpPr>
        <p:grpSp>
          <p:nvGrpSpPr>
            <p:cNvPr id="256" name="组合 255"/>
            <p:cNvGrpSpPr/>
            <p:nvPr/>
          </p:nvGrpSpPr>
          <p:grpSpPr>
            <a:xfrm>
              <a:off x="2339752" y="1742596"/>
              <a:ext cx="1815035" cy="323073"/>
              <a:chOff x="2109660" y="1705372"/>
              <a:chExt cx="1584251" cy="360556"/>
            </a:xfrm>
          </p:grpSpPr>
          <p:sp>
            <p:nvSpPr>
              <p:cNvPr id="261" name="流程图: 数据 260"/>
              <p:cNvSpPr/>
              <p:nvPr/>
            </p:nvSpPr>
            <p:spPr>
              <a:xfrm>
                <a:off x="2267744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2" name="流程图: 数据 261"/>
              <p:cNvSpPr/>
              <p:nvPr/>
            </p:nvSpPr>
            <p:spPr>
              <a:xfrm>
                <a:off x="2901823" y="1705372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3" name="流程图: 数据 262"/>
              <p:cNvSpPr/>
              <p:nvPr/>
            </p:nvSpPr>
            <p:spPr>
              <a:xfrm>
                <a:off x="2109660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4" name="流程图: 数据 263"/>
              <p:cNvSpPr/>
              <p:nvPr/>
            </p:nvSpPr>
            <p:spPr>
              <a:xfrm>
                <a:off x="2743739" y="1885908"/>
                <a:ext cx="792088" cy="180020"/>
              </a:xfrm>
              <a:prstGeom prst="flowChartInputOutput">
                <a:avLst/>
              </a:prstGeom>
              <a:noFill/>
              <a:ln w="19050"/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257" name="直接箭头连接符 256"/>
            <p:cNvCxnSpPr/>
            <p:nvPr/>
          </p:nvCxnSpPr>
          <p:spPr>
            <a:xfrm flipH="1">
              <a:off x="2347657" y="1419522"/>
              <a:ext cx="920314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箭头连接符 257"/>
            <p:cNvCxnSpPr/>
            <p:nvPr/>
          </p:nvCxnSpPr>
          <p:spPr>
            <a:xfrm flipH="1">
              <a:off x="2699792" y="1419522"/>
              <a:ext cx="568179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箭头连接符 258"/>
            <p:cNvCxnSpPr/>
            <p:nvPr/>
          </p:nvCxnSpPr>
          <p:spPr>
            <a:xfrm>
              <a:off x="3267971" y="1419522"/>
              <a:ext cx="871981" cy="32307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箭头连接符 259"/>
            <p:cNvCxnSpPr/>
            <p:nvPr/>
          </p:nvCxnSpPr>
          <p:spPr>
            <a:xfrm>
              <a:off x="3267971" y="1419522"/>
              <a:ext cx="511941" cy="64614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椭圆 264"/>
          <p:cNvSpPr/>
          <p:nvPr/>
        </p:nvSpPr>
        <p:spPr>
          <a:xfrm>
            <a:off x="2339752" y="3721596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6" name="矩形 265"/>
          <p:cNvSpPr/>
          <p:nvPr/>
        </p:nvSpPr>
        <p:spPr>
          <a:xfrm>
            <a:off x="2363109" y="3761520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6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67" name="椭圆 266"/>
          <p:cNvSpPr/>
          <p:nvPr/>
        </p:nvSpPr>
        <p:spPr>
          <a:xfrm>
            <a:off x="3117285" y="3729971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8" name="椭圆 267"/>
          <p:cNvSpPr/>
          <p:nvPr/>
        </p:nvSpPr>
        <p:spPr>
          <a:xfrm>
            <a:off x="3873367" y="3742389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1" name="椭圆 270"/>
          <p:cNvSpPr/>
          <p:nvPr/>
        </p:nvSpPr>
        <p:spPr>
          <a:xfrm>
            <a:off x="4586835" y="3721596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2" name="椭圆 271"/>
          <p:cNvSpPr/>
          <p:nvPr/>
        </p:nvSpPr>
        <p:spPr>
          <a:xfrm>
            <a:off x="5494310" y="3721596"/>
            <a:ext cx="564806" cy="56480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3" name="直接箭头连接符 272"/>
          <p:cNvCxnSpPr>
            <a:endCxn id="265" idx="0"/>
          </p:cNvCxnSpPr>
          <p:nvPr/>
        </p:nvCxnSpPr>
        <p:spPr>
          <a:xfrm flipH="1">
            <a:off x="2622155" y="3433675"/>
            <a:ext cx="170824" cy="287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直接箭头连接符 275"/>
          <p:cNvCxnSpPr>
            <a:endCxn id="268" idx="0"/>
          </p:cNvCxnSpPr>
          <p:nvPr/>
        </p:nvCxnSpPr>
        <p:spPr>
          <a:xfrm>
            <a:off x="3449502" y="3419047"/>
            <a:ext cx="706268" cy="323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直接箭头连接符 276"/>
          <p:cNvCxnSpPr>
            <a:endCxn id="271" idx="0"/>
          </p:cNvCxnSpPr>
          <p:nvPr/>
        </p:nvCxnSpPr>
        <p:spPr>
          <a:xfrm>
            <a:off x="4845248" y="3433675"/>
            <a:ext cx="23990" cy="287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直接箭头连接符 278"/>
          <p:cNvCxnSpPr>
            <a:endCxn id="272" idx="0"/>
          </p:cNvCxnSpPr>
          <p:nvPr/>
        </p:nvCxnSpPr>
        <p:spPr>
          <a:xfrm>
            <a:off x="5776713" y="3263032"/>
            <a:ext cx="0" cy="458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矩形 280"/>
          <p:cNvSpPr/>
          <p:nvPr/>
        </p:nvSpPr>
        <p:spPr>
          <a:xfrm>
            <a:off x="3896724" y="3783975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3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84" name="矩形 283"/>
          <p:cNvSpPr/>
          <p:nvPr/>
        </p:nvSpPr>
        <p:spPr>
          <a:xfrm>
            <a:off x="4610192" y="3763182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8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285" name="矩形 284"/>
          <p:cNvSpPr/>
          <p:nvPr/>
        </p:nvSpPr>
        <p:spPr>
          <a:xfrm>
            <a:off x="5513977" y="3763182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9</a:t>
            </a:r>
            <a:endParaRPr lang="en-AU" dirty="0">
              <a:solidFill>
                <a:srgbClr val="0000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03" y="-8752"/>
            <a:ext cx="3418401" cy="234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497338" y="2423701"/>
            <a:ext cx="1440160" cy="926337"/>
            <a:chOff x="7020272" y="2600288"/>
            <a:chExt cx="1440160" cy="926337"/>
          </a:xfrm>
        </p:grpSpPr>
        <p:sp>
          <p:nvSpPr>
            <p:cNvPr id="298" name="圆角矩形标注 297"/>
            <p:cNvSpPr/>
            <p:nvPr/>
          </p:nvSpPr>
          <p:spPr>
            <a:xfrm>
              <a:off x="7020272" y="2600288"/>
              <a:ext cx="1283817" cy="420555"/>
            </a:xfrm>
            <a:prstGeom prst="wedgeRoundRectCallout">
              <a:avLst>
                <a:gd name="adj1" fmla="val 45046"/>
                <a:gd name="adj2" fmla="val 92055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,w</a:t>
              </a:r>
              <a:r>
                <a:rPr lang="en-US" sz="2000" baseline="-25000" dirty="0" smtClean="0"/>
                <a:t>3</a:t>
              </a:r>
              <a:r>
                <a:rPr lang="en-US" sz="2000" dirty="0" smtClean="0"/>
                <a:t>,w</a:t>
              </a:r>
              <a:r>
                <a:rPr lang="en-US" sz="2000" baseline="-25000" dirty="0" smtClean="0"/>
                <a:t>4</a:t>
              </a:r>
              <a:endParaRPr lang="en-AU" sz="2000" baseline="-25000" dirty="0"/>
            </a:p>
          </p:txBody>
        </p:sp>
        <p:pic>
          <p:nvPicPr>
            <p:cNvPr id="299" name="图片 2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418" y="3257510"/>
              <a:ext cx="243014" cy="269115"/>
            </a:xfrm>
            <a:prstGeom prst="rect">
              <a:avLst/>
            </a:prstGeom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35" y="769267"/>
            <a:ext cx="130257" cy="1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2" name="矩形 301"/>
          <p:cNvSpPr/>
          <p:nvPr/>
        </p:nvSpPr>
        <p:spPr>
          <a:xfrm>
            <a:off x="3590472" y="1062970"/>
            <a:ext cx="1078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303" name="椭圆 302"/>
          <p:cNvSpPr/>
          <p:nvPr/>
        </p:nvSpPr>
        <p:spPr>
          <a:xfrm>
            <a:off x="2717528" y="1425578"/>
            <a:ext cx="883161" cy="532704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矩形 303"/>
          <p:cNvSpPr/>
          <p:nvPr/>
        </p:nvSpPr>
        <p:spPr>
          <a:xfrm>
            <a:off x="4877503" y="2356167"/>
            <a:ext cx="848325" cy="505862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5" name="矩形 304"/>
          <p:cNvSpPr/>
          <p:nvPr/>
        </p:nvSpPr>
        <p:spPr>
          <a:xfrm>
            <a:off x="2853071" y="2367304"/>
            <a:ext cx="848325" cy="505862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6" name="流程图: 数据 305"/>
          <p:cNvSpPr/>
          <p:nvPr/>
        </p:nvSpPr>
        <p:spPr>
          <a:xfrm>
            <a:off x="2513960" y="3172783"/>
            <a:ext cx="907475" cy="161305"/>
          </a:xfrm>
          <a:prstGeom prst="flowChartInputOutput">
            <a:avLst/>
          </a:prstGeom>
          <a:solidFill>
            <a:srgbClr val="B2B2B2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7" name="流程图: 数据 306"/>
          <p:cNvSpPr/>
          <p:nvPr/>
        </p:nvSpPr>
        <p:spPr>
          <a:xfrm>
            <a:off x="4580835" y="3184406"/>
            <a:ext cx="907475" cy="161305"/>
          </a:xfrm>
          <a:prstGeom prst="flowChartInputOutput">
            <a:avLst/>
          </a:prstGeom>
          <a:solidFill>
            <a:srgbClr val="B2B2B2"/>
          </a:solidFill>
          <a:ln w="19050"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8" name="椭圆 307"/>
          <p:cNvSpPr/>
          <p:nvPr/>
        </p:nvSpPr>
        <p:spPr>
          <a:xfrm>
            <a:off x="3115771" y="3736552"/>
            <a:ext cx="564806" cy="564806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0" name="矩形 279"/>
          <p:cNvSpPr/>
          <p:nvPr/>
        </p:nvSpPr>
        <p:spPr>
          <a:xfrm>
            <a:off x="3190457" y="3743766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>
                <a:solidFill>
                  <a:srgbClr val="0000FF"/>
                </a:solidFill>
              </a:rPr>
              <a:t>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endParaRPr lang="en-AU" dirty="0">
              <a:solidFill>
                <a:srgbClr val="0000FF"/>
              </a:solidFill>
            </a:endParaRPr>
          </a:p>
        </p:txBody>
      </p:sp>
      <p:cxnSp>
        <p:nvCxnSpPr>
          <p:cNvPr id="274" name="直接箭头连接符 273"/>
          <p:cNvCxnSpPr>
            <a:endCxn id="267" idx="0"/>
          </p:cNvCxnSpPr>
          <p:nvPr/>
        </p:nvCxnSpPr>
        <p:spPr>
          <a:xfrm>
            <a:off x="2959767" y="3263032"/>
            <a:ext cx="439921" cy="466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9" name="矩形 308"/>
          <p:cNvSpPr/>
          <p:nvPr/>
        </p:nvSpPr>
        <p:spPr>
          <a:xfrm>
            <a:off x="6353558" y="3522365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/>
              <a:t>Candidate: </a:t>
            </a:r>
            <a:r>
              <a:rPr lang="en-US" altLang="zh-CHS" dirty="0" smtClean="0">
                <a:solidFill>
                  <a:srgbClr val="0000FF"/>
                </a:solidFill>
              </a:rPr>
              <a:t>{q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r>
              <a:rPr lang="en-US" altLang="zh-CHS" dirty="0" smtClean="0">
                <a:solidFill>
                  <a:srgbClr val="0000FF"/>
                </a:solidFill>
              </a:rPr>
              <a:t>}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310" name="矩形 309"/>
          <p:cNvSpPr/>
          <p:nvPr/>
        </p:nvSpPr>
        <p:spPr>
          <a:xfrm>
            <a:off x="6574772" y="4323523"/>
            <a:ext cx="1872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dirty="0" smtClean="0"/>
              <a:t>Answer: </a:t>
            </a:r>
            <a:r>
              <a:rPr lang="en-US" altLang="zh-CHS" dirty="0" smtClean="0">
                <a:solidFill>
                  <a:srgbClr val="0000FF"/>
                </a:solidFill>
              </a:rPr>
              <a:t>{q</a:t>
            </a:r>
            <a:r>
              <a:rPr lang="en-US" altLang="zh-CHS" baseline="-25000" dirty="0" smtClean="0">
                <a:solidFill>
                  <a:srgbClr val="0000FF"/>
                </a:solidFill>
              </a:rPr>
              <a:t>7</a:t>
            </a:r>
            <a:r>
              <a:rPr lang="en-US" altLang="zh-CHS" dirty="0" smtClean="0">
                <a:solidFill>
                  <a:srgbClr val="0000FF"/>
                </a:solidFill>
              </a:rPr>
              <a:t>}</a:t>
            </a:r>
            <a:endParaRPr lang="en-AU" dirty="0">
              <a:solidFill>
                <a:srgbClr val="0000FF"/>
              </a:solidFill>
            </a:endParaRPr>
          </a:p>
        </p:txBody>
      </p:sp>
      <p:sp>
        <p:nvSpPr>
          <p:cNvPr id="311" name="右箭头 310"/>
          <p:cNvSpPr/>
          <p:nvPr/>
        </p:nvSpPr>
        <p:spPr>
          <a:xfrm rot="5400000">
            <a:off x="7273472" y="4069276"/>
            <a:ext cx="447732" cy="28238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2" name="矩形 311"/>
          <p:cNvSpPr/>
          <p:nvPr/>
        </p:nvSpPr>
        <p:spPr>
          <a:xfrm>
            <a:off x="7580317" y="400537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HS" sz="1800" dirty="0" smtClean="0"/>
              <a:t>verify</a:t>
            </a:r>
            <a:endParaRPr lang="en-AU" sz="18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5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/>
      <p:bldP spid="310" grpId="0"/>
      <p:bldP spid="311" grpId="0" animBg="1"/>
      <p:bldP spid="3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Cost Model</a:t>
            </a:r>
            <a:endParaRPr lang="en-AU" b="1" i="1" dirty="0" smtClean="0">
              <a:latin typeface="Somme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66084"/>
                <a:ext cx="7344816" cy="3951656"/>
              </a:xfrm>
            </p:spPr>
            <p:txBody>
              <a:bodyPr/>
              <a:lstStyle/>
              <a:p>
                <a:r>
                  <a:rPr lang="en-US" sz="1800" dirty="0" smtClean="0"/>
                  <a:t>Quantitatively measure the matching cost of keyword partition and spatial partition at each node, respectively.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: a bucket (</a:t>
                </a:r>
                <a:r>
                  <a:rPr lang="en-US" sz="1800" dirty="0" smtClean="0"/>
                  <a:t>a keyword </a:t>
                </a:r>
                <a:r>
                  <a:rPr lang="en-US" sz="1800" dirty="0"/>
                  <a:t>cut or a </a:t>
                </a:r>
                <a:r>
                  <a:rPr lang="en-US" sz="1800" dirty="0" smtClean="0"/>
                  <a:t>spatial cell</a:t>
                </a:r>
                <a:r>
                  <a:rPr lang="en-US" sz="18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/>
                  <a:t> the number of queries assigned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dirty="0"/>
                  <a:t>: the hit probability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is explored during the object matching</a:t>
                </a:r>
              </a:p>
              <a:p>
                <a:r>
                  <a:rPr lang="en-US" sz="1800" dirty="0"/>
                  <a:t>The expected matching cost of a partition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:</a:t>
                </a:r>
                <a:r>
                  <a:rPr lang="en-US" sz="1800" dirty="0"/>
                  <a:t> </a:t>
                </a:r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66084"/>
                <a:ext cx="7344816" cy="3951656"/>
              </a:xfrm>
              <a:blipFill rotWithShape="1">
                <a:blip r:embed="rId4"/>
                <a:stretch>
                  <a:fillRect l="-581" t="-7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403648" y="3289548"/>
                <a:ext cx="2747868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800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89548"/>
                <a:ext cx="2747868" cy="879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5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Keyword Partition Algorithm</a:t>
            </a:r>
            <a:endParaRPr lang="en-AU" b="1" i="1" dirty="0" smtClean="0">
              <a:latin typeface="Somme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66084"/>
                <a:ext cx="8352928" cy="3951656"/>
              </a:xfrm>
            </p:spPr>
            <p:txBody>
              <a:bodyPr/>
              <a:lstStyle/>
              <a:p>
                <a:r>
                  <a:rPr lang="en-US" sz="1800" dirty="0" smtClean="0"/>
                  <a:t>Given a set of keywords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1800" dirty="0"/>
                  <a:t> collected from a set of queries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assigned to node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/>
                  <a:t>partition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into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800" dirty="0"/>
                  <a:t> cuts, such that the matching cost can be minimized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 smtClean="0"/>
                  <a:t>Dynamic programming</a:t>
                </a:r>
              </a:p>
              <a:p>
                <a:pPr lvl="1"/>
                <a:r>
                  <a:rPr lang="en-US" sz="1600" dirty="0" smtClean="0"/>
                  <a:t>Recursive function: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1400" i="1">
                        <a:latin typeface="Cambria Math"/>
                        <a:cs typeface="Arial" pitchFamily="34" charset="0"/>
                      </a:rPr>
                      <m:t>𝐶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sz="1400" i="1">
                        <a:latin typeface="Cambria Math"/>
                        <a:cs typeface="Arial" pitchFamily="34" charset="0"/>
                      </a:rPr>
                      <m:t>=</m:t>
                    </m:r>
                    <m:func>
                      <m:funcPr>
                        <m:ctrlPr>
                          <a:rPr lang="en-US" sz="1400" i="1">
                            <a:latin typeface="Cambria Math" charset="0"/>
                            <a:cs typeface="Arial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  <a:cs typeface="Arial" pitchFamily="34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≤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≤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𝑗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𝑐</m:t>
                            </m:r>
                            <m:r>
                              <a:rPr lang="en-US" sz="1400" i="1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+1</m:t>
                            </m:r>
                          </m:lim>
                        </m:limLow>
                      </m:fName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( </m:t>
                        </m:r>
                        <m:r>
                          <a:rPr lang="en-US" sz="1400" i="1">
                            <a:latin typeface="Cambria Math"/>
                            <a:cs typeface="Arial" pitchFamily="34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  <a:cs typeface="Arial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  <a:cs typeface="Arial" pitchFamily="34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𝑖</m:t>
                                </m:r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𝑚</m:t>
                                </m:r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,1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e>
                    </m:func>
                    <m:r>
                      <a:rPr lang="en-US" sz="1400" i="1">
                        <a:latin typeface="Cambria Math"/>
                        <a:cs typeface="Arial" pitchFamily="34" charset="0"/>
                      </a:rPr>
                      <m:t>𝐶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  <a:cs typeface="Arial" pitchFamily="3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1400" i="1">
                                <a:latin typeface="Cambria Math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+1,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𝑐</m:t>
                            </m:r>
                            <m:r>
                              <a:rPr lang="en-US" sz="1400" i="1">
                                <a:latin typeface="Cambria Math"/>
                                <a:cs typeface="Arial" pitchFamily="34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 dirty="0" smtClean="0"/>
                  <a:t> )</a:t>
                </a:r>
              </a:p>
              <a:p>
                <a:pPr lvl="1"/>
                <a:r>
                  <a:rPr lang="en-US" sz="1600" dirty="0" smtClean="0"/>
                  <a:t>Time complexity: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× </m:t>
                    </m:r>
                    <m:sSup>
                      <m:sSup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Heuristic greedy algorithm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Reduce the cost of two adjacent cuts c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i-1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locally for 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 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×|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|)</m:t>
                    </m:r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600" dirty="0" smtClean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66084"/>
                <a:ext cx="8352928" cy="3951656"/>
              </a:xfrm>
              <a:blipFill rotWithShape="1">
                <a:blip r:embed="rId4"/>
                <a:stretch>
                  <a:fillRect l="-511" t="-772" r="-9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883210" y="1633364"/>
                <a:ext cx="2241960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𝐶𝑢𝑡</m:t>
                              </m:r>
                              <m:r>
                                <a:rPr lang="en-US" sz="1200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𝐶𝑢𝑡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0" y="1633364"/>
                <a:ext cx="2241960" cy="617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4441676"/>
                <a:ext cx="7138504" cy="46166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ct val="200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AU" sz="2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𝒘</m:t>
                        </m:r>
                      </m:e>
                      <m:sub>
                        <m:r>
                          <a:rPr kumimoji="0" lang="en-US" sz="23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AU" sz="2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ommet bold"/>
                    <a:ea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>
                    <a:solidFill>
                      <a:srgbClr val="0000FF"/>
                    </a:solidFill>
                    <a:latin typeface="Sommet bold"/>
                    <a:ea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𝟗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sz="2300" b="1" dirty="0">
                    <a:solidFill>
                      <a:srgbClr val="0000FF"/>
                    </a:solidFill>
                    <a:latin typeface="Sommet bold"/>
                  </a:rPr>
                  <a:t> </a:t>
                </a:r>
                <a:r>
                  <a:rPr lang="en-AU" sz="2300" b="1" dirty="0" smtClean="0">
                    <a:solidFill>
                      <a:srgbClr val="0000FF"/>
                    </a:solidFill>
                    <a:latin typeface="Sommet bold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300" b="1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3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3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AU" sz="2300" b="1" dirty="0">
                  <a:solidFill>
                    <a:srgbClr val="0000FF"/>
                  </a:solidFill>
                  <a:latin typeface="Sommet bold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41676"/>
                <a:ext cx="713850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3084802" y="4330470"/>
            <a:ext cx="0" cy="68407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051720" y="4330470"/>
            <a:ext cx="0" cy="68407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971600" y="4441676"/>
            <a:ext cx="1008112" cy="45324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直接连接符 16"/>
          <p:cNvCxnSpPr/>
          <p:nvPr/>
        </p:nvCxnSpPr>
        <p:spPr>
          <a:xfrm>
            <a:off x="5148064" y="4326259"/>
            <a:ext cx="0" cy="68407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139952" y="4326259"/>
            <a:ext cx="0" cy="68407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108537" y="4441675"/>
            <a:ext cx="1980000" cy="45324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圆角矩形 19"/>
          <p:cNvSpPr/>
          <p:nvPr/>
        </p:nvSpPr>
        <p:spPr>
          <a:xfrm>
            <a:off x="4185000" y="4436685"/>
            <a:ext cx="3483344" cy="46665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7" name="组合 26"/>
          <p:cNvGrpSpPr/>
          <p:nvPr/>
        </p:nvGrpSpPr>
        <p:grpSpPr>
          <a:xfrm>
            <a:off x="1052281" y="4978471"/>
            <a:ext cx="846750" cy="597119"/>
            <a:chOff x="765556" y="5010335"/>
            <a:chExt cx="846750" cy="597119"/>
          </a:xfrm>
        </p:grpSpPr>
        <p:sp>
          <p:nvSpPr>
            <p:cNvPr id="16" name="圆角矩形 15"/>
            <p:cNvSpPr/>
            <p:nvPr/>
          </p:nvSpPr>
          <p:spPr>
            <a:xfrm>
              <a:off x="765556" y="5277031"/>
              <a:ext cx="846750" cy="33042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Local min</a:t>
              </a:r>
              <a:endParaRPr lang="en-AU" sz="1100" b="1" dirty="0"/>
            </a:p>
          </p:txBody>
        </p:sp>
        <p:cxnSp>
          <p:nvCxnSpPr>
            <p:cNvPr id="23" name="直接箭头连接符 22"/>
            <p:cNvCxnSpPr>
              <a:stCxn id="16" idx="0"/>
            </p:cNvCxnSpPr>
            <p:nvPr/>
          </p:nvCxnSpPr>
          <p:spPr>
            <a:xfrm flipV="1">
              <a:off x="1188931" y="5010335"/>
              <a:ext cx="0" cy="26669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2108537" y="4978471"/>
            <a:ext cx="846750" cy="597119"/>
            <a:chOff x="765556" y="5010335"/>
            <a:chExt cx="846750" cy="597119"/>
          </a:xfrm>
        </p:grpSpPr>
        <p:sp>
          <p:nvSpPr>
            <p:cNvPr id="30" name="圆角矩形 29"/>
            <p:cNvSpPr/>
            <p:nvPr/>
          </p:nvSpPr>
          <p:spPr>
            <a:xfrm>
              <a:off x="765556" y="5277031"/>
              <a:ext cx="846750" cy="33042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Local min</a:t>
              </a:r>
              <a:endParaRPr lang="en-AU" sz="1100" b="1" dirty="0"/>
            </a:p>
          </p:txBody>
        </p:sp>
        <p:cxnSp>
          <p:nvCxnSpPr>
            <p:cNvPr id="31" name="直接箭头连接符 30"/>
            <p:cNvCxnSpPr>
              <a:stCxn id="30" idx="0"/>
            </p:cNvCxnSpPr>
            <p:nvPr/>
          </p:nvCxnSpPr>
          <p:spPr>
            <a:xfrm flipV="1">
              <a:off x="1188931" y="5010335"/>
              <a:ext cx="0" cy="26669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77175" y="4537856"/>
                <a:ext cx="648072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𝒇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kumimoji="0" lang="en-A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75" y="4537856"/>
                <a:ext cx="64807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877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17587 -0.00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87 -0.0025 L -0.11302 -0.0025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6303 -3.33333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02 -0.0025 L -0.05782 -0.00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2 -0.0025 L -0.00278 -0.0025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05521 1.11022E-1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0 L 0.11545 0.00056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45 0.00056 L 0.17048 0.0005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66 L -0.28351 -0.00166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1 -0.00167 L -0.22847 -0.00167 " pathEditMode="relative" rAng="0" ptsTypes="AA">
                                      <p:cBhvr>
                                        <p:cTn id="9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6303 -3.33333E-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47 -0.00167 L -0.16562 -0.00167 " pathEditMode="relative" rAng="0" ptsTypes="AA">
                                      <p:cBhvr>
                                        <p:cTn id="9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"/>
                            </p:stCondLst>
                            <p:childTnLst>
                              <p:par>
                                <p:cTn id="10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3.33333E-6 L 0.11285 -3.33333E-6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9 0.00083 L -0.11024 0.00083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85 -3.33333E-6 L 0.17587 -3.33333E-6 " pathEditMode="relative" rAng="0" ptsTypes="AA">
                                      <p:cBhvr>
                                        <p:cTn id="1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0139 L -0.05521 0.00139 " pathEditMode="relative" rAng="0" ptsTypes="AA">
                                      <p:cBhvr>
                                        <p:cTn id="1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0139 L -8.33333E-7 0.00139 " pathEditMode="relative" rAng="0" ptsTypes="AA">
                                      <p:cBhvr>
                                        <p:cTn id="1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6302 4.44444E-6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3.33333E-6 L 0.13386 3.33333E-6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3.33333E-6 L 0.20469 3.33333E-6 " pathEditMode="relative" rAng="0" ptsTypes="AA">
                                      <p:cBhvr>
                                        <p:cTn id="1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75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75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Spatial Partition Algorithm</a:t>
            </a:r>
            <a:endParaRPr lang="en-AU" b="1" i="1" dirty="0" smtClean="0">
              <a:latin typeface="Somme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66084"/>
                <a:ext cx="5472608" cy="3951656"/>
              </a:xfrm>
            </p:spPr>
            <p:txBody>
              <a:bodyPr/>
              <a:lstStyle/>
              <a:p>
                <a:r>
                  <a:rPr lang="en-US" sz="1800" dirty="0" smtClean="0"/>
                  <a:t>Given a set of queries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and a spatial region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1800" dirty="0" smtClean="0"/>
                  <a:t>, divide it into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cells, such that the matching cost can be minimized.</a:t>
                </a:r>
              </a:p>
              <a:p>
                <a:endParaRPr lang="en-US" sz="1800" dirty="0"/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prove finding the optimal partition is </a:t>
                </a:r>
                <a:r>
                  <a:rPr lang="en-US" sz="1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NP-hard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by reducing from an existing NP-complete problem, </a:t>
                </a:r>
                <a:r>
                  <a:rPr lang="en-US" sz="1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Generalized Block Distribution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propose a local improvement greedy algorithm similar to the keyword partition.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rad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×|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|)</m:t>
                    </m:r>
                  </m:oMath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66084"/>
                <a:ext cx="5472608" cy="3951656"/>
              </a:xfrm>
              <a:blipFill rotWithShape="1">
                <a:blip r:embed="rId4"/>
                <a:stretch>
                  <a:fillRect l="-780" t="-772" r="-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92597" y="1201316"/>
                <a:ext cx="2246705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smtClean="0">
                          <a:latin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12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𝐶𝑒𝑙𝑙</m:t>
                              </m:r>
                              <m:r>
                                <a:rPr lang="en-US" sz="1200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𝐶𝑒𝑙𝑙</m:t>
                          </m:r>
                          <m:r>
                            <a:rPr lang="en-US" sz="12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97" y="1201316"/>
                <a:ext cx="2246705" cy="617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连接符 51"/>
          <p:cNvCxnSpPr/>
          <p:nvPr/>
        </p:nvCxnSpPr>
        <p:spPr>
          <a:xfrm>
            <a:off x="6565193" y="2026371"/>
            <a:ext cx="0" cy="29865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209957" y="2026371"/>
            <a:ext cx="0" cy="298653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5868144" y="2631408"/>
            <a:ext cx="30243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5868144" y="3395162"/>
            <a:ext cx="302433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5992597" y="2156134"/>
            <a:ext cx="2775431" cy="2775431"/>
            <a:chOff x="1821170" y="579824"/>
            <a:chExt cx="5286535" cy="5286535"/>
          </a:xfrm>
        </p:grpSpPr>
        <p:sp>
          <p:nvSpPr>
            <p:cNvPr id="57" name="矩形 56"/>
            <p:cNvSpPr/>
            <p:nvPr/>
          </p:nvSpPr>
          <p:spPr>
            <a:xfrm>
              <a:off x="1821170" y="579824"/>
              <a:ext cx="5286535" cy="5286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8" name="矩形 57"/>
            <p:cNvSpPr/>
            <p:nvPr/>
          </p:nvSpPr>
          <p:spPr>
            <a:xfrm>
              <a:off x="2439586" y="1006196"/>
              <a:ext cx="343684" cy="237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9" name="矩形 58"/>
            <p:cNvSpPr/>
            <p:nvPr/>
          </p:nvSpPr>
          <p:spPr>
            <a:xfrm>
              <a:off x="3171528" y="1740260"/>
              <a:ext cx="168756" cy="512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0" name="矩形 59"/>
            <p:cNvSpPr/>
            <p:nvPr/>
          </p:nvSpPr>
          <p:spPr>
            <a:xfrm>
              <a:off x="3587446" y="2348880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1" name="矩形 60"/>
            <p:cNvSpPr/>
            <p:nvPr/>
          </p:nvSpPr>
          <p:spPr>
            <a:xfrm>
              <a:off x="5275684" y="762560"/>
              <a:ext cx="432048" cy="34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2" name="矩形 61"/>
            <p:cNvSpPr/>
            <p:nvPr/>
          </p:nvSpPr>
          <p:spPr>
            <a:xfrm>
              <a:off x="4880461" y="2351124"/>
              <a:ext cx="360040" cy="351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矩形 62"/>
            <p:cNvSpPr/>
            <p:nvPr/>
          </p:nvSpPr>
          <p:spPr>
            <a:xfrm>
              <a:off x="3666772" y="1046880"/>
              <a:ext cx="257156" cy="3178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4" name="矩形 63"/>
            <p:cNvSpPr/>
            <p:nvPr/>
          </p:nvSpPr>
          <p:spPr>
            <a:xfrm>
              <a:off x="3353976" y="731036"/>
              <a:ext cx="375300" cy="431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5" name="矩形 64"/>
            <p:cNvSpPr/>
            <p:nvPr/>
          </p:nvSpPr>
          <p:spPr>
            <a:xfrm>
              <a:off x="2123728" y="5013176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6" name="矩形 65"/>
            <p:cNvSpPr/>
            <p:nvPr/>
          </p:nvSpPr>
          <p:spPr>
            <a:xfrm>
              <a:off x="2289488" y="4365104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7" name="矩形 66"/>
            <p:cNvSpPr/>
            <p:nvPr/>
          </p:nvSpPr>
          <p:spPr>
            <a:xfrm>
              <a:off x="3491880" y="4653136"/>
              <a:ext cx="432048" cy="150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8" name="矩形 67"/>
            <p:cNvSpPr/>
            <p:nvPr/>
          </p:nvSpPr>
          <p:spPr>
            <a:xfrm>
              <a:off x="6323265" y="3856092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9" name="矩形 68"/>
            <p:cNvSpPr/>
            <p:nvPr/>
          </p:nvSpPr>
          <p:spPr>
            <a:xfrm>
              <a:off x="5364088" y="5013176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0" name="矩形 69"/>
            <p:cNvSpPr/>
            <p:nvPr/>
          </p:nvSpPr>
          <p:spPr>
            <a:xfrm>
              <a:off x="4355976" y="3424044"/>
              <a:ext cx="432048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1" name="矩形 70"/>
            <p:cNvSpPr/>
            <p:nvPr/>
          </p:nvSpPr>
          <p:spPr>
            <a:xfrm>
              <a:off x="1978596" y="887932"/>
              <a:ext cx="289148" cy="3178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2" name="矩形 71"/>
            <p:cNvSpPr/>
            <p:nvPr/>
          </p:nvSpPr>
          <p:spPr>
            <a:xfrm>
              <a:off x="2368764" y="692736"/>
              <a:ext cx="216024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3" name="矩形 72"/>
            <p:cNvSpPr/>
            <p:nvPr/>
          </p:nvSpPr>
          <p:spPr>
            <a:xfrm>
              <a:off x="2328432" y="1584768"/>
              <a:ext cx="343684" cy="237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4" name="矩形 73"/>
            <p:cNvSpPr/>
            <p:nvPr/>
          </p:nvSpPr>
          <p:spPr>
            <a:xfrm>
              <a:off x="3255906" y="872764"/>
              <a:ext cx="343684" cy="237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矩形 74"/>
            <p:cNvSpPr/>
            <p:nvPr/>
          </p:nvSpPr>
          <p:spPr>
            <a:xfrm>
              <a:off x="2555776" y="1158596"/>
              <a:ext cx="343684" cy="237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6" name="矩形 75"/>
            <p:cNvSpPr/>
            <p:nvPr/>
          </p:nvSpPr>
          <p:spPr>
            <a:xfrm>
              <a:off x="2510628" y="2689468"/>
              <a:ext cx="343684" cy="237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7" name="矩形 76"/>
            <p:cNvSpPr/>
            <p:nvPr/>
          </p:nvSpPr>
          <p:spPr>
            <a:xfrm>
              <a:off x="3119736" y="1198280"/>
              <a:ext cx="343684" cy="237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8" name="矩形 77"/>
            <p:cNvSpPr/>
            <p:nvPr/>
          </p:nvSpPr>
          <p:spPr>
            <a:xfrm>
              <a:off x="3088070" y="2636912"/>
              <a:ext cx="343684" cy="2370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9" name="矩形 78"/>
            <p:cNvSpPr/>
            <p:nvPr/>
          </p:nvSpPr>
          <p:spPr>
            <a:xfrm>
              <a:off x="2167910" y="1725060"/>
              <a:ext cx="343684" cy="4086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0" name="矩形 79"/>
            <p:cNvSpPr/>
            <p:nvPr/>
          </p:nvSpPr>
          <p:spPr>
            <a:xfrm>
              <a:off x="2248884" y="3645024"/>
              <a:ext cx="432048" cy="216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/>
            </a:p>
          </p:txBody>
        </p:sp>
        <p:sp>
          <p:nvSpPr>
            <p:cNvPr id="81" name="矩形 80"/>
            <p:cNvSpPr/>
            <p:nvPr/>
          </p:nvSpPr>
          <p:spPr>
            <a:xfrm>
              <a:off x="3215730" y="4936564"/>
              <a:ext cx="432048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2" name="矩形 81"/>
            <p:cNvSpPr/>
            <p:nvPr/>
          </p:nvSpPr>
          <p:spPr>
            <a:xfrm>
              <a:off x="3393914" y="3750176"/>
              <a:ext cx="272858" cy="5909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3" name="矩形 82"/>
            <p:cNvSpPr/>
            <p:nvPr/>
          </p:nvSpPr>
          <p:spPr>
            <a:xfrm>
              <a:off x="4664437" y="1205828"/>
              <a:ext cx="216024" cy="2408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4" name="矩形 83"/>
            <p:cNvSpPr/>
            <p:nvPr/>
          </p:nvSpPr>
          <p:spPr>
            <a:xfrm>
              <a:off x="6323265" y="1043148"/>
              <a:ext cx="331227" cy="315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5" name="矩形 84"/>
            <p:cNvSpPr/>
            <p:nvPr/>
          </p:nvSpPr>
          <p:spPr>
            <a:xfrm>
              <a:off x="5876528" y="1973052"/>
              <a:ext cx="360040" cy="351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6" name="矩形 85"/>
            <p:cNvSpPr/>
            <p:nvPr/>
          </p:nvSpPr>
          <p:spPr>
            <a:xfrm>
              <a:off x="6488878" y="2526952"/>
              <a:ext cx="360040" cy="351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9157" y="4650635"/>
                <a:ext cx="1033440" cy="30777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342900" marR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𝒇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𝟑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 ×</m:t>
                      </m:r>
                      <m:r>
                        <a:rPr kumimoji="0" lang="en-US" sz="1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kumimoji="0" lang="en-A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ommet bold"/>
                  <a:ea typeface="+mn-ea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157" y="4650635"/>
                <a:ext cx="103344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41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5" grpId="0" uiExpand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Index Construction and Maintenance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8352928" cy="3951656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Recursively partition the queries using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keyword partition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spatial partition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adaptively according to the cost model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cost of keyword partition is smaller, build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k-node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Otherwise, build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s-node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termination condition reaches,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stop partition 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assign all the remaining queries to a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q-node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Maintenance</a:t>
            </a:r>
          </a:p>
          <a:p>
            <a:pPr lvl="1"/>
            <a:r>
              <a:rPr lang="en-US" sz="1600" dirty="0" smtClean="0"/>
              <a:t>Employ </a:t>
            </a:r>
            <a:r>
              <a:rPr lang="en-US" sz="1600" b="1" i="1" dirty="0" smtClean="0"/>
              <a:t>KL-Divergence</a:t>
            </a:r>
            <a:r>
              <a:rPr lang="en-US" sz="1600" dirty="0" smtClean="0"/>
              <a:t> to monitor the difference between the new distribution and old distribution for each s-node and k-node, as new queries are inserted or old query are expired.</a:t>
            </a:r>
          </a:p>
          <a:p>
            <a:pPr lvl="1"/>
            <a:r>
              <a:rPr lang="en-US" sz="1600" dirty="0" smtClean="0"/>
              <a:t>When the KL-Divergence exceeds a threshold, re-construct </a:t>
            </a:r>
            <a:r>
              <a:rPr lang="en-US" sz="1600" b="1" i="1" dirty="0" smtClean="0"/>
              <a:t>sub-tree</a:t>
            </a:r>
            <a:r>
              <a:rPr lang="en-US" sz="1600" dirty="0" smtClean="0"/>
              <a:t> of s-node or k-node.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5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Experiments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8352928" cy="3951656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-Tree: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KDD13.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Spatial-first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IQ-Tree: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SIGMOD13.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Spatial-first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RQ-Tree: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Keyword-first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endParaRPr lang="en-US" sz="1800" dirty="0" smtClean="0"/>
          </a:p>
          <a:p>
            <a:endParaRPr lang="en-US" sz="1800" dirty="0"/>
          </a:p>
          <a:p>
            <a:pPr lvl="1"/>
            <a:endParaRPr lang="en-US" sz="1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62855"/>
              </p:ext>
            </p:extLst>
          </p:nvPr>
        </p:nvGraphicFramePr>
        <p:xfrm>
          <a:off x="323528" y="3577580"/>
          <a:ext cx="4752528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4"/>
                <a:gridCol w="936106"/>
                <a:gridCol w="648072"/>
                <a:gridCol w="648072"/>
                <a:gridCol w="576064"/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Datasets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TWEETS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AIS</a:t>
                      </a:r>
                      <a:endParaRPr lang="en-AU" sz="1200" dirty="0"/>
                    </a:p>
                  </a:txBody>
                  <a:tcPr/>
                </a:tc>
              </a:tr>
              <a:tr h="1577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objects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12.7 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2.2 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2.2 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5.7</a:t>
                      </a:r>
                      <a:r>
                        <a:rPr lang="en-US" sz="1200" baseline="0" dirty="0" smtClean="0"/>
                        <a:t> M</a:t>
                      </a:r>
                      <a:endParaRPr lang="en-AU" sz="1200" dirty="0"/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Vocabulary</a:t>
                      </a:r>
                      <a:r>
                        <a:rPr lang="en-US" sz="1200" baseline="0" dirty="0" smtClean="0"/>
                        <a:t> size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1.7 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208</a:t>
                      </a:r>
                      <a:r>
                        <a:rPr lang="en-US" sz="1200" baseline="0" dirty="0" smtClean="0"/>
                        <a:t> K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81 K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81 K</a:t>
                      </a:r>
                      <a:endParaRPr lang="en-AU" sz="1200" dirty="0"/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Avg. #</a:t>
                      </a:r>
                      <a:r>
                        <a:rPr lang="en-US" sz="1200" baseline="0" dirty="0" smtClean="0"/>
                        <a:t> of object keywords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</a:t>
                      </a:r>
                      <a:endParaRPr lang="en-A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 bwMode="auto">
          <a:xfrm>
            <a:off x="4644008" y="1129308"/>
            <a:ext cx="4100264" cy="359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n-AU" sz="1800" dirty="0" smtClean="0"/>
              <a:t>Parameters</a:t>
            </a:r>
          </a:p>
          <a:p>
            <a:pPr marL="857250" lvl="1" indent="-457200"/>
            <a:endParaRPr lang="en-AU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896557"/>
                  </p:ext>
                </p:extLst>
              </p:nvPr>
            </p:nvGraphicFramePr>
            <p:xfrm>
              <a:off x="4572000" y="1561356"/>
              <a:ext cx="4383238" cy="1371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44214"/>
                    <a:gridCol w="2439024"/>
                  </a:tblGrid>
                  <a:tr h="216024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Parameters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Range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157728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Fan-out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mtClean="0"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100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n-US" sz="1200" b="1" i="0" u="sng" baseline="0" dirty="0" smtClean="0">
                              <a:effectLst/>
                            </a:rPr>
                            <a:t>200</a:t>
                          </a:r>
                          <a:r>
                            <a:rPr lang="en-US" sz="12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200" baseline="0" dirty="0" smtClean="0"/>
                            <a:t>300 400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243448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Avg.</a:t>
                          </a:r>
                          <a:r>
                            <a:rPr lang="en-US" sz="1200" baseline="0" dirty="0" smtClean="0"/>
                            <a:t> # of query keywords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1 2 </a:t>
                          </a:r>
                          <a:r>
                            <a:rPr lang="en-US" sz="1200" b="1" u="sng" dirty="0" smtClean="0"/>
                            <a:t>3</a:t>
                          </a:r>
                          <a:r>
                            <a:rPr lang="en-US" sz="1200" dirty="0" smtClean="0"/>
                            <a:t> 4 5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185152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Avg. query range size (%)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0.000001</a:t>
                          </a:r>
                          <a:r>
                            <a:rPr lang="en-US" sz="1200" baseline="0" dirty="0" smtClean="0"/>
                            <a:t>  0.0001  </a:t>
                          </a:r>
                          <a:r>
                            <a:rPr lang="en-US" sz="1200" b="1" u="sng" baseline="0" dirty="0" smtClean="0"/>
                            <a:t>0.01</a:t>
                          </a:r>
                          <a:r>
                            <a:rPr lang="en-US" sz="1200" baseline="0" dirty="0" smtClean="0"/>
                            <a:t>  1  10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185152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Scalability (M)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 </a:t>
                          </a:r>
                          <a:r>
                            <a:rPr lang="en-US" sz="1200" b="1" u="sng" dirty="0" smtClean="0"/>
                            <a:t>5</a:t>
                          </a:r>
                          <a:r>
                            <a:rPr lang="en-US" sz="1200" baseline="0" dirty="0" smtClean="0"/>
                            <a:t> 10 15 20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896557"/>
                  </p:ext>
                </p:extLst>
              </p:nvPr>
            </p:nvGraphicFramePr>
            <p:xfrm>
              <a:off x="4572000" y="1561356"/>
              <a:ext cx="4383238" cy="1371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944214"/>
                    <a:gridCol w="2439024"/>
                  </a:tblGrid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Parameters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Range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0000" r="-125705" b="-3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100</a:t>
                          </a:r>
                          <a:r>
                            <a:rPr lang="en-US" sz="1200" baseline="0" dirty="0" smtClean="0"/>
                            <a:t> </a:t>
                          </a:r>
                          <a:r>
                            <a:rPr lang="en-US" sz="1200" b="1" i="0" u="sng" baseline="0" dirty="0" smtClean="0">
                              <a:effectLst/>
                            </a:rPr>
                            <a:t>200</a:t>
                          </a:r>
                          <a:r>
                            <a:rPr lang="en-US" sz="1200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200" baseline="0" dirty="0" smtClean="0"/>
                            <a:t>300 400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Avg.</a:t>
                          </a:r>
                          <a:r>
                            <a:rPr lang="en-US" sz="1200" baseline="0" dirty="0" smtClean="0"/>
                            <a:t> # of query keywords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1 2 </a:t>
                          </a:r>
                          <a:r>
                            <a:rPr lang="en-US" sz="1200" b="1" u="sng" dirty="0" smtClean="0"/>
                            <a:t>3</a:t>
                          </a:r>
                          <a:r>
                            <a:rPr lang="en-US" sz="1200" dirty="0" smtClean="0"/>
                            <a:t> 4 5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Avg. query range size (%)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0.000001</a:t>
                          </a:r>
                          <a:r>
                            <a:rPr lang="en-US" sz="1200" baseline="0" dirty="0" smtClean="0"/>
                            <a:t>  0.0001  </a:t>
                          </a:r>
                          <a:r>
                            <a:rPr lang="en-US" sz="1200" b="1" u="sng" baseline="0" dirty="0" smtClean="0"/>
                            <a:t>0.01</a:t>
                          </a:r>
                          <a:r>
                            <a:rPr lang="en-US" sz="1200" baseline="0" dirty="0" smtClean="0"/>
                            <a:t>  1  10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Scalability (M)</a:t>
                          </a:r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 smtClean="0"/>
                            <a:t>1 </a:t>
                          </a:r>
                          <a:r>
                            <a:rPr lang="en-US" sz="1200" b="1" u="sng" dirty="0" smtClean="0"/>
                            <a:t>5</a:t>
                          </a:r>
                          <a:r>
                            <a:rPr lang="en-US" sz="1200" baseline="0" dirty="0" smtClean="0"/>
                            <a:t> 10 15 20</a:t>
                          </a:r>
                          <a:endParaRPr lang="en-AU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3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>
                <a:latin typeface="Sommet" charset="0"/>
              </a:rPr>
              <a:t>Introduction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5544616" cy="3529807"/>
          </a:xfrm>
        </p:spPr>
        <p:txBody>
          <a:bodyPr/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More and more </a:t>
            </a:r>
            <a:r>
              <a:rPr lang="en-US" altLang="en-US" sz="18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spatial-textual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objects are generated in a </a:t>
            </a:r>
            <a:r>
              <a:rPr lang="en-US" altLang="en-US" sz="18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fashion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Rapid development of Web 2.0 and GPS-enabled mobile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Ensuing proliferation of social applications, e.g., Twitter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Facebook, Foursquare</a:t>
            </a:r>
          </a:p>
          <a:p>
            <a:pPr lvl="1"/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applications: information dissemination, location-based advertising (e.g., Groupon)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 smtClean="0"/>
          </a:p>
          <a:p>
            <a:endParaRPr lang="en-AU" sz="1800" dirty="0" smtClean="0">
              <a:latin typeface="+mj-lt"/>
            </a:endParaRPr>
          </a:p>
          <a:p>
            <a:endParaRPr lang="en-AU" sz="1400" i="1" dirty="0" smtClean="0">
              <a:latin typeface="+mj-lt"/>
            </a:endParaRPr>
          </a:p>
          <a:p>
            <a:pPr lvl="1"/>
            <a:endParaRPr lang="en-AU" sz="1600" dirty="0"/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99" y="169143"/>
            <a:ext cx="1697331" cy="11712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93" y="247201"/>
            <a:ext cx="1768766" cy="10151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/>
          <a:stretch/>
        </p:blipFill>
        <p:spPr>
          <a:xfrm>
            <a:off x="6156176" y="1777380"/>
            <a:ext cx="2304256" cy="3276878"/>
          </a:xfrm>
          <a:prstGeom prst="rect">
            <a:avLst/>
          </a:prstGeom>
        </p:spPr>
      </p:pic>
      <p:pic>
        <p:nvPicPr>
          <p:cNvPr id="1027" name="Picture 3" descr="C:\Users\xiangwang\Google Drive\2.pi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 b="69101"/>
          <a:stretch/>
        </p:blipFill>
        <p:spPr bwMode="auto">
          <a:xfrm>
            <a:off x="2528834" y="3414239"/>
            <a:ext cx="2471746" cy="11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505497" y="3886117"/>
            <a:ext cx="2220511" cy="277511"/>
          </a:xfrm>
          <a:prstGeom prst="wedgeRoundRectCallout">
            <a:avLst>
              <a:gd name="adj1" fmla="val 61026"/>
              <a:gd name="adj2" fmla="val -33296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圆角矩形标注 13"/>
          <p:cNvSpPr/>
          <p:nvPr/>
        </p:nvSpPr>
        <p:spPr>
          <a:xfrm>
            <a:off x="6156176" y="3541576"/>
            <a:ext cx="2220511" cy="273807"/>
          </a:xfrm>
          <a:prstGeom prst="wedgeRoundRectCallout">
            <a:avLst>
              <a:gd name="adj1" fmla="val -60709"/>
              <a:gd name="adj2" fmla="val 22399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矩形 5"/>
          <p:cNvSpPr/>
          <p:nvPr/>
        </p:nvSpPr>
        <p:spPr>
          <a:xfrm>
            <a:off x="5062953" y="3635363"/>
            <a:ext cx="720080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2479689" y="4198322"/>
            <a:ext cx="2224590" cy="243354"/>
          </a:xfrm>
          <a:prstGeom prst="wedgeRoundRectCallout">
            <a:avLst>
              <a:gd name="adj1" fmla="val 56699"/>
              <a:gd name="adj2" fmla="val -1022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圆角矩形标注 17"/>
          <p:cNvSpPr/>
          <p:nvPr/>
        </p:nvSpPr>
        <p:spPr>
          <a:xfrm>
            <a:off x="6180102" y="3920810"/>
            <a:ext cx="2224590" cy="301697"/>
          </a:xfrm>
          <a:prstGeom prst="wedgeRoundRectCallout">
            <a:avLst>
              <a:gd name="adj1" fmla="val -59041"/>
              <a:gd name="adj2" fmla="val 46463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矩形 18"/>
          <p:cNvSpPr/>
          <p:nvPr/>
        </p:nvSpPr>
        <p:spPr>
          <a:xfrm>
            <a:off x="4920314" y="4139979"/>
            <a:ext cx="963872" cy="3600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88230" y="4089166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location</a:t>
            </a:r>
            <a:endParaRPr lang="en-AU" sz="2000" dirty="0">
              <a:cs typeface="Arial" panose="020B0604020202020204" pitchFamily="34" charset="0"/>
            </a:endParaRPr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935"/>
            <a:ext cx="3987340" cy="23246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 animBg="1"/>
      <p:bldP spid="17" grpId="0" animBg="1"/>
      <p:bldP spid="18" grpId="0" animBg="1"/>
      <p:bldP spid="1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Experiments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8352928" cy="3951656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on different datasets</a:t>
            </a:r>
          </a:p>
          <a:p>
            <a:endParaRPr lang="en-US" sz="1600" dirty="0" smtClean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1" y="2110141"/>
            <a:ext cx="3538680" cy="1842372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019" y="2111955"/>
            <a:ext cx="3512381" cy="1840557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71" y="1705372"/>
            <a:ext cx="4464496" cy="212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4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Experiments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8352928" cy="3951656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number of query keywords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620000"/>
            <a:ext cx="7380312" cy="2695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3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Experiments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8352928" cy="3951656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size of query region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620000"/>
            <a:ext cx="7350272" cy="27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2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Conclusion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8352928" cy="3951656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Propose a novel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daptive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spatial-keyword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artition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indexing structure, namely AP-Tree, to efficiently organize a massive number of queries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800" dirty="0"/>
              <a:t>The construction of AP-Tree is adaptive to the spatial and keyword distributions under the </a:t>
            </a:r>
            <a:r>
              <a:rPr lang="en-US" sz="1800" dirty="0" smtClean="0"/>
              <a:t>guide of </a:t>
            </a:r>
            <a:r>
              <a:rPr lang="en-US" sz="1800" dirty="0"/>
              <a:t>a cost model.</a:t>
            </a:r>
          </a:p>
          <a:p>
            <a:endParaRPr lang="en-US" sz="1800" dirty="0"/>
          </a:p>
          <a:p>
            <a:r>
              <a:rPr lang="en-US" sz="1800" dirty="0"/>
              <a:t>Achieve a high throughput performance improvement compared to the prior </a:t>
            </a:r>
            <a:r>
              <a:rPr lang="en-US" sz="1800" dirty="0" smtClean="0"/>
              <a:t>techniques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9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3779912" y="2785492"/>
            <a:ext cx="4535884" cy="48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Thanks!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3851919" y="3578225"/>
            <a:ext cx="4464993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Q</a:t>
            </a:r>
            <a:r>
              <a:rPr lang="en-AU" dirty="0" smtClean="0">
                <a:latin typeface="Aharoni" panose="02010803020104030203" pitchFamily="2" charset="-79"/>
                <a:cs typeface="Aharoni" panose="02010803020104030203" pitchFamily="2" charset="-79"/>
              </a:rPr>
              <a:t>&amp;</a:t>
            </a:r>
            <a:r>
              <a:rPr lang="en-AU" dirty="0" smtClean="0"/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"/>
    </mc:Choice>
    <mc:Fallback xmlns="">
      <p:transition spd="slow" advTm="7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>
                <a:latin typeface="Sommet" charset="0"/>
              </a:rPr>
              <a:t>Introduction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7344816" cy="3951656"/>
          </a:xfrm>
        </p:spPr>
        <p:txBody>
          <a:bodyPr/>
          <a:lstStyle/>
          <a:p>
            <a:r>
              <a:rPr lang="en-AU" sz="1800" i="1" dirty="0">
                <a:solidFill>
                  <a:srgbClr val="0000FF"/>
                </a:solidFill>
              </a:rPr>
              <a:t>Spatial-keyword Query Against </a:t>
            </a:r>
            <a:r>
              <a:rPr lang="en-AU" sz="1800" b="1" i="1" dirty="0">
                <a:solidFill>
                  <a:srgbClr val="0000FF"/>
                </a:solidFill>
              </a:rPr>
              <a:t>Static</a:t>
            </a:r>
            <a:r>
              <a:rPr lang="en-AU" sz="1800" i="1" dirty="0">
                <a:solidFill>
                  <a:srgbClr val="0000FF"/>
                </a:solidFill>
              </a:rPr>
              <a:t> </a:t>
            </a:r>
            <a:r>
              <a:rPr lang="en-AU" sz="1800" i="1" dirty="0" smtClean="0">
                <a:solidFill>
                  <a:srgbClr val="0000FF"/>
                </a:solidFill>
              </a:rPr>
              <a:t>Objects</a:t>
            </a:r>
            <a:endParaRPr lang="en-AU" sz="1800" i="1" dirty="0">
              <a:solidFill>
                <a:srgbClr val="0000FF"/>
              </a:solidFill>
            </a:endParaRPr>
          </a:p>
          <a:p>
            <a:pPr lvl="1"/>
            <a:r>
              <a:rPr lang="en-US" sz="1600" dirty="0"/>
              <a:t>Given a set of geo-textual objects, a spatial-keyword query aims to retrieve all the objects which satisfy its spatial and textual constraints.</a:t>
            </a:r>
            <a:endParaRPr lang="en-AU" sz="1600" dirty="0"/>
          </a:p>
          <a:p>
            <a:pPr lvl="1"/>
            <a:endParaRPr lang="en-AU" dirty="0" smtClean="0">
              <a:latin typeface="+mj-lt"/>
            </a:endParaRPr>
          </a:p>
          <a:p>
            <a:r>
              <a:rPr lang="en-US" sz="1800" b="1" i="1" dirty="0" smtClean="0">
                <a:solidFill>
                  <a:srgbClr val="0000FF"/>
                </a:solidFill>
              </a:rPr>
              <a:t>Continuous</a:t>
            </a:r>
            <a:r>
              <a:rPr lang="en-US" sz="1800" i="1" dirty="0" smtClean="0">
                <a:solidFill>
                  <a:srgbClr val="0000FF"/>
                </a:solidFill>
              </a:rPr>
              <a:t> Spatial-keyword Queries Against </a:t>
            </a:r>
            <a:r>
              <a:rPr lang="en-US" sz="1800" b="1" i="1" dirty="0" smtClean="0">
                <a:solidFill>
                  <a:srgbClr val="0000FF"/>
                </a:solidFill>
              </a:rPr>
              <a:t>Streaming</a:t>
            </a:r>
            <a:r>
              <a:rPr lang="en-US" sz="1800" i="1" dirty="0" smtClean="0">
                <a:solidFill>
                  <a:srgbClr val="0000FF"/>
                </a:solidFill>
              </a:rPr>
              <a:t> Objects</a:t>
            </a:r>
          </a:p>
          <a:p>
            <a:pPr lvl="1"/>
            <a:r>
              <a:rPr lang="en-US" sz="1600" dirty="0" smtClean="0"/>
              <a:t>Users register their interest as </a:t>
            </a:r>
            <a:r>
              <a:rPr lang="en-US" sz="1600" b="1" i="1" dirty="0" smtClean="0"/>
              <a:t>continuous</a:t>
            </a:r>
            <a:r>
              <a:rPr lang="en-US" sz="1600" dirty="0" smtClean="0"/>
              <a:t> spatial-keyword queries on the server.</a:t>
            </a:r>
          </a:p>
          <a:p>
            <a:pPr lvl="1"/>
            <a:r>
              <a:rPr lang="en-US" sz="1600" dirty="0" smtClean="0"/>
              <a:t>For each incoming geo-textual object issued by a stream publisher, deliver/push it to all the users who are interested in it immediately.</a:t>
            </a:r>
          </a:p>
          <a:p>
            <a:pPr lvl="1"/>
            <a:r>
              <a:rPr lang="en-US" sz="1600" dirty="0" smtClean="0"/>
              <a:t>Publish/Subscribe Framework!</a:t>
            </a:r>
            <a:endParaRPr lang="en-AU" sz="1600" dirty="0" smtClean="0"/>
          </a:p>
          <a:p>
            <a:pPr marL="0" indent="0">
              <a:buNone/>
            </a:pPr>
            <a:endParaRPr lang="en-AU" sz="1600" dirty="0" smtClean="0"/>
          </a:p>
        </p:txBody>
      </p:sp>
      <p:sp>
        <p:nvSpPr>
          <p:cNvPr id="9" name="圆角矩形标注 8"/>
          <p:cNvSpPr/>
          <p:nvPr/>
        </p:nvSpPr>
        <p:spPr>
          <a:xfrm>
            <a:off x="5792614" y="3793604"/>
            <a:ext cx="2667817" cy="720080"/>
          </a:xfrm>
          <a:prstGeom prst="wedgeRoundRectCallout">
            <a:avLst>
              <a:gd name="adj1" fmla="val -58343"/>
              <a:gd name="adj2" fmla="val 380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Server-initiated model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Continuous query</a:t>
            </a:r>
            <a:endParaRPr lang="en-AU" sz="1800" dirty="0"/>
          </a:p>
        </p:txBody>
      </p:sp>
      <p:sp>
        <p:nvSpPr>
          <p:cNvPr id="33" name="圆角矩形标注 32"/>
          <p:cNvSpPr/>
          <p:nvPr/>
        </p:nvSpPr>
        <p:spPr>
          <a:xfrm>
            <a:off x="5796136" y="625252"/>
            <a:ext cx="2376264" cy="720080"/>
          </a:xfrm>
          <a:prstGeom prst="wedgeRoundRectCallout">
            <a:avLst>
              <a:gd name="adj1" fmla="val -59313"/>
              <a:gd name="adj2" fmla="val 4649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User-initiated model 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Snapshot query</a:t>
            </a:r>
            <a:endParaRPr lang="en-A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8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9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Example</a:t>
            </a:r>
            <a:endParaRPr lang="en-AU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19444"/>
            <a:ext cx="4281785" cy="3951656"/>
          </a:xfrm>
        </p:spPr>
        <p:txBody>
          <a:bodyPr/>
          <a:lstStyle/>
          <a:p>
            <a:r>
              <a:rPr lang="en-US" sz="1800" dirty="0" smtClean="0"/>
              <a:t>A location-based e-coupon system</a:t>
            </a:r>
          </a:p>
          <a:p>
            <a:pPr lvl="1"/>
            <a:r>
              <a:rPr lang="en-US" sz="1600" dirty="0" smtClean="0"/>
              <a:t>U</a:t>
            </a:r>
            <a:r>
              <a:rPr lang="en-US" altLang="zh-CHS" sz="1600" dirty="0" smtClean="0"/>
              <a:t>sers interested in nearby sales register their interest in the system.</a:t>
            </a:r>
          </a:p>
          <a:p>
            <a:pPr lvl="1"/>
            <a:r>
              <a:rPr lang="en-US" altLang="zh-CHS" sz="1600" dirty="0" smtClean="0"/>
              <a:t>E-coupons from nearby shopping malls are delivered to relevant users.</a:t>
            </a:r>
          </a:p>
          <a:p>
            <a:pPr lvl="1"/>
            <a:endParaRPr lang="en-AU" sz="1600" dirty="0" smtClean="0"/>
          </a:p>
          <a:p>
            <a:endParaRPr lang="en-AU" sz="1600" dirty="0" smtClean="0"/>
          </a:p>
          <a:p>
            <a:endParaRPr lang="en-AU" sz="1800" dirty="0" smtClean="0">
              <a:latin typeface="+mj-lt"/>
            </a:endParaRPr>
          </a:p>
          <a:p>
            <a:endParaRPr lang="en-AU" sz="1400" i="1" dirty="0" smtClean="0">
              <a:latin typeface="+mj-lt"/>
            </a:endParaRPr>
          </a:p>
          <a:p>
            <a:pPr lvl="1"/>
            <a:endParaRPr lang="en-AU" sz="1600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393631" y="3505572"/>
            <a:ext cx="2660870" cy="793011"/>
            <a:chOff x="467544" y="2438962"/>
            <a:chExt cx="2660870" cy="793011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771443"/>
              <a:ext cx="357592" cy="39600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7"/>
            <a:stretch/>
          </p:blipFill>
          <p:spPr>
            <a:xfrm>
              <a:off x="2726925" y="2805325"/>
              <a:ext cx="401489" cy="396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grpSp>
          <p:nvGrpSpPr>
            <p:cNvPr id="39" name="组合 38"/>
            <p:cNvGrpSpPr/>
            <p:nvPr/>
          </p:nvGrpSpPr>
          <p:grpSpPr>
            <a:xfrm>
              <a:off x="1385712" y="2793519"/>
              <a:ext cx="816186" cy="438454"/>
              <a:chOff x="1385712" y="2793519"/>
              <a:chExt cx="816186" cy="438454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5712" y="2799973"/>
                <a:ext cx="432000" cy="432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5898" y="2793519"/>
                <a:ext cx="396000" cy="396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285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885" y="2438962"/>
              <a:ext cx="323952" cy="316934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54" y="2471986"/>
              <a:ext cx="288032" cy="288032"/>
            </a:xfrm>
            <a:prstGeom prst="rect">
              <a:avLst/>
            </a:prstGeom>
          </p:spPr>
        </p:pic>
        <p:sp>
          <p:nvSpPr>
            <p:cNvPr id="43" name="右箭头 42"/>
            <p:cNvSpPr/>
            <p:nvPr/>
          </p:nvSpPr>
          <p:spPr>
            <a:xfrm>
              <a:off x="971600" y="2892300"/>
              <a:ext cx="414112" cy="11102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85712" y="4426377"/>
            <a:ext cx="2866789" cy="447347"/>
            <a:chOff x="467544" y="3469612"/>
            <a:chExt cx="2866789" cy="447347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469612"/>
              <a:ext cx="357592" cy="396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7"/>
            <a:stretch/>
          </p:blipFill>
          <p:spPr>
            <a:xfrm>
              <a:off x="1602409" y="3469612"/>
              <a:ext cx="401489" cy="396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28575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grpSp>
          <p:nvGrpSpPr>
            <p:cNvPr id="44" name="组合 43"/>
            <p:cNvGrpSpPr/>
            <p:nvPr/>
          </p:nvGrpSpPr>
          <p:grpSpPr>
            <a:xfrm>
              <a:off x="2518147" y="3478505"/>
              <a:ext cx="816186" cy="438454"/>
              <a:chOff x="1528298" y="2793519"/>
              <a:chExt cx="816186" cy="438454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8298" y="2799973"/>
                <a:ext cx="432000" cy="432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28575"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484" y="2793519"/>
                <a:ext cx="396000" cy="396000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 w="28575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pic>
        </p:grpSp>
        <p:sp>
          <p:nvSpPr>
            <p:cNvPr id="48" name="右箭头 47"/>
            <p:cNvSpPr/>
            <p:nvPr/>
          </p:nvSpPr>
          <p:spPr>
            <a:xfrm>
              <a:off x="934898" y="3672453"/>
              <a:ext cx="414112" cy="111025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475657" y="2497460"/>
            <a:ext cx="2177356" cy="760286"/>
            <a:chOff x="377346" y="2745286"/>
            <a:chExt cx="1876783" cy="760286"/>
          </a:xfrm>
        </p:grpSpPr>
        <p:sp>
          <p:nvSpPr>
            <p:cNvPr id="54" name="矩形 53"/>
            <p:cNvSpPr/>
            <p:nvPr/>
          </p:nvSpPr>
          <p:spPr>
            <a:xfrm>
              <a:off x="381921" y="2745286"/>
              <a:ext cx="1872208" cy="3420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800" dirty="0">
                  <a:solidFill>
                    <a:schemeClr val="tx1"/>
                  </a:solidFill>
                </a:rPr>
                <a:t>Spatial constraint</a:t>
              </a:r>
              <a:endParaRPr lang="en-AU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77346" y="3163557"/>
              <a:ext cx="1872208" cy="3420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800" dirty="0" smtClean="0">
                  <a:solidFill>
                    <a:schemeClr val="tx1"/>
                  </a:solidFill>
                </a:rPr>
                <a:t>Textual </a:t>
              </a:r>
              <a:r>
                <a:rPr lang="en-US" sz="1800" dirty="0">
                  <a:solidFill>
                    <a:schemeClr val="tx1"/>
                  </a:solidFill>
                </a:rPr>
                <a:t>constraint</a:t>
              </a:r>
              <a:endParaRPr lang="en-AU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84744" y="332947"/>
            <a:ext cx="2592288" cy="2559353"/>
            <a:chOff x="5184744" y="332947"/>
            <a:chExt cx="2592288" cy="2559353"/>
          </a:xfrm>
        </p:grpSpPr>
        <p:grpSp>
          <p:nvGrpSpPr>
            <p:cNvPr id="22" name="组合 21"/>
            <p:cNvGrpSpPr/>
            <p:nvPr/>
          </p:nvGrpSpPr>
          <p:grpSpPr>
            <a:xfrm>
              <a:off x="5184744" y="332947"/>
              <a:ext cx="2592288" cy="2559353"/>
              <a:chOff x="5076056" y="332947"/>
              <a:chExt cx="2592288" cy="255935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5076056" y="332947"/>
                <a:ext cx="2559353" cy="2559353"/>
                <a:chOff x="5076056" y="332947"/>
                <a:chExt cx="2559353" cy="2559353"/>
              </a:xfrm>
            </p:grpSpPr>
            <p:sp>
              <p:nvSpPr>
                <p:cNvPr id="3" name="椭圆 2"/>
                <p:cNvSpPr/>
                <p:nvPr/>
              </p:nvSpPr>
              <p:spPr>
                <a:xfrm>
                  <a:off x="5076056" y="332947"/>
                  <a:ext cx="2559353" cy="2559353"/>
                </a:xfrm>
                <a:prstGeom prst="ellipse">
                  <a:avLst/>
                </a:prstGeom>
                <a:solidFill>
                  <a:srgbClr val="000000">
                    <a:alpha val="0"/>
                  </a:srgbClr>
                </a:solidFill>
                <a:ln w="2857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9732" y="1396623"/>
                  <a:ext cx="432000" cy="432000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28575"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pic>
          </p:grpSp>
          <p:sp>
            <p:nvSpPr>
              <p:cNvPr id="16" name="圆角矩形标注 15"/>
              <p:cNvSpPr/>
              <p:nvPr/>
            </p:nvSpPr>
            <p:spPr>
              <a:xfrm>
                <a:off x="5940152" y="625252"/>
                <a:ext cx="1728192" cy="648072"/>
              </a:xfrm>
              <a:prstGeom prst="wedgeRoundRectCallout">
                <a:avLst>
                  <a:gd name="adj1" fmla="val -24390"/>
                  <a:gd name="adj2" fmla="val 64024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iPad, discount</a:t>
                </a:r>
                <a:endParaRPr lang="en-AU" sz="20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524377" y="1345332"/>
              <a:ext cx="351879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A</a:t>
              </a:r>
              <a:endParaRPr kumimoji="0" lang="en-A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38800" y="1652477"/>
            <a:ext cx="3097696" cy="3097696"/>
            <a:chOff x="5938800" y="1652477"/>
            <a:chExt cx="3097696" cy="3097696"/>
          </a:xfrm>
        </p:grpSpPr>
        <p:grpSp>
          <p:nvGrpSpPr>
            <p:cNvPr id="27" name="组合 26"/>
            <p:cNvGrpSpPr/>
            <p:nvPr/>
          </p:nvGrpSpPr>
          <p:grpSpPr>
            <a:xfrm>
              <a:off x="5938800" y="1652477"/>
              <a:ext cx="3097696" cy="3097696"/>
              <a:chOff x="5830112" y="1647125"/>
              <a:chExt cx="3097696" cy="309769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830112" y="1647125"/>
                <a:ext cx="3097696" cy="3097696"/>
                <a:chOff x="5830112" y="1647125"/>
                <a:chExt cx="3097696" cy="3097696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5830112" y="1647125"/>
                  <a:ext cx="3097696" cy="3097696"/>
                </a:xfrm>
                <a:prstGeom prst="ellipse">
                  <a:avLst/>
                </a:prstGeom>
                <a:solidFill>
                  <a:srgbClr val="000000">
                    <a:alpha val="0"/>
                  </a:srgbClr>
                </a:solidFill>
                <a:ln w="28575"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0960" y="2997973"/>
                  <a:ext cx="396000" cy="396000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28575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pic>
          </p:grpSp>
          <p:sp>
            <p:nvSpPr>
              <p:cNvPr id="21" name="圆角矩形标注 20"/>
              <p:cNvSpPr/>
              <p:nvPr/>
            </p:nvSpPr>
            <p:spPr>
              <a:xfrm>
                <a:off x="7410007" y="3577579"/>
                <a:ext cx="1517801" cy="685003"/>
              </a:xfrm>
              <a:prstGeom prst="wedgeRoundRectCallout">
                <a:avLst>
                  <a:gd name="adj1" fmla="val -34545"/>
                  <a:gd name="adj2" fmla="val -68220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</a:t>
                </a:r>
                <a:r>
                  <a:rPr lang="en-US" sz="2000" dirty="0" smtClean="0"/>
                  <a:t>urface, brand-new</a:t>
                </a:r>
                <a:endParaRPr lang="en-AU" sz="20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601092" y="2987639"/>
              <a:ext cx="351879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C</a:t>
              </a:r>
              <a:endParaRPr kumimoji="0" lang="en-A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19489" y="1703264"/>
            <a:ext cx="2617007" cy="935547"/>
            <a:chOff x="6625452" y="1471323"/>
            <a:chExt cx="2617007" cy="93554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452" y="2010870"/>
              <a:ext cx="357592" cy="396000"/>
            </a:xfrm>
            <a:prstGeom prst="rect">
              <a:avLst/>
            </a:prstGeom>
          </p:spPr>
        </p:pic>
        <p:sp>
          <p:nvSpPr>
            <p:cNvPr id="26" name="圆角矩形标注 25"/>
            <p:cNvSpPr/>
            <p:nvPr/>
          </p:nvSpPr>
          <p:spPr>
            <a:xfrm>
              <a:off x="7180960" y="1471323"/>
              <a:ext cx="2061499" cy="935547"/>
            </a:xfrm>
            <a:prstGeom prst="wedgeRoundRectCallout">
              <a:avLst>
                <a:gd name="adj1" fmla="val -56995"/>
                <a:gd name="adj2" fmla="val 27685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HS" sz="2000" dirty="0"/>
                <a:t>s</a:t>
              </a:r>
              <a:r>
                <a:rPr lang="en-US" altLang="zh-CHS" sz="2000" dirty="0" smtClean="0"/>
                <a:t>urface, iPad, brand-new, discount</a:t>
              </a:r>
              <a:endParaRPr lang="en-AU" sz="20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94702" y="625252"/>
            <a:ext cx="1856661" cy="1888716"/>
            <a:chOff x="4094702" y="979984"/>
            <a:chExt cx="1856661" cy="1533984"/>
          </a:xfrm>
        </p:grpSpPr>
        <p:sp>
          <p:nvSpPr>
            <p:cNvPr id="23" name="圆角矩形标注 22"/>
            <p:cNvSpPr/>
            <p:nvPr/>
          </p:nvSpPr>
          <p:spPr>
            <a:xfrm>
              <a:off x="4094702" y="979984"/>
              <a:ext cx="1823520" cy="984717"/>
            </a:xfrm>
            <a:prstGeom prst="wedgeRoundRectCallout">
              <a:avLst>
                <a:gd name="adj1" fmla="val 40663"/>
                <a:gd name="adj2" fmla="val 61950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nexus</a:t>
              </a:r>
              <a:r>
                <a:rPr lang="en-US" sz="2000" dirty="0"/>
                <a:t>, </a:t>
              </a:r>
              <a:r>
                <a:rPr lang="en-US" sz="2000" dirty="0" smtClean="0"/>
                <a:t>surface, discount, brand-new</a:t>
              </a:r>
              <a:endParaRPr lang="en-AU" sz="2000" dirty="0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771" y="2117968"/>
              <a:ext cx="357592" cy="396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4248640" y="1791446"/>
            <a:ext cx="2880320" cy="2866254"/>
            <a:chOff x="4248640" y="1791446"/>
            <a:chExt cx="2880320" cy="2866254"/>
          </a:xfrm>
        </p:grpSpPr>
        <p:grpSp>
          <p:nvGrpSpPr>
            <p:cNvPr id="31" name="组合 30"/>
            <p:cNvGrpSpPr/>
            <p:nvPr/>
          </p:nvGrpSpPr>
          <p:grpSpPr>
            <a:xfrm>
              <a:off x="4248640" y="1791446"/>
              <a:ext cx="2880320" cy="2866254"/>
              <a:chOff x="4211960" y="1849388"/>
              <a:chExt cx="2520280" cy="250797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4211960" y="1849388"/>
                <a:ext cx="2520280" cy="2507972"/>
                <a:chOff x="4283968" y="1931946"/>
                <a:chExt cx="2520280" cy="2507972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283968" y="1931946"/>
                  <a:ext cx="2520280" cy="2507972"/>
                </a:xfrm>
                <a:prstGeom prst="ellipse">
                  <a:avLst/>
                </a:prstGeom>
                <a:solidFill>
                  <a:srgbClr val="000000">
                    <a:alpha val="0"/>
                  </a:srgbClr>
                </a:solidFill>
                <a:ln w="2857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0537"/>
                <a:stretch/>
              </p:blipFill>
              <p:spPr>
                <a:xfrm>
                  <a:off x="5343362" y="2987932"/>
                  <a:ext cx="401489" cy="396000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28575">
                  <a:noFill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sp>
            <p:nvSpPr>
              <p:cNvPr id="20" name="圆角矩形标注 19"/>
              <p:cNvSpPr/>
              <p:nvPr/>
            </p:nvSpPr>
            <p:spPr>
              <a:xfrm>
                <a:off x="4268151" y="2766412"/>
                <a:ext cx="936104" cy="397792"/>
              </a:xfrm>
              <a:prstGeom prst="wedgeRoundRectCallout">
                <a:avLst>
                  <a:gd name="adj1" fmla="val 57422"/>
                  <a:gd name="adj2" fmla="val 21340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nexus</a:t>
                </a:r>
                <a:endParaRPr lang="en-AU" sz="2000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5775423" y="2998287"/>
              <a:ext cx="351879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342900" marR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lang="en-US" dirty="0">
                  <a:ea typeface="+mn-ea"/>
                  <a:cs typeface="Arial" panose="020B0604020202020204" pitchFamily="34" charset="0"/>
                </a:rPr>
                <a:t>B</a:t>
              </a:r>
              <a:endParaRPr kumimoji="0" lang="en-A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12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>
                <a:latin typeface="Sommet" charset="0"/>
              </a:rPr>
              <a:t>State-of-the-arts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763688" y="3217540"/>
            <a:ext cx="6408712" cy="792088"/>
          </a:xfrm>
        </p:spPr>
        <p:txBody>
          <a:bodyPr/>
          <a:lstStyle/>
          <a:p>
            <a:r>
              <a:rPr lang="en-US" sz="2400" b="1" dirty="0" err="1">
                <a:latin typeface="+mn-lt"/>
                <a:cs typeface="Arial" panose="020B0604020202020204" pitchFamily="34" charset="0"/>
              </a:rPr>
              <a:t>R</a:t>
            </a:r>
            <a:r>
              <a:rPr lang="en-US" sz="2400" b="1" baseline="30000" dirty="0" err="1">
                <a:latin typeface="+mn-lt"/>
                <a:cs typeface="Arial" panose="020B0604020202020204" pitchFamily="34" charset="0"/>
              </a:rPr>
              <a:t>t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-Tree (Li et al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. THU,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KDD 2013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IQ-Tree (Chen et al. NTU, SIGMOD 2013)</a:t>
            </a:r>
          </a:p>
          <a:p>
            <a:endParaRPr lang="en-US" sz="2400" b="1" dirty="0" smtClean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126505"/>
              </p:ext>
            </p:extLst>
          </p:nvPr>
        </p:nvGraphicFramePr>
        <p:xfrm>
          <a:off x="1764582" y="1849388"/>
          <a:ext cx="568863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61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b="1" i="1" dirty="0" smtClean="0">
                <a:latin typeface="Sommet" charset="0"/>
              </a:rPr>
              <a:t>R</a:t>
            </a:r>
            <a:r>
              <a:rPr lang="en-US" altLang="zh-CHS" b="1" i="1" baseline="30000" dirty="0" smtClean="0">
                <a:latin typeface="Sommet" charset="0"/>
              </a:rPr>
              <a:t>t</a:t>
            </a:r>
            <a:r>
              <a:rPr lang="en-AU" b="1" i="1" dirty="0" smtClean="0">
                <a:latin typeface="Sommet" charset="0"/>
              </a:rPr>
              <a:t>-Tree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7344816" cy="3951656"/>
          </a:xfrm>
        </p:spPr>
        <p:txBody>
          <a:bodyPr/>
          <a:lstStyle/>
          <a:p>
            <a:r>
              <a:rPr lang="en-US" sz="1800" dirty="0" smtClean="0"/>
              <a:t>An </a:t>
            </a:r>
            <a:r>
              <a:rPr lang="en-US" sz="1800" b="1" i="1" dirty="0" smtClean="0"/>
              <a:t>R-Tree</a:t>
            </a:r>
            <a:r>
              <a:rPr lang="en-US" sz="1800" dirty="0" smtClean="0"/>
              <a:t> is built to partition the queries based on their search ranges first.</a:t>
            </a:r>
          </a:p>
          <a:p>
            <a:r>
              <a:rPr lang="en-US" sz="1800" dirty="0" smtClean="0"/>
              <a:t>Then in each R-Tree node, the </a:t>
            </a:r>
            <a:r>
              <a:rPr lang="en-US" sz="1800" b="1" i="1" dirty="0" smtClean="0"/>
              <a:t>keywords from its descendants </a:t>
            </a:r>
            <a:r>
              <a:rPr lang="en-US" sz="1800" dirty="0" smtClean="0"/>
              <a:t>are recorded as textual filter.</a:t>
            </a:r>
          </a:p>
          <a:p>
            <a:endParaRPr lang="en-AU" sz="1800" dirty="0" smtClean="0">
              <a:latin typeface="+mj-lt"/>
            </a:endParaRPr>
          </a:p>
          <a:p>
            <a:endParaRPr lang="en-AU" sz="1400" i="1" dirty="0" smtClean="0">
              <a:latin typeface="+mj-lt"/>
            </a:endParaRPr>
          </a:p>
          <a:p>
            <a:pPr lvl="1"/>
            <a:endParaRPr lang="en-AU" sz="1600" dirty="0"/>
          </a:p>
        </p:txBody>
      </p:sp>
      <p:grpSp>
        <p:nvGrpSpPr>
          <p:cNvPr id="100" name="组合 99"/>
          <p:cNvGrpSpPr/>
          <p:nvPr/>
        </p:nvGrpSpPr>
        <p:grpSpPr>
          <a:xfrm>
            <a:off x="4190881" y="3113697"/>
            <a:ext cx="4917623" cy="1471995"/>
            <a:chOff x="3616034" y="3081908"/>
            <a:chExt cx="4917623" cy="1471995"/>
          </a:xfrm>
        </p:grpSpPr>
        <p:grpSp>
          <p:nvGrpSpPr>
            <p:cNvPr id="3" name="组合 2"/>
            <p:cNvGrpSpPr/>
            <p:nvPr/>
          </p:nvGrpSpPr>
          <p:grpSpPr>
            <a:xfrm>
              <a:off x="4477419" y="3638293"/>
              <a:ext cx="860907" cy="257089"/>
              <a:chOff x="5384104" y="2929508"/>
              <a:chExt cx="860907" cy="25708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5384104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</a:t>
                </a:r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5813407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4</a:t>
                </a:r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5536504" y="3081908"/>
              <a:ext cx="860907" cy="257089"/>
              <a:chOff x="5384104" y="2929508"/>
              <a:chExt cx="860907" cy="257089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5384104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813407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2</a:t>
                </a:r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6639320" y="3638293"/>
              <a:ext cx="860907" cy="257089"/>
              <a:chOff x="5384104" y="2929508"/>
              <a:chExt cx="860907" cy="257089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5384104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5</a:t>
                </a:r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5813407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6</a:t>
                </a:r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63" name="直接箭头连接符 62"/>
            <p:cNvCxnSpPr>
              <a:stCxn id="58" idx="2"/>
            </p:cNvCxnSpPr>
            <p:nvPr/>
          </p:nvCxnSpPr>
          <p:spPr>
            <a:xfrm flipH="1">
              <a:off x="4909023" y="3338997"/>
              <a:ext cx="843283" cy="299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>
              <a:stCxn id="59" idx="2"/>
            </p:cNvCxnSpPr>
            <p:nvPr/>
          </p:nvCxnSpPr>
          <p:spPr>
            <a:xfrm>
              <a:off x="6181609" y="3338997"/>
              <a:ext cx="887014" cy="2992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组合 63"/>
            <p:cNvGrpSpPr/>
            <p:nvPr/>
          </p:nvGrpSpPr>
          <p:grpSpPr>
            <a:xfrm>
              <a:off x="3616034" y="4296814"/>
              <a:ext cx="1290688" cy="257089"/>
              <a:chOff x="3737068" y="4269439"/>
              <a:chExt cx="1290688" cy="257089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3737068" y="4269439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4166371" y="4269439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4596152" y="4269439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216107" y="4296814"/>
              <a:ext cx="860907" cy="257089"/>
              <a:chOff x="5384104" y="2929508"/>
              <a:chExt cx="860907" cy="257089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5384104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5813407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405557" y="4296814"/>
              <a:ext cx="860907" cy="257089"/>
              <a:chOff x="5384104" y="2929508"/>
              <a:chExt cx="860907" cy="257089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5384104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5813407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672750" y="4296814"/>
              <a:ext cx="860907" cy="257089"/>
              <a:chOff x="5384104" y="2929508"/>
              <a:chExt cx="860907" cy="257089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5384104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5813407" y="2929508"/>
                <a:ext cx="431604" cy="2570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87" name="直接箭头连接符 86"/>
            <p:cNvCxnSpPr>
              <a:stCxn id="54" idx="2"/>
              <a:endCxn id="71" idx="0"/>
            </p:cNvCxnSpPr>
            <p:nvPr/>
          </p:nvCxnSpPr>
          <p:spPr>
            <a:xfrm flipH="1">
              <a:off x="4261139" y="3895382"/>
              <a:ext cx="432082" cy="401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>
              <a:stCxn id="56" idx="2"/>
            </p:cNvCxnSpPr>
            <p:nvPr/>
          </p:nvCxnSpPr>
          <p:spPr>
            <a:xfrm>
              <a:off x="5122524" y="3895382"/>
              <a:ext cx="525187" cy="401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箭头连接符 93"/>
            <p:cNvCxnSpPr>
              <a:stCxn id="61" idx="2"/>
            </p:cNvCxnSpPr>
            <p:nvPr/>
          </p:nvCxnSpPr>
          <p:spPr>
            <a:xfrm flipH="1">
              <a:off x="6834860" y="3895382"/>
              <a:ext cx="20262" cy="401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>
              <a:stCxn id="62" idx="2"/>
            </p:cNvCxnSpPr>
            <p:nvPr/>
          </p:nvCxnSpPr>
          <p:spPr>
            <a:xfrm>
              <a:off x="7284425" y="3895382"/>
              <a:ext cx="819929" cy="401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4226755" y="4242350"/>
            <a:ext cx="4881749" cy="401843"/>
            <a:chOff x="3616034" y="4151911"/>
            <a:chExt cx="4881749" cy="401843"/>
          </a:xfrm>
        </p:grpSpPr>
        <p:sp>
          <p:nvSpPr>
            <p:cNvPr id="98" name="矩形 97"/>
            <p:cNvSpPr/>
            <p:nvPr/>
          </p:nvSpPr>
          <p:spPr>
            <a:xfrm>
              <a:off x="3616034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>
                  <a:solidFill>
                    <a:srgbClr val="0000FF"/>
                  </a:solidFill>
                </a:rPr>
                <a:t>1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4047638" y="4151911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8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497973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6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5239179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3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5665129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5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6410088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2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6849406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7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7653552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4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8075873" y="415364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9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5" name="右箭头 114"/>
          <p:cNvSpPr/>
          <p:nvPr/>
        </p:nvSpPr>
        <p:spPr>
          <a:xfrm>
            <a:off x="3425398" y="3014237"/>
            <a:ext cx="895465" cy="38041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32" name="组合 1031"/>
          <p:cNvGrpSpPr/>
          <p:nvPr/>
        </p:nvGrpSpPr>
        <p:grpSpPr>
          <a:xfrm>
            <a:off x="3707904" y="2497460"/>
            <a:ext cx="5184576" cy="1717415"/>
            <a:chOff x="3677176" y="2212299"/>
            <a:chExt cx="5184576" cy="1717415"/>
          </a:xfrm>
        </p:grpSpPr>
        <p:grpSp>
          <p:nvGrpSpPr>
            <p:cNvPr id="120" name="组合 119"/>
            <p:cNvGrpSpPr/>
            <p:nvPr/>
          </p:nvGrpSpPr>
          <p:grpSpPr>
            <a:xfrm>
              <a:off x="6941530" y="2212299"/>
              <a:ext cx="1413600" cy="744782"/>
              <a:chOff x="6941530" y="2212299"/>
              <a:chExt cx="1413600" cy="744782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7290045" y="2212299"/>
                <a:ext cx="1065085" cy="531151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AU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6</a:t>
                </a:r>
                <a:endPara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18" name="直接箭头连接符 117"/>
              <p:cNvCxnSpPr>
                <a:stCxn id="59" idx="3"/>
              </p:cNvCxnSpPr>
              <p:nvPr/>
            </p:nvCxnSpPr>
            <p:spPr>
              <a:xfrm flipV="1">
                <a:off x="6941530" y="2755456"/>
                <a:ext cx="881057" cy="201625"/>
              </a:xfrm>
              <a:prstGeom prst="straightConnector1">
                <a:avLst/>
              </a:prstGeom>
              <a:ln>
                <a:prstDash val="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组合 124"/>
            <p:cNvGrpSpPr/>
            <p:nvPr/>
          </p:nvGrpSpPr>
          <p:grpSpPr>
            <a:xfrm>
              <a:off x="4478773" y="2212299"/>
              <a:ext cx="1601850" cy="744782"/>
              <a:chOff x="7290045" y="2212299"/>
              <a:chExt cx="1601850" cy="744782"/>
            </a:xfrm>
          </p:grpSpPr>
          <p:sp>
            <p:nvSpPr>
              <p:cNvPr id="126" name="圆角矩形 125"/>
              <p:cNvSpPr/>
              <p:nvPr/>
            </p:nvSpPr>
            <p:spPr>
              <a:xfrm>
                <a:off x="7290045" y="2212299"/>
                <a:ext cx="1065085" cy="543157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2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AU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4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,w</a:t>
                </a:r>
                <a:r>
                  <a:rPr lang="en-US" sz="1600" baseline="-250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6</a:t>
                </a:r>
                <a:endPara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27" name="直接箭头连接符 126"/>
              <p:cNvCxnSpPr>
                <a:stCxn id="58" idx="1"/>
              </p:cNvCxnSpPr>
              <p:nvPr/>
            </p:nvCxnSpPr>
            <p:spPr>
              <a:xfrm flipH="1" flipV="1">
                <a:off x="7822587" y="2755456"/>
                <a:ext cx="1069308" cy="201625"/>
              </a:xfrm>
              <a:prstGeom prst="straightConnector1">
                <a:avLst/>
              </a:prstGeom>
              <a:ln>
                <a:prstDash val="dash"/>
                <a:tailEnd type="arrow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30" name="圆角矩形 129"/>
            <p:cNvSpPr/>
            <p:nvPr/>
          </p:nvSpPr>
          <p:spPr>
            <a:xfrm>
              <a:off x="3677176" y="3085625"/>
              <a:ext cx="1065085" cy="494826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3</a:t>
              </a:r>
              <a:r>
                <a:rPr lang="en-AU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5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6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1" name="直接箭头连接符 130"/>
            <p:cNvCxnSpPr>
              <a:stCxn id="54" idx="1"/>
              <a:endCxn id="130" idx="3"/>
            </p:cNvCxnSpPr>
            <p:nvPr/>
          </p:nvCxnSpPr>
          <p:spPr>
            <a:xfrm flipH="1" flipV="1">
              <a:off x="4742261" y="3333038"/>
              <a:ext cx="279277" cy="180428"/>
            </a:xfrm>
            <a:prstGeom prst="straightConnector1">
              <a:avLst/>
            </a:prstGeom>
            <a:ln>
              <a:prstDash val="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3" name="圆角矩形 132"/>
            <p:cNvSpPr/>
            <p:nvPr/>
          </p:nvSpPr>
          <p:spPr>
            <a:xfrm>
              <a:off x="5940152" y="3148403"/>
              <a:ext cx="1299865" cy="27725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3</a:t>
              </a:r>
              <a:r>
                <a:rPr lang="en-AU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4" name="直接箭头连接符 133"/>
            <p:cNvCxnSpPr>
              <a:stCxn id="56" idx="3"/>
              <a:endCxn id="133" idx="2"/>
            </p:cNvCxnSpPr>
            <p:nvPr/>
          </p:nvCxnSpPr>
          <p:spPr>
            <a:xfrm flipV="1">
              <a:off x="5882445" y="3425658"/>
              <a:ext cx="707640" cy="87808"/>
            </a:xfrm>
            <a:prstGeom prst="straightConnector1">
              <a:avLst/>
            </a:prstGeom>
            <a:ln>
              <a:prstDash val="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0" name="圆角矩形 139"/>
            <p:cNvSpPr/>
            <p:nvPr/>
          </p:nvSpPr>
          <p:spPr>
            <a:xfrm>
              <a:off x="5927671" y="3652459"/>
              <a:ext cx="1299865" cy="27725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3</a:t>
              </a:r>
              <a:r>
                <a:rPr lang="en-AU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41" name="直接箭头连接符 140"/>
            <p:cNvCxnSpPr>
              <a:stCxn id="61" idx="1"/>
              <a:endCxn id="140" idx="0"/>
            </p:cNvCxnSpPr>
            <p:nvPr/>
          </p:nvCxnSpPr>
          <p:spPr>
            <a:xfrm flipH="1">
              <a:off x="6577604" y="3513466"/>
              <a:ext cx="605835" cy="138993"/>
            </a:xfrm>
            <a:prstGeom prst="straightConnector1">
              <a:avLst/>
            </a:prstGeom>
            <a:ln>
              <a:prstDash val="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7" name="圆角矩形 146"/>
            <p:cNvSpPr/>
            <p:nvPr/>
          </p:nvSpPr>
          <p:spPr>
            <a:xfrm>
              <a:off x="7848508" y="3018574"/>
              <a:ext cx="1013244" cy="27725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5</a:t>
              </a:r>
              <a:r>
                <a:rPr lang="en-AU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</a:t>
              </a:r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6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48" name="直接箭头连接符 147"/>
            <p:cNvCxnSpPr>
              <a:stCxn id="62" idx="3"/>
              <a:endCxn id="147" idx="2"/>
            </p:cNvCxnSpPr>
            <p:nvPr/>
          </p:nvCxnSpPr>
          <p:spPr>
            <a:xfrm flipV="1">
              <a:off x="8044346" y="3295829"/>
              <a:ext cx="310784" cy="217637"/>
            </a:xfrm>
            <a:prstGeom prst="straightConnector1">
              <a:avLst/>
            </a:prstGeom>
            <a:ln>
              <a:prstDash val="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60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97558"/>
            <a:ext cx="3065176" cy="20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2" name="组合 1041"/>
          <p:cNvGrpSpPr/>
          <p:nvPr/>
        </p:nvGrpSpPr>
        <p:grpSpPr>
          <a:xfrm>
            <a:off x="159040" y="2801021"/>
            <a:ext cx="2021112" cy="1993871"/>
            <a:chOff x="159040" y="2801021"/>
            <a:chExt cx="2021112" cy="1993871"/>
          </a:xfrm>
        </p:grpSpPr>
        <p:sp>
          <p:nvSpPr>
            <p:cNvPr id="1041" name="矩形 1040"/>
            <p:cNvSpPr/>
            <p:nvPr/>
          </p:nvSpPr>
          <p:spPr>
            <a:xfrm>
              <a:off x="337176" y="3456010"/>
              <a:ext cx="1080120" cy="1287346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1652383" y="4069423"/>
              <a:ext cx="450873" cy="725469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3" name="矩形 162"/>
            <p:cNvSpPr/>
            <p:nvPr/>
          </p:nvSpPr>
          <p:spPr>
            <a:xfrm>
              <a:off x="159040" y="2898444"/>
              <a:ext cx="1080120" cy="828000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4" name="矩形 163"/>
            <p:cNvSpPr/>
            <p:nvPr/>
          </p:nvSpPr>
          <p:spPr>
            <a:xfrm>
              <a:off x="841232" y="2801021"/>
              <a:ext cx="1338920" cy="1261578"/>
            </a:xfrm>
            <a:prstGeom prst="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043" name="组合 1042"/>
          <p:cNvGrpSpPr/>
          <p:nvPr/>
        </p:nvGrpSpPr>
        <p:grpSpPr>
          <a:xfrm>
            <a:off x="116106" y="2760452"/>
            <a:ext cx="2077693" cy="2068393"/>
            <a:chOff x="116106" y="2760452"/>
            <a:chExt cx="2077693" cy="2068393"/>
          </a:xfrm>
        </p:grpSpPr>
        <p:sp>
          <p:nvSpPr>
            <p:cNvPr id="165" name="矩形 164"/>
            <p:cNvSpPr/>
            <p:nvPr/>
          </p:nvSpPr>
          <p:spPr>
            <a:xfrm>
              <a:off x="313463" y="3410432"/>
              <a:ext cx="1803442" cy="141841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6" name="矩形 165"/>
            <p:cNvSpPr/>
            <p:nvPr/>
          </p:nvSpPr>
          <p:spPr>
            <a:xfrm>
              <a:off x="116106" y="2760452"/>
              <a:ext cx="2077693" cy="1329444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67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115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b="1" i="1" dirty="0" smtClean="0">
                <a:latin typeface="Sommet" charset="0"/>
              </a:rPr>
              <a:t>IQ-Tree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7344816" cy="3951656"/>
          </a:xfrm>
        </p:spPr>
        <p:txBody>
          <a:bodyPr/>
          <a:lstStyle/>
          <a:p>
            <a:r>
              <a:rPr lang="en-US" sz="1800" dirty="0" smtClean="0"/>
              <a:t>Queries are first partitioned by </a:t>
            </a:r>
            <a:r>
              <a:rPr lang="en-US" sz="1800" b="1" i="1" dirty="0" smtClean="0"/>
              <a:t>Quad-tree</a:t>
            </a:r>
            <a:r>
              <a:rPr lang="en-US" sz="1800" dirty="0" smtClean="0"/>
              <a:t>, where each query is indexed into one or multiple cells based on a cost model.</a:t>
            </a:r>
          </a:p>
          <a:p>
            <a:r>
              <a:rPr lang="en-US" sz="1800" dirty="0" smtClean="0"/>
              <a:t>Then in each cell, a </a:t>
            </a:r>
            <a:r>
              <a:rPr lang="en-US" sz="1800" b="1" i="1" dirty="0" smtClean="0"/>
              <a:t>ranked</a:t>
            </a:r>
            <a:r>
              <a:rPr lang="en-US" sz="1800" dirty="0" smtClean="0"/>
              <a:t> </a:t>
            </a:r>
            <a:r>
              <a:rPr lang="en-US" sz="1800" b="1" i="1" dirty="0" smtClean="0"/>
              <a:t>inverted list</a:t>
            </a:r>
            <a:r>
              <a:rPr lang="en-US" sz="1800" dirty="0" smtClean="0"/>
              <a:t> is built to further partition queries, where each query is indexed into the posting list corresponding to its least frequent keyword.</a:t>
            </a:r>
          </a:p>
          <a:p>
            <a:endParaRPr lang="en-AU" sz="1800" dirty="0" smtClean="0">
              <a:latin typeface="+mj-lt"/>
            </a:endParaRPr>
          </a:p>
          <a:p>
            <a:endParaRPr lang="en-AU" sz="1400" i="1" dirty="0" smtClean="0">
              <a:latin typeface="+mj-lt"/>
            </a:endParaRPr>
          </a:p>
          <a:p>
            <a:pPr lvl="1"/>
            <a:endParaRPr lang="en-AU" sz="1600" dirty="0"/>
          </a:p>
        </p:txBody>
      </p:sp>
      <p:sp>
        <p:nvSpPr>
          <p:cNvPr id="2" name="右箭头 1"/>
          <p:cNvSpPr/>
          <p:nvPr/>
        </p:nvSpPr>
        <p:spPr>
          <a:xfrm>
            <a:off x="3425398" y="3014237"/>
            <a:ext cx="895465" cy="38041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18" name="组合 117"/>
          <p:cNvGrpSpPr/>
          <p:nvPr/>
        </p:nvGrpSpPr>
        <p:grpSpPr>
          <a:xfrm>
            <a:off x="3456445" y="2983296"/>
            <a:ext cx="5460239" cy="1436761"/>
            <a:chOff x="1619672" y="2730174"/>
            <a:chExt cx="7249760" cy="1907640"/>
          </a:xfrm>
        </p:grpSpPr>
        <p:sp>
          <p:nvSpPr>
            <p:cNvPr id="3" name="矩形 2"/>
            <p:cNvSpPr/>
            <p:nvPr/>
          </p:nvSpPr>
          <p:spPr>
            <a:xfrm>
              <a:off x="5412844" y="2730174"/>
              <a:ext cx="573057" cy="34134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009923" y="3449238"/>
              <a:ext cx="573057" cy="34134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19483" y="3448452"/>
              <a:ext cx="573057" cy="34134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18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 flipH="1">
              <a:off x="3300082" y="3070559"/>
              <a:ext cx="2402921" cy="3777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3" idx="2"/>
              <a:endCxn id="14" idx="0"/>
            </p:cNvCxnSpPr>
            <p:nvPr/>
          </p:nvCxnSpPr>
          <p:spPr>
            <a:xfrm flipH="1">
              <a:off x="4785548" y="3071521"/>
              <a:ext cx="913825" cy="3767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3" idx="2"/>
              <a:endCxn id="17" idx="0"/>
            </p:cNvCxnSpPr>
            <p:nvPr/>
          </p:nvCxnSpPr>
          <p:spPr>
            <a:xfrm>
              <a:off x="5699373" y="3071521"/>
              <a:ext cx="906639" cy="3769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stCxn id="3" idx="2"/>
              <a:endCxn id="92" idx="0"/>
            </p:cNvCxnSpPr>
            <p:nvPr/>
          </p:nvCxnSpPr>
          <p:spPr>
            <a:xfrm>
              <a:off x="5699373" y="3071521"/>
              <a:ext cx="2695969" cy="3910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1619672" y="4296461"/>
              <a:ext cx="2536365" cy="341349"/>
              <a:chOff x="1835696" y="4388359"/>
              <a:chExt cx="2536365" cy="34134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835696" y="4388361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0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502860" y="4388360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1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153503" y="4388359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799004" y="4388361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3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398258" y="4296465"/>
              <a:ext cx="2536365" cy="341349"/>
              <a:chOff x="5556917" y="4375388"/>
              <a:chExt cx="2536365" cy="34134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5556917" y="4375390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8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224081" y="4375389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9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874724" y="4375388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10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520225" y="4375390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11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39" name="直接箭头连接符 38"/>
            <p:cNvCxnSpPr>
              <a:stCxn id="15" idx="2"/>
              <a:endCxn id="30" idx="0"/>
            </p:cNvCxnSpPr>
            <p:nvPr/>
          </p:nvCxnSpPr>
          <p:spPr>
            <a:xfrm flipH="1">
              <a:off x="1906201" y="3790585"/>
              <a:ext cx="1390251" cy="505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15" idx="2"/>
              <a:endCxn id="31" idx="0"/>
            </p:cNvCxnSpPr>
            <p:nvPr/>
          </p:nvCxnSpPr>
          <p:spPr>
            <a:xfrm flipH="1">
              <a:off x="2573365" y="3790585"/>
              <a:ext cx="723087" cy="505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15" idx="2"/>
              <a:endCxn id="32" idx="0"/>
            </p:cNvCxnSpPr>
            <p:nvPr/>
          </p:nvCxnSpPr>
          <p:spPr>
            <a:xfrm flipH="1">
              <a:off x="3224008" y="3790585"/>
              <a:ext cx="72444" cy="5058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>
              <a:stCxn id="15" idx="2"/>
              <a:endCxn id="34" idx="0"/>
            </p:cNvCxnSpPr>
            <p:nvPr/>
          </p:nvCxnSpPr>
          <p:spPr>
            <a:xfrm>
              <a:off x="3296452" y="3790585"/>
              <a:ext cx="573057" cy="505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17" idx="2"/>
              <a:endCxn id="35" idx="0"/>
            </p:cNvCxnSpPr>
            <p:nvPr/>
          </p:nvCxnSpPr>
          <p:spPr>
            <a:xfrm flipH="1">
              <a:off x="5684787" y="3789799"/>
              <a:ext cx="921225" cy="5066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>
              <a:stCxn id="17" idx="2"/>
              <a:endCxn id="36" idx="0"/>
            </p:cNvCxnSpPr>
            <p:nvPr/>
          </p:nvCxnSpPr>
          <p:spPr>
            <a:xfrm flipH="1">
              <a:off x="6351951" y="3789799"/>
              <a:ext cx="254061" cy="506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stCxn id="17" idx="2"/>
              <a:endCxn id="37" idx="0"/>
            </p:cNvCxnSpPr>
            <p:nvPr/>
          </p:nvCxnSpPr>
          <p:spPr>
            <a:xfrm>
              <a:off x="6606012" y="3789799"/>
              <a:ext cx="396582" cy="506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>
              <a:stCxn id="17" idx="2"/>
              <a:endCxn id="38" idx="0"/>
            </p:cNvCxnSpPr>
            <p:nvPr/>
          </p:nvCxnSpPr>
          <p:spPr>
            <a:xfrm>
              <a:off x="6606012" y="3789799"/>
              <a:ext cx="1042083" cy="5066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499019" y="3448276"/>
              <a:ext cx="573057" cy="34134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4</a:t>
              </a:r>
              <a:endParaRPr lang="en-AU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4432373" y="3790585"/>
              <a:ext cx="828338" cy="749519"/>
              <a:chOff x="4431300" y="3789623"/>
              <a:chExt cx="828338" cy="749519"/>
            </a:xfrm>
          </p:grpSpPr>
          <p:cxnSp>
            <p:nvCxnSpPr>
              <p:cNvPr id="69" name="直接箭头连接符 68"/>
              <p:cNvCxnSpPr>
                <a:stCxn id="14" idx="2"/>
              </p:cNvCxnSpPr>
              <p:nvPr/>
            </p:nvCxnSpPr>
            <p:spPr>
              <a:xfrm flipH="1">
                <a:off x="4431300" y="3789623"/>
                <a:ext cx="354248" cy="5066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接箭头连接符 69"/>
              <p:cNvCxnSpPr>
                <a:stCxn id="14" idx="2"/>
              </p:cNvCxnSpPr>
              <p:nvPr/>
            </p:nvCxnSpPr>
            <p:spPr>
              <a:xfrm flipH="1">
                <a:off x="4655478" y="3789623"/>
                <a:ext cx="130070" cy="5066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接箭头连接符 70"/>
              <p:cNvCxnSpPr>
                <a:stCxn id="14" idx="2"/>
              </p:cNvCxnSpPr>
              <p:nvPr/>
            </p:nvCxnSpPr>
            <p:spPr>
              <a:xfrm>
                <a:off x="4785548" y="3789623"/>
                <a:ext cx="169822" cy="5200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>
                <a:stCxn id="14" idx="2"/>
              </p:cNvCxnSpPr>
              <p:nvPr/>
            </p:nvCxnSpPr>
            <p:spPr>
              <a:xfrm>
                <a:off x="4785548" y="3789623"/>
                <a:ext cx="474090" cy="5200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椭圆 74"/>
              <p:cNvSpPr/>
              <p:nvPr/>
            </p:nvSpPr>
            <p:spPr>
              <a:xfrm>
                <a:off x="4639070" y="446713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4749000" y="446713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4861985" y="446713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8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8041094" y="3462568"/>
              <a:ext cx="828338" cy="1090690"/>
              <a:chOff x="4300198" y="3448452"/>
              <a:chExt cx="828338" cy="1090690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4367917" y="3448452"/>
                <a:ext cx="573057" cy="34134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12</a:t>
                </a:r>
                <a:endParaRPr lang="en-AU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93" name="直接箭头连接符 92"/>
              <p:cNvCxnSpPr>
                <a:stCxn id="92" idx="2"/>
              </p:cNvCxnSpPr>
              <p:nvPr/>
            </p:nvCxnSpPr>
            <p:spPr>
              <a:xfrm flipH="1">
                <a:off x="4300198" y="3789799"/>
                <a:ext cx="354248" cy="5066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直接箭头连接符 93"/>
              <p:cNvCxnSpPr>
                <a:stCxn id="92" idx="2"/>
              </p:cNvCxnSpPr>
              <p:nvPr/>
            </p:nvCxnSpPr>
            <p:spPr>
              <a:xfrm flipH="1">
                <a:off x="4524376" y="3789799"/>
                <a:ext cx="130070" cy="5066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直接箭头连接符 94"/>
              <p:cNvCxnSpPr>
                <a:stCxn id="92" idx="2"/>
              </p:cNvCxnSpPr>
              <p:nvPr/>
            </p:nvCxnSpPr>
            <p:spPr>
              <a:xfrm>
                <a:off x="4654446" y="3789799"/>
                <a:ext cx="169822" cy="5200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直接箭头连接符 95"/>
              <p:cNvCxnSpPr>
                <a:stCxn id="92" idx="2"/>
              </p:cNvCxnSpPr>
              <p:nvPr/>
            </p:nvCxnSpPr>
            <p:spPr>
              <a:xfrm>
                <a:off x="4654446" y="3789799"/>
                <a:ext cx="474090" cy="5200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7" name="组合 96"/>
              <p:cNvGrpSpPr/>
              <p:nvPr/>
            </p:nvGrpSpPr>
            <p:grpSpPr>
              <a:xfrm>
                <a:off x="4571351" y="4467134"/>
                <a:ext cx="294923" cy="72008"/>
                <a:chOff x="4654445" y="4729708"/>
                <a:chExt cx="294923" cy="72008"/>
              </a:xfrm>
            </p:grpSpPr>
            <p:sp>
              <p:nvSpPr>
                <p:cNvPr id="98" name="椭圆 97"/>
                <p:cNvSpPr/>
                <p:nvPr/>
              </p:nvSpPr>
              <p:spPr>
                <a:xfrm>
                  <a:off x="4654445" y="4729708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8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4764375" y="4729708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8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4877360" y="4729708"/>
                  <a:ext cx="72008" cy="72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80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035" name="组合 1034"/>
          <p:cNvGrpSpPr/>
          <p:nvPr/>
        </p:nvGrpSpPr>
        <p:grpSpPr>
          <a:xfrm>
            <a:off x="7361308" y="2878678"/>
            <a:ext cx="997960" cy="797526"/>
            <a:chOff x="7052863" y="1993404"/>
            <a:chExt cx="1836782" cy="1467875"/>
          </a:xfrm>
        </p:grpSpPr>
        <p:sp>
          <p:nvSpPr>
            <p:cNvPr id="1031" name="圆角矩形 1030"/>
            <p:cNvSpPr/>
            <p:nvPr/>
          </p:nvSpPr>
          <p:spPr>
            <a:xfrm>
              <a:off x="7052863" y="1993404"/>
              <a:ext cx="1836782" cy="812655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latin typeface="Calibri" panose="020F0502020204030204" pitchFamily="34" charset="0"/>
                </a:rPr>
                <a:t>2</a:t>
              </a:r>
              <a:r>
                <a:rPr lang="en-US" sz="1600" dirty="0" smtClean="0">
                  <a:latin typeface="Calibri" panose="020F0502020204030204" pitchFamily="34" charset="0"/>
                </a:rPr>
                <a:t>: </a:t>
              </a:r>
              <a:r>
                <a:rPr lang="en-US" sz="16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q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1</a:t>
              </a:r>
              <a:r>
                <a:rPr lang="en-US" sz="16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, q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w</a:t>
              </a:r>
              <a:r>
                <a:rPr lang="en-US" sz="1600" baseline="-25000" dirty="0" smtClean="0">
                  <a:latin typeface="Calibri" panose="020F0502020204030204" pitchFamily="34" charset="0"/>
                </a:rPr>
                <a:t>5</a:t>
              </a:r>
              <a:r>
                <a:rPr lang="en-US" sz="1600" dirty="0" smtClean="0">
                  <a:latin typeface="Calibri" panose="020F0502020204030204" pitchFamily="34" charset="0"/>
                </a:rPr>
                <a:t>: </a:t>
              </a:r>
              <a:r>
                <a:rPr lang="en-US" sz="16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q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4</a:t>
              </a:r>
              <a:r>
                <a:rPr lang="en-US" sz="1600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 </a:t>
              </a:r>
              <a:endParaRPr lang="en-AU" sz="16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38" name="直接箭头连接符 137"/>
            <p:cNvCxnSpPr>
              <a:endCxn id="1031" idx="2"/>
            </p:cNvCxnSpPr>
            <p:nvPr/>
          </p:nvCxnSpPr>
          <p:spPr>
            <a:xfrm flipV="1">
              <a:off x="7175179" y="2806059"/>
              <a:ext cx="796075" cy="655220"/>
            </a:xfrm>
            <a:prstGeom prst="straightConnector1">
              <a:avLst/>
            </a:prstGeom>
            <a:ln>
              <a:prstDash val="dash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037" name="组合 1036"/>
          <p:cNvGrpSpPr/>
          <p:nvPr/>
        </p:nvGrpSpPr>
        <p:grpSpPr>
          <a:xfrm>
            <a:off x="3488927" y="3433564"/>
            <a:ext cx="5763593" cy="1192198"/>
            <a:chOff x="3488927" y="3433564"/>
            <a:chExt cx="5763593" cy="1192198"/>
          </a:xfrm>
        </p:grpSpPr>
        <p:sp>
          <p:nvSpPr>
            <p:cNvPr id="144" name="矩形 143"/>
            <p:cNvSpPr/>
            <p:nvPr/>
          </p:nvSpPr>
          <p:spPr>
            <a:xfrm>
              <a:off x="3488927" y="4189219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6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510130" y="3433564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2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5510736" y="3433564"/>
              <a:ext cx="7915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CHS" sz="2000" dirty="0" smtClean="0">
                  <a:solidFill>
                    <a:srgbClr val="0000FF"/>
                  </a:solidFill>
                </a:rPr>
                <a:t>,q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4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3936589" y="4189219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8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4942178" y="4185582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4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6372200" y="4225652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7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6886394" y="4225652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7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32240" y="3433564"/>
              <a:ext cx="11929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CHS" sz="2000" dirty="0" smtClean="0">
                  <a:solidFill>
                    <a:srgbClr val="0000FF"/>
                  </a:solidFill>
                </a:rPr>
                <a:t>,q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altLang="zh-CHS" sz="2000" dirty="0" smtClean="0">
                  <a:solidFill>
                    <a:srgbClr val="0000FF"/>
                  </a:solidFill>
                </a:rPr>
                <a:t>,q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4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8059553" y="3433564"/>
              <a:ext cx="11929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HS" sz="2000" dirty="0" smtClean="0">
                  <a:solidFill>
                    <a:srgbClr val="0000FF"/>
                  </a:solidFill>
                </a:rPr>
                <a:t>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altLang="zh-CHS" sz="2000" dirty="0" smtClean="0">
                  <a:solidFill>
                    <a:srgbClr val="0000FF"/>
                  </a:solidFill>
                </a:rPr>
                <a:t>,q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altLang="zh-CHS" sz="2000" dirty="0" smtClean="0">
                  <a:solidFill>
                    <a:srgbClr val="0000FF"/>
                  </a:solidFill>
                </a:rPr>
                <a:t>,q</a:t>
              </a:r>
              <a:r>
                <a:rPr lang="en-US" altLang="zh-CHS" sz="2000" baseline="-25000" dirty="0" smtClean="0">
                  <a:solidFill>
                    <a:srgbClr val="0000FF"/>
                  </a:solidFill>
                </a:rPr>
                <a:t>4</a:t>
              </a:r>
              <a:endParaRPr lang="en-AU" sz="200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97558"/>
            <a:ext cx="3065176" cy="20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" y="2801088"/>
            <a:ext cx="2097325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18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Observation 1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7344816" cy="3951656"/>
          </a:xfrm>
        </p:spPr>
        <p:txBody>
          <a:bodyPr/>
          <a:lstStyle/>
          <a:p>
            <a:r>
              <a:rPr lang="en-US" sz="1800" dirty="0" smtClean="0"/>
              <a:t>The selection of spatial partition or textual partition should depend on the </a:t>
            </a:r>
            <a:r>
              <a:rPr lang="en-US" sz="1800" b="1" i="1" dirty="0" smtClean="0"/>
              <a:t>spatial and keyword distributions </a:t>
            </a:r>
            <a:r>
              <a:rPr lang="en-US" sz="1800" dirty="0" smtClean="0"/>
              <a:t>of current query workload.</a:t>
            </a:r>
          </a:p>
          <a:p>
            <a:endParaRPr lang="en-A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0" y="2139566"/>
            <a:ext cx="221862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54" y="2137420"/>
            <a:ext cx="220960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39552" y="4513684"/>
            <a:ext cx="2520280" cy="432048"/>
          </a:xfrm>
          <a:prstGeom prst="wedgeRoundRectCallout">
            <a:avLst>
              <a:gd name="adj1" fmla="val 17769"/>
              <a:gd name="adj2" fmla="val -8912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Prefer spatial partition</a:t>
            </a:r>
            <a:endParaRPr lang="en-AU" sz="1800" dirty="0"/>
          </a:p>
        </p:txBody>
      </p:sp>
      <p:sp>
        <p:nvSpPr>
          <p:cNvPr id="74" name="圆角矩形标注 73"/>
          <p:cNvSpPr/>
          <p:nvPr/>
        </p:nvSpPr>
        <p:spPr>
          <a:xfrm>
            <a:off x="3331111" y="4513684"/>
            <a:ext cx="2681049" cy="432048"/>
          </a:xfrm>
          <a:prstGeom prst="wedgeRoundRectCallout">
            <a:avLst>
              <a:gd name="adj1" fmla="val -13522"/>
              <a:gd name="adj2" fmla="val -9544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Prefer </a:t>
            </a:r>
            <a:r>
              <a:rPr lang="en-US" sz="1800" dirty="0" smtClean="0"/>
              <a:t>keyword partition</a:t>
            </a:r>
            <a:endParaRPr lang="en-AU" sz="18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831218" y="2141523"/>
            <a:ext cx="3205278" cy="1687905"/>
            <a:chOff x="5831218" y="2141523"/>
            <a:chExt cx="3205278" cy="1687905"/>
          </a:xfrm>
        </p:grpSpPr>
        <p:sp>
          <p:nvSpPr>
            <p:cNvPr id="5" name="矩形 4"/>
            <p:cNvSpPr/>
            <p:nvPr/>
          </p:nvSpPr>
          <p:spPr>
            <a:xfrm>
              <a:off x="5831218" y="2713484"/>
              <a:ext cx="3205278" cy="11159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Employ spatial partition and keyword partition </a:t>
              </a:r>
              <a:r>
                <a:rPr lang="en-US" sz="1800" b="1" i="1" dirty="0" smtClean="0">
                  <a:solidFill>
                    <a:srgbClr val="C00000"/>
                  </a:solidFill>
                </a:rPr>
                <a:t>adaptively</a:t>
              </a:r>
              <a:r>
                <a:rPr lang="en-US" sz="1800" dirty="0" smtClean="0">
                  <a:solidFill>
                    <a:srgbClr val="C00000"/>
                  </a:solidFill>
                </a:rPr>
                <a:t> </a:t>
              </a:r>
              <a:r>
                <a:rPr lang="en-US" sz="1800" dirty="0" smtClean="0"/>
                <a:t>based on query distributions!</a:t>
              </a:r>
              <a:endParaRPr lang="en-AU" sz="1800" dirty="0"/>
            </a:p>
          </p:txBody>
        </p:sp>
        <p:sp>
          <p:nvSpPr>
            <p:cNvPr id="6" name="横卷形 5"/>
            <p:cNvSpPr/>
            <p:nvPr/>
          </p:nvSpPr>
          <p:spPr>
            <a:xfrm>
              <a:off x="6063564" y="2141523"/>
              <a:ext cx="2036828" cy="431928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Our solution:</a:t>
              </a:r>
              <a:endParaRPr lang="en-AU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6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4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396875"/>
            <a:ext cx="8229600" cy="66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Sommet" charset="0"/>
              </a:rPr>
              <a:t>Observation 2</a:t>
            </a:r>
            <a:endParaRPr lang="en-AU" b="1" i="1" dirty="0" smtClean="0">
              <a:latin typeface="Sommet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66084"/>
            <a:ext cx="7344816" cy="3951656"/>
          </a:xfrm>
        </p:spPr>
        <p:txBody>
          <a:bodyPr/>
          <a:lstStyle/>
          <a:p>
            <a:r>
              <a:rPr lang="en-US" sz="1800" dirty="0" smtClean="0"/>
              <a:t>F</a:t>
            </a:r>
            <a:r>
              <a:rPr lang="en-US" altLang="zh-CHS" sz="1800" dirty="0" smtClean="0"/>
              <a:t>rom the perspective of textual constraint, the nature of this problem is a </a:t>
            </a:r>
            <a:r>
              <a:rPr lang="en-US" altLang="zh-CHS" sz="1800" b="1" i="1" dirty="0" smtClean="0"/>
              <a:t>superset containment search</a:t>
            </a:r>
          </a:p>
          <a:p>
            <a:pPr lvl="1"/>
            <a:r>
              <a:rPr lang="en-US" sz="1600" dirty="0" smtClean="0"/>
              <a:t>Given a set of objects and a query, each consisting of a set of keywords, find all the objects which are </a:t>
            </a:r>
            <a:r>
              <a:rPr lang="en-US" sz="1600" b="1" i="1" dirty="0" smtClean="0"/>
              <a:t>fully contained </a:t>
            </a:r>
            <a:r>
              <a:rPr lang="en-US" sz="1600" dirty="0" smtClean="0"/>
              <a:t>by the query.</a:t>
            </a:r>
          </a:p>
          <a:p>
            <a:pPr lvl="1"/>
            <a:r>
              <a:rPr lang="en-US" sz="1600" dirty="0" smtClean="0"/>
              <a:t>In our case, the roles of object and query are reversed.</a:t>
            </a:r>
          </a:p>
          <a:p>
            <a:pPr lvl="1"/>
            <a:endParaRPr lang="en-US" sz="1600" dirty="0"/>
          </a:p>
          <a:p>
            <a:r>
              <a:rPr lang="en-US" sz="1800" dirty="0" smtClean="0"/>
              <a:t>Ordered Keyword </a:t>
            </a:r>
            <a:r>
              <a:rPr lang="en-US" sz="1800" dirty="0"/>
              <a:t>T</a:t>
            </a:r>
            <a:r>
              <a:rPr lang="en-US" sz="1800" dirty="0" smtClean="0"/>
              <a:t>rie</a:t>
            </a:r>
          </a:p>
          <a:p>
            <a:endParaRPr lang="en-US" sz="1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1556"/>
            <a:ext cx="3158678" cy="151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860032" y="2837476"/>
            <a:ext cx="3240360" cy="1687904"/>
            <a:chOff x="5831218" y="2141523"/>
            <a:chExt cx="3240360" cy="1687904"/>
          </a:xfrm>
        </p:grpSpPr>
        <p:sp>
          <p:nvSpPr>
            <p:cNvPr id="11" name="矩形 10"/>
            <p:cNvSpPr/>
            <p:nvPr/>
          </p:nvSpPr>
          <p:spPr>
            <a:xfrm>
              <a:off x="5831218" y="2737610"/>
              <a:ext cx="3240360" cy="10918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Integrate a variant of ordered keyword </a:t>
              </a:r>
              <a:r>
                <a:rPr lang="en-US" sz="1800" dirty="0" err="1" smtClean="0"/>
                <a:t>trie</a:t>
              </a:r>
              <a:r>
                <a:rPr lang="en-US" sz="1800" dirty="0" smtClean="0"/>
                <a:t> into our framework for textual filtering!</a:t>
              </a:r>
              <a:endParaRPr lang="en-AU" sz="1800" dirty="0"/>
            </a:p>
          </p:txBody>
        </p:sp>
        <p:sp>
          <p:nvSpPr>
            <p:cNvPr id="12" name="横卷形 11"/>
            <p:cNvSpPr/>
            <p:nvPr/>
          </p:nvSpPr>
          <p:spPr>
            <a:xfrm>
              <a:off x="6063564" y="2141523"/>
              <a:ext cx="2071910" cy="431928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Our solution:</a:t>
              </a:r>
              <a:endParaRPr lang="en-AU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18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7"/>
    </mc:Choice>
    <mc:Fallback xmlns="">
      <p:transition spd="slow" advTm="72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|16.7|0.8|3.3|0.6|0.5|12.8|1.1|7.8|0.9"/>
</p:tagLst>
</file>

<file path=ppt/theme/theme1.xml><?xml version="1.0" encoding="utf-8"?>
<a:theme xmlns:a="http://schemas.openxmlformats.org/drawingml/2006/main" name="Presentation_template_sanserifbodytext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ommet"/>
        <a:ea typeface=""/>
        <a:cs typeface=""/>
      </a:majorFont>
      <a:minorFont>
        <a:latin typeface="Somme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27785</TotalTime>
  <Words>1673</Words>
  <Application>Microsoft Macintosh PowerPoint</Application>
  <PresentationFormat>On-screen Show (16:10)</PresentationFormat>
  <Paragraphs>368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Aharoni</vt:lpstr>
      <vt:lpstr>Arial</vt:lpstr>
      <vt:lpstr>Calibri</vt:lpstr>
      <vt:lpstr>Cambria Math</vt:lpstr>
      <vt:lpstr>Microsoft Sans Serif</vt:lpstr>
      <vt:lpstr>ＭＳ Ｐゴシック</vt:lpstr>
      <vt:lpstr>Sommet</vt:lpstr>
      <vt:lpstr>Sommet Bold</vt:lpstr>
      <vt:lpstr>Sommet Bold</vt:lpstr>
      <vt:lpstr>Presentation_template_sanserifbodytext</vt:lpstr>
      <vt:lpstr>PowerPoint Presentation</vt:lpstr>
      <vt:lpstr>Introduction</vt:lpstr>
      <vt:lpstr>Introduction</vt:lpstr>
      <vt:lpstr>Example</vt:lpstr>
      <vt:lpstr>State-of-the-arts</vt:lpstr>
      <vt:lpstr>Rt-Tree</vt:lpstr>
      <vt:lpstr>IQ-Tree</vt:lpstr>
      <vt:lpstr>Observation 1</vt:lpstr>
      <vt:lpstr>Observation 2</vt:lpstr>
      <vt:lpstr>AP-Tree Framework</vt:lpstr>
      <vt:lpstr>Keyword Partition (k-node)</vt:lpstr>
      <vt:lpstr>Spatial Partition (s-node)</vt:lpstr>
      <vt:lpstr>Example of AP-Tree</vt:lpstr>
      <vt:lpstr>Object Matching At A Glance</vt:lpstr>
      <vt:lpstr>Cost Model</vt:lpstr>
      <vt:lpstr>Keyword Partition Algorithm</vt:lpstr>
      <vt:lpstr>Spatial Partition Algorithm</vt:lpstr>
      <vt:lpstr>Index Construction and Maintenance</vt:lpstr>
      <vt:lpstr>Experiments</vt:lpstr>
      <vt:lpstr>Experiments</vt:lpstr>
      <vt:lpstr>Experiments</vt:lpstr>
      <vt:lpstr>Experiments</vt:lpstr>
      <vt:lpstr>Conclusion</vt:lpstr>
      <vt:lpstr>PowerPoint Presentation</vt:lpstr>
    </vt:vector>
  </TitlesOfParts>
  <Company>UNSW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Template</dc:title>
  <dc:creator>Brad Hall</dc:creator>
  <cp:lastModifiedBy>Xiang Wang</cp:lastModifiedBy>
  <cp:revision>379</cp:revision>
  <cp:lastPrinted>2015-04-25T10:03:46Z</cp:lastPrinted>
  <dcterms:created xsi:type="dcterms:W3CDTF">2012-03-29T21:41:30Z</dcterms:created>
  <dcterms:modified xsi:type="dcterms:W3CDTF">2015-04-25T10:59:50Z</dcterms:modified>
</cp:coreProperties>
</file>