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61" r:id="rId6"/>
    <p:sldId id="262" r:id="rId7"/>
    <p:sldId id="264" r:id="rId8"/>
    <p:sldId id="304" r:id="rId9"/>
    <p:sldId id="305" r:id="rId10"/>
    <p:sldId id="306" r:id="rId11"/>
    <p:sldId id="307" r:id="rId12"/>
    <p:sldId id="303" r:id="rId13"/>
    <p:sldId id="301" r:id="rId14"/>
    <p:sldId id="267" r:id="rId15"/>
    <p:sldId id="268" r:id="rId16"/>
    <p:sldId id="270" r:id="rId17"/>
    <p:sldId id="274" r:id="rId18"/>
    <p:sldId id="311" r:id="rId19"/>
    <p:sldId id="308" r:id="rId20"/>
    <p:sldId id="273" r:id="rId21"/>
    <p:sldId id="309" r:id="rId22"/>
    <p:sldId id="315" r:id="rId23"/>
    <p:sldId id="312" r:id="rId24"/>
    <p:sldId id="278" r:id="rId25"/>
    <p:sldId id="310" r:id="rId26"/>
    <p:sldId id="314" r:id="rId27"/>
    <p:sldId id="279" r:id="rId28"/>
    <p:sldId id="280" r:id="rId29"/>
    <p:sldId id="281" r:id="rId30"/>
    <p:sldId id="288" r:id="rId31"/>
    <p:sldId id="289" r:id="rId32"/>
    <p:sldId id="290" r:id="rId33"/>
    <p:sldId id="291" r:id="rId34"/>
    <p:sldId id="302" r:id="rId35"/>
    <p:sldId id="313" r:id="rId36"/>
    <p:sldId id="296" r:id="rId3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67" autoAdjust="0"/>
  </p:normalViewPr>
  <p:slideViewPr>
    <p:cSldViewPr>
      <p:cViewPr varScale="1">
        <p:scale>
          <a:sx n="66" d="100"/>
          <a:sy n="66" d="100"/>
        </p:scale>
        <p:origin x="-2094" y="-96"/>
      </p:cViewPr>
      <p:guideLst>
        <p:guide orient="horz" pos="1706"/>
        <p:guide pos="15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3EBDE38B-37C9-48F9-94C2-750BD8AB4031}" type="datetimeFigureOut">
              <a:rPr lang="en-US" smtClean="0"/>
              <a:pPr/>
              <a:t>4/17/2012</a:t>
            </a:fld>
            <a:endParaRPr lang="en-AU"/>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DAD67650-73E6-45F4-9603-25D613925279}" type="slidenum">
              <a:rPr lang="en-AU" smtClean="0"/>
              <a:pPr/>
              <a:t>‹#›</a:t>
            </a:fld>
            <a:endParaRPr lang="en-AU"/>
          </a:p>
        </p:txBody>
      </p:sp>
    </p:spTree>
    <p:extLst>
      <p:ext uri="{BB962C8B-B14F-4D97-AF65-F5344CB8AC3E}">
        <p14:creationId xmlns:p14="http://schemas.microsoft.com/office/powerpoint/2010/main" val="4239341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AU"/>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8BC0359-7F96-4408-8221-692B78AC386D}" type="datetimeFigureOut">
              <a:rPr lang="en-US" smtClean="0"/>
              <a:pPr/>
              <a:t>4/17/2012</a:t>
            </a:fld>
            <a:endParaRPr lang="en-AU"/>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AU"/>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AU"/>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888ED1F-6306-489D-A9C8-565C8AF9398D}" type="slidenum">
              <a:rPr lang="en-AU" smtClean="0"/>
              <a:pPr/>
              <a:t>‹#›</a:t>
            </a:fld>
            <a:endParaRPr lang="en-AU"/>
          </a:p>
        </p:txBody>
      </p:sp>
    </p:spTree>
    <p:extLst>
      <p:ext uri="{BB962C8B-B14F-4D97-AF65-F5344CB8AC3E}">
        <p14:creationId xmlns:p14="http://schemas.microsoft.com/office/powerpoint/2010/main" val="3846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self</a:t>
            </a:r>
            <a:r>
              <a:rPr lang="en-US" baseline="0" dirty="0" smtClean="0"/>
              <a:t> name</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Quantile</a:t>
            </a:r>
            <a:r>
              <a:rPr lang="en-US" baseline="0" dirty="0" smtClean="0"/>
              <a:t> is a very classical concept. It is defined as follows</a:t>
            </a:r>
          </a:p>
        </p:txBody>
      </p:sp>
      <p:sp>
        <p:nvSpPr>
          <p:cNvPr id="4" name="Slide Number Placeholder 3"/>
          <p:cNvSpPr>
            <a:spLocks noGrp="1"/>
          </p:cNvSpPr>
          <p:nvPr>
            <p:ph type="sldNum" sz="quarter" idx="10"/>
          </p:nvPr>
        </p:nvSpPr>
        <p:spPr/>
        <p:txBody>
          <a:bodyPr/>
          <a:lstStyle/>
          <a:p>
            <a:fld id="{8888ED1F-6306-489D-A9C8-565C8AF9398D}" type="slidenum">
              <a:rPr lang="en-AU" smtClean="0"/>
              <a:pPr/>
              <a:t>14</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Multi-valued object studied</a:t>
            </a:r>
            <a:r>
              <a:rPr lang="en-US" baseline="0" dirty="0" smtClean="0"/>
              <a:t> in this paper consists of … the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15</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proposed two quantile distances in this paper.</a:t>
            </a:r>
            <a:r>
              <a:rPr lang="en-US" baseline="0" dirty="0" smtClean="0"/>
              <a:t> </a:t>
            </a:r>
            <a:r>
              <a:rPr lang="en-AU" baseline="0" dirty="0" smtClean="0"/>
              <a:t>The first is </a:t>
            </a:r>
            <a:r>
              <a:rPr lang="en-AU" baseline="0" dirty="0" err="1" smtClean="0"/>
              <a:t>quantile</a:t>
            </a:r>
            <a:r>
              <a:rPr lang="en-AU" baseline="0" dirty="0" smtClean="0"/>
              <a:t> distance. </a:t>
            </a:r>
          </a:p>
          <a:p>
            <a:endParaRPr lang="en-US" baseline="0" dirty="0" smtClean="0"/>
          </a:p>
          <a:p>
            <a:r>
              <a:rPr lang="en-US" baseline="0" dirty="0" smtClean="0"/>
              <a:t>We sort all the possible instances increasingly. The </a:t>
            </a:r>
            <a:r>
              <a:rPr lang="en-US" baseline="0" dirty="0" err="1" smtClean="0"/>
              <a:t>prob</a:t>
            </a:r>
            <a:r>
              <a:rPr lang="en-US" baseline="0" dirty="0" smtClean="0"/>
              <a:t> of each distance is the product of probabilities of the two instances involved. </a:t>
            </a:r>
          </a:p>
          <a:p>
            <a:endParaRPr lang="en-US" baseline="0" dirty="0" smtClean="0"/>
          </a:p>
          <a:p>
            <a:r>
              <a:rPr lang="en-US" baseline="0" dirty="0" smtClean="0"/>
              <a:t>For instance, the 0.25 quantile distance is the distance between q3 and u1. the 0.5 quantile distance is the distance between q1 and u1. </a:t>
            </a:r>
          </a:p>
        </p:txBody>
      </p:sp>
      <p:sp>
        <p:nvSpPr>
          <p:cNvPr id="4" name="Slide Number Placeholder 3"/>
          <p:cNvSpPr>
            <a:spLocks noGrp="1"/>
          </p:cNvSpPr>
          <p:nvPr>
            <p:ph type="sldNum" sz="quarter" idx="10"/>
          </p:nvPr>
        </p:nvSpPr>
        <p:spPr/>
        <p:txBody>
          <a:bodyPr/>
          <a:lstStyle/>
          <a:p>
            <a:fld id="{8888ED1F-6306-489D-A9C8-565C8AF9398D}" type="slidenum">
              <a:rPr lang="en-AU" smtClean="0"/>
              <a:pPr/>
              <a:t>16</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Actually</a:t>
            </a:r>
            <a:r>
              <a:rPr lang="en-US" baseline="0" dirty="0" smtClean="0"/>
              <a:t> there is a classical algorithm to compute </a:t>
            </a:r>
            <a:r>
              <a:rPr lang="en-US" baseline="0" dirty="0" err="1" smtClean="0"/>
              <a:t>quantile</a:t>
            </a:r>
            <a:r>
              <a:rPr lang="en-US" baseline="0" dirty="0" smtClean="0"/>
              <a:t> in o(m) time. We develop new pruning rules to combine with the classical algorithm. </a:t>
            </a:r>
          </a:p>
          <a:p>
            <a:endParaRPr lang="en-US" baseline="0" dirty="0" smtClean="0"/>
          </a:p>
          <a:p>
            <a:r>
              <a:rPr lang="en-US" baseline="0" dirty="0" smtClean="0"/>
              <a:t>Bounding techniques: lower bound upper bound of </a:t>
            </a:r>
            <a:r>
              <a:rPr lang="en-US" baseline="0" dirty="0" err="1" smtClean="0"/>
              <a:t>quantile</a:t>
            </a:r>
            <a:r>
              <a:rPr lang="en-US" baseline="0" dirty="0" smtClean="0"/>
              <a:t> distance  to prune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17</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22</a:t>
            </a:fld>
            <a:endParaRPr lang="en-AU"/>
          </a:p>
        </p:txBody>
      </p:sp>
    </p:spTree>
    <p:extLst>
      <p:ext uri="{BB962C8B-B14F-4D97-AF65-F5344CB8AC3E}">
        <p14:creationId xmlns:p14="http://schemas.microsoft.com/office/powerpoint/2010/main" val="3697128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Apply</a:t>
            </a:r>
            <a:r>
              <a:rPr lang="en-US" baseline="0" dirty="0" smtClean="0"/>
              <a:t> the cheapest pruning rule first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29</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EDBT: main memory</a:t>
            </a:r>
            <a:r>
              <a:rPr lang="en-US" baseline="0" dirty="0" smtClean="0"/>
              <a:t> based. Unfair to compare with EDBT 06 work because that is a disk-based algorithm.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31</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Novel pruning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34</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Given a query object q and a data set, KNN retrieves k objects from the dataset, which are the nearest to q according to some distance </a:t>
            </a:r>
            <a:r>
              <a:rPr lang="en-US" b="1" baseline="0" dirty="0" smtClean="0">
                <a:solidFill>
                  <a:srgbClr val="FF0000"/>
                </a:solidFill>
              </a:rPr>
              <a:t>metrics.</a:t>
            </a:r>
            <a:r>
              <a:rPr lang="en-US" baseline="0" dirty="0" smtClean="0">
                <a:solidFill>
                  <a:srgbClr val="FF0000"/>
                </a:solidFill>
              </a:rPr>
              <a:t> </a:t>
            </a:r>
          </a:p>
          <a:p>
            <a:endParaRPr lang="en-US" baseline="0" dirty="0" smtClean="0"/>
          </a:p>
          <a:p>
            <a:r>
              <a:rPr lang="en-US" baseline="0" dirty="0" smtClean="0"/>
              <a:t>In this example, the 2NN to q are objects o2 and o4, if Euclidean distance is used.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Let look at the most simple case: 1 d</a:t>
            </a:r>
          </a:p>
          <a:p>
            <a:endParaRPr lang="en-US" dirty="0" smtClean="0"/>
          </a:p>
          <a:p>
            <a:r>
              <a:rPr lang="en-US" dirty="0" smtClean="0"/>
              <a:t>Gymnastic</a:t>
            </a:r>
            <a:r>
              <a:rPr lang="en-US" baseline="0" dirty="0" smtClean="0"/>
              <a:t> no animation here: </a:t>
            </a:r>
            <a:r>
              <a:rPr lang="en-US" b="1" baseline="0" dirty="0" smtClean="0"/>
              <a:t>scores. q: perfect score. Select from two players based on their past performance. </a:t>
            </a:r>
          </a:p>
          <a:p>
            <a:endParaRPr lang="en-US" baseline="0" dirty="0" smtClean="0"/>
          </a:p>
          <a:p>
            <a:r>
              <a:rPr lang="en-US" baseline="0" dirty="0" smtClean="0"/>
              <a:t>Currently: handle using uncertain; list probabilistic model: show animation --- ties</a:t>
            </a:r>
          </a:p>
          <a:p>
            <a:endParaRPr lang="en-US" baseline="0" dirty="0" smtClean="0"/>
          </a:p>
          <a:p>
            <a:r>
              <a:rPr lang="en-US" baseline="0" dirty="0" smtClean="0"/>
              <a:t>Probabilistic model : 1) semantics: mutual exclusive. Co-exist in this example 2) not powerful enough to catch relative distribution difference. Moreover, KNN for what sort of purpose ---- gymnastics, select a player with a good upside, will check the best side. Upside: certain percentage, use quantile to capture it.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Aggregate: mean, not</a:t>
            </a:r>
            <a:r>
              <a:rPr lang="en-US" baseline="0" dirty="0" smtClean="0"/>
              <a:t> capture relative distribution well. </a:t>
            </a:r>
          </a:p>
          <a:p>
            <a:endParaRPr lang="en-US" baseline="0" dirty="0" smtClean="0"/>
          </a:p>
          <a:p>
            <a:r>
              <a:rPr lang="en-US" baseline="0" dirty="0" smtClean="0"/>
              <a:t>Different semantics of MV and UN: mutual exclusive, another all instances occurs </a:t>
            </a:r>
            <a:r>
              <a:rPr lang="en-US" baseline="0" dirty="0" err="1" smtClean="0"/>
              <a:t>symtanuously</a:t>
            </a:r>
            <a:r>
              <a:rPr lang="en-US" baseline="0" dirty="0" smtClean="0"/>
              <a: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look at a</a:t>
            </a:r>
            <a:r>
              <a:rPr lang="en-US" baseline="0" dirty="0" smtClean="0"/>
              <a:t> motivating example on the existing probabilistic KNN model. </a:t>
            </a:r>
          </a:p>
          <a:p>
            <a:endParaRPr lang="en-US" baseline="0" dirty="0" smtClean="0"/>
          </a:p>
          <a:p>
            <a:r>
              <a:rPr lang="en-US" baseline="0" dirty="0" smtClean="0"/>
              <a:t>It is easy to verify that …. </a:t>
            </a:r>
          </a:p>
          <a:p>
            <a:endParaRPr lang="en-US" baseline="0"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After we exchange the position of some of the instances ….</a:t>
            </a:r>
            <a:endParaRPr lang="en-AU" dirty="0" smtClean="0"/>
          </a:p>
          <a:p>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easy to notice</a:t>
            </a:r>
            <a:r>
              <a:rPr lang="en-US" baseline="0" dirty="0" smtClean="0"/>
              <a:t> that P KNN model tend to create ties for different instance distributions since it is … </a:t>
            </a:r>
          </a:p>
          <a:p>
            <a:endParaRPr lang="en-US" baseline="0" dirty="0" smtClean="0"/>
          </a:p>
          <a:p>
            <a:r>
              <a:rPr lang="en-US" baseline="0" dirty="0" smtClean="0"/>
              <a:t>Motivated by this, we propose to use … as quantile is a widely used tool to capture probability distributions</a:t>
            </a:r>
          </a:p>
          <a:p>
            <a:endParaRPr lang="en-US" baseline="0"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Aggregate is the right way to reflect</a:t>
            </a:r>
            <a:r>
              <a:rPr lang="en-US" baseline="0" dirty="0" smtClean="0"/>
              <a:t> the semantics of multi value</a:t>
            </a:r>
            <a:endParaRPr lang="en-US" dirty="0" smtClean="0"/>
          </a:p>
          <a:p>
            <a:endParaRPr lang="en-US" dirty="0" smtClean="0"/>
          </a:p>
          <a:p>
            <a:r>
              <a:rPr lang="en-US" dirty="0" smtClean="0"/>
              <a:t>Mean, min, max:</a:t>
            </a:r>
            <a:r>
              <a:rPr lang="en-US" baseline="0" dirty="0" smtClean="0"/>
              <a:t> can serve for different purposes. </a:t>
            </a:r>
            <a:r>
              <a:rPr lang="en-US" dirty="0" smtClean="0"/>
              <a:t>Back</a:t>
            </a:r>
            <a:r>
              <a:rPr lang="en-US" baseline="0" dirty="0" smtClean="0"/>
              <a:t> to the previous example, someone may want to choose the players based on their best performance. Someone may want to choose the players based on mean. Someone may want to choose player with the best worst players. </a:t>
            </a:r>
          </a:p>
          <a:p>
            <a:endParaRPr lang="en-US" baseline="0" dirty="0" smtClean="0"/>
          </a:p>
          <a:p>
            <a:r>
              <a:rPr lang="en-US" baseline="0" dirty="0" smtClean="0"/>
              <a:t>Generalize to </a:t>
            </a:r>
            <a:r>
              <a:rPr lang="en-US" baseline="0" dirty="0" err="1" smtClean="0"/>
              <a:t>quantile</a:t>
            </a:r>
            <a:r>
              <a:rPr lang="en-US" baseline="0" dirty="0" smtClean="0"/>
              <a:t> distance to provide more flexibility </a:t>
            </a:r>
            <a:endParaRPr lang="en-US"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12</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definitions</a:t>
            </a:r>
            <a:r>
              <a:rPr lang="en-US" baseline="0" dirty="0" smtClean="0"/>
              <a:t> of </a:t>
            </a:r>
            <a:r>
              <a:rPr lang="en-US" baseline="0" dirty="0" err="1" smtClean="0"/>
              <a:t>quantile</a:t>
            </a:r>
            <a:r>
              <a:rPr lang="en-US" baseline="0" dirty="0" smtClean="0"/>
              <a:t> distances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C0B010E-56CA-479A-A0D6-4B8F6AAAC698}" type="datetime1">
              <a:rPr lang="en-US" smtClean="0"/>
              <a:pPr/>
              <a:t>4/17/2012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477BFF-917A-4209-B567-156248999CEA}" type="datetime1">
              <a:rPr lang="en-US" smtClean="0"/>
              <a:pPr/>
              <a:t>4/17/2012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6513043-F213-462C-AB2E-8120549D897C}" type="datetime1">
              <a:rPr lang="en-US" smtClean="0"/>
              <a:pPr/>
              <a:t>4/17/2012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0BF366C-0E99-4716-81EB-C58248C580C5}" type="datetime1">
              <a:rPr lang="en-US" smtClean="0"/>
              <a:pPr/>
              <a:t>4/17/2012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6CC14A-7E7F-4189-B38E-2CC641D6941B}" type="datetime1">
              <a:rPr lang="en-US" smtClean="0"/>
              <a:pPr/>
              <a:t>4/17/2012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9C89087-29C7-4F63-8703-F522A971ADEB}" type="datetime1">
              <a:rPr lang="en-US" smtClean="0"/>
              <a:pPr/>
              <a:t>4/17/2012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36008A9-7C86-4EE4-B454-ECD7F3CD3E8E}" type="datetime1">
              <a:rPr lang="en-US" smtClean="0"/>
              <a:pPr/>
              <a:t>4/17/2012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7486241-E07B-41C6-B1C8-8AC79811B831}" type="datetime1">
              <a:rPr lang="en-US" smtClean="0"/>
              <a:pPr/>
              <a:t>4/17/2012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E99D5-B940-49C5-BBEC-732E8B21E4E9}" type="datetime1">
              <a:rPr lang="en-US" smtClean="0"/>
              <a:pPr/>
              <a:t>4/17/2012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42E7E-519E-4267-9F07-F5CE5C69C414}" type="datetime1">
              <a:rPr lang="en-US" smtClean="0"/>
              <a:pPr/>
              <a:t>4/17/2012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2D5EC-EEEB-4A4F-ADBB-53426F876808}" type="datetime1">
              <a:rPr lang="en-US" smtClean="0"/>
              <a:pPr/>
              <a:t>4/17/2012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AA73F-61E2-4D17-B09B-4700A5F385C8}" type="datetime1">
              <a:rPr lang="en-US" smtClean="0"/>
              <a:pPr/>
              <a:t>4/17/2012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D2080-A4D6-4D4A-8EEC-EFA02A2F7AB2}"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71480"/>
            <a:ext cx="7215238" cy="1470025"/>
          </a:xfrm>
        </p:spPr>
        <p:txBody>
          <a:bodyPr>
            <a:normAutofit/>
          </a:bodyPr>
          <a:lstStyle/>
          <a:p>
            <a:r>
              <a:rPr lang="en-US" sz="4000" dirty="0" smtClean="0"/>
              <a:t>Top-</a:t>
            </a:r>
            <a:r>
              <a:rPr lang="en-US" sz="4000" i="1" dirty="0" smtClean="0"/>
              <a:t>k</a:t>
            </a:r>
            <a:r>
              <a:rPr lang="en-US" sz="4000" dirty="0" smtClean="0"/>
              <a:t> Similarity Join over Multi-valued Objects</a:t>
            </a:r>
            <a:endParaRPr lang="en-AU" sz="4000" dirty="0"/>
          </a:p>
        </p:txBody>
      </p:sp>
      <p:sp>
        <p:nvSpPr>
          <p:cNvPr id="3" name="Subtitle 2"/>
          <p:cNvSpPr>
            <a:spLocks noGrp="1"/>
          </p:cNvSpPr>
          <p:nvPr>
            <p:ph type="subTitle" idx="1"/>
          </p:nvPr>
        </p:nvSpPr>
        <p:spPr>
          <a:xfrm>
            <a:off x="571472" y="4071942"/>
            <a:ext cx="8143932" cy="2000264"/>
          </a:xfrm>
        </p:spPr>
        <p:txBody>
          <a:bodyPr>
            <a:normAutofit fontScale="92500" lnSpcReduction="10000"/>
          </a:bodyPr>
          <a:lstStyle/>
          <a:p>
            <a:r>
              <a:rPr lang="en-US" dirty="0" smtClean="0">
                <a:solidFill>
                  <a:schemeClr val="tx1"/>
                </a:solidFill>
              </a:rPr>
              <a:t>Wenjie Zhang</a:t>
            </a:r>
          </a:p>
          <a:p>
            <a:endParaRPr lang="en-US" sz="2400" dirty="0" smtClean="0">
              <a:solidFill>
                <a:schemeClr val="tx1"/>
              </a:solidFill>
            </a:endParaRPr>
          </a:p>
          <a:p>
            <a:r>
              <a:rPr lang="en-US" sz="2400" dirty="0" smtClean="0">
                <a:solidFill>
                  <a:schemeClr val="tx1"/>
                </a:solidFill>
              </a:rPr>
              <a:t>Jing </a:t>
            </a:r>
            <a:r>
              <a:rPr lang="en-US" sz="2400" dirty="0" err="1" smtClean="0">
                <a:solidFill>
                  <a:schemeClr val="tx1"/>
                </a:solidFill>
              </a:rPr>
              <a:t>Xu</a:t>
            </a:r>
            <a:r>
              <a:rPr lang="en-US" sz="2400" dirty="0" smtClean="0">
                <a:solidFill>
                  <a:schemeClr val="tx1"/>
                </a:solidFill>
              </a:rPr>
              <a:t>, </a:t>
            </a:r>
            <a:r>
              <a:rPr lang="en-US" sz="2400" dirty="0" err="1" smtClean="0">
                <a:solidFill>
                  <a:schemeClr val="tx1"/>
                </a:solidFill>
              </a:rPr>
              <a:t>Xin</a:t>
            </a:r>
            <a:r>
              <a:rPr lang="en-US" sz="2400" dirty="0" smtClean="0">
                <a:solidFill>
                  <a:schemeClr val="tx1"/>
                </a:solidFill>
              </a:rPr>
              <a:t> Liang, Ying Zhang, </a:t>
            </a:r>
            <a:r>
              <a:rPr lang="en-US" sz="2400" dirty="0" err="1" smtClean="0">
                <a:solidFill>
                  <a:schemeClr val="tx1"/>
                </a:solidFill>
              </a:rPr>
              <a:t>Xuemin</a:t>
            </a:r>
            <a:r>
              <a:rPr lang="en-US" sz="2400" dirty="0" smtClean="0">
                <a:solidFill>
                  <a:schemeClr val="tx1"/>
                </a:solidFill>
              </a:rPr>
              <a:t> Lin </a:t>
            </a:r>
          </a:p>
          <a:p>
            <a:endParaRPr lang="en-US" sz="2400" dirty="0" smtClean="0">
              <a:solidFill>
                <a:schemeClr val="tx1"/>
              </a:solidFill>
            </a:endParaRPr>
          </a:p>
          <a:p>
            <a:r>
              <a:rPr lang="en-US" sz="2400" dirty="0" smtClean="0">
                <a:solidFill>
                  <a:schemeClr val="tx1"/>
                </a:solidFill>
              </a:rPr>
              <a:t>The University of New South Wales, Australia</a:t>
            </a:r>
            <a:endParaRPr lang="en-AU" sz="2400" dirty="0">
              <a:solidFill>
                <a:schemeClr val="tx1"/>
              </a:solidFill>
            </a:endParaRPr>
          </a:p>
        </p:txBody>
      </p:sp>
      <p:pic>
        <p:nvPicPr>
          <p:cNvPr id="4" name="Picture 2"/>
          <p:cNvPicPr>
            <a:picLocks noChangeAspect="1" noChangeArrowheads="1"/>
          </p:cNvPicPr>
          <p:nvPr/>
        </p:nvPicPr>
        <p:blipFill>
          <a:blip r:embed="rId3"/>
          <a:srcRect/>
          <a:stretch>
            <a:fillRect/>
          </a:stretch>
        </p:blipFill>
        <p:spPr bwMode="auto">
          <a:xfrm>
            <a:off x="3000364" y="2565401"/>
            <a:ext cx="2714625" cy="1006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Uncertain Objects VS Multi-valued Objects</a:t>
            </a:r>
          </a:p>
        </p:txBody>
      </p:sp>
      <p:sp>
        <p:nvSpPr>
          <p:cNvPr id="3" name="Content Placeholder 2"/>
          <p:cNvSpPr>
            <a:spLocks noGrp="1"/>
          </p:cNvSpPr>
          <p:nvPr>
            <p:ph idx="1"/>
          </p:nvPr>
        </p:nvSpPr>
        <p:spPr/>
        <p:txBody>
          <a:bodyPr/>
          <a:lstStyle/>
          <a:p>
            <a:r>
              <a:rPr lang="en-US" dirty="0" smtClean="0"/>
              <a:t>Uncertain Objects</a:t>
            </a: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10</a:t>
            </a:fld>
            <a:endParaRPr lang="en-AU"/>
          </a:p>
        </p:txBody>
      </p:sp>
      <p:pic>
        <p:nvPicPr>
          <p:cNvPr id="5" name="Picture 2"/>
          <p:cNvPicPr>
            <a:picLocks noChangeAspect="1" noChangeArrowheads="1"/>
          </p:cNvPicPr>
          <p:nvPr/>
        </p:nvPicPr>
        <p:blipFill>
          <a:blip r:embed="rId2" cstate="print"/>
          <a:srcRect/>
          <a:stretch>
            <a:fillRect/>
          </a:stretch>
        </p:blipFill>
        <p:spPr bwMode="auto">
          <a:xfrm>
            <a:off x="1447800" y="2819400"/>
            <a:ext cx="6324600" cy="2928938"/>
          </a:xfrm>
          <a:prstGeom prst="rect">
            <a:avLst/>
          </a:prstGeom>
          <a:noFill/>
          <a:ln w="9525">
            <a:noFill/>
            <a:miter lim="800000"/>
            <a:headEnd/>
            <a:tailEnd/>
          </a:ln>
        </p:spPr>
      </p:pic>
    </p:spTree>
    <p:extLst>
      <p:ext uri="{BB962C8B-B14F-4D97-AF65-F5344CB8AC3E}">
        <p14:creationId xmlns:p14="http://schemas.microsoft.com/office/powerpoint/2010/main" val="163672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Uncertain Objects VS Multi-valued Objects</a:t>
            </a:r>
          </a:p>
        </p:txBody>
      </p:sp>
      <p:sp>
        <p:nvSpPr>
          <p:cNvPr id="3" name="Content Placeholder 2"/>
          <p:cNvSpPr>
            <a:spLocks noGrp="1"/>
          </p:cNvSpPr>
          <p:nvPr>
            <p:ph idx="1"/>
          </p:nvPr>
        </p:nvSpPr>
        <p:spPr/>
        <p:txBody>
          <a:bodyPr/>
          <a:lstStyle/>
          <a:p>
            <a:r>
              <a:rPr lang="en-US" dirty="0" smtClean="0"/>
              <a:t>Multi-valued Objects</a:t>
            </a:r>
          </a:p>
          <a:p>
            <a:pPr lvl="1"/>
            <a:r>
              <a:rPr lang="en-US" dirty="0" smtClean="0"/>
              <a:t>Ranking a school in a university: with many staff members </a:t>
            </a:r>
          </a:p>
          <a:p>
            <a:pPr lvl="1"/>
            <a:r>
              <a:rPr lang="en-US" dirty="0" smtClean="0"/>
              <a:t>Comparing weather of two cities: statistics from 365 days  </a:t>
            </a:r>
          </a:p>
          <a:p>
            <a:pPr lvl="1"/>
            <a:r>
              <a:rPr lang="en-US" dirty="0" smtClean="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11</a:t>
            </a:fld>
            <a:endParaRPr lang="en-AU"/>
          </a:p>
        </p:txBody>
      </p:sp>
    </p:spTree>
    <p:extLst>
      <p:ext uri="{BB962C8B-B14F-4D97-AF65-F5344CB8AC3E}">
        <p14:creationId xmlns:p14="http://schemas.microsoft.com/office/powerpoint/2010/main" val="3939950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Aggregate Distances</a:t>
            </a:r>
            <a:endParaRPr lang="en-AU" dirty="0"/>
          </a:p>
        </p:txBody>
      </p:sp>
      <p:sp>
        <p:nvSpPr>
          <p:cNvPr id="3" name="Content Placeholder 2"/>
          <p:cNvSpPr>
            <a:spLocks noGrp="1"/>
          </p:cNvSpPr>
          <p:nvPr>
            <p:ph idx="1"/>
          </p:nvPr>
        </p:nvSpPr>
        <p:spPr/>
        <p:txBody>
          <a:bodyPr/>
          <a:lstStyle/>
          <a:p>
            <a:r>
              <a:rPr lang="en-US" dirty="0" smtClean="0"/>
              <a:t>Existing: mean, minimal, maximal, etc</a:t>
            </a:r>
          </a:p>
          <a:p>
            <a:r>
              <a:rPr lang="en-US" dirty="0" smtClean="0"/>
              <a:t>Generalization: </a:t>
            </a:r>
            <a:r>
              <a:rPr lang="en-US" i="1" dirty="0" err="1" smtClean="0">
                <a:solidFill>
                  <a:srgbClr val="0000FF"/>
                </a:solidFill>
              </a:rPr>
              <a:t>quantile</a:t>
            </a:r>
            <a:r>
              <a:rPr lang="en-US" dirty="0" smtClean="0"/>
              <a:t> distance</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12</a:t>
            </a:fld>
            <a:endParaRPr lang="en-A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Contributions</a:t>
            </a:r>
            <a:endParaRPr lang="en-AU" dirty="0"/>
          </a:p>
        </p:txBody>
      </p:sp>
      <p:sp>
        <p:nvSpPr>
          <p:cNvPr id="3" name="Content Placeholder 2"/>
          <p:cNvSpPr>
            <a:spLocks noGrp="1"/>
          </p:cNvSpPr>
          <p:nvPr>
            <p:ph idx="1"/>
          </p:nvPr>
        </p:nvSpPr>
        <p:spPr/>
        <p:txBody>
          <a:bodyPr/>
          <a:lstStyle/>
          <a:p>
            <a:r>
              <a:rPr lang="en-US" dirty="0" smtClean="0"/>
              <a:t>Formally define top-</a:t>
            </a:r>
            <a:r>
              <a:rPr lang="en-US" i="1" dirty="0" smtClean="0"/>
              <a:t>k</a:t>
            </a:r>
            <a:r>
              <a:rPr lang="en-US" dirty="0" smtClean="0"/>
              <a:t> similarity join over Multi-valued objects </a:t>
            </a:r>
          </a:p>
          <a:p>
            <a:endParaRPr lang="en-US" dirty="0" smtClean="0"/>
          </a:p>
          <a:p>
            <a:r>
              <a:rPr lang="en-US" dirty="0" smtClean="0"/>
              <a:t>Seeding-Pruning-Refinement Framework</a:t>
            </a:r>
          </a:p>
          <a:p>
            <a:pPr lvl="1"/>
            <a:r>
              <a:rPr lang="en-US" dirty="0" smtClean="0"/>
              <a:t>Novel and efficient pruning </a:t>
            </a:r>
            <a:r>
              <a:rPr lang="en-US" dirty="0" smtClean="0"/>
              <a:t>techniques</a:t>
            </a:r>
          </a:p>
          <a:p>
            <a:pPr lvl="1"/>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881D2080-A4D6-4D4A-8EEC-EFA02A2F7AB2}" type="slidenum">
              <a:rPr lang="en-AU" smtClean="0"/>
              <a:pPr/>
              <a:t>13</a:t>
            </a:fld>
            <a:endParaRPr lang="en-A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 </a:t>
            </a:r>
            <a:endParaRPr lang="en-AU" dirty="0"/>
          </a:p>
        </p:txBody>
      </p:sp>
      <p:sp>
        <p:nvSpPr>
          <p:cNvPr id="3" name="Content Placeholder 2"/>
          <p:cNvSpPr>
            <a:spLocks noGrp="1"/>
          </p:cNvSpPr>
          <p:nvPr>
            <p:ph idx="1"/>
          </p:nvPr>
        </p:nvSpPr>
        <p:spPr>
          <a:xfrm>
            <a:off x="457200" y="1600201"/>
            <a:ext cx="8229600" cy="1685924"/>
          </a:xfrm>
        </p:spPr>
        <p:txBody>
          <a:bodyPr>
            <a:normAutofit/>
          </a:bodyPr>
          <a:lstStyle/>
          <a:p>
            <a:r>
              <a:rPr lang="el-GR" i="1" dirty="0" smtClean="0">
                <a:solidFill>
                  <a:srgbClr val="0000FF"/>
                </a:solidFill>
              </a:rPr>
              <a:t>Φ</a:t>
            </a:r>
            <a:r>
              <a:rPr lang="en-US" dirty="0" smtClean="0"/>
              <a:t>-</a:t>
            </a:r>
            <a:r>
              <a:rPr lang="en-US" dirty="0" smtClean="0">
                <a:solidFill>
                  <a:srgbClr val="0000FF"/>
                </a:solidFill>
              </a:rPr>
              <a:t>quantile</a:t>
            </a:r>
            <a:r>
              <a:rPr lang="en-US" dirty="0" smtClean="0"/>
              <a:t>:</a:t>
            </a:r>
          </a:p>
          <a:p>
            <a:pPr lvl="1"/>
            <a:r>
              <a:rPr lang="en-US" sz="2400" dirty="0" smtClean="0"/>
              <a:t>The first element in a sorted list with the cumulative weight not smaller than </a:t>
            </a:r>
            <a:r>
              <a:rPr lang="el-GR" sz="2400" i="1" dirty="0" smtClean="0">
                <a:solidFill>
                  <a:srgbClr val="0000FF"/>
                </a:solidFill>
              </a:rPr>
              <a:t>Φ</a:t>
            </a:r>
            <a:r>
              <a:rPr lang="en-US" sz="2400" dirty="0" smtClean="0"/>
              <a:t>, where </a:t>
            </a:r>
            <a:r>
              <a:rPr lang="el-GR" sz="2400" i="1" dirty="0" smtClean="0">
                <a:solidFill>
                  <a:srgbClr val="0000FF"/>
                </a:solidFill>
              </a:rPr>
              <a:t>Φ</a:t>
            </a:r>
            <a:r>
              <a:rPr lang="en-US" sz="2400" dirty="0" smtClean="0"/>
              <a:t> is a number in (0, 1].</a:t>
            </a:r>
            <a:r>
              <a:rPr lang="en-US" sz="2400" i="1" dirty="0" smtClean="0">
                <a:solidFill>
                  <a:srgbClr val="0000FF"/>
                </a:solidFill>
              </a:rPr>
              <a:t> </a:t>
            </a:r>
          </a:p>
        </p:txBody>
      </p:sp>
      <p:sp>
        <p:nvSpPr>
          <p:cNvPr id="4" name="Slide Number Placeholder 3"/>
          <p:cNvSpPr>
            <a:spLocks noGrp="1"/>
          </p:cNvSpPr>
          <p:nvPr>
            <p:ph type="sldNum" sz="quarter" idx="12"/>
          </p:nvPr>
        </p:nvSpPr>
        <p:spPr/>
        <p:txBody>
          <a:bodyPr/>
          <a:lstStyle/>
          <a:p>
            <a:fld id="{881D2080-A4D6-4D4A-8EEC-EFA02A2F7AB2}" type="slidenum">
              <a:rPr lang="en-AU" smtClean="0"/>
              <a:pPr/>
              <a:t>14</a:t>
            </a:fld>
            <a:endParaRPr lang="en-AU"/>
          </a:p>
        </p:txBody>
      </p:sp>
      <p:sp>
        <p:nvSpPr>
          <p:cNvPr id="5" name="Content Placeholder 2"/>
          <p:cNvSpPr txBox="1">
            <a:spLocks/>
          </p:cNvSpPr>
          <p:nvPr/>
        </p:nvSpPr>
        <p:spPr>
          <a:xfrm>
            <a:off x="214282" y="3671902"/>
            <a:ext cx="8229600" cy="111442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t>Sorted elements:</a:t>
            </a:r>
            <a:r>
              <a:rPr lang="en-US" sz="2400" dirty="0" smtClean="0">
                <a:solidFill>
                  <a:srgbClr val="0000FF"/>
                </a:solidFill>
              </a:rPr>
              <a:t>      </a:t>
            </a:r>
            <a:r>
              <a:rPr lang="en-US" sz="2400" dirty="0" smtClean="0"/>
              <a:t> 3       6       7       8       8       10       13       15</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0" u="none" strike="noStrike" kern="1200" cap="none" spc="0" normalizeH="0" baseline="0" noProof="0" dirty="0" smtClean="0">
                <a:ln>
                  <a:noFill/>
                </a:ln>
                <a:solidFill>
                  <a:srgbClr val="0000FF"/>
                </a:solidFill>
                <a:effectLst/>
                <a:uLnTx/>
                <a:uFillTx/>
                <a:latin typeface="+mn-lt"/>
                <a:ea typeface="+mn-ea"/>
                <a:cs typeface="+mn-cs"/>
              </a:rPr>
              <a:t> Weights:</a:t>
            </a:r>
            <a:r>
              <a:rPr kumimoji="0" lang="en-US" sz="2400" b="0" u="none" strike="noStrike" kern="1200" cap="none" spc="0" normalizeH="0" baseline="0" noProof="0" dirty="0" smtClean="0">
                <a:ln>
                  <a:noFill/>
                </a:ln>
                <a:effectLst/>
                <a:uLnTx/>
                <a:uFillTx/>
                <a:latin typeface="+mn-lt"/>
                <a:ea typeface="+mn-ea"/>
                <a:cs typeface="+mn-cs"/>
              </a:rPr>
              <a:t>                 </a:t>
            </a:r>
            <a:r>
              <a:rPr kumimoji="0" lang="en-US" sz="2400" b="0" u="none" strike="noStrike" kern="1200" cap="none" spc="0" normalizeH="0" baseline="0" noProof="0" dirty="0" smtClean="0">
                <a:ln>
                  <a:noFill/>
                </a:ln>
                <a:solidFill>
                  <a:srgbClr val="0000FF"/>
                </a:solidFill>
                <a:effectLst/>
                <a:uLnTx/>
                <a:uFillTx/>
                <a:latin typeface="+mn-lt"/>
                <a:ea typeface="+mn-ea"/>
                <a:cs typeface="+mn-cs"/>
              </a:rPr>
              <a:t>  .10    .15    .20   .15     .10    .05      .10.     </a:t>
            </a:r>
            <a:r>
              <a:rPr lang="en-US" sz="2400" dirty="0" smtClean="0">
                <a:solidFill>
                  <a:srgbClr val="0000FF"/>
                </a:solidFill>
              </a:rPr>
              <a:t>.15</a:t>
            </a: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9" name="Straight Connector 8"/>
          <p:cNvCxnSpPr/>
          <p:nvPr/>
        </p:nvCxnSpPr>
        <p:spPr>
          <a:xfrm rot="5400000">
            <a:off x="4071934" y="4857760"/>
            <a:ext cx="1000132" cy="428628"/>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948554" y="5643578"/>
            <a:ext cx="1695016" cy="461665"/>
          </a:xfrm>
          <a:prstGeom prst="rect">
            <a:avLst/>
          </a:prstGeom>
          <a:noFill/>
        </p:spPr>
        <p:txBody>
          <a:bodyPr wrap="none" rtlCol="0">
            <a:spAutoFit/>
          </a:bodyPr>
          <a:lstStyle/>
          <a:p>
            <a:r>
              <a:rPr lang="en-US" sz="2400" dirty="0" smtClean="0">
                <a:solidFill>
                  <a:srgbClr val="FF0000"/>
                </a:solidFill>
              </a:rPr>
              <a:t>0.5-quantile</a:t>
            </a:r>
            <a:endParaRPr lang="en-AU" sz="2400" dirty="0">
              <a:solidFill>
                <a:srgbClr val="FF0000"/>
              </a:solidFill>
            </a:endParaRPr>
          </a:p>
        </p:txBody>
      </p:sp>
      <p:cxnSp>
        <p:nvCxnSpPr>
          <p:cNvPr id="12" name="Straight Connector 11"/>
          <p:cNvCxnSpPr/>
          <p:nvPr/>
        </p:nvCxnSpPr>
        <p:spPr>
          <a:xfrm rot="16200000" flipH="1">
            <a:off x="6858016" y="4786322"/>
            <a:ext cx="928694" cy="500066"/>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06074" y="5643578"/>
            <a:ext cx="1695016" cy="461665"/>
          </a:xfrm>
          <a:prstGeom prst="rect">
            <a:avLst/>
          </a:prstGeom>
          <a:noFill/>
        </p:spPr>
        <p:txBody>
          <a:bodyPr wrap="none" rtlCol="0">
            <a:spAutoFit/>
          </a:bodyPr>
          <a:lstStyle/>
          <a:p>
            <a:r>
              <a:rPr lang="en-US" sz="2400" dirty="0" smtClean="0">
                <a:solidFill>
                  <a:srgbClr val="FF0000"/>
                </a:solidFill>
              </a:rPr>
              <a:t>0.8-quantile</a:t>
            </a:r>
            <a:endParaRPr lang="en-AU" sz="2400" dirty="0">
              <a:solidFill>
                <a:srgbClr val="FF0000"/>
              </a:solidFill>
            </a:endParaRPr>
          </a:p>
        </p:txBody>
      </p:sp>
      <p:sp>
        <p:nvSpPr>
          <p:cNvPr id="14" name="Right Brace 13"/>
          <p:cNvSpPr/>
          <p:nvPr/>
        </p:nvSpPr>
        <p:spPr>
          <a:xfrm rot="5400000">
            <a:off x="3393273" y="4107661"/>
            <a:ext cx="428628" cy="121444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TextBox 14"/>
          <p:cNvSpPr txBox="1"/>
          <p:nvPr/>
        </p:nvSpPr>
        <p:spPr>
          <a:xfrm>
            <a:off x="928662" y="5000636"/>
            <a:ext cx="3206070" cy="461665"/>
          </a:xfrm>
          <a:prstGeom prst="rect">
            <a:avLst/>
          </a:prstGeom>
          <a:noFill/>
        </p:spPr>
        <p:txBody>
          <a:bodyPr wrap="none" rtlCol="0">
            <a:spAutoFit/>
          </a:bodyPr>
          <a:lstStyle/>
          <a:p>
            <a:r>
              <a:rPr lang="en-US" sz="2400" dirty="0" smtClean="0"/>
              <a:t>Cumulative weight: 0.45</a:t>
            </a:r>
            <a:endParaRPr lang="en-A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animBg="1"/>
      <p:bldP spid="15"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a:t>
            </a:r>
            <a:endParaRPr lang="en-AU" dirty="0"/>
          </a:p>
        </p:txBody>
      </p:sp>
      <p:sp>
        <p:nvSpPr>
          <p:cNvPr id="3" name="Content Placeholder 2"/>
          <p:cNvSpPr>
            <a:spLocks noGrp="1"/>
          </p:cNvSpPr>
          <p:nvPr>
            <p:ph idx="1"/>
          </p:nvPr>
        </p:nvSpPr>
        <p:spPr>
          <a:xfrm>
            <a:off x="457200" y="1556792"/>
            <a:ext cx="8229600" cy="4525963"/>
          </a:xfrm>
        </p:spPr>
        <p:txBody>
          <a:bodyPr/>
          <a:lstStyle/>
          <a:p>
            <a:r>
              <a:rPr lang="en-US" dirty="0" smtClean="0">
                <a:solidFill>
                  <a:srgbClr val="0000FF"/>
                </a:solidFill>
              </a:rPr>
              <a:t>Multi-valued Object:</a:t>
            </a:r>
            <a:r>
              <a:rPr lang="en-US" dirty="0" smtClean="0"/>
              <a:t> </a:t>
            </a:r>
            <a:endParaRPr lang="en-AU" dirty="0" smtClean="0"/>
          </a:p>
          <a:p>
            <a:pPr lvl="1"/>
            <a:r>
              <a:rPr lang="en-US" sz="2400" dirty="0" smtClean="0"/>
              <a:t>A set of weighted  instances in d-dimensional space</a:t>
            </a:r>
          </a:p>
          <a:p>
            <a:pPr lvl="1"/>
            <a:r>
              <a:rPr lang="en-US" sz="2400" dirty="0" smtClean="0"/>
              <a:t>The sum of the weights equals to 1</a:t>
            </a:r>
          </a:p>
        </p:txBody>
      </p:sp>
      <p:sp>
        <p:nvSpPr>
          <p:cNvPr id="4" name="Slide Number Placeholder 3"/>
          <p:cNvSpPr>
            <a:spLocks noGrp="1"/>
          </p:cNvSpPr>
          <p:nvPr>
            <p:ph type="sldNum" sz="quarter" idx="12"/>
          </p:nvPr>
        </p:nvSpPr>
        <p:spPr/>
        <p:txBody>
          <a:bodyPr/>
          <a:lstStyle/>
          <a:p>
            <a:fld id="{881D2080-A4D6-4D4A-8EEC-EFA02A2F7AB2}" type="slidenum">
              <a:rPr lang="en-AU" smtClean="0"/>
              <a:pPr/>
              <a:t>15</a:t>
            </a:fld>
            <a:endParaRPr lang="en-A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 </a:t>
            </a:r>
            <a:r>
              <a:rPr lang="en-US" dirty="0" err="1" smtClean="0"/>
              <a:t>Quantile</a:t>
            </a:r>
            <a:r>
              <a:rPr lang="en-US" dirty="0" smtClean="0"/>
              <a:t> Distances </a:t>
            </a:r>
            <a:endParaRPr lang="en-AU" dirty="0"/>
          </a:p>
        </p:txBody>
      </p:sp>
      <p:sp>
        <p:nvSpPr>
          <p:cNvPr id="3" name="Content Placeholder 2"/>
          <p:cNvSpPr>
            <a:spLocks noGrp="1"/>
          </p:cNvSpPr>
          <p:nvPr>
            <p:ph idx="1"/>
          </p:nvPr>
        </p:nvSpPr>
        <p:spPr>
          <a:xfrm>
            <a:off x="142844" y="1285860"/>
            <a:ext cx="8229600" cy="500066"/>
          </a:xfrm>
        </p:spPr>
        <p:txBody>
          <a:bodyPr>
            <a:normAutofit fontScale="92500" lnSpcReduction="20000"/>
          </a:bodyPr>
          <a:lstStyle/>
          <a:p>
            <a:r>
              <a:rPr lang="el-GR" i="1" dirty="0" smtClean="0">
                <a:solidFill>
                  <a:srgbClr val="0000FF"/>
                </a:solidFill>
              </a:rPr>
              <a:t>Φ</a:t>
            </a:r>
            <a:r>
              <a:rPr lang="en-US" dirty="0" smtClean="0"/>
              <a:t>-</a:t>
            </a:r>
            <a:r>
              <a:rPr lang="en-US" dirty="0" smtClean="0">
                <a:solidFill>
                  <a:srgbClr val="0000FF"/>
                </a:solidFill>
              </a:rPr>
              <a:t>quantile </a:t>
            </a:r>
            <a:r>
              <a:rPr lang="en-US" dirty="0" smtClean="0"/>
              <a:t>distance</a:t>
            </a:r>
            <a:endParaRPr lang="en-AU" dirty="0"/>
          </a:p>
        </p:txBody>
      </p:sp>
      <p:sp>
        <p:nvSpPr>
          <p:cNvPr id="4" name="Slide Number Placeholder 3"/>
          <p:cNvSpPr>
            <a:spLocks noGrp="1"/>
          </p:cNvSpPr>
          <p:nvPr>
            <p:ph type="sldNum" sz="quarter" idx="12"/>
          </p:nvPr>
        </p:nvSpPr>
        <p:spPr>
          <a:xfrm>
            <a:off x="6553200" y="6070598"/>
            <a:ext cx="2133600" cy="365125"/>
          </a:xfrm>
        </p:spPr>
        <p:txBody>
          <a:bodyPr/>
          <a:lstStyle/>
          <a:p>
            <a:fld id="{881D2080-A4D6-4D4A-8EEC-EFA02A2F7AB2}" type="slidenum">
              <a:rPr lang="en-AU" smtClean="0"/>
              <a:pPr/>
              <a:t>16</a:t>
            </a:fld>
            <a:endParaRPr lang="en-AU"/>
          </a:p>
        </p:txBody>
      </p:sp>
      <p:pic>
        <p:nvPicPr>
          <p:cNvPr id="5" name="Picture 2"/>
          <p:cNvPicPr>
            <a:picLocks noChangeAspect="1" noChangeArrowheads="1"/>
          </p:cNvPicPr>
          <p:nvPr/>
        </p:nvPicPr>
        <p:blipFill>
          <a:blip r:embed="rId3"/>
          <a:srcRect/>
          <a:stretch>
            <a:fillRect/>
          </a:stretch>
        </p:blipFill>
        <p:spPr bwMode="auto">
          <a:xfrm>
            <a:off x="2285984" y="1857364"/>
            <a:ext cx="4603924" cy="2571768"/>
          </a:xfrm>
          <a:prstGeom prst="rect">
            <a:avLst/>
          </a:prstGeom>
          <a:noFill/>
          <a:ln w="9525">
            <a:noFill/>
            <a:miter lim="800000"/>
            <a:headEnd/>
            <a:tailEnd/>
          </a:ln>
        </p:spPr>
      </p:pic>
      <p:sp>
        <p:nvSpPr>
          <p:cNvPr id="7" name="Content Placeholder 2"/>
          <p:cNvSpPr txBox="1">
            <a:spLocks/>
          </p:cNvSpPr>
          <p:nvPr/>
        </p:nvSpPr>
        <p:spPr>
          <a:xfrm>
            <a:off x="142876" y="4386282"/>
            <a:ext cx="8929718" cy="1114420"/>
          </a:xfrm>
          <a:prstGeom prst="rect">
            <a:avLst/>
          </a:prstGeom>
        </p:spPr>
        <p:txBody>
          <a:bodyPr vert="horz" lIns="91440" tIns="45720" rIns="91440" bIns="45720" rtlCol="0">
            <a:normAutofit/>
          </a:bodyPr>
          <a:lstStyle/>
          <a:p>
            <a:pPr marL="342900" lvl="0" indent="-342900">
              <a:spcBef>
                <a:spcPct val="20000"/>
              </a:spcBef>
            </a:pPr>
            <a:r>
              <a:rPr lang="en-US" sz="2400" dirty="0" smtClean="0"/>
              <a:t>Instance pairs:</a:t>
            </a:r>
            <a:r>
              <a:rPr lang="en-US" sz="2400" dirty="0" smtClean="0">
                <a:solidFill>
                  <a:srgbClr val="0000FF"/>
                </a:solidFill>
              </a:rPr>
              <a:t>     </a:t>
            </a:r>
            <a:r>
              <a:rPr lang="en-US" sz="2400" dirty="0" smtClean="0"/>
              <a:t>(</a:t>
            </a:r>
            <a:r>
              <a:rPr lang="en-US" sz="2400" i="1" dirty="0" smtClean="0"/>
              <a:t>q</a:t>
            </a:r>
            <a:r>
              <a:rPr lang="en-US" sz="2400" i="1" baseline="-25000" dirty="0" smtClean="0"/>
              <a:t>2</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3</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3</a:t>
            </a:r>
            <a:r>
              <a:rPr lang="en-US" sz="2400" dirty="0" smtClean="0"/>
              <a:t>, </a:t>
            </a:r>
            <a:r>
              <a:rPr lang="en-US" sz="2400" i="1" dirty="0" smtClean="0"/>
              <a:t>u</a:t>
            </a:r>
            <a:r>
              <a:rPr lang="en-US" sz="2400" i="1" baseline="-25000" dirty="0" smtClean="0"/>
              <a:t>2</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2</a:t>
            </a:r>
            <a:r>
              <a:rPr lang="en-US" sz="2400" dirty="0" smtClean="0"/>
              <a:t>, </a:t>
            </a:r>
            <a:r>
              <a:rPr lang="en-US" sz="2400" i="1" dirty="0" smtClean="0"/>
              <a:t>u</a:t>
            </a:r>
            <a:r>
              <a:rPr lang="en-US" sz="2400" i="1" baseline="-25000" dirty="0" smtClean="0"/>
              <a:t>2</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2</a:t>
            </a:r>
            <a:r>
              <a:rPr lang="en-US" sz="2400" dirty="0" smtClean="0"/>
              <a:t>)</a:t>
            </a:r>
          </a:p>
          <a:p>
            <a:pPr marL="342900" lvl="0" indent="-342900">
              <a:spcBef>
                <a:spcPct val="20000"/>
              </a:spcBef>
            </a:pPr>
            <a:r>
              <a:rPr kumimoji="0" lang="en-US" sz="2400" b="0" u="none" strike="noStrike" kern="1200" cap="none" spc="0" normalizeH="0" baseline="0" noProof="0" dirty="0" smtClean="0">
                <a:ln>
                  <a:noFill/>
                </a:ln>
                <a:solidFill>
                  <a:srgbClr val="0000FF"/>
                </a:solidFill>
                <a:effectLst/>
                <a:uLnTx/>
                <a:uFillTx/>
                <a:latin typeface="+mn-lt"/>
                <a:ea typeface="+mn-ea"/>
                <a:cs typeface="+mn-cs"/>
              </a:rPr>
              <a:t> Weights:</a:t>
            </a:r>
            <a:r>
              <a:rPr kumimoji="0" lang="en-US" sz="2400" b="0" u="none" strike="noStrike" kern="1200" cap="none" spc="0" normalizeH="0" baseline="0" noProof="0" dirty="0" smtClean="0">
                <a:ln>
                  <a:noFill/>
                </a:ln>
                <a:effectLst/>
                <a:uLnTx/>
                <a:uFillTx/>
                <a:latin typeface="+mn-lt"/>
                <a:ea typeface="+mn-ea"/>
                <a:cs typeface="+mn-cs"/>
              </a:rPr>
              <a:t> </a:t>
            </a:r>
            <a:r>
              <a:rPr kumimoji="0" lang="en-US" sz="2400" b="0" u="none" strike="noStrike" kern="1200" cap="none" spc="0" normalizeH="0" noProof="0" dirty="0" smtClean="0">
                <a:ln>
                  <a:noFill/>
                </a:ln>
                <a:effectLst/>
                <a:uLnTx/>
                <a:uFillTx/>
                <a:latin typeface="+mn-lt"/>
                <a:ea typeface="+mn-ea"/>
                <a:cs typeface="+mn-cs"/>
              </a:rPr>
              <a:t>                </a:t>
            </a:r>
            <a:r>
              <a:rPr kumimoji="0" lang="en-US" sz="2400" b="0" u="none" strike="noStrike" kern="1200" cap="none" spc="0" normalizeH="0" baseline="0" noProof="0" dirty="0" smtClean="0">
                <a:ln>
                  <a:noFill/>
                </a:ln>
                <a:solidFill>
                  <a:srgbClr val="0000FF"/>
                </a:solidFill>
                <a:effectLst/>
                <a:uLnTx/>
                <a:uFillTx/>
                <a:latin typeface="+mn-lt"/>
                <a:ea typeface="+mn-ea"/>
                <a:cs typeface="+mn-cs"/>
              </a:rPr>
              <a:t>1/8</a:t>
            </a:r>
            <a:r>
              <a:rPr kumimoji="0" lang="en-US" sz="2400" b="0" u="none" strike="noStrike" kern="1200" cap="none" spc="0" normalizeH="0" noProof="0" dirty="0" smtClean="0">
                <a:ln>
                  <a:noFill/>
                </a:ln>
                <a:solidFill>
                  <a:srgbClr val="0000FF"/>
                </a:solidFill>
                <a:effectLst/>
                <a:uLnTx/>
                <a:uFillTx/>
                <a:latin typeface="+mn-lt"/>
                <a:ea typeface="+mn-ea"/>
                <a:cs typeface="+mn-cs"/>
              </a:rPr>
              <a:t>           </a:t>
            </a:r>
            <a:r>
              <a:rPr lang="en-US" sz="2400" dirty="0" smtClean="0">
                <a:solidFill>
                  <a:srgbClr val="0000FF"/>
                </a:solidFill>
              </a:rPr>
              <a:t>1/8          1/8           1/4</a:t>
            </a:r>
            <a:r>
              <a:rPr kumimoji="0" lang="en-US" sz="2400" b="0" u="none" strike="noStrike" kern="1200" cap="none" spc="0" normalizeH="0" noProof="0" dirty="0" smtClean="0">
                <a:ln>
                  <a:noFill/>
                </a:ln>
                <a:solidFill>
                  <a:srgbClr val="0000FF"/>
                </a:solidFill>
                <a:effectLst/>
                <a:uLnTx/>
                <a:uFillTx/>
                <a:latin typeface="+mn-lt"/>
                <a:ea typeface="+mn-ea"/>
                <a:cs typeface="+mn-cs"/>
              </a:rPr>
              <a:t>          1/8         1/4</a:t>
            </a: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8" name="Straight Connector 7"/>
          <p:cNvCxnSpPr/>
          <p:nvPr/>
        </p:nvCxnSpPr>
        <p:spPr>
          <a:xfrm rot="10800000" flipV="1">
            <a:off x="3143240" y="5429264"/>
            <a:ext cx="714380" cy="35719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57422" y="5715016"/>
            <a:ext cx="1850507" cy="461665"/>
          </a:xfrm>
          <a:prstGeom prst="rect">
            <a:avLst/>
          </a:prstGeom>
          <a:noFill/>
        </p:spPr>
        <p:txBody>
          <a:bodyPr wrap="none" rtlCol="0">
            <a:spAutoFit/>
          </a:bodyPr>
          <a:lstStyle/>
          <a:p>
            <a:r>
              <a:rPr lang="en-US" sz="2400" dirty="0" smtClean="0">
                <a:solidFill>
                  <a:srgbClr val="FF0000"/>
                </a:solidFill>
              </a:rPr>
              <a:t>0.25-quantile</a:t>
            </a:r>
            <a:endParaRPr lang="en-AU" sz="2400" dirty="0">
              <a:solidFill>
                <a:srgbClr val="FF0000"/>
              </a:solidFill>
            </a:endParaRPr>
          </a:p>
        </p:txBody>
      </p:sp>
      <p:cxnSp>
        <p:nvCxnSpPr>
          <p:cNvPr id="11" name="Straight Connector 10"/>
          <p:cNvCxnSpPr/>
          <p:nvPr/>
        </p:nvCxnSpPr>
        <p:spPr>
          <a:xfrm rot="16200000" flipH="1">
            <a:off x="3639479" y="2893215"/>
            <a:ext cx="1785950" cy="7143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877380" y="5715016"/>
            <a:ext cx="1695016" cy="461665"/>
          </a:xfrm>
          <a:prstGeom prst="rect">
            <a:avLst/>
          </a:prstGeom>
          <a:noFill/>
        </p:spPr>
        <p:txBody>
          <a:bodyPr wrap="none" rtlCol="0">
            <a:spAutoFit/>
          </a:bodyPr>
          <a:lstStyle/>
          <a:p>
            <a:r>
              <a:rPr lang="en-US" sz="2400" dirty="0" smtClean="0">
                <a:solidFill>
                  <a:srgbClr val="FF0000"/>
                </a:solidFill>
              </a:rPr>
              <a:t>0.5-quantile</a:t>
            </a:r>
            <a:endParaRPr lang="en-AU" sz="2400" dirty="0">
              <a:solidFill>
                <a:srgbClr val="FF0000"/>
              </a:solidFill>
            </a:endParaRPr>
          </a:p>
        </p:txBody>
      </p:sp>
      <p:cxnSp>
        <p:nvCxnSpPr>
          <p:cNvPr id="13" name="Straight Connector 12"/>
          <p:cNvCxnSpPr/>
          <p:nvPr/>
        </p:nvCxnSpPr>
        <p:spPr>
          <a:xfrm>
            <a:off x="6215074" y="5357827"/>
            <a:ext cx="428628" cy="3571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71736" y="2714620"/>
            <a:ext cx="2357454" cy="150019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998446" y="2500306"/>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
        <p:nvSpPr>
          <p:cNvPr id="17" name="TextBox 16"/>
          <p:cNvSpPr txBox="1"/>
          <p:nvPr/>
        </p:nvSpPr>
        <p:spPr>
          <a:xfrm>
            <a:off x="3345941" y="3643314"/>
            <a:ext cx="511679" cy="707886"/>
          </a:xfrm>
          <a:prstGeom prst="rect">
            <a:avLst/>
          </a:prstGeom>
          <a:noFill/>
        </p:spPr>
        <p:txBody>
          <a:bodyPr wrap="none" rtlCol="0">
            <a:spAutoFit/>
          </a:bodyPr>
          <a:lstStyle/>
          <a:p>
            <a:r>
              <a:rPr lang="en-US" sz="4000" dirty="0" smtClean="0">
                <a:solidFill>
                  <a:srgbClr val="FF0000"/>
                </a:solidFill>
              </a:rPr>
              <a:t>¼</a:t>
            </a:r>
            <a:endParaRPr lang="en-AU" sz="4000" dirty="0">
              <a:solidFill>
                <a:srgbClr val="FF0000"/>
              </a:solidFill>
            </a:endParaRPr>
          </a:p>
        </p:txBody>
      </p:sp>
      <p:sp>
        <p:nvSpPr>
          <p:cNvPr id="18" name="TextBox 17"/>
          <p:cNvSpPr txBox="1"/>
          <p:nvPr/>
        </p:nvSpPr>
        <p:spPr>
          <a:xfrm>
            <a:off x="3774569" y="1649544"/>
            <a:ext cx="511679" cy="707886"/>
          </a:xfrm>
          <a:prstGeom prst="rect">
            <a:avLst/>
          </a:prstGeom>
          <a:noFill/>
        </p:spPr>
        <p:txBody>
          <a:bodyPr wrap="none" rtlCol="0">
            <a:spAutoFit/>
          </a:bodyPr>
          <a:lstStyle/>
          <a:p>
            <a:r>
              <a:rPr lang="en-US" sz="4000" dirty="0" smtClean="0">
                <a:solidFill>
                  <a:srgbClr val="FF0000"/>
                </a:solidFill>
              </a:rPr>
              <a:t>¼</a:t>
            </a:r>
            <a:endParaRPr lang="en-AU" sz="4000" dirty="0">
              <a:solidFill>
                <a:srgbClr val="FF0000"/>
              </a:solidFill>
            </a:endParaRPr>
          </a:p>
        </p:txBody>
      </p:sp>
      <p:sp>
        <p:nvSpPr>
          <p:cNvPr id="19" name="TextBox 18"/>
          <p:cNvSpPr txBox="1"/>
          <p:nvPr/>
        </p:nvSpPr>
        <p:spPr>
          <a:xfrm>
            <a:off x="5282808" y="3643314"/>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
        <p:nvSpPr>
          <p:cNvPr id="20" name="TextBox 19"/>
          <p:cNvSpPr txBox="1"/>
          <p:nvPr/>
        </p:nvSpPr>
        <p:spPr>
          <a:xfrm>
            <a:off x="6570478" y="2565250"/>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4" presetClass="entr" presetSubtype="16"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par>
                          <p:cTn id="24" fill="hold">
                            <p:stCondLst>
                              <p:cond delay="0"/>
                            </p:stCondLst>
                            <p:childTnLst>
                              <p:par>
                                <p:cTn id="25" presetID="4" presetClass="entr" presetSubtype="16"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ox(in)">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Preliminaries: </a:t>
            </a:r>
            <a:r>
              <a:rPr lang="en-US" dirty="0" err="1"/>
              <a:t>Quantile</a:t>
            </a:r>
            <a:r>
              <a:rPr lang="en-US" dirty="0"/>
              <a:t> Distances </a:t>
            </a:r>
            <a:endParaRPr lang="en-AU" dirty="0"/>
          </a:p>
        </p:txBody>
      </p:sp>
      <p:sp>
        <p:nvSpPr>
          <p:cNvPr id="3" name="Content Placeholder 2"/>
          <p:cNvSpPr>
            <a:spLocks noGrp="1"/>
          </p:cNvSpPr>
          <p:nvPr>
            <p:ph idx="1"/>
          </p:nvPr>
        </p:nvSpPr>
        <p:spPr/>
        <p:txBody>
          <a:bodyPr/>
          <a:lstStyle/>
          <a:p>
            <a:r>
              <a:rPr lang="en-US" dirty="0" smtClean="0"/>
              <a:t>Multi-value objects </a:t>
            </a:r>
            <a:r>
              <a:rPr lang="en-US" dirty="0" smtClean="0">
                <a:solidFill>
                  <a:srgbClr val="0000FF"/>
                </a:solidFill>
              </a:rPr>
              <a:t>U</a:t>
            </a:r>
            <a:r>
              <a:rPr lang="en-US" dirty="0" smtClean="0"/>
              <a:t> and </a:t>
            </a:r>
            <a:r>
              <a:rPr lang="en-US" dirty="0" smtClean="0">
                <a:solidFill>
                  <a:srgbClr val="0000FF"/>
                </a:solidFill>
              </a:rPr>
              <a:t>V</a:t>
            </a:r>
          </a:p>
          <a:p>
            <a:pPr lvl="1"/>
            <a:r>
              <a:rPr lang="en-US" sz="2400" dirty="0" smtClean="0"/>
              <a:t>Overall </a:t>
            </a:r>
            <a:r>
              <a:rPr lang="en-US" sz="2400" dirty="0" smtClean="0">
                <a:solidFill>
                  <a:srgbClr val="0000FF"/>
                </a:solidFill>
              </a:rPr>
              <a:t>m=|U|</a:t>
            </a:r>
            <a:r>
              <a:rPr lang="en-US" sz="2400" dirty="0" smtClean="0"/>
              <a:t> </a:t>
            </a:r>
            <a:r>
              <a:rPr lang="en-US" sz="2400" dirty="0" smtClean="0">
                <a:solidFill>
                  <a:srgbClr val="0000FF"/>
                </a:solidFill>
              </a:rPr>
              <a:t>* |V|</a:t>
            </a:r>
            <a:r>
              <a:rPr lang="en-US" sz="2400" dirty="0" smtClean="0"/>
              <a:t> instance pairs</a:t>
            </a:r>
          </a:p>
          <a:p>
            <a:pPr marL="457200" lvl="1" indent="0">
              <a:buNone/>
            </a:pPr>
            <a:endParaRPr lang="en-US" sz="2400" dirty="0" smtClean="0">
              <a:solidFill>
                <a:srgbClr val="0000FF"/>
              </a:solidFill>
            </a:endParaRPr>
          </a:p>
          <a:p>
            <a:pPr lvl="1"/>
            <a:r>
              <a:rPr lang="en-US" sz="2400" dirty="0" smtClean="0">
                <a:solidFill>
                  <a:srgbClr val="0000FF"/>
                </a:solidFill>
              </a:rPr>
              <a:t>  </a:t>
            </a:r>
            <a:r>
              <a:rPr lang="en-US" sz="2400" dirty="0" smtClean="0">
                <a:solidFill>
                  <a:srgbClr val="FF0000"/>
                </a:solidFill>
              </a:rPr>
              <a:t>O(m)</a:t>
            </a:r>
            <a:r>
              <a:rPr lang="en-US" sz="2400" dirty="0" smtClean="0"/>
              <a:t> algorithm with pruning [Zhang </a:t>
            </a:r>
            <a:r>
              <a:rPr lang="en-US" sz="2400" i="1" dirty="0" smtClean="0"/>
              <a:t>et al</a:t>
            </a:r>
            <a:r>
              <a:rPr lang="en-US" sz="2400" dirty="0" smtClean="0"/>
              <a:t>, ICDE </a:t>
            </a:r>
            <a:r>
              <a:rPr lang="en-US" sz="2400" dirty="0" smtClean="0"/>
              <a:t>2010]</a:t>
            </a:r>
            <a:endParaRPr lang="en-US" sz="2400" dirty="0" smtClean="0"/>
          </a:p>
          <a:p>
            <a:pPr marL="457200" lvl="1" indent="0">
              <a:buNone/>
            </a:pPr>
            <a:endParaRPr lang="en-US" sz="2400" dirty="0" smtClean="0"/>
          </a:p>
          <a:p>
            <a:pPr lvl="1">
              <a:buNone/>
            </a:pPr>
            <a:r>
              <a:rPr lang="en-US" sz="2000" dirty="0" smtClean="0"/>
              <a:t>      </a:t>
            </a:r>
          </a:p>
          <a:p>
            <a:pPr lvl="1">
              <a:buNone/>
            </a:pPr>
            <a:endParaRPr lang="en-AU" sz="2400"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17</a:t>
            </a:fld>
            <a:endParaRPr lang="en-A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 Top-</a:t>
            </a:r>
            <a:r>
              <a:rPr lang="en-US" i="1" dirty="0" smtClean="0"/>
              <a:t>k</a:t>
            </a:r>
            <a:r>
              <a:rPr lang="en-US" dirty="0" smtClean="0"/>
              <a:t> Similarity Join</a:t>
            </a:r>
            <a:endParaRPr lang="en-US" dirty="0"/>
          </a:p>
        </p:txBody>
      </p:sp>
      <p:sp>
        <p:nvSpPr>
          <p:cNvPr id="3" name="Content Placeholder 2"/>
          <p:cNvSpPr>
            <a:spLocks noGrp="1"/>
          </p:cNvSpPr>
          <p:nvPr>
            <p:ph idx="1"/>
          </p:nvPr>
        </p:nvSpPr>
        <p:spPr/>
        <p:txBody>
          <a:bodyPr/>
          <a:lstStyle/>
          <a:p>
            <a:r>
              <a:rPr lang="en-US" dirty="0" smtClean="0"/>
              <a:t>Non-index </a:t>
            </a:r>
            <a:r>
              <a:rPr lang="en-US" sz="2800" dirty="0" smtClean="0"/>
              <a:t>[</a:t>
            </a:r>
            <a:r>
              <a:rPr lang="en-US" sz="2800" dirty="0" err="1" smtClean="0"/>
              <a:t>Cheema</a:t>
            </a:r>
            <a:r>
              <a:rPr lang="en-US" sz="2800" dirty="0" smtClean="0"/>
              <a:t> </a:t>
            </a:r>
            <a:r>
              <a:rPr lang="en-US" sz="2800" i="1" dirty="0" smtClean="0"/>
              <a:t>et al</a:t>
            </a:r>
            <a:r>
              <a:rPr lang="en-US" sz="2800" dirty="0" smtClean="0"/>
              <a:t>, ICDE 2011]</a:t>
            </a:r>
          </a:p>
          <a:p>
            <a:r>
              <a:rPr lang="en-US" dirty="0" smtClean="0"/>
              <a:t>R-tree based</a:t>
            </a:r>
          </a:p>
          <a:p>
            <a:pPr lvl="1"/>
            <a:r>
              <a:rPr lang="en-US" dirty="0" smtClean="0"/>
              <a:t>Exhaustive algorithm  </a:t>
            </a:r>
            <a:r>
              <a:rPr lang="en-US" sz="2600" dirty="0" smtClean="0"/>
              <a:t>[Corral </a:t>
            </a:r>
            <a:r>
              <a:rPr lang="en-US" sz="2600" i="1" dirty="0" smtClean="0"/>
              <a:t>et al</a:t>
            </a:r>
            <a:r>
              <a:rPr lang="en-US" sz="2600" dirty="0" smtClean="0"/>
              <a:t>, SIGMOD 2000]</a:t>
            </a:r>
          </a:p>
          <a:p>
            <a:pPr lvl="1"/>
            <a:r>
              <a:rPr lang="en-US" dirty="0" smtClean="0"/>
              <a:t>Recursive algorithm  </a:t>
            </a:r>
            <a:r>
              <a:rPr lang="en-US" sz="2600" dirty="0" smtClean="0"/>
              <a:t>[</a:t>
            </a:r>
            <a:r>
              <a:rPr lang="en-US" sz="2600" dirty="0"/>
              <a:t>Corral </a:t>
            </a:r>
            <a:r>
              <a:rPr lang="en-US" sz="2600" i="1" dirty="0"/>
              <a:t>et al</a:t>
            </a:r>
            <a:r>
              <a:rPr lang="en-US" sz="2600" dirty="0"/>
              <a:t>, SIGMOD 2000]</a:t>
            </a:r>
            <a:endParaRPr lang="en-US" sz="2600" dirty="0" smtClean="0"/>
          </a:p>
          <a:p>
            <a:pPr lvl="1"/>
            <a:r>
              <a:rPr lang="en-US" dirty="0" smtClean="0"/>
              <a:t>Heap algorithm </a:t>
            </a:r>
            <a:r>
              <a:rPr lang="en-US" sz="2600" dirty="0"/>
              <a:t>[Corral </a:t>
            </a:r>
            <a:r>
              <a:rPr lang="en-US" sz="2600" i="1" dirty="0"/>
              <a:t>et al</a:t>
            </a:r>
            <a:r>
              <a:rPr lang="en-US" sz="2600" dirty="0"/>
              <a:t>, SIGMOD 2000]</a:t>
            </a:r>
            <a:endParaRPr lang="en-US" sz="2600" dirty="0" smtClean="0"/>
          </a:p>
          <a:p>
            <a:pPr lvl="1"/>
            <a:r>
              <a:rPr lang="en-US" dirty="0" smtClean="0"/>
              <a:t>Priority query algorithm  </a:t>
            </a:r>
            <a:r>
              <a:rPr lang="en-US" sz="2600" dirty="0" smtClean="0"/>
              <a:t>[</a:t>
            </a:r>
            <a:r>
              <a:rPr lang="en-US" sz="2600" dirty="0" err="1" smtClean="0"/>
              <a:t>Hjaltason</a:t>
            </a:r>
            <a:r>
              <a:rPr lang="en-US" sz="2600" dirty="0" smtClean="0"/>
              <a:t> </a:t>
            </a:r>
            <a:r>
              <a:rPr lang="en-US" sz="2600" i="1" dirty="0" smtClean="0"/>
              <a:t>et al</a:t>
            </a:r>
            <a:r>
              <a:rPr lang="en-US" sz="2600" dirty="0" smtClean="0"/>
              <a:t>, SIGMOD 1998]</a:t>
            </a:r>
            <a:endParaRPr lang="en-US" sz="26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18</a:t>
            </a:fld>
            <a:endParaRPr lang="en-AU"/>
          </a:p>
        </p:txBody>
      </p:sp>
    </p:spTree>
    <p:extLst>
      <p:ext uri="{BB962C8B-B14F-4D97-AF65-F5344CB8AC3E}">
        <p14:creationId xmlns:p14="http://schemas.microsoft.com/office/powerpoint/2010/main" val="2767926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Definition</a:t>
            </a: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19</a:t>
            </a:fld>
            <a:endParaRPr lang="en-A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209" y="2564904"/>
            <a:ext cx="8744271" cy="1185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154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Top-</a:t>
            </a:r>
            <a:r>
              <a:rPr lang="en-US" i="1" dirty="0" smtClean="0"/>
              <a:t>k</a:t>
            </a:r>
            <a:r>
              <a:rPr lang="en-US" dirty="0" smtClean="0"/>
              <a:t> Similarity Join</a:t>
            </a:r>
            <a:endParaRPr lang="en-AU" dirty="0"/>
          </a:p>
        </p:txBody>
      </p:sp>
      <p:sp>
        <p:nvSpPr>
          <p:cNvPr id="3" name="Content Placeholder 2"/>
          <p:cNvSpPr>
            <a:spLocks noGrp="1"/>
          </p:cNvSpPr>
          <p:nvPr>
            <p:ph idx="1"/>
          </p:nvPr>
        </p:nvSpPr>
        <p:spPr>
          <a:xfrm>
            <a:off x="35496" y="1412776"/>
            <a:ext cx="8229600" cy="828668"/>
          </a:xfrm>
        </p:spPr>
        <p:txBody>
          <a:bodyPr>
            <a:noAutofit/>
          </a:bodyPr>
          <a:lstStyle/>
          <a:p>
            <a:r>
              <a:rPr lang="en-US" dirty="0" smtClean="0"/>
              <a:t>From two sets of objects </a:t>
            </a:r>
            <a:r>
              <a:rPr lang="en-US" dirty="0" smtClean="0">
                <a:solidFill>
                  <a:srgbClr val="0000FF"/>
                </a:solidFill>
              </a:rPr>
              <a:t>R</a:t>
            </a:r>
            <a:r>
              <a:rPr lang="en-US" dirty="0" smtClean="0"/>
              <a:t> and </a:t>
            </a:r>
            <a:r>
              <a:rPr lang="en-US" dirty="0" smtClean="0">
                <a:solidFill>
                  <a:srgbClr val="0000FF"/>
                </a:solidFill>
              </a:rPr>
              <a:t>S</a:t>
            </a:r>
            <a:r>
              <a:rPr lang="en-US" dirty="0" smtClean="0"/>
              <a:t>, retrieve </a:t>
            </a:r>
            <a:r>
              <a:rPr lang="en-US" i="1" dirty="0" smtClean="0">
                <a:solidFill>
                  <a:srgbClr val="0000FF"/>
                </a:solidFill>
              </a:rPr>
              <a:t>k</a:t>
            </a:r>
            <a:r>
              <a:rPr lang="en-US" dirty="0" smtClean="0"/>
              <a:t> object pairs from </a:t>
            </a:r>
            <a:r>
              <a:rPr lang="en-US" dirty="0" smtClean="0">
                <a:solidFill>
                  <a:srgbClr val="0000FF"/>
                </a:solidFill>
              </a:rPr>
              <a:t>R X S</a:t>
            </a:r>
            <a:r>
              <a:rPr lang="en-US" dirty="0" smtClean="0"/>
              <a:t> which are the most similar</a:t>
            </a:r>
            <a:endParaRPr lang="en-AU" i="1"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2</a:t>
            </a:fld>
            <a:endParaRPr lang="en-AU"/>
          </a:p>
        </p:txBody>
      </p:sp>
      <p:sp>
        <p:nvSpPr>
          <p:cNvPr id="5" name="Rectangle 4"/>
          <p:cNvSpPr/>
          <p:nvPr/>
        </p:nvSpPr>
        <p:spPr>
          <a:xfrm>
            <a:off x="2071670" y="3048910"/>
            <a:ext cx="4357718" cy="27146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6" name="Oval 5"/>
          <p:cNvSpPr/>
          <p:nvPr/>
        </p:nvSpPr>
        <p:spPr>
          <a:xfrm>
            <a:off x="3392430" y="4042474"/>
            <a:ext cx="108000" cy="108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3560046" y="3721846"/>
            <a:ext cx="445956" cy="523220"/>
          </a:xfrm>
          <a:prstGeom prst="rect">
            <a:avLst/>
          </a:prstGeom>
          <a:noFill/>
        </p:spPr>
        <p:txBody>
          <a:bodyPr wrap="none" rtlCol="0">
            <a:spAutoFit/>
          </a:bodyPr>
          <a:lstStyle/>
          <a:p>
            <a:r>
              <a:rPr lang="en-US" sz="2800" i="1" dirty="0" smtClean="0"/>
              <a:t>s</a:t>
            </a:r>
            <a:r>
              <a:rPr lang="en-US" sz="2800" i="1" baseline="-25000" dirty="0" smtClean="0"/>
              <a:t>1</a:t>
            </a:r>
            <a:endParaRPr lang="en-AU" sz="2800" i="1" baseline="-25000" dirty="0"/>
          </a:p>
        </p:txBody>
      </p:sp>
      <p:sp>
        <p:nvSpPr>
          <p:cNvPr id="8" name="Oval 7"/>
          <p:cNvSpPr/>
          <p:nvPr/>
        </p:nvSpPr>
        <p:spPr>
          <a:xfrm>
            <a:off x="2606612" y="347097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3106678" y="461397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p:cNvSpPr/>
          <p:nvPr/>
        </p:nvSpPr>
        <p:spPr>
          <a:xfrm>
            <a:off x="2463736" y="539979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5392694" y="365040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p:cNvSpPr txBox="1"/>
          <p:nvPr/>
        </p:nvSpPr>
        <p:spPr>
          <a:xfrm>
            <a:off x="5560310" y="3270064"/>
            <a:ext cx="429926" cy="523220"/>
          </a:xfrm>
          <a:prstGeom prst="rect">
            <a:avLst/>
          </a:prstGeom>
          <a:noFill/>
        </p:spPr>
        <p:txBody>
          <a:bodyPr wrap="none" rtlCol="0">
            <a:spAutoFit/>
          </a:bodyPr>
          <a:lstStyle/>
          <a:p>
            <a:r>
              <a:rPr lang="en-US" sz="2800" i="1" dirty="0"/>
              <a:t>r</a:t>
            </a:r>
            <a:r>
              <a:rPr lang="en-US" sz="2800" i="1" baseline="-25000" dirty="0" smtClean="0"/>
              <a:t>1</a:t>
            </a:r>
            <a:endParaRPr lang="en-AU" sz="2800" i="1" baseline="-25000" dirty="0"/>
          </a:p>
        </p:txBody>
      </p:sp>
      <p:sp>
        <p:nvSpPr>
          <p:cNvPr id="13" name="TextBox 12"/>
          <p:cNvSpPr txBox="1"/>
          <p:nvPr/>
        </p:nvSpPr>
        <p:spPr>
          <a:xfrm>
            <a:off x="2714612" y="3055750"/>
            <a:ext cx="445956" cy="523220"/>
          </a:xfrm>
          <a:prstGeom prst="rect">
            <a:avLst/>
          </a:prstGeom>
          <a:noFill/>
        </p:spPr>
        <p:txBody>
          <a:bodyPr wrap="none" rtlCol="0">
            <a:spAutoFit/>
          </a:bodyPr>
          <a:lstStyle/>
          <a:p>
            <a:r>
              <a:rPr lang="en-US" sz="2800" i="1" dirty="0" smtClean="0"/>
              <a:t>r</a:t>
            </a:r>
            <a:r>
              <a:rPr lang="en-US" sz="2800" i="1" baseline="-25000" dirty="0" smtClean="0"/>
              <a:t>4</a:t>
            </a:r>
            <a:endParaRPr lang="en-AU" sz="2800" i="1" baseline="-25000" dirty="0"/>
          </a:p>
        </p:txBody>
      </p:sp>
      <p:sp>
        <p:nvSpPr>
          <p:cNvPr id="14" name="TextBox 13"/>
          <p:cNvSpPr txBox="1"/>
          <p:nvPr/>
        </p:nvSpPr>
        <p:spPr>
          <a:xfrm flipH="1">
            <a:off x="2643174" y="4150474"/>
            <a:ext cx="571504" cy="523220"/>
          </a:xfrm>
          <a:prstGeom prst="rect">
            <a:avLst/>
          </a:prstGeom>
          <a:noFill/>
        </p:spPr>
        <p:txBody>
          <a:bodyPr wrap="square" rtlCol="0">
            <a:spAutoFit/>
          </a:bodyPr>
          <a:lstStyle/>
          <a:p>
            <a:r>
              <a:rPr lang="en-US" sz="2800" i="1" dirty="0" smtClean="0"/>
              <a:t>r</a:t>
            </a:r>
            <a:r>
              <a:rPr lang="en-US" sz="2800" i="1" baseline="-25000" dirty="0" smtClean="0"/>
              <a:t>2</a:t>
            </a:r>
            <a:endParaRPr lang="en-AU" sz="2800" i="1" baseline="-25000" dirty="0"/>
          </a:p>
        </p:txBody>
      </p:sp>
      <p:sp>
        <p:nvSpPr>
          <p:cNvPr id="15" name="TextBox 14"/>
          <p:cNvSpPr txBox="1"/>
          <p:nvPr/>
        </p:nvSpPr>
        <p:spPr>
          <a:xfrm>
            <a:off x="2571736" y="4984576"/>
            <a:ext cx="445956" cy="523220"/>
          </a:xfrm>
          <a:prstGeom prst="rect">
            <a:avLst/>
          </a:prstGeom>
          <a:noFill/>
        </p:spPr>
        <p:txBody>
          <a:bodyPr wrap="none" rtlCol="0">
            <a:spAutoFit/>
          </a:bodyPr>
          <a:lstStyle/>
          <a:p>
            <a:r>
              <a:rPr lang="en-US" sz="2800" i="1" dirty="0" smtClean="0"/>
              <a:t>r</a:t>
            </a:r>
            <a:r>
              <a:rPr lang="en-US" sz="2800" i="1" baseline="-25000" dirty="0" smtClean="0"/>
              <a:t>3</a:t>
            </a:r>
            <a:endParaRPr lang="en-AU" sz="2800" i="1" baseline="-25000" dirty="0"/>
          </a:p>
        </p:txBody>
      </p:sp>
      <p:sp>
        <p:nvSpPr>
          <p:cNvPr id="16" name="Content Placeholder 2"/>
          <p:cNvSpPr txBox="1">
            <a:spLocks/>
          </p:cNvSpPr>
          <p:nvPr/>
        </p:nvSpPr>
        <p:spPr>
          <a:xfrm>
            <a:off x="1547664" y="5984708"/>
            <a:ext cx="5959564" cy="828668"/>
          </a:xfrm>
          <a:prstGeom prst="rect">
            <a:avLst/>
          </a:prstGeom>
        </p:spPr>
        <p:txBody>
          <a:bodyPr vert="horz" lIns="91440" tIns="45720" rIns="91440" bIns="45720" rtlCol="0">
            <a:normAutofit/>
          </a:bodyPr>
          <a:lstStyle/>
          <a:p>
            <a:pPr marL="342900" indent="-342900">
              <a:spcBef>
                <a:spcPct val="20000"/>
              </a:spcBef>
              <a:defRPr/>
            </a:pPr>
            <a:r>
              <a:rPr kumimoji="0" lang="en-US" sz="3200" b="0" i="1" u="none" strike="noStrike" kern="1200" cap="none" spc="0" normalizeH="0" noProof="0" dirty="0" smtClean="0">
                <a:ln>
                  <a:noFill/>
                </a:ln>
                <a:solidFill>
                  <a:srgbClr val="0000FF"/>
                </a:solidFill>
                <a:effectLst/>
                <a:uLnTx/>
                <a:uFillTx/>
                <a:latin typeface="+mn-lt"/>
                <a:ea typeface="+mn-ea"/>
                <a:cs typeface="+mn-cs"/>
              </a:rPr>
              <a:t> </a:t>
            </a:r>
            <a:r>
              <a:rPr kumimoji="0" lang="en-US" sz="3200" b="0" u="none" strike="noStrike" kern="1200" cap="none" spc="0" normalizeH="0" noProof="0" dirty="0" smtClean="0">
                <a:ln>
                  <a:noFill/>
                </a:ln>
                <a:effectLst/>
                <a:uLnTx/>
                <a:uFillTx/>
                <a:latin typeface="+mn-lt"/>
                <a:ea typeface="+mn-ea"/>
                <a:cs typeface="+mn-cs"/>
              </a:rPr>
              <a:t>top</a:t>
            </a:r>
            <a:r>
              <a:rPr lang="en-US" sz="3200" i="1" dirty="0" smtClean="0">
                <a:solidFill>
                  <a:srgbClr val="0000FF"/>
                </a:solidFill>
              </a:rPr>
              <a:t>-</a:t>
            </a:r>
            <a:r>
              <a:rPr kumimoji="0" lang="en-US" sz="3200" b="0" u="none" strike="noStrike" kern="1200" cap="none" spc="0" normalizeH="0" noProof="0" dirty="0" smtClean="0">
                <a:ln>
                  <a:noFill/>
                </a:ln>
                <a:solidFill>
                  <a:srgbClr val="0000FF"/>
                </a:solidFill>
                <a:effectLst/>
                <a:uLnTx/>
                <a:uFillTx/>
                <a:latin typeface="+mn-lt"/>
                <a:ea typeface="+mn-ea"/>
                <a:cs typeface="+mn-cs"/>
              </a:rPr>
              <a:t>2 </a:t>
            </a:r>
            <a:r>
              <a:rPr kumimoji="0" lang="en-US" sz="3200" b="0" u="none" strike="noStrike" kern="1200" cap="none" spc="0" normalizeH="0" noProof="0" dirty="0" smtClean="0">
                <a:ln>
                  <a:noFill/>
                </a:ln>
                <a:effectLst/>
                <a:uLnTx/>
                <a:uFillTx/>
                <a:latin typeface="+mn-lt"/>
                <a:ea typeface="+mn-ea"/>
                <a:cs typeface="+mn-cs"/>
              </a:rPr>
              <a:t>similarity join: (</a:t>
            </a:r>
            <a:r>
              <a:rPr lang="en-US" sz="3200" i="1" dirty="0" smtClean="0"/>
              <a:t>r</a:t>
            </a:r>
            <a:r>
              <a:rPr lang="en-US" sz="3200" i="1" baseline="-25000" dirty="0" smtClean="0"/>
              <a:t>1, </a:t>
            </a:r>
            <a:r>
              <a:rPr lang="en-US" sz="3200" i="1" dirty="0" smtClean="0"/>
              <a:t>s</a:t>
            </a:r>
            <a:r>
              <a:rPr lang="en-US" sz="3200" i="1" baseline="-25000" dirty="0" smtClean="0"/>
              <a:t>3</a:t>
            </a:r>
            <a:r>
              <a:rPr kumimoji="0" lang="en-US" sz="3200" b="0" u="none" strike="noStrike" kern="1200" cap="none" spc="0" normalizeH="0" noProof="0" dirty="0" smtClean="0">
                <a:ln>
                  <a:noFill/>
                </a:ln>
                <a:effectLst/>
                <a:uLnTx/>
                <a:uFillTx/>
                <a:latin typeface="+mn-lt"/>
                <a:ea typeface="+mn-ea"/>
                <a:cs typeface="+mn-cs"/>
              </a:rPr>
              <a:t>), (</a:t>
            </a:r>
            <a:r>
              <a:rPr lang="en-US" sz="3200" i="1" dirty="0" smtClean="0"/>
              <a:t>r</a:t>
            </a:r>
            <a:r>
              <a:rPr lang="en-US" sz="3200" i="1" baseline="-25000" dirty="0" smtClean="0"/>
              <a:t>2</a:t>
            </a:r>
            <a:r>
              <a:rPr lang="en-AU" sz="3200" i="1" baseline="-25000" dirty="0" smtClean="0"/>
              <a:t>,</a:t>
            </a:r>
            <a:r>
              <a:rPr lang="en-AU" sz="3200" i="1" dirty="0" smtClean="0"/>
              <a:t> </a:t>
            </a:r>
            <a:r>
              <a:rPr lang="en-US" sz="3200" i="1" dirty="0" smtClean="0"/>
              <a:t>s</a:t>
            </a:r>
            <a:r>
              <a:rPr lang="en-US" sz="3200" i="1" baseline="-25000" dirty="0" smtClean="0"/>
              <a:t>1</a:t>
            </a:r>
            <a:r>
              <a:rPr kumimoji="0" lang="en-US" sz="3200" b="0" u="none" strike="noStrike" kern="1200" cap="none" spc="0" normalizeH="0" noProof="0" dirty="0" smtClean="0">
                <a:ln>
                  <a:noFill/>
                </a:ln>
                <a:effectLst/>
                <a:uLnTx/>
                <a:uFillTx/>
                <a:latin typeface="+mn-lt"/>
                <a:ea typeface="+mn-ea"/>
                <a:cs typeface="+mn-cs"/>
              </a:rPr>
              <a:t>)</a:t>
            </a:r>
            <a:endParaRPr kumimoji="0" lang="en-AU" sz="3200" b="0" i="1" u="none" strike="noStrike" kern="1200" cap="none" spc="0" normalizeH="0" baseline="-25000" noProof="0" dirty="0" smtClean="0">
              <a:ln>
                <a:noFill/>
              </a:ln>
              <a:effectLst/>
              <a:uLnTx/>
              <a:uFillTx/>
              <a:latin typeface="+mn-lt"/>
              <a:ea typeface="+mn-ea"/>
              <a:cs typeface="+mn-cs"/>
            </a:endParaRPr>
          </a:p>
        </p:txBody>
      </p:sp>
      <p:sp>
        <p:nvSpPr>
          <p:cNvPr id="17" name="Oval 16"/>
          <p:cNvSpPr/>
          <p:nvPr/>
        </p:nvSpPr>
        <p:spPr>
          <a:xfrm>
            <a:off x="4030436" y="5189788"/>
            <a:ext cx="108000" cy="108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TextBox 17"/>
          <p:cNvSpPr txBox="1"/>
          <p:nvPr/>
        </p:nvSpPr>
        <p:spPr>
          <a:xfrm>
            <a:off x="4198052" y="4869160"/>
            <a:ext cx="445956" cy="523220"/>
          </a:xfrm>
          <a:prstGeom prst="rect">
            <a:avLst/>
          </a:prstGeom>
          <a:noFill/>
        </p:spPr>
        <p:txBody>
          <a:bodyPr wrap="none" rtlCol="0">
            <a:spAutoFit/>
          </a:bodyPr>
          <a:lstStyle/>
          <a:p>
            <a:r>
              <a:rPr lang="en-US" sz="2800" i="1" dirty="0" smtClean="0"/>
              <a:t>s</a:t>
            </a:r>
            <a:r>
              <a:rPr lang="en-US" sz="2800" i="1" baseline="-25000" dirty="0" smtClean="0"/>
              <a:t>2</a:t>
            </a:r>
            <a:endParaRPr lang="en-AU" sz="2800" i="1" baseline="-25000" dirty="0"/>
          </a:p>
        </p:txBody>
      </p:sp>
      <p:sp>
        <p:nvSpPr>
          <p:cNvPr id="19" name="Oval 18"/>
          <p:cNvSpPr/>
          <p:nvPr/>
        </p:nvSpPr>
        <p:spPr>
          <a:xfrm>
            <a:off x="5110556" y="4037660"/>
            <a:ext cx="108000" cy="108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p:cNvSpPr txBox="1"/>
          <p:nvPr/>
        </p:nvSpPr>
        <p:spPr>
          <a:xfrm>
            <a:off x="5278172" y="3717032"/>
            <a:ext cx="445956" cy="523220"/>
          </a:xfrm>
          <a:prstGeom prst="rect">
            <a:avLst/>
          </a:prstGeom>
          <a:noFill/>
        </p:spPr>
        <p:txBody>
          <a:bodyPr wrap="none" rtlCol="0">
            <a:spAutoFit/>
          </a:bodyPr>
          <a:lstStyle/>
          <a:p>
            <a:r>
              <a:rPr lang="en-US" sz="2800" i="1" dirty="0" smtClean="0"/>
              <a:t>s</a:t>
            </a:r>
            <a:r>
              <a:rPr lang="en-US" sz="2800" i="1" baseline="-25000" dirty="0" smtClean="0"/>
              <a:t>3</a:t>
            </a:r>
            <a:endParaRPr lang="en-AU" sz="2800" i="1" baseline="-25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Framework</a:t>
            </a:r>
            <a:endParaRPr lang="en-AU" dirty="0"/>
          </a:p>
        </p:txBody>
      </p:sp>
      <p:sp>
        <p:nvSpPr>
          <p:cNvPr id="3" name="Content Placeholder 2"/>
          <p:cNvSpPr>
            <a:spLocks noGrp="1"/>
          </p:cNvSpPr>
          <p:nvPr>
            <p:ph idx="1"/>
          </p:nvPr>
        </p:nvSpPr>
        <p:spPr/>
        <p:txBody>
          <a:bodyPr/>
          <a:lstStyle/>
          <a:p>
            <a:r>
              <a:rPr lang="en-US" dirty="0" smtClean="0"/>
              <a:t>Seeding</a:t>
            </a:r>
          </a:p>
          <a:p>
            <a:pPr lvl="1"/>
            <a:r>
              <a:rPr lang="en-US" sz="2400" dirty="0" smtClean="0"/>
              <a:t>Select k objects and compute quantile distance --- k seeds are selected based on mean </a:t>
            </a:r>
            <a:endParaRPr lang="en-US" sz="2400" dirty="0" smtClean="0"/>
          </a:p>
          <a:p>
            <a:pPr lvl="1"/>
            <a:r>
              <a:rPr lang="el-GR" sz="2400" dirty="0">
                <a:solidFill>
                  <a:srgbClr val="0000FF"/>
                </a:solidFill>
              </a:rPr>
              <a:t>λ</a:t>
            </a:r>
            <a:r>
              <a:rPr lang="en-US" sz="2400" baseline="-25000" dirty="0">
                <a:solidFill>
                  <a:srgbClr val="0000FF"/>
                </a:solidFill>
              </a:rPr>
              <a:t>k</a:t>
            </a:r>
            <a:r>
              <a:rPr lang="en-US" sz="2400" dirty="0"/>
              <a:t>: the largest distance of the K seeded object </a:t>
            </a:r>
            <a:r>
              <a:rPr lang="en-US" sz="2400" dirty="0" smtClean="0"/>
              <a:t>pairs</a:t>
            </a:r>
            <a:endParaRPr lang="en-US" sz="2400" dirty="0" smtClean="0"/>
          </a:p>
          <a:p>
            <a:r>
              <a:rPr lang="en-US" dirty="0" smtClean="0"/>
              <a:t>Refinement:</a:t>
            </a:r>
          </a:p>
          <a:p>
            <a:pPr lvl="1"/>
            <a:r>
              <a:rPr lang="en-US" sz="2400" dirty="0" smtClean="0"/>
              <a:t>Determine the final solution</a:t>
            </a:r>
          </a:p>
          <a:p>
            <a:pPr lvl="1"/>
            <a:r>
              <a:rPr lang="en-US" sz="2400" dirty="0" smtClean="0">
                <a:solidFill>
                  <a:srgbClr val="0000FF"/>
                </a:solidFill>
              </a:rPr>
              <a:t>Challenge</a:t>
            </a:r>
            <a:r>
              <a:rPr lang="en-US" sz="2400" dirty="0" smtClean="0"/>
              <a:t>:  efficient pruning techniques</a:t>
            </a:r>
            <a:endParaRPr lang="en-AU" sz="24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20</a:t>
            </a:fld>
            <a:endParaRPr lang="en-A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err="1" smtClean="0">
                <a:solidFill>
                  <a:srgbClr val="0000FF"/>
                </a:solidFill>
              </a:rPr>
              <a:t>quantile</a:t>
            </a:r>
            <a:r>
              <a:rPr lang="en-US" dirty="0" smtClean="0">
                <a:solidFill>
                  <a:srgbClr val="0000FF"/>
                </a:solidFill>
              </a:rPr>
              <a:t> </a:t>
            </a:r>
            <a:r>
              <a:rPr lang="en-US" dirty="0" smtClean="0"/>
              <a:t>Top-</a:t>
            </a:r>
            <a:r>
              <a:rPr lang="en-US" i="1" dirty="0" smtClean="0"/>
              <a:t>k</a:t>
            </a:r>
            <a:r>
              <a:rPr lang="en-US" dirty="0" smtClean="0"/>
              <a:t> Join</a:t>
            </a:r>
            <a:endParaRPr lang="en-AU"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solidFill>
                      <a:srgbClr val="0000FF"/>
                    </a:solidFill>
                  </a:rPr>
                  <a:t>Global </a:t>
                </a:r>
                <a:r>
                  <a:rPr lang="en-US" dirty="0" err="1" smtClean="0">
                    <a:solidFill>
                      <a:srgbClr val="0000FF"/>
                    </a:solidFill>
                  </a:rPr>
                  <a:t>sR</a:t>
                </a:r>
                <a:r>
                  <a:rPr lang="en-US" dirty="0" smtClean="0">
                    <a:solidFill>
                      <a:srgbClr val="0000FF"/>
                    </a:solidFill>
                  </a:rPr>
                  <a:t>-tree</a:t>
                </a:r>
                <a:r>
                  <a:rPr lang="en-US" dirty="0" smtClean="0"/>
                  <a:t>:  </a:t>
                </a:r>
                <a:r>
                  <a:rPr lang="en-US" sz="2800" dirty="0" smtClean="0"/>
                  <a:t>indexes the MBB of the two multi-value objects set, respectively.</a:t>
                </a:r>
              </a:p>
              <a:p>
                <a:pPr lvl="1"/>
                <a14:m>
                  <m:oMath xmlns:m="http://schemas.openxmlformats.org/officeDocument/2006/math">
                    <m:r>
                      <a:rPr lang="en-US" sz="2400" i="1" smtClean="0">
                        <a:latin typeface="Cambria Math"/>
                        <a:ea typeface="Cambria Math"/>
                      </a:rPr>
                      <m:t>𝜇</m:t>
                    </m:r>
                    <m:d>
                      <m:dPr>
                        <m:ctrlPr>
                          <a:rPr lang="en-US" sz="2400" b="0" i="1" smtClean="0">
                            <a:latin typeface="Cambria Math"/>
                            <a:ea typeface="Cambria Math"/>
                          </a:rPr>
                        </m:ctrlPr>
                      </m:dPr>
                      <m:e>
                        <m:r>
                          <a:rPr lang="en-US" sz="2400" b="0" i="1" smtClean="0">
                            <a:latin typeface="Cambria Math"/>
                            <a:ea typeface="Cambria Math"/>
                          </a:rPr>
                          <m:t>𝑈</m:t>
                        </m:r>
                      </m:e>
                    </m:d>
                    <m:r>
                      <a:rPr lang="en-US" sz="2400" b="0" i="1" smtClean="0">
                        <a:latin typeface="Cambria Math"/>
                        <a:ea typeface="Cambria Math"/>
                      </a:rPr>
                      <m:t>:</m:t>
                    </m:r>
                    <m:r>
                      <a:rPr lang="en-US" sz="2400" b="0" i="1" smtClean="0">
                        <a:latin typeface="Cambria Math"/>
                        <a:ea typeface="Cambria Math"/>
                      </a:rPr>
                      <m:t>𝑡h𝑒</m:t>
                    </m:r>
                    <m:r>
                      <a:rPr lang="en-US" sz="2400" b="0" i="1" smtClean="0">
                        <a:latin typeface="Cambria Math"/>
                        <a:ea typeface="Cambria Math"/>
                      </a:rPr>
                      <m:t> </m:t>
                    </m:r>
                    <m:r>
                      <a:rPr lang="en-US" sz="2400" b="0" i="1" smtClean="0">
                        <a:latin typeface="Cambria Math"/>
                        <a:ea typeface="Cambria Math"/>
                      </a:rPr>
                      <m:t>𝑚𝑒𝑎𝑛</m:t>
                    </m:r>
                    <m:r>
                      <a:rPr lang="en-US" sz="2400" b="0" i="1" smtClean="0">
                        <a:latin typeface="Cambria Math"/>
                        <a:ea typeface="Cambria Math"/>
                      </a:rPr>
                      <m:t> </m:t>
                    </m:r>
                    <m:r>
                      <a:rPr lang="en-US" sz="2400" b="0" i="1" smtClean="0">
                        <a:latin typeface="Cambria Math"/>
                        <a:ea typeface="Cambria Math"/>
                      </a:rPr>
                      <m:t>𝑜𝑓</m:t>
                    </m:r>
                    <m:r>
                      <a:rPr lang="en-US" sz="2400" b="0" i="1" smtClean="0">
                        <a:latin typeface="Cambria Math"/>
                        <a:ea typeface="Cambria Math"/>
                      </a:rPr>
                      <m:t> </m:t>
                    </m:r>
                    <m:r>
                      <a:rPr lang="en-US" sz="2400" b="0" i="1" smtClean="0">
                        <a:latin typeface="Cambria Math"/>
                        <a:ea typeface="Cambria Math"/>
                      </a:rPr>
                      <m:t>𝑈</m:t>
                    </m:r>
                  </m:oMath>
                </a14:m>
                <a:endParaRPr lang="en-US" sz="2400" b="0" dirty="0" smtClean="0">
                  <a:ea typeface="Cambria Math"/>
                </a:endParaRPr>
              </a:p>
              <a:p>
                <a:pPr lvl="1"/>
                <a14:m>
                  <m:oMath xmlns:m="http://schemas.openxmlformats.org/officeDocument/2006/math">
                    <m:sSup>
                      <m:sSupPr>
                        <m:ctrlPr>
                          <a:rPr lang="en-US" sz="2400" i="1" smtClean="0">
                            <a:latin typeface="Cambria Math"/>
                            <a:ea typeface="Cambria Math"/>
                          </a:rPr>
                        </m:ctrlPr>
                      </m:sSupPr>
                      <m:e>
                        <m:r>
                          <a:rPr lang="en-US" sz="2400" i="1" smtClean="0">
                            <a:latin typeface="Cambria Math"/>
                            <a:ea typeface="Cambria Math"/>
                          </a:rPr>
                          <m:t>𝜎</m:t>
                        </m:r>
                      </m:e>
                      <m:sup>
                        <m:r>
                          <a:rPr lang="en-US" sz="2400" i="1" smtClean="0">
                            <a:latin typeface="Cambria Math"/>
                            <a:ea typeface="Cambria Math"/>
                          </a:rPr>
                          <m:t>2</m:t>
                        </m:r>
                      </m:sup>
                    </m:sSup>
                    <m:d>
                      <m:dPr>
                        <m:ctrlPr>
                          <a:rPr lang="en-US" sz="2400" b="0" i="1" smtClean="0">
                            <a:latin typeface="Cambria Math"/>
                            <a:ea typeface="Cambria Math"/>
                          </a:rPr>
                        </m:ctrlPr>
                      </m:dPr>
                      <m:e>
                        <m:r>
                          <a:rPr lang="en-US" sz="2400" b="0" i="1" smtClean="0">
                            <a:latin typeface="Cambria Math"/>
                            <a:ea typeface="Cambria Math"/>
                          </a:rPr>
                          <m:t>𝑈</m:t>
                        </m:r>
                      </m:e>
                    </m:d>
                    <m:r>
                      <a:rPr lang="en-US" sz="2400" b="0" i="1" smtClean="0">
                        <a:latin typeface="Cambria Math"/>
                        <a:ea typeface="Cambria Math"/>
                      </a:rPr>
                      <m:t>:</m:t>
                    </m:r>
                    <m:r>
                      <a:rPr lang="en-US" sz="2400" b="0" i="1" smtClean="0">
                        <a:latin typeface="Cambria Math"/>
                        <a:ea typeface="Cambria Math"/>
                      </a:rPr>
                      <m:t>𝑡h𝑒</m:t>
                    </m:r>
                    <m:r>
                      <a:rPr lang="en-US" sz="2400" b="0" i="1" smtClean="0">
                        <a:latin typeface="Cambria Math"/>
                        <a:ea typeface="Cambria Math"/>
                      </a:rPr>
                      <m:t> </m:t>
                    </m:r>
                    <m:r>
                      <a:rPr lang="en-US" sz="2400" b="0" i="1" smtClean="0">
                        <a:latin typeface="Cambria Math"/>
                        <a:ea typeface="Cambria Math"/>
                      </a:rPr>
                      <m:t>𝑣𝑎𝑟𝑖𝑎𝑛𝑐𝑒</m:t>
                    </m:r>
                    <m:r>
                      <a:rPr lang="en-US" sz="2400" b="0" i="1" smtClean="0">
                        <a:latin typeface="Cambria Math"/>
                        <a:ea typeface="Cambria Math"/>
                      </a:rPr>
                      <m:t> </m:t>
                    </m:r>
                    <m:r>
                      <a:rPr lang="en-US" sz="2400" b="0" i="1" smtClean="0">
                        <a:latin typeface="Cambria Math"/>
                        <a:ea typeface="Cambria Math"/>
                      </a:rPr>
                      <m:t>𝑜𝑓</m:t>
                    </m:r>
                    <m:r>
                      <a:rPr lang="en-US" sz="2400" b="0" i="1" smtClean="0">
                        <a:latin typeface="Cambria Math"/>
                        <a:ea typeface="Cambria Math"/>
                      </a:rPr>
                      <m:t> </m:t>
                    </m:r>
                    <m:r>
                      <a:rPr lang="en-US" sz="2400" b="0" i="1" smtClean="0">
                        <a:latin typeface="Cambria Math"/>
                        <a:ea typeface="Cambria Math"/>
                      </a:rPr>
                      <m:t>𝑈</m:t>
                    </m:r>
                    <m:r>
                      <a:rPr lang="en-US" sz="2400" b="0" i="1" smtClean="0">
                        <a:latin typeface="Cambria Math"/>
                        <a:ea typeface="Cambria Math"/>
                      </a:rPr>
                      <m:t> </m:t>
                    </m:r>
                  </m:oMath>
                </a14:m>
                <a:endParaRPr lang="en-US" sz="2400" dirty="0" smtClean="0"/>
              </a:p>
              <a:p>
                <a:pPr marL="0" indent="0">
                  <a:buNone/>
                </a:pPr>
                <a:endParaRPr lang="en-US" sz="2800" dirty="0" smtClean="0"/>
              </a:p>
              <a:p>
                <a:r>
                  <a:rPr lang="en-US" dirty="0" smtClean="0">
                    <a:solidFill>
                      <a:srgbClr val="0000FF"/>
                    </a:solidFill>
                  </a:rPr>
                  <a:t>Local </a:t>
                </a:r>
                <a:r>
                  <a:rPr lang="en-US" dirty="0" err="1" smtClean="0">
                    <a:solidFill>
                      <a:srgbClr val="0000FF"/>
                    </a:solidFill>
                  </a:rPr>
                  <a:t>aR</a:t>
                </a:r>
                <a:r>
                  <a:rPr lang="en-US" dirty="0" smtClean="0">
                    <a:solidFill>
                      <a:srgbClr val="0000FF"/>
                    </a:solidFill>
                  </a:rPr>
                  <a:t>-tree</a:t>
                </a:r>
                <a:r>
                  <a:rPr lang="en-US" dirty="0" smtClean="0"/>
                  <a:t>:  </a:t>
                </a:r>
                <a:r>
                  <a:rPr lang="en-US" sz="2800" dirty="0" smtClean="0"/>
                  <a:t>indexes the instances of multi-value objects (object set)</a:t>
                </a:r>
                <a:endParaRPr lang="en-AU" sz="28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t="-1752" r="-1259"/>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81D2080-A4D6-4D4A-8EEC-EFA02A2F7AB2}" type="slidenum">
              <a:rPr lang="en-AU" smtClean="0"/>
              <a:pPr/>
              <a:t>21</a:t>
            </a:fld>
            <a:endParaRPr lang="en-AU"/>
          </a:p>
        </p:txBody>
      </p:sp>
    </p:spTree>
    <p:extLst>
      <p:ext uri="{BB962C8B-B14F-4D97-AF65-F5344CB8AC3E}">
        <p14:creationId xmlns:p14="http://schemas.microsoft.com/office/powerpoint/2010/main" val="4019650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a:solidFill>
                  <a:srgbClr val="0000FF"/>
                </a:solidFill>
              </a:rPr>
              <a:t>Φ</a:t>
            </a:r>
            <a:r>
              <a:rPr lang="en-US" dirty="0"/>
              <a:t>-</a:t>
            </a:r>
            <a:r>
              <a:rPr lang="en-US" dirty="0" err="1">
                <a:solidFill>
                  <a:srgbClr val="0000FF"/>
                </a:solidFill>
              </a:rPr>
              <a:t>quantile</a:t>
            </a:r>
            <a:r>
              <a:rPr lang="en-US" dirty="0">
                <a:solidFill>
                  <a:srgbClr val="0000FF"/>
                </a:solidFill>
              </a:rPr>
              <a:t> </a:t>
            </a:r>
            <a:r>
              <a:rPr lang="en-US" dirty="0"/>
              <a:t>Top-</a:t>
            </a:r>
            <a:r>
              <a:rPr lang="en-US" i="1" dirty="0"/>
              <a:t>k</a:t>
            </a:r>
            <a:r>
              <a:rPr lang="en-US" dirty="0"/>
              <a:t> Join</a:t>
            </a:r>
          </a:p>
        </p:txBody>
      </p:sp>
      <p:sp>
        <p:nvSpPr>
          <p:cNvPr id="4" name="Slide Number Placeholder 3"/>
          <p:cNvSpPr>
            <a:spLocks noGrp="1"/>
          </p:cNvSpPr>
          <p:nvPr>
            <p:ph type="sldNum" sz="quarter" idx="12"/>
          </p:nvPr>
        </p:nvSpPr>
        <p:spPr/>
        <p:txBody>
          <a:bodyPr/>
          <a:lstStyle/>
          <a:p>
            <a:fld id="{881D2080-A4D6-4D4A-8EEC-EFA02A2F7AB2}" type="slidenum">
              <a:rPr lang="en-AU" smtClean="0"/>
              <a:pPr/>
              <a:t>22</a:t>
            </a:fld>
            <a:endParaRPr lang="en-AU"/>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132856"/>
            <a:ext cx="8232410" cy="240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a:xfrm>
            <a:off x="1078979" y="1600201"/>
            <a:ext cx="2242592" cy="604663"/>
          </a:xfrm>
        </p:spPr>
        <p:txBody>
          <a:bodyPr>
            <a:normAutofit/>
          </a:bodyPr>
          <a:lstStyle/>
          <a:p>
            <a:pPr marL="0" indent="0">
              <a:buNone/>
            </a:pPr>
            <a:r>
              <a:rPr lang="en-US" sz="2400" dirty="0" smtClean="0"/>
              <a:t>global </a:t>
            </a:r>
            <a:r>
              <a:rPr lang="en-US" sz="2400" dirty="0" err="1" smtClean="0"/>
              <a:t>sR</a:t>
            </a:r>
            <a:r>
              <a:rPr lang="en-US" sz="2400" dirty="0" smtClean="0"/>
              <a:t>-tree of  </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1571" y="1700808"/>
            <a:ext cx="3143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txBox="1">
            <a:spLocks/>
          </p:cNvSpPr>
          <p:nvPr/>
        </p:nvSpPr>
        <p:spPr>
          <a:xfrm>
            <a:off x="5327451" y="1600201"/>
            <a:ext cx="2242592"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t>global </a:t>
            </a:r>
            <a:r>
              <a:rPr lang="en-US" sz="2400" dirty="0" err="1" smtClean="0"/>
              <a:t>sR</a:t>
            </a:r>
            <a:r>
              <a:rPr lang="en-US" sz="2400" dirty="0" smtClean="0"/>
              <a:t>-tree of  </a:t>
            </a:r>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6336" y="1664990"/>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2"/>
          <p:cNvSpPr txBox="1">
            <a:spLocks/>
          </p:cNvSpPr>
          <p:nvPr/>
        </p:nvSpPr>
        <p:spPr>
          <a:xfrm>
            <a:off x="2226253" y="4926868"/>
            <a:ext cx="5338936"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t>local </a:t>
            </a:r>
            <a:r>
              <a:rPr lang="en-US" sz="2400" dirty="0" err="1" smtClean="0"/>
              <a:t>aR</a:t>
            </a:r>
            <a:r>
              <a:rPr lang="en-US" sz="2400" dirty="0" smtClean="0"/>
              <a:t>-trees for each object</a:t>
            </a:r>
          </a:p>
        </p:txBody>
      </p:sp>
    </p:spTree>
    <p:extLst>
      <p:ext uri="{BB962C8B-B14F-4D97-AF65-F5344CB8AC3E}">
        <p14:creationId xmlns:p14="http://schemas.microsoft.com/office/powerpoint/2010/main" val="33460571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a:solidFill>
                  <a:srgbClr val="0000FF"/>
                </a:solidFill>
              </a:rPr>
              <a:t>Φ</a:t>
            </a:r>
            <a:r>
              <a:rPr lang="en-US" dirty="0"/>
              <a:t>-</a:t>
            </a:r>
            <a:r>
              <a:rPr lang="en-US" dirty="0" err="1">
                <a:solidFill>
                  <a:srgbClr val="0000FF"/>
                </a:solidFill>
              </a:rPr>
              <a:t>quantile</a:t>
            </a:r>
            <a:r>
              <a:rPr lang="en-US" dirty="0">
                <a:solidFill>
                  <a:srgbClr val="0000FF"/>
                </a:solidFill>
              </a:rPr>
              <a:t> </a:t>
            </a:r>
            <a:r>
              <a:rPr lang="en-US" dirty="0"/>
              <a:t>Top-</a:t>
            </a:r>
            <a:r>
              <a:rPr lang="en-US" i="1" dirty="0"/>
              <a:t>k</a:t>
            </a:r>
            <a:r>
              <a:rPr lang="en-US" dirty="0"/>
              <a:t> Join</a:t>
            </a:r>
          </a:p>
        </p:txBody>
      </p:sp>
      <p:sp>
        <p:nvSpPr>
          <p:cNvPr id="3" name="Content Placeholder 2"/>
          <p:cNvSpPr>
            <a:spLocks noGrp="1"/>
          </p:cNvSpPr>
          <p:nvPr>
            <p:ph idx="1"/>
          </p:nvPr>
        </p:nvSpPr>
        <p:spPr/>
        <p:txBody>
          <a:bodyPr/>
          <a:lstStyle/>
          <a:p>
            <a:r>
              <a:rPr lang="en-US" dirty="0" smtClean="0"/>
              <a:t>Based on Heap Algorithm</a:t>
            </a:r>
          </a:p>
          <a:p>
            <a:pPr lvl="1"/>
            <a:r>
              <a:rPr lang="en-US" dirty="0" smtClean="0"/>
              <a:t>Start from root pairs of two global </a:t>
            </a:r>
            <a:r>
              <a:rPr lang="en-US" dirty="0" err="1" smtClean="0"/>
              <a:t>sR</a:t>
            </a:r>
            <a:r>
              <a:rPr lang="en-US" dirty="0" smtClean="0"/>
              <a:t>-trees</a:t>
            </a:r>
          </a:p>
          <a:p>
            <a:endParaRPr lang="en-US" dirty="0"/>
          </a:p>
          <a:p>
            <a:r>
              <a:rPr lang="en-US" dirty="0" smtClean="0"/>
              <a:t>Apply pruning techniques to each entry pairs</a:t>
            </a: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23</a:t>
            </a:fld>
            <a:endParaRPr lang="en-AU"/>
          </a:p>
        </p:txBody>
      </p:sp>
    </p:spTree>
    <p:extLst>
      <p:ext uri="{BB962C8B-B14F-4D97-AF65-F5344CB8AC3E}">
        <p14:creationId xmlns:p14="http://schemas.microsoft.com/office/powerpoint/2010/main" val="3634329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err="1" smtClean="0">
                <a:solidFill>
                  <a:srgbClr val="0000FF"/>
                </a:solidFill>
              </a:rPr>
              <a:t>quantile</a:t>
            </a:r>
            <a:r>
              <a:rPr lang="en-US" dirty="0" smtClean="0">
                <a:solidFill>
                  <a:srgbClr val="0000FF"/>
                </a:solidFill>
              </a:rPr>
              <a:t> </a:t>
            </a:r>
            <a:r>
              <a:rPr lang="en-US" dirty="0" smtClean="0"/>
              <a:t>Top-</a:t>
            </a:r>
            <a:r>
              <a:rPr lang="en-US" i="1" dirty="0" smtClean="0"/>
              <a:t>k</a:t>
            </a:r>
            <a:r>
              <a:rPr lang="en-US" dirty="0" smtClean="0"/>
              <a:t> Join</a:t>
            </a:r>
            <a:endParaRPr lang="en-AU" dirty="0"/>
          </a:p>
        </p:txBody>
      </p:sp>
      <p:sp>
        <p:nvSpPr>
          <p:cNvPr id="3" name="Content Placeholder 2"/>
          <p:cNvSpPr>
            <a:spLocks noGrp="1"/>
          </p:cNvSpPr>
          <p:nvPr>
            <p:ph idx="1"/>
          </p:nvPr>
        </p:nvSpPr>
        <p:spPr>
          <a:xfrm>
            <a:off x="285720" y="1428736"/>
            <a:ext cx="8229600" cy="785818"/>
          </a:xfrm>
        </p:spPr>
        <p:txBody>
          <a:bodyPr>
            <a:normAutofit/>
          </a:bodyPr>
          <a:lstStyle/>
          <a:p>
            <a:r>
              <a:rPr lang="en-US" dirty="0" smtClean="0">
                <a:solidFill>
                  <a:srgbClr val="0000FF"/>
                </a:solidFill>
              </a:rPr>
              <a:t>Distance based </a:t>
            </a:r>
            <a:r>
              <a:rPr lang="en-US" dirty="0" smtClean="0"/>
              <a:t>pruning rule on Global R-tree</a:t>
            </a:r>
            <a:endParaRPr lang="en-AU" dirty="0" smtClean="0"/>
          </a:p>
          <a:p>
            <a:pPr>
              <a:buNone/>
            </a:pPr>
            <a:endParaRPr lang="en-US" dirty="0" smtClean="0"/>
          </a:p>
        </p:txBody>
      </p:sp>
      <p:sp>
        <p:nvSpPr>
          <p:cNvPr id="4" name="Slide Number Placeholder 3"/>
          <p:cNvSpPr>
            <a:spLocks noGrp="1"/>
          </p:cNvSpPr>
          <p:nvPr>
            <p:ph type="sldNum" sz="quarter" idx="12"/>
          </p:nvPr>
        </p:nvSpPr>
        <p:spPr>
          <a:xfrm>
            <a:off x="6572264" y="6350023"/>
            <a:ext cx="2133600" cy="365125"/>
          </a:xfrm>
        </p:spPr>
        <p:txBody>
          <a:bodyPr/>
          <a:lstStyle/>
          <a:p>
            <a:fld id="{881D2080-A4D6-4D4A-8EEC-EFA02A2F7AB2}" type="slidenum">
              <a:rPr lang="en-AU" smtClean="0"/>
              <a:pPr/>
              <a:t>24</a:t>
            </a:fld>
            <a:endParaRPr lang="en-AU" dirty="0"/>
          </a:p>
        </p:txBody>
      </p:sp>
      <p:sp>
        <p:nvSpPr>
          <p:cNvPr id="5" name="Rectangle 4"/>
          <p:cNvSpPr/>
          <p:nvPr/>
        </p:nvSpPr>
        <p:spPr>
          <a:xfrm>
            <a:off x="785786" y="4572008"/>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p:cNvSpPr txBox="1"/>
          <p:nvPr/>
        </p:nvSpPr>
        <p:spPr>
          <a:xfrm>
            <a:off x="1497016" y="4915927"/>
            <a:ext cx="540533" cy="584775"/>
          </a:xfrm>
          <a:prstGeom prst="rect">
            <a:avLst/>
          </a:prstGeom>
          <a:noFill/>
        </p:spPr>
        <p:txBody>
          <a:bodyPr wrap="none" rtlCol="0">
            <a:spAutoFit/>
          </a:bodyPr>
          <a:lstStyle/>
          <a:p>
            <a:r>
              <a:rPr lang="en-US" sz="3200" dirty="0" smtClean="0"/>
              <a:t>E</a:t>
            </a:r>
            <a:r>
              <a:rPr lang="en-US" sz="3200" baseline="-25000" dirty="0" smtClean="0"/>
              <a:t>V</a:t>
            </a:r>
            <a:endParaRPr lang="en-AU" sz="3200" baseline="-25000" dirty="0"/>
          </a:p>
        </p:txBody>
      </p:sp>
      <p:sp>
        <p:nvSpPr>
          <p:cNvPr id="7" name="Rectangle 6"/>
          <p:cNvSpPr/>
          <p:nvPr/>
        </p:nvSpPr>
        <p:spPr>
          <a:xfrm>
            <a:off x="4100538" y="3071810"/>
            <a:ext cx="1500198"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4644190" y="3286124"/>
            <a:ext cx="561372" cy="584775"/>
          </a:xfrm>
          <a:prstGeom prst="rect">
            <a:avLst/>
          </a:prstGeom>
          <a:noFill/>
        </p:spPr>
        <p:txBody>
          <a:bodyPr wrap="none" rtlCol="0">
            <a:spAutoFit/>
          </a:bodyPr>
          <a:lstStyle/>
          <a:p>
            <a:r>
              <a:rPr lang="en-US" sz="3200" dirty="0" smtClean="0"/>
              <a:t>E</a:t>
            </a:r>
            <a:r>
              <a:rPr lang="en-US" sz="3200" baseline="-25000" dirty="0" smtClean="0"/>
              <a:t>U</a:t>
            </a:r>
            <a:endParaRPr lang="en-AU" sz="3200" baseline="-25000" dirty="0"/>
          </a:p>
        </p:txBody>
      </p:sp>
      <p:sp>
        <p:nvSpPr>
          <p:cNvPr id="9" name="TextBox 8"/>
          <p:cNvSpPr txBox="1"/>
          <p:nvPr/>
        </p:nvSpPr>
        <p:spPr>
          <a:xfrm>
            <a:off x="5743612" y="3191532"/>
            <a:ext cx="2977803" cy="523220"/>
          </a:xfrm>
          <a:prstGeom prst="rect">
            <a:avLst/>
          </a:prstGeom>
          <a:noFill/>
        </p:spPr>
        <p:txBody>
          <a:bodyPr wrap="none" rtlCol="0">
            <a:spAutoFit/>
          </a:bodyPr>
          <a:lstStyle/>
          <a:p>
            <a:r>
              <a:rPr lang="en-US" sz="2800" dirty="0" smtClean="0"/>
              <a:t>from </a:t>
            </a:r>
            <a:r>
              <a:rPr lang="en-US" sz="2800" dirty="0" smtClean="0">
                <a:solidFill>
                  <a:srgbClr val="0000FF"/>
                </a:solidFill>
              </a:rPr>
              <a:t>global </a:t>
            </a:r>
            <a:r>
              <a:rPr lang="en-US" sz="2800" dirty="0" err="1" smtClean="0">
                <a:solidFill>
                  <a:srgbClr val="0000FF"/>
                </a:solidFill>
              </a:rPr>
              <a:t>sR</a:t>
            </a:r>
            <a:r>
              <a:rPr lang="en-US" sz="2800" dirty="0" smtClean="0">
                <a:solidFill>
                  <a:srgbClr val="0000FF"/>
                </a:solidFill>
              </a:rPr>
              <a:t>-tree</a:t>
            </a:r>
            <a:endParaRPr lang="en-AU" sz="2800" dirty="0">
              <a:solidFill>
                <a:srgbClr val="0000FF"/>
              </a:solidFill>
            </a:endParaRPr>
          </a:p>
        </p:txBody>
      </p:sp>
      <p:cxnSp>
        <p:nvCxnSpPr>
          <p:cNvPr id="11" name="Straight Connector 10"/>
          <p:cNvCxnSpPr/>
          <p:nvPr/>
        </p:nvCxnSpPr>
        <p:spPr>
          <a:xfrm flipV="1">
            <a:off x="2671778" y="4143380"/>
            <a:ext cx="1428760" cy="4286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86092" y="3701481"/>
            <a:ext cx="705642" cy="584775"/>
          </a:xfrm>
          <a:prstGeom prst="rect">
            <a:avLst/>
          </a:prstGeom>
          <a:noFill/>
        </p:spPr>
        <p:txBody>
          <a:bodyPr wrap="none" rtlCol="0">
            <a:spAutoFit/>
          </a:bodyPr>
          <a:lstStyle/>
          <a:p>
            <a:r>
              <a:rPr lang="el-GR" sz="3200" dirty="0" smtClean="0">
                <a:solidFill>
                  <a:srgbClr val="FF0000"/>
                </a:solidFill>
              </a:rPr>
              <a:t>≥λ</a:t>
            </a:r>
            <a:r>
              <a:rPr lang="en-US" sz="3200" baseline="-25000" dirty="0" smtClean="0">
                <a:solidFill>
                  <a:srgbClr val="FF0000"/>
                </a:solidFill>
              </a:rPr>
              <a:t>k</a:t>
            </a:r>
            <a:endParaRPr lang="en-AU" sz="3200" dirty="0">
              <a:solidFill>
                <a:srgbClr val="FF0000"/>
              </a:solidFill>
            </a:endParaRPr>
          </a:p>
        </p:txBody>
      </p:sp>
      <p:sp>
        <p:nvSpPr>
          <p:cNvPr id="15" name="Content Placeholder 2"/>
          <p:cNvSpPr txBox="1">
            <a:spLocks/>
          </p:cNvSpPr>
          <p:nvPr/>
        </p:nvSpPr>
        <p:spPr>
          <a:xfrm>
            <a:off x="4924876" y="4803422"/>
            <a:ext cx="3742844" cy="16499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smtClean="0"/>
              <a:t>(E</a:t>
            </a:r>
            <a:r>
              <a:rPr lang="en-US" baseline="-25000" dirty="0" smtClean="0"/>
              <a:t>U</a:t>
            </a:r>
            <a:r>
              <a:rPr lang="en-US" dirty="0" smtClean="0"/>
              <a:t>, E</a:t>
            </a:r>
            <a:r>
              <a:rPr lang="en-US" baseline="-25000" dirty="0" smtClean="0"/>
              <a:t>V</a:t>
            </a:r>
            <a:r>
              <a:rPr lang="en-US" dirty="0" smtClean="0"/>
              <a:t>) could be pruned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a:solidFill>
                  <a:srgbClr val="0000FF"/>
                </a:solidFill>
              </a:rPr>
              <a:t>Φ</a:t>
            </a:r>
            <a:r>
              <a:rPr lang="en-US" dirty="0"/>
              <a:t>-</a:t>
            </a:r>
            <a:r>
              <a:rPr lang="en-US" dirty="0" err="1">
                <a:solidFill>
                  <a:srgbClr val="0000FF"/>
                </a:solidFill>
              </a:rPr>
              <a:t>quantile</a:t>
            </a:r>
            <a:r>
              <a:rPr lang="en-US" dirty="0">
                <a:solidFill>
                  <a:srgbClr val="0000FF"/>
                </a:solidFill>
              </a:rPr>
              <a:t> </a:t>
            </a:r>
            <a:r>
              <a:rPr lang="en-US" dirty="0"/>
              <a:t>Top-</a:t>
            </a:r>
            <a:r>
              <a:rPr lang="en-US" i="1" dirty="0"/>
              <a:t>k</a:t>
            </a:r>
            <a:r>
              <a:rPr lang="en-US" dirty="0"/>
              <a:t> Join</a:t>
            </a:r>
          </a:p>
        </p:txBody>
      </p:sp>
      <p:sp>
        <p:nvSpPr>
          <p:cNvPr id="3" name="Content Placeholder 2"/>
          <p:cNvSpPr>
            <a:spLocks noGrp="1"/>
          </p:cNvSpPr>
          <p:nvPr>
            <p:ph idx="1"/>
          </p:nvPr>
        </p:nvSpPr>
        <p:spPr/>
        <p:txBody>
          <a:bodyPr/>
          <a:lstStyle/>
          <a:p>
            <a:r>
              <a:rPr lang="en-US" dirty="0" smtClean="0">
                <a:solidFill>
                  <a:srgbClr val="0000FF"/>
                </a:solidFill>
              </a:rPr>
              <a:t>Statistic </a:t>
            </a:r>
            <a:r>
              <a:rPr lang="en-US" dirty="0">
                <a:solidFill>
                  <a:srgbClr val="0000FF"/>
                </a:solidFill>
              </a:rPr>
              <a:t>based </a:t>
            </a:r>
            <a:r>
              <a:rPr lang="en-US" dirty="0"/>
              <a:t>pruning rule on Global </a:t>
            </a:r>
            <a:r>
              <a:rPr lang="en-US" dirty="0" err="1" smtClean="0"/>
              <a:t>sR</a:t>
            </a:r>
            <a:r>
              <a:rPr lang="en-US" dirty="0" smtClean="0"/>
              <a:t>-tree</a:t>
            </a:r>
            <a:endParaRPr lang="en-AU" dirty="0"/>
          </a:p>
          <a:p>
            <a:pPr marL="0" indent="0">
              <a:buNone/>
            </a:pP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25</a:t>
            </a:fld>
            <a:endParaRPr lang="en-AU"/>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676500"/>
            <a:ext cx="6570900" cy="29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975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a:solidFill>
                  <a:srgbClr val="0000FF"/>
                </a:solidFill>
              </a:rPr>
              <a:t>Φ</a:t>
            </a:r>
            <a:r>
              <a:rPr lang="en-US" dirty="0"/>
              <a:t>-</a:t>
            </a:r>
            <a:r>
              <a:rPr lang="en-US" dirty="0" err="1">
                <a:solidFill>
                  <a:srgbClr val="0000FF"/>
                </a:solidFill>
              </a:rPr>
              <a:t>quantile</a:t>
            </a:r>
            <a:r>
              <a:rPr lang="en-US" dirty="0">
                <a:solidFill>
                  <a:srgbClr val="0000FF"/>
                </a:solidFill>
              </a:rPr>
              <a:t> </a:t>
            </a:r>
            <a:r>
              <a:rPr lang="en-US" dirty="0"/>
              <a:t>Top-</a:t>
            </a:r>
            <a:r>
              <a:rPr lang="en-US" i="1" dirty="0"/>
              <a:t>k</a:t>
            </a:r>
            <a:r>
              <a:rPr lang="en-US" dirty="0"/>
              <a:t> Join</a:t>
            </a:r>
          </a:p>
        </p:txBody>
      </p:sp>
      <p:sp>
        <p:nvSpPr>
          <p:cNvPr id="3" name="Content Placeholder 2"/>
          <p:cNvSpPr>
            <a:spLocks noGrp="1"/>
          </p:cNvSpPr>
          <p:nvPr>
            <p:ph idx="1"/>
          </p:nvPr>
        </p:nvSpPr>
        <p:spPr>
          <a:xfrm>
            <a:off x="457200" y="1600201"/>
            <a:ext cx="7931224" cy="748680"/>
          </a:xfrm>
        </p:spPr>
        <p:txBody>
          <a:bodyPr>
            <a:normAutofit fontScale="92500"/>
          </a:bodyPr>
          <a:lstStyle/>
          <a:p>
            <a:r>
              <a:rPr lang="en-US" dirty="0">
                <a:solidFill>
                  <a:srgbClr val="0000FF"/>
                </a:solidFill>
              </a:rPr>
              <a:t>Statistic based </a:t>
            </a:r>
            <a:r>
              <a:rPr lang="en-US" dirty="0"/>
              <a:t>pruning rule on Global </a:t>
            </a:r>
            <a:r>
              <a:rPr lang="en-US" dirty="0" err="1"/>
              <a:t>sR</a:t>
            </a:r>
            <a:r>
              <a:rPr lang="en-US" dirty="0"/>
              <a:t>-tree</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26</a:t>
            </a:fld>
            <a:endParaRPr lang="en-AU"/>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2890838"/>
            <a:ext cx="9115425"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4492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err="1" smtClean="0">
                <a:solidFill>
                  <a:srgbClr val="0000FF"/>
                </a:solidFill>
              </a:rPr>
              <a:t>quantile</a:t>
            </a:r>
            <a:r>
              <a:rPr lang="en-US" dirty="0" smtClean="0">
                <a:solidFill>
                  <a:srgbClr val="0000FF"/>
                </a:solidFill>
              </a:rPr>
              <a:t> </a:t>
            </a:r>
            <a:r>
              <a:rPr lang="en-US" dirty="0"/>
              <a:t>Top-</a:t>
            </a:r>
            <a:r>
              <a:rPr lang="en-US" i="1" dirty="0"/>
              <a:t>k</a:t>
            </a:r>
            <a:r>
              <a:rPr lang="en-US" dirty="0"/>
              <a:t> Join</a:t>
            </a:r>
            <a:endParaRPr lang="en-AU" dirty="0"/>
          </a:p>
        </p:txBody>
      </p:sp>
      <p:sp>
        <p:nvSpPr>
          <p:cNvPr id="3" name="Content Placeholder 2"/>
          <p:cNvSpPr>
            <a:spLocks noGrp="1"/>
          </p:cNvSpPr>
          <p:nvPr>
            <p:ph idx="1"/>
          </p:nvPr>
        </p:nvSpPr>
        <p:spPr>
          <a:xfrm>
            <a:off x="142844" y="1357298"/>
            <a:ext cx="9001156" cy="1135598"/>
          </a:xfrm>
        </p:spPr>
        <p:txBody>
          <a:bodyPr>
            <a:normAutofit lnSpcReduction="10000"/>
          </a:bodyPr>
          <a:lstStyle/>
          <a:p>
            <a:r>
              <a:rPr lang="en-US" dirty="0" smtClean="0">
                <a:solidFill>
                  <a:srgbClr val="0000FF"/>
                </a:solidFill>
              </a:rPr>
              <a:t>Weight based </a:t>
            </a:r>
            <a:r>
              <a:rPr lang="en-US" dirty="0" smtClean="0"/>
              <a:t>pruning rule on local </a:t>
            </a:r>
            <a:r>
              <a:rPr lang="en-US" dirty="0" err="1" smtClean="0"/>
              <a:t>aR</a:t>
            </a:r>
            <a:r>
              <a:rPr lang="en-US" dirty="0" smtClean="0"/>
              <a:t>-tree</a:t>
            </a:r>
          </a:p>
          <a:p>
            <a:pPr>
              <a:buNone/>
            </a:pPr>
            <a:r>
              <a:rPr lang="en-US" dirty="0" smtClean="0"/>
              <a:t>    </a:t>
            </a:r>
            <a:endParaRPr lang="en-US" sz="2600" dirty="0" smtClean="0"/>
          </a:p>
        </p:txBody>
      </p:sp>
      <p:sp>
        <p:nvSpPr>
          <p:cNvPr id="4" name="Slide Number Placeholder 3"/>
          <p:cNvSpPr>
            <a:spLocks noGrp="1"/>
          </p:cNvSpPr>
          <p:nvPr>
            <p:ph type="sldNum" sz="quarter" idx="12"/>
          </p:nvPr>
        </p:nvSpPr>
        <p:spPr>
          <a:xfrm>
            <a:off x="6572264" y="6357958"/>
            <a:ext cx="2133600" cy="365125"/>
          </a:xfrm>
        </p:spPr>
        <p:txBody>
          <a:bodyPr/>
          <a:lstStyle/>
          <a:p>
            <a:fld id="{881D2080-A4D6-4D4A-8EEC-EFA02A2F7AB2}" type="slidenum">
              <a:rPr lang="en-AU" smtClean="0"/>
              <a:pPr/>
              <a:t>27</a:t>
            </a:fld>
            <a:endParaRPr lang="en-A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5098" y="2875756"/>
            <a:ext cx="462915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err="1" smtClean="0">
                <a:solidFill>
                  <a:srgbClr val="0000FF"/>
                </a:solidFill>
              </a:rPr>
              <a:t>quantile</a:t>
            </a:r>
            <a:r>
              <a:rPr lang="en-US" dirty="0" smtClean="0">
                <a:solidFill>
                  <a:srgbClr val="0000FF"/>
                </a:solidFill>
              </a:rPr>
              <a:t> </a:t>
            </a:r>
            <a:r>
              <a:rPr lang="en-US" dirty="0"/>
              <a:t>Top-</a:t>
            </a:r>
            <a:r>
              <a:rPr lang="en-US" i="1" dirty="0"/>
              <a:t>k</a:t>
            </a:r>
            <a:r>
              <a:rPr lang="en-US" dirty="0"/>
              <a:t> Join</a:t>
            </a:r>
            <a:endParaRPr lang="en-AU" dirty="0"/>
          </a:p>
        </p:txBody>
      </p:sp>
      <p:sp>
        <p:nvSpPr>
          <p:cNvPr id="3" name="Content Placeholder 2"/>
          <p:cNvSpPr>
            <a:spLocks noGrp="1"/>
          </p:cNvSpPr>
          <p:nvPr>
            <p:ph idx="1"/>
          </p:nvPr>
        </p:nvSpPr>
        <p:spPr>
          <a:xfrm>
            <a:off x="285720" y="1428736"/>
            <a:ext cx="8229600" cy="4286280"/>
          </a:xfrm>
        </p:spPr>
        <p:txBody>
          <a:bodyPr/>
          <a:lstStyle/>
          <a:p>
            <a:r>
              <a:rPr lang="en-US" dirty="0" smtClean="0"/>
              <a:t>Pruning on the Local R-tree of </a:t>
            </a:r>
            <a:r>
              <a:rPr lang="en-US" dirty="0" smtClean="0">
                <a:solidFill>
                  <a:srgbClr val="0000FF"/>
                </a:solidFill>
              </a:rPr>
              <a:t>U</a:t>
            </a:r>
            <a:r>
              <a:rPr lang="en-US" dirty="0" smtClean="0"/>
              <a:t> and </a:t>
            </a:r>
            <a:r>
              <a:rPr lang="en-US" dirty="0" smtClean="0">
                <a:solidFill>
                  <a:srgbClr val="0000FF"/>
                </a:solidFill>
              </a:rPr>
              <a:t>V</a:t>
            </a:r>
          </a:p>
          <a:p>
            <a:pPr lvl="1"/>
            <a:r>
              <a:rPr lang="en-US" dirty="0" smtClean="0"/>
              <a:t>Trim</a:t>
            </a:r>
            <a:r>
              <a:rPr lang="en-US" dirty="0" smtClean="0">
                <a:solidFill>
                  <a:srgbClr val="0000FF"/>
                </a:solidFill>
              </a:rPr>
              <a:t> </a:t>
            </a:r>
            <a:r>
              <a:rPr lang="en-US" dirty="0" smtClean="0"/>
              <a:t>the local R-tree of both </a:t>
            </a:r>
            <a:r>
              <a:rPr lang="en-US" dirty="0" smtClean="0">
                <a:solidFill>
                  <a:srgbClr val="0000FF"/>
                </a:solidFill>
              </a:rPr>
              <a:t>U</a:t>
            </a:r>
            <a:r>
              <a:rPr lang="en-US" dirty="0" smtClean="0"/>
              <a:t> and </a:t>
            </a:r>
            <a:r>
              <a:rPr lang="en-US" dirty="0" smtClean="0">
                <a:solidFill>
                  <a:srgbClr val="0000FF"/>
                </a:solidFill>
              </a:rPr>
              <a:t>V</a:t>
            </a:r>
            <a:r>
              <a:rPr lang="en-US" dirty="0" smtClean="0"/>
              <a:t> by </a:t>
            </a:r>
            <a:r>
              <a:rPr lang="el-GR" dirty="0" smtClean="0">
                <a:solidFill>
                  <a:srgbClr val="0000FF"/>
                </a:solidFill>
              </a:rPr>
              <a:t>λ</a:t>
            </a:r>
            <a:r>
              <a:rPr lang="en-US" baseline="-25000" dirty="0" smtClean="0">
                <a:solidFill>
                  <a:srgbClr val="0000FF"/>
                </a:solidFill>
              </a:rPr>
              <a:t>k</a:t>
            </a:r>
            <a:r>
              <a:rPr lang="en-US" dirty="0" smtClean="0"/>
              <a:t> level by level.  Discard entries in </a:t>
            </a:r>
            <a:r>
              <a:rPr lang="en-US" dirty="0" smtClean="0">
                <a:solidFill>
                  <a:srgbClr val="0000FF"/>
                </a:solidFill>
              </a:rPr>
              <a:t>V</a:t>
            </a:r>
            <a:r>
              <a:rPr lang="en-US" dirty="0" smtClean="0"/>
              <a:t> with minimal distance to </a:t>
            </a:r>
            <a:r>
              <a:rPr lang="en-US" dirty="0" smtClean="0">
                <a:solidFill>
                  <a:srgbClr val="0000FF"/>
                </a:solidFill>
              </a:rPr>
              <a:t>U</a:t>
            </a:r>
            <a:r>
              <a:rPr lang="en-US" dirty="0" smtClean="0"/>
              <a:t> larger than </a:t>
            </a:r>
            <a:r>
              <a:rPr lang="el-GR" dirty="0" smtClean="0">
                <a:solidFill>
                  <a:srgbClr val="0000FF"/>
                </a:solidFill>
              </a:rPr>
              <a:t>λ</a:t>
            </a:r>
            <a:r>
              <a:rPr lang="en-US" baseline="-25000" dirty="0" smtClean="0">
                <a:solidFill>
                  <a:srgbClr val="0000FF"/>
                </a:solidFill>
              </a:rPr>
              <a:t>k</a:t>
            </a:r>
            <a:r>
              <a:rPr lang="en-US" dirty="0" smtClean="0"/>
              <a:t>, similarly for </a:t>
            </a:r>
            <a:r>
              <a:rPr lang="en-US" dirty="0" smtClean="0">
                <a:solidFill>
                  <a:srgbClr val="0000FF"/>
                </a:solidFill>
              </a:rPr>
              <a:t>U</a:t>
            </a:r>
            <a:r>
              <a:rPr lang="en-US" dirty="0" smtClean="0"/>
              <a:t>. </a:t>
            </a:r>
          </a:p>
          <a:p>
            <a:pPr lvl="1"/>
            <a:r>
              <a:rPr lang="en-US" dirty="0" smtClean="0"/>
              <a:t>Denote the total weight of remaining entries as </a:t>
            </a:r>
            <a:r>
              <a:rPr lang="en-US" i="1" dirty="0" smtClean="0">
                <a:solidFill>
                  <a:srgbClr val="0000FF"/>
                </a:solidFill>
              </a:rPr>
              <a:t>P</a:t>
            </a:r>
            <a:r>
              <a:rPr lang="en-US" i="1" baseline="-25000" dirty="0" smtClean="0">
                <a:solidFill>
                  <a:srgbClr val="0000FF"/>
                </a:solidFill>
              </a:rPr>
              <a:t>U</a:t>
            </a:r>
            <a:r>
              <a:rPr lang="en-US" dirty="0" smtClean="0"/>
              <a:t> and </a:t>
            </a:r>
            <a:r>
              <a:rPr lang="en-US" i="1" dirty="0" smtClean="0">
                <a:solidFill>
                  <a:srgbClr val="0000FF"/>
                </a:solidFill>
              </a:rPr>
              <a:t>P</a:t>
            </a:r>
            <a:r>
              <a:rPr lang="en-US" i="1" baseline="-25000" dirty="0" smtClean="0">
                <a:solidFill>
                  <a:srgbClr val="0000FF"/>
                </a:solidFill>
              </a:rPr>
              <a:t>V</a:t>
            </a:r>
            <a:r>
              <a:rPr lang="en-US" dirty="0" smtClean="0"/>
              <a:t>, respectively, if </a:t>
            </a:r>
            <a:r>
              <a:rPr lang="en-US" dirty="0" smtClean="0">
                <a:solidFill>
                  <a:srgbClr val="FF0000"/>
                </a:solidFill>
              </a:rPr>
              <a:t>P</a:t>
            </a:r>
            <a:r>
              <a:rPr lang="en-US" baseline="-25000" dirty="0">
                <a:solidFill>
                  <a:srgbClr val="FF0000"/>
                </a:solidFill>
              </a:rPr>
              <a:t>U</a:t>
            </a:r>
            <a:r>
              <a:rPr lang="en-US" dirty="0" smtClean="0">
                <a:solidFill>
                  <a:srgbClr val="FF0000"/>
                </a:solidFill>
              </a:rPr>
              <a:t> * P</a:t>
            </a:r>
            <a:r>
              <a:rPr lang="en-US" baseline="-25000" dirty="0" smtClean="0">
                <a:solidFill>
                  <a:srgbClr val="FF0000"/>
                </a:solidFill>
              </a:rPr>
              <a:t>V</a:t>
            </a:r>
            <a:r>
              <a:rPr lang="en-US" dirty="0" smtClean="0">
                <a:solidFill>
                  <a:srgbClr val="FF0000"/>
                </a:solidFill>
              </a:rPr>
              <a:t> ≤ </a:t>
            </a:r>
            <a:r>
              <a:rPr lang="el-GR" dirty="0" smtClean="0">
                <a:solidFill>
                  <a:srgbClr val="FF0000"/>
                </a:solidFill>
              </a:rPr>
              <a:t>Φ</a:t>
            </a:r>
            <a:r>
              <a:rPr lang="en-US" dirty="0" smtClean="0"/>
              <a:t>, </a:t>
            </a:r>
            <a:r>
              <a:rPr lang="en-US" i="1" dirty="0" smtClean="0"/>
              <a:t>then </a:t>
            </a:r>
            <a:r>
              <a:rPr lang="en-US" dirty="0" smtClean="0"/>
              <a:t>(</a:t>
            </a:r>
            <a:r>
              <a:rPr lang="en-US" dirty="0" smtClean="0">
                <a:solidFill>
                  <a:srgbClr val="0000FF"/>
                </a:solidFill>
              </a:rPr>
              <a:t>U,  V</a:t>
            </a:r>
            <a:r>
              <a:rPr lang="en-US" dirty="0" smtClean="0"/>
              <a:t>)</a:t>
            </a:r>
            <a:r>
              <a:rPr lang="en-US" i="1" dirty="0" smtClean="0"/>
              <a:t>can be pruned. </a:t>
            </a:r>
            <a:endParaRPr lang="en-AU" i="1" dirty="0" smtClean="0"/>
          </a:p>
        </p:txBody>
      </p:sp>
      <p:sp>
        <p:nvSpPr>
          <p:cNvPr id="4" name="Slide Number Placeholder 3"/>
          <p:cNvSpPr>
            <a:spLocks noGrp="1"/>
          </p:cNvSpPr>
          <p:nvPr>
            <p:ph type="sldNum" sz="quarter" idx="12"/>
          </p:nvPr>
        </p:nvSpPr>
        <p:spPr/>
        <p:txBody>
          <a:bodyPr/>
          <a:lstStyle/>
          <a:p>
            <a:fld id="{881D2080-A4D6-4D4A-8EEC-EFA02A2F7AB2}" type="slidenum">
              <a:rPr lang="en-AU" smtClean="0"/>
              <a:pPr/>
              <a:t>28</a:t>
            </a:fld>
            <a:endParaRPr lang="en-AU"/>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457200" y="1600200"/>
            <a:ext cx="8229600" cy="3829063"/>
          </a:xfrm>
        </p:spPr>
        <p:txBody>
          <a:bodyPr/>
          <a:lstStyle/>
          <a:p>
            <a:r>
              <a:rPr lang="en-US" dirty="0" smtClean="0"/>
              <a:t>Overall processing: for each pair of entries</a:t>
            </a:r>
          </a:p>
          <a:p>
            <a:pPr lvl="1"/>
            <a:r>
              <a:rPr lang="en-US" dirty="0" smtClean="0"/>
              <a:t>1. Pruning on </a:t>
            </a:r>
            <a:r>
              <a:rPr lang="en-US" dirty="0" smtClean="0">
                <a:solidFill>
                  <a:srgbClr val="0000FF"/>
                </a:solidFill>
              </a:rPr>
              <a:t>Global </a:t>
            </a:r>
            <a:r>
              <a:rPr lang="en-US" dirty="0" err="1" smtClean="0">
                <a:solidFill>
                  <a:srgbClr val="0000FF"/>
                </a:solidFill>
              </a:rPr>
              <a:t>sR</a:t>
            </a:r>
            <a:r>
              <a:rPr lang="en-US" dirty="0" smtClean="0">
                <a:solidFill>
                  <a:srgbClr val="0000FF"/>
                </a:solidFill>
              </a:rPr>
              <a:t>-tree</a:t>
            </a:r>
            <a:r>
              <a:rPr lang="en-US" dirty="0" smtClean="0"/>
              <a:t> based on distance</a:t>
            </a:r>
          </a:p>
          <a:p>
            <a:pPr lvl="1"/>
            <a:r>
              <a:rPr lang="en-US" dirty="0" smtClean="0"/>
              <a:t>2. Pruning on </a:t>
            </a:r>
            <a:r>
              <a:rPr lang="en-US" dirty="0" smtClean="0">
                <a:solidFill>
                  <a:srgbClr val="0000FF"/>
                </a:solidFill>
              </a:rPr>
              <a:t>Global </a:t>
            </a:r>
            <a:r>
              <a:rPr lang="en-US" dirty="0" err="1" smtClean="0">
                <a:solidFill>
                  <a:srgbClr val="0000FF"/>
                </a:solidFill>
              </a:rPr>
              <a:t>sR</a:t>
            </a:r>
            <a:r>
              <a:rPr lang="en-US" dirty="0" smtClean="0">
                <a:solidFill>
                  <a:srgbClr val="0000FF"/>
                </a:solidFill>
              </a:rPr>
              <a:t>-tree</a:t>
            </a:r>
            <a:r>
              <a:rPr lang="en-US" dirty="0" smtClean="0"/>
              <a:t> based on statistics</a:t>
            </a:r>
          </a:p>
          <a:p>
            <a:pPr lvl="1"/>
            <a:r>
              <a:rPr lang="en-US" dirty="0" smtClean="0"/>
              <a:t>3. Pruning on </a:t>
            </a:r>
            <a:r>
              <a:rPr lang="en-US" dirty="0" smtClean="0">
                <a:solidFill>
                  <a:srgbClr val="0000FF"/>
                </a:solidFill>
              </a:rPr>
              <a:t>Local R-tree </a:t>
            </a:r>
            <a:r>
              <a:rPr lang="en-US" dirty="0" smtClean="0"/>
              <a:t>based on weight</a:t>
            </a:r>
          </a:p>
          <a:p>
            <a:pPr lvl="1"/>
            <a:endParaRPr lang="en-US" dirty="0"/>
          </a:p>
          <a:p>
            <a:pPr lvl="1"/>
            <a:r>
              <a:rPr lang="en-US" dirty="0" smtClean="0"/>
              <a:t>If not pruned, insert to heap, till the heap is empty</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29</a:t>
            </a:fld>
            <a:endParaRPr lang="en-A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Top-</a:t>
            </a:r>
            <a:r>
              <a:rPr lang="en-US" i="1" dirty="0" smtClean="0"/>
              <a:t>k</a:t>
            </a:r>
            <a:r>
              <a:rPr lang="en-US" dirty="0" smtClean="0"/>
              <a:t> Similarity Join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a:t>
            </a:fld>
            <a:endParaRPr lang="en-AU"/>
          </a:p>
        </p:txBody>
      </p:sp>
      <p:sp>
        <p:nvSpPr>
          <p:cNvPr id="17" name="Content Placeholder 2"/>
          <p:cNvSpPr txBox="1">
            <a:spLocks/>
          </p:cNvSpPr>
          <p:nvPr/>
        </p:nvSpPr>
        <p:spPr>
          <a:xfrm>
            <a:off x="214282" y="1736236"/>
            <a:ext cx="8229600" cy="8286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What if objects have multiple</a:t>
            </a:r>
            <a:r>
              <a:rPr kumimoji="0" lang="en-US" sz="3200" b="0" i="0" u="none" strike="noStrike" kern="1200" cap="none" spc="0" normalizeH="0" noProof="0" dirty="0" smtClean="0">
                <a:ln>
                  <a:noFill/>
                </a:ln>
                <a:solidFill>
                  <a:schemeClr val="tx1"/>
                </a:solidFill>
                <a:effectLst/>
                <a:uLnTx/>
                <a:uFillTx/>
                <a:latin typeface="+mn-lt"/>
                <a:ea typeface="+mn-ea"/>
                <a:cs typeface="+mn-cs"/>
              </a:rPr>
              <a:t> values ? </a:t>
            </a:r>
            <a:endParaRPr kumimoji="0" lang="en-AU" sz="3200" b="0" i="1" u="none" strike="noStrike" kern="1200" cap="none" spc="0" normalizeH="0" baseline="0" noProof="0" dirty="0" smtClean="0">
              <a:ln>
                <a:noFill/>
              </a:ln>
              <a:solidFill>
                <a:srgbClr val="0000FF"/>
              </a:solidFill>
              <a:effectLst/>
              <a:uLnTx/>
              <a:uFillTx/>
              <a:latin typeface="+mn-lt"/>
              <a:ea typeface="+mn-ea"/>
              <a:cs typeface="+mn-cs"/>
            </a:endParaRPr>
          </a:p>
        </p:txBody>
      </p:sp>
      <p:sp>
        <p:nvSpPr>
          <p:cNvPr id="26" name="Rectangle 25"/>
          <p:cNvSpPr/>
          <p:nvPr/>
        </p:nvSpPr>
        <p:spPr>
          <a:xfrm>
            <a:off x="3786182"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Oval 26"/>
          <p:cNvSpPr/>
          <p:nvPr/>
        </p:nvSpPr>
        <p:spPr>
          <a:xfrm>
            <a:off x="221454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Oval 27"/>
          <p:cNvSpPr/>
          <p:nvPr/>
        </p:nvSpPr>
        <p:spPr>
          <a:xfrm>
            <a:off x="257005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Oval 28"/>
          <p:cNvSpPr/>
          <p:nvPr/>
        </p:nvSpPr>
        <p:spPr>
          <a:xfrm>
            <a:off x="292892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Oval 29"/>
          <p:cNvSpPr/>
          <p:nvPr/>
        </p:nvSpPr>
        <p:spPr>
          <a:xfrm>
            <a:off x="578644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p:cNvSpPr/>
          <p:nvPr/>
        </p:nvSpPr>
        <p:spPr>
          <a:xfrm>
            <a:off x="3357554"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6" name="Rectangle 45"/>
          <p:cNvSpPr/>
          <p:nvPr/>
        </p:nvSpPr>
        <p:spPr>
          <a:xfrm>
            <a:off x="4214810"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7" name="Rectangle 46"/>
          <p:cNvSpPr/>
          <p:nvPr/>
        </p:nvSpPr>
        <p:spPr>
          <a:xfrm>
            <a:off x="4643438"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8" name="Rectangle 47"/>
          <p:cNvSpPr/>
          <p:nvPr/>
        </p:nvSpPr>
        <p:spPr>
          <a:xfrm>
            <a:off x="5072066"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9" name="Rectangle 48"/>
          <p:cNvSpPr/>
          <p:nvPr/>
        </p:nvSpPr>
        <p:spPr>
          <a:xfrm>
            <a:off x="5429256"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0" name="Oval 49"/>
          <p:cNvSpPr/>
          <p:nvPr/>
        </p:nvSpPr>
        <p:spPr>
          <a:xfrm>
            <a:off x="614195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 name="Oval 50"/>
          <p:cNvSpPr/>
          <p:nvPr/>
        </p:nvSpPr>
        <p:spPr>
          <a:xfrm>
            <a:off x="649914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3927372" y="3471391"/>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2339864" y="3297758"/>
            <a:ext cx="1232004" cy="461665"/>
          </a:xfrm>
          <a:prstGeom prst="rect">
            <a:avLst/>
          </a:prstGeom>
          <a:noFill/>
        </p:spPr>
        <p:txBody>
          <a:bodyPr wrap="none" rtlCol="0">
            <a:spAutoFit/>
          </a:bodyPr>
          <a:lstStyle/>
          <a:p>
            <a:r>
              <a:rPr lang="en-US" sz="2400" b="1" dirty="0" smtClean="0"/>
              <a:t>Player A</a:t>
            </a:r>
            <a:endParaRPr lang="en-AU" sz="2400" b="1" dirty="0"/>
          </a:p>
        </p:txBody>
      </p:sp>
      <p:sp>
        <p:nvSpPr>
          <p:cNvPr id="22" name="Rectangle 21"/>
          <p:cNvSpPr/>
          <p:nvPr/>
        </p:nvSpPr>
        <p:spPr>
          <a:xfrm>
            <a:off x="6072198" y="3471391"/>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TextBox 22"/>
          <p:cNvSpPr txBox="1"/>
          <p:nvPr/>
        </p:nvSpPr>
        <p:spPr>
          <a:xfrm>
            <a:off x="4625880" y="3327375"/>
            <a:ext cx="1232004" cy="461665"/>
          </a:xfrm>
          <a:prstGeom prst="rect">
            <a:avLst/>
          </a:prstGeom>
          <a:noFill/>
        </p:spPr>
        <p:txBody>
          <a:bodyPr wrap="none" rtlCol="0">
            <a:spAutoFit/>
          </a:bodyPr>
          <a:lstStyle/>
          <a:p>
            <a:r>
              <a:rPr lang="en-US" sz="2400" b="1" dirty="0" smtClean="0"/>
              <a:t>Player B</a:t>
            </a:r>
            <a:endParaRPr lang="en-AU"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Experiment</a:t>
            </a:r>
            <a:endParaRPr lang="en-AU" dirty="0"/>
          </a:p>
        </p:txBody>
      </p:sp>
      <p:sp>
        <p:nvSpPr>
          <p:cNvPr id="3" name="Content Placeholder 2"/>
          <p:cNvSpPr>
            <a:spLocks noGrp="1"/>
          </p:cNvSpPr>
          <p:nvPr>
            <p:ph idx="1"/>
          </p:nvPr>
        </p:nvSpPr>
        <p:spPr/>
        <p:txBody>
          <a:bodyPr>
            <a:normAutofit/>
          </a:bodyPr>
          <a:lstStyle/>
          <a:p>
            <a:r>
              <a:rPr lang="en-US" u="sng" dirty="0" smtClean="0"/>
              <a:t>Real Dataset</a:t>
            </a:r>
          </a:p>
          <a:p>
            <a:pPr lvl="1"/>
            <a:r>
              <a:rPr lang="en-US" sz="2400" dirty="0" smtClean="0"/>
              <a:t>NBA player statistics</a:t>
            </a:r>
          </a:p>
          <a:p>
            <a:pPr lvl="1"/>
            <a:r>
              <a:rPr lang="en-US" sz="2400" dirty="0" smtClean="0"/>
              <a:t>339, 721 records of 1,313 players</a:t>
            </a:r>
          </a:p>
          <a:p>
            <a:pPr lvl="1"/>
            <a:r>
              <a:rPr lang="en-US" sz="2400" dirty="0" smtClean="0"/>
              <a:t>3 dimension</a:t>
            </a:r>
          </a:p>
          <a:p>
            <a:r>
              <a:rPr lang="en-US" u="sng" dirty="0" smtClean="0"/>
              <a:t>Synthetic Dataset</a:t>
            </a:r>
          </a:p>
          <a:p>
            <a:pPr lvl="1"/>
            <a:r>
              <a:rPr lang="en-US" sz="2400" dirty="0" smtClean="0"/>
              <a:t>Size: 5k to 15k (5k)</a:t>
            </a:r>
          </a:p>
          <a:p>
            <a:pPr lvl="1"/>
            <a:r>
              <a:rPr lang="en-US" sz="2400" dirty="0" smtClean="0"/>
              <a:t>Instances: 100 to 800 (200)</a:t>
            </a:r>
          </a:p>
          <a:p>
            <a:pPr lvl="1"/>
            <a:r>
              <a:rPr lang="en-US" sz="2400" dirty="0" smtClean="0"/>
              <a:t>Dimension: 2 to 5 (3)</a:t>
            </a:r>
          </a:p>
          <a:p>
            <a:pPr lvl="1"/>
            <a:r>
              <a:rPr lang="en-US" sz="2400" dirty="0" smtClean="0"/>
              <a:t>K: 5 to 25 (</a:t>
            </a:r>
            <a:r>
              <a:rPr lang="en-US" sz="2400" smtClean="0"/>
              <a:t>10)</a:t>
            </a:r>
            <a:endParaRPr lang="en-US" sz="2400" dirty="0" smtClean="0"/>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30</a:t>
            </a:fld>
            <a:endParaRPr lang="en-A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Overall Performance</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31</a:t>
            </a:fld>
            <a:endParaRPr lang="en-AU"/>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3110855"/>
            <a:ext cx="7395530" cy="28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a:spLocks noGrp="1"/>
          </p:cNvSpPr>
          <p:nvPr>
            <p:ph idx="1"/>
          </p:nvPr>
        </p:nvSpPr>
        <p:spPr>
          <a:xfrm>
            <a:off x="214282" y="1571612"/>
            <a:ext cx="8606190" cy="921284"/>
          </a:xfrm>
        </p:spPr>
        <p:txBody>
          <a:bodyPr>
            <a:normAutofit fontScale="85000" lnSpcReduction="10000"/>
          </a:bodyPr>
          <a:lstStyle/>
          <a:p>
            <a:r>
              <a:rPr lang="en-US" dirty="0" smtClean="0"/>
              <a:t>KNN refers to naively apply KNN processing over multi-valued objects techniques in [Zhang </a:t>
            </a:r>
            <a:r>
              <a:rPr lang="en-US" i="1" dirty="0" smtClean="0"/>
              <a:t>et al</a:t>
            </a:r>
            <a:r>
              <a:rPr lang="en-US" dirty="0" smtClean="0"/>
              <a:t>, ICDE 2010]</a:t>
            </a:r>
            <a:endParaRPr lang="en-A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Different Settings</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32</a:t>
            </a:fld>
            <a:endParaRPr lang="en-AU"/>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837" y="1785530"/>
            <a:ext cx="8724651" cy="4019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I/O Costs</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33</a:t>
            </a:fld>
            <a:endParaRPr lang="en-AU"/>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821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Conclusions</a:t>
            </a:r>
            <a:endParaRPr lang="en-AU" dirty="0"/>
          </a:p>
        </p:txBody>
      </p:sp>
      <p:sp>
        <p:nvSpPr>
          <p:cNvPr id="3" name="Content Placeholder 2"/>
          <p:cNvSpPr>
            <a:spLocks noGrp="1"/>
          </p:cNvSpPr>
          <p:nvPr>
            <p:ph idx="1"/>
          </p:nvPr>
        </p:nvSpPr>
        <p:spPr/>
        <p:txBody>
          <a:bodyPr/>
          <a:lstStyle/>
          <a:p>
            <a:r>
              <a:rPr lang="en-US" dirty="0" smtClean="0"/>
              <a:t>Top-</a:t>
            </a:r>
            <a:r>
              <a:rPr lang="en-US" i="1" dirty="0" smtClean="0"/>
              <a:t>k</a:t>
            </a:r>
            <a:r>
              <a:rPr lang="en-US" dirty="0" smtClean="0"/>
              <a:t> Similarity Join over multi-valued objects </a:t>
            </a:r>
          </a:p>
          <a:p>
            <a:endParaRPr lang="en-US" dirty="0" smtClean="0"/>
          </a:p>
          <a:p>
            <a:r>
              <a:rPr lang="en-US" dirty="0" smtClean="0"/>
              <a:t>Novel and efficient pruning techniques  </a:t>
            </a:r>
          </a:p>
          <a:p>
            <a:endParaRPr lang="en-US" dirty="0" smtClean="0"/>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34</a:t>
            </a:fld>
            <a:endParaRPr lang="en-AU"/>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Fundamental spatial queries over multi-valued objects</a:t>
            </a:r>
          </a:p>
          <a:p>
            <a:pPr lvl="1"/>
            <a:r>
              <a:rPr lang="en-US" dirty="0" smtClean="0"/>
              <a:t>KNN [Zhang </a:t>
            </a:r>
            <a:r>
              <a:rPr lang="en-US" i="1" dirty="0" smtClean="0"/>
              <a:t>et al</a:t>
            </a:r>
            <a:r>
              <a:rPr lang="en-US" dirty="0" smtClean="0"/>
              <a:t>, ICDE 2010]</a:t>
            </a:r>
          </a:p>
          <a:p>
            <a:pPr lvl="1"/>
            <a:r>
              <a:rPr lang="en-US" dirty="0" smtClean="0"/>
              <a:t>Top-</a:t>
            </a:r>
            <a:r>
              <a:rPr lang="en-US" i="1" dirty="0" smtClean="0"/>
              <a:t>k</a:t>
            </a:r>
            <a:r>
              <a:rPr lang="en-US" dirty="0" smtClean="0"/>
              <a:t> Similarity Join [This paper]</a:t>
            </a:r>
          </a:p>
          <a:p>
            <a:pPr lvl="1"/>
            <a:r>
              <a:rPr lang="en-US" dirty="0" smtClean="0">
                <a:solidFill>
                  <a:srgbClr val="000099"/>
                </a:solidFill>
              </a:rPr>
              <a:t>Skyline</a:t>
            </a:r>
            <a:r>
              <a:rPr lang="en-US" dirty="0" smtClean="0"/>
              <a:t> </a:t>
            </a:r>
          </a:p>
          <a:p>
            <a:pPr lvl="1"/>
            <a:r>
              <a:rPr lang="en-US" dirty="0" smtClean="0">
                <a:solidFill>
                  <a:srgbClr val="000099"/>
                </a:solidFill>
              </a:rPr>
              <a:t>Range query, range aggregate query</a:t>
            </a:r>
          </a:p>
        </p:txBody>
      </p:sp>
      <p:sp>
        <p:nvSpPr>
          <p:cNvPr id="4" name="Slide Number Placeholder 3"/>
          <p:cNvSpPr>
            <a:spLocks noGrp="1"/>
          </p:cNvSpPr>
          <p:nvPr>
            <p:ph type="sldNum" sz="quarter" idx="12"/>
          </p:nvPr>
        </p:nvSpPr>
        <p:spPr/>
        <p:txBody>
          <a:bodyPr/>
          <a:lstStyle/>
          <a:p>
            <a:fld id="{881D2080-A4D6-4D4A-8EEC-EFA02A2F7AB2}" type="slidenum">
              <a:rPr lang="en-AU" smtClean="0"/>
              <a:pPr/>
              <a:t>35</a:t>
            </a:fld>
            <a:endParaRPr lang="en-AU"/>
          </a:p>
        </p:txBody>
      </p:sp>
    </p:spTree>
    <p:extLst>
      <p:ext uri="{BB962C8B-B14F-4D97-AF65-F5344CB8AC3E}">
        <p14:creationId xmlns:p14="http://schemas.microsoft.com/office/powerpoint/2010/main" val="29824116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4525963"/>
          </a:xfrm>
        </p:spPr>
        <p:txBody>
          <a:bodyPr/>
          <a:lstStyle/>
          <a:p>
            <a:pPr>
              <a:buNone/>
            </a:pPr>
            <a:r>
              <a:rPr lang="en-US" dirty="0" smtClean="0"/>
              <a:t>                   </a:t>
            </a:r>
          </a:p>
          <a:p>
            <a:pPr>
              <a:buNone/>
            </a:pPr>
            <a:endParaRPr lang="en-US" dirty="0" smtClean="0"/>
          </a:p>
          <a:p>
            <a:pPr>
              <a:buNone/>
            </a:pPr>
            <a:endParaRPr lang="en-US" dirty="0" smtClean="0"/>
          </a:p>
          <a:p>
            <a:pPr>
              <a:buNone/>
            </a:pPr>
            <a:r>
              <a:rPr lang="en-US" dirty="0" smtClean="0"/>
              <a:t>                             </a:t>
            </a:r>
            <a:r>
              <a:rPr lang="en-US" sz="6600" dirty="0" smtClean="0"/>
              <a:t>Thanks</a:t>
            </a:r>
            <a:endParaRPr lang="en-AU" sz="66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36</a:t>
            </a:fld>
            <a:endParaRPr lang="en-A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Existing Models for Multi-instances</a:t>
            </a:r>
            <a:endParaRPr lang="en-AU" dirty="0"/>
          </a:p>
        </p:txBody>
      </p:sp>
      <p:sp>
        <p:nvSpPr>
          <p:cNvPr id="3" name="Content Placeholder 2"/>
          <p:cNvSpPr>
            <a:spLocks noGrp="1"/>
          </p:cNvSpPr>
          <p:nvPr>
            <p:ph idx="1"/>
          </p:nvPr>
        </p:nvSpPr>
        <p:spPr>
          <a:xfrm>
            <a:off x="214282" y="1357298"/>
            <a:ext cx="8715436" cy="5000660"/>
          </a:xfrm>
        </p:spPr>
        <p:txBody>
          <a:bodyPr>
            <a:normAutofit/>
          </a:bodyPr>
          <a:lstStyle/>
          <a:p>
            <a:r>
              <a:rPr lang="en-US" sz="3000" dirty="0" smtClean="0">
                <a:solidFill>
                  <a:srgbClr val="0000FF"/>
                </a:solidFill>
              </a:rPr>
              <a:t>Probabilistic Top-k Join</a:t>
            </a:r>
          </a:p>
          <a:p>
            <a:pPr lvl="1"/>
            <a:r>
              <a:rPr lang="en-US" sz="2400" dirty="0" smtClean="0"/>
              <a:t>Probability is computed by summing up probabilities of all valid possible worlds</a:t>
            </a:r>
          </a:p>
          <a:p>
            <a:pPr lvl="1"/>
            <a:r>
              <a:rPr lang="en-US" sz="2200" dirty="0" smtClean="0"/>
              <a:t>Join over Uncertain Data:      [Cheng et al. CIKM 06]</a:t>
            </a:r>
          </a:p>
          <a:p>
            <a:pPr marL="457200" lvl="1" indent="0">
              <a:buNone/>
            </a:pPr>
            <a:r>
              <a:rPr lang="en-US" sz="2200" dirty="0" smtClean="0"/>
              <a:t>                                                        [</a:t>
            </a:r>
            <a:r>
              <a:rPr lang="en-US" sz="2200" dirty="0" err="1" smtClean="0"/>
              <a:t>Kriegel</a:t>
            </a:r>
            <a:r>
              <a:rPr lang="en-US" sz="2200" dirty="0" smtClean="0"/>
              <a:t> et al. DASFAA 06]</a:t>
            </a:r>
          </a:p>
          <a:p>
            <a:pPr lvl="1">
              <a:buNone/>
            </a:pPr>
            <a:r>
              <a:rPr lang="en-US" sz="2200" dirty="0" smtClean="0"/>
              <a:t>    Join over Uncertain Data Streams: [</a:t>
            </a:r>
            <a:r>
              <a:rPr lang="en-US" sz="2200" dirty="0" err="1" smtClean="0"/>
              <a:t>Lian</a:t>
            </a:r>
            <a:r>
              <a:rPr lang="en-US" sz="2200" dirty="0" smtClean="0"/>
              <a:t>, Chen. TKDE 11]</a:t>
            </a:r>
          </a:p>
          <a:p>
            <a:pPr lvl="1">
              <a:buNone/>
            </a:pPr>
            <a:r>
              <a:rPr lang="en-US" sz="2200" dirty="0">
                <a:solidFill>
                  <a:srgbClr val="0000FF"/>
                </a:solidFill>
              </a:rPr>
              <a:t> </a:t>
            </a:r>
            <a:r>
              <a:rPr lang="en-US" sz="2200" dirty="0" smtClean="0">
                <a:solidFill>
                  <a:srgbClr val="0000FF"/>
                </a:solidFill>
              </a:rPr>
              <a:t>   </a:t>
            </a:r>
            <a:endParaRPr lang="en-US" sz="3000" dirty="0" smtClean="0">
              <a:solidFill>
                <a:srgbClr val="0000FF"/>
              </a:solidFill>
            </a:endParaRPr>
          </a:p>
          <a:p>
            <a:pPr lvl="1">
              <a:buNone/>
            </a:pPr>
            <a:endParaRPr lang="en-US" sz="2200" dirty="0" smtClean="0"/>
          </a:p>
        </p:txBody>
      </p:sp>
      <p:sp>
        <p:nvSpPr>
          <p:cNvPr id="4" name="Slide Number Placeholder 3"/>
          <p:cNvSpPr>
            <a:spLocks noGrp="1"/>
          </p:cNvSpPr>
          <p:nvPr>
            <p:ph type="sldNum" sz="quarter" idx="12"/>
          </p:nvPr>
        </p:nvSpPr>
        <p:spPr/>
        <p:txBody>
          <a:bodyPr/>
          <a:lstStyle/>
          <a:p>
            <a:fld id="{881D2080-A4D6-4D4A-8EEC-EFA02A2F7AB2}" type="slidenum">
              <a:rPr lang="en-AU" smtClean="0"/>
              <a:pPr/>
              <a:t>4</a:t>
            </a:fld>
            <a:endParaRPr lang="en-A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Top-</a:t>
            </a:r>
            <a:r>
              <a:rPr lang="en-US" i="1" dirty="0" smtClean="0"/>
              <a:t>k</a:t>
            </a:r>
            <a:r>
              <a:rPr lang="en-US" dirty="0" smtClean="0"/>
              <a:t> Similarity Join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5</a:t>
            </a:fld>
            <a:endParaRPr lang="en-AU"/>
          </a:p>
        </p:txBody>
      </p:sp>
      <p:sp>
        <p:nvSpPr>
          <p:cNvPr id="5" name="Rectangle 4"/>
          <p:cNvSpPr/>
          <p:nvPr/>
        </p:nvSpPr>
        <p:spPr>
          <a:xfrm>
            <a:off x="3857620"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22859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26414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300036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58578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3428992"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4286248"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714876"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14350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550069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2133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657057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1500166" y="257174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1357290" y="1857364"/>
            <a:ext cx="421910" cy="646331"/>
          </a:xfrm>
          <a:prstGeom prst="rect">
            <a:avLst/>
          </a:prstGeom>
          <a:noFill/>
        </p:spPr>
        <p:txBody>
          <a:bodyPr wrap="none" rtlCol="0">
            <a:spAutoFit/>
          </a:bodyPr>
          <a:lstStyle/>
          <a:p>
            <a:r>
              <a:rPr lang="en-US" sz="3600" i="1" dirty="0" smtClean="0"/>
              <a:t>q</a:t>
            </a:r>
            <a:endParaRPr lang="en-AU" sz="3600" i="1" dirty="0"/>
          </a:p>
        </p:txBody>
      </p:sp>
      <p:sp>
        <p:nvSpPr>
          <p:cNvPr id="22" name="Content Placeholder 2"/>
          <p:cNvSpPr>
            <a:spLocks noGrp="1"/>
          </p:cNvSpPr>
          <p:nvPr>
            <p:ph idx="1"/>
          </p:nvPr>
        </p:nvSpPr>
        <p:spPr>
          <a:xfrm>
            <a:off x="557242" y="4941168"/>
            <a:ext cx="8335238" cy="972684"/>
          </a:xfrm>
        </p:spPr>
        <p:txBody>
          <a:bodyPr>
            <a:normAutofit fontScale="92500" lnSpcReduction="10000"/>
          </a:bodyPr>
          <a:lstStyle/>
          <a:p>
            <a:pPr>
              <a:buNone/>
            </a:pPr>
            <a:r>
              <a:rPr lang="en-US" dirty="0" smtClean="0"/>
              <a:t>(</a:t>
            </a:r>
            <a:r>
              <a:rPr lang="en-US" i="1" dirty="0" smtClean="0"/>
              <a:t>q</a:t>
            </a:r>
            <a:r>
              <a:rPr lang="en-US" dirty="0" smtClean="0"/>
              <a:t>, </a:t>
            </a:r>
            <a:r>
              <a:rPr lang="en-US" i="1" dirty="0" smtClean="0">
                <a:solidFill>
                  <a:srgbClr val="0000FF"/>
                </a:solidFill>
              </a:rPr>
              <a:t>   </a:t>
            </a:r>
            <a:r>
              <a:rPr lang="en-US" dirty="0" smtClean="0"/>
              <a:t>)</a:t>
            </a:r>
            <a:r>
              <a:rPr lang="en-US" i="1" dirty="0" smtClean="0">
                <a:solidFill>
                  <a:srgbClr val="0000FF"/>
                </a:solidFill>
              </a:rPr>
              <a:t> </a:t>
            </a:r>
            <a:r>
              <a:rPr lang="en-US" dirty="0" smtClean="0"/>
              <a:t>and</a:t>
            </a:r>
            <a:r>
              <a:rPr lang="en-US" i="1" dirty="0" smtClean="0">
                <a:solidFill>
                  <a:srgbClr val="0000FF"/>
                </a:solidFill>
              </a:rPr>
              <a:t> </a:t>
            </a:r>
            <a:r>
              <a:rPr lang="en-US" dirty="0" smtClean="0"/>
              <a:t>(</a:t>
            </a:r>
            <a:r>
              <a:rPr lang="en-US" i="1" dirty="0" smtClean="0"/>
              <a:t>q</a:t>
            </a:r>
            <a:r>
              <a:rPr lang="en-US" dirty="0" smtClean="0"/>
              <a:t>, </a:t>
            </a:r>
            <a:r>
              <a:rPr lang="en-US" i="1" dirty="0" smtClean="0">
                <a:solidFill>
                  <a:srgbClr val="0000FF"/>
                </a:solidFill>
              </a:rPr>
              <a:t>   </a:t>
            </a:r>
            <a:r>
              <a:rPr lang="en-US" dirty="0" smtClean="0"/>
              <a:t>)</a:t>
            </a:r>
            <a:r>
              <a:rPr lang="en-US" i="1" dirty="0" smtClean="0">
                <a:solidFill>
                  <a:srgbClr val="0000FF"/>
                </a:solidFill>
              </a:rPr>
              <a:t>   </a:t>
            </a:r>
            <a:r>
              <a:rPr lang="en-US" dirty="0" smtClean="0"/>
              <a:t>have the same probability to be top-1 similarity join result</a:t>
            </a:r>
            <a:endParaRPr lang="en-AU" i="1" dirty="0">
              <a:solidFill>
                <a:srgbClr val="0000FF"/>
              </a:solidFill>
            </a:endParaRPr>
          </a:p>
        </p:txBody>
      </p:sp>
      <p:sp>
        <p:nvSpPr>
          <p:cNvPr id="23" name="Oval 22"/>
          <p:cNvSpPr/>
          <p:nvPr/>
        </p:nvSpPr>
        <p:spPr>
          <a:xfrm>
            <a:off x="1115616" y="508518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2773510" y="508689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Content Placeholder 2"/>
          <p:cNvSpPr txBox="1">
            <a:spLocks/>
          </p:cNvSpPr>
          <p:nvPr/>
        </p:nvSpPr>
        <p:spPr>
          <a:xfrm>
            <a:off x="662880" y="3464428"/>
            <a:ext cx="8229600" cy="8286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i="1" dirty="0" smtClean="0">
                <a:solidFill>
                  <a:srgbClr val="0000FF"/>
                </a:solidFill>
              </a:rPr>
              <a:t> </a:t>
            </a:r>
            <a:r>
              <a:rPr lang="en-US" dirty="0" smtClean="0"/>
              <a:t>Top-</a:t>
            </a:r>
            <a:r>
              <a:rPr lang="en-US" dirty="0" smtClean="0">
                <a:solidFill>
                  <a:srgbClr val="0000FF"/>
                </a:solidFill>
              </a:rPr>
              <a:t>1</a:t>
            </a:r>
            <a:r>
              <a:rPr lang="en-US" dirty="0" smtClean="0"/>
              <a:t> similarity pair from {q} X {    ,    }</a:t>
            </a:r>
            <a:endParaRPr lang="en-AU" dirty="0"/>
          </a:p>
        </p:txBody>
      </p:sp>
      <p:sp>
        <p:nvSpPr>
          <p:cNvPr id="26" name="Oval 25"/>
          <p:cNvSpPr/>
          <p:nvPr/>
        </p:nvSpPr>
        <p:spPr>
          <a:xfrm>
            <a:off x="6207520" y="3682162"/>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Rectangle 26"/>
          <p:cNvSpPr/>
          <p:nvPr/>
        </p:nvSpPr>
        <p:spPr>
          <a:xfrm>
            <a:off x="6639544" y="3680452"/>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Top-</a:t>
            </a:r>
            <a:r>
              <a:rPr lang="en-US" i="1" dirty="0" smtClean="0"/>
              <a:t>k</a:t>
            </a:r>
            <a:r>
              <a:rPr lang="en-US" dirty="0" smtClean="0"/>
              <a:t> Similarity Join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6</a:t>
            </a:fld>
            <a:endParaRPr lang="en-AU"/>
          </a:p>
        </p:txBody>
      </p:sp>
      <p:sp>
        <p:nvSpPr>
          <p:cNvPr id="5" name="Rectangle 4"/>
          <p:cNvSpPr/>
          <p:nvPr/>
        </p:nvSpPr>
        <p:spPr>
          <a:xfrm>
            <a:off x="3857620"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22859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26414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300036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58578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3428992"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4286248"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714876"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14350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550069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2133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657057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1500166" y="257174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1357290" y="1857364"/>
            <a:ext cx="421910" cy="646331"/>
          </a:xfrm>
          <a:prstGeom prst="rect">
            <a:avLst/>
          </a:prstGeom>
          <a:noFill/>
        </p:spPr>
        <p:txBody>
          <a:bodyPr wrap="none" rtlCol="0">
            <a:spAutoFit/>
          </a:bodyPr>
          <a:lstStyle/>
          <a:p>
            <a:r>
              <a:rPr lang="en-US" sz="3600" i="1" dirty="0" smtClean="0"/>
              <a:t>q</a:t>
            </a:r>
            <a:endParaRPr lang="en-AU" sz="3600" i="1" dirty="0"/>
          </a:p>
        </p:txBody>
      </p:sp>
      <p:sp>
        <p:nvSpPr>
          <p:cNvPr id="25" name="Content Placeholder 2"/>
          <p:cNvSpPr>
            <a:spLocks noGrp="1"/>
          </p:cNvSpPr>
          <p:nvPr>
            <p:ph idx="1"/>
          </p:nvPr>
        </p:nvSpPr>
        <p:spPr>
          <a:xfrm>
            <a:off x="557242" y="4077072"/>
            <a:ext cx="8335238" cy="972684"/>
          </a:xfrm>
        </p:spPr>
        <p:txBody>
          <a:bodyPr>
            <a:normAutofit fontScale="92500" lnSpcReduction="10000"/>
          </a:bodyPr>
          <a:lstStyle/>
          <a:p>
            <a:pPr>
              <a:buNone/>
            </a:pPr>
            <a:r>
              <a:rPr lang="en-US" dirty="0" smtClean="0"/>
              <a:t>(</a:t>
            </a:r>
            <a:r>
              <a:rPr lang="en-US" i="1" dirty="0" smtClean="0"/>
              <a:t>q</a:t>
            </a:r>
            <a:r>
              <a:rPr lang="en-US" dirty="0" smtClean="0"/>
              <a:t>, </a:t>
            </a:r>
            <a:r>
              <a:rPr lang="en-US" i="1" dirty="0" smtClean="0">
                <a:solidFill>
                  <a:srgbClr val="0000FF"/>
                </a:solidFill>
              </a:rPr>
              <a:t>   </a:t>
            </a:r>
            <a:r>
              <a:rPr lang="en-US" dirty="0" smtClean="0"/>
              <a:t>)</a:t>
            </a:r>
            <a:r>
              <a:rPr lang="en-US" i="1" dirty="0" smtClean="0">
                <a:solidFill>
                  <a:srgbClr val="0000FF"/>
                </a:solidFill>
              </a:rPr>
              <a:t> </a:t>
            </a:r>
            <a:r>
              <a:rPr lang="en-US" dirty="0" smtClean="0"/>
              <a:t>and</a:t>
            </a:r>
            <a:r>
              <a:rPr lang="en-US" i="1" dirty="0" smtClean="0">
                <a:solidFill>
                  <a:srgbClr val="0000FF"/>
                </a:solidFill>
              </a:rPr>
              <a:t> </a:t>
            </a:r>
            <a:r>
              <a:rPr lang="en-US" dirty="0" smtClean="0"/>
              <a:t>(</a:t>
            </a:r>
            <a:r>
              <a:rPr lang="en-US" i="1" dirty="0" smtClean="0"/>
              <a:t>q</a:t>
            </a:r>
            <a:r>
              <a:rPr lang="en-US" dirty="0" smtClean="0"/>
              <a:t>, </a:t>
            </a:r>
            <a:r>
              <a:rPr lang="en-US" i="1" dirty="0" smtClean="0">
                <a:solidFill>
                  <a:srgbClr val="0000FF"/>
                </a:solidFill>
              </a:rPr>
              <a:t>   </a:t>
            </a:r>
            <a:r>
              <a:rPr lang="en-US" dirty="0" smtClean="0"/>
              <a:t>)</a:t>
            </a:r>
            <a:r>
              <a:rPr lang="en-US" i="1" dirty="0" smtClean="0">
                <a:solidFill>
                  <a:srgbClr val="0000FF"/>
                </a:solidFill>
              </a:rPr>
              <a:t>   </a:t>
            </a:r>
            <a:r>
              <a:rPr lang="en-US" dirty="0" smtClean="0"/>
              <a:t>have the same probability to be top-1 similarity join result</a:t>
            </a:r>
            <a:endParaRPr lang="en-AU" i="1" dirty="0">
              <a:solidFill>
                <a:srgbClr val="0000FF"/>
              </a:solidFill>
            </a:endParaRPr>
          </a:p>
        </p:txBody>
      </p:sp>
      <p:sp>
        <p:nvSpPr>
          <p:cNvPr id="26" name="Oval 25"/>
          <p:cNvSpPr/>
          <p:nvPr/>
        </p:nvSpPr>
        <p:spPr>
          <a:xfrm>
            <a:off x="1115616" y="4221088"/>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Rectangle 26"/>
          <p:cNvSpPr/>
          <p:nvPr/>
        </p:nvSpPr>
        <p:spPr>
          <a:xfrm>
            <a:off x="2773510" y="4222798"/>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2.77778E-7 2.95097E-6 L 0.12604 2.95097E-6 " pathEditMode="relative" ptsTypes="AA">
                                      <p:cBhvr>
                                        <p:cTn id="6" dur="2000" fill="hold"/>
                                        <p:tgtEl>
                                          <p:spTgt spid="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5E-6 2.95097E-6 L -0.12604 2.95097E-6 " pathEditMode="relative" ptsTypes="AA">
                                      <p:cBhvr>
                                        <p:cTn id="8" dur="2000" fill="hold"/>
                                        <p:tgtEl>
                                          <p:spTgt spid="10"/>
                                        </p:tgtEl>
                                        <p:attrNameLst>
                                          <p:attrName>ppt_x</p:attrName>
                                          <p:attrName>ppt_y</p:attrName>
                                        </p:attrNameLst>
                                      </p:cBhvr>
                                    </p:animMotion>
                                  </p:childTnLst>
                                </p:cTn>
                              </p:par>
                            </p:childTnLst>
                          </p:cTn>
                        </p:par>
                        <p:par>
                          <p:cTn id="9" fill="hold">
                            <p:stCondLst>
                              <p:cond delay="2000"/>
                            </p:stCondLst>
                            <p:childTnLst>
                              <p:par>
                                <p:cTn id="10" presetID="0" presetClass="path" presetSubtype="0" accel="50000" decel="50000" fill="hold" grpId="0" nodeType="afterEffect">
                                  <p:stCondLst>
                                    <p:cond delay="0"/>
                                  </p:stCondLst>
                                  <p:childTnLst>
                                    <p:animMotion origin="layout" path="M -6.66667E-6 2.95097E-6 L 0.12604 2.95097E-6 " pathEditMode="relative" ptsTypes="AA">
                                      <p:cBhvr>
                                        <p:cTn id="11" dur="2000" fill="hold"/>
                                        <p:tgtEl>
                                          <p:spTgt spid="12"/>
                                        </p:tgtEl>
                                        <p:attrNameLst>
                                          <p:attrName>ppt_x</p:attrName>
                                          <p:attrName>ppt_y</p:attrName>
                                        </p:attrNameLst>
                                      </p:cBhvr>
                                    </p:animMotion>
                                  </p:childTnLst>
                                </p:cTn>
                              </p:par>
                              <p:par>
                                <p:cTn id="12" presetID="0" presetClass="path" presetSubtype="0" accel="50000" decel="50000" fill="hold" grpId="0" nodeType="withEffect">
                                  <p:stCondLst>
                                    <p:cond delay="0"/>
                                  </p:stCondLst>
                                  <p:childTnLst>
                                    <p:animMotion origin="layout" path="M -2.22222E-6 2.95097E-6 L -0.12604 2.95097E-6 " pathEditMode="relative" ptsTypes="AA">
                                      <p:cBhvr>
                                        <p:cTn id="13" dur="2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Top-k Similarity Join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7</a:t>
            </a:fld>
            <a:endParaRPr lang="en-AU"/>
          </a:p>
        </p:txBody>
      </p:sp>
      <p:sp>
        <p:nvSpPr>
          <p:cNvPr id="25" name="Content Placeholder 24"/>
          <p:cNvSpPr>
            <a:spLocks noGrp="1"/>
          </p:cNvSpPr>
          <p:nvPr>
            <p:ph idx="1"/>
          </p:nvPr>
        </p:nvSpPr>
        <p:spPr>
          <a:xfrm>
            <a:off x="457200" y="1600200"/>
            <a:ext cx="8229600" cy="2543179"/>
          </a:xfrm>
        </p:spPr>
        <p:txBody>
          <a:bodyPr>
            <a:normAutofit/>
          </a:bodyPr>
          <a:lstStyle/>
          <a:p>
            <a:r>
              <a:rPr lang="en-US" i="1" dirty="0" smtClean="0"/>
              <a:t>ties</a:t>
            </a:r>
          </a:p>
          <a:p>
            <a:r>
              <a:rPr lang="en-US" dirty="0" smtClean="0"/>
              <a:t>Not very sensitive to relative distribution of objects instances  </a:t>
            </a:r>
          </a:p>
          <a:p>
            <a:r>
              <a:rPr lang="en-US" dirty="0" smtClean="0">
                <a:solidFill>
                  <a:srgbClr val="FF0000"/>
                </a:solidFill>
              </a:rPr>
              <a:t>Different semantics than multi-value objects !</a:t>
            </a:r>
            <a:r>
              <a:rPr lang="en-US" dirty="0" smtClean="0"/>
              <a:t> </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Uncertain Objects VS Multi-valued Objects</a:t>
            </a:r>
            <a:endParaRPr lang="en-US" dirty="0"/>
          </a:p>
        </p:txBody>
      </p:sp>
      <p:sp>
        <p:nvSpPr>
          <p:cNvPr id="3" name="Content Placeholder 2"/>
          <p:cNvSpPr>
            <a:spLocks noGrp="1"/>
          </p:cNvSpPr>
          <p:nvPr>
            <p:ph idx="1"/>
          </p:nvPr>
        </p:nvSpPr>
        <p:spPr/>
        <p:txBody>
          <a:bodyPr/>
          <a:lstStyle/>
          <a:p>
            <a:r>
              <a:rPr lang="en-US" dirty="0" smtClean="0"/>
              <a:t>Uncertain Objects: the instances are </a:t>
            </a:r>
            <a:r>
              <a:rPr lang="en-US" i="1" dirty="0" smtClean="0">
                <a:solidFill>
                  <a:srgbClr val="FF0000"/>
                </a:solidFill>
              </a:rPr>
              <a:t>exclusive</a:t>
            </a:r>
            <a:r>
              <a:rPr lang="en-US" dirty="0" smtClean="0"/>
              <a:t>, at most one instance can be true </a:t>
            </a:r>
          </a:p>
          <a:p>
            <a:endParaRPr lang="en-US" dirty="0"/>
          </a:p>
          <a:p>
            <a:r>
              <a:rPr lang="en-US" dirty="0" smtClean="0"/>
              <a:t>Multi-valued Objects: instances exist </a:t>
            </a:r>
            <a:r>
              <a:rPr lang="en-US" i="1" dirty="0" smtClean="0">
                <a:solidFill>
                  <a:srgbClr val="FF0000"/>
                </a:solidFill>
              </a:rPr>
              <a:t>simultaneously</a:t>
            </a:r>
            <a:r>
              <a:rPr lang="en-US" dirty="0" smtClean="0"/>
              <a:t>, all are true at the same time</a:t>
            </a:r>
          </a:p>
          <a:p>
            <a:pPr marL="0" indent="0">
              <a:buNone/>
            </a:pP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8</a:t>
            </a:fld>
            <a:endParaRPr lang="en-AU"/>
          </a:p>
        </p:txBody>
      </p:sp>
    </p:spTree>
    <p:extLst>
      <p:ext uri="{BB962C8B-B14F-4D97-AF65-F5344CB8AC3E}">
        <p14:creationId xmlns:p14="http://schemas.microsoft.com/office/powerpoint/2010/main" val="2165869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Uncertain Objects VS Multi-valued Objects</a:t>
            </a:r>
          </a:p>
        </p:txBody>
      </p:sp>
      <p:sp>
        <p:nvSpPr>
          <p:cNvPr id="3" name="Content Placeholder 2"/>
          <p:cNvSpPr>
            <a:spLocks noGrp="1"/>
          </p:cNvSpPr>
          <p:nvPr>
            <p:ph idx="1"/>
          </p:nvPr>
        </p:nvSpPr>
        <p:spPr/>
        <p:txBody>
          <a:bodyPr/>
          <a:lstStyle/>
          <a:p>
            <a:r>
              <a:rPr lang="en-US" dirty="0" smtClean="0"/>
              <a:t>Uncertain Objects: </a:t>
            </a:r>
            <a:endParaRPr lang="en-US"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9</a:t>
            </a:fld>
            <a:endParaRPr lang="en-AU"/>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636912"/>
            <a:ext cx="7704138" cy="3316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7524</TotalTime>
  <Words>1560</Words>
  <Application>Microsoft Office PowerPoint</Application>
  <PresentationFormat>On-screen Show (4:3)</PresentationFormat>
  <Paragraphs>265</Paragraphs>
  <Slides>36</Slides>
  <Notes>17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Top-k Similarity Join over Multi-valued Objects</vt:lpstr>
      <vt:lpstr>Top-k Similarity Join</vt:lpstr>
      <vt:lpstr>Top-k Similarity Join</vt:lpstr>
      <vt:lpstr>Existing Models for Multi-instances</vt:lpstr>
      <vt:lpstr>Probabilistic Top-k Similarity Join</vt:lpstr>
      <vt:lpstr>Probabilistic Top-k Similarity Join</vt:lpstr>
      <vt:lpstr>Probabilistic Top-k Similarity Join</vt:lpstr>
      <vt:lpstr>Uncertain Objects VS Multi-valued Objects</vt:lpstr>
      <vt:lpstr>Uncertain Objects VS Multi-valued Objects</vt:lpstr>
      <vt:lpstr>Uncertain Objects VS Multi-valued Objects</vt:lpstr>
      <vt:lpstr>Uncertain Objects VS Multi-valued Objects</vt:lpstr>
      <vt:lpstr>Aggregate Distances</vt:lpstr>
      <vt:lpstr>Contributions</vt:lpstr>
      <vt:lpstr>Preliminaries </vt:lpstr>
      <vt:lpstr>Preliminaries</vt:lpstr>
      <vt:lpstr>Preliminaries: Quantile Distances </vt:lpstr>
      <vt:lpstr>Preliminaries: Quantile Distances </vt:lpstr>
      <vt:lpstr>Preliminaries: Top-k Similarity Join</vt:lpstr>
      <vt:lpstr>Problem Definition</vt:lpstr>
      <vt:lpstr>Framework</vt:lpstr>
      <vt:lpstr>Φ-quantile Top-k Join</vt:lpstr>
      <vt:lpstr>Φ-quantile Top-k Join</vt:lpstr>
      <vt:lpstr>Φ-quantile Top-k Join</vt:lpstr>
      <vt:lpstr>Φ-quantile Top-k Join</vt:lpstr>
      <vt:lpstr>Φ-quantile Top-k Join</vt:lpstr>
      <vt:lpstr>Φ-quantile Top-k Join</vt:lpstr>
      <vt:lpstr>Φ-quantile Top-k Join</vt:lpstr>
      <vt:lpstr>Φ-quantile Top-k Join</vt:lpstr>
      <vt:lpstr>Φ-quantile KNN</vt:lpstr>
      <vt:lpstr>Experiment</vt:lpstr>
      <vt:lpstr>Overall Performance</vt:lpstr>
      <vt:lpstr>Different Settings</vt:lpstr>
      <vt:lpstr>I/O Costs</vt:lpstr>
      <vt:lpstr>Conclusions</vt:lpstr>
      <vt:lpstr>Future 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Quantile-Based KNN over Multi-Valued Objects</dc:title>
  <dc:creator>Windows User</dc:creator>
  <cp:lastModifiedBy>Jane</cp:lastModifiedBy>
  <cp:revision>387</cp:revision>
  <dcterms:created xsi:type="dcterms:W3CDTF">2010-02-15T05:49:21Z</dcterms:created>
  <dcterms:modified xsi:type="dcterms:W3CDTF">2012-04-17T01:26:43Z</dcterms:modified>
</cp:coreProperties>
</file>