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59" r:id="rId5"/>
    <p:sldId id="261" r:id="rId6"/>
    <p:sldId id="262" r:id="rId7"/>
    <p:sldId id="263" r:id="rId8"/>
    <p:sldId id="264" r:id="rId9"/>
    <p:sldId id="303" r:id="rId10"/>
    <p:sldId id="266" r:id="rId11"/>
    <p:sldId id="301" r:id="rId12"/>
    <p:sldId id="267" r:id="rId13"/>
    <p:sldId id="268" r:id="rId14"/>
    <p:sldId id="270" r:id="rId15"/>
    <p:sldId id="271" r:id="rId16"/>
    <p:sldId id="297" r:id="rId17"/>
    <p:sldId id="272" r:id="rId18"/>
    <p:sldId id="273" r:id="rId19"/>
    <p:sldId id="274" r:id="rId20"/>
    <p:sldId id="277" r:id="rId21"/>
    <p:sldId id="276" r:id="rId22"/>
    <p:sldId id="278" r:id="rId23"/>
    <p:sldId id="279" r:id="rId24"/>
    <p:sldId id="280" r:id="rId25"/>
    <p:sldId id="299" r:id="rId26"/>
    <p:sldId id="281" r:id="rId27"/>
    <p:sldId id="282" r:id="rId28"/>
    <p:sldId id="283" r:id="rId29"/>
    <p:sldId id="284" r:id="rId30"/>
    <p:sldId id="285" r:id="rId31"/>
    <p:sldId id="300" r:id="rId32"/>
    <p:sldId id="287" r:id="rId33"/>
    <p:sldId id="288" r:id="rId34"/>
    <p:sldId id="289" r:id="rId35"/>
    <p:sldId id="290" r:id="rId36"/>
    <p:sldId id="291" r:id="rId37"/>
    <p:sldId id="292" r:id="rId38"/>
    <p:sldId id="293" r:id="rId39"/>
    <p:sldId id="302" r:id="rId40"/>
    <p:sldId id="296" r:id="rId41"/>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667" autoAdjust="0"/>
  </p:normalViewPr>
  <p:slideViewPr>
    <p:cSldViewPr>
      <p:cViewPr varScale="1">
        <p:scale>
          <a:sx n="56" d="100"/>
          <a:sy n="56" d="100"/>
        </p:scale>
        <p:origin x="-996" y="-96"/>
      </p:cViewPr>
      <p:guideLst>
        <p:guide orient="horz" pos="1706"/>
        <p:guide pos="151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3EBDE38B-37C9-48F9-94C2-750BD8AB4031}" type="datetimeFigureOut">
              <a:rPr lang="en-US" smtClean="0"/>
              <a:pPr/>
              <a:t>3/2/2010</a:t>
            </a:fld>
            <a:endParaRPr lang="en-AU"/>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DAD67650-73E6-45F4-9603-25D613925279}" type="slidenum">
              <a:rPr lang="en-AU" smtClean="0"/>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AU"/>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8BC0359-7F96-4408-8221-692B78AC386D}" type="datetimeFigureOut">
              <a:rPr lang="en-US" smtClean="0"/>
              <a:pPr/>
              <a:t>3/2/2010</a:t>
            </a:fld>
            <a:endParaRPr lang="en-AU"/>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AU"/>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AU"/>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8888ED1F-6306-489D-A9C8-565C8AF9398D}"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self</a:t>
            </a:r>
            <a:r>
              <a:rPr lang="en-US" baseline="0" dirty="0" smtClean="0"/>
              <a:t> name</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Multi-valued objects have a wide</a:t>
            </a:r>
            <a:r>
              <a:rPr lang="en-US" baseline="0" dirty="0" smtClean="0"/>
              <a:t> range of applications including GIS, LBS and RFID</a:t>
            </a:r>
          </a:p>
          <a:p>
            <a:endParaRPr lang="en-US" baseline="0" dirty="0" smtClean="0"/>
          </a:p>
          <a:p>
            <a:r>
              <a:rPr lang="en-US" baseline="0" dirty="0" smtClean="0"/>
              <a:t>Multi-valued objects naturally exist; evaluate KNN based on group, may regard each group as a </a:t>
            </a:r>
            <a:r>
              <a:rPr lang="en-US" baseline="0" dirty="0" err="1" smtClean="0"/>
              <a:t>multivalued</a:t>
            </a:r>
            <a:r>
              <a:rPr lang="en-US" baseline="0" smtClean="0"/>
              <a:t> object</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definitions</a:t>
            </a:r>
            <a:r>
              <a:rPr lang="en-US" baseline="0" dirty="0" smtClean="0"/>
              <a:t> of </a:t>
            </a:r>
            <a:r>
              <a:rPr lang="en-US" baseline="0" dirty="0" err="1" smtClean="0"/>
              <a:t>quantile</a:t>
            </a:r>
            <a:r>
              <a:rPr lang="en-US" baseline="0" dirty="0" smtClean="0"/>
              <a:t> distances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Quantile</a:t>
            </a:r>
            <a:r>
              <a:rPr lang="en-US" baseline="0" dirty="0" smtClean="0"/>
              <a:t> is a very classical concept. It is defined as follows</a:t>
            </a:r>
          </a:p>
        </p:txBody>
      </p:sp>
      <p:sp>
        <p:nvSpPr>
          <p:cNvPr id="4" name="Slide Number Placeholder 3"/>
          <p:cNvSpPr>
            <a:spLocks noGrp="1"/>
          </p:cNvSpPr>
          <p:nvPr>
            <p:ph type="sldNum" sz="quarter" idx="10"/>
          </p:nvPr>
        </p:nvSpPr>
        <p:spPr/>
        <p:txBody>
          <a:bodyPr/>
          <a:lstStyle/>
          <a:p>
            <a:fld id="{8888ED1F-6306-489D-A9C8-565C8AF9398D}" type="slidenum">
              <a:rPr lang="en-AU" smtClean="0"/>
              <a:pPr/>
              <a:t>12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Multi-valued object studied</a:t>
            </a:r>
            <a:r>
              <a:rPr lang="en-US" baseline="0" dirty="0" smtClean="0"/>
              <a:t> in this paper consists of … the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13</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proposed two quantile distances in this paper.</a:t>
            </a:r>
            <a:r>
              <a:rPr lang="en-US" baseline="0" dirty="0" smtClean="0"/>
              <a:t> </a:t>
            </a:r>
            <a:r>
              <a:rPr lang="en-AU" baseline="0" dirty="0" smtClean="0"/>
              <a:t>The first is </a:t>
            </a:r>
            <a:r>
              <a:rPr lang="en-AU" baseline="0" dirty="0" err="1" smtClean="0"/>
              <a:t>quantile</a:t>
            </a:r>
            <a:r>
              <a:rPr lang="en-AU" baseline="0" dirty="0" smtClean="0"/>
              <a:t> distance. </a:t>
            </a:r>
          </a:p>
          <a:p>
            <a:endParaRPr lang="en-US" baseline="0" dirty="0" smtClean="0"/>
          </a:p>
          <a:p>
            <a:r>
              <a:rPr lang="en-US" baseline="0" dirty="0" smtClean="0"/>
              <a:t>We sort all the possible instances increasingly. The </a:t>
            </a:r>
            <a:r>
              <a:rPr lang="en-US" baseline="0" dirty="0" err="1" smtClean="0"/>
              <a:t>prob</a:t>
            </a:r>
            <a:r>
              <a:rPr lang="en-US" baseline="0" dirty="0" smtClean="0"/>
              <a:t> of each distance is the product of probabilities of the two instances involved. </a:t>
            </a:r>
          </a:p>
          <a:p>
            <a:endParaRPr lang="en-US" baseline="0" dirty="0" smtClean="0"/>
          </a:p>
          <a:p>
            <a:r>
              <a:rPr lang="en-US" baseline="0" dirty="0" smtClean="0"/>
              <a:t>For instance, the 0.25 quantile distance is the distance between q3 and u1. the 0.5 quantile distance is the distance between q1 and u1. </a:t>
            </a:r>
          </a:p>
        </p:txBody>
      </p:sp>
      <p:sp>
        <p:nvSpPr>
          <p:cNvPr id="4" name="Slide Number Placeholder 3"/>
          <p:cNvSpPr>
            <a:spLocks noGrp="1"/>
          </p:cNvSpPr>
          <p:nvPr>
            <p:ph type="sldNum" sz="quarter" idx="10"/>
          </p:nvPr>
        </p:nvSpPr>
        <p:spPr/>
        <p:txBody>
          <a:bodyPr/>
          <a:lstStyle/>
          <a:p>
            <a:fld id="{8888ED1F-6306-489D-A9C8-565C8AF9398D}" type="slidenum">
              <a:rPr lang="en-AU" smtClean="0"/>
              <a:pPr/>
              <a:t>14</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Intuitively,</a:t>
            </a:r>
            <a:r>
              <a:rPr lang="en-US" baseline="0" dirty="0" smtClean="0"/>
              <a:t> a phi </a:t>
            </a:r>
            <a:r>
              <a:rPr lang="en-US" baseline="0" dirty="0" err="1" smtClean="0"/>
              <a:t>quantile</a:t>
            </a:r>
            <a:r>
              <a:rPr lang="en-US" baseline="0" dirty="0" smtClean="0"/>
              <a:t> group base distance is to find a phi portion of the whole population with the smallest total weighted distance. This means it is the best phi portion of the whole population. </a:t>
            </a:r>
          </a:p>
          <a:p>
            <a:endParaRPr lang="en-US" baseline="0" dirty="0" smtClean="0"/>
          </a:p>
          <a:p>
            <a:r>
              <a:rPr lang="en-US" baseline="0" dirty="0" smtClean="0"/>
              <a:t>Then candidate group, the minimal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15</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Actually</a:t>
            </a:r>
            <a:r>
              <a:rPr lang="en-US" baseline="0" dirty="0" smtClean="0"/>
              <a:t> there is a classical algorithm to compute </a:t>
            </a:r>
            <a:r>
              <a:rPr lang="en-US" baseline="0" dirty="0" err="1" smtClean="0"/>
              <a:t>quantile</a:t>
            </a:r>
            <a:r>
              <a:rPr lang="en-US" baseline="0" dirty="0" smtClean="0"/>
              <a:t> in o(m) time. We develop new pruning rules to combine with the classical algorithm. </a:t>
            </a:r>
          </a:p>
          <a:p>
            <a:endParaRPr lang="en-US" baseline="0" dirty="0" smtClean="0"/>
          </a:p>
          <a:p>
            <a:r>
              <a:rPr lang="en-US" baseline="0" dirty="0" smtClean="0"/>
              <a:t>Bounding techniques: lower bound upper bound of </a:t>
            </a:r>
            <a:r>
              <a:rPr lang="en-US" baseline="0" dirty="0" err="1" smtClean="0"/>
              <a:t>quantile</a:t>
            </a:r>
            <a:r>
              <a:rPr lang="en-US" baseline="0" dirty="0" smtClean="0"/>
              <a:t> distance  to prune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19</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 this level by level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20</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regarding the pair, Q and U, Q1 and U2 will not further considered.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25</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Apply</a:t>
            </a:r>
            <a:r>
              <a:rPr lang="en-US" baseline="0" dirty="0" smtClean="0"/>
              <a:t> the cheapest pruning rule first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26</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Given a query object q and a data set, KNN retrieves k objects from the dataset, which are the nearest to q according to some distance </a:t>
            </a:r>
            <a:r>
              <a:rPr lang="en-US" b="1" baseline="0" dirty="0" smtClean="0">
                <a:solidFill>
                  <a:srgbClr val="FF0000"/>
                </a:solidFill>
              </a:rPr>
              <a:t>metrics.</a:t>
            </a:r>
            <a:r>
              <a:rPr lang="en-US" baseline="0" dirty="0" smtClean="0">
                <a:solidFill>
                  <a:srgbClr val="FF0000"/>
                </a:solidFill>
              </a:rPr>
              <a:t> </a:t>
            </a:r>
          </a:p>
          <a:p>
            <a:endParaRPr lang="en-US" baseline="0" dirty="0" smtClean="0"/>
          </a:p>
          <a:p>
            <a:r>
              <a:rPr lang="en-US" baseline="0" dirty="0" smtClean="0"/>
              <a:t>In this example, the 2NN to q are objects o2 and o4, if Euclidean distance is used.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2</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Knapsack problem is a special case of </a:t>
            </a:r>
            <a:r>
              <a:rPr lang="en-US" dirty="0" err="1" smtClean="0"/>
              <a:t>quantile</a:t>
            </a:r>
            <a:r>
              <a:rPr lang="en-US" baseline="0" dirty="0" smtClean="0"/>
              <a:t> group base distance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27</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Existing</a:t>
            </a:r>
            <a:endParaRPr lang="en-AU" b="1"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28</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Seems</a:t>
            </a:r>
            <a:r>
              <a:rPr lang="en-US" baseline="0" dirty="0" smtClean="0"/>
              <a:t> impossible to find pruning rules on the instance level. This could be a future work.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32</a:t>
            </a:fld>
            <a:endParaRPr lang="en-A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EDBT: main memory</a:t>
            </a:r>
            <a:r>
              <a:rPr lang="en-US" baseline="0" dirty="0" smtClean="0"/>
              <a:t> based. Unfair to compare with EDBT 06 work because that is a disk-based algorithm.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34</a:t>
            </a:fld>
            <a:endParaRPr lang="en-A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accurate than theoretical</a:t>
            </a:r>
            <a:r>
              <a:rPr lang="en-US" baseline="0" dirty="0" smtClean="0"/>
              <a:t> guarantee</a:t>
            </a:r>
          </a:p>
          <a:p>
            <a:endParaRPr lang="en-US" baseline="0" smtClean="0"/>
          </a:p>
          <a:p>
            <a:r>
              <a:rPr lang="en-US" baseline="0" smtClean="0"/>
              <a:t>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37</a:t>
            </a:fld>
            <a:endParaRPr lang="en-A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Novel pruning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39</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Let look at the most simple case: 1 d</a:t>
            </a:r>
          </a:p>
          <a:p>
            <a:endParaRPr lang="en-US" dirty="0" smtClean="0"/>
          </a:p>
          <a:p>
            <a:r>
              <a:rPr lang="en-US" dirty="0" smtClean="0"/>
              <a:t>Gymnastic</a:t>
            </a:r>
            <a:r>
              <a:rPr lang="en-US" baseline="0" dirty="0" smtClean="0"/>
              <a:t> no animation here: </a:t>
            </a:r>
            <a:r>
              <a:rPr lang="en-US" b="1" baseline="0" dirty="0" smtClean="0"/>
              <a:t>scores. q: perfect score. Select from two players based on their past performance. </a:t>
            </a:r>
          </a:p>
          <a:p>
            <a:endParaRPr lang="en-US" baseline="0" dirty="0" smtClean="0"/>
          </a:p>
          <a:p>
            <a:r>
              <a:rPr lang="en-US" baseline="0" dirty="0" smtClean="0"/>
              <a:t>Currently: handle using uncertain; list probabilistic model: show animation --- ties</a:t>
            </a:r>
          </a:p>
          <a:p>
            <a:endParaRPr lang="en-US" baseline="0" dirty="0" smtClean="0"/>
          </a:p>
          <a:p>
            <a:r>
              <a:rPr lang="en-US" baseline="0" dirty="0" smtClean="0"/>
              <a:t>Probabilistic model : 1) semantics: mutual exclusive. Co-exist in this example 2) not powerful enough to catch relative distribution difference. Moreover, KNN for what sort of purpose ---- gymnastics, select a player with a good upside, will check the best side. Upside: certain percentage, use quantile to capture it.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Aggregate: mean, not</a:t>
            </a:r>
            <a:r>
              <a:rPr lang="en-US" baseline="0" dirty="0" smtClean="0"/>
              <a:t> capture relative distribution well. </a:t>
            </a:r>
          </a:p>
          <a:p>
            <a:endParaRPr lang="en-US" baseline="0" dirty="0" smtClean="0"/>
          </a:p>
          <a:p>
            <a:r>
              <a:rPr lang="en-US" baseline="0" dirty="0" smtClean="0"/>
              <a:t>Different semantics of MV and UN: mutual exclusive, another all instances occurs </a:t>
            </a:r>
            <a:r>
              <a:rPr lang="en-US" baseline="0" dirty="0" err="1" smtClean="0"/>
              <a:t>symtanuously</a:t>
            </a:r>
            <a:r>
              <a:rPr lang="en-US" baseline="0" dirty="0" smtClean="0"/>
              <a:t>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 look at a</a:t>
            </a:r>
            <a:r>
              <a:rPr lang="en-US" baseline="0" dirty="0" smtClean="0"/>
              <a:t> motivating example on the existing probabilistic KNN model. </a:t>
            </a:r>
          </a:p>
          <a:p>
            <a:endParaRPr lang="en-US" baseline="0" dirty="0" smtClean="0"/>
          </a:p>
          <a:p>
            <a:r>
              <a:rPr lang="en-US" baseline="0" dirty="0" smtClean="0"/>
              <a:t>It is easy to verify that …. </a:t>
            </a:r>
          </a:p>
          <a:p>
            <a:endParaRPr lang="en-US" baseline="0" dirty="0" smtClean="0"/>
          </a:p>
        </p:txBody>
      </p:sp>
      <p:sp>
        <p:nvSpPr>
          <p:cNvPr id="4" name="Slide Number Placeholder 3"/>
          <p:cNvSpPr>
            <a:spLocks noGrp="1"/>
          </p:cNvSpPr>
          <p:nvPr>
            <p:ph type="sldNum" sz="quarter" idx="10"/>
          </p:nvPr>
        </p:nvSpPr>
        <p:spPr/>
        <p:txBody>
          <a:bodyPr/>
          <a:lstStyle/>
          <a:p>
            <a:fld id="{8888ED1F-6306-489D-A9C8-565C8AF9398D}"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After we exchange the position of some of the instances ….</a:t>
            </a:r>
            <a:endParaRPr lang="en-AU" dirty="0" smtClean="0"/>
          </a:p>
          <a:p>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keep exchanging the positions</a:t>
            </a:r>
            <a:r>
              <a:rPr lang="en-US" baseline="0" dirty="0" smtClean="0"/>
              <a:t> of the instances, … also …</a:t>
            </a:r>
            <a:endParaRPr lang="en-AU" dirty="0"/>
          </a:p>
        </p:txBody>
      </p:sp>
      <p:sp>
        <p:nvSpPr>
          <p:cNvPr id="4" name="Slide Number Placeholder 3"/>
          <p:cNvSpPr>
            <a:spLocks noGrp="1"/>
          </p:cNvSpPr>
          <p:nvPr>
            <p:ph type="sldNum" sz="quarter" idx="10"/>
          </p:nvPr>
        </p:nvSpPr>
        <p:spPr/>
        <p:txBody>
          <a:bodyPr/>
          <a:lstStyle/>
          <a:p>
            <a:fld id="{8888ED1F-6306-489D-A9C8-565C8AF9398D}"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easy to notice</a:t>
            </a:r>
            <a:r>
              <a:rPr lang="en-US" baseline="0" dirty="0" smtClean="0"/>
              <a:t> that P KNN model tend to create ties for different instance distributions since it is … </a:t>
            </a:r>
          </a:p>
          <a:p>
            <a:endParaRPr lang="en-US" baseline="0" dirty="0" smtClean="0"/>
          </a:p>
          <a:p>
            <a:r>
              <a:rPr lang="en-US" baseline="0" dirty="0" smtClean="0"/>
              <a:t>Motivated by this, we propose to use … as quantile is a widely used tool to capture probability distributions</a:t>
            </a:r>
          </a:p>
          <a:p>
            <a:endParaRPr lang="en-US" baseline="0" dirty="0" smtClean="0"/>
          </a:p>
        </p:txBody>
      </p:sp>
      <p:sp>
        <p:nvSpPr>
          <p:cNvPr id="4" name="Slide Number Placeholder 3"/>
          <p:cNvSpPr>
            <a:spLocks noGrp="1"/>
          </p:cNvSpPr>
          <p:nvPr>
            <p:ph type="sldNum" sz="quarter" idx="10"/>
          </p:nvPr>
        </p:nvSpPr>
        <p:spPr/>
        <p:txBody>
          <a:bodyPr/>
          <a:lstStyle/>
          <a:p>
            <a:fld id="{8888ED1F-6306-489D-A9C8-565C8AF9398D}"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Aggregate is the right way to reflect</a:t>
            </a:r>
            <a:r>
              <a:rPr lang="en-US" baseline="0" dirty="0" smtClean="0"/>
              <a:t> the semantics of multi value</a:t>
            </a:r>
            <a:endParaRPr lang="en-US" dirty="0" smtClean="0"/>
          </a:p>
          <a:p>
            <a:endParaRPr lang="en-US" dirty="0" smtClean="0"/>
          </a:p>
          <a:p>
            <a:r>
              <a:rPr lang="en-US" dirty="0" smtClean="0"/>
              <a:t>Mean, min, max:</a:t>
            </a:r>
            <a:r>
              <a:rPr lang="en-US" baseline="0" dirty="0" smtClean="0"/>
              <a:t> can serve for different purposes. </a:t>
            </a:r>
            <a:r>
              <a:rPr lang="en-US" dirty="0" smtClean="0"/>
              <a:t>Back</a:t>
            </a:r>
            <a:r>
              <a:rPr lang="en-US" baseline="0" dirty="0" smtClean="0"/>
              <a:t> to the previous example, someone may want to choose the players based on their best performance. Someone may want to choose the players based on mean. Someone may want to choose player with the best worst players. </a:t>
            </a:r>
          </a:p>
          <a:p>
            <a:endParaRPr lang="en-US" baseline="0" dirty="0" smtClean="0"/>
          </a:p>
          <a:p>
            <a:r>
              <a:rPr lang="en-US" baseline="0" dirty="0" smtClean="0"/>
              <a:t>Generalize to </a:t>
            </a:r>
            <a:r>
              <a:rPr lang="en-US" baseline="0" dirty="0" err="1" smtClean="0"/>
              <a:t>quantile</a:t>
            </a:r>
            <a:r>
              <a:rPr lang="en-US" baseline="0" dirty="0" smtClean="0"/>
              <a:t> distance to provide more flexibility </a:t>
            </a:r>
            <a:endParaRPr lang="en-US" dirty="0" smtClean="0"/>
          </a:p>
        </p:txBody>
      </p:sp>
      <p:sp>
        <p:nvSpPr>
          <p:cNvPr id="4" name="Slide Number Placeholder 3"/>
          <p:cNvSpPr>
            <a:spLocks noGrp="1"/>
          </p:cNvSpPr>
          <p:nvPr>
            <p:ph type="sldNum" sz="quarter" idx="10"/>
          </p:nvPr>
        </p:nvSpPr>
        <p:spPr/>
        <p:txBody>
          <a:bodyPr/>
          <a:lstStyle/>
          <a:p>
            <a:fld id="{8888ED1F-6306-489D-A9C8-565C8AF9398D}"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C0B010E-56CA-479A-A0D6-4B8F6AAAC698}" type="datetime1">
              <a:rPr lang="en-US" smtClean="0"/>
              <a:pPr/>
              <a:t>3/2/2010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477BFF-917A-4209-B567-156248999CEA}" type="datetime1">
              <a:rPr lang="en-US" smtClean="0"/>
              <a:pPr/>
              <a:t>3/2/2010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6513043-F213-462C-AB2E-8120549D897C}" type="datetime1">
              <a:rPr lang="en-US" smtClean="0"/>
              <a:pPr/>
              <a:t>3/2/2010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0BF366C-0E99-4716-81EB-C58248C580C5}" type="datetime1">
              <a:rPr lang="en-US" smtClean="0"/>
              <a:pPr/>
              <a:t>3/2/2010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6CC14A-7E7F-4189-B38E-2CC641D6941B}" type="datetime1">
              <a:rPr lang="en-US" smtClean="0"/>
              <a:pPr/>
              <a:t>3/2/2010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9C89087-29C7-4F63-8703-F522A971ADEB}" type="datetime1">
              <a:rPr lang="en-US" smtClean="0"/>
              <a:pPr/>
              <a:t>3/2/2010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636008A9-7C86-4EE4-B454-ECD7F3CD3E8E}" type="datetime1">
              <a:rPr lang="en-US" smtClean="0"/>
              <a:pPr/>
              <a:t>3/2/2010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7486241-E07B-41C6-B1C8-8AC79811B831}" type="datetime1">
              <a:rPr lang="en-US" smtClean="0"/>
              <a:pPr/>
              <a:t>3/2/2010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FE99D5-B940-49C5-BBEC-732E8B21E4E9}" type="datetime1">
              <a:rPr lang="en-US" smtClean="0"/>
              <a:pPr/>
              <a:t>3/2/2010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42E7E-519E-4267-9F07-F5CE5C69C414}" type="datetime1">
              <a:rPr lang="en-US" smtClean="0"/>
              <a:pPr/>
              <a:t>3/2/2010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2D5EC-EEEB-4A4F-ADBB-53426F876808}" type="datetime1">
              <a:rPr lang="en-US" smtClean="0"/>
              <a:pPr/>
              <a:t>3/2/2010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81D2080-A4D6-4D4A-8EEC-EFA02A2F7AB2}"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AA73F-61E2-4D17-B09B-4700A5F385C8}" type="datetime1">
              <a:rPr lang="en-US" smtClean="0"/>
              <a:pPr/>
              <a:t>3/2/2010</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D2080-A4D6-4D4A-8EEC-EFA02A2F7AB2}"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71480"/>
            <a:ext cx="7215238" cy="1470025"/>
          </a:xfrm>
        </p:spPr>
        <p:txBody>
          <a:bodyPr>
            <a:normAutofit/>
          </a:bodyPr>
          <a:lstStyle/>
          <a:p>
            <a:r>
              <a:rPr lang="en-US" sz="4000" dirty="0" smtClean="0"/>
              <a:t>Quantile-Based KNN over Multi-Valued Objects</a:t>
            </a:r>
            <a:endParaRPr lang="en-AU" sz="4000" dirty="0"/>
          </a:p>
        </p:txBody>
      </p:sp>
      <p:sp>
        <p:nvSpPr>
          <p:cNvPr id="3" name="Subtitle 2"/>
          <p:cNvSpPr>
            <a:spLocks noGrp="1"/>
          </p:cNvSpPr>
          <p:nvPr>
            <p:ph type="subTitle" idx="1"/>
          </p:nvPr>
        </p:nvSpPr>
        <p:spPr>
          <a:xfrm>
            <a:off x="571472" y="4071942"/>
            <a:ext cx="8143932" cy="2000264"/>
          </a:xfrm>
        </p:spPr>
        <p:txBody>
          <a:bodyPr>
            <a:normAutofit fontScale="92500" lnSpcReduction="10000"/>
          </a:bodyPr>
          <a:lstStyle/>
          <a:p>
            <a:r>
              <a:rPr lang="en-US" dirty="0" smtClean="0">
                <a:solidFill>
                  <a:schemeClr val="tx1"/>
                </a:solidFill>
              </a:rPr>
              <a:t>Wenjie Zhang</a:t>
            </a:r>
          </a:p>
          <a:p>
            <a:endParaRPr lang="en-US" sz="2400" dirty="0" smtClean="0">
              <a:solidFill>
                <a:schemeClr val="tx1"/>
              </a:solidFill>
            </a:endParaRPr>
          </a:p>
          <a:p>
            <a:r>
              <a:rPr lang="en-US" sz="2400" dirty="0" smtClean="0">
                <a:solidFill>
                  <a:schemeClr val="tx1"/>
                </a:solidFill>
              </a:rPr>
              <a:t>Xuemin Lin, Muhammad Aamir Cheema, Ying Zhang, Wei Wang </a:t>
            </a:r>
          </a:p>
          <a:p>
            <a:endParaRPr lang="en-US" sz="2400" dirty="0" smtClean="0">
              <a:solidFill>
                <a:schemeClr val="tx1"/>
              </a:solidFill>
            </a:endParaRPr>
          </a:p>
          <a:p>
            <a:r>
              <a:rPr lang="en-US" sz="2400" dirty="0" smtClean="0">
                <a:solidFill>
                  <a:schemeClr val="tx1"/>
                </a:solidFill>
              </a:rPr>
              <a:t>The University of New South Wales, Australia</a:t>
            </a:r>
            <a:endParaRPr lang="en-AU" sz="2400" dirty="0">
              <a:solidFill>
                <a:schemeClr val="tx1"/>
              </a:solidFill>
            </a:endParaRPr>
          </a:p>
        </p:txBody>
      </p:sp>
      <p:pic>
        <p:nvPicPr>
          <p:cNvPr id="4" name="Picture 2"/>
          <p:cNvPicPr>
            <a:picLocks noChangeAspect="1" noChangeArrowheads="1"/>
          </p:cNvPicPr>
          <p:nvPr/>
        </p:nvPicPr>
        <p:blipFill>
          <a:blip r:embed="rId3"/>
          <a:srcRect/>
          <a:stretch>
            <a:fillRect/>
          </a:stretch>
        </p:blipFill>
        <p:spPr bwMode="auto">
          <a:xfrm>
            <a:off x="3000364" y="2565401"/>
            <a:ext cx="2714625" cy="1006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Applications</a:t>
            </a:r>
            <a:endParaRPr lang="en-AU" dirty="0"/>
          </a:p>
        </p:txBody>
      </p:sp>
      <p:sp>
        <p:nvSpPr>
          <p:cNvPr id="3" name="Content Placeholder 2"/>
          <p:cNvSpPr>
            <a:spLocks noGrp="1"/>
          </p:cNvSpPr>
          <p:nvPr>
            <p:ph idx="1"/>
          </p:nvPr>
        </p:nvSpPr>
        <p:spPr/>
        <p:txBody>
          <a:bodyPr/>
          <a:lstStyle/>
          <a:p>
            <a:r>
              <a:rPr lang="en-US" smtClean="0"/>
              <a:t>GIS</a:t>
            </a:r>
            <a:endParaRPr lang="en-US" dirty="0" smtClean="0"/>
          </a:p>
          <a:p>
            <a:r>
              <a:rPr lang="en-US" dirty="0" smtClean="0"/>
              <a:t>Location based service</a:t>
            </a:r>
          </a:p>
          <a:p>
            <a:r>
              <a:rPr lang="en-US" dirty="0" smtClean="0"/>
              <a:t>Radio Frequency Identify Device</a:t>
            </a:r>
          </a:p>
          <a:p>
            <a:r>
              <a:rPr lang="en-US" dirty="0" smtClean="0"/>
              <a:t>… </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10</a:t>
            </a:fld>
            <a:endParaRPr lang="en-A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Contributions</a:t>
            </a:r>
            <a:endParaRPr lang="en-AU" dirty="0"/>
          </a:p>
        </p:txBody>
      </p:sp>
      <p:sp>
        <p:nvSpPr>
          <p:cNvPr id="3" name="Content Placeholder 2"/>
          <p:cNvSpPr>
            <a:spLocks noGrp="1"/>
          </p:cNvSpPr>
          <p:nvPr>
            <p:ph idx="1"/>
          </p:nvPr>
        </p:nvSpPr>
        <p:spPr/>
        <p:txBody>
          <a:bodyPr/>
          <a:lstStyle/>
          <a:p>
            <a:r>
              <a:rPr lang="en-US" dirty="0" smtClean="0"/>
              <a:t>Distance between two multi-value objects</a:t>
            </a:r>
          </a:p>
          <a:p>
            <a:pPr lvl="1"/>
            <a:r>
              <a:rPr lang="en-US" dirty="0" err="1" smtClean="0"/>
              <a:t>Quantile</a:t>
            </a:r>
            <a:r>
              <a:rPr lang="en-US" dirty="0" smtClean="0"/>
              <a:t> distance</a:t>
            </a:r>
          </a:p>
          <a:p>
            <a:pPr lvl="1"/>
            <a:r>
              <a:rPr lang="en-US" dirty="0" err="1" smtClean="0"/>
              <a:t>Quantile</a:t>
            </a:r>
            <a:r>
              <a:rPr lang="en-US" dirty="0" smtClean="0"/>
              <a:t> group-base distance</a:t>
            </a:r>
          </a:p>
          <a:p>
            <a:endParaRPr lang="en-US" dirty="0" smtClean="0"/>
          </a:p>
          <a:p>
            <a:r>
              <a:rPr lang="en-US" dirty="0" smtClean="0"/>
              <a:t>KNN processing</a:t>
            </a:r>
          </a:p>
          <a:p>
            <a:pPr lvl="1"/>
            <a:r>
              <a:rPr lang="en-US" dirty="0" smtClean="0"/>
              <a:t>Linear time algorithm for </a:t>
            </a:r>
            <a:r>
              <a:rPr lang="en-US" dirty="0" err="1" smtClean="0"/>
              <a:t>quantile</a:t>
            </a:r>
            <a:r>
              <a:rPr lang="en-US" dirty="0" smtClean="0"/>
              <a:t> distance </a:t>
            </a:r>
          </a:p>
          <a:p>
            <a:pPr lvl="1"/>
            <a:r>
              <a:rPr lang="en-US" dirty="0" smtClean="0"/>
              <a:t>Pruning Techniques on object &amp; instance level</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11</a:t>
            </a:fld>
            <a:endParaRPr lang="en-A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Preliminaries </a:t>
            </a:r>
            <a:endParaRPr lang="en-AU" dirty="0"/>
          </a:p>
        </p:txBody>
      </p:sp>
      <p:sp>
        <p:nvSpPr>
          <p:cNvPr id="3" name="Content Placeholder 2"/>
          <p:cNvSpPr>
            <a:spLocks noGrp="1"/>
          </p:cNvSpPr>
          <p:nvPr>
            <p:ph idx="1"/>
          </p:nvPr>
        </p:nvSpPr>
        <p:spPr>
          <a:xfrm>
            <a:off x="457200" y="1600201"/>
            <a:ext cx="8229600" cy="1685924"/>
          </a:xfrm>
        </p:spPr>
        <p:txBody>
          <a:bodyPr>
            <a:normAutofit/>
          </a:bodyPr>
          <a:lstStyle/>
          <a:p>
            <a:r>
              <a:rPr lang="el-GR" i="1" dirty="0" smtClean="0">
                <a:solidFill>
                  <a:srgbClr val="0000FF"/>
                </a:solidFill>
              </a:rPr>
              <a:t>Φ</a:t>
            </a:r>
            <a:r>
              <a:rPr lang="en-US" dirty="0" smtClean="0"/>
              <a:t>-</a:t>
            </a:r>
            <a:r>
              <a:rPr lang="en-US" dirty="0" smtClean="0">
                <a:solidFill>
                  <a:srgbClr val="0000FF"/>
                </a:solidFill>
              </a:rPr>
              <a:t>quantile</a:t>
            </a:r>
            <a:r>
              <a:rPr lang="en-US" dirty="0" smtClean="0"/>
              <a:t>:</a:t>
            </a:r>
          </a:p>
          <a:p>
            <a:pPr lvl="1"/>
            <a:r>
              <a:rPr lang="en-US" sz="2400" dirty="0" smtClean="0"/>
              <a:t>The first element in a sorted list with the cumulative weight not smaller than </a:t>
            </a:r>
            <a:r>
              <a:rPr lang="el-GR" sz="2400" i="1" dirty="0" smtClean="0">
                <a:solidFill>
                  <a:srgbClr val="0000FF"/>
                </a:solidFill>
              </a:rPr>
              <a:t>Φ</a:t>
            </a:r>
            <a:r>
              <a:rPr lang="en-US" sz="2400" dirty="0" smtClean="0"/>
              <a:t>, where </a:t>
            </a:r>
            <a:r>
              <a:rPr lang="el-GR" sz="2400" i="1" dirty="0" smtClean="0">
                <a:solidFill>
                  <a:srgbClr val="0000FF"/>
                </a:solidFill>
              </a:rPr>
              <a:t>Φ</a:t>
            </a:r>
            <a:r>
              <a:rPr lang="en-US" sz="2400" dirty="0" smtClean="0"/>
              <a:t> is a number in (0, 1].</a:t>
            </a:r>
            <a:r>
              <a:rPr lang="en-US" sz="2400" i="1" dirty="0" smtClean="0">
                <a:solidFill>
                  <a:srgbClr val="0000FF"/>
                </a:solidFill>
              </a:rPr>
              <a:t> </a:t>
            </a:r>
          </a:p>
        </p:txBody>
      </p:sp>
      <p:sp>
        <p:nvSpPr>
          <p:cNvPr id="4" name="Slide Number Placeholder 3"/>
          <p:cNvSpPr>
            <a:spLocks noGrp="1"/>
          </p:cNvSpPr>
          <p:nvPr>
            <p:ph type="sldNum" sz="quarter" idx="12"/>
          </p:nvPr>
        </p:nvSpPr>
        <p:spPr/>
        <p:txBody>
          <a:bodyPr/>
          <a:lstStyle/>
          <a:p>
            <a:fld id="{881D2080-A4D6-4D4A-8EEC-EFA02A2F7AB2}" type="slidenum">
              <a:rPr lang="en-AU" smtClean="0"/>
              <a:pPr/>
              <a:t>12</a:t>
            </a:fld>
            <a:endParaRPr lang="en-AU"/>
          </a:p>
        </p:txBody>
      </p:sp>
      <p:sp>
        <p:nvSpPr>
          <p:cNvPr id="5" name="Content Placeholder 2"/>
          <p:cNvSpPr txBox="1">
            <a:spLocks/>
          </p:cNvSpPr>
          <p:nvPr/>
        </p:nvSpPr>
        <p:spPr>
          <a:xfrm>
            <a:off x="214282" y="3671902"/>
            <a:ext cx="8229600" cy="111442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dirty="0" smtClean="0"/>
              <a:t>Sorted elements:</a:t>
            </a:r>
            <a:r>
              <a:rPr lang="en-US" sz="2400" dirty="0" smtClean="0">
                <a:solidFill>
                  <a:srgbClr val="0000FF"/>
                </a:solidFill>
              </a:rPr>
              <a:t>      </a:t>
            </a:r>
            <a:r>
              <a:rPr lang="en-US" sz="2400" dirty="0" smtClean="0"/>
              <a:t> 3       6       7       8       8       10       13       15</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0" u="none" strike="noStrike" kern="1200" cap="none" spc="0" normalizeH="0" baseline="0" noProof="0" dirty="0" smtClean="0">
                <a:ln>
                  <a:noFill/>
                </a:ln>
                <a:solidFill>
                  <a:srgbClr val="0000FF"/>
                </a:solidFill>
                <a:effectLst/>
                <a:uLnTx/>
                <a:uFillTx/>
                <a:latin typeface="+mn-lt"/>
                <a:ea typeface="+mn-ea"/>
                <a:cs typeface="+mn-cs"/>
              </a:rPr>
              <a:t> Weights:</a:t>
            </a:r>
            <a:r>
              <a:rPr kumimoji="0" lang="en-US" sz="2400" b="0" u="none" strike="noStrike" kern="1200" cap="none" spc="0" normalizeH="0" baseline="0" noProof="0" dirty="0" smtClean="0">
                <a:ln>
                  <a:noFill/>
                </a:ln>
                <a:effectLst/>
                <a:uLnTx/>
                <a:uFillTx/>
                <a:latin typeface="+mn-lt"/>
                <a:ea typeface="+mn-ea"/>
                <a:cs typeface="+mn-cs"/>
              </a:rPr>
              <a:t>                 </a:t>
            </a:r>
            <a:r>
              <a:rPr kumimoji="0" lang="en-US" sz="2400" b="0" u="none" strike="noStrike" kern="1200" cap="none" spc="0" normalizeH="0" baseline="0" noProof="0" dirty="0" smtClean="0">
                <a:ln>
                  <a:noFill/>
                </a:ln>
                <a:solidFill>
                  <a:srgbClr val="0000FF"/>
                </a:solidFill>
                <a:effectLst/>
                <a:uLnTx/>
                <a:uFillTx/>
                <a:latin typeface="+mn-lt"/>
                <a:ea typeface="+mn-ea"/>
                <a:cs typeface="+mn-cs"/>
              </a:rPr>
              <a:t>  .10    .15    .20   .15     .10    .05      .10.     </a:t>
            </a:r>
            <a:r>
              <a:rPr lang="en-US" sz="2400" dirty="0" smtClean="0">
                <a:solidFill>
                  <a:srgbClr val="0000FF"/>
                </a:solidFill>
              </a:rPr>
              <a:t>.15</a:t>
            </a:r>
            <a:endParaRPr kumimoji="0" lang="en-US" sz="2400" b="0" u="none" strike="noStrike" kern="1200" cap="none" spc="0" normalizeH="0" baseline="0" noProof="0" dirty="0" smtClean="0">
              <a:ln>
                <a:noFill/>
              </a:ln>
              <a:solidFill>
                <a:srgbClr val="0000FF"/>
              </a:solidFill>
              <a:effectLst/>
              <a:uLnTx/>
              <a:uFillTx/>
              <a:latin typeface="+mn-lt"/>
              <a:ea typeface="+mn-ea"/>
              <a:cs typeface="+mn-cs"/>
            </a:endParaRPr>
          </a:p>
        </p:txBody>
      </p:sp>
      <p:cxnSp>
        <p:nvCxnSpPr>
          <p:cNvPr id="9" name="Straight Connector 8"/>
          <p:cNvCxnSpPr/>
          <p:nvPr/>
        </p:nvCxnSpPr>
        <p:spPr>
          <a:xfrm rot="5400000">
            <a:off x="4071934" y="4857760"/>
            <a:ext cx="1000132" cy="428628"/>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948554" y="5643578"/>
            <a:ext cx="1695016" cy="461665"/>
          </a:xfrm>
          <a:prstGeom prst="rect">
            <a:avLst/>
          </a:prstGeom>
          <a:noFill/>
        </p:spPr>
        <p:txBody>
          <a:bodyPr wrap="none" rtlCol="0">
            <a:spAutoFit/>
          </a:bodyPr>
          <a:lstStyle/>
          <a:p>
            <a:r>
              <a:rPr lang="en-US" sz="2400" dirty="0" smtClean="0">
                <a:solidFill>
                  <a:srgbClr val="FF0000"/>
                </a:solidFill>
              </a:rPr>
              <a:t>0.5-quantile</a:t>
            </a:r>
            <a:endParaRPr lang="en-AU" sz="2400" dirty="0">
              <a:solidFill>
                <a:srgbClr val="FF0000"/>
              </a:solidFill>
            </a:endParaRPr>
          </a:p>
        </p:txBody>
      </p:sp>
      <p:cxnSp>
        <p:nvCxnSpPr>
          <p:cNvPr id="12" name="Straight Connector 11"/>
          <p:cNvCxnSpPr/>
          <p:nvPr/>
        </p:nvCxnSpPr>
        <p:spPr>
          <a:xfrm rot="16200000" flipH="1">
            <a:off x="6858016" y="4786322"/>
            <a:ext cx="928694" cy="500066"/>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06074" y="5643578"/>
            <a:ext cx="1695016" cy="461665"/>
          </a:xfrm>
          <a:prstGeom prst="rect">
            <a:avLst/>
          </a:prstGeom>
          <a:noFill/>
        </p:spPr>
        <p:txBody>
          <a:bodyPr wrap="none" rtlCol="0">
            <a:spAutoFit/>
          </a:bodyPr>
          <a:lstStyle/>
          <a:p>
            <a:r>
              <a:rPr lang="en-US" sz="2400" dirty="0" smtClean="0">
                <a:solidFill>
                  <a:srgbClr val="FF0000"/>
                </a:solidFill>
              </a:rPr>
              <a:t>0.8-quantile</a:t>
            </a:r>
            <a:endParaRPr lang="en-AU" sz="2400" dirty="0">
              <a:solidFill>
                <a:srgbClr val="FF0000"/>
              </a:solidFill>
            </a:endParaRPr>
          </a:p>
        </p:txBody>
      </p:sp>
      <p:sp>
        <p:nvSpPr>
          <p:cNvPr id="14" name="Right Brace 13"/>
          <p:cNvSpPr/>
          <p:nvPr/>
        </p:nvSpPr>
        <p:spPr>
          <a:xfrm rot="5400000">
            <a:off x="3393273" y="4107661"/>
            <a:ext cx="428628" cy="121444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5" name="TextBox 14"/>
          <p:cNvSpPr txBox="1"/>
          <p:nvPr/>
        </p:nvSpPr>
        <p:spPr>
          <a:xfrm>
            <a:off x="928662" y="5000636"/>
            <a:ext cx="3206070" cy="461665"/>
          </a:xfrm>
          <a:prstGeom prst="rect">
            <a:avLst/>
          </a:prstGeom>
          <a:noFill/>
        </p:spPr>
        <p:txBody>
          <a:bodyPr wrap="none" rtlCol="0">
            <a:spAutoFit/>
          </a:bodyPr>
          <a:lstStyle/>
          <a:p>
            <a:r>
              <a:rPr lang="en-US" sz="2400" dirty="0" smtClean="0"/>
              <a:t>Cumulative weight: 0.45</a:t>
            </a:r>
            <a:endParaRPr lang="en-A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animBg="1"/>
      <p:bldP spid="15"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Preliminaries</a:t>
            </a:r>
            <a:endParaRPr lang="en-AU" dirty="0"/>
          </a:p>
        </p:txBody>
      </p:sp>
      <p:sp>
        <p:nvSpPr>
          <p:cNvPr id="3" name="Content Placeholder 2"/>
          <p:cNvSpPr>
            <a:spLocks noGrp="1"/>
          </p:cNvSpPr>
          <p:nvPr>
            <p:ph idx="1"/>
          </p:nvPr>
        </p:nvSpPr>
        <p:spPr/>
        <p:txBody>
          <a:bodyPr/>
          <a:lstStyle/>
          <a:p>
            <a:r>
              <a:rPr lang="en-US" dirty="0" smtClean="0">
                <a:solidFill>
                  <a:srgbClr val="0000FF"/>
                </a:solidFill>
              </a:rPr>
              <a:t>Multi-valued Object:</a:t>
            </a:r>
            <a:r>
              <a:rPr lang="en-US" dirty="0" smtClean="0"/>
              <a:t> </a:t>
            </a:r>
            <a:endParaRPr lang="en-AU" dirty="0" smtClean="0"/>
          </a:p>
          <a:p>
            <a:pPr lvl="1"/>
            <a:r>
              <a:rPr lang="en-US" sz="2400" dirty="0" smtClean="0"/>
              <a:t>A set of weighted  instances in d-dimensional space</a:t>
            </a:r>
          </a:p>
          <a:p>
            <a:pPr lvl="1"/>
            <a:r>
              <a:rPr lang="en-US" sz="2400" dirty="0" smtClean="0"/>
              <a:t>The sum of the weights equals to 1</a:t>
            </a:r>
          </a:p>
        </p:txBody>
      </p:sp>
      <p:sp>
        <p:nvSpPr>
          <p:cNvPr id="4" name="Slide Number Placeholder 3"/>
          <p:cNvSpPr>
            <a:spLocks noGrp="1"/>
          </p:cNvSpPr>
          <p:nvPr>
            <p:ph type="sldNum" sz="quarter" idx="12"/>
          </p:nvPr>
        </p:nvSpPr>
        <p:spPr/>
        <p:txBody>
          <a:bodyPr/>
          <a:lstStyle/>
          <a:p>
            <a:fld id="{881D2080-A4D6-4D4A-8EEC-EFA02A2F7AB2}" type="slidenum">
              <a:rPr lang="en-AU" smtClean="0"/>
              <a:pPr/>
              <a:t>13</a:t>
            </a:fld>
            <a:endParaRPr lang="en-A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Quantile Distances </a:t>
            </a:r>
            <a:endParaRPr lang="en-AU" dirty="0"/>
          </a:p>
        </p:txBody>
      </p:sp>
      <p:sp>
        <p:nvSpPr>
          <p:cNvPr id="3" name="Content Placeholder 2"/>
          <p:cNvSpPr>
            <a:spLocks noGrp="1"/>
          </p:cNvSpPr>
          <p:nvPr>
            <p:ph idx="1"/>
          </p:nvPr>
        </p:nvSpPr>
        <p:spPr>
          <a:xfrm>
            <a:off x="142844" y="1285860"/>
            <a:ext cx="8229600" cy="500066"/>
          </a:xfrm>
        </p:spPr>
        <p:txBody>
          <a:bodyPr>
            <a:normAutofit fontScale="92500" lnSpcReduction="20000"/>
          </a:bodyPr>
          <a:lstStyle/>
          <a:p>
            <a:r>
              <a:rPr lang="el-GR" i="1" dirty="0" smtClean="0">
                <a:solidFill>
                  <a:srgbClr val="0000FF"/>
                </a:solidFill>
              </a:rPr>
              <a:t>Φ</a:t>
            </a:r>
            <a:r>
              <a:rPr lang="en-US" dirty="0" smtClean="0"/>
              <a:t>-</a:t>
            </a:r>
            <a:r>
              <a:rPr lang="en-US" dirty="0" smtClean="0">
                <a:solidFill>
                  <a:srgbClr val="0000FF"/>
                </a:solidFill>
              </a:rPr>
              <a:t>quantile </a:t>
            </a:r>
            <a:r>
              <a:rPr lang="en-US" dirty="0" smtClean="0"/>
              <a:t>distance</a:t>
            </a:r>
            <a:endParaRPr lang="en-AU" dirty="0"/>
          </a:p>
        </p:txBody>
      </p:sp>
      <p:sp>
        <p:nvSpPr>
          <p:cNvPr id="4" name="Slide Number Placeholder 3"/>
          <p:cNvSpPr>
            <a:spLocks noGrp="1"/>
          </p:cNvSpPr>
          <p:nvPr>
            <p:ph type="sldNum" sz="quarter" idx="12"/>
          </p:nvPr>
        </p:nvSpPr>
        <p:spPr>
          <a:xfrm>
            <a:off x="6553200" y="6070598"/>
            <a:ext cx="2133600" cy="365125"/>
          </a:xfrm>
        </p:spPr>
        <p:txBody>
          <a:bodyPr/>
          <a:lstStyle/>
          <a:p>
            <a:fld id="{881D2080-A4D6-4D4A-8EEC-EFA02A2F7AB2}" type="slidenum">
              <a:rPr lang="en-AU" smtClean="0"/>
              <a:pPr/>
              <a:t>14</a:t>
            </a:fld>
            <a:endParaRPr lang="en-AU"/>
          </a:p>
        </p:txBody>
      </p:sp>
      <p:pic>
        <p:nvPicPr>
          <p:cNvPr id="5" name="Picture 2"/>
          <p:cNvPicPr>
            <a:picLocks noChangeAspect="1" noChangeArrowheads="1"/>
          </p:cNvPicPr>
          <p:nvPr/>
        </p:nvPicPr>
        <p:blipFill>
          <a:blip r:embed="rId3"/>
          <a:srcRect/>
          <a:stretch>
            <a:fillRect/>
          </a:stretch>
        </p:blipFill>
        <p:spPr bwMode="auto">
          <a:xfrm>
            <a:off x="2285984" y="1857364"/>
            <a:ext cx="4603924" cy="2571768"/>
          </a:xfrm>
          <a:prstGeom prst="rect">
            <a:avLst/>
          </a:prstGeom>
          <a:noFill/>
          <a:ln w="9525">
            <a:noFill/>
            <a:miter lim="800000"/>
            <a:headEnd/>
            <a:tailEnd/>
          </a:ln>
        </p:spPr>
      </p:pic>
      <p:sp>
        <p:nvSpPr>
          <p:cNvPr id="7" name="Content Placeholder 2"/>
          <p:cNvSpPr txBox="1">
            <a:spLocks/>
          </p:cNvSpPr>
          <p:nvPr/>
        </p:nvSpPr>
        <p:spPr>
          <a:xfrm>
            <a:off x="142876" y="4386282"/>
            <a:ext cx="8929718" cy="1114420"/>
          </a:xfrm>
          <a:prstGeom prst="rect">
            <a:avLst/>
          </a:prstGeom>
        </p:spPr>
        <p:txBody>
          <a:bodyPr vert="horz" lIns="91440" tIns="45720" rIns="91440" bIns="45720" rtlCol="0">
            <a:normAutofit/>
          </a:bodyPr>
          <a:lstStyle/>
          <a:p>
            <a:pPr marL="342900" lvl="0" indent="-342900">
              <a:spcBef>
                <a:spcPct val="20000"/>
              </a:spcBef>
            </a:pPr>
            <a:r>
              <a:rPr lang="en-US" sz="2400" dirty="0" smtClean="0"/>
              <a:t>Instance pairs:</a:t>
            </a:r>
            <a:r>
              <a:rPr lang="en-US" sz="2400" dirty="0" smtClean="0">
                <a:solidFill>
                  <a:srgbClr val="0000FF"/>
                </a:solidFill>
              </a:rPr>
              <a:t>     </a:t>
            </a:r>
            <a:r>
              <a:rPr lang="en-US" sz="2400" dirty="0" smtClean="0"/>
              <a:t>(</a:t>
            </a:r>
            <a:r>
              <a:rPr lang="en-US" sz="2400" i="1" dirty="0" smtClean="0"/>
              <a:t>q</a:t>
            </a:r>
            <a:r>
              <a:rPr lang="en-US" sz="2400" i="1" baseline="-25000" dirty="0" smtClean="0"/>
              <a:t>2</a:t>
            </a:r>
            <a:r>
              <a:rPr lang="en-US" sz="2400" dirty="0" smtClean="0"/>
              <a:t>, </a:t>
            </a:r>
            <a:r>
              <a:rPr lang="en-US" sz="2400" i="1" dirty="0" smtClean="0"/>
              <a:t>u</a:t>
            </a:r>
            <a:r>
              <a:rPr lang="en-US" sz="2400" i="1" baseline="-25000" dirty="0" smtClean="0"/>
              <a:t>1</a:t>
            </a:r>
            <a:r>
              <a:rPr lang="en-US" sz="2400" dirty="0" smtClean="0"/>
              <a:t>)    (</a:t>
            </a:r>
            <a:r>
              <a:rPr lang="en-US" sz="2400" i="1" dirty="0" smtClean="0"/>
              <a:t>q</a:t>
            </a:r>
            <a:r>
              <a:rPr lang="en-US" sz="2400" i="1" baseline="-25000" dirty="0" smtClean="0"/>
              <a:t>3</a:t>
            </a:r>
            <a:r>
              <a:rPr lang="en-US" sz="2400" dirty="0" smtClean="0"/>
              <a:t>, </a:t>
            </a:r>
            <a:r>
              <a:rPr lang="en-US" sz="2400" i="1" dirty="0" smtClean="0"/>
              <a:t>u</a:t>
            </a:r>
            <a:r>
              <a:rPr lang="en-US" sz="2400" i="1" baseline="-25000" dirty="0" smtClean="0"/>
              <a:t>1</a:t>
            </a:r>
            <a:r>
              <a:rPr lang="en-US" sz="2400" dirty="0" smtClean="0"/>
              <a:t>)    (</a:t>
            </a:r>
            <a:r>
              <a:rPr lang="en-US" sz="2400" i="1" dirty="0" smtClean="0"/>
              <a:t>q</a:t>
            </a:r>
            <a:r>
              <a:rPr lang="en-US" sz="2400" i="1" baseline="-25000" dirty="0" smtClean="0"/>
              <a:t>3</a:t>
            </a:r>
            <a:r>
              <a:rPr lang="en-US" sz="2400" dirty="0" smtClean="0"/>
              <a:t>, </a:t>
            </a:r>
            <a:r>
              <a:rPr lang="en-US" sz="2400" i="1" dirty="0" smtClean="0"/>
              <a:t>u</a:t>
            </a:r>
            <a:r>
              <a:rPr lang="en-US" sz="2400" i="1" baseline="-25000" dirty="0" smtClean="0"/>
              <a:t>2</a:t>
            </a:r>
            <a:r>
              <a:rPr lang="en-US" sz="2400" dirty="0" smtClean="0"/>
              <a:t>)    (</a:t>
            </a:r>
            <a:r>
              <a:rPr lang="en-US" sz="2400" i="1" dirty="0" smtClean="0"/>
              <a:t>q</a:t>
            </a:r>
            <a:r>
              <a:rPr lang="en-US" sz="2400" i="1" baseline="-25000" dirty="0" smtClean="0"/>
              <a:t>1</a:t>
            </a:r>
            <a:r>
              <a:rPr lang="en-US" sz="2400" dirty="0" smtClean="0"/>
              <a:t>, </a:t>
            </a:r>
            <a:r>
              <a:rPr lang="en-US" sz="2400" i="1" dirty="0" smtClean="0"/>
              <a:t>u</a:t>
            </a:r>
            <a:r>
              <a:rPr lang="en-US" sz="2400" i="1" baseline="-25000" dirty="0" smtClean="0"/>
              <a:t>1</a:t>
            </a:r>
            <a:r>
              <a:rPr lang="en-US" sz="2400" dirty="0" smtClean="0"/>
              <a:t>)    (</a:t>
            </a:r>
            <a:r>
              <a:rPr lang="en-US" sz="2400" i="1" dirty="0" smtClean="0"/>
              <a:t>q</a:t>
            </a:r>
            <a:r>
              <a:rPr lang="en-US" sz="2400" i="1" baseline="-25000" dirty="0" smtClean="0"/>
              <a:t>2</a:t>
            </a:r>
            <a:r>
              <a:rPr lang="en-US" sz="2400" dirty="0" smtClean="0"/>
              <a:t>, </a:t>
            </a:r>
            <a:r>
              <a:rPr lang="en-US" sz="2400" i="1" dirty="0" smtClean="0"/>
              <a:t>u</a:t>
            </a:r>
            <a:r>
              <a:rPr lang="en-US" sz="2400" i="1" baseline="-25000" dirty="0" smtClean="0"/>
              <a:t>2</a:t>
            </a:r>
            <a:r>
              <a:rPr lang="en-US" sz="2400" dirty="0" smtClean="0"/>
              <a:t>)    (</a:t>
            </a:r>
            <a:r>
              <a:rPr lang="en-US" sz="2400" i="1" dirty="0" smtClean="0"/>
              <a:t>q</a:t>
            </a:r>
            <a:r>
              <a:rPr lang="en-US" sz="2400" i="1" baseline="-25000" dirty="0" smtClean="0"/>
              <a:t>1</a:t>
            </a:r>
            <a:r>
              <a:rPr lang="en-US" sz="2400" dirty="0" smtClean="0"/>
              <a:t>, </a:t>
            </a:r>
            <a:r>
              <a:rPr lang="en-US" sz="2400" i="1" dirty="0" smtClean="0"/>
              <a:t>u</a:t>
            </a:r>
            <a:r>
              <a:rPr lang="en-US" sz="2400" i="1" baseline="-25000" dirty="0" smtClean="0"/>
              <a:t>2</a:t>
            </a:r>
            <a:r>
              <a:rPr lang="en-US" sz="2400" dirty="0" smtClean="0"/>
              <a:t>)</a:t>
            </a:r>
          </a:p>
          <a:p>
            <a:pPr marL="342900" lvl="0" indent="-342900">
              <a:spcBef>
                <a:spcPct val="20000"/>
              </a:spcBef>
            </a:pPr>
            <a:r>
              <a:rPr kumimoji="0" lang="en-US" sz="2400" b="0" u="none" strike="noStrike" kern="1200" cap="none" spc="0" normalizeH="0" baseline="0" noProof="0" dirty="0" smtClean="0">
                <a:ln>
                  <a:noFill/>
                </a:ln>
                <a:solidFill>
                  <a:srgbClr val="0000FF"/>
                </a:solidFill>
                <a:effectLst/>
                <a:uLnTx/>
                <a:uFillTx/>
                <a:latin typeface="+mn-lt"/>
                <a:ea typeface="+mn-ea"/>
                <a:cs typeface="+mn-cs"/>
              </a:rPr>
              <a:t> Weights:</a:t>
            </a:r>
            <a:r>
              <a:rPr kumimoji="0" lang="en-US" sz="2400" b="0" u="none" strike="noStrike" kern="1200" cap="none" spc="0" normalizeH="0" baseline="0" noProof="0" dirty="0" smtClean="0">
                <a:ln>
                  <a:noFill/>
                </a:ln>
                <a:effectLst/>
                <a:uLnTx/>
                <a:uFillTx/>
                <a:latin typeface="+mn-lt"/>
                <a:ea typeface="+mn-ea"/>
                <a:cs typeface="+mn-cs"/>
              </a:rPr>
              <a:t> </a:t>
            </a:r>
            <a:r>
              <a:rPr kumimoji="0" lang="en-US" sz="2400" b="0" u="none" strike="noStrike" kern="1200" cap="none" spc="0" normalizeH="0" noProof="0" dirty="0" smtClean="0">
                <a:ln>
                  <a:noFill/>
                </a:ln>
                <a:effectLst/>
                <a:uLnTx/>
                <a:uFillTx/>
                <a:latin typeface="+mn-lt"/>
                <a:ea typeface="+mn-ea"/>
                <a:cs typeface="+mn-cs"/>
              </a:rPr>
              <a:t>                </a:t>
            </a:r>
            <a:r>
              <a:rPr kumimoji="0" lang="en-US" sz="2400" b="0" u="none" strike="noStrike" kern="1200" cap="none" spc="0" normalizeH="0" baseline="0" noProof="0" dirty="0" smtClean="0">
                <a:ln>
                  <a:noFill/>
                </a:ln>
                <a:solidFill>
                  <a:srgbClr val="0000FF"/>
                </a:solidFill>
                <a:effectLst/>
                <a:uLnTx/>
                <a:uFillTx/>
                <a:latin typeface="+mn-lt"/>
                <a:ea typeface="+mn-ea"/>
                <a:cs typeface="+mn-cs"/>
              </a:rPr>
              <a:t>1/8</a:t>
            </a:r>
            <a:r>
              <a:rPr kumimoji="0" lang="en-US" sz="2400" b="0" u="none" strike="noStrike" kern="1200" cap="none" spc="0" normalizeH="0" noProof="0" dirty="0" smtClean="0">
                <a:ln>
                  <a:noFill/>
                </a:ln>
                <a:solidFill>
                  <a:srgbClr val="0000FF"/>
                </a:solidFill>
                <a:effectLst/>
                <a:uLnTx/>
                <a:uFillTx/>
                <a:latin typeface="+mn-lt"/>
                <a:ea typeface="+mn-ea"/>
                <a:cs typeface="+mn-cs"/>
              </a:rPr>
              <a:t>           </a:t>
            </a:r>
            <a:r>
              <a:rPr lang="en-US" sz="2400" dirty="0" smtClean="0">
                <a:solidFill>
                  <a:srgbClr val="0000FF"/>
                </a:solidFill>
              </a:rPr>
              <a:t>1/8          1/8           1/4</a:t>
            </a:r>
            <a:r>
              <a:rPr kumimoji="0" lang="en-US" sz="2400" b="0" u="none" strike="noStrike" kern="1200" cap="none" spc="0" normalizeH="0" noProof="0" dirty="0" smtClean="0">
                <a:ln>
                  <a:noFill/>
                </a:ln>
                <a:solidFill>
                  <a:srgbClr val="0000FF"/>
                </a:solidFill>
                <a:effectLst/>
                <a:uLnTx/>
                <a:uFillTx/>
                <a:latin typeface="+mn-lt"/>
                <a:ea typeface="+mn-ea"/>
                <a:cs typeface="+mn-cs"/>
              </a:rPr>
              <a:t>          1/8         1/4</a:t>
            </a:r>
            <a:endParaRPr kumimoji="0" lang="en-US" sz="2400" b="0" u="none" strike="noStrike" kern="1200" cap="none" spc="0" normalizeH="0" baseline="0" noProof="0" dirty="0" smtClean="0">
              <a:ln>
                <a:noFill/>
              </a:ln>
              <a:solidFill>
                <a:srgbClr val="0000FF"/>
              </a:solidFill>
              <a:effectLst/>
              <a:uLnTx/>
              <a:uFillTx/>
              <a:latin typeface="+mn-lt"/>
              <a:ea typeface="+mn-ea"/>
              <a:cs typeface="+mn-cs"/>
            </a:endParaRPr>
          </a:p>
        </p:txBody>
      </p:sp>
      <p:cxnSp>
        <p:nvCxnSpPr>
          <p:cNvPr id="8" name="Straight Connector 7"/>
          <p:cNvCxnSpPr/>
          <p:nvPr/>
        </p:nvCxnSpPr>
        <p:spPr>
          <a:xfrm rot="10800000" flipV="1">
            <a:off x="3143240" y="5429264"/>
            <a:ext cx="714380" cy="357190"/>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357422" y="5715016"/>
            <a:ext cx="1850507" cy="461665"/>
          </a:xfrm>
          <a:prstGeom prst="rect">
            <a:avLst/>
          </a:prstGeom>
          <a:noFill/>
        </p:spPr>
        <p:txBody>
          <a:bodyPr wrap="none" rtlCol="0">
            <a:spAutoFit/>
          </a:bodyPr>
          <a:lstStyle/>
          <a:p>
            <a:r>
              <a:rPr lang="en-US" sz="2400" dirty="0" smtClean="0">
                <a:solidFill>
                  <a:srgbClr val="FF0000"/>
                </a:solidFill>
              </a:rPr>
              <a:t>0.25-quantile</a:t>
            </a:r>
            <a:endParaRPr lang="en-AU" sz="2400" dirty="0">
              <a:solidFill>
                <a:srgbClr val="FF0000"/>
              </a:solidFill>
            </a:endParaRPr>
          </a:p>
        </p:txBody>
      </p:sp>
      <p:cxnSp>
        <p:nvCxnSpPr>
          <p:cNvPr id="11" name="Straight Connector 10"/>
          <p:cNvCxnSpPr/>
          <p:nvPr/>
        </p:nvCxnSpPr>
        <p:spPr>
          <a:xfrm rot="16200000" flipH="1">
            <a:off x="3639479" y="2893215"/>
            <a:ext cx="1785950" cy="7143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877380" y="5715016"/>
            <a:ext cx="1695016" cy="461665"/>
          </a:xfrm>
          <a:prstGeom prst="rect">
            <a:avLst/>
          </a:prstGeom>
          <a:noFill/>
        </p:spPr>
        <p:txBody>
          <a:bodyPr wrap="none" rtlCol="0">
            <a:spAutoFit/>
          </a:bodyPr>
          <a:lstStyle/>
          <a:p>
            <a:r>
              <a:rPr lang="en-US" sz="2400" dirty="0" smtClean="0">
                <a:solidFill>
                  <a:srgbClr val="FF0000"/>
                </a:solidFill>
              </a:rPr>
              <a:t>0.5-quantile</a:t>
            </a:r>
            <a:endParaRPr lang="en-AU" sz="2400" dirty="0">
              <a:solidFill>
                <a:srgbClr val="FF0000"/>
              </a:solidFill>
            </a:endParaRPr>
          </a:p>
        </p:txBody>
      </p:sp>
      <p:cxnSp>
        <p:nvCxnSpPr>
          <p:cNvPr id="13" name="Straight Connector 12"/>
          <p:cNvCxnSpPr/>
          <p:nvPr/>
        </p:nvCxnSpPr>
        <p:spPr>
          <a:xfrm>
            <a:off x="6215074" y="5357827"/>
            <a:ext cx="428628" cy="357189"/>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571736" y="2714620"/>
            <a:ext cx="2357454" cy="150019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998446" y="2500306"/>
            <a:ext cx="644728" cy="707886"/>
          </a:xfrm>
          <a:prstGeom prst="rect">
            <a:avLst/>
          </a:prstGeom>
          <a:noFill/>
        </p:spPr>
        <p:txBody>
          <a:bodyPr wrap="none" rtlCol="0">
            <a:spAutoFit/>
          </a:bodyPr>
          <a:lstStyle/>
          <a:p>
            <a:r>
              <a:rPr lang="en-US" sz="4000" dirty="0" smtClean="0">
                <a:solidFill>
                  <a:srgbClr val="FF0000"/>
                </a:solidFill>
              </a:rPr>
              <a:t>½ </a:t>
            </a:r>
            <a:endParaRPr lang="en-AU" sz="4000" dirty="0">
              <a:solidFill>
                <a:srgbClr val="FF0000"/>
              </a:solidFill>
            </a:endParaRPr>
          </a:p>
        </p:txBody>
      </p:sp>
      <p:sp>
        <p:nvSpPr>
          <p:cNvPr id="17" name="TextBox 16"/>
          <p:cNvSpPr txBox="1"/>
          <p:nvPr/>
        </p:nvSpPr>
        <p:spPr>
          <a:xfrm>
            <a:off x="3345941" y="3643314"/>
            <a:ext cx="511679" cy="707886"/>
          </a:xfrm>
          <a:prstGeom prst="rect">
            <a:avLst/>
          </a:prstGeom>
          <a:noFill/>
        </p:spPr>
        <p:txBody>
          <a:bodyPr wrap="none" rtlCol="0">
            <a:spAutoFit/>
          </a:bodyPr>
          <a:lstStyle/>
          <a:p>
            <a:r>
              <a:rPr lang="en-US" sz="4000" dirty="0" smtClean="0">
                <a:solidFill>
                  <a:srgbClr val="FF0000"/>
                </a:solidFill>
              </a:rPr>
              <a:t>¼</a:t>
            </a:r>
            <a:endParaRPr lang="en-AU" sz="4000" dirty="0">
              <a:solidFill>
                <a:srgbClr val="FF0000"/>
              </a:solidFill>
            </a:endParaRPr>
          </a:p>
        </p:txBody>
      </p:sp>
      <p:sp>
        <p:nvSpPr>
          <p:cNvPr id="18" name="TextBox 17"/>
          <p:cNvSpPr txBox="1"/>
          <p:nvPr/>
        </p:nvSpPr>
        <p:spPr>
          <a:xfrm>
            <a:off x="3774569" y="1649544"/>
            <a:ext cx="511679" cy="707886"/>
          </a:xfrm>
          <a:prstGeom prst="rect">
            <a:avLst/>
          </a:prstGeom>
          <a:noFill/>
        </p:spPr>
        <p:txBody>
          <a:bodyPr wrap="none" rtlCol="0">
            <a:spAutoFit/>
          </a:bodyPr>
          <a:lstStyle/>
          <a:p>
            <a:r>
              <a:rPr lang="en-US" sz="4000" dirty="0" smtClean="0">
                <a:solidFill>
                  <a:srgbClr val="FF0000"/>
                </a:solidFill>
              </a:rPr>
              <a:t>¼</a:t>
            </a:r>
            <a:endParaRPr lang="en-AU" sz="4000" dirty="0">
              <a:solidFill>
                <a:srgbClr val="FF0000"/>
              </a:solidFill>
            </a:endParaRPr>
          </a:p>
        </p:txBody>
      </p:sp>
      <p:sp>
        <p:nvSpPr>
          <p:cNvPr id="19" name="TextBox 18"/>
          <p:cNvSpPr txBox="1"/>
          <p:nvPr/>
        </p:nvSpPr>
        <p:spPr>
          <a:xfrm>
            <a:off x="5282808" y="3643314"/>
            <a:ext cx="644728" cy="707886"/>
          </a:xfrm>
          <a:prstGeom prst="rect">
            <a:avLst/>
          </a:prstGeom>
          <a:noFill/>
        </p:spPr>
        <p:txBody>
          <a:bodyPr wrap="none" rtlCol="0">
            <a:spAutoFit/>
          </a:bodyPr>
          <a:lstStyle/>
          <a:p>
            <a:r>
              <a:rPr lang="en-US" sz="4000" dirty="0" smtClean="0">
                <a:solidFill>
                  <a:srgbClr val="FF0000"/>
                </a:solidFill>
              </a:rPr>
              <a:t>½ </a:t>
            </a:r>
            <a:endParaRPr lang="en-AU" sz="4000" dirty="0">
              <a:solidFill>
                <a:srgbClr val="FF0000"/>
              </a:solidFill>
            </a:endParaRPr>
          </a:p>
        </p:txBody>
      </p:sp>
      <p:sp>
        <p:nvSpPr>
          <p:cNvPr id="20" name="TextBox 19"/>
          <p:cNvSpPr txBox="1"/>
          <p:nvPr/>
        </p:nvSpPr>
        <p:spPr>
          <a:xfrm>
            <a:off x="6570478" y="2565250"/>
            <a:ext cx="644728" cy="707886"/>
          </a:xfrm>
          <a:prstGeom prst="rect">
            <a:avLst/>
          </a:prstGeom>
          <a:noFill/>
        </p:spPr>
        <p:txBody>
          <a:bodyPr wrap="none" rtlCol="0">
            <a:spAutoFit/>
          </a:bodyPr>
          <a:lstStyle/>
          <a:p>
            <a:r>
              <a:rPr lang="en-US" sz="4000" dirty="0" smtClean="0">
                <a:solidFill>
                  <a:srgbClr val="FF0000"/>
                </a:solidFill>
              </a:rPr>
              <a:t>½ </a:t>
            </a:r>
            <a:endParaRPr lang="en-AU"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par>
                          <p:cTn id="14" fill="hold">
                            <p:stCondLst>
                              <p:cond delay="0"/>
                            </p:stCondLst>
                            <p:childTnLst>
                              <p:par>
                                <p:cTn id="15" presetID="4" presetClass="entr" presetSubtype="16"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par>
                          <p:cTn id="24" fill="hold">
                            <p:stCondLst>
                              <p:cond delay="0"/>
                            </p:stCondLst>
                            <p:childTnLst>
                              <p:par>
                                <p:cTn id="25" presetID="4" presetClass="entr" presetSubtype="16" fill="hold"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ox(in)">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Quantile Distances </a:t>
            </a:r>
            <a:endParaRPr lang="en-AU" dirty="0"/>
          </a:p>
        </p:txBody>
      </p:sp>
      <p:sp>
        <p:nvSpPr>
          <p:cNvPr id="3" name="Content Placeholder 2"/>
          <p:cNvSpPr>
            <a:spLocks noGrp="1"/>
          </p:cNvSpPr>
          <p:nvPr>
            <p:ph idx="1"/>
          </p:nvPr>
        </p:nvSpPr>
        <p:spPr>
          <a:xfrm>
            <a:off x="357158" y="1357298"/>
            <a:ext cx="8229600" cy="3286148"/>
          </a:xfrm>
        </p:spPr>
        <p:txBody>
          <a:bodyPr>
            <a:normAutofit/>
          </a:bodyPr>
          <a:lstStyle/>
          <a:p>
            <a:r>
              <a:rPr lang="el-GR" i="1" dirty="0" smtClean="0">
                <a:solidFill>
                  <a:srgbClr val="0000FF"/>
                </a:solidFill>
              </a:rPr>
              <a:t>Φ</a:t>
            </a:r>
            <a:r>
              <a:rPr lang="en-US" dirty="0" smtClean="0"/>
              <a:t>-</a:t>
            </a:r>
            <a:r>
              <a:rPr lang="en-US" dirty="0" smtClean="0">
                <a:solidFill>
                  <a:srgbClr val="0000FF"/>
                </a:solidFill>
              </a:rPr>
              <a:t>quantile </a:t>
            </a:r>
            <a:r>
              <a:rPr lang="en-US" dirty="0" smtClean="0"/>
              <a:t>group-base</a:t>
            </a:r>
            <a:r>
              <a:rPr lang="en-US" dirty="0" smtClean="0">
                <a:solidFill>
                  <a:srgbClr val="0000FF"/>
                </a:solidFill>
              </a:rPr>
              <a:t> </a:t>
            </a:r>
            <a:r>
              <a:rPr lang="en-US" dirty="0" smtClean="0"/>
              <a:t>distance</a:t>
            </a:r>
          </a:p>
          <a:p>
            <a:pPr lvl="1"/>
            <a:r>
              <a:rPr lang="en-US" sz="2400" i="1" dirty="0" smtClean="0"/>
              <a:t>Candidate group</a:t>
            </a:r>
            <a:r>
              <a:rPr lang="en-US" sz="2400" dirty="0" smtClean="0"/>
              <a:t>:  a subset </a:t>
            </a:r>
            <a:r>
              <a:rPr lang="en-US" sz="2400" i="1" dirty="0" smtClean="0">
                <a:solidFill>
                  <a:srgbClr val="0000FF"/>
                </a:solidFill>
              </a:rPr>
              <a:t>S’</a:t>
            </a:r>
            <a:r>
              <a:rPr lang="en-US" sz="2400" dirty="0" smtClean="0"/>
              <a:t> of elements set </a:t>
            </a:r>
            <a:r>
              <a:rPr lang="en-US" sz="2400" i="1" dirty="0" smtClean="0">
                <a:solidFill>
                  <a:srgbClr val="0000FF"/>
                </a:solidFill>
              </a:rPr>
              <a:t>Q x U</a:t>
            </a:r>
            <a:r>
              <a:rPr lang="en-US" sz="2400" dirty="0" smtClean="0"/>
              <a:t> such that the total weights of elements in is not smaller than </a:t>
            </a:r>
            <a:r>
              <a:rPr lang="el-GR" sz="2400" i="1" dirty="0" smtClean="0">
                <a:solidFill>
                  <a:srgbClr val="0000FF"/>
                </a:solidFill>
              </a:rPr>
              <a:t>Φ</a:t>
            </a:r>
            <a:r>
              <a:rPr lang="en-US" sz="2400" dirty="0" smtClean="0"/>
              <a:t>. </a:t>
            </a:r>
          </a:p>
          <a:p>
            <a:pPr lvl="1">
              <a:buNone/>
            </a:pPr>
            <a:r>
              <a:rPr lang="en-US" sz="2400" i="1" dirty="0" smtClean="0"/>
              <a:t> </a:t>
            </a:r>
            <a:r>
              <a:rPr lang="en-US" sz="2400" dirty="0" smtClean="0"/>
              <a:t> </a:t>
            </a:r>
          </a:p>
          <a:p>
            <a:pPr lvl="1"/>
            <a:r>
              <a:rPr lang="en-US" sz="2400" dirty="0" smtClean="0"/>
              <a:t>The minimal total weighted distance among all candidate groups, namely with the minimal </a:t>
            </a:r>
          </a:p>
          <a:p>
            <a:pPr lvl="1">
              <a:buNone/>
            </a:pPr>
            <a:endParaRPr lang="en-AU" sz="2400"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15</a:t>
            </a:fld>
            <a:endParaRPr lang="en-AU"/>
          </a:p>
        </p:txBody>
      </p:sp>
      <p:pic>
        <p:nvPicPr>
          <p:cNvPr id="1027" name="Picture 3"/>
          <p:cNvPicPr>
            <a:picLocks noChangeAspect="1" noChangeArrowheads="1"/>
          </p:cNvPicPr>
          <p:nvPr/>
        </p:nvPicPr>
        <p:blipFill>
          <a:blip r:embed="rId3"/>
          <a:srcRect/>
          <a:stretch>
            <a:fillRect/>
          </a:stretch>
        </p:blipFill>
        <p:spPr bwMode="auto">
          <a:xfrm>
            <a:off x="2256080" y="4214818"/>
            <a:ext cx="4530498" cy="6429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Quantile Distances </a:t>
            </a:r>
            <a:endParaRPr lang="en-AU" dirty="0"/>
          </a:p>
        </p:txBody>
      </p:sp>
      <p:sp>
        <p:nvSpPr>
          <p:cNvPr id="3" name="Content Placeholder 2"/>
          <p:cNvSpPr>
            <a:spLocks noGrp="1"/>
          </p:cNvSpPr>
          <p:nvPr>
            <p:ph idx="1"/>
          </p:nvPr>
        </p:nvSpPr>
        <p:spPr>
          <a:xfrm>
            <a:off x="457200" y="1600201"/>
            <a:ext cx="8229600" cy="757229"/>
          </a:xfrm>
        </p:spPr>
        <p:txBody>
          <a:bodyPr/>
          <a:lstStyle/>
          <a:p>
            <a:r>
              <a:rPr lang="el-GR" i="1" dirty="0" smtClean="0">
                <a:solidFill>
                  <a:srgbClr val="0000FF"/>
                </a:solidFill>
              </a:rPr>
              <a:t>Φ</a:t>
            </a:r>
            <a:r>
              <a:rPr lang="en-US" dirty="0" smtClean="0"/>
              <a:t>-</a:t>
            </a:r>
            <a:r>
              <a:rPr lang="en-US" dirty="0" smtClean="0">
                <a:solidFill>
                  <a:srgbClr val="0000FF"/>
                </a:solidFill>
              </a:rPr>
              <a:t>quantile </a:t>
            </a:r>
            <a:r>
              <a:rPr lang="en-US" dirty="0" smtClean="0"/>
              <a:t>group-base</a:t>
            </a:r>
            <a:r>
              <a:rPr lang="en-US" dirty="0" smtClean="0">
                <a:solidFill>
                  <a:srgbClr val="0000FF"/>
                </a:solidFill>
              </a:rPr>
              <a:t> </a:t>
            </a:r>
            <a:r>
              <a:rPr lang="en-US" dirty="0" smtClean="0"/>
              <a:t>distance</a:t>
            </a:r>
          </a:p>
        </p:txBody>
      </p:sp>
      <p:sp>
        <p:nvSpPr>
          <p:cNvPr id="4" name="Slide Number Placeholder 3"/>
          <p:cNvSpPr>
            <a:spLocks noGrp="1"/>
          </p:cNvSpPr>
          <p:nvPr>
            <p:ph type="sldNum" sz="quarter" idx="12"/>
          </p:nvPr>
        </p:nvSpPr>
        <p:spPr/>
        <p:txBody>
          <a:bodyPr/>
          <a:lstStyle/>
          <a:p>
            <a:fld id="{881D2080-A4D6-4D4A-8EEC-EFA02A2F7AB2}" type="slidenum">
              <a:rPr lang="en-AU" smtClean="0"/>
              <a:pPr/>
              <a:t>16</a:t>
            </a:fld>
            <a:endParaRPr lang="en-AU"/>
          </a:p>
        </p:txBody>
      </p:sp>
      <p:sp>
        <p:nvSpPr>
          <p:cNvPr id="5" name="Content Placeholder 2"/>
          <p:cNvSpPr txBox="1">
            <a:spLocks/>
          </p:cNvSpPr>
          <p:nvPr/>
        </p:nvSpPr>
        <p:spPr>
          <a:xfrm>
            <a:off x="142876" y="3671902"/>
            <a:ext cx="8929718" cy="1114420"/>
          </a:xfrm>
          <a:prstGeom prst="rect">
            <a:avLst/>
          </a:prstGeom>
        </p:spPr>
        <p:txBody>
          <a:bodyPr vert="horz" lIns="91440" tIns="45720" rIns="91440" bIns="45720" rtlCol="0">
            <a:normAutofit/>
          </a:bodyPr>
          <a:lstStyle/>
          <a:p>
            <a:pPr marL="342900" lvl="0" indent="-342900">
              <a:spcBef>
                <a:spcPct val="20000"/>
              </a:spcBef>
            </a:pPr>
            <a:r>
              <a:rPr lang="en-US" sz="2400" dirty="0" smtClean="0"/>
              <a:t>Instance pairs:</a:t>
            </a:r>
            <a:r>
              <a:rPr lang="en-US" sz="2400" dirty="0" smtClean="0">
                <a:solidFill>
                  <a:srgbClr val="0000FF"/>
                </a:solidFill>
              </a:rPr>
              <a:t>     </a:t>
            </a:r>
            <a:r>
              <a:rPr lang="en-US" sz="2400" dirty="0" smtClean="0">
                <a:solidFill>
                  <a:srgbClr val="FF0000"/>
                </a:solidFill>
              </a:rPr>
              <a:t>(</a:t>
            </a:r>
            <a:r>
              <a:rPr lang="en-US" sz="2400" i="1" dirty="0" smtClean="0">
                <a:solidFill>
                  <a:srgbClr val="FF0000"/>
                </a:solidFill>
              </a:rPr>
              <a:t>q</a:t>
            </a:r>
            <a:r>
              <a:rPr lang="en-US" sz="2400" i="1" baseline="-25000" dirty="0" smtClean="0">
                <a:solidFill>
                  <a:srgbClr val="FF0000"/>
                </a:solidFill>
              </a:rPr>
              <a:t>2</a:t>
            </a:r>
            <a:r>
              <a:rPr lang="en-US" sz="2400" dirty="0" smtClean="0">
                <a:solidFill>
                  <a:srgbClr val="FF0000"/>
                </a:solidFill>
              </a:rPr>
              <a:t>, </a:t>
            </a:r>
            <a:r>
              <a:rPr lang="en-US" sz="2400" i="1" dirty="0" smtClean="0">
                <a:solidFill>
                  <a:srgbClr val="FF0000"/>
                </a:solidFill>
              </a:rPr>
              <a:t>u</a:t>
            </a:r>
            <a:r>
              <a:rPr lang="en-US" sz="2400" i="1" baseline="-25000" dirty="0" smtClean="0">
                <a:solidFill>
                  <a:srgbClr val="FF0000"/>
                </a:solidFill>
              </a:rPr>
              <a:t>1</a:t>
            </a:r>
            <a:r>
              <a:rPr lang="en-US" sz="2400" dirty="0" smtClean="0">
                <a:solidFill>
                  <a:srgbClr val="FF0000"/>
                </a:solidFill>
              </a:rPr>
              <a:t>)</a:t>
            </a:r>
            <a:r>
              <a:rPr lang="en-US" sz="2400" dirty="0" smtClean="0"/>
              <a:t>    </a:t>
            </a:r>
            <a:r>
              <a:rPr lang="en-US" sz="2400" dirty="0" smtClean="0">
                <a:solidFill>
                  <a:srgbClr val="FF0000"/>
                </a:solidFill>
              </a:rPr>
              <a:t>(</a:t>
            </a:r>
            <a:r>
              <a:rPr lang="en-US" sz="2400" i="1" dirty="0" smtClean="0">
                <a:solidFill>
                  <a:srgbClr val="FF0000"/>
                </a:solidFill>
              </a:rPr>
              <a:t>q</a:t>
            </a:r>
            <a:r>
              <a:rPr lang="en-US" sz="2400" i="1" baseline="-25000" dirty="0" smtClean="0">
                <a:solidFill>
                  <a:srgbClr val="FF0000"/>
                </a:solidFill>
              </a:rPr>
              <a:t>3</a:t>
            </a:r>
            <a:r>
              <a:rPr lang="en-US" sz="2400" dirty="0" smtClean="0">
                <a:solidFill>
                  <a:srgbClr val="FF0000"/>
                </a:solidFill>
              </a:rPr>
              <a:t>, </a:t>
            </a:r>
            <a:r>
              <a:rPr lang="en-US" sz="2400" i="1" dirty="0" smtClean="0">
                <a:solidFill>
                  <a:srgbClr val="FF0000"/>
                </a:solidFill>
              </a:rPr>
              <a:t>u</a:t>
            </a:r>
            <a:r>
              <a:rPr lang="en-US" sz="2400" i="1" baseline="-25000" dirty="0" smtClean="0">
                <a:solidFill>
                  <a:srgbClr val="FF0000"/>
                </a:solidFill>
              </a:rPr>
              <a:t>1</a:t>
            </a:r>
            <a:r>
              <a:rPr lang="en-US" sz="2400" dirty="0" smtClean="0">
                <a:solidFill>
                  <a:srgbClr val="FF0000"/>
                </a:solidFill>
              </a:rPr>
              <a:t>)    (</a:t>
            </a:r>
            <a:r>
              <a:rPr lang="en-US" sz="2400" i="1" dirty="0" smtClean="0">
                <a:solidFill>
                  <a:srgbClr val="FF0000"/>
                </a:solidFill>
              </a:rPr>
              <a:t>q</a:t>
            </a:r>
            <a:r>
              <a:rPr lang="en-US" sz="2400" i="1" baseline="-25000" dirty="0" smtClean="0">
                <a:solidFill>
                  <a:srgbClr val="FF0000"/>
                </a:solidFill>
              </a:rPr>
              <a:t>3</a:t>
            </a:r>
            <a:r>
              <a:rPr lang="en-US" sz="2400" dirty="0" smtClean="0">
                <a:solidFill>
                  <a:srgbClr val="FF0000"/>
                </a:solidFill>
              </a:rPr>
              <a:t>, </a:t>
            </a:r>
            <a:r>
              <a:rPr lang="en-US" sz="2400" i="1" dirty="0" smtClean="0">
                <a:solidFill>
                  <a:srgbClr val="FF0000"/>
                </a:solidFill>
              </a:rPr>
              <a:t>u</a:t>
            </a:r>
            <a:r>
              <a:rPr lang="en-US" sz="2400" i="1" baseline="-25000" dirty="0" smtClean="0">
                <a:solidFill>
                  <a:srgbClr val="FF0000"/>
                </a:solidFill>
              </a:rPr>
              <a:t>2</a:t>
            </a:r>
            <a:r>
              <a:rPr lang="en-US" sz="2400" dirty="0" smtClean="0">
                <a:solidFill>
                  <a:srgbClr val="FF0000"/>
                </a:solidFill>
              </a:rPr>
              <a:t>)</a:t>
            </a:r>
            <a:r>
              <a:rPr lang="en-US" sz="2400" dirty="0" smtClean="0"/>
              <a:t>    (</a:t>
            </a:r>
            <a:r>
              <a:rPr lang="en-US" sz="2400" i="1" dirty="0" smtClean="0"/>
              <a:t>q</a:t>
            </a:r>
            <a:r>
              <a:rPr lang="en-US" sz="2400" i="1" baseline="-25000" dirty="0" smtClean="0"/>
              <a:t>1</a:t>
            </a:r>
            <a:r>
              <a:rPr lang="en-US" sz="2400" dirty="0" smtClean="0"/>
              <a:t>, </a:t>
            </a:r>
            <a:r>
              <a:rPr lang="en-US" sz="2400" i="1" dirty="0" smtClean="0"/>
              <a:t>u</a:t>
            </a:r>
            <a:r>
              <a:rPr lang="en-US" sz="2400" i="1" baseline="-25000" dirty="0" smtClean="0"/>
              <a:t>1</a:t>
            </a:r>
            <a:r>
              <a:rPr lang="en-US" sz="2400" dirty="0" smtClean="0"/>
              <a:t>)    </a:t>
            </a:r>
            <a:r>
              <a:rPr lang="en-US" sz="2400" dirty="0" smtClean="0">
                <a:solidFill>
                  <a:srgbClr val="FF0000"/>
                </a:solidFill>
              </a:rPr>
              <a:t>(</a:t>
            </a:r>
            <a:r>
              <a:rPr lang="en-US" sz="2400" i="1" dirty="0" smtClean="0">
                <a:solidFill>
                  <a:srgbClr val="FF0000"/>
                </a:solidFill>
              </a:rPr>
              <a:t>q</a:t>
            </a:r>
            <a:r>
              <a:rPr lang="en-US" sz="2400" i="1" baseline="-25000" dirty="0" smtClean="0">
                <a:solidFill>
                  <a:srgbClr val="FF0000"/>
                </a:solidFill>
              </a:rPr>
              <a:t>2</a:t>
            </a:r>
            <a:r>
              <a:rPr lang="en-US" sz="2400" dirty="0" smtClean="0">
                <a:solidFill>
                  <a:srgbClr val="FF0000"/>
                </a:solidFill>
              </a:rPr>
              <a:t>, </a:t>
            </a:r>
            <a:r>
              <a:rPr lang="en-US" sz="2400" i="1" dirty="0" smtClean="0">
                <a:solidFill>
                  <a:srgbClr val="FF0000"/>
                </a:solidFill>
              </a:rPr>
              <a:t>u</a:t>
            </a:r>
            <a:r>
              <a:rPr lang="en-US" sz="2400" i="1" baseline="-25000" dirty="0" smtClean="0">
                <a:solidFill>
                  <a:srgbClr val="FF0000"/>
                </a:solidFill>
              </a:rPr>
              <a:t>2</a:t>
            </a:r>
            <a:r>
              <a:rPr lang="en-US" sz="2400" dirty="0" smtClean="0">
                <a:solidFill>
                  <a:srgbClr val="FF0000"/>
                </a:solidFill>
              </a:rPr>
              <a:t>)</a:t>
            </a:r>
            <a:r>
              <a:rPr lang="en-US" sz="2400" dirty="0" smtClean="0"/>
              <a:t>    (</a:t>
            </a:r>
            <a:r>
              <a:rPr lang="en-US" sz="2400" i="1" dirty="0" smtClean="0"/>
              <a:t>q</a:t>
            </a:r>
            <a:r>
              <a:rPr lang="en-US" sz="2400" i="1" baseline="-25000" dirty="0" smtClean="0"/>
              <a:t>1</a:t>
            </a:r>
            <a:r>
              <a:rPr lang="en-US" sz="2400" dirty="0" smtClean="0"/>
              <a:t>, </a:t>
            </a:r>
            <a:r>
              <a:rPr lang="en-US" sz="2400" i="1" dirty="0" smtClean="0"/>
              <a:t>u</a:t>
            </a:r>
            <a:r>
              <a:rPr lang="en-US" sz="2400" i="1" baseline="-25000" dirty="0" smtClean="0"/>
              <a:t>2</a:t>
            </a:r>
            <a:r>
              <a:rPr lang="en-US" sz="2400" dirty="0" smtClean="0"/>
              <a:t>)</a:t>
            </a:r>
          </a:p>
          <a:p>
            <a:pPr marL="342900" lvl="0" indent="-342900">
              <a:spcBef>
                <a:spcPct val="20000"/>
              </a:spcBef>
            </a:pPr>
            <a:r>
              <a:rPr kumimoji="0" lang="en-US" sz="2400" b="0" u="none" strike="noStrike" kern="1200" cap="none" spc="0" normalizeH="0" baseline="0" noProof="0" dirty="0" smtClean="0">
                <a:ln>
                  <a:noFill/>
                </a:ln>
                <a:solidFill>
                  <a:srgbClr val="0000FF"/>
                </a:solidFill>
                <a:effectLst/>
                <a:uLnTx/>
                <a:uFillTx/>
                <a:latin typeface="+mn-lt"/>
                <a:ea typeface="+mn-ea"/>
                <a:cs typeface="+mn-cs"/>
              </a:rPr>
              <a:t> Weights:</a:t>
            </a:r>
            <a:r>
              <a:rPr kumimoji="0" lang="en-US" sz="2400" b="0" u="none" strike="noStrike" kern="1200" cap="none" spc="0" normalizeH="0" baseline="0" noProof="0" dirty="0" smtClean="0">
                <a:ln>
                  <a:noFill/>
                </a:ln>
                <a:effectLst/>
                <a:uLnTx/>
                <a:uFillTx/>
                <a:latin typeface="+mn-lt"/>
                <a:ea typeface="+mn-ea"/>
                <a:cs typeface="+mn-cs"/>
              </a:rPr>
              <a:t> </a:t>
            </a:r>
            <a:r>
              <a:rPr kumimoji="0" lang="en-US" sz="2400" b="0" u="none" strike="noStrike" kern="1200" cap="none" spc="0" normalizeH="0" noProof="0" dirty="0" smtClean="0">
                <a:ln>
                  <a:noFill/>
                </a:ln>
                <a:effectLst/>
                <a:uLnTx/>
                <a:uFillTx/>
                <a:latin typeface="+mn-lt"/>
                <a:ea typeface="+mn-ea"/>
                <a:cs typeface="+mn-cs"/>
              </a:rPr>
              <a:t>                </a:t>
            </a:r>
            <a:r>
              <a:rPr kumimoji="0" lang="en-US" sz="2400" b="0" u="none" strike="noStrike" kern="1200" cap="none" spc="0" normalizeH="0" baseline="0" noProof="0" dirty="0" smtClean="0">
                <a:ln>
                  <a:noFill/>
                </a:ln>
                <a:solidFill>
                  <a:srgbClr val="0000FF"/>
                </a:solidFill>
                <a:effectLst/>
                <a:uLnTx/>
                <a:uFillTx/>
                <a:latin typeface="+mn-lt"/>
                <a:ea typeface="+mn-ea"/>
                <a:cs typeface="+mn-cs"/>
              </a:rPr>
              <a:t>1/8</a:t>
            </a:r>
            <a:r>
              <a:rPr kumimoji="0" lang="en-US" sz="2400" b="0" u="none" strike="noStrike" kern="1200" cap="none" spc="0" normalizeH="0" noProof="0" dirty="0" smtClean="0">
                <a:ln>
                  <a:noFill/>
                </a:ln>
                <a:solidFill>
                  <a:srgbClr val="0000FF"/>
                </a:solidFill>
                <a:effectLst/>
                <a:uLnTx/>
                <a:uFillTx/>
                <a:latin typeface="+mn-lt"/>
                <a:ea typeface="+mn-ea"/>
                <a:cs typeface="+mn-cs"/>
              </a:rPr>
              <a:t>           </a:t>
            </a:r>
            <a:r>
              <a:rPr lang="en-US" sz="2400" dirty="0" smtClean="0">
                <a:solidFill>
                  <a:srgbClr val="0000FF"/>
                </a:solidFill>
              </a:rPr>
              <a:t>1/8          1/8           1/4</a:t>
            </a:r>
            <a:r>
              <a:rPr kumimoji="0" lang="en-US" sz="2400" b="0" u="none" strike="noStrike" kern="1200" cap="none" spc="0" normalizeH="0" noProof="0" dirty="0" smtClean="0">
                <a:ln>
                  <a:noFill/>
                </a:ln>
                <a:solidFill>
                  <a:srgbClr val="0000FF"/>
                </a:solidFill>
                <a:effectLst/>
                <a:uLnTx/>
                <a:uFillTx/>
                <a:latin typeface="+mn-lt"/>
                <a:ea typeface="+mn-ea"/>
                <a:cs typeface="+mn-cs"/>
              </a:rPr>
              <a:t>          1/8         1/4</a:t>
            </a:r>
            <a:endParaRPr kumimoji="0" lang="en-US" sz="2400" b="0" u="none" strike="noStrike" kern="1200" cap="none" spc="0" normalizeH="0" baseline="0" noProof="0" dirty="0" smtClean="0">
              <a:ln>
                <a:noFill/>
              </a:ln>
              <a:solidFill>
                <a:srgbClr val="0000FF"/>
              </a:solidFill>
              <a:effectLst/>
              <a:uLnTx/>
              <a:uFillTx/>
              <a:latin typeface="+mn-lt"/>
              <a:ea typeface="+mn-ea"/>
              <a:cs typeface="+mn-cs"/>
            </a:endParaRPr>
          </a:p>
        </p:txBody>
      </p:sp>
      <p:sp>
        <p:nvSpPr>
          <p:cNvPr id="6" name="Content Placeholder 2"/>
          <p:cNvSpPr txBox="1">
            <a:spLocks/>
          </p:cNvSpPr>
          <p:nvPr/>
        </p:nvSpPr>
        <p:spPr>
          <a:xfrm>
            <a:off x="142844" y="2743209"/>
            <a:ext cx="1533508" cy="75722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l-GR" sz="3200" b="0" i="1" u="none" strike="noStrike" kern="1200" cap="none" spc="0" normalizeH="0" baseline="0" noProof="0" dirty="0" smtClean="0">
                <a:ln>
                  <a:noFill/>
                </a:ln>
                <a:solidFill>
                  <a:srgbClr val="0000FF"/>
                </a:solidFill>
                <a:effectLst/>
                <a:uLnTx/>
                <a:uFillTx/>
                <a:latin typeface="+mn-lt"/>
                <a:ea typeface="+mn-ea"/>
                <a:cs typeface="+mn-cs"/>
              </a:rPr>
              <a:t>Φ</a:t>
            </a:r>
            <a:r>
              <a:rPr lang="en-US" sz="3200" dirty="0" smtClean="0"/>
              <a:t> = 0.5</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Rounded Rectangle 11"/>
          <p:cNvSpPr/>
          <p:nvPr/>
        </p:nvSpPr>
        <p:spPr>
          <a:xfrm>
            <a:off x="2214546" y="3714752"/>
            <a:ext cx="1071570" cy="857256"/>
          </a:xfrm>
          <a:prstGeom prst="roundRect">
            <a:avLst/>
          </a:prstGeom>
          <a:solidFill>
            <a:srgbClr val="FFC000">
              <a:alpha val="38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ounded Rectangle 13"/>
          <p:cNvSpPr/>
          <p:nvPr/>
        </p:nvSpPr>
        <p:spPr>
          <a:xfrm>
            <a:off x="3357554" y="3714752"/>
            <a:ext cx="1071570" cy="857256"/>
          </a:xfrm>
          <a:prstGeom prst="roundRect">
            <a:avLst/>
          </a:prstGeom>
          <a:solidFill>
            <a:srgbClr val="FFC000">
              <a:alpha val="38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ounded Rectangle 14"/>
          <p:cNvSpPr/>
          <p:nvPr/>
        </p:nvSpPr>
        <p:spPr>
          <a:xfrm>
            <a:off x="5643570" y="3714752"/>
            <a:ext cx="1071570" cy="857256"/>
          </a:xfrm>
          <a:prstGeom prst="roundRect">
            <a:avLst/>
          </a:prstGeom>
          <a:solidFill>
            <a:srgbClr val="FFC000">
              <a:alpha val="38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ounded Rectangle 15"/>
          <p:cNvSpPr/>
          <p:nvPr/>
        </p:nvSpPr>
        <p:spPr>
          <a:xfrm>
            <a:off x="4500562" y="3714752"/>
            <a:ext cx="1071570" cy="857256"/>
          </a:xfrm>
          <a:prstGeom prst="roundRect">
            <a:avLst/>
          </a:prstGeom>
          <a:solidFill>
            <a:srgbClr val="FFC000">
              <a:alpha val="38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ounded Rectangle 16"/>
          <p:cNvSpPr/>
          <p:nvPr/>
        </p:nvSpPr>
        <p:spPr>
          <a:xfrm>
            <a:off x="6786578" y="3714752"/>
            <a:ext cx="1071570" cy="857256"/>
          </a:xfrm>
          <a:prstGeom prst="roundRect">
            <a:avLst/>
          </a:prstGeom>
          <a:solidFill>
            <a:srgbClr val="FFC000">
              <a:alpha val="38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checkerboard(across)">
                                      <p:cBhvr>
                                        <p:cTn id="10" dur="500"/>
                                        <p:tgtEl>
                                          <p:spTgt spid="1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checkerboard(across)">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4"/>
                                        </p:tgtEl>
                                        <p:attrNameLst>
                                          <p:attrName>style.visibility</p:attrName>
                                        </p:attrNameLst>
                                      </p:cBhvr>
                                      <p:to>
                                        <p:strVal val="hidden"/>
                                      </p:to>
                                    </p:set>
                                  </p:childTnLst>
                                </p:cTn>
                              </p:par>
                              <p:par>
                                <p:cTn id="18" presetID="5" presetClass="entr" presetSubtype="10"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checkerboard(across)">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2"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xit" presetSubtype="0" fill="hold" grpId="1" nodeType="withEffect">
                                  <p:stCondLst>
                                    <p:cond delay="0"/>
                                  </p:stCondLst>
                                  <p:childTnLst>
                                    <p:set>
                                      <p:cBhvr>
                                        <p:cTn id="28"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4" grpId="1" animBg="1"/>
      <p:bldP spid="14" grpId="2" animBg="1"/>
      <p:bldP spid="15" grpId="0" animBg="1"/>
      <p:bldP spid="15" grpId="1"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Problem Definition</a:t>
            </a:r>
            <a:endParaRPr lang="en-AU" dirty="0"/>
          </a:p>
        </p:txBody>
      </p:sp>
      <p:sp>
        <p:nvSpPr>
          <p:cNvPr id="3" name="Content Placeholder 2"/>
          <p:cNvSpPr>
            <a:spLocks noGrp="1"/>
          </p:cNvSpPr>
          <p:nvPr>
            <p:ph idx="1"/>
          </p:nvPr>
        </p:nvSpPr>
        <p:spPr/>
        <p:txBody>
          <a:bodyPr/>
          <a:lstStyle/>
          <a:p>
            <a:pPr algn="just">
              <a:buNone/>
            </a:pPr>
            <a:r>
              <a:rPr lang="en-US" dirty="0" smtClean="0"/>
              <a:t>Given a set of multi-valued objects, a multi-valued query object and </a:t>
            </a:r>
            <a:r>
              <a:rPr lang="el-GR" i="1" dirty="0" smtClean="0">
                <a:solidFill>
                  <a:srgbClr val="0000FF"/>
                </a:solidFill>
              </a:rPr>
              <a:t>Φ</a:t>
            </a:r>
            <a:r>
              <a:rPr lang="en-US" i="1" dirty="0" smtClean="0">
                <a:solidFill>
                  <a:srgbClr val="0000FF"/>
                </a:solidFill>
              </a:rPr>
              <a:t> in </a:t>
            </a:r>
            <a:r>
              <a:rPr lang="en-US" dirty="0" smtClean="0">
                <a:solidFill>
                  <a:srgbClr val="0000FF"/>
                </a:solidFill>
              </a:rPr>
              <a:t>(0, 1]</a:t>
            </a:r>
            <a:r>
              <a:rPr lang="en-US" i="1" dirty="0" smtClean="0"/>
              <a:t>,</a:t>
            </a:r>
            <a:r>
              <a:rPr lang="en-US" i="1" dirty="0" smtClean="0">
                <a:solidFill>
                  <a:srgbClr val="0000FF"/>
                </a:solidFill>
              </a:rPr>
              <a:t> </a:t>
            </a:r>
            <a:r>
              <a:rPr lang="en-US" dirty="0" smtClean="0"/>
              <a:t>retrieve </a:t>
            </a:r>
            <a:r>
              <a:rPr lang="en-US" dirty="0" smtClean="0">
                <a:solidFill>
                  <a:srgbClr val="0000FF"/>
                </a:solidFill>
              </a:rPr>
              <a:t>K</a:t>
            </a:r>
            <a:r>
              <a:rPr lang="en-US" dirty="0" smtClean="0"/>
              <a:t> objects with smallest </a:t>
            </a:r>
            <a:r>
              <a:rPr lang="el-GR" i="1" u="sng" dirty="0" smtClean="0">
                <a:solidFill>
                  <a:srgbClr val="0000FF"/>
                </a:solidFill>
              </a:rPr>
              <a:t>Φ</a:t>
            </a:r>
            <a:r>
              <a:rPr lang="en-US" u="sng" dirty="0" smtClean="0">
                <a:solidFill>
                  <a:srgbClr val="0000FF"/>
                </a:solidFill>
              </a:rPr>
              <a:t>-quantile </a:t>
            </a:r>
            <a:r>
              <a:rPr lang="en-US" u="sng" dirty="0" smtClean="0"/>
              <a:t>distance</a:t>
            </a:r>
            <a:r>
              <a:rPr lang="en-AU" dirty="0" smtClean="0"/>
              <a:t> </a:t>
            </a:r>
            <a:r>
              <a:rPr lang="en-US" dirty="0" smtClean="0"/>
              <a:t>and </a:t>
            </a:r>
            <a:r>
              <a:rPr lang="el-GR" i="1" u="sng" dirty="0" smtClean="0">
                <a:solidFill>
                  <a:srgbClr val="0000FF"/>
                </a:solidFill>
              </a:rPr>
              <a:t>Φ</a:t>
            </a:r>
            <a:r>
              <a:rPr lang="en-US" u="sng" dirty="0" smtClean="0">
                <a:solidFill>
                  <a:srgbClr val="0000FF"/>
                </a:solidFill>
              </a:rPr>
              <a:t>-quantile </a:t>
            </a:r>
            <a:r>
              <a:rPr lang="en-US" u="sng" dirty="0" smtClean="0"/>
              <a:t>group-base</a:t>
            </a:r>
            <a:r>
              <a:rPr lang="en-US" dirty="0" smtClean="0">
                <a:solidFill>
                  <a:srgbClr val="0000FF"/>
                </a:solidFill>
              </a:rPr>
              <a:t> </a:t>
            </a:r>
            <a:r>
              <a:rPr lang="en-US" dirty="0" smtClean="0"/>
              <a:t>distance</a:t>
            </a:r>
            <a:r>
              <a:rPr lang="en-AU" dirty="0" smtClean="0"/>
              <a:t> </a:t>
            </a:r>
            <a:r>
              <a:rPr lang="en-US" dirty="0" smtClean="0"/>
              <a:t>to the query object. </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17</a:t>
            </a:fld>
            <a:endParaRPr lang="en-A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Framework</a:t>
            </a:r>
            <a:endParaRPr lang="en-AU" dirty="0"/>
          </a:p>
        </p:txBody>
      </p:sp>
      <p:sp>
        <p:nvSpPr>
          <p:cNvPr id="3" name="Content Placeholder 2"/>
          <p:cNvSpPr>
            <a:spLocks noGrp="1"/>
          </p:cNvSpPr>
          <p:nvPr>
            <p:ph idx="1"/>
          </p:nvPr>
        </p:nvSpPr>
        <p:spPr/>
        <p:txBody>
          <a:bodyPr/>
          <a:lstStyle/>
          <a:p>
            <a:r>
              <a:rPr lang="en-US" dirty="0" smtClean="0"/>
              <a:t>Seeding</a:t>
            </a:r>
          </a:p>
          <a:p>
            <a:pPr lvl="1"/>
            <a:r>
              <a:rPr lang="en-US" sz="2400" dirty="0" smtClean="0"/>
              <a:t>Select k objects and compute quantile distance --- k seeds are selected based on mean </a:t>
            </a:r>
          </a:p>
          <a:p>
            <a:pPr lvl="1"/>
            <a:r>
              <a:rPr lang="en-US" sz="2400" dirty="0" smtClean="0">
                <a:solidFill>
                  <a:srgbClr val="0000FF"/>
                </a:solidFill>
              </a:rPr>
              <a:t>Challenge</a:t>
            </a:r>
            <a:r>
              <a:rPr lang="en-US" sz="2400" dirty="0" smtClean="0"/>
              <a:t>:  efficient computation of quantile distances</a:t>
            </a:r>
          </a:p>
          <a:p>
            <a:r>
              <a:rPr lang="en-US" dirty="0" smtClean="0"/>
              <a:t>Refinement:</a:t>
            </a:r>
          </a:p>
          <a:p>
            <a:pPr lvl="1"/>
            <a:r>
              <a:rPr lang="en-US" sz="2400" dirty="0" smtClean="0"/>
              <a:t>Determine the final solution</a:t>
            </a:r>
          </a:p>
          <a:p>
            <a:pPr lvl="1"/>
            <a:r>
              <a:rPr lang="en-US" sz="2400" dirty="0" smtClean="0">
                <a:solidFill>
                  <a:srgbClr val="0000FF"/>
                </a:solidFill>
              </a:rPr>
              <a:t>Challenge</a:t>
            </a:r>
            <a:r>
              <a:rPr lang="en-US" sz="2400" dirty="0" smtClean="0"/>
              <a:t>:  efficient pruning techniques</a:t>
            </a:r>
            <a:endParaRPr lang="en-AU" sz="2400"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18</a:t>
            </a:fld>
            <a:endParaRPr lang="en-A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Distance</a:t>
            </a:r>
            <a:endParaRPr lang="en-AU" dirty="0"/>
          </a:p>
        </p:txBody>
      </p:sp>
      <p:sp>
        <p:nvSpPr>
          <p:cNvPr id="3" name="Content Placeholder 2"/>
          <p:cNvSpPr>
            <a:spLocks noGrp="1"/>
          </p:cNvSpPr>
          <p:nvPr>
            <p:ph idx="1"/>
          </p:nvPr>
        </p:nvSpPr>
        <p:spPr/>
        <p:txBody>
          <a:bodyPr/>
          <a:lstStyle/>
          <a:p>
            <a:r>
              <a:rPr lang="en-US" dirty="0" smtClean="0"/>
              <a:t>Multi-value objects </a:t>
            </a:r>
            <a:r>
              <a:rPr lang="en-US" dirty="0" smtClean="0">
                <a:solidFill>
                  <a:srgbClr val="0000FF"/>
                </a:solidFill>
              </a:rPr>
              <a:t>U</a:t>
            </a:r>
            <a:r>
              <a:rPr lang="en-US" dirty="0" smtClean="0"/>
              <a:t> and </a:t>
            </a:r>
            <a:r>
              <a:rPr lang="en-US" dirty="0" smtClean="0">
                <a:solidFill>
                  <a:srgbClr val="0000FF"/>
                </a:solidFill>
              </a:rPr>
              <a:t>V</a:t>
            </a:r>
          </a:p>
          <a:p>
            <a:pPr lvl="1"/>
            <a:r>
              <a:rPr lang="en-US" sz="2400" dirty="0" smtClean="0"/>
              <a:t>Overall </a:t>
            </a:r>
            <a:r>
              <a:rPr lang="en-US" sz="2400" dirty="0" smtClean="0">
                <a:solidFill>
                  <a:srgbClr val="0000FF"/>
                </a:solidFill>
              </a:rPr>
              <a:t>m=|U|</a:t>
            </a:r>
            <a:r>
              <a:rPr lang="en-US" sz="2400" dirty="0" smtClean="0"/>
              <a:t> </a:t>
            </a:r>
            <a:r>
              <a:rPr lang="en-US" sz="2400" dirty="0" smtClean="0">
                <a:solidFill>
                  <a:srgbClr val="0000FF"/>
                </a:solidFill>
              </a:rPr>
              <a:t>* |V|</a:t>
            </a:r>
            <a:r>
              <a:rPr lang="en-US" sz="2400" dirty="0" smtClean="0"/>
              <a:t> instance pairs</a:t>
            </a:r>
          </a:p>
          <a:p>
            <a:pPr lvl="1"/>
            <a:r>
              <a:rPr lang="en-US" sz="2400" dirty="0" smtClean="0"/>
              <a:t>Existing:  Disk-based </a:t>
            </a:r>
            <a:r>
              <a:rPr lang="en-US" sz="2400" dirty="0" err="1" smtClean="0"/>
              <a:t>Quantile</a:t>
            </a:r>
            <a:r>
              <a:rPr lang="en-US" sz="2400" dirty="0" smtClean="0"/>
              <a:t> computation: </a:t>
            </a:r>
            <a:r>
              <a:rPr lang="en-US" sz="2400" dirty="0" smtClean="0">
                <a:solidFill>
                  <a:srgbClr val="FF0000"/>
                </a:solidFill>
              </a:rPr>
              <a:t>O(</a:t>
            </a:r>
            <a:r>
              <a:rPr lang="en-US" sz="2400" dirty="0" err="1" smtClean="0">
                <a:solidFill>
                  <a:srgbClr val="FF0000"/>
                </a:solidFill>
              </a:rPr>
              <a:t>mlogm</a:t>
            </a:r>
            <a:r>
              <a:rPr lang="en-US" sz="2400" dirty="0" smtClean="0">
                <a:solidFill>
                  <a:srgbClr val="FF0000"/>
                </a:solidFill>
              </a:rPr>
              <a:t>)</a:t>
            </a:r>
            <a:r>
              <a:rPr lang="en-US" sz="2400" dirty="0" smtClean="0"/>
              <a:t> with pruning</a:t>
            </a:r>
          </a:p>
          <a:p>
            <a:pPr lvl="1">
              <a:buNone/>
            </a:pPr>
            <a:r>
              <a:rPr lang="en-US" sz="2400" dirty="0" smtClean="0"/>
              <a:t>                                                               ---  </a:t>
            </a:r>
            <a:r>
              <a:rPr lang="en-US" sz="2400" dirty="0" err="1" smtClean="0"/>
              <a:t>Yiu</a:t>
            </a:r>
            <a:r>
              <a:rPr lang="en-US" sz="2400" dirty="0" smtClean="0"/>
              <a:t> </a:t>
            </a:r>
            <a:r>
              <a:rPr lang="en-US" sz="2400" i="1" dirty="0" smtClean="0"/>
              <a:t>et al</a:t>
            </a:r>
            <a:r>
              <a:rPr lang="en-US" sz="2400" dirty="0" smtClean="0"/>
              <a:t> EDBT 06</a:t>
            </a:r>
          </a:p>
          <a:p>
            <a:pPr lvl="1"/>
            <a:endParaRPr lang="en-US" sz="2400" dirty="0" smtClean="0">
              <a:solidFill>
                <a:srgbClr val="0000FF"/>
              </a:solidFill>
            </a:endParaRPr>
          </a:p>
          <a:p>
            <a:pPr lvl="1"/>
            <a:r>
              <a:rPr lang="en-US" sz="2400" dirty="0" smtClean="0"/>
              <a:t>Our contribution:</a:t>
            </a:r>
            <a:r>
              <a:rPr lang="en-US" sz="2400" dirty="0" smtClean="0">
                <a:solidFill>
                  <a:srgbClr val="0000FF"/>
                </a:solidFill>
              </a:rPr>
              <a:t>  </a:t>
            </a:r>
            <a:r>
              <a:rPr lang="en-US" sz="2400" dirty="0" smtClean="0">
                <a:solidFill>
                  <a:srgbClr val="FF0000"/>
                </a:solidFill>
              </a:rPr>
              <a:t>O(m)</a:t>
            </a:r>
            <a:r>
              <a:rPr lang="en-US" sz="2400" dirty="0" smtClean="0"/>
              <a:t> algorithm with pruning</a:t>
            </a:r>
          </a:p>
          <a:p>
            <a:pPr lvl="1">
              <a:buNone/>
            </a:pPr>
            <a:r>
              <a:rPr lang="en-US" sz="2000" dirty="0" smtClean="0"/>
              <a:t>      </a:t>
            </a:r>
            <a:r>
              <a:rPr lang="en-US" sz="2400" dirty="0" smtClean="0"/>
              <a:t>Basic Idea: index instances by R-tree; prune entry pairs at higher levels using bounding techniques</a:t>
            </a:r>
            <a:endParaRPr lang="en-AU" sz="2400" dirty="0">
              <a:solidFill>
                <a:srgbClr val="0000FF"/>
              </a:solidFill>
            </a:endParaRPr>
          </a:p>
        </p:txBody>
      </p:sp>
      <p:sp>
        <p:nvSpPr>
          <p:cNvPr id="4" name="Slide Number Placeholder 3"/>
          <p:cNvSpPr>
            <a:spLocks noGrp="1"/>
          </p:cNvSpPr>
          <p:nvPr>
            <p:ph type="sldNum" sz="quarter" idx="12"/>
          </p:nvPr>
        </p:nvSpPr>
        <p:spPr/>
        <p:txBody>
          <a:bodyPr/>
          <a:lstStyle/>
          <a:p>
            <a:fld id="{881D2080-A4D6-4D4A-8EEC-EFA02A2F7AB2}" type="slidenum">
              <a:rPr lang="en-AU" smtClean="0"/>
              <a:pPr/>
              <a:t>19</a:t>
            </a:fld>
            <a:endParaRPr lang="en-A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KNN Query</a:t>
            </a:r>
            <a:endParaRPr lang="en-AU" dirty="0"/>
          </a:p>
        </p:txBody>
      </p:sp>
      <p:sp>
        <p:nvSpPr>
          <p:cNvPr id="3" name="Content Placeholder 2"/>
          <p:cNvSpPr>
            <a:spLocks noGrp="1"/>
          </p:cNvSpPr>
          <p:nvPr>
            <p:ph idx="1"/>
          </p:nvPr>
        </p:nvSpPr>
        <p:spPr>
          <a:xfrm>
            <a:off x="214282" y="1600200"/>
            <a:ext cx="8229600" cy="828668"/>
          </a:xfrm>
        </p:spPr>
        <p:txBody>
          <a:bodyPr/>
          <a:lstStyle/>
          <a:p>
            <a:r>
              <a:rPr lang="en-US" dirty="0" smtClean="0"/>
              <a:t>Find </a:t>
            </a:r>
            <a:r>
              <a:rPr lang="en-US" i="1" dirty="0" smtClean="0">
                <a:solidFill>
                  <a:srgbClr val="0000FF"/>
                </a:solidFill>
              </a:rPr>
              <a:t>k</a:t>
            </a:r>
            <a:r>
              <a:rPr lang="en-US" dirty="0" smtClean="0"/>
              <a:t> objects closest to query </a:t>
            </a:r>
            <a:r>
              <a:rPr lang="en-US" i="1" dirty="0" smtClean="0">
                <a:solidFill>
                  <a:srgbClr val="0000FF"/>
                </a:solidFill>
              </a:rPr>
              <a:t>q</a:t>
            </a:r>
            <a:endParaRPr lang="en-AU" i="1" dirty="0">
              <a:solidFill>
                <a:srgbClr val="0000FF"/>
              </a:solidFill>
            </a:endParaRPr>
          </a:p>
        </p:txBody>
      </p:sp>
      <p:sp>
        <p:nvSpPr>
          <p:cNvPr id="4" name="Slide Number Placeholder 3"/>
          <p:cNvSpPr>
            <a:spLocks noGrp="1"/>
          </p:cNvSpPr>
          <p:nvPr>
            <p:ph type="sldNum" sz="quarter" idx="12"/>
          </p:nvPr>
        </p:nvSpPr>
        <p:spPr/>
        <p:txBody>
          <a:bodyPr/>
          <a:lstStyle/>
          <a:p>
            <a:fld id="{881D2080-A4D6-4D4A-8EEC-EFA02A2F7AB2}" type="slidenum">
              <a:rPr lang="en-AU" smtClean="0"/>
              <a:pPr/>
              <a:t>2</a:t>
            </a:fld>
            <a:endParaRPr lang="en-AU"/>
          </a:p>
        </p:txBody>
      </p:sp>
      <p:sp>
        <p:nvSpPr>
          <p:cNvPr id="5" name="Rectangle 4"/>
          <p:cNvSpPr/>
          <p:nvPr/>
        </p:nvSpPr>
        <p:spPr>
          <a:xfrm>
            <a:off x="2071670" y="2571744"/>
            <a:ext cx="4357718" cy="27146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
        <p:nvSpPr>
          <p:cNvPr id="6" name="Oval 5"/>
          <p:cNvSpPr/>
          <p:nvPr/>
        </p:nvSpPr>
        <p:spPr>
          <a:xfrm>
            <a:off x="3392430" y="3558468"/>
            <a:ext cx="108000" cy="108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p:cNvSpPr txBox="1"/>
          <p:nvPr/>
        </p:nvSpPr>
        <p:spPr>
          <a:xfrm>
            <a:off x="3560046" y="3237840"/>
            <a:ext cx="369012" cy="523220"/>
          </a:xfrm>
          <a:prstGeom prst="rect">
            <a:avLst/>
          </a:prstGeom>
          <a:noFill/>
        </p:spPr>
        <p:txBody>
          <a:bodyPr wrap="none" rtlCol="0">
            <a:spAutoFit/>
          </a:bodyPr>
          <a:lstStyle/>
          <a:p>
            <a:r>
              <a:rPr lang="en-US" sz="2800" i="1" dirty="0" smtClean="0"/>
              <a:t>q</a:t>
            </a:r>
            <a:endParaRPr lang="en-AU" sz="2800" i="1" dirty="0"/>
          </a:p>
        </p:txBody>
      </p:sp>
      <p:sp>
        <p:nvSpPr>
          <p:cNvPr id="8" name="Oval 7"/>
          <p:cNvSpPr/>
          <p:nvPr/>
        </p:nvSpPr>
        <p:spPr>
          <a:xfrm>
            <a:off x="2606612" y="2986964"/>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3106678" y="4129972"/>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Oval 9"/>
          <p:cNvSpPr/>
          <p:nvPr/>
        </p:nvSpPr>
        <p:spPr>
          <a:xfrm>
            <a:off x="2463736" y="491579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Oval 10"/>
          <p:cNvSpPr/>
          <p:nvPr/>
        </p:nvSpPr>
        <p:spPr>
          <a:xfrm>
            <a:off x="5392694" y="3166402"/>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p:cNvSpPr txBox="1"/>
          <p:nvPr/>
        </p:nvSpPr>
        <p:spPr>
          <a:xfrm>
            <a:off x="5560310" y="2786058"/>
            <a:ext cx="490840" cy="523220"/>
          </a:xfrm>
          <a:prstGeom prst="rect">
            <a:avLst/>
          </a:prstGeom>
          <a:noFill/>
        </p:spPr>
        <p:txBody>
          <a:bodyPr wrap="none" rtlCol="0">
            <a:spAutoFit/>
          </a:bodyPr>
          <a:lstStyle/>
          <a:p>
            <a:r>
              <a:rPr lang="en-US" sz="2800" i="1" dirty="0" smtClean="0"/>
              <a:t>o</a:t>
            </a:r>
            <a:r>
              <a:rPr lang="en-US" sz="2800" i="1" baseline="-25000" dirty="0" smtClean="0"/>
              <a:t>1</a:t>
            </a:r>
            <a:endParaRPr lang="en-AU" sz="2800" i="1" baseline="-25000" dirty="0"/>
          </a:p>
        </p:txBody>
      </p:sp>
      <p:sp>
        <p:nvSpPr>
          <p:cNvPr id="13" name="TextBox 12"/>
          <p:cNvSpPr txBox="1"/>
          <p:nvPr/>
        </p:nvSpPr>
        <p:spPr>
          <a:xfrm>
            <a:off x="2714612" y="2571744"/>
            <a:ext cx="490840" cy="523220"/>
          </a:xfrm>
          <a:prstGeom prst="rect">
            <a:avLst/>
          </a:prstGeom>
          <a:noFill/>
        </p:spPr>
        <p:txBody>
          <a:bodyPr wrap="none" rtlCol="0">
            <a:spAutoFit/>
          </a:bodyPr>
          <a:lstStyle/>
          <a:p>
            <a:r>
              <a:rPr lang="en-US" sz="2800" i="1" dirty="0" smtClean="0"/>
              <a:t>o</a:t>
            </a:r>
            <a:r>
              <a:rPr lang="en-US" sz="2800" i="1" baseline="-25000" dirty="0" smtClean="0"/>
              <a:t>4</a:t>
            </a:r>
            <a:endParaRPr lang="en-AU" sz="2800" i="1" baseline="-25000" dirty="0"/>
          </a:p>
        </p:txBody>
      </p:sp>
      <p:sp>
        <p:nvSpPr>
          <p:cNvPr id="14" name="TextBox 13"/>
          <p:cNvSpPr txBox="1"/>
          <p:nvPr/>
        </p:nvSpPr>
        <p:spPr>
          <a:xfrm flipH="1">
            <a:off x="2643174" y="3666468"/>
            <a:ext cx="571504" cy="523220"/>
          </a:xfrm>
          <a:prstGeom prst="rect">
            <a:avLst/>
          </a:prstGeom>
          <a:noFill/>
        </p:spPr>
        <p:txBody>
          <a:bodyPr wrap="square" rtlCol="0">
            <a:spAutoFit/>
          </a:bodyPr>
          <a:lstStyle/>
          <a:p>
            <a:r>
              <a:rPr lang="en-US" sz="2800" i="1" dirty="0" smtClean="0"/>
              <a:t>o</a:t>
            </a:r>
            <a:r>
              <a:rPr lang="en-US" sz="2800" i="1" baseline="-25000" dirty="0" smtClean="0"/>
              <a:t>2</a:t>
            </a:r>
            <a:endParaRPr lang="en-AU" sz="2800" i="1" baseline="-25000" dirty="0"/>
          </a:p>
        </p:txBody>
      </p:sp>
      <p:sp>
        <p:nvSpPr>
          <p:cNvPr id="15" name="TextBox 14"/>
          <p:cNvSpPr txBox="1"/>
          <p:nvPr/>
        </p:nvSpPr>
        <p:spPr>
          <a:xfrm>
            <a:off x="2571736" y="4500570"/>
            <a:ext cx="490840" cy="523220"/>
          </a:xfrm>
          <a:prstGeom prst="rect">
            <a:avLst/>
          </a:prstGeom>
          <a:noFill/>
        </p:spPr>
        <p:txBody>
          <a:bodyPr wrap="none" rtlCol="0">
            <a:spAutoFit/>
          </a:bodyPr>
          <a:lstStyle/>
          <a:p>
            <a:r>
              <a:rPr lang="en-US" sz="2800" i="1" dirty="0" smtClean="0"/>
              <a:t>o</a:t>
            </a:r>
            <a:r>
              <a:rPr lang="en-US" sz="2800" i="1" baseline="-25000" dirty="0" smtClean="0"/>
              <a:t>3</a:t>
            </a:r>
            <a:endParaRPr lang="en-AU" sz="2800" i="1" baseline="-25000" dirty="0"/>
          </a:p>
        </p:txBody>
      </p:sp>
      <p:sp>
        <p:nvSpPr>
          <p:cNvPr id="16" name="Content Placeholder 2"/>
          <p:cNvSpPr txBox="1">
            <a:spLocks/>
          </p:cNvSpPr>
          <p:nvPr/>
        </p:nvSpPr>
        <p:spPr>
          <a:xfrm>
            <a:off x="2428860" y="5500702"/>
            <a:ext cx="3776690" cy="82866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1" u="none" strike="noStrike" kern="1200" cap="none" spc="0" normalizeH="0" noProof="0" dirty="0" smtClean="0">
                <a:ln>
                  <a:noFill/>
                </a:ln>
                <a:solidFill>
                  <a:srgbClr val="0000FF"/>
                </a:solidFill>
                <a:effectLst/>
                <a:uLnTx/>
                <a:uFillTx/>
                <a:latin typeface="+mn-lt"/>
                <a:ea typeface="+mn-ea"/>
                <a:cs typeface="+mn-cs"/>
              </a:rPr>
              <a:t>  </a:t>
            </a:r>
            <a:r>
              <a:rPr kumimoji="0" lang="en-US" sz="3200" b="0" u="none" strike="noStrike" kern="1200" cap="none" spc="0" normalizeH="0" noProof="0" dirty="0" smtClean="0">
                <a:ln>
                  <a:noFill/>
                </a:ln>
                <a:solidFill>
                  <a:srgbClr val="0000FF"/>
                </a:solidFill>
                <a:effectLst/>
                <a:uLnTx/>
                <a:uFillTx/>
                <a:latin typeface="+mn-lt"/>
                <a:ea typeface="+mn-ea"/>
                <a:cs typeface="+mn-cs"/>
              </a:rPr>
              <a:t>2-</a:t>
            </a:r>
            <a:r>
              <a:rPr kumimoji="0" lang="en-US" sz="3200" b="0" u="none" strike="noStrike" kern="1200" cap="none" spc="0" normalizeH="0" noProof="0" dirty="0" smtClean="0">
                <a:ln>
                  <a:noFill/>
                </a:ln>
                <a:effectLst/>
                <a:uLnTx/>
                <a:uFillTx/>
                <a:latin typeface="+mn-lt"/>
                <a:ea typeface="+mn-ea"/>
                <a:cs typeface="+mn-cs"/>
              </a:rPr>
              <a:t>NN of </a:t>
            </a:r>
            <a:r>
              <a:rPr kumimoji="0" lang="en-US" sz="3200" b="0" i="1" u="none" strike="noStrike" kern="1200" cap="none" spc="0" normalizeH="0" noProof="0" dirty="0" smtClean="0">
                <a:ln>
                  <a:noFill/>
                </a:ln>
                <a:solidFill>
                  <a:srgbClr val="0000FF"/>
                </a:solidFill>
                <a:effectLst/>
                <a:uLnTx/>
                <a:uFillTx/>
                <a:latin typeface="+mn-lt"/>
                <a:ea typeface="+mn-ea"/>
                <a:cs typeface="+mn-cs"/>
              </a:rPr>
              <a:t>q</a:t>
            </a:r>
            <a:r>
              <a:rPr kumimoji="0" lang="en-US" sz="3200" b="0" u="none" strike="noStrike" kern="1200" cap="none" spc="0" normalizeH="0" noProof="0" dirty="0" smtClean="0">
                <a:ln>
                  <a:noFill/>
                </a:ln>
                <a:effectLst/>
                <a:uLnTx/>
                <a:uFillTx/>
                <a:latin typeface="+mn-lt"/>
                <a:ea typeface="+mn-ea"/>
                <a:cs typeface="+mn-cs"/>
              </a:rPr>
              <a:t>: </a:t>
            </a:r>
            <a:r>
              <a:rPr kumimoji="0" lang="en-US" sz="3200" b="0" i="1" u="none" strike="noStrike" kern="1200" cap="none" spc="0" normalizeH="0" noProof="0" dirty="0" smtClean="0">
                <a:ln>
                  <a:noFill/>
                </a:ln>
                <a:effectLst/>
                <a:uLnTx/>
                <a:uFillTx/>
                <a:latin typeface="+mn-lt"/>
                <a:ea typeface="+mn-ea"/>
                <a:cs typeface="+mn-cs"/>
              </a:rPr>
              <a:t>o</a:t>
            </a:r>
            <a:r>
              <a:rPr kumimoji="0" lang="en-US" sz="3200" b="0" i="1" u="none" strike="noStrike" kern="1200" cap="none" spc="0" normalizeH="0" baseline="-25000" noProof="0" dirty="0" smtClean="0">
                <a:ln>
                  <a:noFill/>
                </a:ln>
                <a:effectLst/>
                <a:uLnTx/>
                <a:uFillTx/>
                <a:latin typeface="+mn-lt"/>
                <a:ea typeface="+mn-ea"/>
                <a:cs typeface="+mn-cs"/>
              </a:rPr>
              <a:t>2</a:t>
            </a:r>
            <a:r>
              <a:rPr kumimoji="0" lang="en-US" sz="3200" b="0" u="none" strike="noStrike" kern="1200" cap="none" spc="0" normalizeH="0" noProof="0" dirty="0" smtClean="0">
                <a:ln>
                  <a:noFill/>
                </a:ln>
                <a:effectLst/>
                <a:uLnTx/>
                <a:uFillTx/>
                <a:latin typeface="+mn-lt"/>
                <a:ea typeface="+mn-ea"/>
                <a:cs typeface="+mn-cs"/>
              </a:rPr>
              <a:t> and </a:t>
            </a:r>
            <a:r>
              <a:rPr kumimoji="0" lang="en-US" sz="3200" b="0" i="1" u="none" strike="noStrike" kern="1200" cap="none" spc="0" normalizeH="0" noProof="0" dirty="0" smtClean="0">
                <a:ln>
                  <a:noFill/>
                </a:ln>
                <a:effectLst/>
                <a:uLnTx/>
                <a:uFillTx/>
                <a:latin typeface="+mn-lt"/>
                <a:ea typeface="+mn-ea"/>
                <a:cs typeface="+mn-cs"/>
              </a:rPr>
              <a:t>o</a:t>
            </a:r>
            <a:r>
              <a:rPr kumimoji="0" lang="en-US" sz="3200" b="0" i="1" u="none" strike="noStrike" kern="1200" cap="none" spc="0" normalizeH="0" baseline="-25000" noProof="0" dirty="0" smtClean="0">
                <a:ln>
                  <a:noFill/>
                </a:ln>
                <a:effectLst/>
                <a:uLnTx/>
                <a:uFillTx/>
                <a:latin typeface="+mn-lt"/>
                <a:ea typeface="+mn-ea"/>
                <a:cs typeface="+mn-cs"/>
              </a:rPr>
              <a:t>4</a:t>
            </a:r>
            <a:endParaRPr kumimoji="0" lang="en-AU" sz="3200" b="0" i="1" u="none" strike="noStrike" kern="1200" cap="none" spc="0" normalizeH="0" baseline="-25000" noProof="0" dirty="0" smtClean="0">
              <a:ln>
                <a:noFill/>
              </a:ln>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4"/>
            <a:ext cx="8229600" cy="928686"/>
          </a:xfrm>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Distance</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20</a:t>
            </a:fld>
            <a:endParaRPr lang="en-AU"/>
          </a:p>
        </p:txBody>
      </p:sp>
      <p:sp>
        <p:nvSpPr>
          <p:cNvPr id="5" name="Rectangle 4"/>
          <p:cNvSpPr/>
          <p:nvPr/>
        </p:nvSpPr>
        <p:spPr>
          <a:xfrm>
            <a:off x="1500166" y="1071546"/>
            <a:ext cx="2286016" cy="13573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4286248" y="1928802"/>
            <a:ext cx="1571636" cy="13573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1500166" y="1071546"/>
            <a:ext cx="1357322" cy="642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p:cNvSpPr/>
          <p:nvPr/>
        </p:nvSpPr>
        <p:spPr>
          <a:xfrm>
            <a:off x="3214678" y="1785926"/>
            <a:ext cx="571504" cy="642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4286248" y="1928802"/>
            <a:ext cx="857256" cy="571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p:nvSpPr>
        <p:spPr>
          <a:xfrm>
            <a:off x="5357818" y="2714620"/>
            <a:ext cx="500066" cy="571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p:cNvSpPr txBox="1"/>
          <p:nvPr/>
        </p:nvSpPr>
        <p:spPr>
          <a:xfrm>
            <a:off x="3286116" y="1857364"/>
            <a:ext cx="486030" cy="461665"/>
          </a:xfrm>
          <a:prstGeom prst="rect">
            <a:avLst/>
          </a:prstGeom>
          <a:noFill/>
        </p:spPr>
        <p:txBody>
          <a:bodyPr wrap="none" rtlCol="0">
            <a:spAutoFit/>
          </a:bodyPr>
          <a:lstStyle/>
          <a:p>
            <a:r>
              <a:rPr lang="en-US" sz="2400" dirty="0" smtClean="0">
                <a:solidFill>
                  <a:srgbClr val="0000FF"/>
                </a:solidFill>
              </a:rPr>
              <a:t>U</a:t>
            </a:r>
            <a:r>
              <a:rPr lang="en-US" sz="2400" baseline="-25000" dirty="0" smtClean="0">
                <a:solidFill>
                  <a:srgbClr val="0000FF"/>
                </a:solidFill>
              </a:rPr>
              <a:t>1</a:t>
            </a:r>
            <a:endParaRPr lang="en-AU" sz="2400" baseline="-25000" dirty="0">
              <a:solidFill>
                <a:srgbClr val="0000FF"/>
              </a:solidFill>
            </a:endParaRPr>
          </a:p>
        </p:txBody>
      </p:sp>
      <p:sp>
        <p:nvSpPr>
          <p:cNvPr id="12" name="TextBox 11"/>
          <p:cNvSpPr txBox="1"/>
          <p:nvPr/>
        </p:nvSpPr>
        <p:spPr>
          <a:xfrm>
            <a:off x="1799954" y="1142984"/>
            <a:ext cx="486030" cy="461665"/>
          </a:xfrm>
          <a:prstGeom prst="rect">
            <a:avLst/>
          </a:prstGeom>
          <a:noFill/>
        </p:spPr>
        <p:txBody>
          <a:bodyPr wrap="none" rtlCol="0">
            <a:spAutoFit/>
          </a:bodyPr>
          <a:lstStyle/>
          <a:p>
            <a:r>
              <a:rPr lang="en-US" sz="2400" dirty="0" smtClean="0">
                <a:solidFill>
                  <a:srgbClr val="0000FF"/>
                </a:solidFill>
              </a:rPr>
              <a:t>U</a:t>
            </a:r>
            <a:r>
              <a:rPr lang="en-US" sz="2400" baseline="-25000" dirty="0" smtClean="0">
                <a:solidFill>
                  <a:srgbClr val="0000FF"/>
                </a:solidFill>
              </a:rPr>
              <a:t>2</a:t>
            </a:r>
            <a:endParaRPr lang="en-AU" sz="2400" baseline="-25000" dirty="0">
              <a:solidFill>
                <a:srgbClr val="0000FF"/>
              </a:solidFill>
            </a:endParaRPr>
          </a:p>
        </p:txBody>
      </p:sp>
      <p:sp>
        <p:nvSpPr>
          <p:cNvPr id="13" name="TextBox 12"/>
          <p:cNvSpPr txBox="1"/>
          <p:nvPr/>
        </p:nvSpPr>
        <p:spPr>
          <a:xfrm>
            <a:off x="2285984" y="1181385"/>
            <a:ext cx="572593" cy="461665"/>
          </a:xfrm>
          <a:prstGeom prst="rect">
            <a:avLst/>
          </a:prstGeom>
          <a:noFill/>
        </p:spPr>
        <p:txBody>
          <a:bodyPr wrap="none" rtlCol="0">
            <a:spAutoFit/>
          </a:bodyPr>
          <a:lstStyle/>
          <a:p>
            <a:r>
              <a:rPr lang="en-US" sz="2400" dirty="0" smtClean="0">
                <a:solidFill>
                  <a:srgbClr val="0000FF"/>
                </a:solidFill>
              </a:rPr>
              <a:t>0.5</a:t>
            </a:r>
            <a:endParaRPr lang="en-AU" sz="2400" dirty="0">
              <a:solidFill>
                <a:srgbClr val="0000FF"/>
              </a:solidFill>
            </a:endParaRPr>
          </a:p>
        </p:txBody>
      </p:sp>
      <p:sp>
        <p:nvSpPr>
          <p:cNvPr id="14" name="TextBox 13"/>
          <p:cNvSpPr txBox="1"/>
          <p:nvPr/>
        </p:nvSpPr>
        <p:spPr>
          <a:xfrm>
            <a:off x="3214678" y="1324261"/>
            <a:ext cx="572593" cy="461665"/>
          </a:xfrm>
          <a:prstGeom prst="rect">
            <a:avLst/>
          </a:prstGeom>
          <a:noFill/>
        </p:spPr>
        <p:txBody>
          <a:bodyPr wrap="none" rtlCol="0">
            <a:spAutoFit/>
          </a:bodyPr>
          <a:lstStyle/>
          <a:p>
            <a:r>
              <a:rPr lang="en-US" sz="2400" dirty="0" smtClean="0">
                <a:solidFill>
                  <a:srgbClr val="0000FF"/>
                </a:solidFill>
              </a:rPr>
              <a:t>0.5</a:t>
            </a:r>
            <a:endParaRPr lang="en-AU" sz="2400" dirty="0">
              <a:solidFill>
                <a:srgbClr val="0000FF"/>
              </a:solidFill>
            </a:endParaRPr>
          </a:p>
        </p:txBody>
      </p:sp>
      <p:sp>
        <p:nvSpPr>
          <p:cNvPr id="15" name="TextBox 14"/>
          <p:cNvSpPr txBox="1"/>
          <p:nvPr/>
        </p:nvSpPr>
        <p:spPr>
          <a:xfrm>
            <a:off x="4214810" y="1967203"/>
            <a:ext cx="989373" cy="461665"/>
          </a:xfrm>
          <a:prstGeom prst="rect">
            <a:avLst/>
          </a:prstGeom>
          <a:noFill/>
        </p:spPr>
        <p:txBody>
          <a:bodyPr wrap="none" rtlCol="0">
            <a:spAutoFit/>
          </a:bodyPr>
          <a:lstStyle/>
          <a:p>
            <a:r>
              <a:rPr lang="en-US" sz="2400" dirty="0" smtClean="0">
                <a:solidFill>
                  <a:srgbClr val="0000FF"/>
                </a:solidFill>
              </a:rPr>
              <a:t>V</a:t>
            </a:r>
            <a:r>
              <a:rPr lang="en-US" sz="2400" baseline="-25000" dirty="0" smtClean="0">
                <a:solidFill>
                  <a:srgbClr val="0000FF"/>
                </a:solidFill>
              </a:rPr>
              <a:t>1</a:t>
            </a:r>
            <a:r>
              <a:rPr lang="en-US" sz="2400" dirty="0" smtClean="0">
                <a:solidFill>
                  <a:srgbClr val="0000FF"/>
                </a:solidFill>
              </a:rPr>
              <a:t>  0.4</a:t>
            </a:r>
            <a:endParaRPr lang="en-AU" sz="2400" baseline="-25000" dirty="0">
              <a:solidFill>
                <a:srgbClr val="0000FF"/>
              </a:solidFill>
            </a:endParaRPr>
          </a:p>
        </p:txBody>
      </p:sp>
      <p:sp>
        <p:nvSpPr>
          <p:cNvPr id="16" name="TextBox 15"/>
          <p:cNvSpPr txBox="1"/>
          <p:nvPr/>
        </p:nvSpPr>
        <p:spPr>
          <a:xfrm>
            <a:off x="5371854" y="2753021"/>
            <a:ext cx="463588" cy="461665"/>
          </a:xfrm>
          <a:prstGeom prst="rect">
            <a:avLst/>
          </a:prstGeom>
          <a:noFill/>
        </p:spPr>
        <p:txBody>
          <a:bodyPr wrap="none" rtlCol="0">
            <a:spAutoFit/>
          </a:bodyPr>
          <a:lstStyle/>
          <a:p>
            <a:r>
              <a:rPr lang="en-US" sz="2400" dirty="0" smtClean="0">
                <a:solidFill>
                  <a:srgbClr val="0000FF"/>
                </a:solidFill>
              </a:rPr>
              <a:t>V</a:t>
            </a:r>
            <a:r>
              <a:rPr lang="en-US" sz="2400" baseline="-25000" dirty="0" smtClean="0">
                <a:solidFill>
                  <a:srgbClr val="0000FF"/>
                </a:solidFill>
              </a:rPr>
              <a:t>2</a:t>
            </a:r>
            <a:endParaRPr lang="en-AU" sz="2400" baseline="-25000" dirty="0">
              <a:solidFill>
                <a:srgbClr val="0000FF"/>
              </a:solidFill>
            </a:endParaRPr>
          </a:p>
        </p:txBody>
      </p:sp>
      <p:sp>
        <p:nvSpPr>
          <p:cNvPr id="17" name="TextBox 16"/>
          <p:cNvSpPr txBox="1"/>
          <p:nvPr/>
        </p:nvSpPr>
        <p:spPr>
          <a:xfrm>
            <a:off x="5356729" y="2252955"/>
            <a:ext cx="572593" cy="461665"/>
          </a:xfrm>
          <a:prstGeom prst="rect">
            <a:avLst/>
          </a:prstGeom>
          <a:noFill/>
        </p:spPr>
        <p:txBody>
          <a:bodyPr wrap="none" rtlCol="0">
            <a:spAutoFit/>
          </a:bodyPr>
          <a:lstStyle/>
          <a:p>
            <a:r>
              <a:rPr lang="en-US" sz="2400" dirty="0" smtClean="0">
                <a:solidFill>
                  <a:srgbClr val="0000FF"/>
                </a:solidFill>
              </a:rPr>
              <a:t>0.6</a:t>
            </a:r>
            <a:endParaRPr lang="en-AU" sz="2400" dirty="0">
              <a:solidFill>
                <a:srgbClr val="0000FF"/>
              </a:solidFill>
            </a:endParaRPr>
          </a:p>
        </p:txBody>
      </p:sp>
      <p:cxnSp>
        <p:nvCxnSpPr>
          <p:cNvPr id="19" name="Straight Connector 18"/>
          <p:cNvCxnSpPr/>
          <p:nvPr/>
        </p:nvCxnSpPr>
        <p:spPr>
          <a:xfrm>
            <a:off x="642910" y="4713296"/>
            <a:ext cx="142876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70678" y="4641064"/>
            <a:ext cx="14287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1999438" y="4641064"/>
            <a:ext cx="14287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786050" y="4713296"/>
            <a:ext cx="171451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2713818" y="4641064"/>
            <a:ext cx="14287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4405307" y="4641064"/>
            <a:ext cx="14287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8" y="4713296"/>
            <a:ext cx="142876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5642776" y="4641064"/>
            <a:ext cx="14287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7071536" y="4641064"/>
            <a:ext cx="14287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714480" y="5499114"/>
            <a:ext cx="335758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1642248" y="5426882"/>
            <a:ext cx="14287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4999834" y="5425294"/>
            <a:ext cx="14287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71472" y="4000504"/>
            <a:ext cx="1622560" cy="461665"/>
          </a:xfrm>
          <a:prstGeom prst="rect">
            <a:avLst/>
          </a:prstGeom>
          <a:noFill/>
        </p:spPr>
        <p:txBody>
          <a:bodyPr wrap="none" rtlCol="0">
            <a:spAutoFit/>
          </a:bodyPr>
          <a:lstStyle/>
          <a:p>
            <a:r>
              <a:rPr lang="en-US" sz="2400" dirty="0" smtClean="0">
                <a:solidFill>
                  <a:srgbClr val="0000FF"/>
                </a:solidFill>
              </a:rPr>
              <a:t>(U</a:t>
            </a:r>
            <a:r>
              <a:rPr lang="en-US" sz="2400" baseline="-25000" dirty="0" smtClean="0">
                <a:solidFill>
                  <a:srgbClr val="0000FF"/>
                </a:solidFill>
              </a:rPr>
              <a:t>1</a:t>
            </a:r>
            <a:r>
              <a:rPr lang="en-US" sz="2400" dirty="0" smtClean="0">
                <a:solidFill>
                  <a:srgbClr val="0000FF"/>
                </a:solidFill>
              </a:rPr>
              <a:t>, V</a:t>
            </a:r>
            <a:r>
              <a:rPr lang="en-US" sz="2400" baseline="-25000" dirty="0" smtClean="0">
                <a:solidFill>
                  <a:srgbClr val="0000FF"/>
                </a:solidFill>
              </a:rPr>
              <a:t>1</a:t>
            </a:r>
            <a:r>
              <a:rPr lang="en-US" sz="2400" dirty="0" smtClean="0">
                <a:solidFill>
                  <a:srgbClr val="0000FF"/>
                </a:solidFill>
              </a:rPr>
              <a:t>)  0.2</a:t>
            </a:r>
            <a:endParaRPr lang="en-AU" sz="2400" dirty="0">
              <a:solidFill>
                <a:srgbClr val="0000FF"/>
              </a:solidFill>
            </a:endParaRPr>
          </a:p>
        </p:txBody>
      </p:sp>
      <p:sp>
        <p:nvSpPr>
          <p:cNvPr id="37" name="TextBox 36"/>
          <p:cNvSpPr txBox="1"/>
          <p:nvPr/>
        </p:nvSpPr>
        <p:spPr>
          <a:xfrm>
            <a:off x="2786050" y="4038905"/>
            <a:ext cx="1691489" cy="461665"/>
          </a:xfrm>
          <a:prstGeom prst="rect">
            <a:avLst/>
          </a:prstGeom>
          <a:noFill/>
        </p:spPr>
        <p:txBody>
          <a:bodyPr wrap="none" rtlCol="0">
            <a:spAutoFit/>
          </a:bodyPr>
          <a:lstStyle/>
          <a:p>
            <a:r>
              <a:rPr lang="en-US" sz="2400" dirty="0" smtClean="0">
                <a:solidFill>
                  <a:srgbClr val="0000FF"/>
                </a:solidFill>
              </a:rPr>
              <a:t>(U</a:t>
            </a:r>
            <a:r>
              <a:rPr lang="en-US" sz="2400" baseline="-25000" dirty="0" smtClean="0">
                <a:solidFill>
                  <a:srgbClr val="0000FF"/>
                </a:solidFill>
              </a:rPr>
              <a:t>1</a:t>
            </a:r>
            <a:r>
              <a:rPr lang="en-US" sz="2400" dirty="0" smtClean="0">
                <a:solidFill>
                  <a:srgbClr val="0000FF"/>
                </a:solidFill>
              </a:rPr>
              <a:t>, V</a:t>
            </a:r>
            <a:r>
              <a:rPr lang="en-US" sz="2400" baseline="-25000" dirty="0" smtClean="0">
                <a:solidFill>
                  <a:srgbClr val="0000FF"/>
                </a:solidFill>
              </a:rPr>
              <a:t>2</a:t>
            </a:r>
            <a:r>
              <a:rPr lang="en-US" sz="2400" dirty="0" smtClean="0">
                <a:solidFill>
                  <a:srgbClr val="0000FF"/>
                </a:solidFill>
              </a:rPr>
              <a:t>)   0.3</a:t>
            </a:r>
            <a:endParaRPr lang="en-AU" sz="2400" dirty="0">
              <a:solidFill>
                <a:srgbClr val="0000FF"/>
              </a:solidFill>
            </a:endParaRPr>
          </a:p>
        </p:txBody>
      </p:sp>
      <p:sp>
        <p:nvSpPr>
          <p:cNvPr id="38" name="TextBox 37"/>
          <p:cNvSpPr txBox="1"/>
          <p:nvPr/>
        </p:nvSpPr>
        <p:spPr>
          <a:xfrm>
            <a:off x="5595155" y="3967467"/>
            <a:ext cx="1691489" cy="461665"/>
          </a:xfrm>
          <a:prstGeom prst="rect">
            <a:avLst/>
          </a:prstGeom>
          <a:noFill/>
        </p:spPr>
        <p:txBody>
          <a:bodyPr wrap="none" rtlCol="0">
            <a:spAutoFit/>
          </a:bodyPr>
          <a:lstStyle/>
          <a:p>
            <a:r>
              <a:rPr lang="en-US" sz="2400" dirty="0" smtClean="0">
                <a:solidFill>
                  <a:srgbClr val="0000FF"/>
                </a:solidFill>
              </a:rPr>
              <a:t>(U</a:t>
            </a:r>
            <a:r>
              <a:rPr lang="en-US" sz="2400" baseline="-25000" dirty="0" smtClean="0">
                <a:solidFill>
                  <a:srgbClr val="0000FF"/>
                </a:solidFill>
              </a:rPr>
              <a:t>2</a:t>
            </a:r>
            <a:r>
              <a:rPr lang="en-US" sz="2400" dirty="0" smtClean="0">
                <a:solidFill>
                  <a:srgbClr val="0000FF"/>
                </a:solidFill>
              </a:rPr>
              <a:t>, V</a:t>
            </a:r>
            <a:r>
              <a:rPr lang="en-US" sz="2400" baseline="-25000" dirty="0" smtClean="0">
                <a:solidFill>
                  <a:srgbClr val="0000FF"/>
                </a:solidFill>
              </a:rPr>
              <a:t>2</a:t>
            </a:r>
            <a:r>
              <a:rPr lang="en-US" sz="2400" dirty="0" smtClean="0">
                <a:solidFill>
                  <a:srgbClr val="0000FF"/>
                </a:solidFill>
              </a:rPr>
              <a:t>)   0.3</a:t>
            </a:r>
            <a:endParaRPr lang="en-AU" sz="2400" dirty="0">
              <a:solidFill>
                <a:srgbClr val="0000FF"/>
              </a:solidFill>
            </a:endParaRPr>
          </a:p>
        </p:txBody>
      </p:sp>
      <p:sp>
        <p:nvSpPr>
          <p:cNvPr id="39" name="TextBox 38"/>
          <p:cNvSpPr txBox="1"/>
          <p:nvPr/>
        </p:nvSpPr>
        <p:spPr>
          <a:xfrm>
            <a:off x="2428860" y="4927610"/>
            <a:ext cx="1691489" cy="461665"/>
          </a:xfrm>
          <a:prstGeom prst="rect">
            <a:avLst/>
          </a:prstGeom>
          <a:noFill/>
        </p:spPr>
        <p:txBody>
          <a:bodyPr wrap="none" rtlCol="0">
            <a:spAutoFit/>
          </a:bodyPr>
          <a:lstStyle/>
          <a:p>
            <a:r>
              <a:rPr lang="en-US" sz="2400" dirty="0" smtClean="0">
                <a:solidFill>
                  <a:srgbClr val="0000FF"/>
                </a:solidFill>
              </a:rPr>
              <a:t>(U</a:t>
            </a:r>
            <a:r>
              <a:rPr lang="en-US" sz="2400" baseline="-25000" dirty="0" smtClean="0">
                <a:solidFill>
                  <a:srgbClr val="0000FF"/>
                </a:solidFill>
              </a:rPr>
              <a:t>2</a:t>
            </a:r>
            <a:r>
              <a:rPr lang="en-US" sz="2400" dirty="0" smtClean="0">
                <a:solidFill>
                  <a:srgbClr val="0000FF"/>
                </a:solidFill>
              </a:rPr>
              <a:t>, V</a:t>
            </a:r>
            <a:r>
              <a:rPr lang="en-US" sz="2400" baseline="-25000" dirty="0" smtClean="0">
                <a:solidFill>
                  <a:srgbClr val="0000FF"/>
                </a:solidFill>
              </a:rPr>
              <a:t>1</a:t>
            </a:r>
            <a:r>
              <a:rPr lang="en-US" sz="2400" dirty="0" smtClean="0">
                <a:solidFill>
                  <a:srgbClr val="0000FF"/>
                </a:solidFill>
              </a:rPr>
              <a:t>)   0.2</a:t>
            </a:r>
            <a:endParaRPr lang="en-AU" sz="2400" dirty="0">
              <a:solidFill>
                <a:srgbClr val="0000FF"/>
              </a:solidFill>
            </a:endParaRPr>
          </a:p>
        </p:txBody>
      </p:sp>
      <p:sp>
        <p:nvSpPr>
          <p:cNvPr id="40" name="TextBox 39"/>
          <p:cNvSpPr txBox="1"/>
          <p:nvPr/>
        </p:nvSpPr>
        <p:spPr>
          <a:xfrm>
            <a:off x="6621703" y="1571612"/>
            <a:ext cx="1093569" cy="523220"/>
          </a:xfrm>
          <a:prstGeom prst="rect">
            <a:avLst/>
          </a:prstGeom>
          <a:noFill/>
        </p:spPr>
        <p:txBody>
          <a:bodyPr wrap="none" rtlCol="0">
            <a:spAutoFit/>
          </a:bodyPr>
          <a:lstStyle/>
          <a:p>
            <a:r>
              <a:rPr lang="el-GR" sz="2800" dirty="0" smtClean="0">
                <a:solidFill>
                  <a:srgbClr val="0000FF"/>
                </a:solidFill>
              </a:rPr>
              <a:t>Φ</a:t>
            </a:r>
            <a:r>
              <a:rPr lang="en-US" sz="2800" dirty="0" smtClean="0"/>
              <a:t>=0.6</a:t>
            </a:r>
            <a:endParaRPr lang="en-AU" sz="2800" dirty="0"/>
          </a:p>
        </p:txBody>
      </p:sp>
      <p:cxnSp>
        <p:nvCxnSpPr>
          <p:cNvPr id="51" name="Straight Arrow Connector 50"/>
          <p:cNvCxnSpPr>
            <a:stCxn id="40" idx="2"/>
          </p:cNvCxnSpPr>
          <p:nvPr/>
        </p:nvCxnSpPr>
        <p:spPr>
          <a:xfrm rot="5400000">
            <a:off x="6953391" y="2285209"/>
            <a:ext cx="405474" cy="2472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21703" y="2477152"/>
            <a:ext cx="1893467" cy="523220"/>
          </a:xfrm>
          <a:prstGeom prst="rect">
            <a:avLst/>
          </a:prstGeom>
          <a:noFill/>
        </p:spPr>
        <p:txBody>
          <a:bodyPr wrap="none" rtlCol="0">
            <a:spAutoFit/>
          </a:bodyPr>
          <a:lstStyle/>
          <a:p>
            <a:r>
              <a:rPr lang="el-GR" sz="2800" dirty="0" smtClean="0">
                <a:solidFill>
                  <a:srgbClr val="0000FF"/>
                </a:solidFill>
              </a:rPr>
              <a:t>Φ</a:t>
            </a:r>
            <a:r>
              <a:rPr lang="en-US" sz="2800" dirty="0" smtClean="0"/>
              <a:t>=0.6 – 0.2</a:t>
            </a:r>
            <a:endParaRPr lang="en-AU" sz="2800" dirty="0"/>
          </a:p>
        </p:txBody>
      </p:sp>
      <p:cxnSp>
        <p:nvCxnSpPr>
          <p:cNvPr id="55" name="Straight Connector 54"/>
          <p:cNvCxnSpPr/>
          <p:nvPr/>
        </p:nvCxnSpPr>
        <p:spPr>
          <a:xfrm rot="5400000">
            <a:off x="462116" y="4676966"/>
            <a:ext cx="360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2605256" y="4676966"/>
            <a:ext cx="360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5534214" y="4676966"/>
            <a:ext cx="360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1535274" y="5462784"/>
            <a:ext cx="360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2065256" y="4279842"/>
            <a:ext cx="1440000" cy="1588"/>
          </a:xfrm>
          <a:prstGeom prst="line">
            <a:avLst/>
          </a:prstGeom>
          <a:ln w="38100">
            <a:solidFill>
              <a:srgbClr val="000099"/>
            </a:solidFill>
            <a:prstDash val="sys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071670" y="2967335"/>
            <a:ext cx="1900777" cy="461665"/>
          </a:xfrm>
          <a:prstGeom prst="rect">
            <a:avLst/>
          </a:prstGeom>
          <a:noFill/>
        </p:spPr>
        <p:txBody>
          <a:bodyPr wrap="none" rtlCol="0">
            <a:spAutoFit/>
          </a:bodyPr>
          <a:lstStyle/>
          <a:p>
            <a:r>
              <a:rPr lang="en-US" sz="2400" dirty="0" smtClean="0">
                <a:solidFill>
                  <a:srgbClr val="000099"/>
                </a:solidFill>
              </a:rPr>
              <a:t>lower bound </a:t>
            </a:r>
            <a:endParaRPr lang="en-AU" sz="2400" dirty="0">
              <a:solidFill>
                <a:srgbClr val="000099"/>
              </a:solidFill>
            </a:endParaRPr>
          </a:p>
        </p:txBody>
      </p:sp>
      <p:cxnSp>
        <p:nvCxnSpPr>
          <p:cNvPr id="43" name="Straight Connector 42"/>
          <p:cNvCxnSpPr/>
          <p:nvPr/>
        </p:nvCxnSpPr>
        <p:spPr>
          <a:xfrm rot="5400000">
            <a:off x="1892464" y="4676966"/>
            <a:ext cx="360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4319768" y="4676966"/>
            <a:ext cx="360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4891272" y="5462784"/>
            <a:ext cx="360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a:off x="6964562" y="4676966"/>
            <a:ext cx="360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4352860" y="5208536"/>
            <a:ext cx="1440000" cy="1588"/>
          </a:xfrm>
          <a:prstGeom prst="line">
            <a:avLst/>
          </a:prstGeom>
          <a:ln w="38100">
            <a:solidFill>
              <a:srgbClr val="000099"/>
            </a:solidFill>
            <a:prstDash val="sysDash"/>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5193289" y="4967599"/>
            <a:ext cx="1879041" cy="461665"/>
          </a:xfrm>
          <a:prstGeom prst="rect">
            <a:avLst/>
          </a:prstGeom>
          <a:noFill/>
        </p:spPr>
        <p:txBody>
          <a:bodyPr wrap="none" rtlCol="0">
            <a:spAutoFit/>
          </a:bodyPr>
          <a:lstStyle/>
          <a:p>
            <a:r>
              <a:rPr lang="en-US" sz="2400" dirty="0" smtClean="0">
                <a:solidFill>
                  <a:srgbClr val="000099"/>
                </a:solidFill>
              </a:rPr>
              <a:t>upper bound </a:t>
            </a:r>
            <a:endParaRPr lang="en-AU" sz="2400" dirty="0">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checkerboard(across)">
                                      <p:cBhvr>
                                        <p:cTn id="7" dur="500"/>
                                        <p:tgtEl>
                                          <p:spTgt spid="55"/>
                                        </p:tgtEl>
                                      </p:cBhvr>
                                    </p:animEffect>
                                  </p:childTnLst>
                                </p:cTn>
                              </p:par>
                              <p:par>
                                <p:cTn id="8" presetID="5" presetClass="entr" presetSubtype="10" fill="hold" nodeType="withEffect">
                                  <p:stCondLst>
                                    <p:cond delay="0"/>
                                  </p:stCondLst>
                                  <p:childTnLst>
                                    <p:set>
                                      <p:cBhvr>
                                        <p:cTn id="9" dur="1" fill="hold">
                                          <p:stCondLst>
                                            <p:cond delay="0"/>
                                          </p:stCondLst>
                                        </p:cTn>
                                        <p:tgtEl>
                                          <p:spTgt spid="56"/>
                                        </p:tgtEl>
                                        <p:attrNameLst>
                                          <p:attrName>style.visibility</p:attrName>
                                        </p:attrNameLst>
                                      </p:cBhvr>
                                      <p:to>
                                        <p:strVal val="visible"/>
                                      </p:to>
                                    </p:set>
                                    <p:animEffect transition="in" filter="checkerboard(across)">
                                      <p:cBhvr>
                                        <p:cTn id="10" dur="500"/>
                                        <p:tgtEl>
                                          <p:spTgt spid="56"/>
                                        </p:tgtEl>
                                      </p:cBhvr>
                                    </p:animEffect>
                                  </p:childTnLst>
                                </p:cTn>
                              </p:par>
                              <p:par>
                                <p:cTn id="11" presetID="5" presetClass="entr" presetSubtype="10" fill="hold" nodeType="withEffect">
                                  <p:stCondLst>
                                    <p:cond delay="0"/>
                                  </p:stCondLst>
                                  <p:childTnLst>
                                    <p:set>
                                      <p:cBhvr>
                                        <p:cTn id="12" dur="1" fill="hold">
                                          <p:stCondLst>
                                            <p:cond delay="0"/>
                                          </p:stCondLst>
                                        </p:cTn>
                                        <p:tgtEl>
                                          <p:spTgt spid="58"/>
                                        </p:tgtEl>
                                        <p:attrNameLst>
                                          <p:attrName>style.visibility</p:attrName>
                                        </p:attrNameLst>
                                      </p:cBhvr>
                                      <p:to>
                                        <p:strVal val="visible"/>
                                      </p:to>
                                    </p:set>
                                    <p:animEffect transition="in" filter="checkerboard(across)">
                                      <p:cBhvr>
                                        <p:cTn id="13" dur="500"/>
                                        <p:tgtEl>
                                          <p:spTgt spid="58"/>
                                        </p:tgtEl>
                                      </p:cBhvr>
                                    </p:animEffect>
                                  </p:childTnLst>
                                </p:cTn>
                              </p:par>
                              <p:par>
                                <p:cTn id="14" presetID="5" presetClass="entr" presetSubtype="10" fill="hold" nodeType="withEffect">
                                  <p:stCondLst>
                                    <p:cond delay="0"/>
                                  </p:stCondLst>
                                  <p:childTnLst>
                                    <p:set>
                                      <p:cBhvr>
                                        <p:cTn id="15" dur="1" fill="hold">
                                          <p:stCondLst>
                                            <p:cond delay="0"/>
                                          </p:stCondLst>
                                        </p:cTn>
                                        <p:tgtEl>
                                          <p:spTgt spid="57"/>
                                        </p:tgtEl>
                                        <p:attrNameLst>
                                          <p:attrName>style.visibility</p:attrName>
                                        </p:attrNameLst>
                                      </p:cBhvr>
                                      <p:to>
                                        <p:strVal val="visible"/>
                                      </p:to>
                                    </p:set>
                                    <p:animEffect transition="in" filter="checkerboard(across)">
                                      <p:cBhvr>
                                        <p:cTn id="16" dur="500"/>
                                        <p:tgtEl>
                                          <p:spTgt spid="57"/>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checkerboard(across)">
                                      <p:cBhvr>
                                        <p:cTn id="21" dur="500"/>
                                        <p:tgtEl>
                                          <p:spTgt spid="41"/>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checkerboard(across)">
                                      <p:cBhvr>
                                        <p:cTn id="24" dur="500"/>
                                        <p:tgtEl>
                                          <p:spTgt spid="42"/>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checkerboard(across)">
                                      <p:cBhvr>
                                        <p:cTn id="29" dur="500"/>
                                        <p:tgtEl>
                                          <p:spTgt spid="43"/>
                                        </p:tgtEl>
                                      </p:cBhvr>
                                    </p:animEffect>
                                  </p:childTnLst>
                                </p:cTn>
                              </p:par>
                              <p:par>
                                <p:cTn id="30" presetID="5" presetClass="entr" presetSubtype="10" fill="hold"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checkerboard(across)">
                                      <p:cBhvr>
                                        <p:cTn id="32" dur="500"/>
                                        <p:tgtEl>
                                          <p:spTgt spid="45"/>
                                        </p:tgtEl>
                                      </p:cBhvr>
                                    </p:animEffect>
                                  </p:childTnLst>
                                </p:cTn>
                              </p:par>
                              <p:par>
                                <p:cTn id="33" presetID="5" presetClass="entr" presetSubtype="10" fill="hold" nodeType="with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checkerboard(across)">
                                      <p:cBhvr>
                                        <p:cTn id="35" dur="500"/>
                                        <p:tgtEl>
                                          <p:spTgt spid="44"/>
                                        </p:tgtEl>
                                      </p:cBhvr>
                                    </p:animEffect>
                                  </p:childTnLst>
                                </p:cTn>
                              </p:par>
                              <p:par>
                                <p:cTn id="36" presetID="5" presetClass="entr" presetSubtype="10" fill="hold" nodeType="with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checkerboard(across)">
                                      <p:cBhvr>
                                        <p:cTn id="38" dur="500"/>
                                        <p:tgtEl>
                                          <p:spTgt spid="46"/>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checkerboard(across)">
                                      <p:cBhvr>
                                        <p:cTn id="43" dur="500"/>
                                        <p:tgtEl>
                                          <p:spTgt spid="47"/>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checkerboard(across)">
                                      <p:cBhvr>
                                        <p:cTn id="46" dur="500"/>
                                        <p:tgtEl>
                                          <p:spTgt spid="48"/>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xit" presetSubtype="10" fill="hold" nodeType="clickEffect">
                                  <p:stCondLst>
                                    <p:cond delay="0"/>
                                  </p:stCondLst>
                                  <p:childTnLst>
                                    <p:animEffect transition="out" filter="checkerboard(across)">
                                      <p:cBhvr>
                                        <p:cTn id="50" dur="500"/>
                                        <p:tgtEl>
                                          <p:spTgt spid="55"/>
                                        </p:tgtEl>
                                      </p:cBhvr>
                                    </p:animEffect>
                                    <p:set>
                                      <p:cBhvr>
                                        <p:cTn id="51" dur="1" fill="hold">
                                          <p:stCondLst>
                                            <p:cond delay="499"/>
                                          </p:stCondLst>
                                        </p:cTn>
                                        <p:tgtEl>
                                          <p:spTgt spid="55"/>
                                        </p:tgtEl>
                                        <p:attrNameLst>
                                          <p:attrName>style.visibility</p:attrName>
                                        </p:attrNameLst>
                                      </p:cBhvr>
                                      <p:to>
                                        <p:strVal val="hidden"/>
                                      </p:to>
                                    </p:set>
                                  </p:childTnLst>
                                </p:cTn>
                              </p:par>
                              <p:par>
                                <p:cTn id="52" presetID="5" presetClass="exit" presetSubtype="10" fill="hold" grpId="0" nodeType="withEffect">
                                  <p:stCondLst>
                                    <p:cond delay="0"/>
                                  </p:stCondLst>
                                  <p:childTnLst>
                                    <p:animEffect transition="out" filter="checkerboard(across)">
                                      <p:cBhvr>
                                        <p:cTn id="53" dur="500"/>
                                        <p:tgtEl>
                                          <p:spTgt spid="36"/>
                                        </p:tgtEl>
                                      </p:cBhvr>
                                    </p:animEffect>
                                    <p:set>
                                      <p:cBhvr>
                                        <p:cTn id="54" dur="1" fill="hold">
                                          <p:stCondLst>
                                            <p:cond delay="499"/>
                                          </p:stCondLst>
                                        </p:cTn>
                                        <p:tgtEl>
                                          <p:spTgt spid="36"/>
                                        </p:tgtEl>
                                        <p:attrNameLst>
                                          <p:attrName>style.visibility</p:attrName>
                                        </p:attrNameLst>
                                      </p:cBhvr>
                                      <p:to>
                                        <p:strVal val="hidden"/>
                                      </p:to>
                                    </p:set>
                                  </p:childTnLst>
                                </p:cTn>
                              </p:par>
                              <p:par>
                                <p:cTn id="55" presetID="5" presetClass="exit" presetSubtype="10" fill="hold" nodeType="withEffect">
                                  <p:stCondLst>
                                    <p:cond delay="0"/>
                                  </p:stCondLst>
                                  <p:childTnLst>
                                    <p:animEffect transition="out" filter="checkerboard(across)">
                                      <p:cBhvr>
                                        <p:cTn id="56" dur="500"/>
                                        <p:tgtEl>
                                          <p:spTgt spid="19"/>
                                        </p:tgtEl>
                                      </p:cBhvr>
                                    </p:animEffect>
                                    <p:set>
                                      <p:cBhvr>
                                        <p:cTn id="57" dur="1" fill="hold">
                                          <p:stCondLst>
                                            <p:cond delay="499"/>
                                          </p:stCondLst>
                                        </p:cTn>
                                        <p:tgtEl>
                                          <p:spTgt spid="19"/>
                                        </p:tgtEl>
                                        <p:attrNameLst>
                                          <p:attrName>style.visibility</p:attrName>
                                        </p:attrNameLst>
                                      </p:cBhvr>
                                      <p:to>
                                        <p:strVal val="hidden"/>
                                      </p:to>
                                    </p:set>
                                  </p:childTnLst>
                                </p:cTn>
                              </p:par>
                              <p:par>
                                <p:cTn id="58" presetID="5" presetClass="exit" presetSubtype="10" fill="hold" nodeType="withEffect">
                                  <p:stCondLst>
                                    <p:cond delay="0"/>
                                  </p:stCondLst>
                                  <p:childTnLst>
                                    <p:animEffect transition="out" filter="checkerboard(across)">
                                      <p:cBhvr>
                                        <p:cTn id="59" dur="500"/>
                                        <p:tgtEl>
                                          <p:spTgt spid="43"/>
                                        </p:tgtEl>
                                      </p:cBhvr>
                                    </p:animEffect>
                                    <p:set>
                                      <p:cBhvr>
                                        <p:cTn id="60" dur="1" fill="hold">
                                          <p:stCondLst>
                                            <p:cond delay="499"/>
                                          </p:stCondLst>
                                        </p:cTn>
                                        <p:tgtEl>
                                          <p:spTgt spid="43"/>
                                        </p:tgtEl>
                                        <p:attrNameLst>
                                          <p:attrName>style.visibility</p:attrName>
                                        </p:attrNameLst>
                                      </p:cBhvr>
                                      <p:to>
                                        <p:strVal val="hidden"/>
                                      </p:to>
                                    </p:set>
                                  </p:childTnLst>
                                </p:cTn>
                              </p:par>
                              <p:par>
                                <p:cTn id="61" presetID="5" presetClass="exit" presetSubtype="10" fill="hold" nodeType="withEffect">
                                  <p:stCondLst>
                                    <p:cond delay="0"/>
                                  </p:stCondLst>
                                  <p:childTnLst>
                                    <p:animEffect transition="out" filter="checkerboard(across)">
                                      <p:cBhvr>
                                        <p:cTn id="62" dur="500"/>
                                        <p:tgtEl>
                                          <p:spTgt spid="57"/>
                                        </p:tgtEl>
                                      </p:cBhvr>
                                    </p:animEffect>
                                    <p:set>
                                      <p:cBhvr>
                                        <p:cTn id="63" dur="1" fill="hold">
                                          <p:stCondLst>
                                            <p:cond delay="499"/>
                                          </p:stCondLst>
                                        </p:cTn>
                                        <p:tgtEl>
                                          <p:spTgt spid="57"/>
                                        </p:tgtEl>
                                        <p:attrNameLst>
                                          <p:attrName>style.visibility</p:attrName>
                                        </p:attrNameLst>
                                      </p:cBhvr>
                                      <p:to>
                                        <p:strVal val="hidden"/>
                                      </p:to>
                                    </p:set>
                                  </p:childTnLst>
                                </p:cTn>
                              </p:par>
                              <p:par>
                                <p:cTn id="64" presetID="5" presetClass="exit" presetSubtype="10" fill="hold" nodeType="withEffect">
                                  <p:stCondLst>
                                    <p:cond delay="0"/>
                                  </p:stCondLst>
                                  <p:childTnLst>
                                    <p:animEffect transition="out" filter="checkerboard(across)">
                                      <p:cBhvr>
                                        <p:cTn id="65" dur="500"/>
                                        <p:tgtEl>
                                          <p:spTgt spid="26"/>
                                        </p:tgtEl>
                                      </p:cBhvr>
                                    </p:animEffect>
                                    <p:set>
                                      <p:cBhvr>
                                        <p:cTn id="66" dur="1" fill="hold">
                                          <p:stCondLst>
                                            <p:cond delay="499"/>
                                          </p:stCondLst>
                                        </p:cTn>
                                        <p:tgtEl>
                                          <p:spTgt spid="26"/>
                                        </p:tgtEl>
                                        <p:attrNameLst>
                                          <p:attrName>style.visibility</p:attrName>
                                        </p:attrNameLst>
                                      </p:cBhvr>
                                      <p:to>
                                        <p:strVal val="hidden"/>
                                      </p:to>
                                    </p:set>
                                  </p:childTnLst>
                                </p:cTn>
                              </p:par>
                              <p:par>
                                <p:cTn id="67" presetID="5" presetClass="exit" presetSubtype="10" fill="hold" grpId="0" nodeType="withEffect">
                                  <p:stCondLst>
                                    <p:cond delay="0"/>
                                  </p:stCondLst>
                                  <p:childTnLst>
                                    <p:animEffect transition="out" filter="checkerboard(across)">
                                      <p:cBhvr>
                                        <p:cTn id="68" dur="500"/>
                                        <p:tgtEl>
                                          <p:spTgt spid="38"/>
                                        </p:tgtEl>
                                      </p:cBhvr>
                                    </p:animEffect>
                                    <p:set>
                                      <p:cBhvr>
                                        <p:cTn id="69" dur="1" fill="hold">
                                          <p:stCondLst>
                                            <p:cond delay="499"/>
                                          </p:stCondLst>
                                        </p:cTn>
                                        <p:tgtEl>
                                          <p:spTgt spid="38"/>
                                        </p:tgtEl>
                                        <p:attrNameLst>
                                          <p:attrName>style.visibility</p:attrName>
                                        </p:attrNameLst>
                                      </p:cBhvr>
                                      <p:to>
                                        <p:strVal val="hidden"/>
                                      </p:to>
                                    </p:set>
                                  </p:childTnLst>
                                </p:cTn>
                              </p:par>
                              <p:par>
                                <p:cTn id="70" presetID="5" presetClass="exit" presetSubtype="10" fill="hold" nodeType="withEffect">
                                  <p:stCondLst>
                                    <p:cond delay="0"/>
                                  </p:stCondLst>
                                  <p:childTnLst>
                                    <p:animEffect transition="out" filter="checkerboard(across)">
                                      <p:cBhvr>
                                        <p:cTn id="71" dur="500"/>
                                        <p:tgtEl>
                                          <p:spTgt spid="46"/>
                                        </p:tgtEl>
                                      </p:cBhvr>
                                    </p:animEffect>
                                    <p:set>
                                      <p:cBhvr>
                                        <p:cTn id="72" dur="1" fill="hold">
                                          <p:stCondLst>
                                            <p:cond delay="499"/>
                                          </p:stCondLst>
                                        </p:cTn>
                                        <p:tgtEl>
                                          <p:spTgt spid="46"/>
                                        </p:tgtEl>
                                        <p:attrNameLst>
                                          <p:attrName>style.visibility</p:attrName>
                                        </p:attrNameLst>
                                      </p:cBhvr>
                                      <p:to>
                                        <p:strVal val="hidden"/>
                                      </p:to>
                                    </p:set>
                                  </p:childTnLst>
                                </p:cTn>
                              </p:par>
                              <p:par>
                                <p:cTn id="73" presetID="5" presetClass="exit" presetSubtype="10" fill="hold" nodeType="withEffect">
                                  <p:stCondLst>
                                    <p:cond delay="0"/>
                                  </p:stCondLst>
                                  <p:childTnLst>
                                    <p:animEffect transition="out" filter="checkerboard(across)">
                                      <p:cBhvr>
                                        <p:cTn id="74" dur="500"/>
                                        <p:tgtEl>
                                          <p:spTgt spid="21"/>
                                        </p:tgtEl>
                                      </p:cBhvr>
                                    </p:animEffect>
                                    <p:set>
                                      <p:cBhvr>
                                        <p:cTn id="75" dur="1" fill="hold">
                                          <p:stCondLst>
                                            <p:cond delay="499"/>
                                          </p:stCondLst>
                                        </p:cTn>
                                        <p:tgtEl>
                                          <p:spTgt spid="21"/>
                                        </p:tgtEl>
                                        <p:attrNameLst>
                                          <p:attrName>style.visibility</p:attrName>
                                        </p:attrNameLst>
                                      </p:cBhvr>
                                      <p:to>
                                        <p:strVal val="hidden"/>
                                      </p:to>
                                    </p:set>
                                  </p:childTnLst>
                                </p:cTn>
                              </p:par>
                              <p:par>
                                <p:cTn id="76" presetID="5" presetClass="exit" presetSubtype="10" fill="hold" nodeType="withEffect">
                                  <p:stCondLst>
                                    <p:cond delay="0"/>
                                  </p:stCondLst>
                                  <p:childTnLst>
                                    <p:animEffect transition="out" filter="checkerboard(across)">
                                      <p:cBhvr>
                                        <p:cTn id="77" dur="500"/>
                                        <p:tgtEl>
                                          <p:spTgt spid="22"/>
                                        </p:tgtEl>
                                      </p:cBhvr>
                                    </p:animEffect>
                                    <p:set>
                                      <p:cBhvr>
                                        <p:cTn id="78" dur="1" fill="hold">
                                          <p:stCondLst>
                                            <p:cond delay="499"/>
                                          </p:stCondLst>
                                        </p:cTn>
                                        <p:tgtEl>
                                          <p:spTgt spid="22"/>
                                        </p:tgtEl>
                                        <p:attrNameLst>
                                          <p:attrName>style.visibility</p:attrName>
                                        </p:attrNameLst>
                                      </p:cBhvr>
                                      <p:to>
                                        <p:strVal val="hidden"/>
                                      </p:to>
                                    </p:set>
                                  </p:childTnLst>
                                </p:cTn>
                              </p:par>
                              <p:par>
                                <p:cTn id="79" presetID="5" presetClass="exit" presetSubtype="10" fill="hold" nodeType="withEffect">
                                  <p:stCondLst>
                                    <p:cond delay="0"/>
                                  </p:stCondLst>
                                  <p:childTnLst>
                                    <p:animEffect transition="out" filter="checkerboard(across)">
                                      <p:cBhvr>
                                        <p:cTn id="80" dur="500"/>
                                        <p:tgtEl>
                                          <p:spTgt spid="27"/>
                                        </p:tgtEl>
                                      </p:cBhvr>
                                    </p:animEffect>
                                    <p:set>
                                      <p:cBhvr>
                                        <p:cTn id="81" dur="1" fill="hold">
                                          <p:stCondLst>
                                            <p:cond delay="499"/>
                                          </p:stCondLst>
                                        </p:cTn>
                                        <p:tgtEl>
                                          <p:spTgt spid="27"/>
                                        </p:tgtEl>
                                        <p:attrNameLst>
                                          <p:attrName>style.visibility</p:attrName>
                                        </p:attrNameLst>
                                      </p:cBhvr>
                                      <p:to>
                                        <p:strVal val="hidden"/>
                                      </p:to>
                                    </p:set>
                                  </p:childTnLst>
                                </p:cTn>
                              </p:par>
                              <p:par>
                                <p:cTn id="82" presetID="5" presetClass="exit" presetSubtype="10" fill="hold" nodeType="withEffect">
                                  <p:stCondLst>
                                    <p:cond delay="0"/>
                                  </p:stCondLst>
                                  <p:childTnLst>
                                    <p:animEffect transition="out" filter="checkerboard(across)">
                                      <p:cBhvr>
                                        <p:cTn id="83" dur="500"/>
                                        <p:tgtEl>
                                          <p:spTgt spid="28"/>
                                        </p:tgtEl>
                                      </p:cBhvr>
                                    </p:animEffect>
                                    <p:set>
                                      <p:cBhvr>
                                        <p:cTn id="84" dur="1" fill="hold">
                                          <p:stCondLst>
                                            <p:cond delay="499"/>
                                          </p:stCondLst>
                                        </p:cTn>
                                        <p:tgtEl>
                                          <p:spTgt spid="28"/>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5" presetClass="entr" presetSubtype="10" fill="hold" nodeType="clickEffect">
                                  <p:stCondLst>
                                    <p:cond delay="0"/>
                                  </p:stCondLst>
                                  <p:childTnLst>
                                    <p:set>
                                      <p:cBhvr>
                                        <p:cTn id="88" dur="1" fill="hold">
                                          <p:stCondLst>
                                            <p:cond delay="0"/>
                                          </p:stCondLst>
                                        </p:cTn>
                                        <p:tgtEl>
                                          <p:spTgt spid="51"/>
                                        </p:tgtEl>
                                        <p:attrNameLst>
                                          <p:attrName>style.visibility</p:attrName>
                                        </p:attrNameLst>
                                      </p:cBhvr>
                                      <p:to>
                                        <p:strVal val="visible"/>
                                      </p:to>
                                    </p:set>
                                    <p:animEffect transition="in" filter="checkerboard(across)">
                                      <p:cBhvr>
                                        <p:cTn id="89" dur="500"/>
                                        <p:tgtEl>
                                          <p:spTgt spid="51"/>
                                        </p:tgtEl>
                                      </p:cBhvr>
                                    </p:animEffect>
                                  </p:childTnLst>
                                </p:cTn>
                              </p:par>
                              <p:par>
                                <p:cTn id="90" presetID="5" presetClass="entr" presetSubtype="10" fill="hold" grpId="0" nodeType="with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checkerboard(across)">
                                      <p:cBhvr>
                                        <p:cTn id="92"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p:bldP spid="52" grpId="0"/>
      <p:bldP spid="42" grpId="0"/>
      <p:bldP spid="4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KNN</a:t>
            </a:r>
            <a:endParaRPr lang="en-AU" dirty="0"/>
          </a:p>
        </p:txBody>
      </p:sp>
      <p:sp>
        <p:nvSpPr>
          <p:cNvPr id="3" name="Content Placeholder 2"/>
          <p:cNvSpPr>
            <a:spLocks noGrp="1"/>
          </p:cNvSpPr>
          <p:nvPr>
            <p:ph idx="1"/>
          </p:nvPr>
        </p:nvSpPr>
        <p:spPr/>
        <p:txBody>
          <a:bodyPr/>
          <a:lstStyle/>
          <a:p>
            <a:r>
              <a:rPr lang="el-GR" dirty="0" smtClean="0">
                <a:solidFill>
                  <a:srgbClr val="0000FF"/>
                </a:solidFill>
              </a:rPr>
              <a:t>λ</a:t>
            </a:r>
            <a:r>
              <a:rPr lang="en-US" baseline="-25000" dirty="0" smtClean="0">
                <a:solidFill>
                  <a:srgbClr val="0000FF"/>
                </a:solidFill>
              </a:rPr>
              <a:t>k</a:t>
            </a:r>
            <a:r>
              <a:rPr lang="en-US" dirty="0" smtClean="0"/>
              <a:t>: </a:t>
            </a:r>
            <a:r>
              <a:rPr lang="en-US" sz="2800" dirty="0" smtClean="0"/>
              <a:t>the largest distance of the K seeded objects</a:t>
            </a:r>
          </a:p>
          <a:p>
            <a:endParaRPr lang="en-US" dirty="0" smtClean="0"/>
          </a:p>
          <a:p>
            <a:r>
              <a:rPr lang="en-US" dirty="0" smtClean="0">
                <a:solidFill>
                  <a:srgbClr val="0000FF"/>
                </a:solidFill>
              </a:rPr>
              <a:t>Global R-tree</a:t>
            </a:r>
            <a:r>
              <a:rPr lang="en-US" dirty="0" smtClean="0"/>
              <a:t>:  </a:t>
            </a:r>
            <a:r>
              <a:rPr lang="en-US" sz="2800" dirty="0" smtClean="0"/>
              <a:t>indexes the MBB of the multi-value objects set</a:t>
            </a:r>
          </a:p>
          <a:p>
            <a:r>
              <a:rPr lang="en-US" dirty="0" smtClean="0">
                <a:solidFill>
                  <a:srgbClr val="0000FF"/>
                </a:solidFill>
              </a:rPr>
              <a:t>Local R-tree</a:t>
            </a:r>
            <a:r>
              <a:rPr lang="en-US" dirty="0" smtClean="0"/>
              <a:t>:  </a:t>
            </a:r>
            <a:r>
              <a:rPr lang="en-US" sz="2800" dirty="0" smtClean="0"/>
              <a:t>indexes the instances of multi-value objects (query, object set)</a:t>
            </a:r>
            <a:endParaRPr lang="en-AU" sz="2800"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21</a:t>
            </a:fld>
            <a:endParaRPr lang="en-A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KNN</a:t>
            </a:r>
            <a:endParaRPr lang="en-AU" dirty="0"/>
          </a:p>
        </p:txBody>
      </p:sp>
      <p:sp>
        <p:nvSpPr>
          <p:cNvPr id="3" name="Content Placeholder 2"/>
          <p:cNvSpPr>
            <a:spLocks noGrp="1"/>
          </p:cNvSpPr>
          <p:nvPr>
            <p:ph idx="1"/>
          </p:nvPr>
        </p:nvSpPr>
        <p:spPr>
          <a:xfrm>
            <a:off x="285720" y="1428736"/>
            <a:ext cx="8229600" cy="785818"/>
          </a:xfrm>
        </p:spPr>
        <p:txBody>
          <a:bodyPr>
            <a:normAutofit/>
          </a:bodyPr>
          <a:lstStyle/>
          <a:p>
            <a:r>
              <a:rPr lang="en-US" dirty="0" smtClean="0">
                <a:solidFill>
                  <a:srgbClr val="0000FF"/>
                </a:solidFill>
              </a:rPr>
              <a:t>Distance based </a:t>
            </a:r>
            <a:r>
              <a:rPr lang="en-US" dirty="0" smtClean="0"/>
              <a:t>pruning rule on Global R-tree</a:t>
            </a:r>
            <a:endParaRPr lang="en-AU" dirty="0" smtClean="0"/>
          </a:p>
          <a:p>
            <a:pPr>
              <a:buNone/>
            </a:pPr>
            <a:endParaRPr lang="en-US" dirty="0" smtClean="0"/>
          </a:p>
        </p:txBody>
      </p:sp>
      <p:sp>
        <p:nvSpPr>
          <p:cNvPr id="4" name="Slide Number Placeholder 3"/>
          <p:cNvSpPr>
            <a:spLocks noGrp="1"/>
          </p:cNvSpPr>
          <p:nvPr>
            <p:ph type="sldNum" sz="quarter" idx="12"/>
          </p:nvPr>
        </p:nvSpPr>
        <p:spPr>
          <a:xfrm>
            <a:off x="6572264" y="6350023"/>
            <a:ext cx="2133600" cy="365125"/>
          </a:xfrm>
        </p:spPr>
        <p:txBody>
          <a:bodyPr/>
          <a:lstStyle/>
          <a:p>
            <a:fld id="{881D2080-A4D6-4D4A-8EEC-EFA02A2F7AB2}" type="slidenum">
              <a:rPr lang="en-AU" smtClean="0"/>
              <a:pPr/>
              <a:t>22</a:t>
            </a:fld>
            <a:endParaRPr lang="en-AU" dirty="0"/>
          </a:p>
        </p:txBody>
      </p:sp>
      <p:sp>
        <p:nvSpPr>
          <p:cNvPr id="5" name="Rectangle 4"/>
          <p:cNvSpPr/>
          <p:nvPr/>
        </p:nvSpPr>
        <p:spPr>
          <a:xfrm>
            <a:off x="785786" y="4572008"/>
            <a:ext cx="1857388" cy="12858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p:cNvSpPr txBox="1"/>
          <p:nvPr/>
        </p:nvSpPr>
        <p:spPr>
          <a:xfrm>
            <a:off x="1497016" y="4915927"/>
            <a:ext cx="460382" cy="584775"/>
          </a:xfrm>
          <a:prstGeom prst="rect">
            <a:avLst/>
          </a:prstGeom>
          <a:noFill/>
        </p:spPr>
        <p:txBody>
          <a:bodyPr wrap="none" rtlCol="0">
            <a:spAutoFit/>
          </a:bodyPr>
          <a:lstStyle/>
          <a:p>
            <a:r>
              <a:rPr lang="en-US" sz="3200" dirty="0" smtClean="0"/>
              <a:t>Q</a:t>
            </a:r>
            <a:endParaRPr lang="en-AU" sz="3200" dirty="0"/>
          </a:p>
        </p:txBody>
      </p:sp>
      <p:sp>
        <p:nvSpPr>
          <p:cNvPr id="7" name="Rectangle 6"/>
          <p:cNvSpPr/>
          <p:nvPr/>
        </p:nvSpPr>
        <p:spPr>
          <a:xfrm>
            <a:off x="4100538" y="3071810"/>
            <a:ext cx="1500198"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p:cNvSpPr txBox="1"/>
          <p:nvPr/>
        </p:nvSpPr>
        <p:spPr>
          <a:xfrm>
            <a:off x="4644190" y="3286124"/>
            <a:ext cx="385042" cy="584775"/>
          </a:xfrm>
          <a:prstGeom prst="rect">
            <a:avLst/>
          </a:prstGeom>
          <a:noFill/>
        </p:spPr>
        <p:txBody>
          <a:bodyPr wrap="none" rtlCol="0">
            <a:spAutoFit/>
          </a:bodyPr>
          <a:lstStyle/>
          <a:p>
            <a:r>
              <a:rPr lang="en-US" sz="3200" dirty="0" smtClean="0"/>
              <a:t>E</a:t>
            </a:r>
            <a:endParaRPr lang="en-AU" sz="3200" dirty="0"/>
          </a:p>
        </p:txBody>
      </p:sp>
      <p:sp>
        <p:nvSpPr>
          <p:cNvPr id="9" name="TextBox 8"/>
          <p:cNvSpPr txBox="1"/>
          <p:nvPr/>
        </p:nvSpPr>
        <p:spPr>
          <a:xfrm>
            <a:off x="5743612" y="3191532"/>
            <a:ext cx="2836739" cy="523220"/>
          </a:xfrm>
          <a:prstGeom prst="rect">
            <a:avLst/>
          </a:prstGeom>
          <a:noFill/>
        </p:spPr>
        <p:txBody>
          <a:bodyPr wrap="none" rtlCol="0">
            <a:spAutoFit/>
          </a:bodyPr>
          <a:lstStyle/>
          <a:p>
            <a:r>
              <a:rPr lang="en-US" sz="2800" dirty="0" smtClean="0"/>
              <a:t>from </a:t>
            </a:r>
            <a:r>
              <a:rPr lang="en-US" sz="2800" dirty="0" smtClean="0">
                <a:solidFill>
                  <a:srgbClr val="0000FF"/>
                </a:solidFill>
              </a:rPr>
              <a:t>global R-tree</a:t>
            </a:r>
            <a:endParaRPr lang="en-AU" sz="2800" dirty="0">
              <a:solidFill>
                <a:srgbClr val="0000FF"/>
              </a:solidFill>
            </a:endParaRPr>
          </a:p>
        </p:txBody>
      </p:sp>
      <p:cxnSp>
        <p:nvCxnSpPr>
          <p:cNvPr id="11" name="Straight Connector 10"/>
          <p:cNvCxnSpPr/>
          <p:nvPr/>
        </p:nvCxnSpPr>
        <p:spPr>
          <a:xfrm flipV="1">
            <a:off x="2671778" y="4143380"/>
            <a:ext cx="1428760" cy="4286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886092" y="3701481"/>
            <a:ext cx="705642" cy="584775"/>
          </a:xfrm>
          <a:prstGeom prst="rect">
            <a:avLst/>
          </a:prstGeom>
          <a:noFill/>
        </p:spPr>
        <p:txBody>
          <a:bodyPr wrap="none" rtlCol="0">
            <a:spAutoFit/>
          </a:bodyPr>
          <a:lstStyle/>
          <a:p>
            <a:r>
              <a:rPr lang="el-GR" sz="3200" dirty="0" smtClean="0">
                <a:solidFill>
                  <a:srgbClr val="FF0000"/>
                </a:solidFill>
              </a:rPr>
              <a:t>≥λ</a:t>
            </a:r>
            <a:r>
              <a:rPr lang="en-US" sz="3200" baseline="-25000" dirty="0" smtClean="0">
                <a:solidFill>
                  <a:srgbClr val="FF0000"/>
                </a:solidFill>
              </a:rPr>
              <a:t>k</a:t>
            </a:r>
            <a:endParaRPr lang="en-AU" sz="3200" dirty="0">
              <a:solidFill>
                <a:srgbClr val="FF0000"/>
              </a:solidFill>
            </a:endParaRPr>
          </a:p>
        </p:txBody>
      </p:sp>
      <p:cxnSp>
        <p:nvCxnSpPr>
          <p:cNvPr id="14" name="Straight Connector 13"/>
          <p:cNvCxnSpPr/>
          <p:nvPr/>
        </p:nvCxnSpPr>
        <p:spPr>
          <a:xfrm rot="16200000" flipH="1">
            <a:off x="3957662" y="2928935"/>
            <a:ext cx="1714513" cy="14287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3921943" y="3036091"/>
            <a:ext cx="1857388" cy="121444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par>
                                <p:cTn id="8" presetID="5" presetClass="entr" presetSubtype="1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checkerboard(across)">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KNN</a:t>
            </a:r>
            <a:endParaRPr lang="en-AU" dirty="0"/>
          </a:p>
        </p:txBody>
      </p:sp>
      <p:sp>
        <p:nvSpPr>
          <p:cNvPr id="3" name="Content Placeholder 2"/>
          <p:cNvSpPr>
            <a:spLocks noGrp="1"/>
          </p:cNvSpPr>
          <p:nvPr>
            <p:ph idx="1"/>
          </p:nvPr>
        </p:nvSpPr>
        <p:spPr>
          <a:xfrm>
            <a:off x="142844" y="1357298"/>
            <a:ext cx="9001156" cy="2071702"/>
          </a:xfrm>
        </p:spPr>
        <p:txBody>
          <a:bodyPr>
            <a:normAutofit fontScale="92500"/>
          </a:bodyPr>
          <a:lstStyle/>
          <a:p>
            <a:r>
              <a:rPr lang="en-US" dirty="0" smtClean="0">
                <a:solidFill>
                  <a:srgbClr val="0000FF"/>
                </a:solidFill>
              </a:rPr>
              <a:t>Weight based </a:t>
            </a:r>
            <a:r>
              <a:rPr lang="en-US" dirty="0" smtClean="0"/>
              <a:t>pruning rule on Global R-tree Entry </a:t>
            </a:r>
            <a:r>
              <a:rPr lang="en-US" dirty="0" smtClean="0">
                <a:solidFill>
                  <a:srgbClr val="0000FF"/>
                </a:solidFill>
              </a:rPr>
              <a:t>E</a:t>
            </a:r>
            <a:r>
              <a:rPr lang="en-US" dirty="0" smtClean="0"/>
              <a:t>:</a:t>
            </a:r>
          </a:p>
          <a:p>
            <a:pPr>
              <a:buNone/>
            </a:pPr>
            <a:r>
              <a:rPr lang="en-US" dirty="0" smtClean="0"/>
              <a:t>    </a:t>
            </a:r>
            <a:r>
              <a:rPr lang="en-US" sz="2600" dirty="0" smtClean="0"/>
              <a:t>Let </a:t>
            </a:r>
            <a:r>
              <a:rPr lang="el-GR" sz="2600" dirty="0" smtClean="0">
                <a:solidFill>
                  <a:srgbClr val="0000FF"/>
                </a:solidFill>
              </a:rPr>
              <a:t>Ω</a:t>
            </a:r>
            <a:r>
              <a:rPr lang="en-US" sz="2600" dirty="0" smtClean="0"/>
              <a:t> denote the set of entries with minimal distance </a:t>
            </a:r>
            <a:r>
              <a:rPr lang="el-GR" sz="2600" dirty="0" smtClean="0">
                <a:solidFill>
                  <a:srgbClr val="FF0000"/>
                </a:solidFill>
              </a:rPr>
              <a:t>≤</a:t>
            </a:r>
            <a:r>
              <a:rPr lang="en-US" sz="2600" dirty="0" smtClean="0">
                <a:solidFill>
                  <a:srgbClr val="FF0000"/>
                </a:solidFill>
              </a:rPr>
              <a:t> </a:t>
            </a:r>
            <a:r>
              <a:rPr lang="el-GR" sz="2600" dirty="0" smtClean="0">
                <a:solidFill>
                  <a:srgbClr val="FF0000"/>
                </a:solidFill>
              </a:rPr>
              <a:t>λ</a:t>
            </a:r>
            <a:r>
              <a:rPr lang="en-US" sz="2600" baseline="-25000" dirty="0" smtClean="0">
                <a:solidFill>
                  <a:srgbClr val="FF0000"/>
                </a:solidFill>
              </a:rPr>
              <a:t>k</a:t>
            </a:r>
            <a:r>
              <a:rPr lang="en-US" sz="2600" dirty="0" smtClean="0">
                <a:solidFill>
                  <a:srgbClr val="FF0000"/>
                </a:solidFill>
              </a:rPr>
              <a:t>, </a:t>
            </a:r>
            <a:r>
              <a:rPr lang="en-US" sz="2600" dirty="0" smtClean="0"/>
              <a:t>if</a:t>
            </a:r>
            <a:r>
              <a:rPr lang="en-US" sz="2600" dirty="0" smtClean="0">
                <a:solidFill>
                  <a:srgbClr val="FF0000"/>
                </a:solidFill>
              </a:rPr>
              <a:t> </a:t>
            </a:r>
            <a:r>
              <a:rPr lang="en-US" sz="2600" dirty="0" smtClean="0"/>
              <a:t>the total weight of entries in </a:t>
            </a:r>
            <a:r>
              <a:rPr lang="el-GR" sz="2600" dirty="0" smtClean="0">
                <a:solidFill>
                  <a:srgbClr val="0000FF"/>
                </a:solidFill>
              </a:rPr>
              <a:t>Ω</a:t>
            </a:r>
            <a:r>
              <a:rPr lang="en-US" sz="2600" dirty="0" smtClean="0">
                <a:solidFill>
                  <a:srgbClr val="0000FF"/>
                </a:solidFill>
              </a:rPr>
              <a:t> </a:t>
            </a:r>
            <a:r>
              <a:rPr lang="en-US" sz="2600" dirty="0" smtClean="0"/>
              <a:t>is </a:t>
            </a:r>
            <a:r>
              <a:rPr lang="en-US" sz="2600" dirty="0" smtClean="0">
                <a:solidFill>
                  <a:srgbClr val="0000FF"/>
                </a:solidFill>
              </a:rPr>
              <a:t> </a:t>
            </a:r>
            <a:r>
              <a:rPr lang="en-US" sz="2600" dirty="0" smtClean="0">
                <a:solidFill>
                  <a:srgbClr val="FF0000"/>
                </a:solidFill>
              </a:rPr>
              <a:t>≤ </a:t>
            </a:r>
            <a:r>
              <a:rPr lang="el-GR" sz="2600" dirty="0" smtClean="0">
                <a:solidFill>
                  <a:srgbClr val="FF0000"/>
                </a:solidFill>
              </a:rPr>
              <a:t>Φ</a:t>
            </a:r>
            <a:r>
              <a:rPr lang="en-US" sz="2600" dirty="0" smtClean="0"/>
              <a:t>, then every object in E could be pruned. </a:t>
            </a:r>
          </a:p>
        </p:txBody>
      </p:sp>
      <p:sp>
        <p:nvSpPr>
          <p:cNvPr id="4" name="Slide Number Placeholder 3"/>
          <p:cNvSpPr>
            <a:spLocks noGrp="1"/>
          </p:cNvSpPr>
          <p:nvPr>
            <p:ph type="sldNum" sz="quarter" idx="12"/>
          </p:nvPr>
        </p:nvSpPr>
        <p:spPr>
          <a:xfrm>
            <a:off x="6572264" y="6357958"/>
            <a:ext cx="2133600" cy="365125"/>
          </a:xfrm>
        </p:spPr>
        <p:txBody>
          <a:bodyPr/>
          <a:lstStyle/>
          <a:p>
            <a:fld id="{881D2080-A4D6-4D4A-8EEC-EFA02A2F7AB2}" type="slidenum">
              <a:rPr lang="en-AU" smtClean="0"/>
              <a:pPr/>
              <a:t>23</a:t>
            </a:fld>
            <a:endParaRPr lang="en-AU" dirty="0"/>
          </a:p>
        </p:txBody>
      </p:sp>
      <p:sp>
        <p:nvSpPr>
          <p:cNvPr id="5" name="Rectangle 4"/>
          <p:cNvSpPr/>
          <p:nvPr/>
        </p:nvSpPr>
        <p:spPr>
          <a:xfrm>
            <a:off x="785786" y="5208623"/>
            <a:ext cx="1857388" cy="12858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p:cNvSpPr txBox="1"/>
          <p:nvPr/>
        </p:nvSpPr>
        <p:spPr>
          <a:xfrm>
            <a:off x="1357290" y="4623848"/>
            <a:ext cx="460382" cy="584775"/>
          </a:xfrm>
          <a:prstGeom prst="rect">
            <a:avLst/>
          </a:prstGeom>
          <a:noFill/>
        </p:spPr>
        <p:txBody>
          <a:bodyPr wrap="none" rtlCol="0">
            <a:spAutoFit/>
          </a:bodyPr>
          <a:lstStyle/>
          <a:p>
            <a:r>
              <a:rPr lang="en-US" sz="3200" dirty="0" smtClean="0"/>
              <a:t>Q</a:t>
            </a:r>
            <a:endParaRPr lang="en-AU" sz="3200" dirty="0"/>
          </a:p>
        </p:txBody>
      </p:sp>
      <p:sp>
        <p:nvSpPr>
          <p:cNvPr id="7" name="Rectangle 6"/>
          <p:cNvSpPr/>
          <p:nvPr/>
        </p:nvSpPr>
        <p:spPr>
          <a:xfrm>
            <a:off x="4100538" y="3708425"/>
            <a:ext cx="1500198"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p:cNvSpPr txBox="1"/>
          <p:nvPr/>
        </p:nvSpPr>
        <p:spPr>
          <a:xfrm>
            <a:off x="4644190" y="3922739"/>
            <a:ext cx="385042" cy="584775"/>
          </a:xfrm>
          <a:prstGeom prst="rect">
            <a:avLst/>
          </a:prstGeom>
          <a:noFill/>
        </p:spPr>
        <p:txBody>
          <a:bodyPr wrap="none" rtlCol="0">
            <a:spAutoFit/>
          </a:bodyPr>
          <a:lstStyle/>
          <a:p>
            <a:r>
              <a:rPr lang="en-US" sz="3200" dirty="0" smtClean="0"/>
              <a:t>E</a:t>
            </a:r>
            <a:endParaRPr lang="en-AU" sz="3200" dirty="0"/>
          </a:p>
        </p:txBody>
      </p:sp>
      <p:sp>
        <p:nvSpPr>
          <p:cNvPr id="9" name="TextBox 8"/>
          <p:cNvSpPr txBox="1"/>
          <p:nvPr/>
        </p:nvSpPr>
        <p:spPr>
          <a:xfrm>
            <a:off x="5743612" y="3756709"/>
            <a:ext cx="2836739" cy="523220"/>
          </a:xfrm>
          <a:prstGeom prst="rect">
            <a:avLst/>
          </a:prstGeom>
          <a:noFill/>
        </p:spPr>
        <p:txBody>
          <a:bodyPr wrap="none" rtlCol="0">
            <a:spAutoFit/>
          </a:bodyPr>
          <a:lstStyle/>
          <a:p>
            <a:r>
              <a:rPr lang="en-US" sz="2800" dirty="0" smtClean="0"/>
              <a:t>from </a:t>
            </a:r>
            <a:r>
              <a:rPr lang="en-US" sz="2800" dirty="0" smtClean="0">
                <a:solidFill>
                  <a:srgbClr val="0000FF"/>
                </a:solidFill>
              </a:rPr>
              <a:t>global R-tree</a:t>
            </a:r>
            <a:endParaRPr lang="en-AU" sz="2800" dirty="0">
              <a:solidFill>
                <a:srgbClr val="0000FF"/>
              </a:solidFill>
            </a:endParaRPr>
          </a:p>
        </p:txBody>
      </p:sp>
      <p:sp>
        <p:nvSpPr>
          <p:cNvPr id="15" name="Rectangle 14"/>
          <p:cNvSpPr/>
          <p:nvPr/>
        </p:nvSpPr>
        <p:spPr>
          <a:xfrm>
            <a:off x="785786" y="5994441"/>
            <a:ext cx="642942"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p:nvSpPr>
        <p:spPr>
          <a:xfrm>
            <a:off x="2071670" y="5208623"/>
            <a:ext cx="571504"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TextBox 18"/>
          <p:cNvSpPr txBox="1"/>
          <p:nvPr/>
        </p:nvSpPr>
        <p:spPr>
          <a:xfrm>
            <a:off x="857224" y="5994441"/>
            <a:ext cx="548548" cy="523220"/>
          </a:xfrm>
          <a:prstGeom prst="rect">
            <a:avLst/>
          </a:prstGeom>
          <a:noFill/>
        </p:spPr>
        <p:txBody>
          <a:bodyPr wrap="none" rtlCol="0">
            <a:spAutoFit/>
          </a:bodyPr>
          <a:lstStyle/>
          <a:p>
            <a:r>
              <a:rPr lang="en-US" sz="2800" dirty="0" smtClean="0"/>
              <a:t>Q</a:t>
            </a:r>
            <a:r>
              <a:rPr lang="en-US" sz="2800" baseline="-25000" dirty="0" smtClean="0"/>
              <a:t>1</a:t>
            </a:r>
            <a:endParaRPr lang="en-AU" sz="2800" baseline="-25000" dirty="0"/>
          </a:p>
        </p:txBody>
      </p:sp>
      <p:sp>
        <p:nvSpPr>
          <p:cNvPr id="20" name="TextBox 19"/>
          <p:cNvSpPr txBox="1"/>
          <p:nvPr/>
        </p:nvSpPr>
        <p:spPr>
          <a:xfrm>
            <a:off x="2071670" y="5185469"/>
            <a:ext cx="548548" cy="523220"/>
          </a:xfrm>
          <a:prstGeom prst="rect">
            <a:avLst/>
          </a:prstGeom>
          <a:noFill/>
        </p:spPr>
        <p:txBody>
          <a:bodyPr wrap="none" rtlCol="0">
            <a:spAutoFit/>
          </a:bodyPr>
          <a:lstStyle/>
          <a:p>
            <a:r>
              <a:rPr lang="en-US" sz="2800" dirty="0" smtClean="0"/>
              <a:t>Q</a:t>
            </a:r>
            <a:r>
              <a:rPr lang="en-US" sz="2800" baseline="-25000" dirty="0" smtClean="0"/>
              <a:t>2</a:t>
            </a:r>
            <a:endParaRPr lang="en-AU" sz="2800" baseline="-25000" dirty="0"/>
          </a:p>
        </p:txBody>
      </p:sp>
      <p:sp>
        <p:nvSpPr>
          <p:cNvPr id="22" name="Content Placeholder 2"/>
          <p:cNvSpPr txBox="1">
            <a:spLocks/>
          </p:cNvSpPr>
          <p:nvPr/>
        </p:nvSpPr>
        <p:spPr>
          <a:xfrm>
            <a:off x="3143240" y="5565813"/>
            <a:ext cx="5786478" cy="1214446"/>
          </a:xfrm>
          <a:prstGeom prst="rect">
            <a:avLst/>
          </a:prstGeom>
        </p:spPr>
        <p:txBody>
          <a:bodyPr vert="horz" lIns="91440" tIns="45720" rIns="91440" bIns="45720" rtlCol="0">
            <a:normAutofit/>
          </a:bodyPr>
          <a:lstStyle/>
          <a:p>
            <a:pPr marL="342900" indent="-342900">
              <a:spcBef>
                <a:spcPct val="20000"/>
              </a:spcBef>
            </a:pPr>
            <a:r>
              <a:rPr lang="en-US" sz="2400" dirty="0" smtClean="0"/>
              <a:t>  </a:t>
            </a:r>
            <a:r>
              <a:rPr lang="en-US" sz="2800" dirty="0" smtClean="0"/>
              <a:t> minimal distance:  </a:t>
            </a:r>
            <a:r>
              <a:rPr lang="en-US" sz="2800" dirty="0" err="1" smtClean="0"/>
              <a:t>mindist</a:t>
            </a:r>
            <a:r>
              <a:rPr lang="en-US" sz="2800" dirty="0" smtClean="0"/>
              <a:t>(Q</a:t>
            </a:r>
            <a:r>
              <a:rPr lang="en-US" sz="2800" baseline="-25000" dirty="0" smtClean="0"/>
              <a:t>2</a:t>
            </a:r>
            <a:r>
              <a:rPr lang="en-US" sz="2800" dirty="0" smtClean="0"/>
              <a:t>, E) </a:t>
            </a:r>
            <a:r>
              <a:rPr lang="el-GR" sz="2800" dirty="0" smtClean="0">
                <a:solidFill>
                  <a:srgbClr val="FF0000"/>
                </a:solidFill>
              </a:rPr>
              <a:t>≤</a:t>
            </a:r>
            <a:r>
              <a:rPr lang="en-US" sz="2800" dirty="0" smtClean="0">
                <a:solidFill>
                  <a:srgbClr val="FF0000"/>
                </a:solidFill>
              </a:rPr>
              <a:t> </a:t>
            </a:r>
            <a:r>
              <a:rPr lang="el-GR" sz="2800" dirty="0" smtClean="0">
                <a:solidFill>
                  <a:srgbClr val="FF0000"/>
                </a:solidFill>
              </a:rPr>
              <a:t>λ</a:t>
            </a:r>
            <a:r>
              <a:rPr lang="en-US" sz="2800" baseline="-25000" dirty="0" smtClean="0">
                <a:solidFill>
                  <a:srgbClr val="FF0000"/>
                </a:solidFill>
              </a:rPr>
              <a:t>k</a:t>
            </a:r>
          </a:p>
          <a:p>
            <a:pPr marL="342900" indent="-342900">
              <a:spcBef>
                <a:spcPct val="20000"/>
              </a:spcBef>
            </a:pPr>
            <a:r>
              <a:rPr lang="en-US" sz="2800" dirty="0" smtClean="0"/>
              <a:t>   weight(Q2) </a:t>
            </a:r>
            <a:r>
              <a:rPr lang="en-US" sz="2800" dirty="0" smtClean="0">
                <a:solidFill>
                  <a:srgbClr val="FF0000"/>
                </a:solidFill>
              </a:rPr>
              <a:t>≤</a:t>
            </a:r>
            <a:r>
              <a:rPr lang="el-GR" sz="2800" dirty="0" smtClean="0">
                <a:solidFill>
                  <a:srgbClr val="FF0000"/>
                </a:solidFill>
              </a:rPr>
              <a:t>Φ</a:t>
            </a:r>
            <a:r>
              <a:rPr lang="en-US" sz="2800" dirty="0" smtClean="0">
                <a:solidFill>
                  <a:srgbClr val="FF0000"/>
                </a:solidFill>
              </a:rPr>
              <a:t> </a:t>
            </a:r>
          </a:p>
          <a:p>
            <a:pPr marL="342900" lvl="0" indent="-342900">
              <a:spcBef>
                <a:spcPct val="20000"/>
              </a:spcBef>
            </a:pPr>
            <a:endParaRPr kumimoji="0" lang="en-US" sz="2400" b="0" u="none" strike="noStrike" kern="1200" cap="none" spc="0" normalizeH="0" baseline="0" noProof="0" dirty="0" smtClean="0">
              <a:ln>
                <a:noFill/>
              </a:ln>
              <a:solidFill>
                <a:srgbClr val="0000FF"/>
              </a:solidFill>
              <a:effectLst/>
              <a:uLnTx/>
              <a:uFillTx/>
              <a:latin typeface="+mn-lt"/>
              <a:ea typeface="+mn-ea"/>
              <a:cs typeface="+mn-cs"/>
            </a:endParaRPr>
          </a:p>
        </p:txBody>
      </p:sp>
      <p:cxnSp>
        <p:nvCxnSpPr>
          <p:cNvPr id="23" name="Straight Connector 22"/>
          <p:cNvCxnSpPr/>
          <p:nvPr/>
        </p:nvCxnSpPr>
        <p:spPr>
          <a:xfrm rot="16200000" flipH="1">
            <a:off x="3957662" y="3565550"/>
            <a:ext cx="1714513" cy="14287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3921943" y="3672706"/>
            <a:ext cx="1857388" cy="121444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checkerboard(across)">
                                      <p:cBhvr>
                                        <p:cTn id="7" dur="500"/>
                                        <p:tgtEl>
                                          <p:spTgt spid="23"/>
                                        </p:tgtEl>
                                      </p:cBhvr>
                                    </p:animEffect>
                                  </p:childTnLst>
                                </p:cTn>
                              </p:par>
                              <p:par>
                                <p:cTn id="8" presetID="5" presetClass="entr" presetSubtype="1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checkerboard(across)">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KNN</a:t>
            </a:r>
            <a:endParaRPr lang="en-AU" dirty="0"/>
          </a:p>
        </p:txBody>
      </p:sp>
      <p:sp>
        <p:nvSpPr>
          <p:cNvPr id="3" name="Content Placeholder 2"/>
          <p:cNvSpPr>
            <a:spLocks noGrp="1"/>
          </p:cNvSpPr>
          <p:nvPr>
            <p:ph idx="1"/>
          </p:nvPr>
        </p:nvSpPr>
        <p:spPr>
          <a:xfrm>
            <a:off x="285720" y="1428736"/>
            <a:ext cx="8229600" cy="4286280"/>
          </a:xfrm>
        </p:spPr>
        <p:txBody>
          <a:bodyPr/>
          <a:lstStyle/>
          <a:p>
            <a:r>
              <a:rPr lang="en-US" dirty="0" smtClean="0"/>
              <a:t>Pruning on the Local R-tree of </a:t>
            </a:r>
            <a:r>
              <a:rPr lang="en-US" dirty="0" smtClean="0">
                <a:solidFill>
                  <a:srgbClr val="0000FF"/>
                </a:solidFill>
              </a:rPr>
              <a:t>Q</a:t>
            </a:r>
            <a:r>
              <a:rPr lang="en-US" dirty="0" smtClean="0"/>
              <a:t> and </a:t>
            </a:r>
            <a:r>
              <a:rPr lang="en-US" dirty="0" smtClean="0">
                <a:solidFill>
                  <a:srgbClr val="0000FF"/>
                </a:solidFill>
              </a:rPr>
              <a:t>U</a:t>
            </a:r>
          </a:p>
          <a:p>
            <a:pPr lvl="1"/>
            <a:r>
              <a:rPr lang="en-US" dirty="0" smtClean="0"/>
              <a:t>Trim</a:t>
            </a:r>
            <a:r>
              <a:rPr lang="en-US" dirty="0" smtClean="0">
                <a:solidFill>
                  <a:srgbClr val="0000FF"/>
                </a:solidFill>
              </a:rPr>
              <a:t> </a:t>
            </a:r>
            <a:r>
              <a:rPr lang="en-US" dirty="0" smtClean="0"/>
              <a:t>the local R-tree of both </a:t>
            </a:r>
            <a:r>
              <a:rPr lang="en-US" dirty="0" smtClean="0">
                <a:solidFill>
                  <a:srgbClr val="0000FF"/>
                </a:solidFill>
              </a:rPr>
              <a:t>Q</a:t>
            </a:r>
            <a:r>
              <a:rPr lang="en-US" dirty="0" smtClean="0"/>
              <a:t> and </a:t>
            </a:r>
            <a:r>
              <a:rPr lang="en-US" dirty="0" smtClean="0">
                <a:solidFill>
                  <a:srgbClr val="0000FF"/>
                </a:solidFill>
              </a:rPr>
              <a:t>U</a:t>
            </a:r>
            <a:r>
              <a:rPr lang="en-US" dirty="0" smtClean="0"/>
              <a:t> by </a:t>
            </a:r>
            <a:r>
              <a:rPr lang="el-GR" dirty="0" smtClean="0">
                <a:solidFill>
                  <a:srgbClr val="0000FF"/>
                </a:solidFill>
              </a:rPr>
              <a:t>λ</a:t>
            </a:r>
            <a:r>
              <a:rPr lang="en-US" baseline="-25000" dirty="0" smtClean="0">
                <a:solidFill>
                  <a:srgbClr val="0000FF"/>
                </a:solidFill>
              </a:rPr>
              <a:t>k</a:t>
            </a:r>
            <a:r>
              <a:rPr lang="en-US" dirty="0" smtClean="0"/>
              <a:t> level by level.  Discard entries in </a:t>
            </a:r>
            <a:r>
              <a:rPr lang="en-US" dirty="0" smtClean="0">
                <a:solidFill>
                  <a:srgbClr val="0000FF"/>
                </a:solidFill>
              </a:rPr>
              <a:t>Q</a:t>
            </a:r>
            <a:r>
              <a:rPr lang="en-US" dirty="0" smtClean="0"/>
              <a:t> with minimal distance to </a:t>
            </a:r>
            <a:r>
              <a:rPr lang="en-US" dirty="0" smtClean="0">
                <a:solidFill>
                  <a:srgbClr val="0000FF"/>
                </a:solidFill>
              </a:rPr>
              <a:t>U</a:t>
            </a:r>
            <a:r>
              <a:rPr lang="en-US" dirty="0" smtClean="0"/>
              <a:t> larger than </a:t>
            </a:r>
            <a:r>
              <a:rPr lang="el-GR" dirty="0" smtClean="0">
                <a:solidFill>
                  <a:srgbClr val="0000FF"/>
                </a:solidFill>
              </a:rPr>
              <a:t>λ</a:t>
            </a:r>
            <a:r>
              <a:rPr lang="en-US" baseline="-25000" dirty="0" smtClean="0">
                <a:solidFill>
                  <a:srgbClr val="0000FF"/>
                </a:solidFill>
              </a:rPr>
              <a:t>k</a:t>
            </a:r>
            <a:r>
              <a:rPr lang="en-US" dirty="0" smtClean="0"/>
              <a:t>, similarly for </a:t>
            </a:r>
            <a:r>
              <a:rPr lang="en-US" dirty="0" smtClean="0">
                <a:solidFill>
                  <a:srgbClr val="0000FF"/>
                </a:solidFill>
              </a:rPr>
              <a:t>U</a:t>
            </a:r>
            <a:r>
              <a:rPr lang="en-US" dirty="0" smtClean="0"/>
              <a:t>. </a:t>
            </a:r>
          </a:p>
          <a:p>
            <a:pPr lvl="1"/>
            <a:r>
              <a:rPr lang="en-US" dirty="0" smtClean="0"/>
              <a:t>Denote the total weight of remaining entries as </a:t>
            </a:r>
            <a:r>
              <a:rPr lang="en-US" i="1" dirty="0" smtClean="0">
                <a:solidFill>
                  <a:srgbClr val="0000FF"/>
                </a:solidFill>
              </a:rPr>
              <a:t>P</a:t>
            </a:r>
            <a:r>
              <a:rPr lang="en-US" i="1" baseline="-25000" dirty="0" smtClean="0">
                <a:solidFill>
                  <a:srgbClr val="0000FF"/>
                </a:solidFill>
              </a:rPr>
              <a:t>Q</a:t>
            </a:r>
            <a:r>
              <a:rPr lang="en-US" dirty="0" smtClean="0"/>
              <a:t> and </a:t>
            </a:r>
            <a:r>
              <a:rPr lang="en-US" i="1" dirty="0" smtClean="0">
                <a:solidFill>
                  <a:srgbClr val="0000FF"/>
                </a:solidFill>
              </a:rPr>
              <a:t>P</a:t>
            </a:r>
            <a:r>
              <a:rPr lang="en-US" i="1" baseline="-25000" dirty="0" smtClean="0">
                <a:solidFill>
                  <a:srgbClr val="0000FF"/>
                </a:solidFill>
              </a:rPr>
              <a:t>U</a:t>
            </a:r>
            <a:r>
              <a:rPr lang="en-US" dirty="0" smtClean="0"/>
              <a:t>, respectively, if </a:t>
            </a:r>
            <a:r>
              <a:rPr lang="en-US" dirty="0" smtClean="0">
                <a:solidFill>
                  <a:srgbClr val="FF0000"/>
                </a:solidFill>
              </a:rPr>
              <a:t>P</a:t>
            </a:r>
            <a:r>
              <a:rPr lang="en-US" baseline="-25000" dirty="0" smtClean="0">
                <a:solidFill>
                  <a:srgbClr val="FF0000"/>
                </a:solidFill>
              </a:rPr>
              <a:t>Q</a:t>
            </a:r>
            <a:r>
              <a:rPr lang="en-US" dirty="0" smtClean="0">
                <a:solidFill>
                  <a:srgbClr val="FF0000"/>
                </a:solidFill>
              </a:rPr>
              <a:t> * P</a:t>
            </a:r>
            <a:r>
              <a:rPr lang="en-US" baseline="-25000" dirty="0" smtClean="0">
                <a:solidFill>
                  <a:srgbClr val="FF0000"/>
                </a:solidFill>
              </a:rPr>
              <a:t>U</a:t>
            </a:r>
            <a:r>
              <a:rPr lang="en-US" dirty="0" smtClean="0">
                <a:solidFill>
                  <a:srgbClr val="FF0000"/>
                </a:solidFill>
              </a:rPr>
              <a:t> ≤ </a:t>
            </a:r>
            <a:r>
              <a:rPr lang="el-GR" dirty="0" smtClean="0">
                <a:solidFill>
                  <a:srgbClr val="FF0000"/>
                </a:solidFill>
              </a:rPr>
              <a:t>Φ</a:t>
            </a:r>
            <a:r>
              <a:rPr lang="en-US" dirty="0" smtClean="0"/>
              <a:t>, </a:t>
            </a:r>
            <a:r>
              <a:rPr lang="en-US" i="1" dirty="0" smtClean="0"/>
              <a:t>then </a:t>
            </a:r>
            <a:r>
              <a:rPr lang="en-US" i="1" dirty="0" smtClean="0">
                <a:solidFill>
                  <a:srgbClr val="0000FF"/>
                </a:solidFill>
              </a:rPr>
              <a:t>U</a:t>
            </a:r>
            <a:r>
              <a:rPr lang="en-US" i="1" dirty="0" smtClean="0"/>
              <a:t> can be pruned. </a:t>
            </a:r>
            <a:endParaRPr lang="en-AU" i="1" dirty="0" smtClean="0"/>
          </a:p>
        </p:txBody>
      </p:sp>
      <p:sp>
        <p:nvSpPr>
          <p:cNvPr id="4" name="Slide Number Placeholder 3"/>
          <p:cNvSpPr>
            <a:spLocks noGrp="1"/>
          </p:cNvSpPr>
          <p:nvPr>
            <p:ph type="sldNum" sz="quarter" idx="12"/>
          </p:nvPr>
        </p:nvSpPr>
        <p:spPr/>
        <p:txBody>
          <a:bodyPr/>
          <a:lstStyle/>
          <a:p>
            <a:fld id="{881D2080-A4D6-4D4A-8EEC-EFA02A2F7AB2}" type="slidenum">
              <a:rPr lang="en-AU" smtClean="0"/>
              <a:pPr/>
              <a:t>24</a:t>
            </a:fld>
            <a:endParaRPr lang="en-AU"/>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KNN</a:t>
            </a:r>
            <a:endParaRPr lang="en-AU" dirty="0"/>
          </a:p>
        </p:txBody>
      </p:sp>
      <p:sp>
        <p:nvSpPr>
          <p:cNvPr id="3" name="Content Placeholder 2"/>
          <p:cNvSpPr>
            <a:spLocks noGrp="1"/>
          </p:cNvSpPr>
          <p:nvPr>
            <p:ph idx="1"/>
          </p:nvPr>
        </p:nvSpPr>
        <p:spPr>
          <a:xfrm>
            <a:off x="285720" y="1428736"/>
            <a:ext cx="8229600" cy="757230"/>
          </a:xfrm>
        </p:spPr>
        <p:txBody>
          <a:bodyPr/>
          <a:lstStyle/>
          <a:p>
            <a:r>
              <a:rPr lang="en-US" dirty="0" smtClean="0"/>
              <a:t>Pruning on the Local R-tree of </a:t>
            </a:r>
            <a:r>
              <a:rPr lang="en-US" dirty="0" smtClean="0">
                <a:solidFill>
                  <a:srgbClr val="0000FF"/>
                </a:solidFill>
              </a:rPr>
              <a:t>Q</a:t>
            </a:r>
            <a:r>
              <a:rPr lang="en-US" dirty="0" smtClean="0"/>
              <a:t> and </a:t>
            </a:r>
            <a:r>
              <a:rPr lang="en-US" dirty="0" smtClean="0">
                <a:solidFill>
                  <a:srgbClr val="0000FF"/>
                </a:solidFill>
              </a:rPr>
              <a:t>U</a:t>
            </a:r>
            <a:endParaRPr lang="en-AU" dirty="0" smtClean="0">
              <a:solidFill>
                <a:srgbClr val="0000FF"/>
              </a:solidFill>
            </a:endParaRPr>
          </a:p>
        </p:txBody>
      </p:sp>
      <p:sp>
        <p:nvSpPr>
          <p:cNvPr id="4" name="Slide Number Placeholder 3"/>
          <p:cNvSpPr>
            <a:spLocks noGrp="1"/>
          </p:cNvSpPr>
          <p:nvPr>
            <p:ph type="sldNum" sz="quarter" idx="12"/>
          </p:nvPr>
        </p:nvSpPr>
        <p:spPr/>
        <p:txBody>
          <a:bodyPr/>
          <a:lstStyle/>
          <a:p>
            <a:fld id="{881D2080-A4D6-4D4A-8EEC-EFA02A2F7AB2}" type="slidenum">
              <a:rPr lang="en-AU" smtClean="0"/>
              <a:pPr/>
              <a:t>25</a:t>
            </a:fld>
            <a:endParaRPr lang="en-AU"/>
          </a:p>
        </p:txBody>
      </p:sp>
      <p:sp>
        <p:nvSpPr>
          <p:cNvPr id="5" name="Rectangle 4"/>
          <p:cNvSpPr/>
          <p:nvPr/>
        </p:nvSpPr>
        <p:spPr>
          <a:xfrm>
            <a:off x="785786" y="4572008"/>
            <a:ext cx="1857388" cy="12858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3571868" y="2857496"/>
            <a:ext cx="1785950" cy="16430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p:cNvSpPr txBox="1"/>
          <p:nvPr/>
        </p:nvSpPr>
        <p:spPr>
          <a:xfrm>
            <a:off x="1468412" y="4000504"/>
            <a:ext cx="460382" cy="584775"/>
          </a:xfrm>
          <a:prstGeom prst="rect">
            <a:avLst/>
          </a:prstGeom>
          <a:noFill/>
        </p:spPr>
        <p:txBody>
          <a:bodyPr wrap="none" rtlCol="0">
            <a:spAutoFit/>
          </a:bodyPr>
          <a:lstStyle/>
          <a:p>
            <a:r>
              <a:rPr lang="en-US" sz="3200" dirty="0" smtClean="0"/>
              <a:t>Q</a:t>
            </a:r>
            <a:endParaRPr lang="en-AU" sz="3200" dirty="0"/>
          </a:p>
        </p:txBody>
      </p:sp>
      <p:sp>
        <p:nvSpPr>
          <p:cNvPr id="8" name="TextBox 7"/>
          <p:cNvSpPr txBox="1"/>
          <p:nvPr/>
        </p:nvSpPr>
        <p:spPr>
          <a:xfrm>
            <a:off x="4183056" y="2272721"/>
            <a:ext cx="460382" cy="584775"/>
          </a:xfrm>
          <a:prstGeom prst="rect">
            <a:avLst/>
          </a:prstGeom>
          <a:noFill/>
        </p:spPr>
        <p:txBody>
          <a:bodyPr wrap="none" rtlCol="0">
            <a:spAutoFit/>
          </a:bodyPr>
          <a:lstStyle/>
          <a:p>
            <a:r>
              <a:rPr lang="en-US" sz="3200" dirty="0" smtClean="0"/>
              <a:t>U</a:t>
            </a:r>
            <a:endParaRPr lang="en-AU" sz="3200" dirty="0"/>
          </a:p>
        </p:txBody>
      </p:sp>
      <p:sp>
        <p:nvSpPr>
          <p:cNvPr id="9" name="Rectangle 8"/>
          <p:cNvSpPr/>
          <p:nvPr/>
        </p:nvSpPr>
        <p:spPr>
          <a:xfrm>
            <a:off x="785786" y="5429264"/>
            <a:ext cx="785818"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p:nvSpPr>
        <p:spPr>
          <a:xfrm>
            <a:off x="2071670" y="4572008"/>
            <a:ext cx="571504" cy="642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p:cNvSpPr/>
          <p:nvPr/>
        </p:nvSpPr>
        <p:spPr>
          <a:xfrm>
            <a:off x="3571868" y="3857628"/>
            <a:ext cx="642942" cy="642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4643438" y="2857496"/>
            <a:ext cx="714380" cy="5715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TextBox 12"/>
          <p:cNvSpPr txBox="1"/>
          <p:nvPr/>
        </p:nvSpPr>
        <p:spPr>
          <a:xfrm>
            <a:off x="880180" y="5357826"/>
            <a:ext cx="548548" cy="523220"/>
          </a:xfrm>
          <a:prstGeom prst="rect">
            <a:avLst/>
          </a:prstGeom>
          <a:noFill/>
        </p:spPr>
        <p:txBody>
          <a:bodyPr wrap="none" rtlCol="0">
            <a:spAutoFit/>
          </a:bodyPr>
          <a:lstStyle/>
          <a:p>
            <a:r>
              <a:rPr lang="en-US" sz="2800" dirty="0" smtClean="0"/>
              <a:t>Q</a:t>
            </a:r>
            <a:r>
              <a:rPr lang="en-US" sz="2800" baseline="-25000" dirty="0" smtClean="0"/>
              <a:t>1</a:t>
            </a:r>
            <a:endParaRPr lang="en-AU" sz="2800" baseline="-25000" dirty="0"/>
          </a:p>
        </p:txBody>
      </p:sp>
      <p:sp>
        <p:nvSpPr>
          <p:cNvPr id="14" name="TextBox 13"/>
          <p:cNvSpPr txBox="1"/>
          <p:nvPr/>
        </p:nvSpPr>
        <p:spPr>
          <a:xfrm>
            <a:off x="2094626" y="4620292"/>
            <a:ext cx="548548" cy="523220"/>
          </a:xfrm>
          <a:prstGeom prst="rect">
            <a:avLst/>
          </a:prstGeom>
          <a:noFill/>
        </p:spPr>
        <p:txBody>
          <a:bodyPr wrap="none" rtlCol="0">
            <a:spAutoFit/>
          </a:bodyPr>
          <a:lstStyle/>
          <a:p>
            <a:r>
              <a:rPr lang="en-US" sz="2800" dirty="0" smtClean="0"/>
              <a:t>Q</a:t>
            </a:r>
            <a:r>
              <a:rPr lang="en-US" sz="2800" baseline="-25000" dirty="0" smtClean="0"/>
              <a:t>2</a:t>
            </a:r>
            <a:endParaRPr lang="en-AU" sz="2800" baseline="-25000" dirty="0"/>
          </a:p>
        </p:txBody>
      </p:sp>
      <p:sp>
        <p:nvSpPr>
          <p:cNvPr id="15" name="TextBox 14"/>
          <p:cNvSpPr txBox="1"/>
          <p:nvPr/>
        </p:nvSpPr>
        <p:spPr>
          <a:xfrm>
            <a:off x="3666262" y="3905912"/>
            <a:ext cx="548548" cy="523220"/>
          </a:xfrm>
          <a:prstGeom prst="rect">
            <a:avLst/>
          </a:prstGeom>
          <a:noFill/>
        </p:spPr>
        <p:txBody>
          <a:bodyPr wrap="none" rtlCol="0">
            <a:spAutoFit/>
          </a:bodyPr>
          <a:lstStyle/>
          <a:p>
            <a:r>
              <a:rPr lang="en-US" sz="2800" dirty="0" smtClean="0"/>
              <a:t>U</a:t>
            </a:r>
            <a:r>
              <a:rPr lang="en-US" sz="2800" baseline="-25000" dirty="0" smtClean="0"/>
              <a:t>1</a:t>
            </a:r>
            <a:endParaRPr lang="en-AU" sz="2800" baseline="-25000" dirty="0"/>
          </a:p>
        </p:txBody>
      </p:sp>
      <p:sp>
        <p:nvSpPr>
          <p:cNvPr id="16" name="TextBox 15"/>
          <p:cNvSpPr txBox="1"/>
          <p:nvPr/>
        </p:nvSpPr>
        <p:spPr>
          <a:xfrm>
            <a:off x="4737832" y="2905780"/>
            <a:ext cx="537327" cy="523220"/>
          </a:xfrm>
          <a:prstGeom prst="rect">
            <a:avLst/>
          </a:prstGeom>
          <a:noFill/>
        </p:spPr>
        <p:txBody>
          <a:bodyPr wrap="none" rtlCol="0">
            <a:spAutoFit/>
          </a:bodyPr>
          <a:lstStyle/>
          <a:p>
            <a:r>
              <a:rPr lang="en-US" sz="2800" dirty="0" smtClean="0"/>
              <a:t>U</a:t>
            </a:r>
            <a:r>
              <a:rPr lang="en-US" sz="2800" baseline="-25000" dirty="0" smtClean="0"/>
              <a:t>2</a:t>
            </a:r>
            <a:endParaRPr lang="en-AU" sz="2800" baseline="-25000" dirty="0"/>
          </a:p>
        </p:txBody>
      </p:sp>
      <p:sp>
        <p:nvSpPr>
          <p:cNvPr id="17" name="Content Placeholder 2"/>
          <p:cNvSpPr txBox="1">
            <a:spLocks/>
          </p:cNvSpPr>
          <p:nvPr/>
        </p:nvSpPr>
        <p:spPr>
          <a:xfrm>
            <a:off x="3357554" y="4929198"/>
            <a:ext cx="5572164" cy="1214446"/>
          </a:xfrm>
          <a:prstGeom prst="rect">
            <a:avLst/>
          </a:prstGeom>
        </p:spPr>
        <p:txBody>
          <a:bodyPr vert="horz" lIns="91440" tIns="45720" rIns="91440" bIns="45720" rtlCol="0">
            <a:normAutofit fontScale="92500"/>
          </a:bodyPr>
          <a:lstStyle/>
          <a:p>
            <a:pPr marL="342900" indent="-342900">
              <a:spcBef>
                <a:spcPct val="20000"/>
              </a:spcBef>
            </a:pPr>
            <a:r>
              <a:rPr lang="en-US" sz="2400" dirty="0" smtClean="0"/>
              <a:t>  </a:t>
            </a:r>
            <a:r>
              <a:rPr lang="en-US" sz="2800" dirty="0" smtClean="0"/>
              <a:t> minimal distance: </a:t>
            </a:r>
            <a:r>
              <a:rPr lang="en-US" sz="2800" dirty="0" err="1" smtClean="0"/>
              <a:t>mindist</a:t>
            </a:r>
            <a:r>
              <a:rPr lang="en-US" sz="2800" dirty="0" smtClean="0"/>
              <a:t>(Q</a:t>
            </a:r>
            <a:r>
              <a:rPr lang="en-US" sz="2800" baseline="-25000" dirty="0" smtClean="0"/>
              <a:t>1</a:t>
            </a:r>
            <a:r>
              <a:rPr lang="en-US" sz="2800" dirty="0" smtClean="0"/>
              <a:t>, U) </a:t>
            </a:r>
            <a:r>
              <a:rPr lang="en-US" sz="2800" dirty="0" smtClean="0">
                <a:solidFill>
                  <a:srgbClr val="FF0000"/>
                </a:solidFill>
              </a:rPr>
              <a:t>≥</a:t>
            </a:r>
            <a:r>
              <a:rPr lang="en-US" sz="2800" dirty="0" smtClean="0"/>
              <a:t> </a:t>
            </a:r>
            <a:r>
              <a:rPr lang="el-GR" sz="2800" dirty="0" smtClean="0">
                <a:solidFill>
                  <a:srgbClr val="FF0000"/>
                </a:solidFill>
              </a:rPr>
              <a:t>λ</a:t>
            </a:r>
            <a:r>
              <a:rPr lang="en-US" sz="2800" baseline="-25000" dirty="0" smtClean="0">
                <a:solidFill>
                  <a:srgbClr val="FF0000"/>
                </a:solidFill>
              </a:rPr>
              <a:t>k</a:t>
            </a:r>
            <a:r>
              <a:rPr lang="en-US" sz="2800" dirty="0" smtClean="0"/>
              <a:t> </a:t>
            </a:r>
          </a:p>
          <a:p>
            <a:pPr marL="342900" indent="-342900">
              <a:spcBef>
                <a:spcPct val="20000"/>
              </a:spcBef>
            </a:pPr>
            <a:r>
              <a:rPr lang="en-US" sz="2800" dirty="0" smtClean="0"/>
              <a:t>   minimal distance: </a:t>
            </a:r>
            <a:r>
              <a:rPr lang="en-US" sz="2800" dirty="0" err="1" smtClean="0"/>
              <a:t>mindist</a:t>
            </a:r>
            <a:r>
              <a:rPr lang="en-US" sz="2800" dirty="0" smtClean="0"/>
              <a:t>(Q, U</a:t>
            </a:r>
            <a:r>
              <a:rPr lang="en-US" sz="2800" baseline="-25000" dirty="0" smtClean="0"/>
              <a:t>2</a:t>
            </a:r>
            <a:r>
              <a:rPr lang="en-US" sz="2800" dirty="0" smtClean="0"/>
              <a:t>) </a:t>
            </a:r>
            <a:r>
              <a:rPr lang="en-US" sz="2800" dirty="0" smtClean="0">
                <a:solidFill>
                  <a:srgbClr val="FF0000"/>
                </a:solidFill>
              </a:rPr>
              <a:t>≥</a:t>
            </a:r>
            <a:r>
              <a:rPr lang="en-US" sz="2800" dirty="0" smtClean="0"/>
              <a:t> </a:t>
            </a:r>
            <a:r>
              <a:rPr lang="el-GR" sz="2800" dirty="0" smtClean="0">
                <a:solidFill>
                  <a:srgbClr val="FF0000"/>
                </a:solidFill>
              </a:rPr>
              <a:t>λ</a:t>
            </a:r>
            <a:r>
              <a:rPr lang="en-US" sz="2800" baseline="-25000" dirty="0" smtClean="0">
                <a:solidFill>
                  <a:srgbClr val="FF0000"/>
                </a:solidFill>
              </a:rPr>
              <a:t>k</a:t>
            </a:r>
            <a:r>
              <a:rPr lang="en-US" sz="2800" dirty="0" smtClean="0"/>
              <a:t> </a:t>
            </a:r>
          </a:p>
          <a:p>
            <a:pPr marL="342900" indent="-342900">
              <a:spcBef>
                <a:spcPct val="20000"/>
              </a:spcBef>
            </a:pPr>
            <a:endParaRPr kumimoji="0" lang="en-US" sz="2400" b="0" u="none" strike="noStrike" kern="1200" cap="none" spc="0" normalizeH="0" baseline="0" noProof="0" dirty="0" smtClean="0">
              <a:ln>
                <a:noFill/>
              </a:ln>
              <a:solidFill>
                <a:srgbClr val="0000FF"/>
              </a:solidFill>
              <a:effectLst/>
              <a:uLnTx/>
              <a:uFillTx/>
              <a:latin typeface="+mn-lt"/>
              <a:ea typeface="+mn-ea"/>
              <a:cs typeface="+mn-cs"/>
            </a:endParaRPr>
          </a:p>
        </p:txBody>
      </p:sp>
      <p:cxnSp>
        <p:nvCxnSpPr>
          <p:cNvPr id="20" name="Straight Connector 19"/>
          <p:cNvCxnSpPr/>
          <p:nvPr/>
        </p:nvCxnSpPr>
        <p:spPr>
          <a:xfrm rot="16200000" flipH="1">
            <a:off x="678629" y="5464983"/>
            <a:ext cx="928694" cy="428628"/>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642910" y="5429264"/>
            <a:ext cx="928694" cy="500066"/>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4536281" y="2893216"/>
            <a:ext cx="928694" cy="428628"/>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4500562" y="2857497"/>
            <a:ext cx="928694" cy="500066"/>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429124" y="6072206"/>
            <a:ext cx="3929090" cy="492443"/>
          </a:xfrm>
          <a:prstGeom prst="rect">
            <a:avLst/>
          </a:prstGeom>
        </p:spPr>
        <p:txBody>
          <a:bodyPr wrap="square">
            <a:spAutoFit/>
          </a:bodyPr>
          <a:lstStyle/>
          <a:p>
            <a:pPr marL="342900" indent="-342900">
              <a:spcBef>
                <a:spcPct val="20000"/>
              </a:spcBef>
            </a:pPr>
            <a:r>
              <a:rPr lang="en-US" sz="2600" dirty="0" smtClean="0"/>
              <a:t>weight(Q</a:t>
            </a:r>
            <a:r>
              <a:rPr lang="en-US" sz="2600" baseline="-25000" dirty="0" smtClean="0"/>
              <a:t>2</a:t>
            </a:r>
            <a:r>
              <a:rPr lang="en-US" sz="2600" dirty="0" smtClean="0"/>
              <a:t>) * weight(U</a:t>
            </a:r>
            <a:r>
              <a:rPr lang="en-US" sz="2600" baseline="-25000" dirty="0" smtClean="0"/>
              <a:t>1</a:t>
            </a:r>
            <a:r>
              <a:rPr lang="en-US" sz="2600" dirty="0" smtClean="0"/>
              <a:t>) </a:t>
            </a:r>
            <a:r>
              <a:rPr lang="en-US" sz="2600" dirty="0" smtClean="0">
                <a:solidFill>
                  <a:srgbClr val="FF0000"/>
                </a:solidFill>
              </a:rPr>
              <a:t>≤</a:t>
            </a:r>
            <a:r>
              <a:rPr lang="el-GR" sz="2600" dirty="0" smtClean="0">
                <a:solidFill>
                  <a:srgbClr val="FF0000"/>
                </a:solidFill>
              </a:rPr>
              <a:t>Φ</a:t>
            </a:r>
            <a:r>
              <a:rPr lang="en-US" sz="2600" dirty="0" smtClean="0">
                <a:solidFill>
                  <a:srgbClr val="FF0000"/>
                </a:solidFill>
              </a:rPr>
              <a:t> </a:t>
            </a:r>
          </a:p>
        </p:txBody>
      </p:sp>
      <p:cxnSp>
        <p:nvCxnSpPr>
          <p:cNvPr id="30" name="Straight Connector 29"/>
          <p:cNvCxnSpPr/>
          <p:nvPr/>
        </p:nvCxnSpPr>
        <p:spPr>
          <a:xfrm rot="16200000" flipH="1">
            <a:off x="3321835" y="2964653"/>
            <a:ext cx="2143140" cy="135732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3286116" y="2928934"/>
            <a:ext cx="2214578" cy="135732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heckerboard(across)">
                                      <p:cBhvr>
                                        <p:cTn id="7" dur="500"/>
                                        <p:tgtEl>
                                          <p:spTgt spid="20"/>
                                        </p:tgtEl>
                                      </p:cBhvr>
                                    </p:animEffect>
                                  </p:childTnLst>
                                </p:cTn>
                              </p:par>
                              <p:par>
                                <p:cTn id="8" presetID="5" presetClass="entr" presetSubtype="1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checkerboard(across)">
                                      <p:cBhvr>
                                        <p:cTn id="10" dur="500"/>
                                        <p:tgtEl>
                                          <p:spTgt spid="22"/>
                                        </p:tgtEl>
                                      </p:cBhvr>
                                    </p:animEffect>
                                  </p:childTnLst>
                                </p:cTn>
                              </p:par>
                              <p:par>
                                <p:cTn id="11" presetID="5" presetClass="entr" presetSubtype="1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checkerboard(across)">
                                      <p:cBhvr>
                                        <p:cTn id="13" dur="500"/>
                                        <p:tgtEl>
                                          <p:spTgt spid="24"/>
                                        </p:tgtEl>
                                      </p:cBhvr>
                                    </p:animEffect>
                                  </p:childTnLst>
                                </p:cTn>
                              </p:par>
                              <p:par>
                                <p:cTn id="14" presetID="5" presetClass="entr" presetSubtype="10" fill="hold"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checkerboard(across)">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checkerboard(across)">
                                      <p:cBhvr>
                                        <p:cTn id="25" dur="500"/>
                                        <p:tgtEl>
                                          <p:spTgt spid="32"/>
                                        </p:tgtEl>
                                      </p:cBhvr>
                                    </p:animEffect>
                                  </p:childTnLst>
                                </p:cTn>
                              </p:par>
                              <p:par>
                                <p:cTn id="26" presetID="5" presetClass="entr" presetSubtype="10" fill="hold"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checkerboard(across)">
                                      <p:cBhvr>
                                        <p:cTn id="2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KNN</a:t>
            </a:r>
            <a:endParaRPr lang="en-AU" dirty="0"/>
          </a:p>
        </p:txBody>
      </p:sp>
      <p:sp>
        <p:nvSpPr>
          <p:cNvPr id="3" name="Content Placeholder 2"/>
          <p:cNvSpPr>
            <a:spLocks noGrp="1"/>
          </p:cNvSpPr>
          <p:nvPr>
            <p:ph idx="1"/>
          </p:nvPr>
        </p:nvSpPr>
        <p:spPr>
          <a:xfrm>
            <a:off x="457200" y="1600200"/>
            <a:ext cx="8229600" cy="3829063"/>
          </a:xfrm>
        </p:spPr>
        <p:txBody>
          <a:bodyPr/>
          <a:lstStyle/>
          <a:p>
            <a:r>
              <a:rPr lang="en-US" dirty="0" smtClean="0"/>
              <a:t>Overall processing</a:t>
            </a:r>
          </a:p>
          <a:p>
            <a:pPr lvl="1"/>
            <a:r>
              <a:rPr lang="en-US" dirty="0" smtClean="0"/>
              <a:t>1. Pruning on </a:t>
            </a:r>
            <a:r>
              <a:rPr lang="en-US" dirty="0" smtClean="0">
                <a:solidFill>
                  <a:srgbClr val="0000FF"/>
                </a:solidFill>
              </a:rPr>
              <a:t>Global R-tree</a:t>
            </a:r>
            <a:r>
              <a:rPr lang="en-US" dirty="0" smtClean="0"/>
              <a:t> based on distance</a:t>
            </a:r>
          </a:p>
          <a:p>
            <a:pPr lvl="1"/>
            <a:r>
              <a:rPr lang="en-US" dirty="0" smtClean="0"/>
              <a:t>2. Pruning on </a:t>
            </a:r>
            <a:r>
              <a:rPr lang="en-US" dirty="0" smtClean="0">
                <a:solidFill>
                  <a:srgbClr val="0000FF"/>
                </a:solidFill>
              </a:rPr>
              <a:t>Global R-tree</a:t>
            </a:r>
            <a:r>
              <a:rPr lang="en-US" dirty="0" smtClean="0"/>
              <a:t> based on weights</a:t>
            </a:r>
          </a:p>
          <a:p>
            <a:pPr lvl="1"/>
            <a:r>
              <a:rPr lang="en-US" dirty="0" smtClean="0"/>
              <a:t>3. Pruning on </a:t>
            </a:r>
            <a:r>
              <a:rPr lang="en-US" dirty="0" smtClean="0">
                <a:solidFill>
                  <a:srgbClr val="0000FF"/>
                </a:solidFill>
              </a:rPr>
              <a:t>Local R-tree</a:t>
            </a:r>
          </a:p>
          <a:p>
            <a:pPr lvl="1"/>
            <a:r>
              <a:rPr lang="el-GR" i="1" dirty="0" smtClean="0">
                <a:solidFill>
                  <a:srgbClr val="0000FF"/>
                </a:solidFill>
              </a:rPr>
              <a:t>Φ</a:t>
            </a:r>
            <a:r>
              <a:rPr lang="en-US" dirty="0" smtClean="0"/>
              <a:t>-</a:t>
            </a:r>
            <a:r>
              <a:rPr lang="en-US" dirty="0" smtClean="0">
                <a:solidFill>
                  <a:srgbClr val="0000FF"/>
                </a:solidFill>
              </a:rPr>
              <a:t>quantile </a:t>
            </a:r>
            <a:r>
              <a:rPr lang="en-US" dirty="0" smtClean="0"/>
              <a:t>distance computation</a:t>
            </a:r>
          </a:p>
          <a:p>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26</a:t>
            </a:fld>
            <a:endParaRPr lang="en-A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Group-base </a:t>
            </a:r>
            <a:r>
              <a:rPr lang="en-US" dirty="0" smtClean="0"/>
              <a:t>Distance</a:t>
            </a:r>
            <a:endParaRPr lang="en-AU" dirty="0"/>
          </a:p>
        </p:txBody>
      </p:sp>
      <p:sp>
        <p:nvSpPr>
          <p:cNvPr id="3" name="Content Placeholder 2"/>
          <p:cNvSpPr>
            <a:spLocks noGrp="1"/>
          </p:cNvSpPr>
          <p:nvPr>
            <p:ph idx="1"/>
          </p:nvPr>
        </p:nvSpPr>
        <p:spPr/>
        <p:txBody>
          <a:bodyPr/>
          <a:lstStyle/>
          <a:p>
            <a:r>
              <a:rPr lang="en-US" dirty="0" smtClean="0"/>
              <a:t>From </a:t>
            </a:r>
            <a:r>
              <a:rPr lang="en-US" dirty="0" smtClean="0">
                <a:solidFill>
                  <a:srgbClr val="0000FF"/>
                </a:solidFill>
              </a:rPr>
              <a:t>|Q| * |U|</a:t>
            </a:r>
            <a:r>
              <a:rPr lang="en-US" dirty="0" smtClean="0"/>
              <a:t> instance pairs, select a set of pairs such that </a:t>
            </a:r>
          </a:p>
          <a:p>
            <a:pPr lvl="1"/>
            <a:r>
              <a:rPr lang="en-US" dirty="0" smtClean="0"/>
              <a:t>the sum of weights is </a:t>
            </a:r>
            <a:r>
              <a:rPr lang="en-US" dirty="0" smtClean="0">
                <a:solidFill>
                  <a:srgbClr val="0000FF"/>
                </a:solidFill>
              </a:rPr>
              <a:t>≥</a:t>
            </a:r>
            <a:r>
              <a:rPr lang="en-US" dirty="0" smtClean="0"/>
              <a:t> </a:t>
            </a:r>
            <a:r>
              <a:rPr lang="el-GR" i="1" dirty="0" smtClean="0">
                <a:solidFill>
                  <a:srgbClr val="0000FF"/>
                </a:solidFill>
              </a:rPr>
              <a:t>Φ</a:t>
            </a:r>
            <a:endParaRPr lang="en-US" i="1" dirty="0" smtClean="0">
              <a:solidFill>
                <a:srgbClr val="0000FF"/>
              </a:solidFill>
            </a:endParaRPr>
          </a:p>
          <a:p>
            <a:pPr lvl="1"/>
            <a:r>
              <a:rPr lang="en-US" dirty="0" smtClean="0"/>
              <a:t>the weighted distance is minimized </a:t>
            </a:r>
          </a:p>
          <a:p>
            <a:pPr lvl="1"/>
            <a:endParaRPr lang="en-US" dirty="0" smtClean="0"/>
          </a:p>
          <a:p>
            <a:r>
              <a:rPr lang="en-US" dirty="0" smtClean="0"/>
              <a:t>Reduced to </a:t>
            </a:r>
            <a:r>
              <a:rPr lang="en-US" dirty="0" smtClean="0">
                <a:solidFill>
                  <a:srgbClr val="0000FF"/>
                </a:solidFill>
              </a:rPr>
              <a:t>Knapsack</a:t>
            </a:r>
            <a:r>
              <a:rPr lang="en-US" dirty="0" smtClean="0"/>
              <a:t> problem. NP-hard</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27</a:t>
            </a:fld>
            <a:endParaRPr lang="en-AU"/>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Group-base </a:t>
            </a:r>
            <a:r>
              <a:rPr lang="en-US" dirty="0" smtClean="0"/>
              <a:t>Distance</a:t>
            </a:r>
            <a:endParaRPr lang="en-AU" dirty="0"/>
          </a:p>
        </p:txBody>
      </p:sp>
      <p:sp>
        <p:nvSpPr>
          <p:cNvPr id="3" name="Content Placeholder 2"/>
          <p:cNvSpPr>
            <a:spLocks noGrp="1"/>
          </p:cNvSpPr>
          <p:nvPr>
            <p:ph idx="1"/>
          </p:nvPr>
        </p:nvSpPr>
        <p:spPr>
          <a:xfrm>
            <a:off x="457200" y="1600200"/>
            <a:ext cx="8229600" cy="1543048"/>
          </a:xfrm>
        </p:spPr>
        <p:txBody>
          <a:bodyPr>
            <a:normAutofit lnSpcReduction="10000"/>
          </a:bodyPr>
          <a:lstStyle/>
          <a:p>
            <a:r>
              <a:rPr lang="en-US" dirty="0" smtClean="0"/>
              <a:t>Approximate algorithm with ratio </a:t>
            </a:r>
            <a:r>
              <a:rPr lang="en-US" dirty="0" smtClean="0">
                <a:solidFill>
                  <a:srgbClr val="0000FF"/>
                </a:solidFill>
              </a:rPr>
              <a:t>2</a:t>
            </a:r>
            <a:r>
              <a:rPr lang="en-US" dirty="0" smtClean="0"/>
              <a:t> and time complexity </a:t>
            </a:r>
            <a:r>
              <a:rPr lang="en-US" dirty="0" smtClean="0">
                <a:solidFill>
                  <a:srgbClr val="0000FF"/>
                </a:solidFill>
              </a:rPr>
              <a:t>O(m log m)</a:t>
            </a:r>
            <a:r>
              <a:rPr lang="en-US" dirty="0" smtClean="0"/>
              <a:t>, where </a:t>
            </a:r>
            <a:r>
              <a:rPr lang="en-US" dirty="0" smtClean="0">
                <a:solidFill>
                  <a:srgbClr val="0000FF"/>
                </a:solidFill>
              </a:rPr>
              <a:t>m</a:t>
            </a:r>
            <a:r>
              <a:rPr lang="en-US" dirty="0" smtClean="0"/>
              <a:t> is the total number of instance pairs. </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28</a:t>
            </a:fld>
            <a:endParaRPr lang="en-AU"/>
          </a:p>
        </p:txBody>
      </p:sp>
      <p:sp>
        <p:nvSpPr>
          <p:cNvPr id="8" name="Content Placeholder 2"/>
          <p:cNvSpPr txBox="1">
            <a:spLocks/>
          </p:cNvSpPr>
          <p:nvPr/>
        </p:nvSpPr>
        <p:spPr>
          <a:xfrm>
            <a:off x="342928" y="4814910"/>
            <a:ext cx="8229600" cy="614354"/>
          </a:xfrm>
          <a:prstGeom prst="rect">
            <a:avLst/>
          </a:prstGeom>
        </p:spPr>
        <p:txBody>
          <a:bodyPr vert="horz" lIns="91440" tIns="45720" rIns="91440" bIns="45720" rtlCol="0">
            <a:normAutofit/>
          </a:bodyPr>
          <a:lstStyle/>
          <a:p>
            <a:pPr marL="342900" lvl="0" indent="-342900">
              <a:spcBef>
                <a:spcPct val="20000"/>
              </a:spcBef>
              <a:defRPr/>
            </a:pPr>
            <a:r>
              <a:rPr lang="en-US" sz="2400" dirty="0" smtClean="0"/>
              <a:t>possible solution: </a:t>
            </a:r>
            <a:r>
              <a:rPr lang="en-US" sz="2400" dirty="0" smtClean="0">
                <a:solidFill>
                  <a:srgbClr val="FF0000"/>
                </a:solidFill>
              </a:rPr>
              <a:t>1.72</a:t>
            </a:r>
            <a:r>
              <a:rPr lang="en-US" sz="2400" dirty="0" smtClean="0"/>
              <a:t>   (1, </a:t>
            </a:r>
            <a:r>
              <a:rPr lang="en-US" sz="2400" dirty="0" smtClean="0">
                <a:solidFill>
                  <a:srgbClr val="0000FF"/>
                </a:solidFill>
              </a:rPr>
              <a:t>0.28</a:t>
            </a:r>
            <a:r>
              <a:rPr lang="en-US" sz="2400" dirty="0" smtClean="0"/>
              <a:t>), (3, </a:t>
            </a:r>
            <a:r>
              <a:rPr lang="en-US" sz="2400" dirty="0" smtClean="0">
                <a:solidFill>
                  <a:srgbClr val="0000FF"/>
                </a:solidFill>
              </a:rPr>
              <a:t>0.48</a:t>
            </a:r>
            <a:r>
              <a:rPr lang="en-US" sz="2400" dirty="0" smtClean="0"/>
              <a:t>)</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u="none" strike="noStrike" kern="1200" cap="none" spc="0" normalizeH="0" baseline="0" noProof="0" dirty="0" smtClean="0">
              <a:ln>
                <a:noFill/>
              </a:ln>
              <a:solidFill>
                <a:srgbClr val="0000FF"/>
              </a:solidFill>
              <a:effectLst/>
              <a:uLnTx/>
              <a:uFillTx/>
              <a:latin typeface="+mn-lt"/>
              <a:ea typeface="+mn-ea"/>
              <a:cs typeface="+mn-cs"/>
            </a:endParaRPr>
          </a:p>
        </p:txBody>
      </p:sp>
      <p:sp>
        <p:nvSpPr>
          <p:cNvPr id="9" name="Content Placeholder 2"/>
          <p:cNvSpPr txBox="1">
            <a:spLocks/>
          </p:cNvSpPr>
          <p:nvPr/>
        </p:nvSpPr>
        <p:spPr>
          <a:xfrm>
            <a:off x="885828" y="3457588"/>
            <a:ext cx="3471858" cy="118585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sorted distance:       1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weight:                    </a:t>
            </a:r>
            <a:r>
              <a:rPr kumimoji="0" lang="en-US" sz="2400" b="0" i="0" u="none" strike="noStrike" kern="1200" cap="none" spc="0" normalizeH="0" baseline="0" noProof="0" dirty="0" smtClean="0">
                <a:ln>
                  <a:noFill/>
                </a:ln>
                <a:solidFill>
                  <a:srgbClr val="0000FF"/>
                </a:solidFill>
                <a:effectLst/>
                <a:uLnTx/>
                <a:uFillTx/>
                <a:latin typeface="+mn-lt"/>
                <a:ea typeface="+mn-ea"/>
                <a:cs typeface="+mn-cs"/>
              </a:rPr>
              <a:t>0.28</a:t>
            </a:r>
          </a:p>
        </p:txBody>
      </p:sp>
      <p:sp>
        <p:nvSpPr>
          <p:cNvPr id="10" name="Content Placeholder 2"/>
          <p:cNvSpPr txBox="1">
            <a:spLocks/>
          </p:cNvSpPr>
          <p:nvPr/>
        </p:nvSpPr>
        <p:spPr>
          <a:xfrm>
            <a:off x="4429124" y="3429000"/>
            <a:ext cx="819128" cy="118585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2</a:t>
            </a:r>
          </a:p>
          <a:p>
            <a:pPr marL="342900" marR="0" lvl="0" indent="-342900" algn="l" defTabSz="914400" rtl="0" eaLnBrk="1" fontAlgn="auto" latinLnBrk="0" hangingPunct="1">
              <a:lnSpc>
                <a:spcPct val="100000"/>
              </a:lnSpc>
              <a:spcBef>
                <a:spcPct val="20000"/>
              </a:spcBef>
              <a:spcAft>
                <a:spcPts val="0"/>
              </a:spcAft>
              <a:buClrTx/>
              <a:buSzTx/>
              <a:tabLst/>
              <a:defRPr/>
            </a:pPr>
            <a:r>
              <a:rPr lang="en-US" sz="2400" dirty="0" smtClean="0">
                <a:solidFill>
                  <a:srgbClr val="0000FF"/>
                </a:solidFill>
              </a:rPr>
              <a:t>0.12</a:t>
            </a:r>
            <a:endParaRPr kumimoji="0" lang="en-US" sz="2400" b="0" i="0" u="none" strike="noStrike" kern="1200" cap="none" spc="0" normalizeH="0" baseline="0" noProof="0" dirty="0" smtClean="0">
              <a:ln>
                <a:noFill/>
              </a:ln>
              <a:solidFill>
                <a:srgbClr val="0000FF"/>
              </a:solidFill>
              <a:effectLst/>
              <a:uLnTx/>
              <a:uFillTx/>
              <a:latin typeface="+mn-lt"/>
              <a:ea typeface="+mn-ea"/>
              <a:cs typeface="+mn-cs"/>
            </a:endParaRPr>
          </a:p>
        </p:txBody>
      </p:sp>
      <p:sp>
        <p:nvSpPr>
          <p:cNvPr id="11" name="Content Placeholder 2"/>
          <p:cNvSpPr txBox="1">
            <a:spLocks/>
          </p:cNvSpPr>
          <p:nvPr/>
        </p:nvSpPr>
        <p:spPr>
          <a:xfrm>
            <a:off x="5467384" y="3429000"/>
            <a:ext cx="819128" cy="118585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3</a:t>
            </a:r>
          </a:p>
          <a:p>
            <a:pPr marL="342900" marR="0" lvl="0" indent="-342900" algn="l" defTabSz="914400" rtl="0" eaLnBrk="1" fontAlgn="auto" latinLnBrk="0" hangingPunct="1">
              <a:lnSpc>
                <a:spcPct val="100000"/>
              </a:lnSpc>
              <a:spcBef>
                <a:spcPct val="20000"/>
              </a:spcBef>
              <a:spcAft>
                <a:spcPts val="0"/>
              </a:spcAft>
              <a:buClrTx/>
              <a:buSzTx/>
              <a:tabLst/>
              <a:defRPr/>
            </a:pPr>
            <a:r>
              <a:rPr lang="en-US" sz="2400" dirty="0" smtClean="0">
                <a:solidFill>
                  <a:srgbClr val="0000FF"/>
                </a:solidFill>
              </a:rPr>
              <a:t>0.48</a:t>
            </a:r>
            <a:endParaRPr kumimoji="0" lang="en-US" sz="2400" b="0" i="0" u="none" strike="noStrike" kern="1200" cap="none" spc="0" normalizeH="0" baseline="0" noProof="0" dirty="0" smtClean="0">
              <a:ln>
                <a:noFill/>
              </a:ln>
              <a:solidFill>
                <a:srgbClr val="0000FF"/>
              </a:solidFill>
              <a:effectLst/>
              <a:uLnTx/>
              <a:uFillTx/>
              <a:latin typeface="+mn-lt"/>
              <a:ea typeface="+mn-ea"/>
              <a:cs typeface="+mn-cs"/>
            </a:endParaRPr>
          </a:p>
        </p:txBody>
      </p:sp>
      <p:sp>
        <p:nvSpPr>
          <p:cNvPr id="12" name="Content Placeholder 2"/>
          <p:cNvSpPr txBox="1">
            <a:spLocks/>
          </p:cNvSpPr>
          <p:nvPr/>
        </p:nvSpPr>
        <p:spPr>
          <a:xfrm>
            <a:off x="6610392" y="3429000"/>
            <a:ext cx="819128" cy="118585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4</a:t>
            </a:r>
          </a:p>
          <a:p>
            <a:pPr marL="342900" marR="0" lvl="0" indent="-342900" algn="l" defTabSz="914400" rtl="0" eaLnBrk="1" fontAlgn="auto" latinLnBrk="0" hangingPunct="1">
              <a:lnSpc>
                <a:spcPct val="100000"/>
              </a:lnSpc>
              <a:spcBef>
                <a:spcPct val="20000"/>
              </a:spcBef>
              <a:spcAft>
                <a:spcPts val="0"/>
              </a:spcAft>
              <a:buClrTx/>
              <a:buSzTx/>
              <a:tabLst/>
              <a:defRPr/>
            </a:pPr>
            <a:r>
              <a:rPr lang="en-US" sz="2400" dirty="0" smtClean="0">
                <a:solidFill>
                  <a:srgbClr val="0000FF"/>
                </a:solidFill>
              </a:rPr>
              <a:t>0.12</a:t>
            </a:r>
            <a:endParaRPr kumimoji="0" lang="en-US" sz="2400" b="0" i="0" u="none" strike="noStrike" kern="1200" cap="none" spc="0" normalizeH="0" baseline="0" noProof="0" dirty="0" smtClean="0">
              <a:ln>
                <a:noFill/>
              </a:ln>
              <a:solidFill>
                <a:srgbClr val="0000FF"/>
              </a:solidFill>
              <a:effectLst/>
              <a:uLnTx/>
              <a:uFillTx/>
              <a:latin typeface="+mn-lt"/>
              <a:ea typeface="+mn-ea"/>
              <a:cs typeface="+mn-cs"/>
            </a:endParaRPr>
          </a:p>
        </p:txBody>
      </p:sp>
      <p:cxnSp>
        <p:nvCxnSpPr>
          <p:cNvPr id="14" name="Straight Connector 13"/>
          <p:cNvCxnSpPr/>
          <p:nvPr/>
        </p:nvCxnSpPr>
        <p:spPr>
          <a:xfrm>
            <a:off x="3286116" y="3929066"/>
            <a:ext cx="857256" cy="1588"/>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495266" y="3929066"/>
            <a:ext cx="1576800" cy="1588"/>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ontent Placeholder 2"/>
          <p:cNvSpPr txBox="1">
            <a:spLocks/>
          </p:cNvSpPr>
          <p:nvPr/>
        </p:nvSpPr>
        <p:spPr>
          <a:xfrm>
            <a:off x="342928" y="5457852"/>
            <a:ext cx="8229600" cy="614354"/>
          </a:xfrm>
          <a:prstGeom prst="rect">
            <a:avLst/>
          </a:prstGeom>
        </p:spPr>
        <p:txBody>
          <a:bodyPr vert="horz" lIns="91440" tIns="45720" rIns="91440" bIns="45720" rtlCol="0">
            <a:normAutofit/>
          </a:bodyPr>
          <a:lstStyle/>
          <a:p>
            <a:pPr marL="342900" lvl="0" indent="-342900">
              <a:spcBef>
                <a:spcPct val="20000"/>
              </a:spcBef>
              <a:defRPr/>
            </a:pPr>
            <a:r>
              <a:rPr lang="en-US" sz="2400" dirty="0" smtClean="0"/>
              <a:t>possible solution: </a:t>
            </a:r>
            <a:r>
              <a:rPr lang="en-US" sz="2400" dirty="0" smtClean="0">
                <a:solidFill>
                  <a:srgbClr val="FF0000"/>
                </a:solidFill>
              </a:rPr>
              <a:t>1</a:t>
            </a:r>
            <a:r>
              <a:rPr lang="en-US" sz="2400" dirty="0" smtClean="0"/>
              <a:t>  (1, </a:t>
            </a:r>
            <a:r>
              <a:rPr lang="en-US" sz="2400" dirty="0" smtClean="0">
                <a:solidFill>
                  <a:srgbClr val="0000FF"/>
                </a:solidFill>
              </a:rPr>
              <a:t>0.28</a:t>
            </a:r>
            <a:r>
              <a:rPr lang="en-US" sz="2400" dirty="0" smtClean="0"/>
              <a:t>), (2, </a:t>
            </a:r>
            <a:r>
              <a:rPr lang="en-US" sz="2400" dirty="0" smtClean="0">
                <a:solidFill>
                  <a:srgbClr val="0000FF"/>
                </a:solidFill>
              </a:rPr>
              <a:t>0.12</a:t>
            </a:r>
            <a:r>
              <a:rPr lang="en-US" sz="2400" dirty="0" smtClean="0"/>
              <a:t>), (4, </a:t>
            </a:r>
            <a:r>
              <a:rPr lang="en-US" sz="2400" dirty="0" smtClean="0">
                <a:solidFill>
                  <a:srgbClr val="0000FF"/>
                </a:solidFill>
              </a:rPr>
              <a:t>0.12</a:t>
            </a:r>
            <a:r>
              <a:rPr lang="en-US" sz="2400" dirty="0" smtClean="0"/>
              <a:t>)</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u="none" strike="noStrike" kern="1200" cap="none" spc="0" normalizeH="0" baseline="0" noProof="0" dirty="0" smtClean="0">
              <a:ln>
                <a:noFill/>
              </a:ln>
              <a:solidFill>
                <a:srgbClr val="0000FF"/>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checkerboard(across)">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checkerboard(across)">
                                      <p:cBhvr>
                                        <p:cTn id="2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Group-base </a:t>
            </a:r>
            <a:r>
              <a:rPr lang="en-US" dirty="0" smtClean="0"/>
              <a:t>KNN</a:t>
            </a:r>
            <a:endParaRPr lang="en-AU" dirty="0"/>
          </a:p>
        </p:txBody>
      </p:sp>
      <p:sp>
        <p:nvSpPr>
          <p:cNvPr id="3" name="Content Placeholder 2"/>
          <p:cNvSpPr>
            <a:spLocks noGrp="1"/>
          </p:cNvSpPr>
          <p:nvPr>
            <p:ph idx="1"/>
          </p:nvPr>
        </p:nvSpPr>
        <p:spPr>
          <a:xfrm>
            <a:off x="428596" y="1571613"/>
            <a:ext cx="8501122" cy="714380"/>
          </a:xfrm>
        </p:spPr>
        <p:txBody>
          <a:bodyPr>
            <a:normAutofit fontScale="85000" lnSpcReduction="10000"/>
          </a:bodyPr>
          <a:lstStyle/>
          <a:p>
            <a:r>
              <a:rPr lang="en-US" dirty="0" smtClean="0"/>
              <a:t>Prune a set of objects on </a:t>
            </a:r>
            <a:r>
              <a:rPr lang="en-US" dirty="0" smtClean="0">
                <a:solidFill>
                  <a:srgbClr val="0000FF"/>
                </a:solidFill>
              </a:rPr>
              <a:t>Global R-tree </a:t>
            </a:r>
            <a:r>
              <a:rPr lang="en-US" dirty="0" smtClean="0"/>
              <a:t>based on distance</a:t>
            </a:r>
            <a:endParaRPr lang="en-AU" dirty="0" smtClean="0"/>
          </a:p>
          <a:p>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29</a:t>
            </a:fld>
            <a:endParaRPr lang="en-AU"/>
          </a:p>
        </p:txBody>
      </p:sp>
      <p:sp>
        <p:nvSpPr>
          <p:cNvPr id="5" name="Rectangle 4"/>
          <p:cNvSpPr/>
          <p:nvPr/>
        </p:nvSpPr>
        <p:spPr>
          <a:xfrm>
            <a:off x="1273095" y="4429132"/>
            <a:ext cx="1857388" cy="12858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p:cNvSpPr txBox="1"/>
          <p:nvPr/>
        </p:nvSpPr>
        <p:spPr>
          <a:xfrm>
            <a:off x="1984325" y="4773051"/>
            <a:ext cx="460382" cy="584775"/>
          </a:xfrm>
          <a:prstGeom prst="rect">
            <a:avLst/>
          </a:prstGeom>
          <a:noFill/>
        </p:spPr>
        <p:txBody>
          <a:bodyPr wrap="none" rtlCol="0">
            <a:spAutoFit/>
          </a:bodyPr>
          <a:lstStyle/>
          <a:p>
            <a:r>
              <a:rPr lang="en-US" sz="3200" dirty="0" smtClean="0"/>
              <a:t>Q</a:t>
            </a:r>
            <a:endParaRPr lang="en-AU" sz="3200" dirty="0"/>
          </a:p>
        </p:txBody>
      </p:sp>
      <p:sp>
        <p:nvSpPr>
          <p:cNvPr id="7" name="Rectangle 6"/>
          <p:cNvSpPr/>
          <p:nvPr/>
        </p:nvSpPr>
        <p:spPr>
          <a:xfrm>
            <a:off x="4587847" y="2928934"/>
            <a:ext cx="1500198"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p:cNvCxnSpPr/>
          <p:nvPr/>
        </p:nvCxnSpPr>
        <p:spPr>
          <a:xfrm flipV="1">
            <a:off x="3159087" y="4000504"/>
            <a:ext cx="1428760" cy="4286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925303" y="5072074"/>
            <a:ext cx="1861407" cy="584775"/>
          </a:xfrm>
          <a:prstGeom prst="rect">
            <a:avLst/>
          </a:prstGeom>
          <a:noFill/>
        </p:spPr>
        <p:txBody>
          <a:bodyPr wrap="none" rtlCol="0">
            <a:spAutoFit/>
          </a:bodyPr>
          <a:lstStyle/>
          <a:p>
            <a:r>
              <a:rPr lang="el-GR" sz="3200" i="1" dirty="0" smtClean="0">
                <a:solidFill>
                  <a:srgbClr val="0000FF"/>
                </a:solidFill>
              </a:rPr>
              <a:t>Φ</a:t>
            </a:r>
            <a:r>
              <a:rPr lang="en-US" sz="3200" i="1" dirty="0" smtClean="0">
                <a:solidFill>
                  <a:srgbClr val="0000FF"/>
                </a:solidFill>
              </a:rPr>
              <a:t> </a:t>
            </a:r>
            <a:r>
              <a:rPr lang="el-GR" sz="3200" dirty="0" smtClean="0"/>
              <a:t>*</a:t>
            </a:r>
            <a:r>
              <a:rPr lang="en-US" sz="3200" i="1" dirty="0" smtClean="0">
                <a:solidFill>
                  <a:srgbClr val="0000FF"/>
                </a:solidFill>
              </a:rPr>
              <a:t> L</a:t>
            </a:r>
            <a:r>
              <a:rPr lang="en-US" sz="3200" i="1" dirty="0" smtClean="0">
                <a:solidFill>
                  <a:srgbClr val="FF0000"/>
                </a:solidFill>
              </a:rPr>
              <a:t>  </a:t>
            </a:r>
            <a:r>
              <a:rPr lang="el-GR" sz="3200" dirty="0" smtClean="0">
                <a:solidFill>
                  <a:srgbClr val="FF0000"/>
                </a:solidFill>
              </a:rPr>
              <a:t>≥</a:t>
            </a:r>
            <a:r>
              <a:rPr lang="en-US" sz="3200" dirty="0" smtClean="0">
                <a:solidFill>
                  <a:srgbClr val="FF0000"/>
                </a:solidFill>
              </a:rPr>
              <a:t> </a:t>
            </a:r>
            <a:r>
              <a:rPr lang="el-GR" sz="3200" i="1" dirty="0" smtClean="0">
                <a:solidFill>
                  <a:srgbClr val="FF0000"/>
                </a:solidFill>
              </a:rPr>
              <a:t>λ</a:t>
            </a:r>
            <a:r>
              <a:rPr lang="en-US" sz="3200" i="1" baseline="-25000" dirty="0" smtClean="0">
                <a:solidFill>
                  <a:srgbClr val="FF0000"/>
                </a:solidFill>
              </a:rPr>
              <a:t>k</a:t>
            </a:r>
            <a:endParaRPr lang="en-AU" sz="3200" i="1" dirty="0">
              <a:solidFill>
                <a:srgbClr val="FF0000"/>
              </a:solidFill>
            </a:endParaRPr>
          </a:p>
        </p:txBody>
      </p:sp>
      <p:sp>
        <p:nvSpPr>
          <p:cNvPr id="10" name="TextBox 9"/>
          <p:cNvSpPr txBox="1"/>
          <p:nvPr/>
        </p:nvSpPr>
        <p:spPr>
          <a:xfrm>
            <a:off x="5027555" y="3143248"/>
            <a:ext cx="385042" cy="584775"/>
          </a:xfrm>
          <a:prstGeom prst="rect">
            <a:avLst/>
          </a:prstGeom>
          <a:noFill/>
        </p:spPr>
        <p:txBody>
          <a:bodyPr wrap="none" rtlCol="0">
            <a:spAutoFit/>
          </a:bodyPr>
          <a:lstStyle/>
          <a:p>
            <a:r>
              <a:rPr lang="en-US" sz="3200" dirty="0" smtClean="0"/>
              <a:t>E</a:t>
            </a:r>
            <a:endParaRPr lang="en-AU" sz="3200" dirty="0"/>
          </a:p>
        </p:txBody>
      </p:sp>
      <p:sp>
        <p:nvSpPr>
          <p:cNvPr id="11" name="TextBox 10"/>
          <p:cNvSpPr txBox="1"/>
          <p:nvPr/>
        </p:nvSpPr>
        <p:spPr>
          <a:xfrm>
            <a:off x="3643306" y="3639925"/>
            <a:ext cx="378630" cy="646331"/>
          </a:xfrm>
          <a:prstGeom prst="rect">
            <a:avLst/>
          </a:prstGeom>
          <a:noFill/>
        </p:spPr>
        <p:txBody>
          <a:bodyPr wrap="none" rtlCol="0">
            <a:spAutoFit/>
          </a:bodyPr>
          <a:lstStyle/>
          <a:p>
            <a:r>
              <a:rPr lang="en-US" sz="3600" i="1" dirty="0" smtClean="0">
                <a:solidFill>
                  <a:srgbClr val="0000FF"/>
                </a:solidFill>
              </a:rPr>
              <a:t>L</a:t>
            </a:r>
            <a:endParaRPr lang="en-AU" sz="3600" i="1" dirty="0">
              <a:solidFill>
                <a:srgbClr val="0000FF"/>
              </a:solidFill>
            </a:endParaRPr>
          </a:p>
        </p:txBody>
      </p:sp>
      <p:cxnSp>
        <p:nvCxnSpPr>
          <p:cNvPr id="12" name="Straight Connector 11"/>
          <p:cNvCxnSpPr/>
          <p:nvPr/>
        </p:nvCxnSpPr>
        <p:spPr>
          <a:xfrm rot="16200000" flipH="1">
            <a:off x="4250529" y="2964653"/>
            <a:ext cx="2143140" cy="135732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4214810" y="2928934"/>
            <a:ext cx="2214578" cy="135732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par>
                                <p:cTn id="8" presetID="5" presetClass="entr" presetSubtype="1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heckerboard(across)">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KNN Query</a:t>
            </a:r>
            <a:endParaRPr lang="en-AU" dirty="0"/>
          </a:p>
        </p:txBody>
      </p:sp>
      <p:sp>
        <p:nvSpPr>
          <p:cNvPr id="3" name="Content Placeholder 2"/>
          <p:cNvSpPr>
            <a:spLocks noGrp="1"/>
          </p:cNvSpPr>
          <p:nvPr>
            <p:ph idx="1"/>
          </p:nvPr>
        </p:nvSpPr>
        <p:spPr>
          <a:xfrm>
            <a:off x="214282" y="1600200"/>
            <a:ext cx="8229600" cy="828668"/>
          </a:xfrm>
        </p:spPr>
        <p:txBody>
          <a:bodyPr/>
          <a:lstStyle/>
          <a:p>
            <a:r>
              <a:rPr lang="en-US" dirty="0" smtClean="0"/>
              <a:t>Find </a:t>
            </a:r>
            <a:r>
              <a:rPr lang="en-US" i="1" dirty="0" smtClean="0">
                <a:solidFill>
                  <a:srgbClr val="0000FF"/>
                </a:solidFill>
              </a:rPr>
              <a:t>k</a:t>
            </a:r>
            <a:r>
              <a:rPr lang="en-US" dirty="0" smtClean="0"/>
              <a:t> objects closest to query </a:t>
            </a:r>
            <a:r>
              <a:rPr lang="en-US" i="1" dirty="0" smtClean="0">
                <a:solidFill>
                  <a:srgbClr val="0000FF"/>
                </a:solidFill>
              </a:rPr>
              <a:t>q</a:t>
            </a:r>
            <a:endParaRPr lang="en-AU" i="1" dirty="0">
              <a:solidFill>
                <a:srgbClr val="0000FF"/>
              </a:solidFill>
            </a:endParaRPr>
          </a:p>
        </p:txBody>
      </p:sp>
      <p:sp>
        <p:nvSpPr>
          <p:cNvPr id="4" name="Slide Number Placeholder 3"/>
          <p:cNvSpPr>
            <a:spLocks noGrp="1"/>
          </p:cNvSpPr>
          <p:nvPr>
            <p:ph type="sldNum" sz="quarter" idx="12"/>
          </p:nvPr>
        </p:nvSpPr>
        <p:spPr/>
        <p:txBody>
          <a:bodyPr/>
          <a:lstStyle/>
          <a:p>
            <a:fld id="{881D2080-A4D6-4D4A-8EEC-EFA02A2F7AB2}" type="slidenum">
              <a:rPr lang="en-AU" smtClean="0"/>
              <a:pPr/>
              <a:t>3</a:t>
            </a:fld>
            <a:endParaRPr lang="en-AU"/>
          </a:p>
        </p:txBody>
      </p:sp>
      <p:sp>
        <p:nvSpPr>
          <p:cNvPr id="17" name="Content Placeholder 2"/>
          <p:cNvSpPr txBox="1">
            <a:spLocks/>
          </p:cNvSpPr>
          <p:nvPr/>
        </p:nvSpPr>
        <p:spPr>
          <a:xfrm>
            <a:off x="214282" y="2386018"/>
            <a:ext cx="8229600" cy="82866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What if objects have multiple</a:t>
            </a:r>
            <a:r>
              <a:rPr kumimoji="0" lang="en-US" sz="3200" b="0" i="0" u="none" strike="noStrike" kern="1200" cap="none" spc="0" normalizeH="0" noProof="0" dirty="0" smtClean="0">
                <a:ln>
                  <a:noFill/>
                </a:ln>
                <a:solidFill>
                  <a:schemeClr val="tx1"/>
                </a:solidFill>
                <a:effectLst/>
                <a:uLnTx/>
                <a:uFillTx/>
                <a:latin typeface="+mn-lt"/>
                <a:ea typeface="+mn-ea"/>
                <a:cs typeface="+mn-cs"/>
              </a:rPr>
              <a:t> values ? </a:t>
            </a:r>
            <a:endParaRPr kumimoji="0" lang="en-AU" sz="3200" b="0" i="1" u="none" strike="noStrike" kern="1200" cap="none" spc="0" normalizeH="0" baseline="0" noProof="0" dirty="0" smtClean="0">
              <a:ln>
                <a:noFill/>
              </a:ln>
              <a:solidFill>
                <a:srgbClr val="0000FF"/>
              </a:solidFill>
              <a:effectLst/>
              <a:uLnTx/>
              <a:uFillTx/>
              <a:latin typeface="+mn-lt"/>
              <a:ea typeface="+mn-ea"/>
              <a:cs typeface="+mn-cs"/>
            </a:endParaRPr>
          </a:p>
        </p:txBody>
      </p:sp>
      <p:sp>
        <p:nvSpPr>
          <p:cNvPr id="26" name="Rectangle 25"/>
          <p:cNvSpPr/>
          <p:nvPr/>
        </p:nvSpPr>
        <p:spPr>
          <a:xfrm>
            <a:off x="3786182"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Oval 26"/>
          <p:cNvSpPr/>
          <p:nvPr/>
        </p:nvSpPr>
        <p:spPr>
          <a:xfrm>
            <a:off x="2214546"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Oval 27"/>
          <p:cNvSpPr/>
          <p:nvPr/>
        </p:nvSpPr>
        <p:spPr>
          <a:xfrm>
            <a:off x="2570050"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9" name="Oval 28"/>
          <p:cNvSpPr/>
          <p:nvPr/>
        </p:nvSpPr>
        <p:spPr>
          <a:xfrm>
            <a:off x="2928926"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Oval 29"/>
          <p:cNvSpPr/>
          <p:nvPr/>
        </p:nvSpPr>
        <p:spPr>
          <a:xfrm>
            <a:off x="5786446"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Rectangle 30"/>
          <p:cNvSpPr/>
          <p:nvPr/>
        </p:nvSpPr>
        <p:spPr>
          <a:xfrm>
            <a:off x="3357554"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6" name="Rectangle 45"/>
          <p:cNvSpPr/>
          <p:nvPr/>
        </p:nvSpPr>
        <p:spPr>
          <a:xfrm>
            <a:off x="4214810"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7" name="Rectangle 46"/>
          <p:cNvSpPr/>
          <p:nvPr/>
        </p:nvSpPr>
        <p:spPr>
          <a:xfrm>
            <a:off x="4643438"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8" name="Rectangle 47"/>
          <p:cNvSpPr/>
          <p:nvPr/>
        </p:nvSpPr>
        <p:spPr>
          <a:xfrm>
            <a:off x="5072066"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9" name="Rectangle 48"/>
          <p:cNvSpPr/>
          <p:nvPr/>
        </p:nvSpPr>
        <p:spPr>
          <a:xfrm>
            <a:off x="5429256" y="507207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0" name="Oval 49"/>
          <p:cNvSpPr/>
          <p:nvPr/>
        </p:nvSpPr>
        <p:spPr>
          <a:xfrm>
            <a:off x="6141950"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1" name="Oval 50"/>
          <p:cNvSpPr/>
          <p:nvPr/>
        </p:nvSpPr>
        <p:spPr>
          <a:xfrm>
            <a:off x="6499140" y="507207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2" name="Oval 51"/>
          <p:cNvSpPr/>
          <p:nvPr/>
        </p:nvSpPr>
        <p:spPr>
          <a:xfrm>
            <a:off x="1428728" y="5072074"/>
            <a:ext cx="216000" cy="2143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3" name="TextBox 52"/>
          <p:cNvSpPr txBox="1"/>
          <p:nvPr/>
        </p:nvSpPr>
        <p:spPr>
          <a:xfrm>
            <a:off x="1214414" y="4357694"/>
            <a:ext cx="421910" cy="646331"/>
          </a:xfrm>
          <a:prstGeom prst="rect">
            <a:avLst/>
          </a:prstGeom>
          <a:noFill/>
        </p:spPr>
        <p:txBody>
          <a:bodyPr wrap="none" rtlCol="0">
            <a:spAutoFit/>
          </a:bodyPr>
          <a:lstStyle/>
          <a:p>
            <a:r>
              <a:rPr lang="en-US" sz="3600" i="1" dirty="0" smtClean="0"/>
              <a:t>q</a:t>
            </a:r>
            <a:endParaRPr lang="en-AU" sz="3600" i="1" dirty="0"/>
          </a:p>
        </p:txBody>
      </p:sp>
      <p:sp>
        <p:nvSpPr>
          <p:cNvPr id="20" name="Oval 19"/>
          <p:cNvSpPr/>
          <p:nvPr/>
        </p:nvSpPr>
        <p:spPr>
          <a:xfrm>
            <a:off x="3927372" y="364331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TextBox 20"/>
          <p:cNvSpPr txBox="1"/>
          <p:nvPr/>
        </p:nvSpPr>
        <p:spPr>
          <a:xfrm>
            <a:off x="2339864" y="3538839"/>
            <a:ext cx="1232004" cy="461665"/>
          </a:xfrm>
          <a:prstGeom prst="rect">
            <a:avLst/>
          </a:prstGeom>
          <a:noFill/>
        </p:spPr>
        <p:txBody>
          <a:bodyPr wrap="none" rtlCol="0">
            <a:spAutoFit/>
          </a:bodyPr>
          <a:lstStyle/>
          <a:p>
            <a:r>
              <a:rPr lang="en-US" sz="2400" b="1" dirty="0" smtClean="0"/>
              <a:t>Player A</a:t>
            </a:r>
            <a:endParaRPr lang="en-AU" sz="2400" b="1" dirty="0"/>
          </a:p>
        </p:txBody>
      </p:sp>
      <p:sp>
        <p:nvSpPr>
          <p:cNvPr id="22" name="Rectangle 21"/>
          <p:cNvSpPr/>
          <p:nvPr/>
        </p:nvSpPr>
        <p:spPr>
          <a:xfrm>
            <a:off x="6072198" y="364331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TextBox 22"/>
          <p:cNvSpPr txBox="1"/>
          <p:nvPr/>
        </p:nvSpPr>
        <p:spPr>
          <a:xfrm>
            <a:off x="4625880" y="3505802"/>
            <a:ext cx="1232004" cy="461665"/>
          </a:xfrm>
          <a:prstGeom prst="rect">
            <a:avLst/>
          </a:prstGeom>
          <a:noFill/>
        </p:spPr>
        <p:txBody>
          <a:bodyPr wrap="none" rtlCol="0">
            <a:spAutoFit/>
          </a:bodyPr>
          <a:lstStyle/>
          <a:p>
            <a:r>
              <a:rPr lang="en-US" sz="2400" b="1" dirty="0" smtClean="0"/>
              <a:t>Player B</a:t>
            </a:r>
            <a:endParaRPr lang="en-AU"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Group-base </a:t>
            </a:r>
            <a:r>
              <a:rPr lang="en-US" dirty="0" smtClean="0"/>
              <a:t>KNN</a:t>
            </a:r>
            <a:endParaRPr lang="en-AU" dirty="0"/>
          </a:p>
        </p:txBody>
      </p:sp>
      <p:sp>
        <p:nvSpPr>
          <p:cNvPr id="3" name="Content Placeholder 2"/>
          <p:cNvSpPr>
            <a:spLocks noGrp="1"/>
          </p:cNvSpPr>
          <p:nvPr>
            <p:ph idx="1"/>
          </p:nvPr>
        </p:nvSpPr>
        <p:spPr>
          <a:xfrm>
            <a:off x="457200" y="1600200"/>
            <a:ext cx="8543956" cy="2614618"/>
          </a:xfrm>
        </p:spPr>
        <p:txBody>
          <a:bodyPr>
            <a:normAutofit/>
          </a:bodyPr>
          <a:lstStyle/>
          <a:p>
            <a:r>
              <a:rPr lang="en-US" dirty="0" smtClean="0"/>
              <a:t>Prune a set of objects on </a:t>
            </a:r>
            <a:r>
              <a:rPr lang="en-US" dirty="0" smtClean="0">
                <a:solidFill>
                  <a:srgbClr val="0000FF"/>
                </a:solidFill>
              </a:rPr>
              <a:t>Global R-tree </a:t>
            </a:r>
            <a:r>
              <a:rPr lang="en-US" dirty="0" smtClean="0"/>
              <a:t>based on weights</a:t>
            </a:r>
            <a:endParaRPr lang="en-AU" dirty="0" smtClean="0"/>
          </a:p>
          <a:p>
            <a:pPr lvl="1"/>
            <a:r>
              <a:rPr lang="en-US" sz="2400" dirty="0" smtClean="0"/>
              <a:t>Traverse the local R-tree of </a:t>
            </a:r>
            <a:r>
              <a:rPr lang="en-US" sz="2400" dirty="0" smtClean="0">
                <a:solidFill>
                  <a:srgbClr val="0000FF"/>
                </a:solidFill>
              </a:rPr>
              <a:t>Q</a:t>
            </a:r>
          </a:p>
          <a:p>
            <a:pPr lvl="1"/>
            <a:r>
              <a:rPr lang="en-US" sz="2400" dirty="0" smtClean="0"/>
              <a:t>Sort entry pairs according to lower bound distance at each level</a:t>
            </a:r>
            <a:r>
              <a:rPr lang="en-US" sz="2400" dirty="0" smtClean="0">
                <a:solidFill>
                  <a:srgbClr val="0000FF"/>
                </a:solidFill>
              </a:rPr>
              <a:t>  </a:t>
            </a:r>
            <a:r>
              <a:rPr lang="en-US" sz="2400" dirty="0" smtClean="0"/>
              <a:t>of</a:t>
            </a:r>
            <a:r>
              <a:rPr lang="en-US" sz="2400" dirty="0" smtClean="0">
                <a:solidFill>
                  <a:srgbClr val="0000FF"/>
                </a:solidFill>
              </a:rPr>
              <a:t> Q</a:t>
            </a:r>
            <a:endParaRPr lang="en-AU" sz="2400" dirty="0">
              <a:solidFill>
                <a:srgbClr val="0000FF"/>
              </a:solidFill>
            </a:endParaRPr>
          </a:p>
        </p:txBody>
      </p:sp>
      <p:sp>
        <p:nvSpPr>
          <p:cNvPr id="4" name="Slide Number Placeholder 3"/>
          <p:cNvSpPr>
            <a:spLocks noGrp="1"/>
          </p:cNvSpPr>
          <p:nvPr>
            <p:ph type="sldNum" sz="quarter" idx="12"/>
          </p:nvPr>
        </p:nvSpPr>
        <p:spPr/>
        <p:txBody>
          <a:bodyPr/>
          <a:lstStyle/>
          <a:p>
            <a:fld id="{881D2080-A4D6-4D4A-8EEC-EFA02A2F7AB2}" type="slidenum">
              <a:rPr lang="en-AU" smtClean="0"/>
              <a:pPr/>
              <a:t>30</a:t>
            </a:fld>
            <a:endParaRPr lang="en-AU"/>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671770"/>
            <a:ext cx="1543032" cy="685792"/>
          </a:xfrm>
        </p:spPr>
        <p:txBody>
          <a:bodyPr>
            <a:normAutofit/>
          </a:bodyPr>
          <a:lstStyle/>
          <a:p>
            <a:pPr>
              <a:buNone/>
            </a:pPr>
            <a:r>
              <a:rPr lang="en-US" dirty="0" smtClean="0"/>
              <a:t> </a:t>
            </a:r>
            <a:r>
              <a:rPr lang="el-GR" i="1" dirty="0" smtClean="0">
                <a:solidFill>
                  <a:srgbClr val="0000FF"/>
                </a:solidFill>
              </a:rPr>
              <a:t>Φ</a:t>
            </a:r>
            <a:r>
              <a:rPr lang="en-US" i="1" dirty="0" smtClean="0">
                <a:solidFill>
                  <a:srgbClr val="0000FF"/>
                </a:solidFill>
              </a:rPr>
              <a:t> </a:t>
            </a:r>
            <a:r>
              <a:rPr lang="en-US" dirty="0" smtClean="0"/>
              <a:t>= 0.5</a:t>
            </a:r>
          </a:p>
        </p:txBody>
      </p:sp>
      <p:sp>
        <p:nvSpPr>
          <p:cNvPr id="4" name="Slide Number Placeholder 3"/>
          <p:cNvSpPr>
            <a:spLocks noGrp="1"/>
          </p:cNvSpPr>
          <p:nvPr>
            <p:ph type="sldNum" sz="quarter" idx="12"/>
          </p:nvPr>
        </p:nvSpPr>
        <p:spPr/>
        <p:txBody>
          <a:bodyPr/>
          <a:lstStyle/>
          <a:p>
            <a:fld id="{881D2080-A4D6-4D4A-8EEC-EFA02A2F7AB2}" type="slidenum">
              <a:rPr lang="en-AU" smtClean="0"/>
              <a:pPr/>
              <a:t>31</a:t>
            </a:fld>
            <a:endParaRPr lang="en-AU"/>
          </a:p>
        </p:txBody>
      </p:sp>
      <p:sp>
        <p:nvSpPr>
          <p:cNvPr id="7" name="TextBox 6"/>
          <p:cNvSpPr txBox="1"/>
          <p:nvPr/>
        </p:nvSpPr>
        <p:spPr>
          <a:xfrm>
            <a:off x="428596" y="3614725"/>
            <a:ext cx="1568058" cy="584775"/>
          </a:xfrm>
          <a:prstGeom prst="rect">
            <a:avLst/>
          </a:prstGeom>
          <a:noFill/>
        </p:spPr>
        <p:txBody>
          <a:bodyPr wrap="none" rtlCol="0">
            <a:spAutoFit/>
          </a:bodyPr>
          <a:lstStyle/>
          <a:p>
            <a:r>
              <a:rPr lang="en-US" sz="3200" dirty="0" smtClean="0"/>
              <a:t>(1, 0.28)</a:t>
            </a:r>
            <a:endParaRPr lang="en-AU" sz="3200" dirty="0"/>
          </a:p>
        </p:txBody>
      </p:sp>
      <p:sp>
        <p:nvSpPr>
          <p:cNvPr id="8" name="TextBox 7"/>
          <p:cNvSpPr txBox="1"/>
          <p:nvPr/>
        </p:nvSpPr>
        <p:spPr>
          <a:xfrm>
            <a:off x="2500298" y="3614725"/>
            <a:ext cx="1568058" cy="584775"/>
          </a:xfrm>
          <a:prstGeom prst="rect">
            <a:avLst/>
          </a:prstGeom>
          <a:noFill/>
        </p:spPr>
        <p:txBody>
          <a:bodyPr wrap="none" rtlCol="0">
            <a:spAutoFit/>
          </a:bodyPr>
          <a:lstStyle/>
          <a:p>
            <a:r>
              <a:rPr lang="en-US" sz="3200" dirty="0" smtClean="0"/>
              <a:t>(2, 0.12)</a:t>
            </a:r>
            <a:endParaRPr lang="en-AU" sz="3200" dirty="0"/>
          </a:p>
        </p:txBody>
      </p:sp>
      <p:sp>
        <p:nvSpPr>
          <p:cNvPr id="9" name="TextBox 8"/>
          <p:cNvSpPr txBox="1"/>
          <p:nvPr/>
        </p:nvSpPr>
        <p:spPr>
          <a:xfrm>
            <a:off x="4786314" y="3614725"/>
            <a:ext cx="1568058" cy="584775"/>
          </a:xfrm>
          <a:prstGeom prst="rect">
            <a:avLst/>
          </a:prstGeom>
          <a:noFill/>
        </p:spPr>
        <p:txBody>
          <a:bodyPr wrap="none" rtlCol="0">
            <a:spAutoFit/>
          </a:bodyPr>
          <a:lstStyle/>
          <a:p>
            <a:r>
              <a:rPr lang="en-US" sz="3200" dirty="0" smtClean="0"/>
              <a:t>(3, 0.48)</a:t>
            </a:r>
            <a:endParaRPr lang="en-AU" sz="3200" dirty="0"/>
          </a:p>
        </p:txBody>
      </p:sp>
      <p:sp>
        <p:nvSpPr>
          <p:cNvPr id="10" name="TextBox 9"/>
          <p:cNvSpPr txBox="1"/>
          <p:nvPr/>
        </p:nvSpPr>
        <p:spPr>
          <a:xfrm>
            <a:off x="7147346" y="3614725"/>
            <a:ext cx="1568058" cy="584775"/>
          </a:xfrm>
          <a:prstGeom prst="rect">
            <a:avLst/>
          </a:prstGeom>
          <a:noFill/>
        </p:spPr>
        <p:txBody>
          <a:bodyPr wrap="none" rtlCol="0">
            <a:spAutoFit/>
          </a:bodyPr>
          <a:lstStyle/>
          <a:p>
            <a:r>
              <a:rPr lang="en-US" sz="3200" dirty="0" smtClean="0"/>
              <a:t>(4, 0.12)</a:t>
            </a:r>
            <a:endParaRPr lang="en-AU" sz="3200" dirty="0"/>
          </a:p>
        </p:txBody>
      </p:sp>
      <p:cxnSp>
        <p:nvCxnSpPr>
          <p:cNvPr id="12" name="Straight Connector 11"/>
          <p:cNvCxnSpPr/>
          <p:nvPr/>
        </p:nvCxnSpPr>
        <p:spPr>
          <a:xfrm rot="5400000">
            <a:off x="5607851" y="3321843"/>
            <a:ext cx="285752" cy="21431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999711" y="2714620"/>
            <a:ext cx="2072619" cy="553998"/>
          </a:xfrm>
          <a:prstGeom prst="rect">
            <a:avLst/>
          </a:prstGeom>
          <a:noFill/>
        </p:spPr>
        <p:txBody>
          <a:bodyPr wrap="none" rtlCol="0">
            <a:spAutoFit/>
          </a:bodyPr>
          <a:lstStyle/>
          <a:p>
            <a:r>
              <a:rPr lang="en-US" sz="3000" dirty="0" smtClean="0">
                <a:solidFill>
                  <a:srgbClr val="000099"/>
                </a:solidFill>
              </a:rPr>
              <a:t>0.5-quantile</a:t>
            </a:r>
            <a:endParaRPr lang="en-AU" sz="3000" dirty="0">
              <a:solidFill>
                <a:srgbClr val="000099"/>
              </a:solidFill>
            </a:endParaRPr>
          </a:p>
        </p:txBody>
      </p:sp>
      <p:sp>
        <p:nvSpPr>
          <p:cNvPr id="14" name="Right Brace 13"/>
          <p:cNvSpPr/>
          <p:nvPr/>
        </p:nvSpPr>
        <p:spPr>
          <a:xfrm rot="5400000">
            <a:off x="2000232" y="3328972"/>
            <a:ext cx="500066" cy="2643206"/>
          </a:xfrm>
          <a:prstGeom prst="righ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5" name="TextBox 14"/>
          <p:cNvSpPr txBox="1"/>
          <p:nvPr/>
        </p:nvSpPr>
        <p:spPr>
          <a:xfrm>
            <a:off x="816403" y="5060991"/>
            <a:ext cx="3752950" cy="553998"/>
          </a:xfrm>
          <a:prstGeom prst="rect">
            <a:avLst/>
          </a:prstGeom>
          <a:noFill/>
        </p:spPr>
        <p:txBody>
          <a:bodyPr wrap="none" rtlCol="0">
            <a:spAutoFit/>
          </a:bodyPr>
          <a:lstStyle/>
          <a:p>
            <a:r>
              <a:rPr lang="en-US" sz="3000" dirty="0" smtClean="0">
                <a:solidFill>
                  <a:srgbClr val="FF0000"/>
                </a:solidFill>
              </a:rPr>
              <a:t>d1= 1 * 0.28 + 2 * 0.12</a:t>
            </a:r>
            <a:endParaRPr lang="en-AU" sz="3000" dirty="0">
              <a:solidFill>
                <a:srgbClr val="FF0000"/>
              </a:solidFill>
            </a:endParaRPr>
          </a:p>
        </p:txBody>
      </p:sp>
      <p:sp>
        <p:nvSpPr>
          <p:cNvPr id="16" name="Right Brace 15"/>
          <p:cNvSpPr/>
          <p:nvPr/>
        </p:nvSpPr>
        <p:spPr>
          <a:xfrm rot="5400000">
            <a:off x="6786578" y="3214686"/>
            <a:ext cx="500066" cy="2643206"/>
          </a:xfrm>
          <a:prstGeom prst="righ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7" name="TextBox 16"/>
          <p:cNvSpPr txBox="1"/>
          <p:nvPr/>
        </p:nvSpPr>
        <p:spPr>
          <a:xfrm>
            <a:off x="4935131" y="5089580"/>
            <a:ext cx="4068743" cy="584775"/>
          </a:xfrm>
          <a:prstGeom prst="rect">
            <a:avLst/>
          </a:prstGeom>
          <a:noFill/>
        </p:spPr>
        <p:txBody>
          <a:bodyPr wrap="none" rtlCol="0">
            <a:spAutoFit/>
          </a:bodyPr>
          <a:lstStyle/>
          <a:p>
            <a:r>
              <a:rPr lang="en-US" sz="3000" dirty="0" smtClean="0">
                <a:solidFill>
                  <a:srgbClr val="FF0000"/>
                </a:solidFill>
              </a:rPr>
              <a:t>d2= 3 * (</a:t>
            </a:r>
            <a:r>
              <a:rPr lang="el-GR" sz="3200" i="1" dirty="0" smtClean="0">
                <a:solidFill>
                  <a:srgbClr val="0000FF"/>
                </a:solidFill>
              </a:rPr>
              <a:t>Φ</a:t>
            </a:r>
            <a:r>
              <a:rPr lang="en-US" sz="3000" dirty="0" smtClean="0">
                <a:solidFill>
                  <a:srgbClr val="FF0000"/>
                </a:solidFill>
              </a:rPr>
              <a:t> – 0.28 – 0.12)</a:t>
            </a:r>
            <a:endParaRPr lang="en-AU" sz="3000" dirty="0">
              <a:solidFill>
                <a:srgbClr val="FF0000"/>
              </a:solidFill>
            </a:endParaRPr>
          </a:p>
        </p:txBody>
      </p:sp>
      <p:sp>
        <p:nvSpPr>
          <p:cNvPr id="18" name="Content Placeholder 2"/>
          <p:cNvSpPr txBox="1">
            <a:spLocks/>
          </p:cNvSpPr>
          <p:nvPr/>
        </p:nvSpPr>
        <p:spPr>
          <a:xfrm>
            <a:off x="500034" y="6000768"/>
            <a:ext cx="8229600" cy="68579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en-US" sz="3200" dirty="0" smtClean="0"/>
              <a:t>If </a:t>
            </a:r>
            <a:r>
              <a:rPr lang="en-US" sz="3200" dirty="0" smtClean="0">
                <a:solidFill>
                  <a:srgbClr val="FF0000"/>
                </a:solidFill>
              </a:rPr>
              <a:t>d1 + d2 ≥ </a:t>
            </a:r>
            <a:r>
              <a:rPr lang="el-GR" sz="3200" dirty="0" smtClean="0">
                <a:solidFill>
                  <a:srgbClr val="FF0000"/>
                </a:solidFill>
              </a:rPr>
              <a:t>λ</a:t>
            </a:r>
            <a:r>
              <a:rPr lang="en-US" sz="3200" baseline="-25000" dirty="0" smtClean="0">
                <a:solidFill>
                  <a:srgbClr val="FF0000"/>
                </a:solidFill>
              </a:rPr>
              <a:t>k</a:t>
            </a:r>
            <a:r>
              <a:rPr lang="en-US" sz="3200" dirty="0" smtClean="0"/>
              <a:t>, then E could be removed. </a:t>
            </a:r>
            <a:endParaRPr kumimoji="0" lang="en-US" sz="3200" b="0" u="none" strike="noStrike" kern="1200" cap="none" spc="0" normalizeH="0" baseline="0" noProof="0" dirty="0" smtClean="0">
              <a:ln>
                <a:noFill/>
              </a:ln>
              <a:effectLst/>
              <a:uLnTx/>
              <a:uFillTx/>
              <a:latin typeface="+mn-lt"/>
              <a:ea typeface="+mn-ea"/>
              <a:cs typeface="+mn-cs"/>
            </a:endParaRPr>
          </a:p>
        </p:txBody>
      </p:sp>
      <p:sp>
        <p:nvSpPr>
          <p:cNvPr id="20" name="Rectangle 19"/>
          <p:cNvSpPr/>
          <p:nvPr/>
        </p:nvSpPr>
        <p:spPr>
          <a:xfrm>
            <a:off x="1714480" y="1000108"/>
            <a:ext cx="1857388" cy="12858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Rectangle 20"/>
          <p:cNvSpPr/>
          <p:nvPr/>
        </p:nvSpPr>
        <p:spPr>
          <a:xfrm>
            <a:off x="3000364" y="1000108"/>
            <a:ext cx="571504" cy="642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TextBox 21"/>
          <p:cNvSpPr txBox="1"/>
          <p:nvPr/>
        </p:nvSpPr>
        <p:spPr>
          <a:xfrm>
            <a:off x="1808874" y="1785926"/>
            <a:ext cx="548548" cy="523220"/>
          </a:xfrm>
          <a:prstGeom prst="rect">
            <a:avLst/>
          </a:prstGeom>
          <a:noFill/>
        </p:spPr>
        <p:txBody>
          <a:bodyPr wrap="none" rtlCol="0">
            <a:spAutoFit/>
          </a:bodyPr>
          <a:lstStyle/>
          <a:p>
            <a:r>
              <a:rPr lang="en-US" sz="2800" dirty="0" smtClean="0"/>
              <a:t>Q</a:t>
            </a:r>
            <a:r>
              <a:rPr lang="en-US" sz="2800" baseline="-25000" dirty="0" smtClean="0"/>
              <a:t>1</a:t>
            </a:r>
            <a:endParaRPr lang="en-AU" sz="2800" baseline="-25000" dirty="0"/>
          </a:p>
        </p:txBody>
      </p:sp>
      <p:sp>
        <p:nvSpPr>
          <p:cNvPr id="23" name="Rectangle 22"/>
          <p:cNvSpPr/>
          <p:nvPr/>
        </p:nvSpPr>
        <p:spPr>
          <a:xfrm>
            <a:off x="1714480" y="1857364"/>
            <a:ext cx="642942"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TextBox 23"/>
          <p:cNvSpPr txBox="1"/>
          <p:nvPr/>
        </p:nvSpPr>
        <p:spPr>
          <a:xfrm>
            <a:off x="3023320" y="1048392"/>
            <a:ext cx="548548" cy="523220"/>
          </a:xfrm>
          <a:prstGeom prst="rect">
            <a:avLst/>
          </a:prstGeom>
          <a:noFill/>
        </p:spPr>
        <p:txBody>
          <a:bodyPr wrap="none" rtlCol="0">
            <a:spAutoFit/>
          </a:bodyPr>
          <a:lstStyle/>
          <a:p>
            <a:r>
              <a:rPr lang="en-US" sz="2800" dirty="0" smtClean="0"/>
              <a:t>Q</a:t>
            </a:r>
            <a:r>
              <a:rPr lang="en-US" sz="2800" baseline="-25000" dirty="0" smtClean="0"/>
              <a:t>2</a:t>
            </a:r>
            <a:endParaRPr lang="en-AU" sz="2800" baseline="-25000" dirty="0"/>
          </a:p>
        </p:txBody>
      </p:sp>
      <p:sp>
        <p:nvSpPr>
          <p:cNvPr id="25" name="Rectangle 24"/>
          <p:cNvSpPr/>
          <p:nvPr/>
        </p:nvSpPr>
        <p:spPr>
          <a:xfrm>
            <a:off x="4429124" y="142852"/>
            <a:ext cx="1928826" cy="12144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ectangle 25"/>
          <p:cNvSpPr/>
          <p:nvPr/>
        </p:nvSpPr>
        <p:spPr>
          <a:xfrm>
            <a:off x="2285984" y="1357298"/>
            <a:ext cx="571504"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TextBox 27"/>
          <p:cNvSpPr txBox="1"/>
          <p:nvPr/>
        </p:nvSpPr>
        <p:spPr>
          <a:xfrm>
            <a:off x="2237502" y="1262706"/>
            <a:ext cx="548548" cy="523220"/>
          </a:xfrm>
          <a:prstGeom prst="rect">
            <a:avLst/>
          </a:prstGeom>
          <a:noFill/>
        </p:spPr>
        <p:txBody>
          <a:bodyPr wrap="none" rtlCol="0">
            <a:spAutoFit/>
          </a:bodyPr>
          <a:lstStyle/>
          <a:p>
            <a:r>
              <a:rPr lang="en-US" sz="2800" dirty="0" smtClean="0"/>
              <a:t>Q</a:t>
            </a:r>
            <a:r>
              <a:rPr lang="en-US" sz="2800" baseline="-25000" dirty="0" smtClean="0"/>
              <a:t>3</a:t>
            </a:r>
            <a:endParaRPr lang="en-AU" sz="2800" baseline="-25000" dirty="0"/>
          </a:p>
        </p:txBody>
      </p:sp>
      <p:sp>
        <p:nvSpPr>
          <p:cNvPr id="29" name="TextBox 28"/>
          <p:cNvSpPr txBox="1"/>
          <p:nvPr/>
        </p:nvSpPr>
        <p:spPr>
          <a:xfrm>
            <a:off x="3023320" y="1714488"/>
            <a:ext cx="548548" cy="523220"/>
          </a:xfrm>
          <a:prstGeom prst="rect">
            <a:avLst/>
          </a:prstGeom>
          <a:noFill/>
        </p:spPr>
        <p:txBody>
          <a:bodyPr wrap="none" rtlCol="0">
            <a:spAutoFit/>
          </a:bodyPr>
          <a:lstStyle/>
          <a:p>
            <a:r>
              <a:rPr lang="en-US" sz="2800" dirty="0" smtClean="0"/>
              <a:t>Q</a:t>
            </a:r>
            <a:r>
              <a:rPr lang="en-US" sz="2800" baseline="-25000" dirty="0" smtClean="0"/>
              <a:t>4</a:t>
            </a:r>
            <a:endParaRPr lang="en-AU" sz="2800" baseline="-25000" dirty="0"/>
          </a:p>
        </p:txBody>
      </p:sp>
      <p:sp>
        <p:nvSpPr>
          <p:cNvPr id="30" name="Rectangle 29"/>
          <p:cNvSpPr/>
          <p:nvPr/>
        </p:nvSpPr>
        <p:spPr>
          <a:xfrm>
            <a:off x="3000364" y="1785926"/>
            <a:ext cx="571504"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TextBox 30"/>
          <p:cNvSpPr txBox="1"/>
          <p:nvPr/>
        </p:nvSpPr>
        <p:spPr>
          <a:xfrm>
            <a:off x="5187090" y="428604"/>
            <a:ext cx="385042" cy="584775"/>
          </a:xfrm>
          <a:prstGeom prst="rect">
            <a:avLst/>
          </a:prstGeom>
          <a:noFill/>
        </p:spPr>
        <p:txBody>
          <a:bodyPr wrap="none" rtlCol="0">
            <a:spAutoFit/>
          </a:bodyPr>
          <a:lstStyle/>
          <a:p>
            <a:r>
              <a:rPr lang="en-US" sz="3200" dirty="0" smtClean="0"/>
              <a:t>E</a:t>
            </a:r>
            <a:endParaRPr lang="en-AU" sz="3200" dirty="0"/>
          </a:p>
        </p:txBody>
      </p:sp>
      <p:sp>
        <p:nvSpPr>
          <p:cNvPr id="32" name="TextBox 31"/>
          <p:cNvSpPr txBox="1"/>
          <p:nvPr/>
        </p:nvSpPr>
        <p:spPr>
          <a:xfrm>
            <a:off x="2182792" y="428604"/>
            <a:ext cx="460382" cy="584775"/>
          </a:xfrm>
          <a:prstGeom prst="rect">
            <a:avLst/>
          </a:prstGeom>
          <a:noFill/>
        </p:spPr>
        <p:txBody>
          <a:bodyPr wrap="none" rtlCol="0">
            <a:spAutoFit/>
          </a:bodyPr>
          <a:lstStyle/>
          <a:p>
            <a:r>
              <a:rPr lang="en-US" sz="3200" dirty="0" smtClean="0"/>
              <a:t>Q</a:t>
            </a:r>
            <a:endParaRPr lang="en-AU" sz="3200" dirty="0"/>
          </a:p>
        </p:txBody>
      </p:sp>
      <p:sp>
        <p:nvSpPr>
          <p:cNvPr id="33" name="TextBox 32"/>
          <p:cNvSpPr txBox="1"/>
          <p:nvPr/>
        </p:nvSpPr>
        <p:spPr>
          <a:xfrm>
            <a:off x="6543103" y="428604"/>
            <a:ext cx="2386615" cy="584775"/>
          </a:xfrm>
          <a:prstGeom prst="rect">
            <a:avLst/>
          </a:prstGeom>
          <a:noFill/>
        </p:spPr>
        <p:txBody>
          <a:bodyPr wrap="none" rtlCol="0">
            <a:spAutoFit/>
          </a:bodyPr>
          <a:lstStyle/>
          <a:p>
            <a:r>
              <a:rPr lang="en-US" sz="3200" dirty="0" smtClean="0">
                <a:solidFill>
                  <a:srgbClr val="0000FF"/>
                </a:solidFill>
              </a:rPr>
              <a:t>Global R-tree</a:t>
            </a:r>
            <a:endParaRPr lang="en-AU" sz="3200" dirty="0">
              <a:solidFill>
                <a:srgbClr val="0000FF"/>
              </a:solidFill>
            </a:endParaRPr>
          </a:p>
        </p:txBody>
      </p:sp>
      <p:cxnSp>
        <p:nvCxnSpPr>
          <p:cNvPr id="34" name="Straight Connector 33"/>
          <p:cNvCxnSpPr/>
          <p:nvPr/>
        </p:nvCxnSpPr>
        <p:spPr>
          <a:xfrm rot="16200000" flipH="1">
            <a:off x="4500562" y="142852"/>
            <a:ext cx="1714512" cy="142876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4536281" y="178571"/>
            <a:ext cx="1714512" cy="1214446"/>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checkerboard(across)">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checkerboard(across)">
                                      <p:cBhvr>
                                        <p:cTn id="15" dur="500"/>
                                        <p:tgtEl>
                                          <p:spTgt spid="14"/>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checkerboard(across)">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checkerboard(across)">
                                      <p:cBhvr>
                                        <p:cTn id="23" dur="500"/>
                                        <p:tgtEl>
                                          <p:spTgt spid="17"/>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checkerboard(across)">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checkerboard(across)">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checkerboard(across)">
                                      <p:cBhvr>
                                        <p:cTn id="36" dur="500"/>
                                        <p:tgtEl>
                                          <p:spTgt spid="35"/>
                                        </p:tgtEl>
                                      </p:cBhvr>
                                    </p:animEffect>
                                  </p:childTnLst>
                                </p:cTn>
                              </p:par>
                              <p:par>
                                <p:cTn id="37" presetID="5" presetClass="entr" presetSubtype="10" fill="hold" nodeType="with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checkerboard(across)">
                                      <p:cBhvr>
                                        <p:cTn id="3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15" grpId="0"/>
      <p:bldP spid="16" grpId="0" animBg="1"/>
      <p:bldP spid="17" grpId="0"/>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Group-base </a:t>
            </a:r>
            <a:r>
              <a:rPr lang="en-US" dirty="0" smtClean="0"/>
              <a:t>KNN</a:t>
            </a:r>
            <a:endParaRPr lang="en-AU" dirty="0"/>
          </a:p>
        </p:txBody>
      </p:sp>
      <p:sp>
        <p:nvSpPr>
          <p:cNvPr id="3" name="Content Placeholder 2"/>
          <p:cNvSpPr>
            <a:spLocks noGrp="1"/>
          </p:cNvSpPr>
          <p:nvPr>
            <p:ph idx="1"/>
          </p:nvPr>
        </p:nvSpPr>
        <p:spPr>
          <a:xfrm>
            <a:off x="457200" y="1600201"/>
            <a:ext cx="8229600" cy="2543180"/>
          </a:xfrm>
        </p:spPr>
        <p:txBody>
          <a:bodyPr/>
          <a:lstStyle/>
          <a:p>
            <a:r>
              <a:rPr lang="en-US" dirty="0" smtClean="0"/>
              <a:t>Overall Processing</a:t>
            </a:r>
          </a:p>
          <a:p>
            <a:pPr lvl="1"/>
            <a:r>
              <a:rPr lang="en-US" dirty="0" smtClean="0"/>
              <a:t>1. Distance based pruning on Global R-tree</a:t>
            </a:r>
          </a:p>
          <a:p>
            <a:pPr lvl="1"/>
            <a:r>
              <a:rPr lang="en-US" dirty="0" smtClean="0"/>
              <a:t>2. Weight based pruning on Global R-tree</a:t>
            </a:r>
          </a:p>
          <a:p>
            <a:pPr lvl="1"/>
            <a:r>
              <a:rPr lang="el-GR" i="1" dirty="0" smtClean="0">
                <a:solidFill>
                  <a:srgbClr val="0000FF"/>
                </a:solidFill>
              </a:rPr>
              <a:t>Φ</a:t>
            </a:r>
            <a:r>
              <a:rPr lang="en-US" dirty="0" smtClean="0"/>
              <a:t>-</a:t>
            </a:r>
            <a:r>
              <a:rPr lang="en-US" dirty="0" smtClean="0">
                <a:solidFill>
                  <a:srgbClr val="0000FF"/>
                </a:solidFill>
              </a:rPr>
              <a:t>quantile Group-base  </a:t>
            </a:r>
            <a:r>
              <a:rPr lang="en-US" dirty="0" smtClean="0"/>
              <a:t>distance calculation</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32</a:t>
            </a:fld>
            <a:endParaRPr lang="en-AU"/>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Experiment</a:t>
            </a:r>
            <a:endParaRPr lang="en-AU" dirty="0"/>
          </a:p>
        </p:txBody>
      </p:sp>
      <p:sp>
        <p:nvSpPr>
          <p:cNvPr id="3" name="Content Placeholder 2"/>
          <p:cNvSpPr>
            <a:spLocks noGrp="1"/>
          </p:cNvSpPr>
          <p:nvPr>
            <p:ph idx="1"/>
          </p:nvPr>
        </p:nvSpPr>
        <p:spPr/>
        <p:txBody>
          <a:bodyPr>
            <a:normAutofit lnSpcReduction="10000"/>
          </a:bodyPr>
          <a:lstStyle/>
          <a:p>
            <a:r>
              <a:rPr lang="en-US" u="sng" dirty="0" smtClean="0"/>
              <a:t>Real Dataset</a:t>
            </a:r>
          </a:p>
          <a:p>
            <a:pPr lvl="1"/>
            <a:r>
              <a:rPr lang="en-US" sz="2400" dirty="0" smtClean="0"/>
              <a:t>NBA player statistics</a:t>
            </a:r>
          </a:p>
          <a:p>
            <a:pPr lvl="1"/>
            <a:r>
              <a:rPr lang="en-US" sz="2400" dirty="0" smtClean="0"/>
              <a:t>339, 721 records of 1,313 players</a:t>
            </a:r>
          </a:p>
          <a:p>
            <a:pPr lvl="1"/>
            <a:r>
              <a:rPr lang="en-US" sz="2400" dirty="0" smtClean="0"/>
              <a:t>3 dimension</a:t>
            </a:r>
          </a:p>
          <a:p>
            <a:r>
              <a:rPr lang="en-US" u="sng" dirty="0" smtClean="0"/>
              <a:t>Synthetic Dataset</a:t>
            </a:r>
          </a:p>
          <a:p>
            <a:pPr lvl="1"/>
            <a:r>
              <a:rPr lang="en-US" sz="2400" dirty="0" smtClean="0"/>
              <a:t>Size: 10, 000 to 50, 000</a:t>
            </a:r>
          </a:p>
          <a:p>
            <a:pPr lvl="1"/>
            <a:r>
              <a:rPr lang="en-US" sz="2400" dirty="0" smtClean="0"/>
              <a:t>Instances: 400 to 2, 000</a:t>
            </a:r>
          </a:p>
          <a:p>
            <a:pPr lvl="1"/>
            <a:r>
              <a:rPr lang="en-US" sz="2400" dirty="0" smtClean="0"/>
              <a:t>Dimension: 2 to 5</a:t>
            </a:r>
          </a:p>
          <a:p>
            <a:pPr lvl="1"/>
            <a:r>
              <a:rPr lang="en-US" sz="2400" dirty="0" smtClean="0"/>
              <a:t>MBB length, spatial distribution, instance distribution, weight distribution … </a:t>
            </a:r>
          </a:p>
          <a:p>
            <a:pPr lvl="1"/>
            <a:endParaRPr lang="en-US" sz="2400" dirty="0" smtClean="0"/>
          </a:p>
          <a:p>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33</a:t>
            </a:fld>
            <a:endParaRPr lang="en-AU"/>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i="1" dirty="0" smtClean="0">
                <a:solidFill>
                  <a:srgbClr val="0000FF"/>
                </a:solidFill>
              </a:rPr>
              <a:t>Φ</a:t>
            </a:r>
            <a:r>
              <a:rPr lang="en-US" dirty="0" smtClean="0"/>
              <a:t>-</a:t>
            </a:r>
            <a:r>
              <a:rPr lang="en-US" dirty="0" smtClean="0">
                <a:solidFill>
                  <a:srgbClr val="0000FF"/>
                </a:solidFill>
              </a:rPr>
              <a:t>quantile </a:t>
            </a:r>
            <a:r>
              <a:rPr lang="en-US" dirty="0" smtClean="0"/>
              <a:t>Distance Computation</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34</a:t>
            </a:fld>
            <a:endParaRPr lang="en-AU"/>
          </a:p>
        </p:txBody>
      </p:sp>
      <p:pic>
        <p:nvPicPr>
          <p:cNvPr id="2050" name="Picture 2"/>
          <p:cNvPicPr>
            <a:picLocks noGrp="1" noChangeAspect="1" noChangeArrowheads="1"/>
          </p:cNvPicPr>
          <p:nvPr>
            <p:ph idx="1"/>
          </p:nvPr>
        </p:nvPicPr>
        <p:blipFill>
          <a:blip r:embed="rId3"/>
          <a:srcRect/>
          <a:stretch>
            <a:fillRect/>
          </a:stretch>
        </p:blipFill>
        <p:spPr bwMode="auto">
          <a:xfrm>
            <a:off x="571472" y="2000240"/>
            <a:ext cx="8012189" cy="3643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Overall Performance</a:t>
            </a:r>
            <a:endParaRPr lang="en-AU" dirty="0"/>
          </a:p>
        </p:txBody>
      </p:sp>
      <p:sp>
        <p:nvSpPr>
          <p:cNvPr id="3" name="Content Placeholder 2"/>
          <p:cNvSpPr>
            <a:spLocks noGrp="1"/>
          </p:cNvSpPr>
          <p:nvPr>
            <p:ph idx="1"/>
          </p:nvPr>
        </p:nvSpPr>
        <p:spPr>
          <a:xfrm>
            <a:off x="214282" y="1571612"/>
            <a:ext cx="8686800" cy="757230"/>
          </a:xfrm>
        </p:spPr>
        <p:txBody>
          <a:bodyPr>
            <a:normAutofit fontScale="85000" lnSpcReduction="10000"/>
          </a:bodyPr>
          <a:lstStyle/>
          <a:p>
            <a:r>
              <a:rPr lang="en-US" dirty="0" smtClean="0"/>
              <a:t>Naive algorithms refer to techniques without pruning rules</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35</a:t>
            </a:fld>
            <a:endParaRPr lang="en-AU"/>
          </a:p>
        </p:txBody>
      </p:sp>
      <p:pic>
        <p:nvPicPr>
          <p:cNvPr id="3074" name="Picture 2"/>
          <p:cNvPicPr>
            <a:picLocks noChangeAspect="1" noChangeArrowheads="1"/>
          </p:cNvPicPr>
          <p:nvPr/>
        </p:nvPicPr>
        <p:blipFill>
          <a:blip r:embed="rId2"/>
          <a:srcRect/>
          <a:stretch>
            <a:fillRect/>
          </a:stretch>
        </p:blipFill>
        <p:spPr bwMode="auto">
          <a:xfrm>
            <a:off x="171340" y="2643182"/>
            <a:ext cx="8758378" cy="37814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Pruning Powers</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36</a:t>
            </a:fld>
            <a:endParaRPr lang="en-AU"/>
          </a:p>
        </p:txBody>
      </p:sp>
      <p:pic>
        <p:nvPicPr>
          <p:cNvPr id="4098" name="Picture 2"/>
          <p:cNvPicPr>
            <a:picLocks noChangeAspect="1" noChangeArrowheads="1"/>
          </p:cNvPicPr>
          <p:nvPr/>
        </p:nvPicPr>
        <p:blipFill>
          <a:blip r:embed="rId2"/>
          <a:srcRect/>
          <a:stretch>
            <a:fillRect/>
          </a:stretch>
        </p:blipFill>
        <p:spPr bwMode="auto">
          <a:xfrm>
            <a:off x="447701" y="1928832"/>
            <a:ext cx="7839075" cy="4286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Accuracy</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37</a:t>
            </a:fld>
            <a:endParaRPr lang="en-AU"/>
          </a:p>
        </p:txBody>
      </p:sp>
      <p:pic>
        <p:nvPicPr>
          <p:cNvPr id="5122" name="Picture 2"/>
          <p:cNvPicPr>
            <a:picLocks noChangeAspect="1" noChangeArrowheads="1"/>
          </p:cNvPicPr>
          <p:nvPr/>
        </p:nvPicPr>
        <p:blipFill>
          <a:blip r:embed="rId3"/>
          <a:srcRect/>
          <a:stretch>
            <a:fillRect/>
          </a:stretch>
        </p:blipFill>
        <p:spPr bwMode="auto">
          <a:xfrm>
            <a:off x="142844" y="1785927"/>
            <a:ext cx="5040348" cy="928694"/>
          </a:xfrm>
          <a:prstGeom prst="rect">
            <a:avLst/>
          </a:prstGeom>
          <a:noFill/>
          <a:ln w="9525">
            <a:noFill/>
            <a:miter lim="800000"/>
            <a:headEnd/>
            <a:tailEnd/>
          </a:ln>
        </p:spPr>
      </p:pic>
      <p:pic>
        <p:nvPicPr>
          <p:cNvPr id="5123" name="Picture 3"/>
          <p:cNvPicPr>
            <a:picLocks noChangeAspect="1" noChangeArrowheads="1"/>
          </p:cNvPicPr>
          <p:nvPr/>
        </p:nvPicPr>
        <p:blipFill>
          <a:blip r:embed="rId4"/>
          <a:srcRect/>
          <a:stretch>
            <a:fillRect/>
          </a:stretch>
        </p:blipFill>
        <p:spPr bwMode="auto">
          <a:xfrm>
            <a:off x="5500694" y="1857364"/>
            <a:ext cx="3357586" cy="857088"/>
          </a:xfrm>
          <a:prstGeom prst="rect">
            <a:avLst/>
          </a:prstGeom>
          <a:noFill/>
          <a:ln w="9525">
            <a:noFill/>
            <a:miter lim="800000"/>
            <a:headEnd/>
            <a:tailEnd/>
          </a:ln>
        </p:spPr>
      </p:pic>
      <p:pic>
        <p:nvPicPr>
          <p:cNvPr id="5124" name="Picture 4"/>
          <p:cNvPicPr>
            <a:picLocks noChangeAspect="1" noChangeArrowheads="1"/>
          </p:cNvPicPr>
          <p:nvPr/>
        </p:nvPicPr>
        <p:blipFill>
          <a:blip r:embed="rId5"/>
          <a:srcRect/>
          <a:stretch>
            <a:fillRect/>
          </a:stretch>
        </p:blipFill>
        <p:spPr bwMode="auto">
          <a:xfrm>
            <a:off x="71406" y="3429000"/>
            <a:ext cx="8872649" cy="23907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Varying Parameters</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38</a:t>
            </a:fld>
            <a:endParaRPr lang="en-AU"/>
          </a:p>
        </p:txBody>
      </p:sp>
      <p:pic>
        <p:nvPicPr>
          <p:cNvPr id="6146" name="Picture 2"/>
          <p:cNvPicPr>
            <a:picLocks noChangeAspect="1" noChangeArrowheads="1"/>
          </p:cNvPicPr>
          <p:nvPr/>
        </p:nvPicPr>
        <p:blipFill>
          <a:blip r:embed="rId2"/>
          <a:srcRect/>
          <a:stretch>
            <a:fillRect/>
          </a:stretch>
        </p:blipFill>
        <p:spPr bwMode="auto">
          <a:xfrm>
            <a:off x="1214414" y="1500174"/>
            <a:ext cx="6739859" cy="48053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Conclusions</a:t>
            </a:r>
            <a:endParaRPr lang="en-AU" dirty="0"/>
          </a:p>
        </p:txBody>
      </p:sp>
      <p:sp>
        <p:nvSpPr>
          <p:cNvPr id="3" name="Content Placeholder 2"/>
          <p:cNvSpPr>
            <a:spLocks noGrp="1"/>
          </p:cNvSpPr>
          <p:nvPr>
            <p:ph idx="1"/>
          </p:nvPr>
        </p:nvSpPr>
        <p:spPr/>
        <p:txBody>
          <a:bodyPr/>
          <a:lstStyle/>
          <a:p>
            <a:r>
              <a:rPr lang="en-US" dirty="0" smtClean="0"/>
              <a:t>Distance between two multi-value objects based on </a:t>
            </a:r>
            <a:r>
              <a:rPr lang="en-US" dirty="0" err="1" smtClean="0"/>
              <a:t>quantile</a:t>
            </a:r>
            <a:r>
              <a:rPr lang="en-US" dirty="0" smtClean="0"/>
              <a:t> </a:t>
            </a:r>
          </a:p>
          <a:p>
            <a:endParaRPr lang="en-US" dirty="0" smtClean="0"/>
          </a:p>
          <a:p>
            <a:r>
              <a:rPr lang="en-US" dirty="0" smtClean="0"/>
              <a:t>A linear algorithm for </a:t>
            </a:r>
            <a:r>
              <a:rPr lang="en-US" dirty="0" err="1" smtClean="0"/>
              <a:t>quantile</a:t>
            </a:r>
            <a:r>
              <a:rPr lang="en-US" dirty="0" smtClean="0"/>
              <a:t> distance computation with pruning</a:t>
            </a:r>
          </a:p>
          <a:p>
            <a:endParaRPr lang="en-US" dirty="0" smtClean="0"/>
          </a:p>
          <a:p>
            <a:r>
              <a:rPr lang="en-US" dirty="0" smtClean="0"/>
              <a:t>Efficient KNN processing techniques  </a:t>
            </a:r>
          </a:p>
          <a:p>
            <a:endParaRPr lang="en-US" dirty="0" smtClean="0"/>
          </a:p>
          <a:p>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39</a:t>
            </a:fld>
            <a:endParaRPr lang="en-A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Existing Models for Multi-instances</a:t>
            </a:r>
            <a:endParaRPr lang="en-AU" dirty="0"/>
          </a:p>
        </p:txBody>
      </p:sp>
      <p:sp>
        <p:nvSpPr>
          <p:cNvPr id="3" name="Content Placeholder 2"/>
          <p:cNvSpPr>
            <a:spLocks noGrp="1"/>
          </p:cNvSpPr>
          <p:nvPr>
            <p:ph idx="1"/>
          </p:nvPr>
        </p:nvSpPr>
        <p:spPr>
          <a:xfrm>
            <a:off x="214282" y="1357298"/>
            <a:ext cx="8715436" cy="5000660"/>
          </a:xfrm>
        </p:spPr>
        <p:txBody>
          <a:bodyPr>
            <a:normAutofit/>
          </a:bodyPr>
          <a:lstStyle/>
          <a:p>
            <a:r>
              <a:rPr lang="en-US" sz="3000" dirty="0" smtClean="0">
                <a:solidFill>
                  <a:srgbClr val="0000FF"/>
                </a:solidFill>
              </a:rPr>
              <a:t>Probabilistic KNN Models</a:t>
            </a:r>
          </a:p>
          <a:p>
            <a:pPr lvl="1"/>
            <a:r>
              <a:rPr lang="en-US" sz="2400" dirty="0" smtClean="0"/>
              <a:t>Probability is computed by summing up probabilities of all valid possible worlds</a:t>
            </a:r>
          </a:p>
          <a:p>
            <a:pPr lvl="1"/>
            <a:r>
              <a:rPr lang="en-US" sz="2200" dirty="0" smtClean="0"/>
              <a:t>Probable top-k NN:      [</a:t>
            </a:r>
            <a:r>
              <a:rPr lang="en-US" sz="2200" dirty="0" err="1" smtClean="0"/>
              <a:t>Bekales</a:t>
            </a:r>
            <a:r>
              <a:rPr lang="en-US" sz="2200" dirty="0" smtClean="0"/>
              <a:t>, </a:t>
            </a:r>
            <a:r>
              <a:rPr lang="en-US" sz="2200" dirty="0" err="1" smtClean="0"/>
              <a:t>Soliman</a:t>
            </a:r>
            <a:r>
              <a:rPr lang="en-US" sz="2200" dirty="0" smtClean="0"/>
              <a:t>, </a:t>
            </a:r>
            <a:r>
              <a:rPr lang="en-US" sz="2200" dirty="0" err="1" smtClean="0"/>
              <a:t>Ilyas</a:t>
            </a:r>
            <a:r>
              <a:rPr lang="en-US" sz="2200" dirty="0" smtClean="0"/>
              <a:t>. VLDB 08]</a:t>
            </a:r>
          </a:p>
          <a:p>
            <a:pPr lvl="1">
              <a:buNone/>
            </a:pPr>
            <a:r>
              <a:rPr lang="en-US" sz="2200" dirty="0" smtClean="0"/>
              <a:t>     Probabilistic verifiers: [Cheng, Chen, </a:t>
            </a:r>
            <a:r>
              <a:rPr lang="en-US" sz="2200" dirty="0" err="1" smtClean="0"/>
              <a:t>Mokebel</a:t>
            </a:r>
            <a:r>
              <a:rPr lang="en-US" sz="2200" dirty="0" smtClean="0"/>
              <a:t>, Chow. ICDE 08]</a:t>
            </a:r>
            <a:endParaRPr lang="en-US" sz="3000" dirty="0" smtClean="0">
              <a:solidFill>
                <a:srgbClr val="0000FF"/>
              </a:solidFill>
            </a:endParaRPr>
          </a:p>
          <a:p>
            <a:pPr lvl="1">
              <a:buNone/>
            </a:pPr>
            <a:endParaRPr lang="en-US" sz="2200" dirty="0" smtClean="0"/>
          </a:p>
        </p:txBody>
      </p:sp>
      <p:sp>
        <p:nvSpPr>
          <p:cNvPr id="4" name="Slide Number Placeholder 3"/>
          <p:cNvSpPr>
            <a:spLocks noGrp="1"/>
          </p:cNvSpPr>
          <p:nvPr>
            <p:ph type="sldNum" sz="quarter" idx="12"/>
          </p:nvPr>
        </p:nvSpPr>
        <p:spPr/>
        <p:txBody>
          <a:bodyPr/>
          <a:lstStyle/>
          <a:p>
            <a:fld id="{881D2080-A4D6-4D4A-8EEC-EFA02A2F7AB2}" type="slidenum">
              <a:rPr lang="en-AU" smtClean="0"/>
              <a:pPr/>
              <a:t>4</a:t>
            </a:fld>
            <a:endParaRPr lang="en-AU"/>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4525963"/>
          </a:xfrm>
        </p:spPr>
        <p:txBody>
          <a:bodyPr/>
          <a:lstStyle/>
          <a:p>
            <a:pPr>
              <a:buNone/>
            </a:pPr>
            <a:r>
              <a:rPr lang="en-US" dirty="0" smtClean="0"/>
              <a:t>                   </a:t>
            </a:r>
          </a:p>
          <a:p>
            <a:pPr>
              <a:buNone/>
            </a:pPr>
            <a:endParaRPr lang="en-US" dirty="0" smtClean="0"/>
          </a:p>
          <a:p>
            <a:pPr>
              <a:buNone/>
            </a:pPr>
            <a:endParaRPr lang="en-US" dirty="0" smtClean="0"/>
          </a:p>
          <a:p>
            <a:pPr>
              <a:buNone/>
            </a:pPr>
            <a:r>
              <a:rPr lang="en-US" dirty="0" smtClean="0"/>
              <a:t>                             </a:t>
            </a:r>
            <a:r>
              <a:rPr lang="en-US" sz="6600" dirty="0" smtClean="0"/>
              <a:t>Thanks</a:t>
            </a:r>
            <a:endParaRPr lang="en-AU" sz="6600"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40</a:t>
            </a:fld>
            <a:endParaRPr lang="en-A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Probabilistic KNN Model</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5</a:t>
            </a:fld>
            <a:endParaRPr lang="en-AU"/>
          </a:p>
        </p:txBody>
      </p:sp>
      <p:sp>
        <p:nvSpPr>
          <p:cNvPr id="5" name="Rectangle 4"/>
          <p:cNvSpPr/>
          <p:nvPr/>
        </p:nvSpPr>
        <p:spPr>
          <a:xfrm>
            <a:off x="3857620"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228598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26414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a:off x="300036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585788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p:nvSpPr>
        <p:spPr>
          <a:xfrm>
            <a:off x="3428992"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p:cNvSpPr/>
          <p:nvPr/>
        </p:nvSpPr>
        <p:spPr>
          <a:xfrm>
            <a:off x="4286248"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4714876"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514350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550069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15"/>
          <p:cNvSpPr/>
          <p:nvPr/>
        </p:nvSpPr>
        <p:spPr>
          <a:xfrm>
            <a:off x="62133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Oval 16"/>
          <p:cNvSpPr/>
          <p:nvPr/>
        </p:nvSpPr>
        <p:spPr>
          <a:xfrm>
            <a:off x="657057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Oval 19"/>
          <p:cNvSpPr/>
          <p:nvPr/>
        </p:nvSpPr>
        <p:spPr>
          <a:xfrm>
            <a:off x="1500166" y="2571744"/>
            <a:ext cx="216000" cy="2143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TextBox 20"/>
          <p:cNvSpPr txBox="1"/>
          <p:nvPr/>
        </p:nvSpPr>
        <p:spPr>
          <a:xfrm>
            <a:off x="1357290" y="1857364"/>
            <a:ext cx="421910" cy="646331"/>
          </a:xfrm>
          <a:prstGeom prst="rect">
            <a:avLst/>
          </a:prstGeom>
          <a:noFill/>
        </p:spPr>
        <p:txBody>
          <a:bodyPr wrap="none" rtlCol="0">
            <a:spAutoFit/>
          </a:bodyPr>
          <a:lstStyle/>
          <a:p>
            <a:r>
              <a:rPr lang="en-US" sz="3600" i="1" dirty="0" smtClean="0"/>
              <a:t>q</a:t>
            </a:r>
            <a:endParaRPr lang="en-AU" sz="3600" i="1" dirty="0"/>
          </a:p>
        </p:txBody>
      </p:sp>
      <p:sp>
        <p:nvSpPr>
          <p:cNvPr id="22" name="Content Placeholder 2"/>
          <p:cNvSpPr>
            <a:spLocks noGrp="1"/>
          </p:cNvSpPr>
          <p:nvPr>
            <p:ph idx="1"/>
          </p:nvPr>
        </p:nvSpPr>
        <p:spPr>
          <a:xfrm>
            <a:off x="557242" y="3671902"/>
            <a:ext cx="8229600" cy="828668"/>
          </a:xfrm>
        </p:spPr>
        <p:txBody>
          <a:bodyPr>
            <a:normAutofit fontScale="92500"/>
          </a:bodyPr>
          <a:lstStyle/>
          <a:p>
            <a:pPr>
              <a:buNone/>
            </a:pPr>
            <a:r>
              <a:rPr lang="en-US" i="1" dirty="0" smtClean="0">
                <a:solidFill>
                  <a:srgbClr val="0000FF"/>
                </a:solidFill>
              </a:rPr>
              <a:t>      </a:t>
            </a:r>
            <a:r>
              <a:rPr lang="en-US" dirty="0" smtClean="0"/>
              <a:t>and</a:t>
            </a:r>
            <a:r>
              <a:rPr lang="en-US" i="1" dirty="0" smtClean="0">
                <a:solidFill>
                  <a:srgbClr val="0000FF"/>
                </a:solidFill>
              </a:rPr>
              <a:t>       </a:t>
            </a:r>
            <a:r>
              <a:rPr lang="en-US" dirty="0" smtClean="0"/>
              <a:t>have the same probability to be NN of </a:t>
            </a:r>
            <a:r>
              <a:rPr lang="en-US" i="1" dirty="0" smtClean="0">
                <a:solidFill>
                  <a:srgbClr val="0000FF"/>
                </a:solidFill>
              </a:rPr>
              <a:t>q</a:t>
            </a:r>
            <a:endParaRPr lang="en-AU" i="1" dirty="0">
              <a:solidFill>
                <a:srgbClr val="0000FF"/>
              </a:solidFill>
            </a:endParaRPr>
          </a:p>
        </p:txBody>
      </p:sp>
      <p:sp>
        <p:nvSpPr>
          <p:cNvPr id="23" name="Oval 22"/>
          <p:cNvSpPr/>
          <p:nvPr/>
        </p:nvSpPr>
        <p:spPr>
          <a:xfrm>
            <a:off x="714348" y="3857628"/>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Rectangle 23"/>
          <p:cNvSpPr/>
          <p:nvPr/>
        </p:nvSpPr>
        <p:spPr>
          <a:xfrm>
            <a:off x="1928794" y="3857628"/>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Probabilistic KNN Model</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6</a:t>
            </a:fld>
            <a:endParaRPr lang="en-AU"/>
          </a:p>
        </p:txBody>
      </p:sp>
      <p:sp>
        <p:nvSpPr>
          <p:cNvPr id="5" name="Rectangle 4"/>
          <p:cNvSpPr/>
          <p:nvPr/>
        </p:nvSpPr>
        <p:spPr>
          <a:xfrm>
            <a:off x="3857620"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228598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26414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a:off x="300036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585788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p:nvSpPr>
        <p:spPr>
          <a:xfrm>
            <a:off x="3428992"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p:cNvSpPr/>
          <p:nvPr/>
        </p:nvSpPr>
        <p:spPr>
          <a:xfrm>
            <a:off x="4286248"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4714876"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514350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550069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15"/>
          <p:cNvSpPr/>
          <p:nvPr/>
        </p:nvSpPr>
        <p:spPr>
          <a:xfrm>
            <a:off x="62133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Oval 16"/>
          <p:cNvSpPr/>
          <p:nvPr/>
        </p:nvSpPr>
        <p:spPr>
          <a:xfrm>
            <a:off x="657057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Oval 19"/>
          <p:cNvSpPr/>
          <p:nvPr/>
        </p:nvSpPr>
        <p:spPr>
          <a:xfrm>
            <a:off x="1500166" y="2571744"/>
            <a:ext cx="216000" cy="2143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TextBox 20"/>
          <p:cNvSpPr txBox="1"/>
          <p:nvPr/>
        </p:nvSpPr>
        <p:spPr>
          <a:xfrm>
            <a:off x="1357290" y="1857364"/>
            <a:ext cx="421910" cy="646331"/>
          </a:xfrm>
          <a:prstGeom prst="rect">
            <a:avLst/>
          </a:prstGeom>
          <a:noFill/>
        </p:spPr>
        <p:txBody>
          <a:bodyPr wrap="none" rtlCol="0">
            <a:spAutoFit/>
          </a:bodyPr>
          <a:lstStyle/>
          <a:p>
            <a:r>
              <a:rPr lang="en-US" sz="3600" i="1" dirty="0" smtClean="0"/>
              <a:t>q</a:t>
            </a:r>
            <a:endParaRPr lang="en-AU" sz="3600" i="1" dirty="0"/>
          </a:p>
        </p:txBody>
      </p:sp>
      <p:sp>
        <p:nvSpPr>
          <p:cNvPr id="22" name="Content Placeholder 2"/>
          <p:cNvSpPr>
            <a:spLocks noGrp="1"/>
          </p:cNvSpPr>
          <p:nvPr>
            <p:ph idx="1"/>
          </p:nvPr>
        </p:nvSpPr>
        <p:spPr>
          <a:xfrm>
            <a:off x="557242" y="3671902"/>
            <a:ext cx="8229600" cy="828668"/>
          </a:xfrm>
        </p:spPr>
        <p:txBody>
          <a:bodyPr>
            <a:normAutofit fontScale="92500"/>
          </a:bodyPr>
          <a:lstStyle/>
          <a:p>
            <a:pPr>
              <a:buNone/>
            </a:pPr>
            <a:r>
              <a:rPr lang="en-US" i="1" dirty="0" smtClean="0">
                <a:solidFill>
                  <a:srgbClr val="0000FF"/>
                </a:solidFill>
              </a:rPr>
              <a:t>      </a:t>
            </a:r>
            <a:r>
              <a:rPr lang="en-US" dirty="0" smtClean="0"/>
              <a:t>and</a:t>
            </a:r>
            <a:r>
              <a:rPr lang="en-US" i="1" dirty="0" smtClean="0">
                <a:solidFill>
                  <a:srgbClr val="0000FF"/>
                </a:solidFill>
              </a:rPr>
              <a:t>       </a:t>
            </a:r>
            <a:r>
              <a:rPr lang="en-US" dirty="0" smtClean="0"/>
              <a:t>have the same probability to be NN of </a:t>
            </a:r>
            <a:r>
              <a:rPr lang="en-US" i="1" dirty="0" smtClean="0">
                <a:solidFill>
                  <a:srgbClr val="0000FF"/>
                </a:solidFill>
              </a:rPr>
              <a:t>q</a:t>
            </a:r>
            <a:endParaRPr lang="en-AU" i="1" dirty="0">
              <a:solidFill>
                <a:srgbClr val="0000FF"/>
              </a:solidFill>
            </a:endParaRPr>
          </a:p>
        </p:txBody>
      </p:sp>
      <p:sp>
        <p:nvSpPr>
          <p:cNvPr id="23" name="Oval 22"/>
          <p:cNvSpPr/>
          <p:nvPr/>
        </p:nvSpPr>
        <p:spPr>
          <a:xfrm>
            <a:off x="714348" y="3857628"/>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Rectangle 23"/>
          <p:cNvSpPr/>
          <p:nvPr/>
        </p:nvSpPr>
        <p:spPr>
          <a:xfrm>
            <a:off x="1928794" y="3857628"/>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withEffect">
                                  <p:stCondLst>
                                    <p:cond delay="0"/>
                                  </p:stCondLst>
                                  <p:childTnLst>
                                    <p:animMotion origin="layout" path="M 2.77778E-7 2.95097E-6 L 0.12604 2.95097E-6 " pathEditMode="relative" ptsTypes="AA">
                                      <p:cBhvr>
                                        <p:cTn id="6" dur="2000" fill="hold"/>
                                        <p:tgtEl>
                                          <p:spTgt spid="6"/>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5E-6 2.95097E-6 L -0.12604 2.95097E-6 " pathEditMode="relative" ptsTypes="AA">
                                      <p:cBhvr>
                                        <p:cTn id="8" dur="2000" fill="hold"/>
                                        <p:tgtEl>
                                          <p:spTgt spid="10"/>
                                        </p:tgtEl>
                                        <p:attrNameLst>
                                          <p:attrName>ppt_x</p:attrName>
                                          <p:attrName>ppt_y</p:attrName>
                                        </p:attrNameLst>
                                      </p:cBhvr>
                                    </p:animMotion>
                                  </p:childTnLst>
                                </p:cTn>
                              </p:par>
                            </p:childTnLst>
                          </p:cTn>
                        </p:par>
                        <p:par>
                          <p:cTn id="9" fill="hold">
                            <p:stCondLst>
                              <p:cond delay="2000"/>
                            </p:stCondLst>
                            <p:childTnLst>
                              <p:par>
                                <p:cTn id="10" presetID="0" presetClass="path" presetSubtype="0" accel="50000" decel="50000" fill="hold" grpId="0" nodeType="afterEffect">
                                  <p:stCondLst>
                                    <p:cond delay="0"/>
                                  </p:stCondLst>
                                  <p:childTnLst>
                                    <p:animMotion origin="layout" path="M -6.66667E-6 2.95097E-6 L 0.12604 2.95097E-6 " pathEditMode="relative" ptsTypes="AA">
                                      <p:cBhvr>
                                        <p:cTn id="11" dur="2000" fill="hold"/>
                                        <p:tgtEl>
                                          <p:spTgt spid="12"/>
                                        </p:tgtEl>
                                        <p:attrNameLst>
                                          <p:attrName>ppt_x</p:attrName>
                                          <p:attrName>ppt_y</p:attrName>
                                        </p:attrNameLst>
                                      </p:cBhvr>
                                    </p:animMotion>
                                  </p:childTnLst>
                                </p:cTn>
                              </p:par>
                              <p:par>
                                <p:cTn id="12" presetID="0" presetClass="path" presetSubtype="0" accel="50000" decel="50000" fill="hold" grpId="0" nodeType="withEffect">
                                  <p:stCondLst>
                                    <p:cond delay="0"/>
                                  </p:stCondLst>
                                  <p:childTnLst>
                                    <p:animMotion origin="layout" path="M -2.22222E-6 2.95097E-6 L -0.12604 2.95097E-6 " pathEditMode="relative" ptsTypes="AA">
                                      <p:cBhvr>
                                        <p:cTn id="13" dur="2000" fill="hold"/>
                                        <p:tgtEl>
                                          <p:spTgt spid="9"/>
                                        </p:tgtEl>
                                        <p:attrNameLst>
                                          <p:attrName>ppt_x</p:attrName>
                                          <p:attrName>ppt_y</p:attrName>
                                        </p:attrNameLst>
                                      </p:cBhvr>
                                    </p:animMotion>
                                  </p:childTnLst>
                                </p:cTn>
                              </p:par>
                            </p:childTnLst>
                          </p:cTn>
                        </p:par>
                        <p:par>
                          <p:cTn id="14" fill="hold">
                            <p:stCondLst>
                              <p:cond delay="4000"/>
                            </p:stCondLst>
                            <p:childTnLst>
                              <p:par>
                                <p:cTn id="15" presetID="1" presetClass="entr" presetSubtype="0"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2" grpId="0" animBg="1"/>
      <p:bldP spid="22" grpId="0" build="p"/>
      <p:bldP spid="23"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Probabilistic KNN Model</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7</a:t>
            </a:fld>
            <a:endParaRPr lang="en-AU"/>
          </a:p>
        </p:txBody>
      </p:sp>
      <p:sp>
        <p:nvSpPr>
          <p:cNvPr id="5" name="Rectangle 4"/>
          <p:cNvSpPr/>
          <p:nvPr/>
        </p:nvSpPr>
        <p:spPr>
          <a:xfrm>
            <a:off x="3857620"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3427306"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26414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a:off x="3000364"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4714876"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p:nvSpPr>
        <p:spPr>
          <a:xfrm>
            <a:off x="228598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p:cNvSpPr/>
          <p:nvPr/>
        </p:nvSpPr>
        <p:spPr>
          <a:xfrm>
            <a:off x="4286248"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585788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514350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5500694" y="2571744"/>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15"/>
          <p:cNvSpPr/>
          <p:nvPr/>
        </p:nvSpPr>
        <p:spPr>
          <a:xfrm>
            <a:off x="621338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Oval 16"/>
          <p:cNvSpPr/>
          <p:nvPr/>
        </p:nvSpPr>
        <p:spPr>
          <a:xfrm>
            <a:off x="6570578" y="2571744"/>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Oval 19"/>
          <p:cNvSpPr/>
          <p:nvPr/>
        </p:nvSpPr>
        <p:spPr>
          <a:xfrm>
            <a:off x="1500166" y="2571744"/>
            <a:ext cx="216000" cy="2143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TextBox 20"/>
          <p:cNvSpPr txBox="1"/>
          <p:nvPr/>
        </p:nvSpPr>
        <p:spPr>
          <a:xfrm>
            <a:off x="1357290" y="1857364"/>
            <a:ext cx="421910" cy="646331"/>
          </a:xfrm>
          <a:prstGeom prst="rect">
            <a:avLst/>
          </a:prstGeom>
          <a:noFill/>
        </p:spPr>
        <p:txBody>
          <a:bodyPr wrap="none" rtlCol="0">
            <a:spAutoFit/>
          </a:bodyPr>
          <a:lstStyle/>
          <a:p>
            <a:r>
              <a:rPr lang="en-US" sz="3600" i="1" dirty="0" smtClean="0"/>
              <a:t>q</a:t>
            </a:r>
            <a:endParaRPr lang="en-AU" sz="3600" i="1" dirty="0"/>
          </a:p>
        </p:txBody>
      </p:sp>
      <p:sp>
        <p:nvSpPr>
          <p:cNvPr id="22" name="Content Placeholder 2"/>
          <p:cNvSpPr>
            <a:spLocks noGrp="1"/>
          </p:cNvSpPr>
          <p:nvPr>
            <p:ph idx="1"/>
          </p:nvPr>
        </p:nvSpPr>
        <p:spPr>
          <a:xfrm>
            <a:off x="557242" y="3671902"/>
            <a:ext cx="8229600" cy="828668"/>
          </a:xfrm>
        </p:spPr>
        <p:txBody>
          <a:bodyPr>
            <a:normAutofit fontScale="92500"/>
          </a:bodyPr>
          <a:lstStyle/>
          <a:p>
            <a:pPr>
              <a:buNone/>
            </a:pPr>
            <a:r>
              <a:rPr lang="en-US" i="1" dirty="0" smtClean="0">
                <a:solidFill>
                  <a:srgbClr val="0000FF"/>
                </a:solidFill>
              </a:rPr>
              <a:t>      </a:t>
            </a:r>
            <a:r>
              <a:rPr lang="en-US" dirty="0" smtClean="0"/>
              <a:t>and</a:t>
            </a:r>
            <a:r>
              <a:rPr lang="en-US" i="1" dirty="0" smtClean="0">
                <a:solidFill>
                  <a:srgbClr val="0000FF"/>
                </a:solidFill>
              </a:rPr>
              <a:t>       </a:t>
            </a:r>
            <a:r>
              <a:rPr lang="en-US" dirty="0" smtClean="0"/>
              <a:t>have the same probability to be NN of </a:t>
            </a:r>
            <a:r>
              <a:rPr lang="en-US" i="1" dirty="0" smtClean="0">
                <a:solidFill>
                  <a:srgbClr val="0000FF"/>
                </a:solidFill>
              </a:rPr>
              <a:t>q</a:t>
            </a:r>
            <a:endParaRPr lang="en-AU" i="1" dirty="0">
              <a:solidFill>
                <a:srgbClr val="0000FF"/>
              </a:solidFill>
            </a:endParaRPr>
          </a:p>
        </p:txBody>
      </p:sp>
      <p:sp>
        <p:nvSpPr>
          <p:cNvPr id="23" name="Oval 22"/>
          <p:cNvSpPr/>
          <p:nvPr/>
        </p:nvSpPr>
        <p:spPr>
          <a:xfrm>
            <a:off x="714348" y="3857628"/>
            <a:ext cx="216000"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Rectangle 23"/>
          <p:cNvSpPr/>
          <p:nvPr/>
        </p:nvSpPr>
        <p:spPr>
          <a:xfrm>
            <a:off x="1928794" y="3857628"/>
            <a:ext cx="214314" cy="214314"/>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9.44444E-6 -4.07956E-6 L 0.13386 -4.07956E-6 " pathEditMode="relative" ptsTypes="AA">
                                      <p:cBhvr>
                                        <p:cTn id="6" dur="2000" fill="hold"/>
                                        <p:tgtEl>
                                          <p:spTgt spid="7"/>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2.77778E-7 2.95097E-6 L -0.13386 2.95097E-6 " pathEditMode="relative" ptsTypes="AA">
                                      <p:cBhvr>
                                        <p:cTn id="8" dur="2000" fill="hold"/>
                                        <p:tgtEl>
                                          <p:spTgt spid="5"/>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4.16667E-6 2.95097E-6 L 0.14167 2.95097E-6 " pathEditMode="relative" ptsTypes="AA">
                                      <p:cBhvr>
                                        <p:cTn id="10" dur="2000" fill="hold"/>
                                        <p:tgtEl>
                                          <p:spTgt spid="8"/>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0 0 L -0.14184 0 " pathEditMode="relative" ptsTypes="AA">
                                      <p:cBhvr>
                                        <p:cTn id="12" dur="2000" fill="hold"/>
                                        <p:tgtEl>
                                          <p:spTgt spid="11"/>
                                        </p:tgtEl>
                                        <p:attrNameLst>
                                          <p:attrName>ppt_x</p:attrName>
                                          <p:attrName>ppt_y</p:attrName>
                                        </p:attrNameLst>
                                      </p:cBhvr>
                                    </p:animMotion>
                                  </p:childTnLst>
                                </p:cTn>
                              </p:par>
                            </p:childTnLst>
                          </p:cTn>
                        </p:par>
                        <p:par>
                          <p:cTn id="13" fill="hold">
                            <p:stCondLst>
                              <p:cond delay="2000"/>
                            </p:stCondLst>
                            <p:childTnLst>
                              <p:par>
                                <p:cTn id="14" presetID="0" presetClass="path" presetSubtype="0" accel="50000" decel="50000" fill="hold" grpId="0" nodeType="afterEffect">
                                  <p:stCondLst>
                                    <p:cond delay="0"/>
                                  </p:stCondLst>
                                  <p:childTnLst>
                                    <p:animMotion origin="layout" path="M 0 0 L 0.11823 0 " pathEditMode="relative" ptsTypes="AA">
                                      <p:cBhvr>
                                        <p:cTn id="15" dur="2000" fill="hold"/>
                                        <p:tgtEl>
                                          <p:spTgt spid="13"/>
                                        </p:tgtEl>
                                        <p:attrNameLst>
                                          <p:attrName>ppt_x</p:attrName>
                                          <p:attrName>ppt_y</p:attrName>
                                        </p:attrNameLst>
                                      </p:cBhvr>
                                    </p:animMotion>
                                  </p:childTnLst>
                                </p:cTn>
                              </p:par>
                              <p:par>
                                <p:cTn id="16" presetID="0" presetClass="path" presetSubtype="0" accel="50000" decel="50000" fill="hold" grpId="0" nodeType="withEffect">
                                  <p:stCondLst>
                                    <p:cond delay="0"/>
                                  </p:stCondLst>
                                  <p:childTnLst>
                                    <p:animMotion origin="layout" path="M -3.05556E-6 -4.07956E-6 L -0.11823 -4.07956E-6 " pathEditMode="relative" ptsTypes="AA">
                                      <p:cBhvr>
                                        <p:cTn id="17" dur="2000" fill="hold"/>
                                        <p:tgtEl>
                                          <p:spTgt spid="16"/>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1.38889E-6 -4.07956E-6 L 0.11806 -4.07956E-6 " pathEditMode="relative" ptsTypes="AA">
                                      <p:cBhvr>
                                        <p:cTn id="19" dur="2000" fill="hold"/>
                                        <p:tgtEl>
                                          <p:spTgt spid="14"/>
                                        </p:tgtEl>
                                        <p:attrNameLst>
                                          <p:attrName>ppt_x</p:attrName>
                                          <p:attrName>ppt_y</p:attrName>
                                        </p:attrNameLst>
                                      </p:cBhvr>
                                    </p:animMotion>
                                  </p:childTnLst>
                                </p:cTn>
                              </p:par>
                              <p:par>
                                <p:cTn id="20" presetID="0" presetClass="path" presetSubtype="0" accel="50000" decel="50000" fill="hold" grpId="0" nodeType="withEffect">
                                  <p:stCondLst>
                                    <p:cond delay="0"/>
                                  </p:stCondLst>
                                  <p:childTnLst>
                                    <p:animMotion origin="layout" path="M 3.33333E-6 -4.07956E-6 L -0.11806 -4.07956E-6 " pathEditMode="relative" ptsTypes="AA">
                                      <p:cBhvr>
                                        <p:cTn id="21" dur="2000" fill="hold"/>
                                        <p:tgtEl>
                                          <p:spTgt spid="17"/>
                                        </p:tgtEl>
                                        <p:attrNameLst>
                                          <p:attrName>ppt_x</p:attrName>
                                          <p:attrName>ppt_y</p:attrName>
                                        </p:attrNameLst>
                                      </p:cBhvr>
                                    </p:animMotion>
                                  </p:childTnLst>
                                </p:cTn>
                              </p:par>
                            </p:childTnLst>
                          </p:cTn>
                        </p:par>
                        <p:par>
                          <p:cTn id="22" fill="hold">
                            <p:stCondLst>
                              <p:cond delay="4000"/>
                            </p:stCondLst>
                            <p:childTnLst>
                              <p:par>
                                <p:cTn id="23" presetID="5" presetClass="entr" presetSubtype="10"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checkerboard(across)">
                                      <p:cBhvr>
                                        <p:cTn id="25" dur="500"/>
                                        <p:tgtEl>
                                          <p:spTgt spid="2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checkerboard(across)">
                                      <p:cBhvr>
                                        <p:cTn id="28" dur="500"/>
                                        <p:tgtEl>
                                          <p:spTgt spid="24"/>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2">
                                            <p:txEl>
                                              <p:pRg st="0" end="0"/>
                                            </p:txEl>
                                          </p:spTgt>
                                        </p:tgtEl>
                                        <p:attrNameLst>
                                          <p:attrName>style.visibility</p:attrName>
                                        </p:attrNameLst>
                                      </p:cBhvr>
                                      <p:to>
                                        <p:strVal val="visible"/>
                                      </p:to>
                                    </p:set>
                                    <p:animEffect transition="in" filter="checkerboard(across)">
                                      <p:cBhvr>
                                        <p:cTn id="31"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1" grpId="0" animBg="1"/>
      <p:bldP spid="13" grpId="0" animBg="1"/>
      <p:bldP spid="14" grpId="0" animBg="1"/>
      <p:bldP spid="16" grpId="0" animBg="1"/>
      <p:bldP spid="17" grpId="0" animBg="1"/>
      <p:bldP spid="22" grpId="0" build="p"/>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Probabilistic KNN Model</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8</a:t>
            </a:fld>
            <a:endParaRPr lang="en-AU"/>
          </a:p>
        </p:txBody>
      </p:sp>
      <p:sp>
        <p:nvSpPr>
          <p:cNvPr id="25" name="Content Placeholder 24"/>
          <p:cNvSpPr>
            <a:spLocks noGrp="1"/>
          </p:cNvSpPr>
          <p:nvPr>
            <p:ph idx="1"/>
          </p:nvPr>
        </p:nvSpPr>
        <p:spPr>
          <a:xfrm>
            <a:off x="457200" y="1600200"/>
            <a:ext cx="8229600" cy="2543179"/>
          </a:xfrm>
        </p:spPr>
        <p:txBody>
          <a:bodyPr>
            <a:normAutofit/>
          </a:bodyPr>
          <a:lstStyle/>
          <a:p>
            <a:r>
              <a:rPr lang="en-US" i="1" dirty="0" smtClean="0"/>
              <a:t>ties</a:t>
            </a:r>
          </a:p>
          <a:p>
            <a:r>
              <a:rPr lang="en-US" dirty="0" smtClean="0"/>
              <a:t>Not very sensitive to relative distribution of objects instances  </a:t>
            </a:r>
          </a:p>
          <a:p>
            <a:r>
              <a:rPr lang="en-US" dirty="0" smtClean="0">
                <a:solidFill>
                  <a:srgbClr val="FF0000"/>
                </a:solidFill>
              </a:rPr>
              <a:t>Different semantics than multi-value objects !</a:t>
            </a:r>
            <a:r>
              <a:rPr lang="en-US" dirty="0" smtClean="0"/>
              <a:t> </a:t>
            </a: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Aggregate Distances</a:t>
            </a:r>
            <a:endParaRPr lang="en-AU" dirty="0"/>
          </a:p>
        </p:txBody>
      </p:sp>
      <p:sp>
        <p:nvSpPr>
          <p:cNvPr id="3" name="Content Placeholder 2"/>
          <p:cNvSpPr>
            <a:spLocks noGrp="1"/>
          </p:cNvSpPr>
          <p:nvPr>
            <p:ph idx="1"/>
          </p:nvPr>
        </p:nvSpPr>
        <p:spPr/>
        <p:txBody>
          <a:bodyPr/>
          <a:lstStyle/>
          <a:p>
            <a:r>
              <a:rPr lang="en-US" dirty="0" smtClean="0"/>
              <a:t>Existing: mean, minimal, maximal, etc</a:t>
            </a:r>
          </a:p>
          <a:p>
            <a:r>
              <a:rPr lang="en-US" dirty="0" smtClean="0"/>
              <a:t>Generalization: </a:t>
            </a:r>
            <a:r>
              <a:rPr lang="en-US" i="1" dirty="0" err="1" smtClean="0">
                <a:solidFill>
                  <a:srgbClr val="0000FF"/>
                </a:solidFill>
              </a:rPr>
              <a:t>quantile</a:t>
            </a:r>
            <a:r>
              <a:rPr lang="en-US" dirty="0" smtClean="0"/>
              <a:t> distance</a:t>
            </a:r>
            <a:endParaRPr lang="en-AU" dirty="0"/>
          </a:p>
        </p:txBody>
      </p:sp>
      <p:sp>
        <p:nvSpPr>
          <p:cNvPr id="4" name="Slide Number Placeholder 3"/>
          <p:cNvSpPr>
            <a:spLocks noGrp="1"/>
          </p:cNvSpPr>
          <p:nvPr>
            <p:ph type="sldNum" sz="quarter" idx="12"/>
          </p:nvPr>
        </p:nvSpPr>
        <p:spPr/>
        <p:txBody>
          <a:bodyPr/>
          <a:lstStyle/>
          <a:p>
            <a:fld id="{881D2080-A4D6-4D4A-8EEC-EFA02A2F7AB2}" type="slidenum">
              <a:rPr lang="en-AU" smtClean="0"/>
              <a:pPr/>
              <a:t>9</a:t>
            </a:fld>
            <a:endParaRPr lang="en-A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5193</TotalTime>
  <Words>2007</Words>
  <Application>Microsoft Office PowerPoint</Application>
  <PresentationFormat>On-screen Show (4:3)</PresentationFormat>
  <Paragraphs>356</Paragraphs>
  <Slides>40</Slides>
  <Notes>25</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Quantile-Based KNN over Multi-Valued Objects</vt:lpstr>
      <vt:lpstr>KNN Query</vt:lpstr>
      <vt:lpstr>KNN Query</vt:lpstr>
      <vt:lpstr>Existing Models for Multi-instances</vt:lpstr>
      <vt:lpstr>Probabilistic KNN Model</vt:lpstr>
      <vt:lpstr>Probabilistic KNN Model</vt:lpstr>
      <vt:lpstr>Probabilistic KNN Model</vt:lpstr>
      <vt:lpstr>Probabilistic KNN Model</vt:lpstr>
      <vt:lpstr>Aggregate Distances</vt:lpstr>
      <vt:lpstr>Applications</vt:lpstr>
      <vt:lpstr>Contributions</vt:lpstr>
      <vt:lpstr>Preliminaries </vt:lpstr>
      <vt:lpstr>Preliminaries</vt:lpstr>
      <vt:lpstr>Quantile Distances </vt:lpstr>
      <vt:lpstr>Quantile Distances </vt:lpstr>
      <vt:lpstr>Quantile Distances </vt:lpstr>
      <vt:lpstr>Problem Definition</vt:lpstr>
      <vt:lpstr>Framework</vt:lpstr>
      <vt:lpstr>Φ-quantile Distance</vt:lpstr>
      <vt:lpstr>Φ-quantile Distance</vt:lpstr>
      <vt:lpstr>Φ-quantile KNN</vt:lpstr>
      <vt:lpstr>Φ-quantile KNN</vt:lpstr>
      <vt:lpstr>Φ-quantile KNN</vt:lpstr>
      <vt:lpstr>Φ-quantile KNN</vt:lpstr>
      <vt:lpstr>Φ-quantile KNN</vt:lpstr>
      <vt:lpstr>Φ-quantile KNN</vt:lpstr>
      <vt:lpstr>Φ-quantile Group-base Distance</vt:lpstr>
      <vt:lpstr>Φ-quantile Group-base Distance</vt:lpstr>
      <vt:lpstr>Φ-quantile Group-base KNN</vt:lpstr>
      <vt:lpstr>Φ-quantile Group-base KNN</vt:lpstr>
      <vt:lpstr>Slide 31</vt:lpstr>
      <vt:lpstr>Φ-quantile Group-base KNN</vt:lpstr>
      <vt:lpstr>Experiment</vt:lpstr>
      <vt:lpstr>Φ-quantile Distance Computation</vt:lpstr>
      <vt:lpstr>Overall Performance</vt:lpstr>
      <vt:lpstr>Pruning Powers</vt:lpstr>
      <vt:lpstr>Accuracy</vt:lpstr>
      <vt:lpstr>Varying Parameters</vt:lpstr>
      <vt:lpstr>Conclusions</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Quantile-Based KNN over Multi-Valued Objects</dc:title>
  <dc:creator>Windows User</dc:creator>
  <cp:lastModifiedBy>Windows User</cp:lastModifiedBy>
  <cp:revision>329</cp:revision>
  <dcterms:created xsi:type="dcterms:W3CDTF">2010-02-15T05:49:21Z</dcterms:created>
  <dcterms:modified xsi:type="dcterms:W3CDTF">2010-03-02T03:37:14Z</dcterms:modified>
</cp:coreProperties>
</file>