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65" r:id="rId3"/>
    <p:sldId id="368" r:id="rId4"/>
    <p:sldId id="373" r:id="rId5"/>
    <p:sldId id="388" r:id="rId6"/>
    <p:sldId id="389" r:id="rId7"/>
    <p:sldId id="385" r:id="rId8"/>
    <p:sldId id="345" r:id="rId9"/>
    <p:sldId id="355" r:id="rId10"/>
    <p:sldId id="358" r:id="rId11"/>
    <p:sldId id="326" r:id="rId12"/>
    <p:sldId id="376" r:id="rId13"/>
    <p:sldId id="359" r:id="rId14"/>
    <p:sldId id="378" r:id="rId15"/>
    <p:sldId id="381" r:id="rId16"/>
    <p:sldId id="380" r:id="rId17"/>
    <p:sldId id="382" r:id="rId18"/>
    <p:sldId id="386" r:id="rId19"/>
    <p:sldId id="375" r:id="rId20"/>
    <p:sldId id="387" r:id="rId21"/>
    <p:sldId id="346" r:id="rId22"/>
    <p:sldId id="360" r:id="rId23"/>
    <p:sldId id="350" r:id="rId24"/>
    <p:sldId id="361" r:id="rId25"/>
    <p:sldId id="362" r:id="rId26"/>
    <p:sldId id="390" r:id="rId27"/>
    <p:sldId id="367" r:id="rId28"/>
    <p:sldId id="28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6BA00"/>
    <a:srgbClr val="DEE303"/>
    <a:srgbClr val="FFCC00"/>
    <a:srgbClr val="17D1FD"/>
    <a:srgbClr val="DDD9C3"/>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83057" autoAdjust="0"/>
  </p:normalViewPr>
  <p:slideViewPr>
    <p:cSldViewPr>
      <p:cViewPr>
        <p:scale>
          <a:sx n="100" d="100"/>
          <a:sy n="100" d="100"/>
        </p:scale>
        <p:origin x="-84" y="1110"/>
      </p:cViewPr>
      <p:guideLst>
        <p:guide orient="horz" pos="2160"/>
        <p:guide pos="2880"/>
      </p:guideLst>
    </p:cSldViewPr>
  </p:slideViewPr>
  <p:outlineViewPr>
    <p:cViewPr>
      <p:scale>
        <a:sx n="33" d="100"/>
        <a:sy n="33" d="100"/>
      </p:scale>
      <p:origin x="0" y="22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6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5AB564E-8DD3-43C2-AFB7-223388810126}" type="datetime1">
              <a:rPr lang="en-US"/>
              <a:pPr>
                <a:defRPr/>
              </a:pPr>
              <a:t>4/15/2015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44D22AB-8B33-4A9A-9D43-0254551D1210}" type="slidenum">
              <a:rPr lang="en-US"/>
              <a:pPr>
                <a:defRPr/>
              </a:pPr>
              <a:t>‹#›</a:t>
            </a:fld>
            <a:endParaRPr lang="en-US" dirty="0"/>
          </a:p>
        </p:txBody>
      </p:sp>
    </p:spTree>
    <p:extLst>
      <p:ext uri="{BB962C8B-B14F-4D97-AF65-F5344CB8AC3E}">
        <p14:creationId xmlns:p14="http://schemas.microsoft.com/office/powerpoint/2010/main" val="3456111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5E1AD7B-4542-4831-83D1-A3C1C197997B}" type="datetime1">
              <a:rPr lang="en-US"/>
              <a:pPr>
                <a:defRPr/>
              </a:pPr>
              <a:t>4/15/2015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C233987-0B2C-4326-939F-C61AF89149BD}" type="slidenum">
              <a:rPr lang="en-US"/>
              <a:pPr>
                <a:defRPr/>
              </a:pPr>
              <a:t>‹#›</a:t>
            </a:fld>
            <a:endParaRPr lang="en-US" dirty="0"/>
          </a:p>
        </p:txBody>
      </p:sp>
    </p:spTree>
    <p:extLst>
      <p:ext uri="{BB962C8B-B14F-4D97-AF65-F5344CB8AC3E}">
        <p14:creationId xmlns:p14="http://schemas.microsoft.com/office/powerpoint/2010/main" val="866269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Hello,</a:t>
            </a:r>
            <a:r>
              <a:rPr lang="en-US" altLang="en-US" baseline="0" dirty="0" smtClean="0"/>
              <a:t> everyone.  The title of our  paper is “Diversified Top-K Clique Search”, and this is a joint work with Dr. Lu Qin, Prof. </a:t>
            </a:r>
            <a:r>
              <a:rPr lang="en-US" altLang="en-US" baseline="0" dirty="0" err="1" smtClean="0"/>
              <a:t>Xuemin</a:t>
            </a:r>
            <a:r>
              <a:rPr lang="en-US" altLang="en-US" baseline="0" dirty="0" smtClean="0"/>
              <a:t> Lin, Dr. </a:t>
            </a:r>
            <a:r>
              <a:rPr lang="en-US" altLang="en-US" baseline="0" dirty="0" err="1" smtClean="0"/>
              <a:t>Lijun</a:t>
            </a:r>
            <a:r>
              <a:rPr lang="en-US" altLang="en-US" baseline="0" dirty="0" smtClean="0"/>
              <a:t> Chang, and Dr. </a:t>
            </a:r>
            <a:r>
              <a:rPr lang="en-US" altLang="en-US" baseline="0" dirty="0" err="1" smtClean="0"/>
              <a:t>Wenjie</a:t>
            </a:r>
            <a:r>
              <a:rPr lang="en-US" altLang="en-US" baseline="0" dirty="0" smtClean="0"/>
              <a:t> Zhang.</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98B3621-77D5-47E5-BA3A-02C3D42AD78D}"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a:t>
            </a:r>
            <a:r>
              <a:rPr lang="en-AU" baseline="0" dirty="0" smtClean="0"/>
              <a:t> the challenge to solve diversified top-k clique search problem is: we want to retain the quality of the result, which avoid generating all maximal cliques in the graph and keeping all generated maximal cliques in memory.  In order to solve the challenge in diversified top-k clique search, we propose an new algorithm to solve this problem.</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10</a:t>
            </a:fld>
            <a:endParaRPr lang="en-US"/>
          </a:p>
        </p:txBody>
      </p:sp>
    </p:spTree>
    <p:extLst>
      <p:ext uri="{BB962C8B-B14F-4D97-AF65-F5344CB8AC3E}">
        <p14:creationId xmlns:p14="http://schemas.microsoft.com/office/powerpoint/2010/main" val="357616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aseline="0" dirty="0" smtClean="0"/>
              <a:t>The main idea of our approach is that we extend the online k coverage problem. In our approach, we adopt an online model and store k maximal cliques in memory. Then, we update the top-k candidate set when we enumerate cliques. Intuitively, we update small cliques with big cliques. In this way, what we need to store in memory is just k maximal cliques while the baseline solutions need to keep all the generated maximal cliques in the memory. Then we wonder which one needs to be replaced and how to replace it.</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2CEE6E6-75EF-471F-8576-48B4876C0F9F}"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altLang="en-US" dirty="0" smtClean="0"/>
              <a:t>I will answer these</a:t>
            </a:r>
            <a:r>
              <a:rPr lang="en-AU" altLang="en-US" baseline="0" dirty="0" smtClean="0"/>
              <a:t> </a:t>
            </a:r>
            <a:r>
              <a:rPr lang="en-AU" altLang="en-US" dirty="0" smtClean="0"/>
              <a:t>two</a:t>
            </a:r>
            <a:r>
              <a:rPr lang="en-AU" altLang="en-US" baseline="0" dirty="0" smtClean="0"/>
              <a:t> questions with this example. Assume that we already have two maximal cliques C1 and C2 in top-k candidate. For the first question which one to be replaced. First, I will give a definition of private set. The private set of a maximal clique is the set of nodes that covered privately by the maximal clique. In this example, B is the private set of C2. And the maximal clique that needs to be replaced, we call it </a:t>
            </a:r>
            <a:r>
              <a:rPr lang="en-AU" altLang="en-US" baseline="0" dirty="0" err="1" smtClean="0"/>
              <a:t>Cmin</a:t>
            </a:r>
            <a:r>
              <a:rPr lang="en-AU" altLang="en-US" baseline="0" dirty="0" smtClean="0"/>
              <a:t>, is the clique with the smallest private set. For the second question, what is the replacement condition, we use this formula as our replacement condition. Here C is private set of C3 in the new candidate set. \alpha is a parameter and k is the </a:t>
            </a:r>
            <a:r>
              <a:rPr lang="en-AU" altLang="en-US" baseline="0" dirty="0" err="1" smtClean="0"/>
              <a:t>topk</a:t>
            </a:r>
            <a:r>
              <a:rPr lang="en-AU" altLang="en-US" baseline="0" dirty="0" smtClean="0"/>
              <a:t>. So this condition says, if the private set of C3 is greater than the private set of C2 plus the average size of maximal cliques in </a:t>
            </a:r>
            <a:r>
              <a:rPr lang="en-AU" altLang="en-US" baseline="0" dirty="0" err="1" smtClean="0"/>
              <a:t>topk</a:t>
            </a:r>
            <a:r>
              <a:rPr lang="en-AU" altLang="en-US" baseline="0" dirty="0" smtClean="0"/>
              <a:t> candidate set with an \alpha scale, then we replace c2 with c3. Why do we use these formula? As I said before, we extend the online k coverage problem so here we use the replacement condition for the online k coverage problem. However, we introduce a parameter \alpha here to improve the flexibility of our algorithm. And the experiment results illustrate that we can improve the quality of returned result after introducing \alpha.  </a:t>
            </a:r>
            <a:endParaRPr lang="en-AU"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2CEE6E6-75EF-471F-8576-48B4876C0F9F}"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advantages of our approach are 1: guaranteed result quality, our approach can achieve a guaranteed approximation ratio of 0.25, and much better in practice. 2. low memory consumption.  The remaining problem is how about the efficiency and scalability?</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13</a:t>
            </a:fld>
            <a:endParaRPr lang="en-US"/>
          </a:p>
        </p:txBody>
      </p:sp>
    </p:spTree>
    <p:extLst>
      <p:ext uri="{BB962C8B-B14F-4D97-AF65-F5344CB8AC3E}">
        <p14:creationId xmlns:p14="http://schemas.microsoft.com/office/powerpoint/2010/main" val="165962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a:t>
            </a:r>
            <a:r>
              <a:rPr lang="en-AU" baseline="0" dirty="0" smtClean="0"/>
              <a:t> naïve implementation of our approach  is enumerate all the cliques and update the candidates for each C. and the time complexity is . It contains two parts: the first part is the time consumed for candidate maintenance and the second part is the time spent for enumerate all the maximal clique in the input graph. Here we have two questions: the first one is for this part, how to reduce the time used and in this paper, we devise an PNP-Index to answer this question and the second one is how to avoid generating unpromising maximal cliques during enumeration. The answer we give in this paper is that we propose three pruning rules for this problem. For the time limit, I will present PNP-Index in detail  and briefly introduce pruning rules.</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14</a:t>
            </a:fld>
            <a:endParaRPr lang="en-US"/>
          </a:p>
        </p:txBody>
      </p:sp>
    </p:spTree>
    <p:extLst>
      <p:ext uri="{BB962C8B-B14F-4D97-AF65-F5344CB8AC3E}">
        <p14:creationId xmlns:p14="http://schemas.microsoft.com/office/powerpoint/2010/main" val="165962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a:t>
            </a:r>
            <a:r>
              <a:rPr lang="en-AU" baseline="0" dirty="0" smtClean="0"/>
              <a:t> we take this graph as an example to show our PNP-Index, assume that we want to compute top-3 clique and  already have three cliques c1 c2 c3 in D, in </a:t>
            </a:r>
            <a:r>
              <a:rPr lang="en-AU" baseline="0" dirty="0" err="1" smtClean="0"/>
              <a:t>pnp</a:t>
            </a:r>
            <a:r>
              <a:rPr lang="en-AU" baseline="0" dirty="0" smtClean="0"/>
              <a:t>-index  each row represents a maximal clique and each column represents a node in g. </a:t>
            </a:r>
            <a:r>
              <a:rPr lang="en-AU" baseline="0" dirty="0" err="1" smtClean="0"/>
              <a:t>priv</a:t>
            </a:r>
            <a:r>
              <a:rPr lang="en-AU" baseline="0" dirty="0" smtClean="0"/>
              <a:t>(c) is in the last column and |</a:t>
            </a:r>
            <a:r>
              <a:rPr lang="en-AU" baseline="0" dirty="0" err="1" smtClean="0"/>
              <a:t>cov</a:t>
            </a:r>
            <a:r>
              <a:rPr lang="en-AU" baseline="0" dirty="0" smtClean="0"/>
              <a:t>| is in the right bottom cell. The corresponding cell is marked 1 bar is v\in </a:t>
            </a:r>
            <a:r>
              <a:rPr lang="en-AU" baseline="0" dirty="0" err="1" smtClean="0"/>
              <a:t>priv</a:t>
            </a:r>
            <a:r>
              <a:rPr lang="en-AU" baseline="0" dirty="0" smtClean="0"/>
              <a:t>(c) and 1 otherwise. </a:t>
            </a:r>
            <a:r>
              <a:rPr lang="en-AU" baseline="0" dirty="0" err="1" smtClean="0"/>
              <a:t>Cim</a:t>
            </a:r>
            <a:r>
              <a:rPr lang="en-AU" baseline="0" dirty="0" smtClean="0"/>
              <a:t> is marked with a star.</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15</a:t>
            </a:fld>
            <a:endParaRPr lang="en-US"/>
          </a:p>
        </p:txBody>
      </p:sp>
    </p:spTree>
    <p:extLst>
      <p:ext uri="{BB962C8B-B14F-4D97-AF65-F5344CB8AC3E}">
        <p14:creationId xmlns:p14="http://schemas.microsoft.com/office/powerpoint/2010/main" val="1659628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a:t>
            </a:r>
            <a:r>
              <a:rPr lang="en-AU" baseline="0" dirty="0" smtClean="0"/>
              <a:t> C4 computes, the first step is to  compute </a:t>
            </a:r>
            <a:r>
              <a:rPr lang="en-AU" baseline="0" dirty="0" err="1" smtClean="0"/>
              <a:t>priv</a:t>
            </a:r>
            <a:r>
              <a:rPr lang="en-AU" baseline="0" dirty="0" smtClean="0"/>
              <a:t>(C, D’). It consists of two parts: the first part is </a:t>
            </a:r>
            <a:r>
              <a:rPr lang="en-AU" baseline="0" dirty="0" err="1" smtClean="0"/>
              <a:t>rcov</a:t>
            </a:r>
            <a:r>
              <a:rPr lang="en-AU" baseline="0" dirty="0" smtClean="0"/>
              <a:t>(v) = 0 and the second part is |</a:t>
            </a:r>
            <a:r>
              <a:rPr lang="en-AU" baseline="0" dirty="0" err="1" smtClean="0"/>
              <a:t>rcov</a:t>
            </a:r>
            <a:r>
              <a:rPr lang="en-AU" baseline="0" dirty="0" smtClean="0"/>
              <a:t>(v) = 1| &amp; v \in </a:t>
            </a:r>
            <a:r>
              <a:rPr lang="en-AU" baseline="0" dirty="0" err="1" smtClean="0"/>
              <a:t>Cmin</a:t>
            </a:r>
            <a:r>
              <a:rPr lang="en-AU" baseline="0" dirty="0" smtClean="0"/>
              <a:t>. In this example, </a:t>
            </a:r>
            <a:r>
              <a:rPr lang="en-AU" baseline="0" dirty="0" err="1" smtClean="0"/>
              <a:t>priv</a:t>
            </a:r>
            <a:r>
              <a:rPr lang="en-AU" baseline="0" dirty="0" smtClean="0"/>
              <a:t>(C, D’) is 3 which is greater than 2.67. thus we need to replace c2 with c4 </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16</a:t>
            </a:fld>
            <a:endParaRPr lang="en-US"/>
          </a:p>
        </p:txBody>
      </p:sp>
    </p:spTree>
    <p:extLst>
      <p:ext uri="{BB962C8B-B14F-4D97-AF65-F5344CB8AC3E}">
        <p14:creationId xmlns:p14="http://schemas.microsoft.com/office/powerpoint/2010/main" val="1659628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a:t>
            </a:r>
            <a:r>
              <a:rPr lang="en-AU" baseline="0" dirty="0" smtClean="0"/>
              <a:t> delete c2 from D first and then update </a:t>
            </a:r>
            <a:r>
              <a:rPr lang="en-AU" baseline="0" dirty="0" err="1" smtClean="0"/>
              <a:t>rcov</a:t>
            </a:r>
            <a:r>
              <a:rPr lang="en-AU" baseline="0" dirty="0" smtClean="0"/>
              <a:t>(v), if </a:t>
            </a:r>
            <a:r>
              <a:rPr lang="en-AU" baseline="0" dirty="0" err="1" smtClean="0"/>
              <a:t>rcov</a:t>
            </a:r>
            <a:r>
              <a:rPr lang="en-AU" baseline="0" dirty="0" smtClean="0"/>
              <a:t> decrease from 1 to 0, thus </a:t>
            </a:r>
            <a:r>
              <a:rPr lang="en-AU" baseline="0" dirty="0" err="1" smtClean="0"/>
              <a:t>cov</a:t>
            </a:r>
            <a:r>
              <a:rPr lang="en-AU" baseline="0" dirty="0" smtClean="0"/>
              <a:t> needs to decrease by 1. if </a:t>
            </a:r>
            <a:r>
              <a:rPr lang="en-AU" baseline="0" dirty="0" err="1" smtClean="0"/>
              <a:t>rcov</a:t>
            </a:r>
            <a:r>
              <a:rPr lang="en-AU" baseline="0" dirty="0" smtClean="0"/>
              <a:t> decrease from 2 to 1, then </a:t>
            </a:r>
            <a:r>
              <a:rPr lang="en-AU" baseline="0" dirty="0" err="1" smtClean="0"/>
              <a:t>priv</a:t>
            </a:r>
            <a:r>
              <a:rPr lang="en-AU" baseline="0" dirty="0" smtClean="0"/>
              <a:t> is updated by increase 1</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17</a:t>
            </a:fld>
            <a:endParaRPr lang="en-US"/>
          </a:p>
        </p:txBody>
      </p:sp>
    </p:spTree>
    <p:extLst>
      <p:ext uri="{BB962C8B-B14F-4D97-AF65-F5344CB8AC3E}">
        <p14:creationId xmlns:p14="http://schemas.microsoft.com/office/powerpoint/2010/main" val="1659628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a:t>
            </a:r>
            <a:r>
              <a:rPr lang="en-AU" baseline="0" dirty="0" smtClean="0"/>
              <a:t> insert c4 into D first and then update </a:t>
            </a:r>
            <a:r>
              <a:rPr lang="en-AU" baseline="0" dirty="0" err="1" smtClean="0"/>
              <a:t>rcov</a:t>
            </a:r>
            <a:r>
              <a:rPr lang="en-AU" baseline="0" dirty="0" smtClean="0"/>
              <a:t>(v), if </a:t>
            </a:r>
            <a:r>
              <a:rPr lang="en-AU" baseline="0" dirty="0" err="1" smtClean="0"/>
              <a:t>rcov</a:t>
            </a:r>
            <a:r>
              <a:rPr lang="en-AU" baseline="0" dirty="0" smtClean="0"/>
              <a:t> increase from 0 to 1, thus </a:t>
            </a:r>
            <a:r>
              <a:rPr lang="en-AU" baseline="0" dirty="0" err="1" smtClean="0"/>
              <a:t>cov</a:t>
            </a:r>
            <a:r>
              <a:rPr lang="en-AU" baseline="0" dirty="0" smtClean="0"/>
              <a:t> needs to increase by 1. if </a:t>
            </a:r>
            <a:r>
              <a:rPr lang="en-AU" baseline="0" dirty="0" err="1" smtClean="0"/>
              <a:t>rcov</a:t>
            </a:r>
            <a:r>
              <a:rPr lang="en-AU" baseline="0" dirty="0" smtClean="0"/>
              <a:t> increase from 1 to 2, then </a:t>
            </a:r>
            <a:r>
              <a:rPr lang="en-AU" baseline="0" dirty="0" err="1" smtClean="0"/>
              <a:t>priv</a:t>
            </a:r>
            <a:r>
              <a:rPr lang="en-AU" baseline="0" dirty="0" smtClean="0"/>
              <a:t> is updated by decreasing 1</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18</a:t>
            </a:fld>
            <a:endParaRPr lang="en-US"/>
          </a:p>
        </p:txBody>
      </p:sp>
    </p:spTree>
    <p:extLst>
      <p:ext uri="{BB962C8B-B14F-4D97-AF65-F5344CB8AC3E}">
        <p14:creationId xmlns:p14="http://schemas.microsoft.com/office/powerpoint/2010/main" val="165962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AU" dirty="0" smtClean="0"/>
                  <a:t>With the help of PNP-Index,</a:t>
                </a:r>
                <a:r>
                  <a:rPr lang="en-AU" baseline="0" dirty="0" smtClean="0"/>
                  <a:t> the time complex of our algorithm can be reduced to </a:t>
                </a:r>
                <a14:m>
                  <m:oMath xmlns:m="http://schemas.openxmlformats.org/officeDocument/2006/math">
                    <m:r>
                      <a:rPr lang="en-AU" altLang="zh-CN" sz="1200" b="0" i="1" smtClean="0">
                        <a:latin typeface="Cambria Math"/>
                      </a:rPr>
                      <m:t>𝑂</m:t>
                    </m:r>
                    <m:r>
                      <a:rPr lang="en-AU" altLang="zh-CN" sz="1200" b="0" i="1" smtClean="0">
                        <a:latin typeface="Cambria Math"/>
                      </a:rPr>
                      <m:t>(</m:t>
                    </m:r>
                    <m:nary>
                      <m:naryPr>
                        <m:chr m:val="∑"/>
                        <m:limLoc m:val="subSup"/>
                        <m:supHide m:val="on"/>
                        <m:ctrlPr>
                          <a:rPr lang="en-AU" altLang="zh-CN" sz="1200" b="0" i="1" smtClean="0">
                            <a:latin typeface="Cambria Math"/>
                          </a:rPr>
                        </m:ctrlPr>
                      </m:naryPr>
                      <m:sub>
                        <m:r>
                          <m:rPr>
                            <m:brk m:alnAt="9"/>
                          </m:rPr>
                          <a:rPr lang="en-AU" altLang="zh-CN" sz="1200" b="0" i="1" smtClean="0">
                            <a:latin typeface="Cambria Math"/>
                          </a:rPr>
                          <m:t>𝑐</m:t>
                        </m:r>
                        <m:r>
                          <a:rPr lang="en-AU" altLang="zh-CN" sz="1200" b="0" i="1" smtClean="0">
                            <a:latin typeface="Cambria Math"/>
                          </a:rPr>
                          <m:t> ∈</m:t>
                        </m:r>
                        <m:r>
                          <a:rPr lang="en-AU" altLang="zh-CN" sz="1200" i="1" dirty="0">
                            <a:latin typeface="Cambria Math"/>
                            <a:ea typeface="Cambria Math"/>
                          </a:rPr>
                          <m:t>𝒜</m:t>
                        </m:r>
                      </m:sub>
                      <m:sup/>
                      <m:e>
                        <m:r>
                          <a:rPr lang="en-AU" altLang="zh-CN" sz="1200" b="0" i="1" dirty="0" smtClean="0">
                            <a:latin typeface="Cambria Math"/>
                            <a:ea typeface="Cambria Math"/>
                          </a:rPr>
                          <m:t>|</m:t>
                        </m:r>
                        <m:r>
                          <a:rPr lang="en-AU" altLang="zh-CN" sz="1200" b="0" i="1" smtClean="0">
                            <a:latin typeface="Cambria Math"/>
                          </a:rPr>
                          <m:t>𝐶</m:t>
                        </m:r>
                        <m:r>
                          <a:rPr lang="en-AU" altLang="zh-CN" sz="1200" b="0" i="1" smtClean="0">
                            <a:latin typeface="Cambria Math"/>
                          </a:rPr>
                          <m:t>|</m:t>
                        </m:r>
                      </m:e>
                    </m:nary>
                    <m:r>
                      <a:rPr lang="en-AU" altLang="zh-CN" sz="1200" b="0" i="1" smtClean="0">
                        <a:latin typeface="Cambria Math"/>
                      </a:rPr>
                      <m:t>)</m:t>
                    </m:r>
                  </m:oMath>
                </a14:m>
                <a:r>
                  <a:rPr lang="en-AU" altLang="zh-CN" sz="1200" dirty="0" smtClean="0"/>
                  <a:t> </a:t>
                </a:r>
                <a:endParaRPr lang="en-AU" dirty="0"/>
              </a:p>
            </p:txBody>
          </p:sp>
        </mc:Choice>
        <mc:Fallback xmlns="">
          <p:sp>
            <p:nvSpPr>
              <p:cNvPr id="3" name="Notes Placeholder 2"/>
              <p:cNvSpPr>
                <a:spLocks noGrp="1"/>
              </p:cNvSpPr>
              <p:nvPr>
                <p:ph type="body" idx="1"/>
              </p:nvPr>
            </p:nvSpPr>
            <p:spPr/>
            <p:txBody>
              <a:bodyPr/>
              <a:lstStyle/>
              <a:p>
                <a:r>
                  <a:rPr lang="en-AU" dirty="0" smtClean="0"/>
                  <a:t>With the help of PNP-Index,</a:t>
                </a:r>
                <a:r>
                  <a:rPr lang="en-AU" baseline="0" dirty="0" smtClean="0"/>
                  <a:t> the time complex of our algorithm can be reduced to </a:t>
                </a:r>
                <a:r>
                  <a:rPr lang="en-AU" altLang="zh-CN" sz="1200" b="0" i="0" smtClean="0">
                    <a:latin typeface="Cambria Math"/>
                  </a:rPr>
                  <a:t>𝑂(</a:t>
                </a:r>
                <a:r>
                  <a:rPr lang="en-AU" altLang="zh-CN" sz="1200" b="0" i="0" smtClean="0">
                    <a:latin typeface="Cambria Math"/>
                  </a:rPr>
                  <a:t>∑2</a:t>
                </a:r>
                <a:r>
                  <a:rPr lang="en-AU" altLang="zh-CN" sz="1200" b="0" i="0" dirty="0">
                    <a:latin typeface="Cambria Math"/>
                    <a:ea typeface="Cambria Math"/>
                  </a:rPr>
                  <a:t>_</a:t>
                </a:r>
                <a:r>
                  <a:rPr lang="en-AU" altLang="zh-CN" sz="1200" b="0" i="0" smtClean="0">
                    <a:latin typeface="Cambria Math"/>
                    <a:ea typeface="Cambria Math"/>
                  </a:rPr>
                  <a:t>(</a:t>
                </a:r>
                <a:r>
                  <a:rPr lang="en-AU" altLang="zh-CN" sz="1200" b="0" i="0" smtClean="0">
                    <a:latin typeface="Cambria Math"/>
                  </a:rPr>
                  <a:t>𝑐 ∈</a:t>
                </a:r>
                <a:r>
                  <a:rPr lang="en-AU" altLang="zh-CN" sz="1200" i="0" dirty="0">
                    <a:latin typeface="Cambria Math"/>
                    <a:ea typeface="Cambria Math"/>
                  </a:rPr>
                  <a:t>𝒜</a:t>
                </a:r>
                <a:r>
                  <a:rPr lang="en-AU" altLang="zh-CN" sz="1200" b="0" i="0" smtClean="0">
                    <a:latin typeface="Cambria Math"/>
                    <a:ea typeface="Cambria Math"/>
                  </a:rPr>
                  <a:t>)▒〖</a:t>
                </a:r>
                <a:r>
                  <a:rPr lang="en-AU" altLang="zh-CN" sz="1200" b="0" i="0" dirty="0" smtClean="0">
                    <a:latin typeface="Cambria Math"/>
                    <a:ea typeface="Cambria Math"/>
                  </a:rPr>
                  <a:t>|</a:t>
                </a:r>
                <a:r>
                  <a:rPr lang="en-AU" altLang="zh-CN" sz="1200" b="0" i="0" smtClean="0">
                    <a:latin typeface="Cambria Math"/>
                  </a:rPr>
                  <a:t>𝐶|〗)</a:t>
                </a:r>
                <a:r>
                  <a:rPr lang="en-AU" altLang="zh-CN" sz="1200" dirty="0" smtClean="0"/>
                  <a:t> </a:t>
                </a:r>
                <a:endParaRPr lang="en-AU" dirty="0"/>
              </a:p>
            </p:txBody>
          </p:sp>
        </mc:Fallback>
      </mc:AlternateContent>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19</a:t>
            </a:fld>
            <a:endParaRPr lang="en-US"/>
          </a:p>
        </p:txBody>
      </p:sp>
    </p:spTree>
    <p:extLst>
      <p:ext uri="{BB962C8B-B14F-4D97-AF65-F5344CB8AC3E}">
        <p14:creationId xmlns:p14="http://schemas.microsoft.com/office/powerpoint/2010/main" val="165962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the outline</a:t>
            </a:r>
            <a:r>
              <a:rPr lang="en-AU" baseline="0" dirty="0" smtClean="0"/>
              <a:t> of today’s talk. Diversified Top-K clique Search, Our Approach, Experimental Study and Future Work.</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2</a:t>
            </a:fld>
            <a:endParaRPr lang="en-US"/>
          </a:p>
        </p:txBody>
      </p:sp>
    </p:spTree>
    <p:extLst>
      <p:ext uri="{BB962C8B-B14F-4D97-AF65-F5344CB8AC3E}">
        <p14:creationId xmlns:p14="http://schemas.microsoft.com/office/powerpoint/2010/main" val="788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a:t>
            </a:r>
            <a:r>
              <a:rPr lang="en-AU" baseline="0" dirty="0" smtClean="0"/>
              <a:t> also explore three pruning strategies to further improve the performance of our algorithm. Global pruning use a size upper bound for a vertex based on k-core and graph </a:t>
            </a:r>
            <a:r>
              <a:rPr lang="en-AU" baseline="0" dirty="0" err="1" smtClean="0"/>
              <a:t>coloring</a:t>
            </a:r>
            <a:r>
              <a:rPr lang="en-AU" baseline="0" dirty="0" smtClean="0"/>
              <a:t> to prune the useless maximal clique as the size the maximal clique should not to be too small according to the replace strategy. Local pruning prune unpromising maximal cliques by checking the current coverage of the neighbourhood as the number of nodes covered by the top-k candidate set in the new maximal cliques should not be too large according to the replacement strategy. Initial candidate computation can increase the power of the above pruning processes.</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20</a:t>
            </a:fld>
            <a:endParaRPr lang="en-US"/>
          </a:p>
        </p:txBody>
      </p:sp>
    </p:spTree>
    <p:extLst>
      <p:ext uri="{BB962C8B-B14F-4D97-AF65-F5344CB8AC3E}">
        <p14:creationId xmlns:p14="http://schemas.microsoft.com/office/powerpoint/2010/main" val="1659628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a:t>
            </a:r>
            <a:r>
              <a:rPr lang="en-AU" baseline="0" dirty="0" smtClean="0"/>
              <a:t> conduct experiments on six public graphs with different types and properties. The first four are small graph while the last two are big graph. The largest graph has nearly 0.3 billion edges. As far as I know, our approach is the first algorithm that can handle such a large graph.</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21</a:t>
            </a:fld>
            <a:endParaRPr lang="en-US"/>
          </a:p>
        </p:txBody>
      </p:sp>
    </p:spTree>
    <p:extLst>
      <p:ext uri="{BB962C8B-B14F-4D97-AF65-F5344CB8AC3E}">
        <p14:creationId xmlns:p14="http://schemas.microsoft.com/office/powerpoint/2010/main" val="1214542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w</a:t>
            </a:r>
            <a:r>
              <a:rPr lang="en-AU" dirty="0" smtClean="0"/>
              <a:t>e compare</a:t>
            </a:r>
            <a:r>
              <a:rPr lang="en-AU" baseline="0" dirty="0" smtClean="0"/>
              <a:t> these nine algorithms i</a:t>
            </a:r>
            <a:r>
              <a:rPr lang="en-AU" dirty="0" smtClean="0"/>
              <a:t>n</a:t>
            </a:r>
            <a:r>
              <a:rPr lang="en-AU" baseline="0" dirty="0" smtClean="0"/>
              <a:t> experiment part, and </a:t>
            </a:r>
            <a:r>
              <a:rPr lang="en-AU" baseline="0" dirty="0" err="1" smtClean="0"/>
              <a:t>EnumKOpt</a:t>
            </a:r>
            <a:r>
              <a:rPr lang="en-AU" baseline="0" dirty="0" smtClean="0"/>
              <a:t> is our algorithm</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22</a:t>
            </a:fld>
            <a:endParaRPr lang="en-US"/>
          </a:p>
        </p:txBody>
      </p:sp>
    </p:spTree>
    <p:extLst>
      <p:ext uri="{BB962C8B-B14F-4D97-AF65-F5344CB8AC3E}">
        <p14:creationId xmlns:p14="http://schemas.microsoft.com/office/powerpoint/2010/main" val="1385124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aseline="0" dirty="0" smtClean="0"/>
              <a:t>The first set of experiments is to verify the efficiency of our algorithm. </a:t>
            </a:r>
            <a:r>
              <a:rPr lang="en-AU" altLang="en-US" dirty="0" smtClean="0"/>
              <a:t>For the clearness of the</a:t>
            </a:r>
            <a:r>
              <a:rPr lang="en-AU" altLang="en-US" baseline="0" dirty="0" smtClean="0"/>
              <a:t> presentation, I just show the result on two big graphs. The results on small graphs have similar trends. </a:t>
            </a:r>
            <a:r>
              <a:rPr lang="en-AU" altLang="en-US" dirty="0" smtClean="0"/>
              <a:t>This</a:t>
            </a:r>
            <a:r>
              <a:rPr lang="en-AU" altLang="en-US" baseline="0" dirty="0" smtClean="0"/>
              <a:t> is the processing time for 8 algorithms on 2 datasets when we vary k. We can see, our algorithm can finish the query with least time </a:t>
            </a:r>
            <a:endParaRPr lang="en-AU"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573BF71-C295-421A-8BDA-92F908B846C0}"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The</a:t>
            </a:r>
            <a:r>
              <a:rPr lang="en-AU" altLang="en-US" baseline="0" dirty="0" smtClean="0"/>
              <a:t> second set of algorithm is to verify the effectiveness of our algorithm. </a:t>
            </a:r>
            <a:r>
              <a:rPr lang="en-AU" altLang="en-US" dirty="0" smtClean="0"/>
              <a:t>These</a:t>
            </a:r>
            <a:r>
              <a:rPr lang="en-AU" altLang="en-US" baseline="0" dirty="0" smtClean="0"/>
              <a:t> figures show the number of nodes covered by the returned k cliques. For big graph, our algorithm can obtain the most nodes compared with the other algorithms.</a:t>
            </a:r>
            <a:endParaRPr lang="en-AU"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573BF71-C295-421A-8BDA-92F908B846C0}"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This figures show the scalability of</a:t>
            </a:r>
            <a:r>
              <a:rPr lang="en-AU" altLang="en-US" baseline="0" dirty="0" smtClean="0"/>
              <a:t> algorithm. We generate </a:t>
            </a:r>
            <a:r>
              <a:rPr lang="en-AU" altLang="en-US" baseline="0" dirty="0" err="1" smtClean="0"/>
              <a:t>subgraph</a:t>
            </a:r>
            <a:r>
              <a:rPr lang="en-AU" altLang="en-US" baseline="0" dirty="0" smtClean="0"/>
              <a:t> with 20%, 40%, 60%, 80%, and 100% nodes of Wiki and UK-2002 and we can see our approach has the best scalability</a:t>
            </a:r>
            <a:endParaRPr lang="en-AU"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573BF71-C295-421A-8BDA-92F908B846C0}"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This</a:t>
            </a:r>
            <a:r>
              <a:rPr lang="en-AU" altLang="en-US" baseline="0" dirty="0" smtClean="0"/>
              <a:t> set of algorithm is to verify the effectiveness of \alpha. We report processing time and covered nodes when we vary \alpha. And we can seen the quality of the returned result is improved after the introduction of \alpha.</a:t>
            </a:r>
            <a:endParaRPr lang="en-AU"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573BF71-C295-421A-8BDA-92F908B846C0}" type="slidenum">
              <a:rPr lang="en-US" altLang="en-US" smtClean="0"/>
              <a:pPr eaLnBrk="1" hangingPunct="1">
                <a:spcBef>
                  <a:spcPct val="0"/>
                </a:spcBef>
              </a:pPr>
              <a:t>26</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a:t>
            </a:r>
            <a:r>
              <a:rPr lang="en-AU" baseline="0" dirty="0" smtClean="0"/>
              <a:t> many applications, we can be model the problem as a graph. For example, Web Graph such as  Google and Yahoo, Road Network, Social Network, and the Internet of Things. And in this big data age, the size of graphs is becoming larger and larger. In this paper, we study the clique problem in the paper.</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3</a:t>
            </a:fld>
            <a:endParaRPr lang="en-US"/>
          </a:p>
        </p:txBody>
      </p:sp>
    </p:spTree>
    <p:extLst>
      <p:ext uri="{BB962C8B-B14F-4D97-AF65-F5344CB8AC3E}">
        <p14:creationId xmlns:p14="http://schemas.microsoft.com/office/powerpoint/2010/main" val="244637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aseline="0" dirty="0" smtClean="0"/>
              <a:t>In many applications, we need to compute maximal cliques. Then what is a clique. Clique is a set of nodes and each pair of them has an edge, maximal clique means we can not extend an existing clique to obtain a bigger one. Here is an example</a:t>
            </a:r>
            <a:endParaRPr lang="en-AU"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59CDC98-C2A5-4734-9307-337CEF8C47F0}"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traditional</a:t>
            </a:r>
            <a:r>
              <a:rPr lang="en-AU" baseline="0" dirty="0" smtClean="0"/>
              <a:t> methods to compute maximal cliques can be divided into 2 categories. Maximal clique enumeration enumerates all the maximal cliques in the graph. The problem of it is it will produce exponential number of maximal cliques and there are large redundant and useless information. Top-k Maximal Cliques returns top-k maximal cliques with largest size. The problem of it is the returned result still contain large redundancy and hold little information as a whole.</a:t>
            </a:r>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5</a:t>
            </a:fld>
            <a:endParaRPr lang="en-US"/>
          </a:p>
        </p:txBody>
      </p:sp>
    </p:spTree>
    <p:extLst>
      <p:ext uri="{BB962C8B-B14F-4D97-AF65-F5344CB8AC3E}">
        <p14:creationId xmlns:p14="http://schemas.microsoft.com/office/powerpoint/2010/main" val="34225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The problem of  traditional computing models for maximal cliques is clearly illustrated in this example. We can see, the returned result has lots of overlaps.  However, if we take diversity into consideration, we can see, we still return 2 cliques but the returned result can cover all the nodes in the graph.</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6</a:t>
            </a:fld>
            <a:endParaRPr lang="en-US"/>
          </a:p>
        </p:txBody>
      </p:sp>
    </p:spTree>
    <p:extLst>
      <p:ext uri="{BB962C8B-B14F-4D97-AF65-F5344CB8AC3E}">
        <p14:creationId xmlns:p14="http://schemas.microsoft.com/office/powerpoint/2010/main" val="212222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Motivated by this, we study diversified top-k clique search in this paper. Diversified top-k clique search returns k maximal cliques that the number of covered nodes is maximized. Diversified Top-k Clique search problem is a np-hard problem even when k = 1.  The advantage of this model is that we consider both size and diversity and it can provide a better query result for users.</a:t>
            </a:r>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7</a:t>
            </a:fld>
            <a:endParaRPr lang="en-US"/>
          </a:p>
        </p:txBody>
      </p:sp>
    </p:spTree>
    <p:extLst>
      <p:ext uri="{BB962C8B-B14F-4D97-AF65-F5344CB8AC3E}">
        <p14:creationId xmlns:p14="http://schemas.microsoft.com/office/powerpoint/2010/main" val="31712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Diversified</a:t>
            </a:r>
            <a:r>
              <a:rPr lang="en-AU" altLang="en-US" baseline="0" dirty="0" smtClean="0"/>
              <a:t> Top-k Clique search can be used in lots of applications, such as motif discovery in molecular biology, anomaly detection in terrorist network and  community search in social network </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D561E43-3441-4C03-8001-D6C282485544}"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In</a:t>
            </a:r>
            <a:r>
              <a:rPr lang="en-AU" altLang="en-US" baseline="0" dirty="0" smtClean="0"/>
              <a:t> literature, there are two baseline solutions for this problem. This first one is </a:t>
            </a:r>
            <a:r>
              <a:rPr lang="en-AU" altLang="en-US" baseline="0" dirty="0" err="1" smtClean="0"/>
              <a:t>Enumall</a:t>
            </a:r>
            <a:r>
              <a:rPr lang="en-AU" altLang="en-US" baseline="0" dirty="0" smtClean="0"/>
              <a:t>. it enumerates all the maximal cliques in the graph and then The problem are , To solve this problem, the second baseline solution sample a subset of the maximal clique in the graph first and then . However, it still outputs exponential number of maximal cliques without </a:t>
            </a:r>
            <a:r>
              <a:rPr lang="en-AU" altLang="en-US" baseline="0" smtClean="0"/>
              <a:t>a bound. </a:t>
            </a:r>
            <a:r>
              <a:rPr lang="en-AU" altLang="en-US" baseline="0" dirty="0" smtClean="0"/>
              <a:t>So both baseline solutions cannot handle large graphs.</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D561E43-3441-4C03-8001-D6C282485544}"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2" descr="\\ad.unsw.edu.au\oneunsw\PVS\MS\All Staff\Branding\Branding - Never Stand Still\Templates\Faculty and Unit Bands\RGB - for screen - med quality, 600 ppi\ENG 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84313"/>
            <a:ext cx="91471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2"/>
          </p:nvPr>
        </p:nvSpPr>
        <p:spPr>
          <a:xfrm>
            <a:off x="4392488" y="3340800"/>
            <a:ext cx="4283968" cy="288032"/>
          </a:xfrm>
          <a:prstGeom prst="rect">
            <a:avLst/>
          </a:prstGeom>
        </p:spPr>
        <p:txBody>
          <a:bodyPr/>
          <a:lstStyle>
            <a:lvl1pPr>
              <a:buNone/>
              <a:defRPr sz="1200" b="1" baseline="0">
                <a:solidFill>
                  <a:schemeClr val="bg1"/>
                </a:solidFill>
                <a:latin typeface="+mj-lt"/>
              </a:defRPr>
            </a:lvl1pPr>
          </a:lstStyle>
          <a:p>
            <a:pPr lvl="0"/>
            <a:r>
              <a:rPr lang="en-US" smtClean="0"/>
              <a:t>Click to edit Master text styles</a:t>
            </a:r>
          </a:p>
        </p:txBody>
      </p:sp>
      <p:sp>
        <p:nvSpPr>
          <p:cNvPr id="5" name="Text Placeholder 4"/>
          <p:cNvSpPr>
            <a:spLocks noGrp="1"/>
          </p:cNvSpPr>
          <p:nvPr>
            <p:ph type="body" sz="quarter" idx="10"/>
          </p:nvPr>
        </p:nvSpPr>
        <p:spPr>
          <a:xfrm>
            <a:off x="2592000" y="1772469"/>
            <a:ext cx="5688012" cy="576411"/>
          </a:xfrm>
          <a:prstGeom prst="rect">
            <a:avLst/>
          </a:prstGeom>
        </p:spPr>
        <p:txBody>
          <a:bodyPr/>
          <a:lstStyle>
            <a:lvl1pPr>
              <a:buNone/>
              <a:defRPr baseline="0">
                <a:latin typeface="Sommet"/>
                <a:cs typeface="Aharoni" pitchFamily="2" charset="-79"/>
              </a:defRPr>
            </a:lvl1pPr>
          </a:lstStyle>
          <a:p>
            <a:pPr lvl="0"/>
            <a:r>
              <a:rPr lang="en-US" dirty="0" smtClean="0"/>
              <a:t>Click to edit Master text styles</a:t>
            </a:r>
          </a:p>
        </p:txBody>
      </p:sp>
      <p:sp>
        <p:nvSpPr>
          <p:cNvPr id="7" name="Text Placeholder 6"/>
          <p:cNvSpPr>
            <a:spLocks noGrp="1"/>
          </p:cNvSpPr>
          <p:nvPr>
            <p:ph type="body" sz="quarter" idx="11"/>
          </p:nvPr>
        </p:nvSpPr>
        <p:spPr>
          <a:xfrm>
            <a:off x="2592000" y="2322000"/>
            <a:ext cx="5689600" cy="431800"/>
          </a:xfrm>
          <a:prstGeom prst="rect">
            <a:avLst/>
          </a:prstGeom>
        </p:spPr>
        <p:txBody>
          <a:bodyPr/>
          <a:lstStyle>
            <a:lvl1pPr>
              <a:buNone/>
              <a:defRPr sz="2000">
                <a:latin typeface="+mj-lt"/>
              </a:defRPr>
            </a:lvl1pPr>
          </a:lstStyle>
          <a:p>
            <a:pPr lvl="0"/>
            <a:r>
              <a:rPr lang="en-US" smtClean="0"/>
              <a:t>Click to edit Master text styles</a:t>
            </a:r>
          </a:p>
        </p:txBody>
      </p:sp>
    </p:spTree>
    <p:extLst>
      <p:ext uri="{BB962C8B-B14F-4D97-AF65-F5344CB8AC3E}">
        <p14:creationId xmlns:p14="http://schemas.microsoft.com/office/powerpoint/2010/main" val="428607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395288" y="6381750"/>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defRPr/>
            </a:pPr>
            <a:fld id="{A18BA003-E257-4D14-AB01-41CAFAB4B57B}" type="slidenum">
              <a:rPr lang="en-US" sz="1400" b="1" smtClean="0">
                <a:latin typeface="Sommet bold"/>
              </a:rPr>
              <a:pPr eaLnBrk="1" hangingPunct="1">
                <a:spcBef>
                  <a:spcPct val="20000"/>
                </a:spcBef>
                <a:buFont typeface="Arial" pitchFamily="34" charset="0"/>
                <a:buNone/>
                <a:defRPr/>
              </a:pPr>
              <a:t>‹#›</a:t>
            </a:fld>
            <a:endParaRPr lang="en-US" sz="1400" b="1" dirty="0" smtClean="0">
              <a:latin typeface="Sommet bold"/>
            </a:endParaRPr>
          </a:p>
        </p:txBody>
      </p:sp>
      <p:sp>
        <p:nvSpPr>
          <p:cNvPr id="2" name="Title 1"/>
          <p:cNvSpPr>
            <a:spLocks noGrp="1"/>
          </p:cNvSpPr>
          <p:nvPr>
            <p:ph type="title"/>
          </p:nvPr>
        </p:nvSpPr>
        <p:spPr>
          <a:xfrm>
            <a:off x="457200" y="476672"/>
            <a:ext cx="8229600" cy="792088"/>
          </a:xfrm>
          <a:prstGeom prst="rect">
            <a:avLst/>
          </a:prstGeom>
          <a:ln w="12700">
            <a:noFill/>
          </a:ln>
        </p:spPr>
        <p:txBody>
          <a:bodyPr/>
          <a:lstStyle>
            <a:lvl1pPr algn="l">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457200" y="1323098"/>
            <a:ext cx="8229600" cy="4606232"/>
          </a:xfrm>
          <a:prstGeom prst="rect">
            <a:avLst/>
          </a:prstGeom>
        </p:spPr>
        <p:txBody>
          <a:bodyPr/>
          <a:lstStyle>
            <a:lvl1pPr>
              <a:buNone/>
              <a:defRPr sz="1400" baseline="0">
                <a:latin typeface="+mn-lt"/>
                <a:cs typeface="Microsoft Sans Serif"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39290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X:\Brand Guidelines\2010 Branding - Never Stand Still\Templates\Faculty and Unit Bands\RGB - for screen - med quality, 600 ppi\ENG 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068638"/>
            <a:ext cx="91471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4"/>
          </p:nvPr>
        </p:nvSpPr>
        <p:spPr>
          <a:xfrm>
            <a:off x="2592000" y="3356645"/>
            <a:ext cx="5688012" cy="576411"/>
          </a:xfrm>
          <a:prstGeom prst="rect">
            <a:avLst/>
          </a:prstGeom>
        </p:spPr>
        <p:txBody>
          <a:bodyPr/>
          <a:lstStyle>
            <a:lvl1pPr>
              <a:buNone/>
              <a:defRPr baseline="0">
                <a:latin typeface="+mj-lt"/>
              </a:defRPr>
            </a:lvl1pPr>
          </a:lstStyle>
          <a:p>
            <a:pPr lvl="0"/>
            <a:r>
              <a:rPr lang="en-US" smtClean="0"/>
              <a:t>Click to edit Master text styles</a:t>
            </a:r>
          </a:p>
        </p:txBody>
      </p:sp>
      <p:sp>
        <p:nvSpPr>
          <p:cNvPr id="13" name="Text Placeholder 6"/>
          <p:cNvSpPr>
            <a:spLocks noGrp="1"/>
          </p:cNvSpPr>
          <p:nvPr>
            <p:ph type="body" sz="quarter" idx="15"/>
          </p:nvPr>
        </p:nvSpPr>
        <p:spPr>
          <a:xfrm>
            <a:off x="2592000" y="3906176"/>
            <a:ext cx="5689600" cy="431800"/>
          </a:xfrm>
          <a:prstGeom prst="rect">
            <a:avLst/>
          </a:prstGeom>
        </p:spPr>
        <p:txBody>
          <a:bodyPr/>
          <a:lstStyle>
            <a:lvl1pPr>
              <a:buNone/>
              <a:defRPr sz="2000">
                <a:latin typeface="+mj-lt"/>
              </a:defRPr>
            </a:lvl1pPr>
          </a:lstStyle>
          <a:p>
            <a:pPr lvl="0"/>
            <a:r>
              <a:rPr lang="en-US" smtClean="0"/>
              <a:t>Click to edit Master text styles</a:t>
            </a:r>
          </a:p>
        </p:txBody>
      </p:sp>
      <p:sp>
        <p:nvSpPr>
          <p:cNvPr id="7" name="Text Placeholder 8"/>
          <p:cNvSpPr>
            <a:spLocks noGrp="1"/>
          </p:cNvSpPr>
          <p:nvPr>
            <p:ph type="body" sz="quarter" idx="12"/>
          </p:nvPr>
        </p:nvSpPr>
        <p:spPr>
          <a:xfrm>
            <a:off x="3707904" y="4924800"/>
            <a:ext cx="4283968" cy="288032"/>
          </a:xfrm>
          <a:prstGeom prst="rect">
            <a:avLst/>
          </a:prstGeom>
        </p:spPr>
        <p:txBody>
          <a:bodyPr/>
          <a:lstStyle>
            <a:lvl1pPr>
              <a:buNone/>
              <a:defRPr sz="1200" b="1" baseline="0">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68628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n-lt"/>
                <a:cs typeface="Microsoft Sans Serif" pitchFamily="34" charset="0"/>
              </a:defRPr>
            </a:lvl1pPr>
            <a:lvl2pPr>
              <a:defRPr sz="1800">
                <a:latin typeface="+mn-lt"/>
                <a:cs typeface="Microsoft Sans Serif" pitchFamily="34" charset="0"/>
              </a:defRPr>
            </a:lvl2pPr>
            <a:lvl3pPr>
              <a:defRPr sz="1600">
                <a:latin typeface="+mn-lt"/>
                <a:cs typeface="Microsoft Sans Serif" pitchFamily="34" charset="0"/>
              </a:defRPr>
            </a:lvl3pPr>
            <a:lvl4pP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n-lt"/>
                <a:cs typeface="Microsoft Sans Serif" pitchFamily="34" charset="0"/>
              </a:defRPr>
            </a:lvl1pPr>
            <a:lvl2pPr>
              <a:defRPr sz="1800">
                <a:latin typeface="+mn-lt"/>
                <a:cs typeface="Microsoft Sans Serif" pitchFamily="34" charset="0"/>
              </a:defRPr>
            </a:lvl2pPr>
            <a:lvl3pPr>
              <a:defRPr sz="1600">
                <a:latin typeface="+mn-lt"/>
                <a:cs typeface="Microsoft Sans Serif" pitchFamily="34" charset="0"/>
              </a:defRPr>
            </a:lvl3pPr>
            <a:lvl4pP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dirty="0" smtClean="0"/>
              <a:t>Click to edit Master title style</a:t>
            </a:r>
            <a:endParaRPr lang="en-AU" dirty="0"/>
          </a:p>
        </p:txBody>
      </p:sp>
    </p:spTree>
    <p:extLst>
      <p:ext uri="{BB962C8B-B14F-4D97-AF65-F5344CB8AC3E}">
        <p14:creationId xmlns:p14="http://schemas.microsoft.com/office/powerpoint/2010/main" val="343855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n-lt"/>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n-lt"/>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n-lt"/>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n-lt"/>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360056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Sommet"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55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79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n-lt"/>
                <a:cs typeface="Microsoft Sans Serif" pitchFamily="34" charset="0"/>
              </a:defRPr>
            </a:lvl1pPr>
            <a:lvl2pPr>
              <a:defRPr sz="2000">
                <a:latin typeface="+mn-lt"/>
                <a:cs typeface="Microsoft Sans Serif" pitchFamily="34" charset="0"/>
              </a:defRPr>
            </a:lvl2pPr>
            <a:lvl3pPr>
              <a:defRPr sz="1800">
                <a:latin typeface="+mn-lt"/>
                <a:cs typeface="Microsoft Sans Serif" pitchFamily="34" charset="0"/>
              </a:defRPr>
            </a:lvl3pPr>
            <a:lvl4pPr>
              <a:defRPr sz="1600">
                <a:latin typeface="+mn-lt"/>
                <a:cs typeface="Microsoft Sans Serif" pitchFamily="34" charset="0"/>
              </a:defRPr>
            </a:lvl4pPr>
            <a:lvl5pPr>
              <a:defRPr sz="1600">
                <a:latin typeface="+mn-lt"/>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n-lt"/>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43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n-lt"/>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946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Sommet" pitchFamily="50" charset="0"/>
          <a:ea typeface="MS PGothic" pitchFamily="34" charset="-128"/>
        </a:defRPr>
      </a:lvl2pPr>
      <a:lvl3pPr algn="ctr" rtl="0" eaLnBrk="0" fontAlgn="base" hangingPunct="0">
        <a:spcBef>
          <a:spcPct val="0"/>
        </a:spcBef>
        <a:spcAft>
          <a:spcPct val="0"/>
        </a:spcAft>
        <a:defRPr sz="4400">
          <a:solidFill>
            <a:schemeClr val="tx1"/>
          </a:solidFill>
          <a:latin typeface="Sommet" pitchFamily="50" charset="0"/>
          <a:ea typeface="MS PGothic" pitchFamily="34" charset="-128"/>
        </a:defRPr>
      </a:lvl3pPr>
      <a:lvl4pPr algn="ctr" rtl="0" eaLnBrk="0" fontAlgn="base" hangingPunct="0">
        <a:spcBef>
          <a:spcPct val="0"/>
        </a:spcBef>
        <a:spcAft>
          <a:spcPct val="0"/>
        </a:spcAft>
        <a:defRPr sz="4400">
          <a:solidFill>
            <a:schemeClr val="tx1"/>
          </a:solidFill>
          <a:latin typeface="Sommet" pitchFamily="50" charset="0"/>
          <a:ea typeface="MS PGothic" pitchFamily="34" charset="-128"/>
        </a:defRPr>
      </a:lvl4pPr>
      <a:lvl5pPr algn="ctr" rtl="0" eaLnBrk="0" fontAlgn="base" hangingPunct="0">
        <a:spcBef>
          <a:spcPct val="0"/>
        </a:spcBef>
        <a:spcAft>
          <a:spcPct val="0"/>
        </a:spcAft>
        <a:defRPr sz="4400">
          <a:solidFill>
            <a:schemeClr val="tx1"/>
          </a:solidFill>
          <a:latin typeface="Sommet" pitchFamily="50" charset="0"/>
          <a:ea typeface="MS PGothic" pitchFamily="34"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60.png"/></Relationships>
</file>

<file path=ppt/slides/_rels/slide24.xml.rels><?xml version="1.0" encoding="UTF-8" standalone="yes"?>
<Relationships xmlns="http://schemas.openxmlformats.org/package/2006/relationships"><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00.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56125" y="3340100"/>
            <a:ext cx="4283075" cy="288925"/>
          </a:xfrm>
        </p:spPr>
        <p:txBody>
          <a:bodyPr vert="horz" wrap="square" lIns="91440" tIns="45720" rIns="91440" bIns="45720" numCol="1" anchor="t" anchorCtr="0" compatLnSpc="1">
            <a:prstTxWarp prst="textNoShape">
              <a:avLst/>
            </a:prstTxWarp>
          </a:bodyPr>
          <a:lstStyle/>
          <a:p>
            <a:pPr eaLnBrk="1" hangingPunct="1">
              <a:buFont typeface="Arial" charset="0"/>
              <a:buNone/>
              <a:defRPr/>
            </a:pPr>
            <a:r>
              <a:rPr lang="en-US" dirty="0" smtClean="0">
                <a:latin typeface="Century Gothic" panose="020B0502020202020204" pitchFamily="34" charset="0"/>
                <a:ea typeface="ＭＳ Ｐゴシック" pitchFamily="-84" charset="-128"/>
              </a:rPr>
              <a:t>Computer Science and Engineering</a:t>
            </a:r>
          </a:p>
        </p:txBody>
      </p:sp>
      <p:sp>
        <p:nvSpPr>
          <p:cNvPr id="5" name="TextBox 4"/>
          <p:cNvSpPr txBox="1"/>
          <p:nvPr/>
        </p:nvSpPr>
        <p:spPr>
          <a:xfrm>
            <a:off x="235742" y="4191000"/>
            <a:ext cx="8964613" cy="369332"/>
          </a:xfrm>
          <a:prstGeom prst="rect">
            <a:avLst/>
          </a:prstGeom>
        </p:spPr>
        <p:txBody>
          <a:bodyPr>
            <a:spAutoFit/>
          </a:bodyPr>
          <a:lstStyle/>
          <a:p>
            <a:pPr marL="342900" indent="-342900" algn="ctr" fontAlgn="auto">
              <a:spcBef>
                <a:spcPct val="20000"/>
              </a:spcBef>
              <a:spcAft>
                <a:spcPts val="0"/>
              </a:spcAft>
              <a:defRPr/>
            </a:pPr>
            <a:r>
              <a:rPr lang="en-US" b="1" dirty="0">
                <a:latin typeface="Times New Roman" panose="02020603050405020304" pitchFamily="18" charset="0"/>
                <a:cs typeface="Times New Roman" panose="02020603050405020304" pitchFamily="18" charset="0"/>
              </a:rPr>
              <a:t>Long </a:t>
            </a:r>
            <a:r>
              <a:rPr lang="en-US" b="1" dirty="0" smtClean="0">
                <a:latin typeface="Times New Roman" panose="02020603050405020304" pitchFamily="18" charset="0"/>
                <a:cs typeface="Times New Roman" panose="02020603050405020304" pitchFamily="18" charset="0"/>
              </a:rPr>
              <a:t>Yuan</a:t>
            </a:r>
            <a:r>
              <a:rPr lang="en-US" b="1" baseline="30000" dirty="0" smtClean="0">
                <a:latin typeface="Times New Roman" panose="02020603050405020304" pitchFamily="18" charset="0"/>
                <a:cs typeface="Times New Roman" panose="02020603050405020304" pitchFamily="18" charset="0"/>
              </a:rPr>
              <a:t>1</a:t>
            </a:r>
            <a:r>
              <a:rPr lang="en-US" b="1" dirty="0" smtClean="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Lu Qin</a:t>
            </a:r>
            <a:r>
              <a:rPr lang="en-US" baseline="30000" dirty="0" smtClean="0">
                <a:latin typeface="Times New Roman" panose="02020603050405020304" pitchFamily="18" charset="0"/>
                <a:cs typeface="Times New Roman" panose="02020603050405020304" pitchFamily="18" charset="0"/>
              </a:rPr>
              <a:t>2,1</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Xuemin</a:t>
            </a:r>
            <a:r>
              <a:rPr lang="en-US" dirty="0" smtClean="0">
                <a:latin typeface="Times New Roman" panose="02020603050405020304" pitchFamily="18" charset="0"/>
                <a:cs typeface="Times New Roman" panose="02020603050405020304" pitchFamily="18" charset="0"/>
              </a:rPr>
              <a:t> Lin</a:t>
            </a:r>
            <a:r>
              <a:rPr lang="en-US" baseline="30000" dirty="0" smtClean="0">
                <a:latin typeface="Times New Roman" panose="02020603050405020304" pitchFamily="18" charset="0"/>
                <a:cs typeface="Times New Roman" panose="02020603050405020304" pitchFamily="18" charset="0"/>
              </a:rPr>
              <a:t>1,3</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Lijun</a:t>
            </a:r>
            <a:r>
              <a:rPr lang="en-US" dirty="0" smtClean="0">
                <a:latin typeface="Times New Roman" panose="02020603050405020304" pitchFamily="18" charset="0"/>
                <a:cs typeface="Times New Roman" panose="02020603050405020304" pitchFamily="18" charset="0"/>
              </a:rPr>
              <a:t> Chang</a:t>
            </a:r>
            <a:r>
              <a:rPr lang="en-US" baseline="30000"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Wenjie</a:t>
            </a:r>
            <a:r>
              <a:rPr lang="en-US" dirty="0" smtClean="0">
                <a:latin typeface="Times New Roman" panose="02020603050405020304" pitchFamily="18" charset="0"/>
                <a:cs typeface="Times New Roman" panose="02020603050405020304" pitchFamily="18" charset="0"/>
              </a:rPr>
              <a:t> Zhang</a:t>
            </a:r>
            <a:r>
              <a:rPr lang="en-US" baseline="30000" dirty="0" smtClean="0">
                <a:latin typeface="Times New Roman" panose="02020603050405020304" pitchFamily="18" charset="0"/>
                <a:cs typeface="Times New Roman" panose="02020603050405020304" pitchFamily="18" charset="0"/>
              </a:rPr>
              <a:t>1 </a:t>
            </a:r>
            <a:r>
              <a:rPr lang="en-US" dirty="0" smtClean="0">
                <a:latin typeface="Times New Roman" panose="02020603050405020304" pitchFamily="18" charset="0"/>
                <a:cs typeface="Times New Roman" panose="02020603050405020304" pitchFamily="18" charset="0"/>
              </a:rPr>
              <a:t> </a:t>
            </a:r>
            <a:endParaRPr lang="en-US" baseline="30000" dirty="0">
              <a:latin typeface="Times New Roman" panose="02020603050405020304" pitchFamily="18" charset="0"/>
              <a:cs typeface="Times New Roman" panose="02020603050405020304" pitchFamily="18" charset="0"/>
            </a:endParaRPr>
          </a:p>
        </p:txBody>
      </p:sp>
      <p:sp>
        <p:nvSpPr>
          <p:cNvPr id="10245" name="Text Placeholder 2"/>
          <p:cNvSpPr>
            <a:spLocks noGrp="1"/>
          </p:cNvSpPr>
          <p:nvPr>
            <p:ph type="body" sz="quarter" idx="10"/>
          </p:nvPr>
        </p:nvSpPr>
        <p:spPr bwMode="auto">
          <a:xfrm>
            <a:off x="1828800" y="2133600"/>
            <a:ext cx="7135813"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b="1" dirty="0" smtClean="0">
                <a:latin typeface="+mn-lt"/>
              </a:rPr>
              <a:t>Diversified Top-K Clique Search</a:t>
            </a:r>
          </a:p>
        </p:txBody>
      </p:sp>
      <p:sp>
        <p:nvSpPr>
          <p:cNvPr id="7" name="TextBox 9"/>
          <p:cNvSpPr txBox="1">
            <a:spLocks noChangeArrowheads="1"/>
          </p:cNvSpPr>
          <p:nvPr/>
        </p:nvSpPr>
        <p:spPr bwMode="auto">
          <a:xfrm>
            <a:off x="1967706" y="4800600"/>
            <a:ext cx="5500687"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20000"/>
              </a:spcBef>
            </a:pPr>
            <a:r>
              <a:rPr lang="en-US" sz="1600" baseline="30000" dirty="0" smtClean="0">
                <a:latin typeface="Times New Roman" panose="02020603050405020304" pitchFamily="18" charset="0"/>
                <a:cs typeface="Times New Roman" panose="02020603050405020304" pitchFamily="18" charset="0"/>
              </a:rPr>
              <a:t>1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University of New South Wales, </a:t>
            </a:r>
            <a:r>
              <a:rPr lang="en-US" sz="1600" dirty="0" smtClean="0">
                <a:latin typeface="Times New Roman" panose="02020603050405020304" pitchFamily="18" charset="0"/>
                <a:cs typeface="Times New Roman" panose="02020603050405020304" pitchFamily="18" charset="0"/>
              </a:rPr>
              <a:t>Australia</a:t>
            </a:r>
          </a:p>
          <a:p>
            <a:pPr algn="ctr" eaLnBrk="1" hangingPunct="1">
              <a:spcBef>
                <a:spcPct val="20000"/>
              </a:spcBef>
            </a:pPr>
            <a:r>
              <a:rPr lang="en-US" sz="1600" baseline="30000" dirty="0" smtClean="0">
                <a:latin typeface="Times New Roman" panose="02020603050405020304" pitchFamily="18" charset="0"/>
                <a:cs typeface="Times New Roman" panose="02020603050405020304" pitchFamily="18" charset="0"/>
              </a:rPr>
              <a:t>2 </a:t>
            </a:r>
            <a:r>
              <a:rPr lang="en-AU" sz="1600" dirty="0" smtClean="0">
                <a:latin typeface="Times New Roman" panose="02020603050405020304" pitchFamily="18" charset="0"/>
                <a:cs typeface="Times New Roman" panose="02020603050405020304" pitchFamily="18" charset="0"/>
              </a:rPr>
              <a:t>University </a:t>
            </a:r>
            <a:r>
              <a:rPr lang="en-AU" sz="1600" dirty="0">
                <a:latin typeface="Times New Roman" panose="02020603050405020304" pitchFamily="18" charset="0"/>
                <a:cs typeface="Times New Roman" panose="02020603050405020304" pitchFamily="18" charset="0"/>
              </a:rPr>
              <a:t>of Technology, Sydney, </a:t>
            </a:r>
            <a:r>
              <a:rPr lang="en-AU" sz="1600" dirty="0" smtClean="0">
                <a:latin typeface="Times New Roman" panose="02020603050405020304" pitchFamily="18" charset="0"/>
                <a:cs typeface="Times New Roman" panose="02020603050405020304" pitchFamily="18" charset="0"/>
              </a:rPr>
              <a:t>Australia</a:t>
            </a:r>
            <a:endParaRPr lang="en-US" sz="1600" dirty="0">
              <a:latin typeface="Times New Roman" panose="02020603050405020304" pitchFamily="18" charset="0"/>
              <a:cs typeface="Times New Roman" panose="02020603050405020304" pitchFamily="18" charset="0"/>
            </a:endParaRPr>
          </a:p>
          <a:p>
            <a:pPr algn="ctr" eaLnBrk="1" hangingPunct="1">
              <a:spcBef>
                <a:spcPct val="20000"/>
              </a:spcBef>
            </a:pPr>
            <a:r>
              <a:rPr lang="en-US" sz="1600" baseline="30000" dirty="0" smtClean="0">
                <a:latin typeface="Times New Roman" panose="02020603050405020304" pitchFamily="18" charset="0"/>
                <a:cs typeface="Times New Roman" panose="02020603050405020304" pitchFamily="18" charset="0"/>
              </a:rPr>
              <a:t>3</a:t>
            </a:r>
            <a:r>
              <a:rPr lang="en-US" sz="1600" b="1"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East China Normal University, </a:t>
            </a:r>
            <a:r>
              <a:rPr lang="en-US" sz="1600" dirty="0" smtClean="0">
                <a:latin typeface="Times New Roman" panose="02020603050405020304" pitchFamily="18" charset="0"/>
                <a:cs typeface="Times New Roman" panose="02020603050405020304" pitchFamily="18" charset="0"/>
              </a:rPr>
              <a:t>China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29600" cy="792088"/>
          </a:xfrm>
        </p:spPr>
        <p:txBody>
          <a:bodyPr/>
          <a:lstStyle/>
          <a:p>
            <a:r>
              <a:rPr lang="en-AU" dirty="0" smtClean="0"/>
              <a:t>Challenge </a:t>
            </a:r>
            <a:endParaRPr lang="en-AU" dirty="0"/>
          </a:p>
        </p:txBody>
      </p:sp>
      <p:sp>
        <p:nvSpPr>
          <p:cNvPr id="4" name="Content Placeholder 2"/>
          <p:cNvSpPr txBox="1">
            <a:spLocks/>
          </p:cNvSpPr>
          <p:nvPr/>
        </p:nvSpPr>
        <p:spPr>
          <a:xfrm>
            <a:off x="914400" y="2057400"/>
            <a:ext cx="8229600" cy="685799"/>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anose="020B0604020202020204" pitchFamily="34" charset="0"/>
              <a:buChar char="•"/>
              <a:defRPr/>
            </a:pPr>
            <a:r>
              <a:rPr lang="en-US" sz="2400" dirty="0" smtClean="0"/>
              <a:t>generating </a:t>
            </a:r>
            <a:r>
              <a:rPr lang="en-US" sz="2400" dirty="0"/>
              <a:t>all maximal </a:t>
            </a:r>
            <a:r>
              <a:rPr lang="en-US" sz="2400" dirty="0" smtClean="0"/>
              <a:t>cliques, and </a:t>
            </a:r>
          </a:p>
          <a:p>
            <a:pPr marL="514350" indent="-514350">
              <a:buFont typeface="Arial" panose="020B0604020202020204" pitchFamily="34" charset="0"/>
              <a:buChar char="•"/>
              <a:defRPr/>
            </a:pPr>
            <a:endParaRPr lang="en-US" sz="2400" dirty="0" smtClean="0"/>
          </a:p>
          <a:p>
            <a:pPr marL="514350" indent="-514350">
              <a:buFont typeface="Arial" panose="020B0604020202020204" pitchFamily="34" charset="0"/>
              <a:buChar char="•"/>
              <a:defRPr/>
            </a:pPr>
            <a:r>
              <a:rPr lang="en-AU" sz="2400" dirty="0" smtClean="0"/>
              <a:t>keeping all generated maximal cliques in memory</a:t>
            </a:r>
          </a:p>
        </p:txBody>
      </p:sp>
      <p:sp>
        <p:nvSpPr>
          <p:cNvPr id="5" name="Content Placeholder 2"/>
          <p:cNvSpPr txBox="1">
            <a:spLocks/>
          </p:cNvSpPr>
          <p:nvPr/>
        </p:nvSpPr>
        <p:spPr>
          <a:xfrm>
            <a:off x="942975" y="3195117"/>
            <a:ext cx="8229600" cy="16002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defRPr/>
            </a:pPr>
            <a:endParaRPr lang="en-AU" sz="2400" dirty="0" smtClean="0"/>
          </a:p>
        </p:txBody>
      </p:sp>
      <p:sp>
        <p:nvSpPr>
          <p:cNvPr id="7" name="Freeform 50"/>
          <p:cNvSpPr>
            <a:spLocks/>
          </p:cNvSpPr>
          <p:nvPr/>
        </p:nvSpPr>
        <p:spPr bwMode="auto">
          <a:xfrm>
            <a:off x="5717976" y="3185592"/>
            <a:ext cx="2610668" cy="1600200"/>
          </a:xfrm>
          <a:custGeom>
            <a:avLst/>
            <a:gdLst>
              <a:gd name="T0" fmla="*/ 2147483647 w 1896"/>
              <a:gd name="T1" fmla="*/ 2147483647 h 1584"/>
              <a:gd name="T2" fmla="*/ 2147483647 w 1896"/>
              <a:gd name="T3" fmla="*/ 2147483647 h 1584"/>
              <a:gd name="T4" fmla="*/ 2147483647 w 1896"/>
              <a:gd name="T5" fmla="*/ 2147483647 h 1584"/>
              <a:gd name="T6" fmla="*/ 2147483647 w 1896"/>
              <a:gd name="T7" fmla="*/ 2147483647 h 1584"/>
              <a:gd name="T8" fmla="*/ 2147483647 w 1896"/>
              <a:gd name="T9" fmla="*/ 2147483647 h 1584"/>
              <a:gd name="T10" fmla="*/ 2147483647 w 1896"/>
              <a:gd name="T11" fmla="*/ 2147483647 h 1584"/>
              <a:gd name="T12" fmla="*/ 2147483647 w 1896"/>
              <a:gd name="T13" fmla="*/ 2147483647 h 1584"/>
              <a:gd name="T14" fmla="*/ 2147483647 w 1896"/>
              <a:gd name="T15" fmla="*/ 2147483647 h 1584"/>
              <a:gd name="T16" fmla="*/ 0 60000 65536"/>
              <a:gd name="T17" fmla="*/ 0 60000 65536"/>
              <a:gd name="T18" fmla="*/ 0 60000 65536"/>
              <a:gd name="T19" fmla="*/ 0 60000 65536"/>
              <a:gd name="T20" fmla="*/ 0 60000 65536"/>
              <a:gd name="T21" fmla="*/ 0 60000 65536"/>
              <a:gd name="T22" fmla="*/ 0 60000 65536"/>
              <a:gd name="T23" fmla="*/ 0 60000 65536"/>
              <a:gd name="T24" fmla="*/ 0 w 1896"/>
              <a:gd name="T25" fmla="*/ 0 h 1584"/>
              <a:gd name="T26" fmla="*/ 1896 w 1896"/>
              <a:gd name="T27" fmla="*/ 1584 h 15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6" h="1584">
                <a:moveTo>
                  <a:pt x="1400" y="368"/>
                </a:moveTo>
                <a:cubicBezTo>
                  <a:pt x="1152" y="248"/>
                  <a:pt x="480" y="0"/>
                  <a:pt x="248" y="80"/>
                </a:cubicBezTo>
                <a:cubicBezTo>
                  <a:pt x="16" y="160"/>
                  <a:pt x="16" y="616"/>
                  <a:pt x="8" y="848"/>
                </a:cubicBezTo>
                <a:cubicBezTo>
                  <a:pt x="0" y="1080"/>
                  <a:pt x="24" y="1368"/>
                  <a:pt x="200" y="1472"/>
                </a:cubicBezTo>
                <a:cubicBezTo>
                  <a:pt x="376" y="1576"/>
                  <a:pt x="800" y="1472"/>
                  <a:pt x="1064" y="1472"/>
                </a:cubicBezTo>
                <a:cubicBezTo>
                  <a:pt x="1328" y="1472"/>
                  <a:pt x="1672" y="1584"/>
                  <a:pt x="1784" y="1472"/>
                </a:cubicBezTo>
                <a:cubicBezTo>
                  <a:pt x="1896" y="1360"/>
                  <a:pt x="1800" y="984"/>
                  <a:pt x="1736" y="800"/>
                </a:cubicBezTo>
                <a:cubicBezTo>
                  <a:pt x="1672" y="616"/>
                  <a:pt x="1648" y="488"/>
                  <a:pt x="1400" y="368"/>
                </a:cubicBezTo>
                <a:close/>
              </a:path>
            </a:pathLst>
          </a:custGeom>
          <a:noFill/>
          <a:ln w="127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Content Placeholder 2"/>
          <p:cNvSpPr txBox="1">
            <a:spLocks/>
          </p:cNvSpPr>
          <p:nvPr/>
        </p:nvSpPr>
        <p:spPr>
          <a:xfrm>
            <a:off x="504825" y="1323975"/>
            <a:ext cx="8229600" cy="6096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defRPr/>
            </a:pPr>
            <a:r>
              <a:rPr lang="en-AU" sz="2400" dirty="0" smtClean="0"/>
              <a:t>Retain the result quality,  while avoid: </a:t>
            </a:r>
          </a:p>
        </p:txBody>
      </p:sp>
    </p:spTree>
    <p:extLst>
      <p:ext uri="{BB962C8B-B14F-4D97-AF65-F5344CB8AC3E}">
        <p14:creationId xmlns:p14="http://schemas.microsoft.com/office/powerpoint/2010/main" val="15422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bwMode="auto">
          <a:xfrm>
            <a:off x="533400" y="762000"/>
            <a:ext cx="8382000" cy="91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defRPr/>
            </a:pPr>
            <a:endParaRPr lang="en-AU" sz="2400" dirty="0" smtClean="0"/>
          </a:p>
          <a:p>
            <a:pPr>
              <a:buFont typeface="Arial" panose="020B0604020202020204" pitchFamily="34" charset="0"/>
              <a:buChar char="•"/>
              <a:defRPr/>
            </a:pPr>
            <a:r>
              <a:rPr lang="en-AU" sz="2400" dirty="0" smtClean="0"/>
              <a:t>Main Idea</a:t>
            </a:r>
            <a:endParaRPr lang="en-AU" dirty="0" smtClean="0"/>
          </a:p>
          <a:p>
            <a:pPr marL="457200" indent="-457200">
              <a:buFont typeface="Arial" pitchFamily="34" charset="0"/>
              <a:buChar char="•"/>
              <a:defRPr/>
            </a:pPr>
            <a:endParaRPr lang="en-AU" sz="2800" dirty="0"/>
          </a:p>
          <a:p>
            <a:pPr marL="457200" indent="-457200">
              <a:buFont typeface="Arial" pitchFamily="34" charset="0"/>
              <a:buChar char="•"/>
              <a:defRPr/>
            </a:pPr>
            <a:endParaRPr lang="en-AU" sz="2800" dirty="0"/>
          </a:p>
        </p:txBody>
      </p:sp>
      <p:sp>
        <p:nvSpPr>
          <p:cNvPr id="18435" name="Title 1"/>
          <p:cNvSpPr>
            <a:spLocks noGrp="1"/>
          </p:cNvSpPr>
          <p:nvPr>
            <p:ph type="title"/>
          </p:nvPr>
        </p:nvSpPr>
        <p:spPr bwMode="auto">
          <a:xfrm>
            <a:off x="76200" y="457200"/>
            <a:ext cx="9285601" cy="1208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2400" b="1" dirty="0" smtClean="0">
                <a:ea typeface="MS PGothic" pitchFamily="34" charset="-128"/>
              </a:rPr>
              <a:t>Our Approach: extending online k coverage problem</a:t>
            </a:r>
          </a:p>
        </p:txBody>
      </p:sp>
      <p:sp>
        <p:nvSpPr>
          <p:cNvPr id="7" name="Oval 6"/>
          <p:cNvSpPr/>
          <p:nvPr/>
        </p:nvSpPr>
        <p:spPr>
          <a:xfrm>
            <a:off x="6477000" y="3810000"/>
            <a:ext cx="685800" cy="6858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p>
        </p:txBody>
      </p:sp>
      <p:sp>
        <p:nvSpPr>
          <p:cNvPr id="8" name="Oval 7"/>
          <p:cNvSpPr/>
          <p:nvPr/>
        </p:nvSpPr>
        <p:spPr>
          <a:xfrm>
            <a:off x="5917800" y="3962400"/>
            <a:ext cx="864000" cy="86400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AU"/>
          </a:p>
        </p:txBody>
      </p:sp>
      <p:sp>
        <p:nvSpPr>
          <p:cNvPr id="9" name="Oval 8"/>
          <p:cNvSpPr/>
          <p:nvPr/>
        </p:nvSpPr>
        <p:spPr>
          <a:xfrm>
            <a:off x="5943600" y="4406400"/>
            <a:ext cx="1080000" cy="1080000"/>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p>
        </p:txBody>
      </p:sp>
      <p:sp>
        <p:nvSpPr>
          <p:cNvPr id="10" name="Oval 9"/>
          <p:cNvSpPr/>
          <p:nvPr/>
        </p:nvSpPr>
        <p:spPr>
          <a:xfrm>
            <a:off x="6553200" y="4254000"/>
            <a:ext cx="1080000" cy="10800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2050" name="Picture 2" descr="C:\Users\longyuan\Desktop\annual review\social-net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3715747"/>
            <a:ext cx="2000250" cy="18817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057400" y="5534055"/>
            <a:ext cx="1828800" cy="400110"/>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2000" b="1" i="0" u="none" strike="noStrike" kern="1200" cap="none" spc="0" normalizeH="0" baseline="0" noProof="0" dirty="0" smtClean="0">
                <a:ln>
                  <a:noFill/>
                </a:ln>
                <a:solidFill>
                  <a:schemeClr val="tx1"/>
                </a:solidFill>
                <a:effectLst/>
                <a:uLnTx/>
                <a:uFillTx/>
                <a:latin typeface="+mn-lt"/>
                <a:ea typeface="+mn-ea"/>
                <a:cs typeface="+mn-cs"/>
              </a:rPr>
              <a:t>Input Graph</a:t>
            </a:r>
          </a:p>
        </p:txBody>
      </p:sp>
      <p:sp>
        <p:nvSpPr>
          <p:cNvPr id="32" name="TextBox 31"/>
          <p:cNvSpPr txBox="1"/>
          <p:nvPr/>
        </p:nvSpPr>
        <p:spPr>
          <a:xfrm>
            <a:off x="5372100" y="5464257"/>
            <a:ext cx="2819400" cy="40011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000" b="1" dirty="0">
                <a:latin typeface="+mn-lt"/>
                <a:cs typeface="+mn-cs"/>
              </a:rPr>
              <a:t>Top-K Candidate Set</a:t>
            </a:r>
          </a:p>
        </p:txBody>
      </p:sp>
      <p:sp>
        <p:nvSpPr>
          <p:cNvPr id="15" name="Oval 14"/>
          <p:cNvSpPr/>
          <p:nvPr/>
        </p:nvSpPr>
        <p:spPr>
          <a:xfrm>
            <a:off x="2286000" y="4637400"/>
            <a:ext cx="468000" cy="468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p:cNvSpPr/>
          <p:nvPr/>
        </p:nvSpPr>
        <p:spPr>
          <a:xfrm>
            <a:off x="2743200" y="4393800"/>
            <a:ext cx="864000" cy="864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p>
        </p:txBody>
      </p:sp>
      <p:sp>
        <p:nvSpPr>
          <p:cNvPr id="13" name="Content Placeholder 2"/>
          <p:cNvSpPr txBox="1">
            <a:spLocks/>
          </p:cNvSpPr>
          <p:nvPr/>
        </p:nvSpPr>
        <p:spPr bwMode="auto">
          <a:xfrm>
            <a:off x="762000" y="1371600"/>
            <a:ext cx="8382000" cy="1219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defRPr/>
            </a:pPr>
            <a:endParaRPr lang="en-AU" sz="2400" dirty="0" smtClean="0"/>
          </a:p>
          <a:p>
            <a:pPr marL="457200" lvl="1" indent="0">
              <a:lnSpc>
                <a:spcPts val="3200"/>
              </a:lnSpc>
              <a:spcBef>
                <a:spcPts val="0"/>
              </a:spcBef>
              <a:buFont typeface="Arial" pitchFamily="34" charset="0"/>
              <a:buNone/>
              <a:defRPr/>
            </a:pPr>
            <a:r>
              <a:rPr lang="en-AU" sz="2400" dirty="0" smtClean="0"/>
              <a:t>1.  online model storing k maximal cliques in memory </a:t>
            </a:r>
          </a:p>
          <a:p>
            <a:pPr marL="457200" lvl="1" indent="0">
              <a:lnSpc>
                <a:spcPts val="3200"/>
              </a:lnSpc>
              <a:spcBef>
                <a:spcPts val="0"/>
              </a:spcBef>
              <a:buFont typeface="Arial" pitchFamily="34" charset="0"/>
              <a:buNone/>
              <a:defRPr/>
            </a:pPr>
            <a:r>
              <a:rPr lang="en-AU" sz="2400" dirty="0" smtClean="0"/>
              <a:t>2.  update top-k candidate set when enumerate cliques</a:t>
            </a:r>
          </a:p>
        </p:txBody>
      </p:sp>
      <p:sp>
        <p:nvSpPr>
          <p:cNvPr id="14" name="Content Placeholder 2"/>
          <p:cNvSpPr txBox="1">
            <a:spLocks/>
          </p:cNvSpPr>
          <p:nvPr/>
        </p:nvSpPr>
        <p:spPr bwMode="auto">
          <a:xfrm>
            <a:off x="866775" y="2895599"/>
            <a:ext cx="8382000" cy="504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3">
              <a:lnSpc>
                <a:spcPts val="3200"/>
              </a:lnSpc>
              <a:spcBef>
                <a:spcPts val="0"/>
              </a:spcBef>
              <a:defRPr/>
            </a:pPr>
            <a:r>
              <a:rPr lang="en-AU" dirty="0" smtClean="0"/>
              <a:t>which</a:t>
            </a:r>
          </a:p>
        </p:txBody>
      </p:sp>
      <p:sp>
        <p:nvSpPr>
          <p:cNvPr id="16" name="Content Placeholder 2"/>
          <p:cNvSpPr txBox="1">
            <a:spLocks/>
          </p:cNvSpPr>
          <p:nvPr/>
        </p:nvSpPr>
        <p:spPr bwMode="auto">
          <a:xfrm>
            <a:off x="866775" y="3200400"/>
            <a:ext cx="8382000" cy="76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3">
              <a:lnSpc>
                <a:spcPts val="3200"/>
              </a:lnSpc>
              <a:spcBef>
                <a:spcPts val="0"/>
              </a:spcBef>
              <a:defRPr/>
            </a:pPr>
            <a:r>
              <a:rPr lang="en-AU" dirty="0" smtClean="0"/>
              <a:t>how</a:t>
            </a:r>
          </a:p>
        </p:txBody>
      </p:sp>
      <p:sp>
        <p:nvSpPr>
          <p:cNvPr id="17" name="Content Placeholder 2"/>
          <p:cNvSpPr txBox="1">
            <a:spLocks/>
          </p:cNvSpPr>
          <p:nvPr/>
        </p:nvSpPr>
        <p:spPr bwMode="auto">
          <a:xfrm>
            <a:off x="733425" y="2543173"/>
            <a:ext cx="8382000" cy="7048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nSpc>
                <a:spcPts val="3200"/>
              </a:lnSpc>
              <a:spcBef>
                <a:spcPts val="0"/>
              </a:spcBef>
              <a:defRPr/>
            </a:pPr>
            <a:r>
              <a:rPr lang="en-AU" dirty="0" smtClean="0"/>
              <a:t>replace small existing cliques with big new cliques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0"/>
                            </p:stCondLst>
                            <p:childTnLst>
                              <p:par>
                                <p:cTn id="13" presetID="42" presetClass="path" presetSubtype="0" accel="63000" decel="37000" fill="hold" grpId="0" nodeType="afterEffect">
                                  <p:stCondLst>
                                    <p:cond delay="0"/>
                                  </p:stCondLst>
                                  <p:childTnLst>
                                    <p:animMotion origin="layout" path="M 0 1.85185E-6 L 0.44167 -0.06898 " pathEditMode="relative" rAng="0" ptsTypes="AA">
                                      <p:cBhvr>
                                        <p:cTn id="14" dur="1000" fill="hold"/>
                                        <p:tgtEl>
                                          <p:spTgt spid="15"/>
                                        </p:tgtEl>
                                        <p:attrNameLst>
                                          <p:attrName>ppt_x</p:attrName>
                                          <p:attrName>ppt_y</p:attrName>
                                        </p:attrNameLst>
                                      </p:cBhvr>
                                      <p:rCtr x="22083" y="-3449"/>
                                    </p:animMotion>
                                  </p:childTnLst>
                                </p:cTn>
                              </p:par>
                            </p:childTnLst>
                          </p:cTn>
                        </p:par>
                        <p:par>
                          <p:cTn id="15" fill="hold">
                            <p:stCondLst>
                              <p:cond delay="1000"/>
                            </p:stCondLst>
                            <p:childTnLst>
                              <p:par>
                                <p:cTn id="16" presetID="10" presetClass="exit" presetSubtype="0" fill="hold" grpId="2" nodeType="after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1500"/>
                            </p:stCondLst>
                            <p:childTnLst>
                              <p:par>
                                <p:cTn id="20" presetID="1" presetClass="entr" presetSubtype="0" fill="hold" grpId="1" nodeType="after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1500"/>
                            </p:stCondLst>
                            <p:childTnLst>
                              <p:par>
                                <p:cTn id="23" presetID="42" presetClass="path" presetSubtype="0" accel="50000" decel="50000" fill="hold" grpId="0" nodeType="afterEffect">
                                  <p:stCondLst>
                                    <p:cond delay="0"/>
                                  </p:stCondLst>
                                  <p:childTnLst>
                                    <p:animMotion origin="layout" path="M 5E-6 -1.85185E-6 L 0.40313 -0.12616 " pathEditMode="relative" rAng="0" ptsTypes="AA">
                                      <p:cBhvr>
                                        <p:cTn id="24" dur="1000" fill="hold"/>
                                        <p:tgtEl>
                                          <p:spTgt spid="37"/>
                                        </p:tgtEl>
                                        <p:attrNameLst>
                                          <p:attrName>ppt_x</p:attrName>
                                          <p:attrName>ppt_y</p:attrName>
                                        </p:attrNameLst>
                                      </p:cBhvr>
                                      <p:rCtr x="20156" y="-6319"/>
                                    </p:animMotion>
                                  </p:childTnLst>
                                </p:cTn>
                              </p:par>
                            </p:childTnLst>
                          </p:cTn>
                        </p:par>
                        <p:par>
                          <p:cTn id="25" fill="hold">
                            <p:stCondLst>
                              <p:cond delay="2500"/>
                            </p:stCondLst>
                            <p:childTnLst>
                              <p:par>
                                <p:cTn id="26" presetID="10" presetClass="exit" presetSubtype="0" fill="hold" grpId="0" nodeType="after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5" grpId="1" animBg="1"/>
      <p:bldP spid="15" grpId="2" animBg="1"/>
      <p:bldP spid="37" grpId="0" animBg="1"/>
      <p:bldP spid="37" grpId="1" animBg="1"/>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bwMode="auto">
          <a:xfrm>
            <a:off x="468000" y="46800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smtClean="0">
                <a:ea typeface="MS PGothic" pitchFamily="34" charset="-128"/>
              </a:rPr>
              <a:t>Replacement Strategy</a:t>
            </a:r>
          </a:p>
        </p:txBody>
      </p:sp>
      <p:sp>
        <p:nvSpPr>
          <p:cNvPr id="16392" name="TextBox 16391"/>
          <p:cNvSpPr txBox="1"/>
          <p:nvPr/>
        </p:nvSpPr>
        <p:spPr>
          <a:xfrm>
            <a:off x="1205359" y="3733800"/>
            <a:ext cx="7176641" cy="1064907"/>
          </a:xfrm>
          <a:prstGeom prst="rect">
            <a:avLst/>
          </a:prstGeom>
        </p:spPr>
        <p:txBody>
          <a:bodyPr wrap="square" rtlCol="0">
            <a:spAutoFit/>
          </a:bodyPr>
          <a:lstStyle/>
          <a:p>
            <a:pPr marL="342900" lvl="1" indent="-342900" fontAlgn="auto">
              <a:spcBef>
                <a:spcPct val="20000"/>
              </a:spcBef>
              <a:spcAft>
                <a:spcPts val="0"/>
              </a:spcAft>
              <a:buFont typeface="Arial" panose="020B0604020202020204" pitchFamily="34" charset="0"/>
              <a:buChar char="•"/>
            </a:pPr>
            <a:r>
              <a:rPr lang="en-AU" sz="2000" dirty="0" smtClean="0">
                <a:latin typeface="+mn-lt"/>
              </a:rPr>
              <a:t>  which one to be replaced</a:t>
            </a:r>
          </a:p>
          <a:p>
            <a:pPr marL="742950" lvl="2" indent="-285750" fontAlgn="auto">
              <a:spcBef>
                <a:spcPct val="20000"/>
              </a:spcBef>
              <a:spcAft>
                <a:spcPts val="0"/>
              </a:spcAft>
              <a:buFont typeface="Arial" panose="020B0604020202020204" pitchFamily="34" charset="0"/>
              <a:buChar char="•"/>
            </a:pPr>
            <a:r>
              <a:rPr lang="en-AU" noProof="0" dirty="0" smtClean="0">
                <a:latin typeface="Times New Roman" panose="02020603050405020304" pitchFamily="18" charset="0"/>
                <a:cs typeface="Times New Roman" panose="02020603050405020304" pitchFamily="18" charset="0"/>
              </a:rPr>
              <a:t>private set</a:t>
            </a:r>
          </a:p>
          <a:p>
            <a:pPr marL="800100" lvl="2" indent="-342900" fontAlgn="auto">
              <a:spcBef>
                <a:spcPct val="20000"/>
              </a:spcBef>
              <a:spcAft>
                <a:spcPts val="0"/>
              </a:spcAft>
              <a:buFont typeface="Arial" panose="020B0604020202020204" pitchFamily="34" charset="0"/>
              <a:buChar char="•"/>
            </a:pPr>
            <a:r>
              <a:rPr lang="en-AU" noProof="0" dirty="0" err="1" smtClean="0">
                <a:latin typeface="Times New Roman" panose="02020603050405020304" pitchFamily="18" charset="0"/>
                <a:cs typeface="Times New Roman" panose="02020603050405020304" pitchFamily="18" charset="0"/>
              </a:rPr>
              <a:t>C</a:t>
            </a:r>
            <a:r>
              <a:rPr lang="en-AU" baseline="-25000" noProof="0" dirty="0" err="1" smtClean="0">
                <a:latin typeface="Times New Roman" panose="02020603050405020304" pitchFamily="18" charset="0"/>
                <a:cs typeface="Times New Roman" panose="02020603050405020304" pitchFamily="18" charset="0"/>
              </a:rPr>
              <a:t>min</a:t>
            </a:r>
            <a:r>
              <a:rPr lang="en-AU" noProof="0" dirty="0" smtClean="0">
                <a:latin typeface="Times New Roman" panose="02020603050405020304" pitchFamily="18" charset="0"/>
                <a:cs typeface="Times New Roman" panose="02020603050405020304" pitchFamily="18" charset="0"/>
              </a:rPr>
              <a:t>: clique with smallest private set</a:t>
            </a:r>
            <a:r>
              <a:rPr lang="en-AU" b="1" dirty="0" smtClean="0">
                <a:latin typeface="Times New Roman" panose="02020603050405020304" pitchFamily="18" charset="0"/>
                <a:cs typeface="Times New Roman" panose="02020603050405020304" pitchFamily="18" charset="0"/>
              </a:rPr>
              <a:t>   </a:t>
            </a:r>
            <a:endParaRPr kumimoji="0" lang="en-AU"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 name="Rounded Rectangle 1"/>
          <p:cNvSpPr/>
          <p:nvPr/>
        </p:nvSpPr>
        <p:spPr>
          <a:xfrm>
            <a:off x="1155167" y="1447800"/>
            <a:ext cx="6553200" cy="2209800"/>
          </a:xfrm>
          <a:prstGeom prst="roundRect">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8" name="Oval 7"/>
          <p:cNvSpPr/>
          <p:nvPr/>
        </p:nvSpPr>
        <p:spPr>
          <a:xfrm>
            <a:off x="2529000" y="1752600"/>
            <a:ext cx="900000" cy="900000"/>
          </a:xfrm>
          <a:prstGeom prst="ellipse">
            <a:avLst/>
          </a:prstGeom>
          <a:gradFill>
            <a:gsLst>
              <a:gs pos="0">
                <a:schemeClr val="tx2">
                  <a:lumMod val="40000"/>
                  <a:lumOff val="60000"/>
                </a:schemeClr>
              </a:gs>
              <a:gs pos="100000">
                <a:schemeClr val="accent1">
                  <a:tint val="50000"/>
                  <a:shade val="100000"/>
                  <a:satMod val="350000"/>
                </a:schemeClr>
              </a:gs>
            </a:gsLst>
            <a:lin ang="16200000" scaled="0"/>
          </a:gra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p:cNvSpPr/>
          <p:nvPr/>
        </p:nvSpPr>
        <p:spPr>
          <a:xfrm>
            <a:off x="1828800" y="2057400"/>
            <a:ext cx="1440000" cy="1440000"/>
          </a:xfrm>
          <a:prstGeom prst="ellipse">
            <a:avLst/>
          </a:prstGeom>
          <a:gradFill>
            <a:gsLst>
              <a:gs pos="0">
                <a:schemeClr val="tx2">
                  <a:lumMod val="60000"/>
                  <a:lumOff val="40000"/>
                  <a:alpha val="35000"/>
                </a:schemeClr>
              </a:gs>
              <a:gs pos="100000">
                <a:schemeClr val="accent1">
                  <a:tint val="50000"/>
                  <a:shade val="100000"/>
                  <a:satMod val="350000"/>
                </a:schemeClr>
              </a:gs>
            </a:gsLst>
            <a:lin ang="16200000" scaled="0"/>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5701800" y="2425200"/>
            <a:ext cx="1080000" cy="1080000"/>
          </a:xfrm>
          <a:prstGeom prst="ellipse">
            <a:avLst/>
          </a:prstGeom>
          <a:gradFill flip="none" rotWithShape="1">
            <a:gsLst>
              <a:gs pos="0">
                <a:srgbClr val="17D1FD">
                  <a:tint val="66000"/>
                  <a:satMod val="160000"/>
                  <a:alpha val="35000"/>
                </a:srgbClr>
              </a:gs>
              <a:gs pos="50000">
                <a:srgbClr val="17D1FD">
                  <a:tint val="44500"/>
                  <a:satMod val="160000"/>
                </a:srgbClr>
              </a:gs>
              <a:gs pos="100000">
                <a:srgbClr val="17D1FD">
                  <a:tint val="23500"/>
                  <a:satMod val="160000"/>
                </a:srgbClr>
              </a:gs>
            </a:gsLst>
            <a:lin ang="8100000" scaled="1"/>
            <a:tileRect/>
          </a:gra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4724400" y="2057400"/>
            <a:ext cx="1440000" cy="1440000"/>
          </a:xfrm>
          <a:prstGeom prst="ellipse">
            <a:avLst/>
          </a:prstGeom>
          <a:gradFill>
            <a:gsLst>
              <a:gs pos="0">
                <a:schemeClr val="tx2">
                  <a:lumMod val="60000"/>
                  <a:lumOff val="40000"/>
                  <a:alpha val="35000"/>
                </a:schemeClr>
              </a:gs>
              <a:gs pos="100000">
                <a:schemeClr val="accent1">
                  <a:tint val="50000"/>
                  <a:shade val="100000"/>
                  <a:satMod val="350000"/>
                </a:schemeClr>
              </a:gs>
            </a:gsLst>
            <a:lin ang="16200000" scaled="0"/>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2286000" y="2524780"/>
            <a:ext cx="609600" cy="52322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2800" i="0" u="none" strike="noStrike" kern="1200" cap="none" spc="0" normalizeH="0" baseline="0" noProof="0" dirty="0" smtClean="0">
                <a:ln>
                  <a:noFill/>
                </a:ln>
                <a:solidFill>
                  <a:schemeClr val="tx1"/>
                </a:solidFill>
                <a:effectLst/>
                <a:uLnTx/>
                <a:uFillTx/>
                <a:latin typeface="+mn-lt"/>
                <a:ea typeface="+mn-ea"/>
                <a:cs typeface="+mn-cs"/>
              </a:rPr>
              <a:t>A</a:t>
            </a:r>
          </a:p>
        </p:txBody>
      </p:sp>
      <p:sp>
        <p:nvSpPr>
          <p:cNvPr id="15" name="TextBox 14"/>
          <p:cNvSpPr txBox="1"/>
          <p:nvPr/>
        </p:nvSpPr>
        <p:spPr>
          <a:xfrm>
            <a:off x="2895600" y="1828800"/>
            <a:ext cx="609600" cy="40011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000" noProof="0" dirty="0" smtClean="0">
                <a:latin typeface="+mn-lt"/>
                <a:cs typeface="+mn-cs"/>
              </a:rPr>
              <a:t>B</a:t>
            </a:r>
            <a:endParaRPr kumimoji="0" lang="en-AU" sz="2000" i="0" u="none" strike="noStrike" kern="1200" cap="none" spc="0" normalizeH="0" baseline="0" noProof="0" dirty="0" smtClean="0">
              <a:ln>
                <a:noFill/>
              </a:ln>
              <a:solidFill>
                <a:schemeClr val="tx1"/>
              </a:solidFill>
              <a:effectLst/>
              <a:uLnTx/>
              <a:uFillTx/>
              <a:latin typeface="+mn-lt"/>
              <a:cs typeface="+mn-cs"/>
            </a:endParaRPr>
          </a:p>
        </p:txBody>
      </p:sp>
      <p:sp>
        <p:nvSpPr>
          <p:cNvPr id="16" name="TextBox 15"/>
          <p:cNvSpPr txBox="1"/>
          <p:nvPr/>
        </p:nvSpPr>
        <p:spPr>
          <a:xfrm>
            <a:off x="5181600" y="2524780"/>
            <a:ext cx="609600" cy="52322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2800" i="0" u="none" strike="noStrike" kern="1200" cap="none" spc="0" normalizeH="0" baseline="0" noProof="0" dirty="0" smtClean="0">
                <a:ln>
                  <a:noFill/>
                </a:ln>
                <a:solidFill>
                  <a:schemeClr val="tx1"/>
                </a:solidFill>
                <a:effectLst/>
                <a:uLnTx/>
                <a:uFillTx/>
                <a:latin typeface="+mn-lt"/>
                <a:ea typeface="+mn-ea"/>
                <a:cs typeface="+mn-cs"/>
              </a:rPr>
              <a:t>A</a:t>
            </a:r>
          </a:p>
        </p:txBody>
      </p:sp>
      <p:sp>
        <p:nvSpPr>
          <p:cNvPr id="17" name="TextBox 16"/>
          <p:cNvSpPr txBox="1"/>
          <p:nvPr/>
        </p:nvSpPr>
        <p:spPr>
          <a:xfrm>
            <a:off x="6172200" y="2743200"/>
            <a:ext cx="609600" cy="46166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400" noProof="0" dirty="0" smtClean="0">
                <a:latin typeface="+mn-lt"/>
                <a:cs typeface="+mn-cs"/>
              </a:rPr>
              <a:t>C</a:t>
            </a:r>
            <a:endParaRPr kumimoji="0" lang="en-AU" sz="2400" i="0" u="none" strike="noStrike" kern="1200" cap="none" spc="0" normalizeH="0" baseline="0" noProof="0" dirty="0" smtClean="0">
              <a:ln>
                <a:noFill/>
              </a:ln>
              <a:solidFill>
                <a:schemeClr val="tx1"/>
              </a:solidFill>
              <a:effectLst/>
              <a:uLnTx/>
              <a:uFillTx/>
              <a:latin typeface="+mn-lt"/>
              <a:cs typeface="+mn-cs"/>
            </a:endParaRPr>
          </a:p>
        </p:txBody>
      </p:sp>
      <p:cxnSp>
        <p:nvCxnSpPr>
          <p:cNvPr id="18" name="Straight Arrow Connector 17"/>
          <p:cNvCxnSpPr/>
          <p:nvPr/>
        </p:nvCxnSpPr>
        <p:spPr>
          <a:xfrm flipH="1" flipV="1">
            <a:off x="3124200" y="3251538"/>
            <a:ext cx="304798" cy="126146"/>
          </a:xfrm>
          <a:prstGeom prst="straightConnector1">
            <a:avLst/>
          </a:prstGeom>
          <a:ln w="47625">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352800" y="3242846"/>
            <a:ext cx="762000" cy="33855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600" b="1" dirty="0">
                <a:latin typeface="Times New Roman" panose="02020603050405020304" pitchFamily="18" charset="0"/>
                <a:cs typeface="Times New Roman" panose="02020603050405020304" pitchFamily="18" charset="0"/>
              </a:rPr>
              <a:t>C</a:t>
            </a:r>
            <a:r>
              <a:rPr lang="en-AU" sz="1600" b="1" baseline="-25000" dirty="0" smtClean="0">
                <a:latin typeface="Times New Roman" panose="02020603050405020304" pitchFamily="18" charset="0"/>
                <a:cs typeface="Times New Roman" panose="02020603050405020304" pitchFamily="18" charset="0"/>
              </a:rPr>
              <a:t>1</a:t>
            </a:r>
            <a:endParaRPr kumimoji="0" lang="en-AU" sz="160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6" name="Straight Arrow Connector 25"/>
          <p:cNvCxnSpPr/>
          <p:nvPr/>
        </p:nvCxnSpPr>
        <p:spPr>
          <a:xfrm flipH="1">
            <a:off x="3419473" y="1858745"/>
            <a:ext cx="304800" cy="161092"/>
          </a:xfrm>
          <a:prstGeom prst="straightConnector1">
            <a:avLst/>
          </a:prstGeom>
          <a:ln w="47625">
            <a:headEnd type="none"/>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657600" y="1600200"/>
            <a:ext cx="762000" cy="33855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600" b="1" dirty="0" smtClean="0">
                <a:latin typeface="Times New Roman" panose="02020603050405020304" pitchFamily="18" charset="0"/>
                <a:cs typeface="Times New Roman" panose="02020603050405020304" pitchFamily="18" charset="0"/>
              </a:rPr>
              <a:t>C</a:t>
            </a:r>
            <a:r>
              <a:rPr lang="en-AU" sz="1600" b="1" baseline="-25000" dirty="0">
                <a:latin typeface="Times New Roman" panose="02020603050405020304" pitchFamily="18" charset="0"/>
                <a:cs typeface="Times New Roman" panose="02020603050405020304" pitchFamily="18" charset="0"/>
              </a:rPr>
              <a:t>2</a:t>
            </a:r>
            <a:endParaRPr kumimoji="0" lang="en-AU" sz="160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H="1">
            <a:off x="6696073" y="2438400"/>
            <a:ext cx="304800" cy="161092"/>
          </a:xfrm>
          <a:prstGeom prst="straightConnector1">
            <a:avLst/>
          </a:prstGeom>
          <a:ln w="47625">
            <a:headEnd type="none"/>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934200" y="2209800"/>
            <a:ext cx="762000" cy="33855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1600" b="1" dirty="0" smtClean="0">
                <a:latin typeface="Times New Roman" panose="02020603050405020304" pitchFamily="18" charset="0"/>
                <a:cs typeface="Times New Roman" panose="02020603050405020304" pitchFamily="18" charset="0"/>
              </a:rPr>
              <a:t>C</a:t>
            </a:r>
            <a:r>
              <a:rPr lang="en-AU" sz="1600" b="1" baseline="-25000" dirty="0" smtClean="0">
                <a:latin typeface="Times New Roman" panose="02020603050405020304" pitchFamily="18" charset="0"/>
                <a:cs typeface="Times New Roman" panose="02020603050405020304" pitchFamily="18" charset="0"/>
              </a:rPr>
              <a:t>3</a:t>
            </a:r>
            <a:endParaRPr kumimoji="0" lang="en-AU" sz="160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p:cNvSpPr txBox="1"/>
              <p:nvPr/>
            </p:nvSpPr>
            <p:spPr>
              <a:xfrm>
                <a:off x="1205358" y="4798707"/>
                <a:ext cx="7176641" cy="1064907"/>
              </a:xfrm>
              <a:prstGeom prst="rect">
                <a:avLst/>
              </a:prstGeom>
            </p:spPr>
            <p:txBody>
              <a:bodyPr wrap="square" rtlCol="0">
                <a:spAutoFit/>
              </a:bodyPr>
              <a:lstStyle/>
              <a:p>
                <a:pPr marL="342900" lvl="1" indent="-342900" fontAlgn="auto">
                  <a:spcBef>
                    <a:spcPct val="20000"/>
                  </a:spcBef>
                  <a:spcAft>
                    <a:spcPts val="0"/>
                  </a:spcAft>
                  <a:buFont typeface="Arial" panose="020B0604020202020204" pitchFamily="34" charset="0"/>
                  <a:buChar char="•"/>
                </a:pPr>
                <a:r>
                  <a:rPr lang="en-AU" sz="2000" noProof="0" dirty="0" smtClean="0">
                    <a:latin typeface="+mn-lt"/>
                    <a:cs typeface="Times New Roman" panose="02020603050405020304" pitchFamily="18" charset="0"/>
                  </a:rPr>
                  <a:t>what is the replacement condition </a:t>
                </a:r>
                <a:endParaRPr lang="en-AU" dirty="0">
                  <a:latin typeface="+mn-lt"/>
                  <a:cs typeface="Times New Roman" panose="02020603050405020304" pitchFamily="18" charset="0"/>
                </a:endParaRPr>
              </a:p>
              <a:p>
                <a:pPr marL="800100" lvl="1" indent="-342900" fontAlgn="auto">
                  <a:spcBef>
                    <a:spcPct val="20000"/>
                  </a:spcBef>
                  <a:spcAft>
                    <a:spcPts val="0"/>
                  </a:spcAft>
                  <a:buFont typeface="Arial" panose="020B0604020202020204" pitchFamily="34" charset="0"/>
                  <a:buChar char="•"/>
                </a:pPr>
                <a14:m>
                  <m:oMath xmlns:m="http://schemas.openxmlformats.org/officeDocument/2006/math">
                    <m:r>
                      <a:rPr lang="en-US" b="0" i="1" smtClean="0">
                        <a:latin typeface="Cambria Math"/>
                        <a:cs typeface="Times New Roman" panose="02020603050405020304" pitchFamily="18" charset="0"/>
                      </a:rPr>
                      <m:t>|</m:t>
                    </m:r>
                    <m:r>
                      <a:rPr lang="en-AU" b="0" i="1" smtClean="0">
                        <a:latin typeface="Cambria Math"/>
                        <a:cs typeface="Times New Roman" panose="02020603050405020304" pitchFamily="18" charset="0"/>
                      </a:rPr>
                      <m:t>𝐶</m:t>
                    </m:r>
                    <m:r>
                      <a:rPr lang="en-US" b="0" i="1" smtClean="0">
                        <a:latin typeface="Cambria Math"/>
                        <a:cs typeface="Times New Roman" panose="02020603050405020304" pitchFamily="18" charset="0"/>
                      </a:rPr>
                      <m:t>|</m:t>
                    </m:r>
                    <m:r>
                      <a:rPr lang="en-AU" b="0" i="1" smtClean="0">
                        <a:latin typeface="Cambria Math"/>
                        <a:cs typeface="Times New Roman" panose="02020603050405020304" pitchFamily="18" charset="0"/>
                      </a:rPr>
                      <m:t>&gt;</m:t>
                    </m:r>
                    <m:r>
                      <a:rPr lang="en-US" b="0" i="1" smtClean="0">
                        <a:latin typeface="Cambria Math"/>
                        <a:cs typeface="Times New Roman" panose="02020603050405020304" pitchFamily="18" charset="0"/>
                      </a:rPr>
                      <m:t>|</m:t>
                    </m:r>
                    <m:r>
                      <a:rPr lang="en-AU" b="0" i="1" smtClean="0">
                        <a:latin typeface="Cambria Math"/>
                        <a:cs typeface="Times New Roman" panose="02020603050405020304" pitchFamily="18" charset="0"/>
                      </a:rPr>
                      <m:t>𝐵</m:t>
                    </m:r>
                    <m:r>
                      <a:rPr lang="en-US" b="0" i="1" smtClean="0">
                        <a:latin typeface="Cambria Math"/>
                        <a:cs typeface="Times New Roman" panose="02020603050405020304" pitchFamily="18" charset="0"/>
                      </a:rPr>
                      <m:t>|</m:t>
                    </m:r>
                    <m:r>
                      <a:rPr lang="en-AU" b="0" i="1" smtClean="0">
                        <a:latin typeface="Cambria Math"/>
                        <a:cs typeface="Times New Roman" panose="02020603050405020304" pitchFamily="18" charset="0"/>
                      </a:rPr>
                      <m:t>+ </m:t>
                    </m:r>
                    <m:r>
                      <a:rPr lang="en-AU" b="0" i="1" smtClean="0">
                        <a:latin typeface="Cambria Math"/>
                        <a:ea typeface="Cambria Math"/>
                        <a:cs typeface="Times New Roman" panose="02020603050405020304" pitchFamily="18" charset="0"/>
                      </a:rPr>
                      <m:t>𝛼</m:t>
                    </m:r>
                    <m:r>
                      <a:rPr lang="en-AU" b="0" i="1" smtClean="0">
                        <a:latin typeface="Cambria Math"/>
                        <a:ea typeface="Cambria Math"/>
                        <a:cs typeface="Times New Roman" panose="02020603050405020304" pitchFamily="18" charset="0"/>
                      </a:rPr>
                      <m:t> ∙</m:t>
                    </m:r>
                    <m:d>
                      <m:dPr>
                        <m:ctrlPr>
                          <a:rPr lang="en-AU" i="1" smtClean="0">
                            <a:latin typeface="Cambria Math"/>
                            <a:ea typeface="Cambria Math"/>
                            <a:cs typeface="Times New Roman" panose="02020603050405020304" pitchFamily="18" charset="0"/>
                          </a:rPr>
                        </m:ctrlPr>
                      </m:dPr>
                      <m:e>
                        <m:r>
                          <a:rPr lang="en-US" b="0" i="1" smtClean="0">
                            <a:latin typeface="Cambria Math"/>
                            <a:ea typeface="Cambria Math"/>
                            <a:cs typeface="Times New Roman" panose="02020603050405020304" pitchFamily="18" charset="0"/>
                          </a:rPr>
                          <m:t>|</m:t>
                        </m:r>
                        <m:r>
                          <a:rPr lang="en-AU" b="0" i="1" smtClean="0">
                            <a:latin typeface="Cambria Math"/>
                            <a:ea typeface="Cambria Math"/>
                            <a:cs typeface="Times New Roman" panose="02020603050405020304" pitchFamily="18" charset="0"/>
                          </a:rPr>
                          <m:t>𝐴</m:t>
                        </m:r>
                        <m:r>
                          <a:rPr lang="en-US" b="0" i="1" smtClean="0">
                            <a:latin typeface="Cambria Math"/>
                            <a:ea typeface="Cambria Math"/>
                            <a:cs typeface="Times New Roman" panose="02020603050405020304" pitchFamily="18" charset="0"/>
                          </a:rPr>
                          <m:t>|</m:t>
                        </m:r>
                        <m:r>
                          <a:rPr lang="en-AU" b="0" i="1" smtClean="0">
                            <a:latin typeface="Cambria Math"/>
                            <a:ea typeface="Cambria Math"/>
                            <a:cs typeface="Times New Roman" panose="02020603050405020304" pitchFamily="18" charset="0"/>
                          </a:rPr>
                          <m:t>+</m:t>
                        </m:r>
                        <m:r>
                          <a:rPr lang="en-US" b="0" i="1" smtClean="0">
                            <a:latin typeface="Cambria Math"/>
                            <a:ea typeface="Cambria Math"/>
                            <a:cs typeface="Times New Roman" panose="02020603050405020304" pitchFamily="18" charset="0"/>
                          </a:rPr>
                          <m:t>|</m:t>
                        </m:r>
                        <m:r>
                          <a:rPr lang="en-AU" b="0" i="1" smtClean="0">
                            <a:latin typeface="Cambria Math"/>
                            <a:ea typeface="Cambria Math"/>
                            <a:cs typeface="Times New Roman" panose="02020603050405020304" pitchFamily="18" charset="0"/>
                          </a:rPr>
                          <m:t>𝐵</m:t>
                        </m:r>
                        <m:r>
                          <a:rPr lang="en-US" b="0" i="1" smtClean="0">
                            <a:latin typeface="Cambria Math"/>
                            <a:ea typeface="Cambria Math"/>
                            <a:cs typeface="Times New Roman" panose="02020603050405020304" pitchFamily="18" charset="0"/>
                          </a:rPr>
                          <m:t>|</m:t>
                        </m:r>
                      </m:e>
                    </m:d>
                    <m:r>
                      <a:rPr lang="en-AU" b="0" i="1" smtClean="0">
                        <a:latin typeface="Cambria Math"/>
                        <a:ea typeface="Cambria Math"/>
                        <a:cs typeface="Times New Roman" panose="02020603050405020304" pitchFamily="18" charset="0"/>
                      </a:rPr>
                      <m:t>/</m:t>
                    </m:r>
                    <m:r>
                      <a:rPr lang="en-AU" b="0" i="1" smtClean="0">
                        <a:latin typeface="Cambria Math"/>
                        <a:ea typeface="Cambria Math"/>
                        <a:cs typeface="Times New Roman" panose="02020603050405020304" pitchFamily="18" charset="0"/>
                      </a:rPr>
                      <m:t>𝑘</m:t>
                    </m:r>
                  </m:oMath>
                </a14:m>
                <a:endParaRPr lang="en-AU" dirty="0" smtClean="0">
                  <a:latin typeface="Times New Roman" panose="02020603050405020304" pitchFamily="18" charset="0"/>
                  <a:cs typeface="Times New Roman" panose="02020603050405020304" pitchFamily="18" charset="0"/>
                </a:endParaRPr>
              </a:p>
              <a:p>
                <a:pPr marL="800100" lvl="1" indent="-342900" fontAlgn="auto">
                  <a:spcBef>
                    <a:spcPct val="20000"/>
                  </a:spcBef>
                  <a:spcAft>
                    <a:spcPts val="0"/>
                  </a:spcAft>
                  <a:buFont typeface="Arial" panose="020B0604020202020204" pitchFamily="34" charset="0"/>
                  <a:buChar char="•"/>
                </a:pPr>
                <a14:m>
                  <m:oMath xmlns:m="http://schemas.openxmlformats.org/officeDocument/2006/math">
                    <m:r>
                      <a:rPr lang="en-AU" b="0" i="1" smtClean="0">
                        <a:latin typeface="Cambria Math"/>
                        <a:ea typeface="Cambria Math"/>
                        <a:cs typeface="Times New Roman" panose="02020603050405020304" pitchFamily="18" charset="0"/>
                      </a:rPr>
                      <m:t>𝛼</m:t>
                    </m:r>
                  </m:oMath>
                </a14:m>
                <a:r>
                  <a:rPr lang="en-AU" dirty="0" smtClean="0">
                    <a:latin typeface="Times New Roman" panose="02020603050405020304" pitchFamily="18" charset="0"/>
                    <a:cs typeface="Times New Roman" panose="02020603050405020304" pitchFamily="18" charset="0"/>
                  </a:rPr>
                  <a:t> is a parameter (</a:t>
                </a:r>
                <a14:m>
                  <m:oMath xmlns:m="http://schemas.openxmlformats.org/officeDocument/2006/math">
                    <m:r>
                      <a:rPr lang="en-AU" b="0" i="1" smtClean="0">
                        <a:latin typeface="Cambria Math"/>
                        <a:cs typeface="Times New Roman" panose="02020603050405020304" pitchFamily="18" charset="0"/>
                      </a:rPr>
                      <m:t>0&lt; </m:t>
                    </m:r>
                    <m:r>
                      <a:rPr lang="en-AU" b="0" i="1" smtClean="0">
                        <a:latin typeface="Cambria Math"/>
                        <a:ea typeface="Cambria Math"/>
                        <a:cs typeface="Times New Roman" panose="02020603050405020304" pitchFamily="18" charset="0"/>
                      </a:rPr>
                      <m:t>𝛼</m:t>
                    </m:r>
                    <m:r>
                      <a:rPr lang="en-AU" b="0" i="1" smtClean="0">
                        <a:latin typeface="Cambria Math"/>
                        <a:ea typeface="Cambria Math"/>
                        <a:cs typeface="Times New Roman" panose="02020603050405020304" pitchFamily="18" charset="0"/>
                      </a:rPr>
                      <m:t> ≤1</m:t>
                    </m:r>
                  </m:oMath>
                </a14:m>
                <a:r>
                  <a:rPr lang="en-AU" dirty="0" smtClean="0">
                    <a:latin typeface="Times New Roman" panose="02020603050405020304" pitchFamily="18" charset="0"/>
                    <a:cs typeface="Times New Roman" panose="02020603050405020304" pitchFamily="18" charset="0"/>
                  </a:rPr>
                  <a:t>) </a:t>
                </a:r>
                <a:r>
                  <a:rPr lang="en-AU" b="1" dirty="0" smtClean="0">
                    <a:latin typeface="Times New Roman" panose="02020603050405020304" pitchFamily="18" charset="0"/>
                    <a:cs typeface="Times New Roman" panose="02020603050405020304" pitchFamily="18" charset="0"/>
                  </a:rPr>
                  <a:t>	   </a:t>
                </a:r>
                <a:endParaRPr kumimoji="0" lang="en-AU"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205358" y="4798707"/>
                <a:ext cx="7176641" cy="1064907"/>
              </a:xfrm>
              <a:prstGeom prst="rect">
                <a:avLst/>
              </a:prstGeom>
              <a:blipFill rotWithShape="1">
                <a:blip r:embed="rId3"/>
                <a:stretch>
                  <a:fillRect l="-765" t="-2286" b="-8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8453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fade">
                                      <p:cBhvr>
                                        <p:cTn id="7" dur="5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81000"/>
            <a:ext cx="8229600" cy="792088"/>
          </a:xfrm>
        </p:spPr>
        <p:txBody>
          <a:bodyPr/>
          <a:lstStyle/>
          <a:p>
            <a:r>
              <a:rPr lang="en-AU" dirty="0" smtClean="0"/>
              <a:t>Advantages of Our Approach</a:t>
            </a:r>
            <a:endParaRPr lang="en-AU" dirty="0"/>
          </a:p>
        </p:txBody>
      </p:sp>
      <p:sp>
        <p:nvSpPr>
          <p:cNvPr id="6" name="Content Placeholder 2"/>
          <p:cNvSpPr txBox="1">
            <a:spLocks/>
          </p:cNvSpPr>
          <p:nvPr/>
        </p:nvSpPr>
        <p:spPr>
          <a:xfrm>
            <a:off x="533400" y="1219200"/>
            <a:ext cx="8229600" cy="581025"/>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AU" sz="2800" dirty="0" smtClean="0"/>
              <a:t>Guaranteed result quality</a:t>
            </a:r>
          </a:p>
        </p:txBody>
      </p:sp>
      <p:sp>
        <p:nvSpPr>
          <p:cNvPr id="9" name="Content Placeholder 2"/>
          <p:cNvSpPr txBox="1">
            <a:spLocks/>
          </p:cNvSpPr>
          <p:nvPr/>
        </p:nvSpPr>
        <p:spPr>
          <a:xfrm>
            <a:off x="381000" y="1828800"/>
            <a:ext cx="82296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AU" sz="2000" dirty="0" smtClean="0"/>
              <a:t>Achieve a guaranteed approximation ratio of </a:t>
            </a:r>
            <a:r>
              <a:rPr lang="en-AU" sz="2400" b="1" dirty="0" smtClean="0"/>
              <a:t>0.25</a:t>
            </a:r>
            <a:r>
              <a:rPr lang="en-AU" sz="2000" dirty="0" smtClean="0"/>
              <a:t>, and much better in practice.</a:t>
            </a:r>
          </a:p>
          <a:p>
            <a:pPr lvl="1">
              <a:buFont typeface="Arial" pitchFamily="34" charset="0"/>
              <a:buChar char="•"/>
            </a:pPr>
            <a:endParaRPr lang="en-AU" sz="2000" dirty="0" smtClean="0"/>
          </a:p>
        </p:txBody>
      </p:sp>
      <p:sp>
        <p:nvSpPr>
          <p:cNvPr id="10" name="Content Placeholder 2"/>
          <p:cNvSpPr>
            <a:spLocks noGrp="1"/>
          </p:cNvSpPr>
          <p:nvPr>
            <p:ph idx="1"/>
          </p:nvPr>
        </p:nvSpPr>
        <p:spPr>
          <a:xfrm>
            <a:off x="533400" y="2667000"/>
            <a:ext cx="8229600" cy="581902"/>
          </a:xfrm>
        </p:spPr>
        <p:txBody>
          <a:bodyPr/>
          <a:lstStyle/>
          <a:p>
            <a:pPr>
              <a:buFont typeface="Arial" panose="020B0604020202020204" pitchFamily="34" charset="0"/>
              <a:buChar char="•"/>
            </a:pPr>
            <a:r>
              <a:rPr lang="en-AU" sz="2800" dirty="0" smtClean="0"/>
              <a:t>Low memory consumption</a:t>
            </a:r>
          </a:p>
          <a:p>
            <a:pPr lvl="1">
              <a:buFont typeface="Arial" panose="020B0604020202020204" pitchFamily="34" charset="0"/>
              <a:buChar char="•"/>
            </a:pPr>
            <a:endParaRPr lang="en-AU" sz="2000" dirty="0"/>
          </a:p>
        </p:txBody>
      </p:sp>
      <p:sp>
        <p:nvSpPr>
          <p:cNvPr id="11" name="Content Placeholder 2"/>
          <p:cNvSpPr txBox="1">
            <a:spLocks/>
          </p:cNvSpPr>
          <p:nvPr/>
        </p:nvSpPr>
        <p:spPr>
          <a:xfrm>
            <a:off x="381000" y="3276600"/>
            <a:ext cx="82296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AU" sz="2000" dirty="0" smtClean="0"/>
              <a:t>Instead of all maximal cliques, just </a:t>
            </a:r>
            <a:r>
              <a:rPr lang="en-AU" sz="2400" b="1" dirty="0" smtClean="0"/>
              <a:t>K</a:t>
            </a:r>
            <a:r>
              <a:rPr lang="en-AU" sz="2000" dirty="0" smtClean="0"/>
              <a:t> most promising candidates are kept in memory</a:t>
            </a:r>
          </a:p>
        </p:txBody>
      </p:sp>
      <p:sp>
        <p:nvSpPr>
          <p:cNvPr id="12" name="Content Placeholder 2"/>
          <p:cNvSpPr txBox="1">
            <a:spLocks/>
          </p:cNvSpPr>
          <p:nvPr/>
        </p:nvSpPr>
        <p:spPr>
          <a:xfrm>
            <a:off x="561975" y="4476750"/>
            <a:ext cx="8229600" cy="556774"/>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AU" sz="2800" dirty="0" smtClean="0"/>
              <a:t> Efficiency and Scalability ?</a:t>
            </a:r>
            <a:endParaRPr lang="en-AU" sz="2000" dirty="0"/>
          </a:p>
        </p:txBody>
      </p:sp>
    </p:spTree>
    <p:extLst>
      <p:ext uri="{BB962C8B-B14F-4D97-AF65-F5344CB8AC3E}">
        <p14:creationId xmlns:p14="http://schemas.microsoft.com/office/powerpoint/2010/main" val="386469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iterate type="lt">
                                    <p:tmPct val="0"/>
                                  </p:iterate>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down)">
                                      <p:cBhvr>
                                        <p:cTn id="27" dur="580">
                                          <p:stCondLst>
                                            <p:cond delay="0"/>
                                          </p:stCondLst>
                                        </p:cTn>
                                        <p:tgtEl>
                                          <p:spTgt spid="12">
                                            <p:txEl>
                                              <p:pRg st="0" end="0"/>
                                            </p:txEl>
                                          </p:spTgt>
                                        </p:tgtEl>
                                      </p:cBhvr>
                                    </p:animEffect>
                                    <p:anim calcmode="lin" valueType="num">
                                      <p:cBhvr>
                                        <p:cTn id="28"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2">
                                            <p:txEl>
                                              <p:pRg st="0" end="0"/>
                                            </p:txEl>
                                          </p:spTgt>
                                        </p:tgtEl>
                                      </p:cBhvr>
                                      <p:to x="100000" y="60000"/>
                                    </p:animScale>
                                    <p:animScale>
                                      <p:cBhvr>
                                        <p:cTn id="34" dur="166" decel="50000">
                                          <p:stCondLst>
                                            <p:cond delay="676"/>
                                          </p:stCondLst>
                                        </p:cTn>
                                        <p:tgtEl>
                                          <p:spTgt spid="12">
                                            <p:txEl>
                                              <p:pRg st="0" end="0"/>
                                            </p:txEl>
                                          </p:spTgt>
                                        </p:tgtEl>
                                      </p:cBhvr>
                                      <p:to x="100000" y="100000"/>
                                    </p:animScale>
                                    <p:animScale>
                                      <p:cBhvr>
                                        <p:cTn id="35" dur="26">
                                          <p:stCondLst>
                                            <p:cond delay="1312"/>
                                          </p:stCondLst>
                                        </p:cTn>
                                        <p:tgtEl>
                                          <p:spTgt spid="12">
                                            <p:txEl>
                                              <p:pRg st="0" end="0"/>
                                            </p:txEl>
                                          </p:spTgt>
                                        </p:tgtEl>
                                      </p:cBhvr>
                                      <p:to x="100000" y="80000"/>
                                    </p:animScale>
                                    <p:animScale>
                                      <p:cBhvr>
                                        <p:cTn id="36" dur="166" decel="50000">
                                          <p:stCondLst>
                                            <p:cond delay="1338"/>
                                          </p:stCondLst>
                                        </p:cTn>
                                        <p:tgtEl>
                                          <p:spTgt spid="12">
                                            <p:txEl>
                                              <p:pRg st="0" end="0"/>
                                            </p:txEl>
                                          </p:spTgt>
                                        </p:tgtEl>
                                      </p:cBhvr>
                                      <p:to x="100000" y="100000"/>
                                    </p:animScale>
                                    <p:animScale>
                                      <p:cBhvr>
                                        <p:cTn id="37" dur="26">
                                          <p:stCondLst>
                                            <p:cond delay="1642"/>
                                          </p:stCondLst>
                                        </p:cTn>
                                        <p:tgtEl>
                                          <p:spTgt spid="12">
                                            <p:txEl>
                                              <p:pRg st="0" end="0"/>
                                            </p:txEl>
                                          </p:spTgt>
                                        </p:tgtEl>
                                      </p:cBhvr>
                                      <p:to x="100000" y="90000"/>
                                    </p:animScale>
                                    <p:animScale>
                                      <p:cBhvr>
                                        <p:cTn id="38" dur="166" decel="50000">
                                          <p:stCondLst>
                                            <p:cond delay="1668"/>
                                          </p:stCondLst>
                                        </p:cTn>
                                        <p:tgtEl>
                                          <p:spTgt spid="12">
                                            <p:txEl>
                                              <p:pRg st="0" end="0"/>
                                            </p:txEl>
                                          </p:spTgt>
                                        </p:tgtEl>
                                      </p:cBhvr>
                                      <p:to x="100000" y="100000"/>
                                    </p:animScale>
                                    <p:animScale>
                                      <p:cBhvr>
                                        <p:cTn id="39" dur="26">
                                          <p:stCondLst>
                                            <p:cond delay="1808"/>
                                          </p:stCondLst>
                                        </p:cTn>
                                        <p:tgtEl>
                                          <p:spTgt spid="12">
                                            <p:txEl>
                                              <p:pRg st="0" end="0"/>
                                            </p:txEl>
                                          </p:spTgt>
                                        </p:tgtEl>
                                      </p:cBhvr>
                                      <p:to x="100000" y="95000"/>
                                    </p:animScale>
                                    <p:animScale>
                                      <p:cBhvr>
                                        <p:cTn id="40" dur="166" decel="50000">
                                          <p:stCondLst>
                                            <p:cond delay="1834"/>
                                          </p:stCondLst>
                                        </p:cTn>
                                        <p:tgtEl>
                                          <p:spTgt spid="1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build="p"/>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19400" y="5324295"/>
            <a:ext cx="1447800" cy="39070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68000" y="468000"/>
            <a:ext cx="8229600" cy="792088"/>
          </a:xfrm>
        </p:spPr>
        <p:txBody>
          <a:bodyPr/>
          <a:lstStyle/>
          <a:p>
            <a:r>
              <a:rPr lang="en-AU" dirty="0" smtClean="0"/>
              <a:t>Cost Analysis</a:t>
            </a:r>
            <a:endParaRPr lang="en-AU" dirty="0"/>
          </a:p>
        </p:txBody>
      </p:sp>
      <p:sp>
        <p:nvSpPr>
          <p:cNvPr id="20" name="TextBox 19"/>
          <p:cNvSpPr txBox="1"/>
          <p:nvPr/>
        </p:nvSpPr>
        <p:spPr>
          <a:xfrm>
            <a:off x="2095500" y="5314890"/>
            <a:ext cx="2895600" cy="400110"/>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lang="en-AU" sz="2000" b="1" dirty="0" smtClean="0">
                <a:latin typeface="+mn-lt"/>
                <a:cs typeface="+mn-cs"/>
              </a:rPr>
              <a:t>PNP-Index</a:t>
            </a:r>
            <a:endParaRPr kumimoji="0" lang="en-AU" sz="2000" b="1" i="0" u="none" strike="noStrike" kern="1200" cap="none" spc="0" normalizeH="0" baseline="0" noProof="0" dirty="0" smtClean="0">
              <a:ln>
                <a:noFill/>
              </a:ln>
              <a:solidFill>
                <a:schemeClr val="tx1"/>
              </a:solidFill>
              <a:effectLst/>
              <a:uLnTx/>
              <a:uFillTx/>
              <a:latin typeface="+mn-lt"/>
              <a:cs typeface="+mn-cs"/>
            </a:endParaRPr>
          </a:p>
        </p:txBody>
      </p:sp>
      <p:sp>
        <p:nvSpPr>
          <p:cNvPr id="21" name="TextBox 20"/>
          <p:cNvSpPr txBox="1"/>
          <p:nvPr/>
        </p:nvSpPr>
        <p:spPr>
          <a:xfrm>
            <a:off x="5219700" y="5324295"/>
            <a:ext cx="2895600" cy="400110"/>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lang="en-AU" sz="2000" b="1" noProof="0" dirty="0" smtClean="0">
                <a:latin typeface="+mn-lt"/>
                <a:cs typeface="+mn-cs"/>
              </a:rPr>
              <a:t>Pruning Rules</a:t>
            </a:r>
            <a:endParaRPr kumimoji="0" lang="en-AU" sz="2000" b="1" i="0" u="none" strike="noStrike" kern="1200" cap="none" spc="0" normalizeH="0" baseline="0" noProof="0" dirty="0" smtClean="0">
              <a:ln>
                <a:noFill/>
              </a:ln>
              <a:solidFill>
                <a:schemeClr val="tx1"/>
              </a:solidFill>
              <a:effectLst/>
              <a:uLnTx/>
              <a:uFillTx/>
              <a:latin typeface="+mn-lt"/>
              <a:cs typeface="+mn-cs"/>
            </a:endParaRPr>
          </a:p>
        </p:txBody>
      </p:sp>
      <mc:AlternateContent xmlns:mc="http://schemas.openxmlformats.org/markup-compatibility/2006" xmlns:a14="http://schemas.microsoft.com/office/drawing/2010/main">
        <mc:Choice Requires="a14">
          <p:sp>
            <p:nvSpPr>
              <p:cNvPr id="22" name="Content Placeholder 2"/>
              <p:cNvSpPr txBox="1">
                <a:spLocks/>
              </p:cNvSpPr>
              <p:nvPr/>
            </p:nvSpPr>
            <p:spPr>
              <a:xfrm>
                <a:off x="990600" y="2857500"/>
                <a:ext cx="8229600" cy="3429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AU" sz="3200" dirty="0" smtClean="0"/>
                  <a:t> </a:t>
                </a:r>
                <a14:m>
                  <m:oMath xmlns:m="http://schemas.openxmlformats.org/officeDocument/2006/math">
                    <m:r>
                      <a:rPr lang="en-AU" sz="3200" b="0" i="1" smtClean="0">
                        <a:latin typeface="Cambria Math"/>
                      </a:rPr>
                      <m:t>𝑂</m:t>
                    </m:r>
                    <m:r>
                      <a:rPr lang="en-AU" sz="3200" b="0" i="1" smtClean="0">
                        <a:latin typeface="Cambria Math"/>
                      </a:rPr>
                      <m:t>(  </m:t>
                    </m:r>
                    <m:r>
                      <a:rPr lang="en-AU" sz="3200" b="0" i="0" smtClean="0">
                        <a:latin typeface="Cambria Math"/>
                      </a:rPr>
                      <m:t>|</m:t>
                    </m:r>
                    <m:r>
                      <a:rPr lang="en-AU" sz="3200" b="0" i="1" dirty="0" smtClean="0">
                        <a:latin typeface="Cambria Math"/>
                        <a:ea typeface="Cambria Math"/>
                      </a:rPr>
                      <m:t>𝒜</m:t>
                    </m:r>
                    <m:r>
                      <a:rPr lang="en-AU" sz="3200" b="0" i="1" dirty="0" smtClean="0">
                        <a:latin typeface="Cambria Math"/>
                        <a:ea typeface="Cambria Math"/>
                      </a:rPr>
                      <m:t>|∗</m:t>
                    </m:r>
                    <m:r>
                      <a:rPr lang="en-AU" sz="3200" b="0" i="1" smtClean="0">
                        <a:latin typeface="Cambria Math"/>
                      </a:rPr>
                      <m:t>𝑘</m:t>
                    </m:r>
                    <m:r>
                      <a:rPr lang="en-AU" sz="3200" b="0" i="1" smtClean="0">
                        <a:latin typeface="Cambria Math"/>
                      </a:rPr>
                      <m:t>∗</m:t>
                    </m:r>
                    <m:d>
                      <m:dPr>
                        <m:begChr m:val="|"/>
                        <m:endChr m:val="|"/>
                        <m:ctrlPr>
                          <a:rPr lang="en-AU" sz="3200" b="0" i="1" smtClean="0">
                            <a:latin typeface="Cambria Math"/>
                          </a:rPr>
                        </m:ctrlPr>
                      </m:dPr>
                      <m:e>
                        <m:r>
                          <a:rPr lang="en-AU" sz="3200" b="0" i="1" smtClean="0">
                            <a:latin typeface="Cambria Math"/>
                          </a:rPr>
                          <m:t>𝐶</m:t>
                        </m:r>
                        <m:r>
                          <a:rPr lang="en-AU" sz="3200" b="0" i="1" baseline="-25000" smtClean="0">
                            <a:latin typeface="Cambria Math"/>
                          </a:rPr>
                          <m:t>𝑚𝑎𝑥</m:t>
                        </m:r>
                      </m:e>
                    </m:d>
                  </m:oMath>
                </a14:m>
                <a:r>
                  <a:rPr lang="en-AU" sz="3200" dirty="0" smtClean="0"/>
                  <a:t>  </a:t>
                </a:r>
                <a14:m>
                  <m:oMath xmlns:m="http://schemas.openxmlformats.org/officeDocument/2006/math">
                    <m:r>
                      <a:rPr lang="en-AU" sz="3200" b="0" i="0" dirty="0" smtClean="0">
                        <a:latin typeface="Cambria Math"/>
                      </a:rPr>
                      <m:t> </m:t>
                    </m:r>
                    <m:r>
                      <a:rPr lang="en-AU" sz="3200" b="0" i="1" dirty="0" smtClean="0">
                        <a:latin typeface="Cambria Math"/>
                      </a:rPr>
                      <m:t>+</m:t>
                    </m:r>
                  </m:oMath>
                </a14:m>
                <a:r>
                  <a:rPr lang="en-AU" sz="3200" dirty="0" smtClean="0"/>
                  <a:t>  </a:t>
                </a:r>
                <a14:m>
                  <m:oMath xmlns:m="http://schemas.openxmlformats.org/officeDocument/2006/math">
                    <m:r>
                      <a:rPr lang="en-AU" sz="3200" b="0" i="0" dirty="0" smtClean="0">
                        <a:latin typeface="Cambria Math"/>
                      </a:rPr>
                      <m:t> </m:t>
                    </m:r>
                    <m:r>
                      <a:rPr lang="en-AU" sz="3200" b="0" i="1" dirty="0" smtClean="0">
                        <a:latin typeface="Cambria Math"/>
                      </a:rPr>
                      <m:t>𝑇</m:t>
                    </m:r>
                    <m:r>
                      <a:rPr lang="en-AU" sz="3200" b="0" i="1" baseline="-25000" dirty="0" smtClean="0">
                        <a:latin typeface="Cambria Math"/>
                      </a:rPr>
                      <m:t>𝑒𝑛𝑢𝑚</m:t>
                    </m:r>
                    <m:r>
                      <a:rPr lang="en-AU" sz="3200" b="0" i="1" dirty="0" smtClean="0">
                        <a:latin typeface="Cambria Math"/>
                      </a:rPr>
                      <m:t>(</m:t>
                    </m:r>
                    <m:r>
                      <a:rPr lang="en-AU" sz="3200" b="0" i="1" dirty="0" smtClean="0">
                        <a:latin typeface="Cambria Math"/>
                      </a:rPr>
                      <m:t>𝐺</m:t>
                    </m:r>
                    <m:r>
                      <a:rPr lang="en-AU" sz="3200" b="0" i="1" dirty="0" smtClean="0">
                        <a:latin typeface="Cambria Math"/>
                      </a:rPr>
                      <m:t>)</m:t>
                    </m:r>
                  </m:oMath>
                </a14:m>
                <a:r>
                  <a:rPr lang="en-AU" sz="3200" dirty="0" smtClean="0"/>
                  <a:t>  </a:t>
                </a:r>
                <a14:m>
                  <m:oMath xmlns:m="http://schemas.openxmlformats.org/officeDocument/2006/math">
                    <m:r>
                      <a:rPr lang="en-AU" sz="3200" b="0" i="1" dirty="0" smtClean="0">
                        <a:latin typeface="Cambria Math"/>
                      </a:rPr>
                      <m:t>)</m:t>
                    </m:r>
                  </m:oMath>
                </a14:m>
                <a:endParaRPr lang="en-AU" sz="3200" dirty="0" smtClean="0"/>
              </a:p>
            </p:txBody>
          </p:sp>
        </mc:Choice>
        <mc:Fallback xmlns="">
          <p:sp>
            <p:nvSpPr>
              <p:cNvPr id="22" name="Content Placeholder 2"/>
              <p:cNvSpPr txBox="1">
                <a:spLocks noRot="1" noChangeAspect="1" noMove="1" noResize="1" noEditPoints="1" noAdjustHandles="1" noChangeArrowheads="1" noChangeShapeType="1" noTextEdit="1"/>
              </p:cNvSpPr>
              <p:nvPr/>
            </p:nvSpPr>
            <p:spPr>
              <a:xfrm>
                <a:off x="990600" y="2857500"/>
                <a:ext cx="8229600" cy="342900"/>
              </a:xfrm>
              <a:prstGeom prst="rect">
                <a:avLst/>
              </a:prstGeom>
              <a:blipFill rotWithShape="1">
                <a:blip r:embed="rId3"/>
                <a:stretch>
                  <a:fillRect b="-58929"/>
                </a:stretch>
              </a:blipFill>
            </p:spPr>
            <p:txBody>
              <a:bodyPr/>
              <a:lstStyle/>
              <a:p>
                <a:r>
                  <a:rPr lang="en-AU">
                    <a:noFill/>
                  </a:rPr>
                  <a:t> </a:t>
                </a:r>
              </a:p>
            </p:txBody>
          </p:sp>
        </mc:Fallback>
      </mc:AlternateContent>
      <p:sp>
        <p:nvSpPr>
          <p:cNvPr id="16" name="Content Placeholder 2"/>
          <p:cNvSpPr txBox="1">
            <a:spLocks/>
          </p:cNvSpPr>
          <p:nvPr/>
        </p:nvSpPr>
        <p:spPr>
          <a:xfrm>
            <a:off x="381000" y="1219200"/>
            <a:ext cx="82296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AU" sz="2000" dirty="0" smtClean="0"/>
              <a:t>A naïve implementation of our approach: </a:t>
            </a:r>
            <a:endParaRPr lang="en-AU" sz="2000" b="0" i="1" dirty="0" smtClean="0">
              <a:latin typeface="Cambria Math"/>
            </a:endParaRPr>
          </a:p>
        </p:txBody>
      </p:sp>
      <p:sp>
        <p:nvSpPr>
          <p:cNvPr id="24" name="Content Placeholder 2"/>
          <p:cNvSpPr txBox="1">
            <a:spLocks/>
          </p:cNvSpPr>
          <p:nvPr/>
        </p:nvSpPr>
        <p:spPr>
          <a:xfrm>
            <a:off x="838200" y="1600200"/>
            <a:ext cx="82296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AU" sz="2000" dirty="0" smtClean="0"/>
              <a:t> for each generated maximal clique </a:t>
            </a:r>
            <a:r>
              <a:rPr lang="en-AU" sz="2000" i="1" dirty="0" smtClean="0"/>
              <a:t>C</a:t>
            </a:r>
          </a:p>
          <a:p>
            <a:pPr lvl="1">
              <a:buFont typeface="Arial" panose="020B0604020202020204" pitchFamily="34" charset="0"/>
              <a:buChar char="•"/>
            </a:pPr>
            <a:r>
              <a:rPr lang="en-AU" sz="2000" dirty="0" smtClean="0"/>
              <a:t>      update </a:t>
            </a:r>
            <a:r>
              <a:rPr lang="en-AU" sz="2000" i="1" dirty="0" smtClean="0"/>
              <a:t>top-k candidate set </a:t>
            </a:r>
            <a:r>
              <a:rPr lang="en-AU" sz="2000" dirty="0" smtClean="0"/>
              <a:t> by </a:t>
            </a:r>
            <a:r>
              <a:rPr lang="en-AU" sz="2000" i="1" dirty="0" smtClean="0"/>
              <a:t>C </a:t>
            </a:r>
            <a:r>
              <a:rPr lang="en-AU" sz="2000" dirty="0" smtClean="0"/>
              <a:t>with replacement condition</a:t>
            </a:r>
            <a:endParaRPr lang="en-AU" sz="1400" b="1" dirty="0">
              <a:latin typeface="Times New Roman" panose="02020603050405020304" pitchFamily="18" charset="0"/>
              <a:cs typeface="Times New Roman" panose="02020603050405020304" pitchFamily="18" charset="0"/>
            </a:endParaRPr>
          </a:p>
        </p:txBody>
      </p:sp>
      <p:sp>
        <p:nvSpPr>
          <p:cNvPr id="25" name="Content Placeholder 2"/>
          <p:cNvSpPr txBox="1">
            <a:spLocks/>
          </p:cNvSpPr>
          <p:nvPr/>
        </p:nvSpPr>
        <p:spPr>
          <a:xfrm>
            <a:off x="381000" y="2438400"/>
            <a:ext cx="82296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AU" sz="2000" dirty="0" smtClean="0"/>
              <a:t>The time complexity is : </a:t>
            </a:r>
            <a:endParaRPr lang="en-AU" sz="2000" b="0" i="1" dirty="0" smtClean="0">
              <a:latin typeface="Cambria Math"/>
            </a:endParaRPr>
          </a:p>
        </p:txBody>
      </p:sp>
      <p:sp>
        <p:nvSpPr>
          <p:cNvPr id="3" name="Rectangle 2"/>
          <p:cNvSpPr/>
          <p:nvPr/>
        </p:nvSpPr>
        <p:spPr>
          <a:xfrm>
            <a:off x="2195513" y="2895600"/>
            <a:ext cx="790574" cy="5334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Down Arrow 3"/>
          <p:cNvSpPr/>
          <p:nvPr/>
        </p:nvSpPr>
        <p:spPr>
          <a:xfrm>
            <a:off x="2514600" y="3505200"/>
            <a:ext cx="152400" cy="2190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Content Placeholder 2"/>
          <p:cNvSpPr txBox="1">
            <a:spLocks/>
          </p:cNvSpPr>
          <p:nvPr/>
        </p:nvSpPr>
        <p:spPr>
          <a:xfrm>
            <a:off x="723900" y="3724275"/>
            <a:ext cx="37338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AU" sz="2000" dirty="0" smtClean="0"/>
              <a:t>number of maximal cliques</a:t>
            </a:r>
            <a:endParaRPr lang="en-AU" sz="2000" i="1" dirty="0" smtClean="0"/>
          </a:p>
        </p:txBody>
      </p:sp>
      <p:sp>
        <p:nvSpPr>
          <p:cNvPr id="28" name="Rectangle 27"/>
          <p:cNvSpPr/>
          <p:nvPr/>
        </p:nvSpPr>
        <p:spPr>
          <a:xfrm>
            <a:off x="3886200" y="2895600"/>
            <a:ext cx="1095374" cy="5334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Down Arrow 28"/>
          <p:cNvSpPr/>
          <p:nvPr/>
        </p:nvSpPr>
        <p:spPr>
          <a:xfrm>
            <a:off x="4343400" y="3505200"/>
            <a:ext cx="152400" cy="2190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Content Placeholder 2"/>
          <p:cNvSpPr txBox="1">
            <a:spLocks/>
          </p:cNvSpPr>
          <p:nvPr/>
        </p:nvSpPr>
        <p:spPr>
          <a:xfrm>
            <a:off x="2581275" y="3724275"/>
            <a:ext cx="37338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AU" sz="2000" dirty="0" smtClean="0"/>
              <a:t>size of maximum clique</a:t>
            </a:r>
            <a:endParaRPr lang="en-AU" sz="2000" i="1" dirty="0" smtClean="0"/>
          </a:p>
        </p:txBody>
      </p:sp>
      <p:cxnSp>
        <p:nvCxnSpPr>
          <p:cNvPr id="31" name="Straight Connector 30"/>
          <p:cNvCxnSpPr/>
          <p:nvPr/>
        </p:nvCxnSpPr>
        <p:spPr>
          <a:xfrm>
            <a:off x="2209801" y="3581400"/>
            <a:ext cx="289559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3" name="Down Arrow 32"/>
          <p:cNvSpPr/>
          <p:nvPr/>
        </p:nvSpPr>
        <p:spPr>
          <a:xfrm>
            <a:off x="3429000" y="3657600"/>
            <a:ext cx="228600" cy="4095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Content Placeholder 2"/>
          <p:cNvSpPr txBox="1">
            <a:spLocks/>
          </p:cNvSpPr>
          <p:nvPr/>
        </p:nvSpPr>
        <p:spPr>
          <a:xfrm>
            <a:off x="1676400" y="4114800"/>
            <a:ext cx="37338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AU" sz="2000" dirty="0" smtClean="0"/>
              <a:t>time for maintaining top-k candidate set</a:t>
            </a:r>
            <a:endParaRPr lang="en-AU" sz="2000" i="1" dirty="0" smtClean="0"/>
          </a:p>
        </p:txBody>
      </p:sp>
      <p:cxnSp>
        <p:nvCxnSpPr>
          <p:cNvPr id="39" name="Straight Connector 38"/>
          <p:cNvCxnSpPr/>
          <p:nvPr/>
        </p:nvCxnSpPr>
        <p:spPr>
          <a:xfrm>
            <a:off x="5791201" y="3581400"/>
            <a:ext cx="175259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0" name="Down Arrow 39"/>
          <p:cNvSpPr/>
          <p:nvPr/>
        </p:nvSpPr>
        <p:spPr>
          <a:xfrm>
            <a:off x="6553200" y="3662362"/>
            <a:ext cx="228600" cy="4095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Content Placeholder 2"/>
          <p:cNvSpPr txBox="1">
            <a:spLocks/>
          </p:cNvSpPr>
          <p:nvPr/>
        </p:nvSpPr>
        <p:spPr>
          <a:xfrm>
            <a:off x="5181600" y="4114800"/>
            <a:ext cx="37338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AU" sz="2000" dirty="0" smtClean="0"/>
              <a:t>time for enumerating maximal cliques</a:t>
            </a:r>
            <a:endParaRPr lang="en-AU" sz="2000" i="1" dirty="0" smtClean="0"/>
          </a:p>
        </p:txBody>
      </p:sp>
      <p:sp>
        <p:nvSpPr>
          <p:cNvPr id="42" name="Down Arrow 41"/>
          <p:cNvSpPr/>
          <p:nvPr/>
        </p:nvSpPr>
        <p:spPr>
          <a:xfrm>
            <a:off x="3429000" y="4848225"/>
            <a:ext cx="228600" cy="4095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Down Arrow 42"/>
          <p:cNvSpPr/>
          <p:nvPr/>
        </p:nvSpPr>
        <p:spPr>
          <a:xfrm>
            <a:off x="6553200" y="4848225"/>
            <a:ext cx="228600" cy="4095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9887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4"/>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7"/>
                                        </p:tgtEl>
                                        <p:attrNameLst>
                                          <p:attrName>style.visibility</p:attrName>
                                        </p:attrNameLst>
                                      </p:cBhvr>
                                      <p:to>
                                        <p:strVal val="hidden"/>
                                      </p:to>
                                    </p:set>
                                  </p:childTnLst>
                                </p:cTn>
                              </p:par>
                            </p:childTnLst>
                          </p:cTn>
                        </p:par>
                        <p:par>
                          <p:cTn id="32" fill="hold">
                            <p:stCondLst>
                              <p:cond delay="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9"/>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strips(downRight)">
                                      <p:cBhvr>
                                        <p:cTn id="56" dur="500"/>
                                        <p:tgtEl>
                                          <p:spTgt spid="31"/>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strips(downRight)">
                                      <p:cBhvr>
                                        <p:cTn id="69" dur="500"/>
                                        <p:tgtEl>
                                          <p:spTgt spid="39"/>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par>
                          <p:cTn id="83" fill="hold">
                            <p:stCondLst>
                              <p:cond delay="50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500"/>
                                        <p:tgtEl>
                                          <p:spTgt spid="43"/>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left)">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1" grpId="0"/>
      <p:bldP spid="22" grpId="0"/>
      <p:bldP spid="25" grpId="0"/>
      <p:bldP spid="3" grpId="0" animBg="1"/>
      <p:bldP spid="3" grpId="1" animBg="1"/>
      <p:bldP spid="4" grpId="0" animBg="1"/>
      <p:bldP spid="4" grpId="1" animBg="1"/>
      <p:bldP spid="27" grpId="0"/>
      <p:bldP spid="27" grpId="1"/>
      <p:bldP spid="28" grpId="0" animBg="1"/>
      <p:bldP spid="28" grpId="1" animBg="1"/>
      <p:bldP spid="29" grpId="0" animBg="1"/>
      <p:bldP spid="29" grpId="1" animBg="1"/>
      <p:bldP spid="30" grpId="0"/>
      <p:bldP spid="30" grpId="1"/>
      <p:bldP spid="33" grpId="0" animBg="1"/>
      <p:bldP spid="38" grpId="0"/>
      <p:bldP spid="40" grpId="0" animBg="1"/>
      <p:bldP spid="41" grpId="0"/>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80000" cy="792088"/>
          </a:xfrm>
        </p:spPr>
        <p:txBody>
          <a:bodyPr/>
          <a:lstStyle/>
          <a:p>
            <a:r>
              <a:rPr lang="en-AU" dirty="0"/>
              <a:t>PNP-Index</a:t>
            </a:r>
            <a:r>
              <a:rPr lang="en-AU" sz="2800" dirty="0"/>
              <a:t/>
            </a:r>
            <a:br>
              <a:rPr lang="en-AU" sz="2800" dirty="0"/>
            </a:br>
            <a:endParaRPr lang="en-AU" dirty="0"/>
          </a:p>
        </p:txBody>
      </p:sp>
      <p:grpSp>
        <p:nvGrpSpPr>
          <p:cNvPr id="27" name="Group 26"/>
          <p:cNvGrpSpPr/>
          <p:nvPr/>
        </p:nvGrpSpPr>
        <p:grpSpPr>
          <a:xfrm>
            <a:off x="1153057" y="1807005"/>
            <a:ext cx="3660665" cy="2307828"/>
            <a:chOff x="606241" y="1981200"/>
            <a:chExt cx="4074635" cy="2438400"/>
          </a:xfrm>
        </p:grpSpPr>
        <p:cxnSp>
          <p:nvCxnSpPr>
            <p:cNvPr id="143" name="Straight Connector 142"/>
            <p:cNvCxnSpPr/>
            <p:nvPr/>
          </p:nvCxnSpPr>
          <p:spPr>
            <a:xfrm flipH="1" flipV="1">
              <a:off x="1363201" y="3505200"/>
              <a:ext cx="1388399" cy="1059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877801" y="3285000"/>
              <a:ext cx="92999" cy="685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751600" y="3039600"/>
              <a:ext cx="516601" cy="558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743200" y="2395800"/>
              <a:ext cx="372600" cy="119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3115800" y="2372850"/>
              <a:ext cx="152400" cy="6919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1896600" y="2743200"/>
              <a:ext cx="855000" cy="846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905000" y="2372850"/>
              <a:ext cx="1210800" cy="3703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363201" y="2734800"/>
              <a:ext cx="541799" cy="770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01600" y="2125200"/>
              <a:ext cx="474000" cy="47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970800" y="2599200"/>
              <a:ext cx="304800" cy="685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3259800" y="3039600"/>
              <a:ext cx="711000" cy="245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124200" y="2125200"/>
              <a:ext cx="677400" cy="237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2751600" y="3589800"/>
              <a:ext cx="457201" cy="592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208801" y="3979200"/>
              <a:ext cx="669000" cy="203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363200" y="3505200"/>
              <a:ext cx="541800" cy="61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896600" y="3589800"/>
              <a:ext cx="855000" cy="533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896600" y="2743200"/>
              <a:ext cx="8400" cy="138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363201" y="3361200"/>
              <a:ext cx="854999"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1896601" y="2734800"/>
              <a:ext cx="321599" cy="61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905001" y="3361200"/>
              <a:ext cx="313199" cy="76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1905000" y="2743200"/>
              <a:ext cx="1354800" cy="296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2218200" y="2362200"/>
              <a:ext cx="906000" cy="999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218200" y="3352800"/>
              <a:ext cx="533400" cy="237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2218200" y="3039600"/>
              <a:ext cx="1050000" cy="313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3801600" y="2125200"/>
              <a:ext cx="169200" cy="1159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3259800" y="2125201"/>
              <a:ext cx="541801" cy="9143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115800" y="2395800"/>
              <a:ext cx="1159800" cy="2034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115800" y="2362200"/>
              <a:ext cx="855000" cy="922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268200" y="2599201"/>
              <a:ext cx="1007400" cy="4403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268201" y="3039600"/>
              <a:ext cx="609599" cy="931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3208801" y="3039600"/>
              <a:ext cx="50999" cy="1143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751600" y="3285000"/>
              <a:ext cx="121920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3208801" y="3285000"/>
              <a:ext cx="761999" cy="897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2751600" y="3589800"/>
              <a:ext cx="1126200" cy="381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752600" y="25908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000" dirty="0">
                  <a:solidFill>
                    <a:schemeClr val="tx1">
                      <a:lumMod val="95000"/>
                      <a:lumOff val="5000"/>
                    </a:schemeClr>
                  </a:solidFill>
                </a:rPr>
                <a:t>v</a:t>
              </a:r>
              <a:r>
                <a:rPr lang="en-AU" sz="1000" baseline="-25000" dirty="0">
                  <a:solidFill>
                    <a:schemeClr val="tx1">
                      <a:lumMod val="95000"/>
                      <a:lumOff val="5000"/>
                    </a:schemeClr>
                  </a:solidFill>
                </a:rPr>
                <a:t>3</a:t>
              </a:r>
            </a:p>
          </p:txBody>
        </p:sp>
        <p:sp>
          <p:nvSpPr>
            <p:cNvPr id="14" name="Oval 13"/>
            <p:cNvSpPr/>
            <p:nvPr/>
          </p:nvSpPr>
          <p:spPr>
            <a:xfrm>
              <a:off x="2074200" y="32172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4</a:t>
              </a:r>
              <a:endParaRPr lang="en-AU" sz="1000" baseline="-25000" dirty="0">
                <a:solidFill>
                  <a:schemeClr val="tx1">
                    <a:lumMod val="95000"/>
                    <a:lumOff val="5000"/>
                  </a:schemeClr>
                </a:solidFill>
              </a:endParaRPr>
            </a:p>
          </p:txBody>
        </p:sp>
        <p:sp>
          <p:nvSpPr>
            <p:cNvPr id="15" name="Oval 14"/>
            <p:cNvSpPr/>
            <p:nvPr/>
          </p:nvSpPr>
          <p:spPr>
            <a:xfrm>
              <a:off x="2607600" y="34458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5</a:t>
              </a:r>
              <a:endParaRPr lang="en-AU" sz="1000" baseline="-25000" dirty="0">
                <a:solidFill>
                  <a:schemeClr val="tx1">
                    <a:lumMod val="95000"/>
                    <a:lumOff val="5000"/>
                  </a:schemeClr>
                </a:solidFill>
              </a:endParaRPr>
            </a:p>
          </p:txBody>
        </p:sp>
        <p:sp>
          <p:nvSpPr>
            <p:cNvPr id="16" name="Oval 15"/>
            <p:cNvSpPr/>
            <p:nvPr/>
          </p:nvSpPr>
          <p:spPr>
            <a:xfrm>
              <a:off x="4131600" y="24552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12</a:t>
              </a:r>
              <a:endParaRPr lang="en-AU" sz="1000" baseline="-25000" dirty="0">
                <a:solidFill>
                  <a:schemeClr val="tx1">
                    <a:lumMod val="95000"/>
                    <a:lumOff val="5000"/>
                  </a:schemeClr>
                </a:solidFill>
              </a:endParaRPr>
            </a:p>
          </p:txBody>
        </p:sp>
        <p:sp>
          <p:nvSpPr>
            <p:cNvPr id="17" name="Oval 16"/>
            <p:cNvSpPr/>
            <p:nvPr/>
          </p:nvSpPr>
          <p:spPr>
            <a:xfrm>
              <a:off x="2971800" y="22266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6</a:t>
              </a:r>
              <a:endParaRPr lang="en-AU" sz="1000" baseline="-25000" dirty="0">
                <a:solidFill>
                  <a:schemeClr val="tx1">
                    <a:lumMod val="95000"/>
                    <a:lumOff val="5000"/>
                  </a:schemeClr>
                </a:solidFill>
              </a:endParaRPr>
            </a:p>
          </p:txBody>
        </p:sp>
        <p:sp>
          <p:nvSpPr>
            <p:cNvPr id="18" name="Oval 17"/>
            <p:cNvSpPr/>
            <p:nvPr/>
          </p:nvSpPr>
          <p:spPr>
            <a:xfrm>
              <a:off x="3064800" y="40386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8</a:t>
              </a:r>
              <a:endParaRPr lang="en-AU" sz="1000" baseline="-25000" dirty="0">
                <a:solidFill>
                  <a:schemeClr val="tx1">
                    <a:lumMod val="95000"/>
                    <a:lumOff val="5000"/>
                  </a:schemeClr>
                </a:solidFill>
              </a:endParaRPr>
            </a:p>
          </p:txBody>
        </p:sp>
        <p:sp>
          <p:nvSpPr>
            <p:cNvPr id="19" name="Oval 18"/>
            <p:cNvSpPr/>
            <p:nvPr/>
          </p:nvSpPr>
          <p:spPr>
            <a:xfrm>
              <a:off x="3657600" y="19812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11</a:t>
              </a:r>
              <a:endParaRPr lang="en-AU" sz="1000" baseline="-25000" dirty="0">
                <a:solidFill>
                  <a:schemeClr val="tx1">
                    <a:lumMod val="95000"/>
                    <a:lumOff val="5000"/>
                  </a:schemeClr>
                </a:solidFill>
              </a:endParaRPr>
            </a:p>
          </p:txBody>
        </p:sp>
        <p:sp>
          <p:nvSpPr>
            <p:cNvPr id="20" name="Oval 19"/>
            <p:cNvSpPr/>
            <p:nvPr/>
          </p:nvSpPr>
          <p:spPr>
            <a:xfrm>
              <a:off x="3733800" y="38268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10</a:t>
              </a:r>
              <a:endParaRPr lang="en-AU" sz="1000" baseline="-25000" dirty="0">
                <a:solidFill>
                  <a:schemeClr val="tx1">
                    <a:lumMod val="95000"/>
                    <a:lumOff val="5000"/>
                  </a:schemeClr>
                </a:solidFill>
              </a:endParaRPr>
            </a:p>
          </p:txBody>
        </p:sp>
        <p:sp>
          <p:nvSpPr>
            <p:cNvPr id="21" name="Oval 20"/>
            <p:cNvSpPr/>
            <p:nvPr/>
          </p:nvSpPr>
          <p:spPr>
            <a:xfrm>
              <a:off x="3826800" y="31410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9</a:t>
              </a:r>
              <a:endParaRPr lang="en-AU" sz="1000" baseline="-25000" dirty="0">
                <a:solidFill>
                  <a:schemeClr val="tx1">
                    <a:lumMod val="95000"/>
                    <a:lumOff val="5000"/>
                  </a:schemeClr>
                </a:solidFill>
              </a:endParaRPr>
            </a:p>
          </p:txBody>
        </p:sp>
        <p:sp>
          <p:nvSpPr>
            <p:cNvPr id="22" name="Oval 21"/>
            <p:cNvSpPr/>
            <p:nvPr/>
          </p:nvSpPr>
          <p:spPr>
            <a:xfrm>
              <a:off x="3124200" y="28956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7</a:t>
              </a:r>
              <a:endParaRPr lang="en-AU" sz="1000" baseline="-25000" dirty="0">
                <a:solidFill>
                  <a:schemeClr val="tx1">
                    <a:lumMod val="95000"/>
                    <a:lumOff val="5000"/>
                  </a:schemeClr>
                </a:solidFill>
              </a:endParaRPr>
            </a:p>
          </p:txBody>
        </p:sp>
        <p:sp>
          <p:nvSpPr>
            <p:cNvPr id="23" name="Oval 22"/>
            <p:cNvSpPr/>
            <p:nvPr/>
          </p:nvSpPr>
          <p:spPr>
            <a:xfrm>
              <a:off x="1219200" y="33528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a:t>
              </a:r>
              <a:endParaRPr lang="en-AU" sz="1000" baseline="-25000" dirty="0">
                <a:solidFill>
                  <a:schemeClr val="tx1">
                    <a:lumMod val="95000"/>
                    <a:lumOff val="5000"/>
                  </a:schemeClr>
                </a:solidFill>
              </a:endParaRPr>
            </a:p>
          </p:txBody>
        </p:sp>
        <p:sp>
          <p:nvSpPr>
            <p:cNvPr id="24" name="Oval 23"/>
            <p:cNvSpPr/>
            <p:nvPr/>
          </p:nvSpPr>
          <p:spPr>
            <a:xfrm>
              <a:off x="1752600" y="39792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2</a:t>
              </a:r>
              <a:endParaRPr lang="en-AU" sz="1000" baseline="-25000" dirty="0">
                <a:solidFill>
                  <a:schemeClr val="tx1">
                    <a:lumMod val="95000"/>
                    <a:lumOff val="5000"/>
                  </a:schemeClr>
                </a:solidFill>
              </a:endParaRPr>
            </a:p>
          </p:txBody>
        </p:sp>
        <p:sp>
          <p:nvSpPr>
            <p:cNvPr id="101" name="Oval 100"/>
            <p:cNvSpPr/>
            <p:nvPr/>
          </p:nvSpPr>
          <p:spPr>
            <a:xfrm>
              <a:off x="1116000" y="2556601"/>
              <a:ext cx="1813500" cy="1786799"/>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Oval 146"/>
            <p:cNvSpPr/>
            <p:nvPr/>
          </p:nvSpPr>
          <p:spPr>
            <a:xfrm>
              <a:off x="1691700" y="1981200"/>
              <a:ext cx="1813500" cy="1786799"/>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Oval 147"/>
            <p:cNvSpPr/>
            <p:nvPr/>
          </p:nvSpPr>
          <p:spPr>
            <a:xfrm>
              <a:off x="2514600" y="2727600"/>
              <a:ext cx="1692000" cy="1692000"/>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p:cNvSpPr txBox="1"/>
            <p:nvPr/>
          </p:nvSpPr>
          <p:spPr>
            <a:xfrm>
              <a:off x="1284778" y="2066022"/>
              <a:ext cx="427498"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2</a:t>
              </a:r>
            </a:p>
          </p:txBody>
        </p:sp>
        <p:sp>
          <p:nvSpPr>
            <p:cNvPr id="54" name="TextBox 53"/>
            <p:cNvSpPr txBox="1"/>
            <p:nvPr/>
          </p:nvSpPr>
          <p:spPr>
            <a:xfrm>
              <a:off x="606241" y="3084898"/>
              <a:ext cx="427499"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1</a:t>
              </a:r>
            </a:p>
          </p:txBody>
        </p:sp>
        <p:sp>
          <p:nvSpPr>
            <p:cNvPr id="56" name="TextBox 55"/>
            <p:cNvSpPr txBox="1"/>
            <p:nvPr/>
          </p:nvSpPr>
          <p:spPr>
            <a:xfrm>
              <a:off x="4253378" y="4069785"/>
              <a:ext cx="427498"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3</a:t>
              </a:r>
            </a:p>
          </p:txBody>
        </p:sp>
        <p:cxnSp>
          <p:nvCxnSpPr>
            <p:cNvPr id="5" name="Straight Arrow Connector 4"/>
            <p:cNvCxnSpPr/>
            <p:nvPr/>
          </p:nvCxnSpPr>
          <p:spPr>
            <a:xfrm>
              <a:off x="1634100" y="2294400"/>
              <a:ext cx="156600" cy="135600"/>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910200" y="3293400"/>
              <a:ext cx="156600" cy="135600"/>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4131600" y="4021799"/>
              <a:ext cx="227800" cy="160801"/>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28" name="Table 27"/>
              <p:cNvGraphicFramePr>
                <a:graphicFrameLocks noGrp="1"/>
              </p:cNvGraphicFramePr>
              <p:nvPr>
                <p:extLst>
                  <p:ext uri="{D42A27DB-BD31-4B8C-83A1-F6EECF244321}">
                    <p14:modId xmlns:p14="http://schemas.microsoft.com/office/powerpoint/2010/main" val="975777976"/>
                  </p:ext>
                </p:extLst>
              </p:nvPr>
            </p:nvGraphicFramePr>
            <p:xfrm>
              <a:off x="1295400" y="4392000"/>
              <a:ext cx="6553200" cy="1397000"/>
            </p:xfrm>
            <a:graphic>
              <a:graphicData uri="http://schemas.openxmlformats.org/drawingml/2006/table">
                <a:tbl>
                  <a:tblPr firstRow="1" bandRow="1">
                    <a:tableStyleId>{5C22544A-7EE6-4342-B048-85BDC9FD1C3A}</a:tableStyleId>
                  </a:tblPr>
                  <a:tblGrid>
                    <a:gridCol w="649023"/>
                    <a:gridCol w="406400"/>
                    <a:gridCol w="406400"/>
                    <a:gridCol w="406400"/>
                    <a:gridCol w="406400"/>
                    <a:gridCol w="406400"/>
                    <a:gridCol w="406400"/>
                    <a:gridCol w="406400"/>
                    <a:gridCol w="406400"/>
                    <a:gridCol w="406400"/>
                    <a:gridCol w="406400"/>
                    <a:gridCol w="406400"/>
                    <a:gridCol w="406400"/>
                    <a:gridCol w="1027377"/>
                  </a:tblGrid>
                  <a:tr h="279400">
                    <a:tc>
                      <a:txBody>
                        <a:bodyPr/>
                        <a:lstStyle/>
                        <a:p>
                          <a:endParaRPr lang="en-AU" dirty="0"/>
                        </a:p>
                      </a:txBody>
                      <a:tcPr marL="0" marR="0" marT="0" marB="0" anchor="ctr" anchorCtr="1"/>
                    </a:tc>
                    <a:tc>
                      <a:txBody>
                        <a:bodyPr/>
                        <a:lstStyle/>
                        <a:p>
                          <a:r>
                            <a:rPr lang="en-AU" sz="1200" dirty="0" smtClean="0"/>
                            <a:t>v</a:t>
                          </a:r>
                          <a:r>
                            <a:rPr lang="en-AU" sz="1200" baseline="-25000" dirty="0" smtClean="0"/>
                            <a:t>1</a:t>
                          </a:r>
                          <a:endParaRPr lang="en-AU" sz="1200" baseline="-25000" dirty="0"/>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3</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4</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5</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6</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7</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8</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9</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10</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baseline="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11</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a:t>
                          </a:r>
                          <a:r>
                            <a:rPr lang="en-AU" sz="1200" b="1" kern="1200" dirty="0" err="1" smtClean="0">
                              <a:solidFill>
                                <a:schemeClr val="lt1"/>
                              </a:solidFill>
                              <a:latin typeface="+mn-lt"/>
                              <a:ea typeface="+mn-ea"/>
                              <a:cs typeface="+mn-cs"/>
                            </a:rPr>
                            <a:t>priv</a:t>
                          </a:r>
                          <a:r>
                            <a:rPr lang="en-AU" sz="1200" b="1" kern="1200" dirty="0" smtClean="0">
                              <a:solidFill>
                                <a:schemeClr val="lt1"/>
                              </a:solidFill>
                              <a:latin typeface="+mn-lt"/>
                              <a:ea typeface="+mn-ea"/>
                              <a:cs typeface="+mn-cs"/>
                            </a:rPr>
                            <a:t>(C)|</a:t>
                          </a:r>
                          <a:endParaRPr lang="en-AU" sz="1200" b="1" kern="1200" dirty="0">
                            <a:solidFill>
                              <a:schemeClr val="lt1"/>
                            </a:solidFill>
                            <a:latin typeface="+mn-lt"/>
                            <a:ea typeface="+mn-ea"/>
                            <a:cs typeface="+mn-cs"/>
                          </a:endParaRPr>
                        </a:p>
                      </a:txBody>
                      <a:tcPr marL="0" marR="0" marT="0" marB="0" anchor="ctr" anchorCtr="1"/>
                    </a:tc>
                  </a:tr>
                  <a:tr h="279400">
                    <a:tc>
                      <a:txBody>
                        <a:bodyPr/>
                        <a:lstStyle/>
                        <a:p>
                          <a:r>
                            <a:rPr lang="en-AU" sz="1200" dirty="0" smtClean="0"/>
                            <a:t>c</a:t>
                          </a:r>
                          <a:r>
                            <a:rPr lang="en-AU" sz="1200" baseline="-25000" dirty="0" smtClean="0"/>
                            <a:t>1</a:t>
                          </a:r>
                          <a:endParaRPr lang="en-AU" sz="1200" baseline="-25000" dirty="0"/>
                        </a:p>
                      </a:txBody>
                      <a:tcPr marL="0" marR="0" marT="0" marB="0" anchor="ctr" anchorCtr="1">
                        <a:solidFill>
                          <a:schemeClr val="bg2"/>
                        </a:solidFill>
                      </a:tcPr>
                    </a:tc>
                    <a:tc>
                      <a:txBody>
                        <a:bodyPr/>
                        <a:lstStyle/>
                        <a:p>
                          <a:pPr/>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dirty="0"/>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kern="1200" smtClean="0">
                                    <a:solidFill>
                                      <a:schemeClr val="dk1"/>
                                    </a:solidFill>
                                    <a:latin typeface="Cambria Math"/>
                                    <a:ea typeface="+mn-ea"/>
                                    <a:cs typeface="+mn-cs"/>
                                  </a:rPr>
                                  <m:t>2</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r>
                  <a:tr h="279400">
                    <a:tc>
                      <a:txBody>
                        <a:bodyPr/>
                        <a:lstStyle/>
                        <a:p>
                          <a:pPr marL="0" algn="l" defTabSz="914400" rtl="0" eaLnBrk="1" latinLnBrk="0" hangingPunct="1"/>
                          <a:r>
                            <a:rPr lang="en-AU" sz="1200" kern="1200" dirty="0" smtClean="0">
                              <a:solidFill>
                                <a:schemeClr val="dk1"/>
                              </a:solidFill>
                              <a:latin typeface="+mn-lt"/>
                              <a:ea typeface="+mn-ea"/>
                              <a:cs typeface="+mn-cs"/>
                            </a:rPr>
                            <a:t>c</a:t>
                          </a:r>
                          <a:r>
                            <a:rPr lang="en-AU" sz="1200" kern="1200" baseline="-25000" dirty="0" smtClean="0">
                              <a:solidFill>
                                <a:schemeClr val="dk1"/>
                              </a:solidFill>
                              <a:latin typeface="+mn-lt"/>
                              <a:ea typeface="+mn-ea"/>
                              <a:cs typeface="+mn-cs"/>
                            </a:rPr>
                            <a:t>2</a:t>
                          </a:r>
                          <a:endParaRPr lang="en-AU" sz="1200" kern="1200" baseline="-250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AU" sz="18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200" b="0" i="1" dirty="0" smtClean="0">
                                    <a:latin typeface="Cambria Math"/>
                                  </a:rPr>
                                  <m:t>1</m:t>
                                </m:r>
                                <m:r>
                                  <a:rPr lang="en-AU" sz="1200" b="0" i="1" baseline="30000" dirty="0" smtClean="0">
                                    <a:latin typeface="Cambria Math"/>
                                  </a:rPr>
                                  <m:t>∗</m:t>
                                </m:r>
                              </m:oMath>
                            </m:oMathPara>
                          </a14:m>
                          <a:endParaRPr lang="en-AU" sz="1200" kern="1200" baseline="30000" dirty="0">
                            <a:solidFill>
                              <a:schemeClr val="dk1"/>
                            </a:solidFill>
                            <a:latin typeface="+mn-lt"/>
                            <a:ea typeface="+mn-ea"/>
                            <a:cs typeface="+mn-cs"/>
                          </a:endParaRPr>
                        </a:p>
                      </a:txBody>
                      <a:tcPr marL="0" marR="0" marT="0" marB="0" anchor="ctr" anchorCtr="1">
                        <a:solidFill>
                          <a:schemeClr val="bg1">
                            <a:lumMod val="85000"/>
                          </a:schemeClr>
                        </a:solidFill>
                      </a:tcPr>
                    </a:tc>
                  </a:tr>
                  <a:tr h="279400">
                    <a:tc>
                      <a:txBody>
                        <a:bodyPr/>
                        <a:lstStyle/>
                        <a:p>
                          <a:r>
                            <a:rPr lang="en-AU" sz="1200" dirty="0" smtClean="0"/>
                            <a:t>c</a:t>
                          </a:r>
                          <a:r>
                            <a:rPr lang="en-AU" sz="1200" baseline="-25000" dirty="0" smtClean="0"/>
                            <a:t>3</a:t>
                          </a:r>
                          <a:endParaRPr lang="en-AU" sz="1200" baseline="-25000"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3</m:t>
                                </m:r>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r>
                  <a:tr h="279400">
                    <a:tc>
                      <a:txBody>
                        <a:bodyPr/>
                        <a:lstStyle/>
                        <a:p>
                          <a:r>
                            <a:rPr lang="en-AU" sz="1200" dirty="0" smtClean="0"/>
                            <a:t>|</a:t>
                          </a:r>
                          <a:r>
                            <a:rPr lang="en-AU" sz="1200" dirty="0" err="1" smtClean="0"/>
                            <a:t>rcov</a:t>
                          </a:r>
                          <a:r>
                            <a:rPr lang="en-AU" sz="1200" dirty="0" smtClean="0"/>
                            <a:t>(v)|</a:t>
                          </a:r>
                          <a:endParaRPr lang="en-AU" sz="1200" dirty="0"/>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2</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2</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3</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2</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dk1"/>
                              </a:solidFill>
                              <a:latin typeface="+mn-lt"/>
                              <a:ea typeface="+mn-ea"/>
                              <a:cs typeface="+mn-cs"/>
                            </a:rPr>
                            <a:t>|</a:t>
                          </a:r>
                          <a:r>
                            <a:rPr lang="en-AU" sz="1200" kern="1200" dirty="0" err="1" smtClean="0">
                              <a:solidFill>
                                <a:schemeClr val="dk1"/>
                              </a:solidFill>
                              <a:latin typeface="+mn-lt"/>
                              <a:ea typeface="+mn-ea"/>
                              <a:cs typeface="+mn-cs"/>
                            </a:rPr>
                            <a:t>cov</a:t>
                          </a:r>
                          <a:r>
                            <a:rPr lang="en-AU" sz="1200" kern="1200" dirty="0" smtClean="0">
                              <a:solidFill>
                                <a:schemeClr val="dk1"/>
                              </a:solidFill>
                              <a:latin typeface="+mn-lt"/>
                              <a:ea typeface="+mn-ea"/>
                              <a:cs typeface="+mn-cs"/>
                            </a:rPr>
                            <a:t>|:</a:t>
                          </a:r>
                          <a14:m>
                            <m:oMath xmlns:m="http://schemas.openxmlformats.org/officeDocument/2006/math">
                              <m:r>
                                <a:rPr lang="en-AU" sz="1200" b="0" i="1" dirty="0" smtClean="0">
                                  <a:latin typeface="Cambria Math"/>
                                </a:rPr>
                                <m:t>10</m:t>
                              </m:r>
                            </m:oMath>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r>
                </a:tbl>
              </a:graphicData>
            </a:graphic>
          </p:graphicFrame>
        </mc:Choice>
        <mc:Fallback xmlns="">
          <p:graphicFrame>
            <p:nvGraphicFramePr>
              <p:cNvPr id="28" name="Table 27"/>
              <p:cNvGraphicFramePr>
                <a:graphicFrameLocks noGrp="1"/>
              </p:cNvGraphicFramePr>
              <p:nvPr>
                <p:extLst>
                  <p:ext uri="{D42A27DB-BD31-4B8C-83A1-F6EECF244321}">
                    <p14:modId xmlns:p14="http://schemas.microsoft.com/office/powerpoint/2010/main" val="975777976"/>
                  </p:ext>
                </p:extLst>
              </p:nvPr>
            </p:nvGraphicFramePr>
            <p:xfrm>
              <a:off x="1295400" y="4392000"/>
              <a:ext cx="6553200" cy="1397000"/>
            </p:xfrm>
            <a:graphic>
              <a:graphicData uri="http://schemas.openxmlformats.org/drawingml/2006/table">
                <a:tbl>
                  <a:tblPr firstRow="1" bandRow="1">
                    <a:tableStyleId>{5C22544A-7EE6-4342-B048-85BDC9FD1C3A}</a:tableStyleId>
                  </a:tblPr>
                  <a:tblGrid>
                    <a:gridCol w="649023"/>
                    <a:gridCol w="406400"/>
                    <a:gridCol w="406400"/>
                    <a:gridCol w="406400"/>
                    <a:gridCol w="406400"/>
                    <a:gridCol w="406400"/>
                    <a:gridCol w="406400"/>
                    <a:gridCol w="406400"/>
                    <a:gridCol w="406400"/>
                    <a:gridCol w="406400"/>
                    <a:gridCol w="406400"/>
                    <a:gridCol w="406400"/>
                    <a:gridCol w="406400"/>
                    <a:gridCol w="1027377"/>
                  </a:tblGrid>
                  <a:tr h="279400">
                    <a:tc>
                      <a:txBody>
                        <a:bodyPr/>
                        <a:lstStyle/>
                        <a:p>
                          <a:endParaRPr lang="en-AU" dirty="0"/>
                        </a:p>
                      </a:txBody>
                      <a:tcPr marL="0" marR="0" marT="0" marB="0" anchor="ctr" anchorCtr="1"/>
                    </a:tc>
                    <a:tc>
                      <a:txBody>
                        <a:bodyPr/>
                        <a:lstStyle/>
                        <a:p>
                          <a:r>
                            <a:rPr lang="en-AU" sz="1200" dirty="0" smtClean="0"/>
                            <a:t>v</a:t>
                          </a:r>
                          <a:r>
                            <a:rPr lang="en-AU" sz="1200" baseline="-25000" dirty="0" smtClean="0"/>
                            <a:t>1</a:t>
                          </a:r>
                          <a:endParaRPr lang="en-AU" sz="1200" baseline="-25000" dirty="0"/>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3</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4</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5</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6</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7</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8</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9</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10</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baseline="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11</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a:t>
                          </a:r>
                          <a:r>
                            <a:rPr lang="en-AU" sz="1200" b="1" kern="1200" dirty="0" err="1" smtClean="0">
                              <a:solidFill>
                                <a:schemeClr val="lt1"/>
                              </a:solidFill>
                              <a:latin typeface="+mn-lt"/>
                              <a:ea typeface="+mn-ea"/>
                              <a:cs typeface="+mn-cs"/>
                            </a:rPr>
                            <a:t>priv</a:t>
                          </a:r>
                          <a:r>
                            <a:rPr lang="en-AU" sz="1200" b="1" kern="1200" dirty="0" smtClean="0">
                              <a:solidFill>
                                <a:schemeClr val="lt1"/>
                              </a:solidFill>
                              <a:latin typeface="+mn-lt"/>
                              <a:ea typeface="+mn-ea"/>
                              <a:cs typeface="+mn-cs"/>
                            </a:rPr>
                            <a:t>(C)|</a:t>
                          </a:r>
                          <a:endParaRPr lang="en-AU" sz="1200" b="1" kern="1200" dirty="0">
                            <a:solidFill>
                              <a:schemeClr val="lt1"/>
                            </a:solidFill>
                            <a:latin typeface="+mn-lt"/>
                            <a:ea typeface="+mn-ea"/>
                            <a:cs typeface="+mn-cs"/>
                          </a:endParaRPr>
                        </a:p>
                      </a:txBody>
                      <a:tcPr marL="0" marR="0" marT="0" marB="0" anchor="ctr" anchorCtr="1"/>
                    </a:tc>
                  </a:tr>
                  <a:tr h="279400">
                    <a:tc>
                      <a:txBody>
                        <a:bodyPr/>
                        <a:lstStyle/>
                        <a:p>
                          <a:r>
                            <a:rPr lang="en-AU" sz="1200" dirty="0" smtClean="0"/>
                            <a:t>c</a:t>
                          </a:r>
                          <a:r>
                            <a:rPr lang="en-AU" sz="1200" baseline="-25000" dirty="0" smtClean="0"/>
                            <a:t>1</a:t>
                          </a:r>
                          <a:endParaRPr lang="en-AU" sz="1200" baseline="-25000" dirty="0"/>
                        </a:p>
                      </a:txBody>
                      <a:tcPr marL="0" marR="0" marT="0" marB="0" anchor="ctr" anchorCtr="1">
                        <a:solidFill>
                          <a:schemeClr val="bg2"/>
                        </a:solidFill>
                      </a:tcPr>
                    </a:tc>
                    <a:tc>
                      <a:txBody>
                        <a:bodyPr/>
                        <a:lstStyle/>
                        <a:p>
                          <a:endParaRPr lang="en-US"/>
                        </a:p>
                      </a:txBody>
                      <a:tcPr marL="0" marR="0" marT="0" marB="0" anchor="ctr" anchorCtr="1">
                        <a:blipFill rotWithShape="1">
                          <a:blip r:embed="rId3"/>
                          <a:stretch>
                            <a:fillRect l="-159701" t="-100000" r="-1346269" b="-313043"/>
                          </a:stretch>
                        </a:blipFill>
                      </a:tcPr>
                    </a:tc>
                    <a:tc>
                      <a:txBody>
                        <a:bodyPr/>
                        <a:lstStyle/>
                        <a:p>
                          <a:endParaRPr lang="en-US"/>
                        </a:p>
                      </a:txBody>
                      <a:tcPr marL="0" marR="0" marT="0" marB="0" anchor="ctr" anchorCtr="1">
                        <a:blipFill rotWithShape="1">
                          <a:blip r:embed="rId3"/>
                          <a:stretch>
                            <a:fillRect l="-259701" t="-100000" r="-1246269" b="-313043"/>
                          </a:stretch>
                        </a:blipFill>
                      </a:tcPr>
                    </a:tc>
                    <a:tc>
                      <a:txBody>
                        <a:bodyPr/>
                        <a:lstStyle/>
                        <a:p>
                          <a:endParaRPr lang="en-US"/>
                        </a:p>
                      </a:txBody>
                      <a:tcPr marL="0" marR="0" marT="0" marB="0" anchor="ctr" anchorCtr="1">
                        <a:blipFill rotWithShape="1">
                          <a:blip r:embed="rId3"/>
                          <a:stretch>
                            <a:fillRect l="-365152" t="-100000" r="-1165152" b="-313043"/>
                          </a:stretch>
                        </a:blipFill>
                      </a:tcPr>
                    </a:tc>
                    <a:tc>
                      <a:txBody>
                        <a:bodyPr/>
                        <a:lstStyle/>
                        <a:p>
                          <a:endParaRPr lang="en-US"/>
                        </a:p>
                      </a:txBody>
                      <a:tcPr marL="0" marR="0" marT="0" marB="0" anchor="ctr" anchorCtr="1">
                        <a:blipFill rotWithShape="1">
                          <a:blip r:embed="rId3"/>
                          <a:stretch>
                            <a:fillRect l="-458209" t="-100000" r="-1047761" b="-313043"/>
                          </a:stretch>
                        </a:blipFill>
                      </a:tcPr>
                    </a:tc>
                    <a:tc>
                      <a:txBody>
                        <a:bodyPr/>
                        <a:lstStyle/>
                        <a:p>
                          <a:endParaRPr lang="en-US"/>
                        </a:p>
                      </a:txBody>
                      <a:tcPr marL="0" marR="0" marT="0" marB="0" anchor="ctr" anchorCtr="1">
                        <a:blipFill rotWithShape="1">
                          <a:blip r:embed="rId3"/>
                          <a:stretch>
                            <a:fillRect l="-558209" t="-100000" r="-947761" b="-3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endParaRPr lang="en-US"/>
                        </a:p>
                      </a:txBody>
                      <a:tcPr marL="0" marR="0" marT="0" marB="0" anchor="ctr" anchorCtr="1">
                        <a:blipFill rotWithShape="1">
                          <a:blip r:embed="rId3"/>
                          <a:stretch>
                            <a:fillRect l="-536686" t="-100000" b="-313043"/>
                          </a:stretch>
                        </a:blipFill>
                      </a:tcPr>
                    </a:tc>
                  </a:tr>
                  <a:tr h="279400">
                    <a:tc>
                      <a:txBody>
                        <a:bodyPr/>
                        <a:lstStyle/>
                        <a:p>
                          <a:pPr marL="0" algn="l" defTabSz="914400" rtl="0" eaLnBrk="1" latinLnBrk="0" hangingPunct="1"/>
                          <a:r>
                            <a:rPr lang="en-AU" sz="1200" kern="1200" dirty="0" smtClean="0">
                              <a:solidFill>
                                <a:schemeClr val="dk1"/>
                              </a:solidFill>
                              <a:latin typeface="+mn-lt"/>
                              <a:ea typeface="+mn-ea"/>
                              <a:cs typeface="+mn-cs"/>
                            </a:rPr>
                            <a:t>c</a:t>
                          </a:r>
                          <a:r>
                            <a:rPr lang="en-AU" sz="1200" kern="1200" baseline="-25000" dirty="0" smtClean="0">
                              <a:solidFill>
                                <a:schemeClr val="dk1"/>
                              </a:solidFill>
                              <a:latin typeface="+mn-lt"/>
                              <a:ea typeface="+mn-ea"/>
                              <a:cs typeface="+mn-cs"/>
                            </a:rPr>
                            <a:t>2</a:t>
                          </a:r>
                          <a:endParaRPr lang="en-AU" sz="1200" kern="1200" baseline="-250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AU" sz="18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endParaRPr lang="en-US"/>
                        </a:p>
                      </a:txBody>
                      <a:tcPr marL="0" marR="0" marT="0" marB="0" anchor="ctr" anchorCtr="1">
                        <a:blipFill rotWithShape="1">
                          <a:blip r:embed="rId3"/>
                          <a:stretch>
                            <a:fillRect l="-365152" t="-200000" r="-1165152" b="-213043"/>
                          </a:stretch>
                        </a:blipFill>
                      </a:tcPr>
                    </a:tc>
                    <a:tc>
                      <a:txBody>
                        <a:bodyPr/>
                        <a:lstStyle/>
                        <a:p>
                          <a:endParaRPr lang="en-US"/>
                        </a:p>
                      </a:txBody>
                      <a:tcPr marL="0" marR="0" marT="0" marB="0" anchor="ctr" anchorCtr="1">
                        <a:blipFill rotWithShape="1">
                          <a:blip r:embed="rId3"/>
                          <a:stretch>
                            <a:fillRect l="-458209" t="-200000" r="-1047761" b="-213043"/>
                          </a:stretch>
                        </a:blipFill>
                      </a:tcPr>
                    </a:tc>
                    <a:tc>
                      <a:txBody>
                        <a:bodyPr/>
                        <a:lstStyle/>
                        <a:p>
                          <a:endParaRPr lang="en-US"/>
                        </a:p>
                      </a:txBody>
                      <a:tcPr marL="0" marR="0" marT="0" marB="0" anchor="ctr" anchorCtr="1">
                        <a:blipFill rotWithShape="1">
                          <a:blip r:embed="rId3"/>
                          <a:stretch>
                            <a:fillRect l="-558209" t="-200000" r="-947761" b="-213043"/>
                          </a:stretch>
                        </a:blipFill>
                      </a:tcPr>
                    </a:tc>
                    <a:tc>
                      <a:txBody>
                        <a:bodyPr/>
                        <a:lstStyle/>
                        <a:p>
                          <a:endParaRPr lang="en-US"/>
                        </a:p>
                      </a:txBody>
                      <a:tcPr marL="0" marR="0" marT="0" marB="0" anchor="ctr" anchorCtr="1">
                        <a:blipFill rotWithShape="1">
                          <a:blip r:embed="rId3"/>
                          <a:stretch>
                            <a:fillRect l="-668182" t="-200000" r="-862121" b="-213043"/>
                          </a:stretch>
                        </a:blipFill>
                      </a:tcPr>
                    </a:tc>
                    <a:tc>
                      <a:txBody>
                        <a:bodyPr/>
                        <a:lstStyle/>
                        <a:p>
                          <a:endParaRPr lang="en-US"/>
                        </a:p>
                      </a:txBody>
                      <a:tcPr marL="0" marR="0" marT="0" marB="0" anchor="ctr" anchorCtr="1">
                        <a:blipFill rotWithShape="1">
                          <a:blip r:embed="rId3"/>
                          <a:stretch>
                            <a:fillRect l="-756716" t="-200000" r="-749254" b="-2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US"/>
                        </a:p>
                      </a:txBody>
                      <a:tcPr marL="0" marR="0" marT="0" marB="0" anchor="ctr" anchorCtr="1">
                        <a:blipFill rotWithShape="1">
                          <a:blip r:embed="rId3"/>
                          <a:stretch>
                            <a:fillRect l="-536686" t="-200000" b="-213043"/>
                          </a:stretch>
                        </a:blipFill>
                      </a:tcPr>
                    </a:tc>
                  </a:tr>
                  <a:tr h="279400">
                    <a:tc>
                      <a:txBody>
                        <a:bodyPr/>
                        <a:lstStyle/>
                        <a:p>
                          <a:r>
                            <a:rPr lang="en-AU" sz="1200" dirty="0" smtClean="0"/>
                            <a:t>c</a:t>
                          </a:r>
                          <a:r>
                            <a:rPr lang="en-AU" sz="1200" baseline="-25000" dirty="0" smtClean="0"/>
                            <a:t>3</a:t>
                          </a:r>
                          <a:endParaRPr lang="en-AU" sz="1200" baseline="-25000"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558209" t="-300000" r="-947761" b="-1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756716" t="-300000" r="-749254" b="-113043"/>
                          </a:stretch>
                        </a:blipFill>
                      </a:tcPr>
                    </a:tc>
                    <a:tc>
                      <a:txBody>
                        <a:bodyPr/>
                        <a:lstStyle/>
                        <a:p>
                          <a:endParaRPr lang="en-US"/>
                        </a:p>
                      </a:txBody>
                      <a:tcPr marL="0" marR="0" marT="0" marB="0" anchor="ctr" anchorCtr="1">
                        <a:blipFill rotWithShape="1">
                          <a:blip r:embed="rId3"/>
                          <a:stretch>
                            <a:fillRect l="-856716" t="-300000" r="-649254" b="-113043"/>
                          </a:stretch>
                        </a:blipFill>
                      </a:tcPr>
                    </a:tc>
                    <a:tc>
                      <a:txBody>
                        <a:bodyPr/>
                        <a:lstStyle/>
                        <a:p>
                          <a:endParaRPr lang="en-US"/>
                        </a:p>
                      </a:txBody>
                      <a:tcPr marL="0" marR="0" marT="0" marB="0" anchor="ctr" anchorCtr="1">
                        <a:blipFill rotWithShape="1">
                          <a:blip r:embed="rId3"/>
                          <a:stretch>
                            <a:fillRect l="-971212" t="-300000" r="-559091" b="-113043"/>
                          </a:stretch>
                        </a:blipFill>
                      </a:tcPr>
                    </a:tc>
                    <a:tc>
                      <a:txBody>
                        <a:bodyPr/>
                        <a:lstStyle/>
                        <a:p>
                          <a:endParaRPr lang="en-US"/>
                        </a:p>
                      </a:txBody>
                      <a:tcPr marL="0" marR="0" marT="0" marB="0" anchor="ctr" anchorCtr="1">
                        <a:blipFill rotWithShape="1">
                          <a:blip r:embed="rId3"/>
                          <a:stretch>
                            <a:fillRect l="-1055224" t="-300000" r="-450746" b="-1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536686" t="-300000" b="-113043"/>
                          </a:stretch>
                        </a:blipFill>
                      </a:tcPr>
                    </a:tc>
                  </a:tr>
                  <a:tr h="279400">
                    <a:tc>
                      <a:txBody>
                        <a:bodyPr/>
                        <a:lstStyle/>
                        <a:p>
                          <a:r>
                            <a:rPr lang="en-AU" sz="1200" dirty="0" smtClean="0"/>
                            <a:t>|</a:t>
                          </a:r>
                          <a:r>
                            <a:rPr lang="en-AU" sz="1200" dirty="0" err="1" smtClean="0"/>
                            <a:t>rcov</a:t>
                          </a:r>
                          <a:r>
                            <a:rPr lang="en-AU" sz="1200" dirty="0" smtClean="0"/>
                            <a:t>(v)|</a:t>
                          </a:r>
                          <a:endParaRPr lang="en-AU" sz="1200" dirty="0"/>
                        </a:p>
                      </a:txBody>
                      <a:tcPr marL="0" marR="0" marT="0" marB="0" anchor="ctr" anchorCtr="1">
                        <a:solidFill>
                          <a:schemeClr val="tx2">
                            <a:lumMod val="60000"/>
                            <a:lumOff val="40000"/>
                          </a:schemeClr>
                        </a:solidFill>
                      </a:tcPr>
                    </a:tc>
                    <a:tc>
                      <a:txBody>
                        <a:bodyPr/>
                        <a:lstStyle/>
                        <a:p>
                          <a:endParaRPr lang="en-US"/>
                        </a:p>
                      </a:txBody>
                      <a:tcPr marL="0" marR="0" marT="0" marB="0" anchor="ctr" anchorCtr="1">
                        <a:blipFill rotWithShape="1">
                          <a:blip r:embed="rId3"/>
                          <a:stretch>
                            <a:fillRect l="-159701" t="-400000" r="-1346269" b="-13043"/>
                          </a:stretch>
                        </a:blipFill>
                      </a:tcPr>
                    </a:tc>
                    <a:tc>
                      <a:txBody>
                        <a:bodyPr/>
                        <a:lstStyle/>
                        <a:p>
                          <a:endParaRPr lang="en-US"/>
                        </a:p>
                      </a:txBody>
                      <a:tcPr marL="0" marR="0" marT="0" marB="0" anchor="ctr" anchorCtr="1">
                        <a:blipFill rotWithShape="1">
                          <a:blip r:embed="rId3"/>
                          <a:stretch>
                            <a:fillRect l="-259701" t="-400000" r="-1246269" b="-13043"/>
                          </a:stretch>
                        </a:blipFill>
                      </a:tcPr>
                    </a:tc>
                    <a:tc>
                      <a:txBody>
                        <a:bodyPr/>
                        <a:lstStyle/>
                        <a:p>
                          <a:endParaRPr lang="en-US"/>
                        </a:p>
                      </a:txBody>
                      <a:tcPr marL="0" marR="0" marT="0" marB="0" anchor="ctr" anchorCtr="1">
                        <a:blipFill rotWithShape="1">
                          <a:blip r:embed="rId3"/>
                          <a:stretch>
                            <a:fillRect l="-365152" t="-400000" r="-1165152" b="-13043"/>
                          </a:stretch>
                        </a:blipFill>
                      </a:tcPr>
                    </a:tc>
                    <a:tc>
                      <a:txBody>
                        <a:bodyPr/>
                        <a:lstStyle/>
                        <a:p>
                          <a:endParaRPr lang="en-US"/>
                        </a:p>
                      </a:txBody>
                      <a:tcPr marL="0" marR="0" marT="0" marB="0" anchor="ctr" anchorCtr="1">
                        <a:blipFill rotWithShape="1">
                          <a:blip r:embed="rId3"/>
                          <a:stretch>
                            <a:fillRect l="-458209" t="-400000" r="-1047761" b="-13043"/>
                          </a:stretch>
                        </a:blipFill>
                      </a:tcPr>
                    </a:tc>
                    <a:tc>
                      <a:txBody>
                        <a:bodyPr/>
                        <a:lstStyle/>
                        <a:p>
                          <a:endParaRPr lang="en-US"/>
                        </a:p>
                      </a:txBody>
                      <a:tcPr marL="0" marR="0" marT="0" marB="0" anchor="ctr" anchorCtr="1">
                        <a:blipFill rotWithShape="1">
                          <a:blip r:embed="rId3"/>
                          <a:stretch>
                            <a:fillRect l="-558209" t="-400000" r="-947761" b="-13043"/>
                          </a:stretch>
                        </a:blipFill>
                      </a:tcPr>
                    </a:tc>
                    <a:tc>
                      <a:txBody>
                        <a:bodyPr/>
                        <a:lstStyle/>
                        <a:p>
                          <a:endParaRPr lang="en-US"/>
                        </a:p>
                      </a:txBody>
                      <a:tcPr marL="0" marR="0" marT="0" marB="0" anchor="ctr" anchorCtr="1">
                        <a:blipFill rotWithShape="1">
                          <a:blip r:embed="rId3"/>
                          <a:stretch>
                            <a:fillRect l="-668182" t="-400000" r="-862121" b="-13043"/>
                          </a:stretch>
                        </a:blipFill>
                      </a:tcPr>
                    </a:tc>
                    <a:tc>
                      <a:txBody>
                        <a:bodyPr/>
                        <a:lstStyle/>
                        <a:p>
                          <a:endParaRPr lang="en-US"/>
                        </a:p>
                      </a:txBody>
                      <a:tcPr marL="0" marR="0" marT="0" marB="0" anchor="ctr" anchorCtr="1">
                        <a:blipFill rotWithShape="1">
                          <a:blip r:embed="rId3"/>
                          <a:stretch>
                            <a:fillRect l="-756716" t="-400000" r="-749254" b="-13043"/>
                          </a:stretch>
                        </a:blipFill>
                      </a:tcPr>
                    </a:tc>
                    <a:tc>
                      <a:txBody>
                        <a:bodyPr/>
                        <a:lstStyle/>
                        <a:p>
                          <a:endParaRPr lang="en-US"/>
                        </a:p>
                      </a:txBody>
                      <a:tcPr marL="0" marR="0" marT="0" marB="0" anchor="ctr" anchorCtr="1">
                        <a:blipFill rotWithShape="1">
                          <a:blip r:embed="rId3"/>
                          <a:stretch>
                            <a:fillRect l="-856716" t="-400000" r="-649254" b="-13043"/>
                          </a:stretch>
                        </a:blipFill>
                      </a:tcPr>
                    </a:tc>
                    <a:tc>
                      <a:txBody>
                        <a:bodyPr/>
                        <a:lstStyle/>
                        <a:p>
                          <a:endParaRPr lang="en-US"/>
                        </a:p>
                      </a:txBody>
                      <a:tcPr marL="0" marR="0" marT="0" marB="0" anchor="ctr" anchorCtr="1">
                        <a:blipFill rotWithShape="1">
                          <a:blip r:embed="rId3"/>
                          <a:stretch>
                            <a:fillRect l="-971212" t="-400000" r="-559091" b="-13043"/>
                          </a:stretch>
                        </a:blipFill>
                      </a:tcPr>
                    </a:tc>
                    <a:tc>
                      <a:txBody>
                        <a:bodyPr/>
                        <a:lstStyle/>
                        <a:p>
                          <a:endParaRPr lang="en-US"/>
                        </a:p>
                      </a:txBody>
                      <a:tcPr marL="0" marR="0" marT="0" marB="0" anchor="ctr" anchorCtr="1">
                        <a:blipFill rotWithShape="1">
                          <a:blip r:embed="rId3"/>
                          <a:stretch>
                            <a:fillRect l="-1055224" t="-400000" r="-450746" b="-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endParaRPr lang="en-US"/>
                        </a:p>
                      </a:txBody>
                      <a:tcPr marL="0" marR="0" marT="0" marB="0" anchor="ctr" anchorCtr="1">
                        <a:blipFill rotWithShape="1">
                          <a:blip r:embed="rId3"/>
                          <a:stretch>
                            <a:fillRect l="-536686" t="-400000" b="-13043"/>
                          </a:stretch>
                        </a:blipFill>
                      </a:tcPr>
                    </a:tc>
                  </a:tr>
                </a:tbl>
              </a:graphicData>
            </a:graphic>
          </p:graphicFrame>
        </mc:Fallback>
      </mc:AlternateContent>
      <p:sp>
        <p:nvSpPr>
          <p:cNvPr id="6" name="Rectangle 5"/>
          <p:cNvSpPr/>
          <p:nvPr/>
        </p:nvSpPr>
        <p:spPr>
          <a:xfrm>
            <a:off x="1944108" y="4672200"/>
            <a:ext cx="4896000" cy="280800"/>
          </a:xfrm>
          <a:prstGeom prst="rect">
            <a:avLst/>
          </a:prstGeom>
          <a:noFill/>
          <a:ln w="34925">
            <a:solidFill>
              <a:srgbClr val="17D1F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p:cNvSpPr/>
          <p:nvPr/>
        </p:nvSpPr>
        <p:spPr>
          <a:xfrm>
            <a:off x="1600200" y="2347481"/>
            <a:ext cx="1629254" cy="1691119"/>
          </a:xfrm>
          <a:prstGeom prst="ellipse">
            <a:avLst/>
          </a:prstGeom>
          <a:noFill/>
          <a:ln w="28575">
            <a:solidFill>
              <a:srgbClr val="17D1F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Oval 65"/>
          <p:cNvSpPr/>
          <p:nvPr/>
        </p:nvSpPr>
        <p:spPr>
          <a:xfrm>
            <a:off x="1661537" y="3054442"/>
            <a:ext cx="360000" cy="360000"/>
          </a:xfrm>
          <a:prstGeom prst="ellipse">
            <a:avLst/>
          </a:prstGeom>
          <a:noFill/>
          <a:ln w="349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0" name="Rectangle 9"/>
          <p:cNvSpPr/>
          <p:nvPr/>
        </p:nvSpPr>
        <p:spPr>
          <a:xfrm>
            <a:off x="1953633" y="4672200"/>
            <a:ext cx="396000" cy="280800"/>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p:cNvSpPr/>
          <p:nvPr/>
        </p:nvSpPr>
        <p:spPr>
          <a:xfrm>
            <a:off x="2133600" y="2344589"/>
            <a:ext cx="360000" cy="360000"/>
          </a:xfrm>
          <a:prstGeom prst="ellipse">
            <a:avLst/>
          </a:prstGeom>
          <a:noFill/>
          <a:ln w="349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70" name="Rectangle 69"/>
          <p:cNvSpPr/>
          <p:nvPr/>
        </p:nvSpPr>
        <p:spPr>
          <a:xfrm>
            <a:off x="2743200" y="4672200"/>
            <a:ext cx="396000" cy="280800"/>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Rectangle 71"/>
          <p:cNvSpPr/>
          <p:nvPr/>
        </p:nvSpPr>
        <p:spPr>
          <a:xfrm>
            <a:off x="6840108" y="4672200"/>
            <a:ext cx="1005600" cy="280800"/>
          </a:xfrm>
          <a:prstGeom prst="rect">
            <a:avLst/>
          </a:prstGeom>
          <a:noFill/>
          <a:ln w="3492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Oval 72"/>
          <p:cNvSpPr/>
          <p:nvPr/>
        </p:nvSpPr>
        <p:spPr>
          <a:xfrm>
            <a:off x="1661537" y="3069000"/>
            <a:ext cx="360000" cy="360000"/>
          </a:xfrm>
          <a:prstGeom prst="ellipse">
            <a:avLst/>
          </a:prstGeom>
          <a:noFill/>
          <a:ln w="3492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74" name="Oval 73"/>
          <p:cNvSpPr/>
          <p:nvPr/>
        </p:nvSpPr>
        <p:spPr>
          <a:xfrm>
            <a:off x="2133600" y="3659808"/>
            <a:ext cx="360000" cy="360000"/>
          </a:xfrm>
          <a:prstGeom prst="ellipse">
            <a:avLst/>
          </a:prstGeom>
          <a:noFill/>
          <a:ln w="3492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76" name="Rectangle 75"/>
          <p:cNvSpPr/>
          <p:nvPr/>
        </p:nvSpPr>
        <p:spPr>
          <a:xfrm>
            <a:off x="1961424" y="5510400"/>
            <a:ext cx="396000" cy="280800"/>
          </a:xfrm>
          <a:prstGeom prst="rect">
            <a:avLst/>
          </a:prstGeom>
          <a:noFill/>
          <a:ln w="349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p:cNvSpPr/>
          <p:nvPr/>
        </p:nvSpPr>
        <p:spPr>
          <a:xfrm>
            <a:off x="1600200" y="2347481"/>
            <a:ext cx="1629254" cy="1691119"/>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p:cNvSpPr/>
          <p:nvPr/>
        </p:nvSpPr>
        <p:spPr>
          <a:xfrm>
            <a:off x="2756827" y="5510400"/>
            <a:ext cx="396000" cy="280800"/>
          </a:xfrm>
          <a:prstGeom prst="rect">
            <a:avLst/>
          </a:prstGeom>
          <a:noFill/>
          <a:ln w="349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Oval 79"/>
          <p:cNvSpPr/>
          <p:nvPr/>
        </p:nvSpPr>
        <p:spPr>
          <a:xfrm>
            <a:off x="1600200" y="2347481"/>
            <a:ext cx="1629254" cy="1691119"/>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Oval 80"/>
          <p:cNvSpPr/>
          <p:nvPr/>
        </p:nvSpPr>
        <p:spPr>
          <a:xfrm>
            <a:off x="2133600" y="1813380"/>
            <a:ext cx="1629254" cy="1691119"/>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Oval 82"/>
          <p:cNvSpPr/>
          <p:nvPr/>
        </p:nvSpPr>
        <p:spPr>
          <a:xfrm>
            <a:off x="1702684" y="3096353"/>
            <a:ext cx="258740" cy="272578"/>
          </a:xfrm>
          <a:prstGeom prst="ellipse">
            <a:avLst/>
          </a:prstGeom>
          <a:solidFill>
            <a:srgbClr val="00B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84" name="Oval 83"/>
          <p:cNvSpPr/>
          <p:nvPr/>
        </p:nvSpPr>
        <p:spPr>
          <a:xfrm>
            <a:off x="2178851" y="2384907"/>
            <a:ext cx="258740" cy="272578"/>
          </a:xfrm>
          <a:prstGeom prst="ellipse">
            <a:avLst/>
          </a:prstGeom>
          <a:solidFill>
            <a:srgbClr val="00B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86" name="Oval 85"/>
          <p:cNvSpPr/>
          <p:nvPr/>
        </p:nvSpPr>
        <p:spPr>
          <a:xfrm>
            <a:off x="3277226" y="2032259"/>
            <a:ext cx="258740" cy="272578"/>
          </a:xfrm>
          <a:prstGeom prst="ellipse">
            <a:avLst/>
          </a:prstGeom>
          <a:solidFill>
            <a:srgbClr val="92D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87" name="Oval 86"/>
          <p:cNvSpPr/>
          <p:nvPr/>
        </p:nvSpPr>
        <p:spPr>
          <a:xfrm>
            <a:off x="3412800" y="2664000"/>
            <a:ext cx="258740" cy="272578"/>
          </a:xfrm>
          <a:prstGeom prst="ellipse">
            <a:avLst/>
          </a:prstGeom>
          <a:solidFill>
            <a:srgbClr val="92D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89" name="Oval 88"/>
          <p:cNvSpPr/>
          <p:nvPr/>
        </p:nvSpPr>
        <p:spPr>
          <a:xfrm>
            <a:off x="4046400" y="2898000"/>
            <a:ext cx="258740" cy="272578"/>
          </a:xfrm>
          <a:prstGeom prst="ellipse">
            <a:avLst/>
          </a:prstGeom>
          <a:solidFill>
            <a:srgbClr val="92D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90" name="Oval 89"/>
          <p:cNvSpPr/>
          <p:nvPr/>
        </p:nvSpPr>
        <p:spPr>
          <a:xfrm>
            <a:off x="3963600" y="3546000"/>
            <a:ext cx="258740" cy="272578"/>
          </a:xfrm>
          <a:prstGeom prst="ellipse">
            <a:avLst/>
          </a:prstGeom>
          <a:solidFill>
            <a:srgbClr val="92D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92" name="Oval 91"/>
          <p:cNvSpPr/>
          <p:nvPr/>
        </p:nvSpPr>
        <p:spPr>
          <a:xfrm>
            <a:off x="3360663" y="3760283"/>
            <a:ext cx="258740" cy="272578"/>
          </a:xfrm>
          <a:prstGeom prst="ellipse">
            <a:avLst/>
          </a:prstGeom>
          <a:solidFill>
            <a:srgbClr val="92D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93" name="Oval 92"/>
          <p:cNvSpPr/>
          <p:nvPr/>
        </p:nvSpPr>
        <p:spPr>
          <a:xfrm>
            <a:off x="2950028" y="3193040"/>
            <a:ext cx="258740" cy="272578"/>
          </a:xfrm>
          <a:prstGeom prst="ellipse">
            <a:avLst/>
          </a:prstGeom>
          <a:solidFill>
            <a:srgbClr val="92D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95" name="Oval 94"/>
          <p:cNvSpPr/>
          <p:nvPr/>
        </p:nvSpPr>
        <p:spPr>
          <a:xfrm>
            <a:off x="2484460" y="2972038"/>
            <a:ext cx="258740" cy="272578"/>
          </a:xfrm>
          <a:prstGeom prst="ellipse">
            <a:avLst/>
          </a:prstGeom>
          <a:solidFill>
            <a:srgbClr val="92D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96" name="Oval 95"/>
          <p:cNvSpPr/>
          <p:nvPr/>
        </p:nvSpPr>
        <p:spPr>
          <a:xfrm>
            <a:off x="2189439" y="3691517"/>
            <a:ext cx="258740" cy="272578"/>
          </a:xfrm>
          <a:prstGeom prst="ellipse">
            <a:avLst/>
          </a:prstGeom>
          <a:solidFill>
            <a:srgbClr val="92D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98" name="Oval 97"/>
          <p:cNvSpPr/>
          <p:nvPr/>
        </p:nvSpPr>
        <p:spPr>
          <a:xfrm>
            <a:off x="1702684" y="3099480"/>
            <a:ext cx="258740" cy="272578"/>
          </a:xfrm>
          <a:prstGeom prst="ellipse">
            <a:avLst/>
          </a:prstGeom>
          <a:solidFill>
            <a:srgbClr val="92D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99" name="Oval 98"/>
          <p:cNvSpPr/>
          <p:nvPr/>
        </p:nvSpPr>
        <p:spPr>
          <a:xfrm>
            <a:off x="2185666" y="2386361"/>
            <a:ext cx="258740" cy="272578"/>
          </a:xfrm>
          <a:prstGeom prst="ellipse">
            <a:avLst/>
          </a:prstGeom>
          <a:solidFill>
            <a:srgbClr val="92D050">
              <a:alpha val="7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000" baseline="-25000" dirty="0">
              <a:solidFill>
                <a:schemeClr val="tx1">
                  <a:lumMod val="95000"/>
                  <a:lumOff val="5000"/>
                </a:schemeClr>
              </a:solidFill>
            </a:endParaRPr>
          </a:p>
        </p:txBody>
      </p:sp>
      <p:sp>
        <p:nvSpPr>
          <p:cNvPr id="102" name="Rectangle 101"/>
          <p:cNvSpPr/>
          <p:nvPr/>
        </p:nvSpPr>
        <p:spPr>
          <a:xfrm>
            <a:off x="6840108" y="5510400"/>
            <a:ext cx="990000" cy="277200"/>
          </a:xfrm>
          <a:prstGeom prst="rect">
            <a:avLst/>
          </a:prstGeom>
          <a:noFill/>
          <a:ln w="3492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7179600" y="4950750"/>
            <a:ext cx="288000" cy="288000"/>
          </a:xfrm>
          <a:prstGeom prst="ellipse">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8577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0"/>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500"/>
                                        <p:tgtEl>
                                          <p:spTgt spid="7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500"/>
                                        <p:tgtEl>
                                          <p:spTgt spid="7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72"/>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73"/>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74"/>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500"/>
                                        <p:tgtEl>
                                          <p:spTgt spid="7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500"/>
                                        <p:tgtEl>
                                          <p:spTgt spid="7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7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7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83"/>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500"/>
                                        <p:tgtEl>
                                          <p:spTgt spid="8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fade">
                                      <p:cBhvr>
                                        <p:cTn id="83" dur="500"/>
                                        <p:tgtEl>
                                          <p:spTgt spid="8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500"/>
                                        <p:tgtEl>
                                          <p:spTgt spid="84"/>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80"/>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78"/>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8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84"/>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500"/>
                                        <p:tgtEl>
                                          <p:spTgt spid="8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7"/>
                                        </p:tgtEl>
                                        <p:attrNameLst>
                                          <p:attrName>style.visibility</p:attrName>
                                        </p:attrNameLst>
                                      </p:cBhvr>
                                      <p:to>
                                        <p:strVal val="visible"/>
                                      </p:to>
                                    </p:set>
                                    <p:animEffect transition="in" filter="fade">
                                      <p:cBhvr>
                                        <p:cTn id="102" dur="500"/>
                                        <p:tgtEl>
                                          <p:spTgt spid="8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fade">
                                      <p:cBhvr>
                                        <p:cTn id="105" dur="500"/>
                                        <p:tgtEl>
                                          <p:spTgt spid="8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0"/>
                                        </p:tgtEl>
                                        <p:attrNameLst>
                                          <p:attrName>style.visibility</p:attrName>
                                        </p:attrNameLst>
                                      </p:cBhvr>
                                      <p:to>
                                        <p:strVal val="visible"/>
                                      </p:to>
                                    </p:set>
                                    <p:animEffect transition="in" filter="fade">
                                      <p:cBhvr>
                                        <p:cTn id="108" dur="500"/>
                                        <p:tgtEl>
                                          <p:spTgt spid="9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fade">
                                      <p:cBhvr>
                                        <p:cTn id="111" dur="500"/>
                                        <p:tgtEl>
                                          <p:spTgt spid="9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3"/>
                                        </p:tgtEl>
                                        <p:attrNameLst>
                                          <p:attrName>style.visibility</p:attrName>
                                        </p:attrNameLst>
                                      </p:cBhvr>
                                      <p:to>
                                        <p:strVal val="visible"/>
                                      </p:to>
                                    </p:set>
                                    <p:animEffect transition="in" filter="fade">
                                      <p:cBhvr>
                                        <p:cTn id="114" dur="500"/>
                                        <p:tgtEl>
                                          <p:spTgt spid="9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5"/>
                                        </p:tgtEl>
                                        <p:attrNameLst>
                                          <p:attrName>style.visibility</p:attrName>
                                        </p:attrNameLst>
                                      </p:cBhvr>
                                      <p:to>
                                        <p:strVal val="visible"/>
                                      </p:to>
                                    </p:set>
                                    <p:animEffect transition="in" filter="fade">
                                      <p:cBhvr>
                                        <p:cTn id="117" dur="500"/>
                                        <p:tgtEl>
                                          <p:spTgt spid="9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fade">
                                      <p:cBhvr>
                                        <p:cTn id="120" dur="500"/>
                                        <p:tgtEl>
                                          <p:spTgt spid="9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Effect transition="in" filter="fade">
                                      <p:cBhvr>
                                        <p:cTn id="123" dur="500"/>
                                        <p:tgtEl>
                                          <p:spTgt spid="9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9"/>
                                        </p:tgtEl>
                                        <p:attrNameLst>
                                          <p:attrName>style.visibility</p:attrName>
                                        </p:attrNameLst>
                                      </p:cBhvr>
                                      <p:to>
                                        <p:strVal val="visible"/>
                                      </p:to>
                                    </p:set>
                                    <p:animEffect transition="in" filter="fade">
                                      <p:cBhvr>
                                        <p:cTn id="126" dur="500"/>
                                        <p:tgtEl>
                                          <p:spTgt spid="9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02"/>
                                        </p:tgtEl>
                                        <p:attrNameLst>
                                          <p:attrName>style.visibility</p:attrName>
                                        </p:attrNameLst>
                                      </p:cBhvr>
                                      <p:to>
                                        <p:strVal val="visible"/>
                                      </p:to>
                                    </p:set>
                                    <p:animEffect transition="in" filter="fade">
                                      <p:cBhvr>
                                        <p:cTn id="129" dur="500"/>
                                        <p:tgtEl>
                                          <p:spTgt spid="102"/>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86"/>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87"/>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89"/>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90"/>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92"/>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93"/>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95"/>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96"/>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98"/>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99"/>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102"/>
                                        </p:tgtEl>
                                        <p:attrNameLst>
                                          <p:attrName>style.visibility</p:attrName>
                                        </p:attrNameLst>
                                      </p:cBhvr>
                                      <p:to>
                                        <p:strVal val="hidden"/>
                                      </p:to>
                                    </p:set>
                                  </p:childTnLst>
                                </p:cTn>
                              </p:par>
                              <p:par>
                                <p:cTn id="154" presetID="10" presetClass="entr" presetSubtype="0" fill="hold" grpId="0" nodeType="withEffect">
                                  <p:stCondLst>
                                    <p:cond delay="0"/>
                                  </p:stCondLst>
                                  <p:childTnLst>
                                    <p:set>
                                      <p:cBhvr>
                                        <p:cTn id="155" dur="1" fill="hold">
                                          <p:stCondLst>
                                            <p:cond delay="0"/>
                                          </p:stCondLst>
                                        </p:cTn>
                                        <p:tgtEl>
                                          <p:spTgt spid="11"/>
                                        </p:tgtEl>
                                        <p:attrNameLst>
                                          <p:attrName>style.visibility</p:attrName>
                                        </p:attrNameLst>
                                      </p:cBhvr>
                                      <p:to>
                                        <p:strVal val="visible"/>
                                      </p:to>
                                    </p:set>
                                    <p:animEffect transition="in" filter="fade">
                                      <p:cBhvr>
                                        <p:cTn id="1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4" grpId="0" animBg="1"/>
      <p:bldP spid="64" grpId="1" animBg="1"/>
      <p:bldP spid="66" grpId="0" animBg="1"/>
      <p:bldP spid="66" grpId="1" animBg="1"/>
      <p:bldP spid="10" grpId="0" animBg="1"/>
      <p:bldP spid="10"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7" grpId="0" animBg="1"/>
      <p:bldP spid="77" grpId="1" animBg="1"/>
      <p:bldP spid="78" grpId="0" animBg="1"/>
      <p:bldP spid="78" grpId="1" animBg="1"/>
      <p:bldP spid="80" grpId="0" animBg="1"/>
      <p:bldP spid="80" grpId="1" animBg="1"/>
      <p:bldP spid="81" grpId="0" animBg="1"/>
      <p:bldP spid="81" grpId="1" animBg="1"/>
      <p:bldP spid="83" grpId="0" animBg="1"/>
      <p:bldP spid="83" grpId="1" animBg="1"/>
      <p:bldP spid="84" grpId="0" animBg="1"/>
      <p:bldP spid="84" grpId="1" animBg="1"/>
      <p:bldP spid="86" grpId="0" animBg="1"/>
      <p:bldP spid="86" grpId="1" animBg="1"/>
      <p:bldP spid="87" grpId="0" animBg="1"/>
      <p:bldP spid="87" grpId="1" animBg="1"/>
      <p:bldP spid="89" grpId="0" animBg="1"/>
      <p:bldP spid="89" grpId="1" animBg="1"/>
      <p:bldP spid="90" grpId="0" animBg="1"/>
      <p:bldP spid="90" grpId="1" animBg="1"/>
      <p:bldP spid="92" grpId="0" animBg="1"/>
      <p:bldP spid="92" grpId="1" animBg="1"/>
      <p:bldP spid="93" grpId="0" animBg="1"/>
      <p:bldP spid="93" grpId="1" animBg="1"/>
      <p:bldP spid="95" grpId="0" animBg="1"/>
      <p:bldP spid="95" grpId="1" animBg="1"/>
      <p:bldP spid="96" grpId="0" animBg="1"/>
      <p:bldP spid="96" grpId="1" animBg="1"/>
      <p:bldP spid="98" grpId="0" animBg="1"/>
      <p:bldP spid="98" grpId="1" animBg="1"/>
      <p:bldP spid="99" grpId="0" animBg="1"/>
      <p:bldP spid="99" grpId="1" animBg="1"/>
      <p:bldP spid="102" grpId="0" animBg="1"/>
      <p:bldP spid="102" grpId="1"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29600" cy="792088"/>
          </a:xfrm>
        </p:spPr>
        <p:txBody>
          <a:bodyPr/>
          <a:lstStyle/>
          <a:p>
            <a:r>
              <a:rPr lang="en-AU" dirty="0"/>
              <a:t>PNP-Index</a:t>
            </a:r>
          </a:p>
        </p:txBody>
      </p:sp>
      <p:sp>
        <p:nvSpPr>
          <p:cNvPr id="8" name="Content Placeholder 2"/>
          <p:cNvSpPr txBox="1">
            <a:spLocks/>
          </p:cNvSpPr>
          <p:nvPr/>
        </p:nvSpPr>
        <p:spPr>
          <a:xfrm>
            <a:off x="504000" y="1152000"/>
            <a:ext cx="8229600" cy="556774"/>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AU" sz="2800" dirty="0" smtClean="0"/>
              <a:t>Step 1: Check the replacement condition</a:t>
            </a:r>
            <a:endParaRPr lang="en-AU" sz="2800" dirty="0"/>
          </a:p>
        </p:txBody>
      </p:sp>
      <p:grpSp>
        <p:nvGrpSpPr>
          <p:cNvPr id="27" name="Group 26"/>
          <p:cNvGrpSpPr/>
          <p:nvPr/>
        </p:nvGrpSpPr>
        <p:grpSpPr>
          <a:xfrm>
            <a:off x="1152000" y="1800000"/>
            <a:ext cx="3810000" cy="2406231"/>
            <a:chOff x="606241" y="1877230"/>
            <a:chExt cx="4240858" cy="2542370"/>
          </a:xfrm>
        </p:grpSpPr>
        <p:cxnSp>
          <p:nvCxnSpPr>
            <p:cNvPr id="143" name="Straight Connector 142"/>
            <p:cNvCxnSpPr/>
            <p:nvPr/>
          </p:nvCxnSpPr>
          <p:spPr>
            <a:xfrm flipH="1" flipV="1">
              <a:off x="1363201" y="3505200"/>
              <a:ext cx="1388399" cy="1059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877801" y="3285000"/>
              <a:ext cx="92999" cy="685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751600" y="3039600"/>
              <a:ext cx="516601" cy="558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743200" y="2395800"/>
              <a:ext cx="372600" cy="119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3115800" y="2372850"/>
              <a:ext cx="152400" cy="6919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1896600" y="2743200"/>
              <a:ext cx="855000" cy="846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905000" y="2372850"/>
              <a:ext cx="1210800" cy="3703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363201" y="2734800"/>
              <a:ext cx="541799" cy="770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01600" y="2125200"/>
              <a:ext cx="474000" cy="47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970800" y="2599200"/>
              <a:ext cx="304800" cy="685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3259800" y="3039600"/>
              <a:ext cx="711000" cy="245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124200" y="2125200"/>
              <a:ext cx="677400" cy="237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2751600" y="3589800"/>
              <a:ext cx="457201" cy="592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208801" y="3979200"/>
              <a:ext cx="669000" cy="203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363200" y="3505200"/>
              <a:ext cx="541800" cy="61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896600" y="3589800"/>
              <a:ext cx="855000" cy="533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896600" y="2743200"/>
              <a:ext cx="8400" cy="138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363201" y="3361200"/>
              <a:ext cx="854999" cy="14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1896601" y="2734800"/>
              <a:ext cx="321599" cy="61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905001" y="3361200"/>
              <a:ext cx="313199" cy="76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1905000" y="2743200"/>
              <a:ext cx="1354800" cy="296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2218200" y="2362200"/>
              <a:ext cx="906000" cy="999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218200" y="3352800"/>
              <a:ext cx="533400" cy="237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2218200" y="3039600"/>
              <a:ext cx="1050000" cy="313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3801600" y="2125200"/>
              <a:ext cx="169200" cy="1159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3259800" y="2125201"/>
              <a:ext cx="541801" cy="9143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115800" y="2395800"/>
              <a:ext cx="1159800" cy="2034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115800" y="2362200"/>
              <a:ext cx="855000" cy="922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268200" y="2599201"/>
              <a:ext cx="1007400" cy="4403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268201" y="3039600"/>
              <a:ext cx="609599" cy="931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3208801" y="3039600"/>
              <a:ext cx="50999" cy="1143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751600" y="3285000"/>
              <a:ext cx="121920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3208801" y="3285000"/>
              <a:ext cx="761999" cy="897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2751600" y="3589800"/>
              <a:ext cx="1126200" cy="381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752600" y="25908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000" dirty="0">
                  <a:solidFill>
                    <a:schemeClr val="tx1">
                      <a:lumMod val="95000"/>
                      <a:lumOff val="5000"/>
                    </a:schemeClr>
                  </a:solidFill>
                </a:rPr>
                <a:t>v</a:t>
              </a:r>
              <a:r>
                <a:rPr lang="en-AU" sz="1000" baseline="-25000" dirty="0">
                  <a:solidFill>
                    <a:schemeClr val="tx1">
                      <a:lumMod val="95000"/>
                      <a:lumOff val="5000"/>
                    </a:schemeClr>
                  </a:solidFill>
                </a:rPr>
                <a:t>3</a:t>
              </a:r>
            </a:p>
          </p:txBody>
        </p:sp>
        <p:sp>
          <p:nvSpPr>
            <p:cNvPr id="14" name="Oval 13"/>
            <p:cNvSpPr/>
            <p:nvPr/>
          </p:nvSpPr>
          <p:spPr>
            <a:xfrm>
              <a:off x="2074200" y="32172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4</a:t>
              </a:r>
              <a:endParaRPr lang="en-AU" sz="1000" baseline="-25000" dirty="0">
                <a:solidFill>
                  <a:schemeClr val="tx1">
                    <a:lumMod val="95000"/>
                    <a:lumOff val="5000"/>
                  </a:schemeClr>
                </a:solidFill>
              </a:endParaRPr>
            </a:p>
          </p:txBody>
        </p:sp>
        <p:sp>
          <p:nvSpPr>
            <p:cNvPr id="15" name="Oval 14"/>
            <p:cNvSpPr/>
            <p:nvPr/>
          </p:nvSpPr>
          <p:spPr>
            <a:xfrm>
              <a:off x="2607600" y="34458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5</a:t>
              </a:r>
              <a:endParaRPr lang="en-AU" sz="1000" baseline="-25000" dirty="0">
                <a:solidFill>
                  <a:schemeClr val="tx1">
                    <a:lumMod val="95000"/>
                    <a:lumOff val="5000"/>
                  </a:schemeClr>
                </a:solidFill>
              </a:endParaRPr>
            </a:p>
          </p:txBody>
        </p:sp>
        <p:sp>
          <p:nvSpPr>
            <p:cNvPr id="16" name="Oval 15"/>
            <p:cNvSpPr/>
            <p:nvPr/>
          </p:nvSpPr>
          <p:spPr>
            <a:xfrm>
              <a:off x="4131600" y="24552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12</a:t>
              </a:r>
              <a:endParaRPr lang="en-AU" sz="1000" baseline="-25000" dirty="0">
                <a:solidFill>
                  <a:schemeClr val="tx1">
                    <a:lumMod val="95000"/>
                    <a:lumOff val="5000"/>
                  </a:schemeClr>
                </a:solidFill>
              </a:endParaRPr>
            </a:p>
          </p:txBody>
        </p:sp>
        <p:sp>
          <p:nvSpPr>
            <p:cNvPr id="17" name="Oval 16"/>
            <p:cNvSpPr/>
            <p:nvPr/>
          </p:nvSpPr>
          <p:spPr>
            <a:xfrm>
              <a:off x="2971800" y="22266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6</a:t>
              </a:r>
              <a:endParaRPr lang="en-AU" sz="1000" baseline="-25000" dirty="0">
                <a:solidFill>
                  <a:schemeClr val="tx1">
                    <a:lumMod val="95000"/>
                    <a:lumOff val="5000"/>
                  </a:schemeClr>
                </a:solidFill>
              </a:endParaRPr>
            </a:p>
          </p:txBody>
        </p:sp>
        <p:sp>
          <p:nvSpPr>
            <p:cNvPr id="18" name="Oval 17"/>
            <p:cNvSpPr/>
            <p:nvPr/>
          </p:nvSpPr>
          <p:spPr>
            <a:xfrm>
              <a:off x="3064800" y="40386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8</a:t>
              </a:r>
              <a:endParaRPr lang="en-AU" sz="1000" baseline="-25000" dirty="0">
                <a:solidFill>
                  <a:schemeClr val="tx1">
                    <a:lumMod val="95000"/>
                    <a:lumOff val="5000"/>
                  </a:schemeClr>
                </a:solidFill>
              </a:endParaRPr>
            </a:p>
          </p:txBody>
        </p:sp>
        <p:sp>
          <p:nvSpPr>
            <p:cNvPr id="19" name="Oval 18"/>
            <p:cNvSpPr/>
            <p:nvPr/>
          </p:nvSpPr>
          <p:spPr>
            <a:xfrm>
              <a:off x="3657600" y="19812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11</a:t>
              </a:r>
              <a:endParaRPr lang="en-AU" sz="1000" baseline="-25000" dirty="0">
                <a:solidFill>
                  <a:schemeClr val="tx1">
                    <a:lumMod val="95000"/>
                    <a:lumOff val="5000"/>
                  </a:schemeClr>
                </a:solidFill>
              </a:endParaRPr>
            </a:p>
          </p:txBody>
        </p:sp>
        <p:sp>
          <p:nvSpPr>
            <p:cNvPr id="20" name="Oval 19"/>
            <p:cNvSpPr/>
            <p:nvPr/>
          </p:nvSpPr>
          <p:spPr>
            <a:xfrm>
              <a:off x="3733800" y="38268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10</a:t>
              </a:r>
              <a:endParaRPr lang="en-AU" sz="1000" baseline="-25000" dirty="0">
                <a:solidFill>
                  <a:schemeClr val="tx1">
                    <a:lumMod val="95000"/>
                    <a:lumOff val="5000"/>
                  </a:schemeClr>
                </a:solidFill>
              </a:endParaRPr>
            </a:p>
          </p:txBody>
        </p:sp>
        <p:sp>
          <p:nvSpPr>
            <p:cNvPr id="21" name="Oval 20"/>
            <p:cNvSpPr/>
            <p:nvPr/>
          </p:nvSpPr>
          <p:spPr>
            <a:xfrm>
              <a:off x="3826800" y="31410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9</a:t>
              </a:r>
              <a:endParaRPr lang="en-AU" sz="1000" baseline="-25000" dirty="0">
                <a:solidFill>
                  <a:schemeClr val="tx1">
                    <a:lumMod val="95000"/>
                    <a:lumOff val="5000"/>
                  </a:schemeClr>
                </a:solidFill>
              </a:endParaRPr>
            </a:p>
          </p:txBody>
        </p:sp>
        <p:sp>
          <p:nvSpPr>
            <p:cNvPr id="22" name="Oval 21"/>
            <p:cNvSpPr/>
            <p:nvPr/>
          </p:nvSpPr>
          <p:spPr>
            <a:xfrm>
              <a:off x="3124200" y="28956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7</a:t>
              </a:r>
              <a:endParaRPr lang="en-AU" sz="1000" baseline="-25000" dirty="0">
                <a:solidFill>
                  <a:schemeClr val="tx1">
                    <a:lumMod val="95000"/>
                    <a:lumOff val="5000"/>
                  </a:schemeClr>
                </a:solidFill>
              </a:endParaRPr>
            </a:p>
          </p:txBody>
        </p:sp>
        <p:sp>
          <p:nvSpPr>
            <p:cNvPr id="23" name="Oval 22"/>
            <p:cNvSpPr/>
            <p:nvPr/>
          </p:nvSpPr>
          <p:spPr>
            <a:xfrm>
              <a:off x="1219200" y="33528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a:t>
              </a:r>
              <a:endParaRPr lang="en-AU" sz="1000" baseline="-25000" dirty="0">
                <a:solidFill>
                  <a:schemeClr val="tx1">
                    <a:lumMod val="95000"/>
                    <a:lumOff val="5000"/>
                  </a:schemeClr>
                </a:solidFill>
              </a:endParaRPr>
            </a:p>
          </p:txBody>
        </p:sp>
        <p:sp>
          <p:nvSpPr>
            <p:cNvPr id="24" name="Oval 23"/>
            <p:cNvSpPr/>
            <p:nvPr/>
          </p:nvSpPr>
          <p:spPr>
            <a:xfrm>
              <a:off x="1752600" y="3979200"/>
              <a:ext cx="288000" cy="2880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2</a:t>
              </a:r>
              <a:endParaRPr lang="en-AU" sz="1000" baseline="-25000" dirty="0">
                <a:solidFill>
                  <a:schemeClr val="tx1">
                    <a:lumMod val="95000"/>
                    <a:lumOff val="5000"/>
                  </a:schemeClr>
                </a:solidFill>
              </a:endParaRPr>
            </a:p>
          </p:txBody>
        </p:sp>
        <p:sp>
          <p:nvSpPr>
            <p:cNvPr id="101" name="Oval 100"/>
            <p:cNvSpPr/>
            <p:nvPr/>
          </p:nvSpPr>
          <p:spPr>
            <a:xfrm>
              <a:off x="1116000" y="2556601"/>
              <a:ext cx="1813500" cy="1786799"/>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Oval 146"/>
            <p:cNvSpPr/>
            <p:nvPr/>
          </p:nvSpPr>
          <p:spPr>
            <a:xfrm>
              <a:off x="1691700" y="1981200"/>
              <a:ext cx="1813500" cy="1786799"/>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Oval 147"/>
            <p:cNvSpPr/>
            <p:nvPr/>
          </p:nvSpPr>
          <p:spPr>
            <a:xfrm>
              <a:off x="2514600" y="2727600"/>
              <a:ext cx="1692000" cy="1692000"/>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p:cNvSpPr txBox="1"/>
            <p:nvPr/>
          </p:nvSpPr>
          <p:spPr>
            <a:xfrm>
              <a:off x="1284778" y="2066022"/>
              <a:ext cx="427498"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2</a:t>
              </a:r>
            </a:p>
          </p:txBody>
        </p:sp>
        <p:sp>
          <p:nvSpPr>
            <p:cNvPr id="54" name="TextBox 53"/>
            <p:cNvSpPr txBox="1"/>
            <p:nvPr/>
          </p:nvSpPr>
          <p:spPr>
            <a:xfrm>
              <a:off x="606241" y="3084898"/>
              <a:ext cx="427499"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1</a:t>
              </a:r>
            </a:p>
          </p:txBody>
        </p:sp>
        <p:sp>
          <p:nvSpPr>
            <p:cNvPr id="56" name="TextBox 55"/>
            <p:cNvSpPr txBox="1"/>
            <p:nvPr/>
          </p:nvSpPr>
          <p:spPr>
            <a:xfrm>
              <a:off x="4220701" y="4038600"/>
              <a:ext cx="427499"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3</a:t>
              </a:r>
            </a:p>
          </p:txBody>
        </p:sp>
        <p:cxnSp>
          <p:nvCxnSpPr>
            <p:cNvPr id="5" name="Straight Arrow Connector 4"/>
            <p:cNvCxnSpPr/>
            <p:nvPr/>
          </p:nvCxnSpPr>
          <p:spPr>
            <a:xfrm>
              <a:off x="1634100" y="2294400"/>
              <a:ext cx="156600" cy="135600"/>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910200" y="3293400"/>
              <a:ext cx="156600" cy="135600"/>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4131600" y="4021800"/>
              <a:ext cx="144000" cy="93000"/>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2839800" y="1905000"/>
              <a:ext cx="1656000" cy="165600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7" name="Straight Arrow Connector 66"/>
            <p:cNvCxnSpPr/>
            <p:nvPr/>
          </p:nvCxnSpPr>
          <p:spPr>
            <a:xfrm flipH="1">
              <a:off x="4343400" y="2074200"/>
              <a:ext cx="152400" cy="135600"/>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419600" y="1877230"/>
              <a:ext cx="427499"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lang="en-AU" sz="1150" b="1" baseline="-25000" dirty="0" smtClean="0">
                  <a:latin typeface="Times New Roman" panose="02020603050405020304" pitchFamily="18" charset="0"/>
                  <a:cs typeface="Times New Roman" panose="02020603050405020304" pitchFamily="18" charset="0"/>
                </a:rPr>
                <a:t>4</a:t>
              </a:r>
              <a:endPar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graphicFrame>
            <p:nvGraphicFramePr>
              <p:cNvPr id="28" name="Table 27"/>
              <p:cNvGraphicFramePr>
                <a:graphicFrameLocks noGrp="1"/>
              </p:cNvGraphicFramePr>
              <p:nvPr>
                <p:extLst>
                  <p:ext uri="{D42A27DB-BD31-4B8C-83A1-F6EECF244321}">
                    <p14:modId xmlns:p14="http://schemas.microsoft.com/office/powerpoint/2010/main" val="734505631"/>
                  </p:ext>
                </p:extLst>
              </p:nvPr>
            </p:nvGraphicFramePr>
            <p:xfrm>
              <a:off x="1296000" y="4392000"/>
              <a:ext cx="6553200" cy="1676400"/>
            </p:xfrm>
            <a:graphic>
              <a:graphicData uri="http://schemas.openxmlformats.org/drawingml/2006/table">
                <a:tbl>
                  <a:tblPr firstRow="1" bandRow="1">
                    <a:tableStyleId>{5C22544A-7EE6-4342-B048-85BDC9FD1C3A}</a:tableStyleId>
                  </a:tblPr>
                  <a:tblGrid>
                    <a:gridCol w="649023"/>
                    <a:gridCol w="406400"/>
                    <a:gridCol w="406400"/>
                    <a:gridCol w="406400"/>
                    <a:gridCol w="406400"/>
                    <a:gridCol w="406400"/>
                    <a:gridCol w="406400"/>
                    <a:gridCol w="406400"/>
                    <a:gridCol w="406400"/>
                    <a:gridCol w="406400"/>
                    <a:gridCol w="406400"/>
                    <a:gridCol w="406400"/>
                    <a:gridCol w="406400"/>
                    <a:gridCol w="1027377"/>
                  </a:tblGrid>
                  <a:tr h="279400">
                    <a:tc>
                      <a:txBody>
                        <a:bodyPr/>
                        <a:lstStyle/>
                        <a:p>
                          <a:endParaRPr lang="en-AU" dirty="0"/>
                        </a:p>
                      </a:txBody>
                      <a:tcPr marL="0" marR="0" marT="0" marB="0" anchor="ctr" anchorCtr="1"/>
                    </a:tc>
                    <a:tc>
                      <a:txBody>
                        <a:bodyPr/>
                        <a:lstStyle/>
                        <a:p>
                          <a:r>
                            <a:rPr lang="en-AU" sz="1200" dirty="0" smtClean="0"/>
                            <a:t>v</a:t>
                          </a:r>
                          <a:r>
                            <a:rPr lang="en-AU" sz="1200" baseline="-25000" dirty="0" smtClean="0"/>
                            <a:t>1</a:t>
                          </a:r>
                          <a:endParaRPr lang="en-AU" sz="1200" baseline="-25000" dirty="0"/>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3</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4</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5</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6</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7</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8</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9</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10</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baseline="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11</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a:t>
                          </a:r>
                          <a:r>
                            <a:rPr lang="en-AU" sz="1200" b="1" kern="1200" dirty="0" err="1" smtClean="0">
                              <a:solidFill>
                                <a:schemeClr val="lt1"/>
                              </a:solidFill>
                              <a:latin typeface="+mn-lt"/>
                              <a:ea typeface="+mn-ea"/>
                              <a:cs typeface="+mn-cs"/>
                            </a:rPr>
                            <a:t>priv</a:t>
                          </a:r>
                          <a:r>
                            <a:rPr lang="en-AU" sz="1200" b="1" kern="1200" dirty="0" smtClean="0">
                              <a:solidFill>
                                <a:schemeClr val="lt1"/>
                              </a:solidFill>
                              <a:latin typeface="+mn-lt"/>
                              <a:ea typeface="+mn-ea"/>
                              <a:cs typeface="+mn-cs"/>
                            </a:rPr>
                            <a:t>(C)|</a:t>
                          </a:r>
                          <a:endParaRPr lang="en-AU" sz="1200" b="1" kern="1200" dirty="0">
                            <a:solidFill>
                              <a:schemeClr val="lt1"/>
                            </a:solidFill>
                            <a:latin typeface="+mn-lt"/>
                            <a:ea typeface="+mn-ea"/>
                            <a:cs typeface="+mn-cs"/>
                          </a:endParaRPr>
                        </a:p>
                      </a:txBody>
                      <a:tcPr marL="0" marR="0" marT="0" marB="0" anchor="ctr" anchorCtr="1"/>
                    </a:tc>
                  </a:tr>
                  <a:tr h="279400">
                    <a:tc>
                      <a:txBody>
                        <a:bodyPr/>
                        <a:lstStyle/>
                        <a:p>
                          <a:r>
                            <a:rPr lang="en-AU" sz="1200" dirty="0" smtClean="0"/>
                            <a:t>c</a:t>
                          </a:r>
                          <a:r>
                            <a:rPr lang="en-AU" sz="1200" baseline="-25000" dirty="0" smtClean="0"/>
                            <a:t>1</a:t>
                          </a:r>
                          <a:endParaRPr lang="en-AU" sz="1200" baseline="-25000" dirty="0"/>
                        </a:p>
                      </a:txBody>
                      <a:tcPr marL="0" marR="0" marT="0" marB="0" anchor="ctr" anchorCtr="1">
                        <a:solidFill>
                          <a:schemeClr val="bg2"/>
                        </a:solidFill>
                      </a:tcPr>
                    </a:tc>
                    <a:tc>
                      <a:txBody>
                        <a:bodyPr/>
                        <a:lstStyle/>
                        <a:p>
                          <a:pPr/>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dirty="0"/>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2</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r>
                  <a:tr h="279400">
                    <a:tc>
                      <a:txBody>
                        <a:bodyPr/>
                        <a:lstStyle/>
                        <a:p>
                          <a:pPr marL="0" algn="l" defTabSz="914400" rtl="0" eaLnBrk="1" latinLnBrk="0" hangingPunct="1"/>
                          <a:r>
                            <a:rPr lang="en-AU" sz="1200" kern="1200" dirty="0" smtClean="0">
                              <a:solidFill>
                                <a:schemeClr val="dk1"/>
                              </a:solidFill>
                              <a:latin typeface="+mn-lt"/>
                              <a:ea typeface="+mn-ea"/>
                              <a:cs typeface="+mn-cs"/>
                            </a:rPr>
                            <a:t>c</a:t>
                          </a:r>
                          <a:r>
                            <a:rPr lang="en-AU" sz="1200" kern="1200" baseline="-25000" dirty="0" smtClean="0">
                              <a:solidFill>
                                <a:schemeClr val="dk1"/>
                              </a:solidFill>
                              <a:latin typeface="+mn-lt"/>
                              <a:ea typeface="+mn-ea"/>
                              <a:cs typeface="+mn-cs"/>
                            </a:rPr>
                            <a:t>2</a:t>
                          </a:r>
                          <a:endParaRPr lang="en-AU" sz="1200" kern="1200" baseline="-250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r>
                                  <a:rPr lang="en-AU" sz="1200" b="0" i="1" baseline="30000" dirty="0" smtClean="0">
                                    <a:latin typeface="Cambria Math"/>
                                  </a:rPr>
                                  <m:t>∗</m:t>
                                </m:r>
                              </m:oMath>
                            </m:oMathPara>
                          </a14:m>
                          <a:endParaRPr lang="en-AU" sz="1200" kern="1200" baseline="30000" dirty="0">
                            <a:solidFill>
                              <a:schemeClr val="dk1"/>
                            </a:solidFill>
                            <a:latin typeface="+mn-lt"/>
                            <a:ea typeface="+mn-ea"/>
                            <a:cs typeface="+mn-cs"/>
                          </a:endParaRPr>
                        </a:p>
                      </a:txBody>
                      <a:tcPr marL="0" marR="0" marT="0" marB="0" anchor="ctr" anchorCtr="1">
                        <a:solidFill>
                          <a:schemeClr val="bg1">
                            <a:lumMod val="85000"/>
                          </a:schemeClr>
                        </a:solidFill>
                      </a:tcPr>
                    </a:tc>
                  </a:tr>
                  <a:tr h="279400">
                    <a:tc>
                      <a:txBody>
                        <a:bodyPr/>
                        <a:lstStyle/>
                        <a:p>
                          <a:r>
                            <a:rPr lang="en-AU" sz="1200" dirty="0" smtClean="0"/>
                            <a:t>c</a:t>
                          </a:r>
                          <a:r>
                            <a:rPr lang="en-AU" sz="1200" baseline="-25000" dirty="0" smtClean="0"/>
                            <a:t>3</a:t>
                          </a:r>
                          <a:endParaRPr lang="en-AU" sz="1200" baseline="-25000"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3</m:t>
                                </m:r>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r>
                  <a:tr h="279400">
                    <a:tc>
                      <a:txBody>
                        <a:bodyPr/>
                        <a:lstStyle/>
                        <a:p>
                          <a:r>
                            <a:rPr lang="en-AU" sz="1200" dirty="0" smtClean="0"/>
                            <a:t>|</a:t>
                          </a:r>
                          <a:r>
                            <a:rPr lang="en-AU" sz="1200" dirty="0" err="1" smtClean="0"/>
                            <a:t>rcov</a:t>
                          </a:r>
                          <a:r>
                            <a:rPr lang="en-AU" sz="1200" dirty="0" smtClean="0"/>
                            <a:t>(v)|</a:t>
                          </a:r>
                          <a:endParaRPr lang="en-AU" sz="1200" dirty="0"/>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200" b="0" i="1" dirty="0" smtClean="0">
                                    <a:latin typeface="Cambria Math"/>
                                  </a:rPr>
                                  <m:t>2</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200" b="0" i="1" dirty="0" smtClean="0">
                                    <a:latin typeface="Cambria Math"/>
                                  </a:rPr>
                                  <m:t>2</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200" b="0" i="1" dirty="0" smtClean="0">
                                    <a:latin typeface="Cambria Math"/>
                                  </a:rPr>
                                  <m:t>3</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200" b="0" i="1" dirty="0" smtClean="0">
                                    <a:latin typeface="Cambria Math"/>
                                  </a:rPr>
                                  <m:t>2</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dk1"/>
                              </a:solidFill>
                              <a:latin typeface="+mn-lt"/>
                              <a:ea typeface="+mn-ea"/>
                              <a:cs typeface="+mn-cs"/>
                            </a:rPr>
                            <a:t>|</a:t>
                          </a:r>
                          <a:r>
                            <a:rPr lang="en-AU" sz="1200" kern="1200" dirty="0" err="1" smtClean="0">
                              <a:solidFill>
                                <a:schemeClr val="dk1"/>
                              </a:solidFill>
                              <a:latin typeface="+mn-lt"/>
                              <a:ea typeface="+mn-ea"/>
                              <a:cs typeface="+mn-cs"/>
                            </a:rPr>
                            <a:t>cov</a:t>
                          </a:r>
                          <a:r>
                            <a:rPr lang="en-AU" sz="1200" kern="1200" dirty="0" smtClean="0">
                              <a:solidFill>
                                <a:schemeClr val="dk1"/>
                              </a:solidFill>
                              <a:latin typeface="+mn-lt"/>
                              <a:ea typeface="+mn-ea"/>
                              <a:cs typeface="+mn-cs"/>
                            </a:rPr>
                            <a:t>|:</a:t>
                          </a:r>
                          <a14:m>
                            <m:oMath xmlns:m="http://schemas.openxmlformats.org/officeDocument/2006/math">
                              <m:r>
                                <a:rPr lang="en-AU" sz="1200" b="0" i="1" dirty="0" smtClean="0">
                                  <a:latin typeface="Cambria Math"/>
                                </a:rPr>
                                <m:t>10</m:t>
                              </m:r>
                            </m:oMath>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r>
                  <a:tr h="279400">
                    <a:tc>
                      <a:txBody>
                        <a:bodyPr/>
                        <a:lstStyle/>
                        <a:p>
                          <a:r>
                            <a:rPr lang="en-AU" sz="1200" dirty="0" smtClean="0"/>
                            <a:t>c</a:t>
                          </a:r>
                          <a:r>
                            <a:rPr lang="en-AU" sz="1200" baseline="-25000" dirty="0" smtClean="0"/>
                            <a:t>4</a:t>
                          </a:r>
                          <a:endParaRPr lang="en-AU" sz="1200" baseline="-25000" dirty="0"/>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accent1">
                            <a:lumMod val="40000"/>
                            <a:lumOff val="6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accent1">
                            <a:lumMod val="40000"/>
                            <a:lumOff val="6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accent1">
                            <a:lumMod val="40000"/>
                            <a:lumOff val="6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r>
                </a:tbl>
              </a:graphicData>
            </a:graphic>
          </p:graphicFrame>
        </mc:Choice>
        <mc:Fallback xmlns="">
          <p:graphicFrame>
            <p:nvGraphicFramePr>
              <p:cNvPr id="28" name="Table 27"/>
              <p:cNvGraphicFramePr>
                <a:graphicFrameLocks noGrp="1"/>
              </p:cNvGraphicFramePr>
              <p:nvPr>
                <p:extLst>
                  <p:ext uri="{D42A27DB-BD31-4B8C-83A1-F6EECF244321}">
                    <p14:modId xmlns:p14="http://schemas.microsoft.com/office/powerpoint/2010/main" val="734505631"/>
                  </p:ext>
                </p:extLst>
              </p:nvPr>
            </p:nvGraphicFramePr>
            <p:xfrm>
              <a:off x="1296000" y="4392000"/>
              <a:ext cx="6553200" cy="1676400"/>
            </p:xfrm>
            <a:graphic>
              <a:graphicData uri="http://schemas.openxmlformats.org/drawingml/2006/table">
                <a:tbl>
                  <a:tblPr firstRow="1" bandRow="1">
                    <a:tableStyleId>{5C22544A-7EE6-4342-B048-85BDC9FD1C3A}</a:tableStyleId>
                  </a:tblPr>
                  <a:tblGrid>
                    <a:gridCol w="649023"/>
                    <a:gridCol w="406400"/>
                    <a:gridCol w="406400"/>
                    <a:gridCol w="406400"/>
                    <a:gridCol w="406400"/>
                    <a:gridCol w="406400"/>
                    <a:gridCol w="406400"/>
                    <a:gridCol w="406400"/>
                    <a:gridCol w="406400"/>
                    <a:gridCol w="406400"/>
                    <a:gridCol w="406400"/>
                    <a:gridCol w="406400"/>
                    <a:gridCol w="406400"/>
                    <a:gridCol w="1027377"/>
                  </a:tblGrid>
                  <a:tr h="279400">
                    <a:tc>
                      <a:txBody>
                        <a:bodyPr/>
                        <a:lstStyle/>
                        <a:p>
                          <a:endParaRPr lang="en-AU" dirty="0"/>
                        </a:p>
                      </a:txBody>
                      <a:tcPr marL="0" marR="0" marT="0" marB="0" anchor="ctr" anchorCtr="1"/>
                    </a:tc>
                    <a:tc>
                      <a:txBody>
                        <a:bodyPr/>
                        <a:lstStyle/>
                        <a:p>
                          <a:r>
                            <a:rPr lang="en-AU" sz="1200" dirty="0" smtClean="0"/>
                            <a:t>v</a:t>
                          </a:r>
                          <a:r>
                            <a:rPr lang="en-AU" sz="1200" baseline="-25000" dirty="0" smtClean="0"/>
                            <a:t>1</a:t>
                          </a:r>
                          <a:endParaRPr lang="en-AU" sz="1200" baseline="-25000" dirty="0"/>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3</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4</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5</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6</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7</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8</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9</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10</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baseline="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11</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a:t>
                          </a:r>
                          <a:r>
                            <a:rPr lang="en-AU" sz="1200" b="1" kern="1200" dirty="0" err="1" smtClean="0">
                              <a:solidFill>
                                <a:schemeClr val="lt1"/>
                              </a:solidFill>
                              <a:latin typeface="+mn-lt"/>
                              <a:ea typeface="+mn-ea"/>
                              <a:cs typeface="+mn-cs"/>
                            </a:rPr>
                            <a:t>priv</a:t>
                          </a:r>
                          <a:r>
                            <a:rPr lang="en-AU" sz="1200" b="1" kern="1200" dirty="0" smtClean="0">
                              <a:solidFill>
                                <a:schemeClr val="lt1"/>
                              </a:solidFill>
                              <a:latin typeface="+mn-lt"/>
                              <a:ea typeface="+mn-ea"/>
                              <a:cs typeface="+mn-cs"/>
                            </a:rPr>
                            <a:t>(C)|</a:t>
                          </a:r>
                          <a:endParaRPr lang="en-AU" sz="1200" b="1" kern="1200" dirty="0">
                            <a:solidFill>
                              <a:schemeClr val="lt1"/>
                            </a:solidFill>
                            <a:latin typeface="+mn-lt"/>
                            <a:ea typeface="+mn-ea"/>
                            <a:cs typeface="+mn-cs"/>
                          </a:endParaRPr>
                        </a:p>
                      </a:txBody>
                      <a:tcPr marL="0" marR="0" marT="0" marB="0" anchor="ctr" anchorCtr="1"/>
                    </a:tc>
                  </a:tr>
                  <a:tr h="279400">
                    <a:tc>
                      <a:txBody>
                        <a:bodyPr/>
                        <a:lstStyle/>
                        <a:p>
                          <a:r>
                            <a:rPr lang="en-AU" sz="1200" dirty="0" smtClean="0"/>
                            <a:t>c</a:t>
                          </a:r>
                          <a:r>
                            <a:rPr lang="en-AU" sz="1200" baseline="-25000" dirty="0" smtClean="0"/>
                            <a:t>1</a:t>
                          </a:r>
                          <a:endParaRPr lang="en-AU" sz="1200" baseline="-25000" dirty="0"/>
                        </a:p>
                      </a:txBody>
                      <a:tcPr marL="0" marR="0" marT="0" marB="0" anchor="ctr" anchorCtr="1">
                        <a:solidFill>
                          <a:schemeClr val="bg2"/>
                        </a:solidFill>
                      </a:tcPr>
                    </a:tc>
                    <a:tc>
                      <a:txBody>
                        <a:bodyPr/>
                        <a:lstStyle/>
                        <a:p>
                          <a:endParaRPr lang="en-US"/>
                        </a:p>
                      </a:txBody>
                      <a:tcPr marL="0" marR="0" marT="0" marB="0" anchor="ctr" anchorCtr="1">
                        <a:blipFill rotWithShape="1">
                          <a:blip r:embed="rId3"/>
                          <a:stretch>
                            <a:fillRect l="-159701" t="-100000" r="-1346269" b="-413043"/>
                          </a:stretch>
                        </a:blipFill>
                      </a:tcPr>
                    </a:tc>
                    <a:tc>
                      <a:txBody>
                        <a:bodyPr/>
                        <a:lstStyle/>
                        <a:p>
                          <a:endParaRPr lang="en-US"/>
                        </a:p>
                      </a:txBody>
                      <a:tcPr marL="0" marR="0" marT="0" marB="0" anchor="ctr" anchorCtr="1">
                        <a:blipFill rotWithShape="1">
                          <a:blip r:embed="rId3"/>
                          <a:stretch>
                            <a:fillRect l="-259701" t="-100000" r="-1246269" b="-413043"/>
                          </a:stretch>
                        </a:blipFill>
                      </a:tcPr>
                    </a:tc>
                    <a:tc>
                      <a:txBody>
                        <a:bodyPr/>
                        <a:lstStyle/>
                        <a:p>
                          <a:endParaRPr lang="en-US"/>
                        </a:p>
                      </a:txBody>
                      <a:tcPr marL="0" marR="0" marT="0" marB="0" anchor="ctr" anchorCtr="1">
                        <a:blipFill rotWithShape="1">
                          <a:blip r:embed="rId3"/>
                          <a:stretch>
                            <a:fillRect l="-365152" t="-100000" r="-1165152" b="-413043"/>
                          </a:stretch>
                        </a:blipFill>
                      </a:tcPr>
                    </a:tc>
                    <a:tc>
                      <a:txBody>
                        <a:bodyPr/>
                        <a:lstStyle/>
                        <a:p>
                          <a:endParaRPr lang="en-US"/>
                        </a:p>
                      </a:txBody>
                      <a:tcPr marL="0" marR="0" marT="0" marB="0" anchor="ctr" anchorCtr="1">
                        <a:blipFill rotWithShape="1">
                          <a:blip r:embed="rId3"/>
                          <a:stretch>
                            <a:fillRect l="-458209" t="-100000" r="-1047761" b="-413043"/>
                          </a:stretch>
                        </a:blipFill>
                      </a:tcPr>
                    </a:tc>
                    <a:tc>
                      <a:txBody>
                        <a:bodyPr/>
                        <a:lstStyle/>
                        <a:p>
                          <a:endParaRPr lang="en-US"/>
                        </a:p>
                      </a:txBody>
                      <a:tcPr marL="0" marR="0" marT="0" marB="0" anchor="ctr" anchorCtr="1">
                        <a:blipFill rotWithShape="1">
                          <a:blip r:embed="rId3"/>
                          <a:stretch>
                            <a:fillRect l="-558209" t="-100000" r="-947761" b="-4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endParaRPr lang="en-US"/>
                        </a:p>
                      </a:txBody>
                      <a:tcPr marL="0" marR="0" marT="0" marB="0" anchor="ctr" anchorCtr="1">
                        <a:blipFill rotWithShape="1">
                          <a:blip r:embed="rId3"/>
                          <a:stretch>
                            <a:fillRect l="-536686" t="-100000" b="-413043"/>
                          </a:stretch>
                        </a:blipFill>
                      </a:tcPr>
                    </a:tc>
                  </a:tr>
                  <a:tr h="279400">
                    <a:tc>
                      <a:txBody>
                        <a:bodyPr/>
                        <a:lstStyle/>
                        <a:p>
                          <a:pPr marL="0" algn="l" defTabSz="914400" rtl="0" eaLnBrk="1" latinLnBrk="0" hangingPunct="1"/>
                          <a:r>
                            <a:rPr lang="en-AU" sz="1200" kern="1200" dirty="0" smtClean="0">
                              <a:solidFill>
                                <a:schemeClr val="dk1"/>
                              </a:solidFill>
                              <a:latin typeface="+mn-lt"/>
                              <a:ea typeface="+mn-ea"/>
                              <a:cs typeface="+mn-cs"/>
                            </a:rPr>
                            <a:t>c</a:t>
                          </a:r>
                          <a:r>
                            <a:rPr lang="en-AU" sz="1200" kern="1200" baseline="-25000" dirty="0" smtClean="0">
                              <a:solidFill>
                                <a:schemeClr val="dk1"/>
                              </a:solidFill>
                              <a:latin typeface="+mn-lt"/>
                              <a:ea typeface="+mn-ea"/>
                              <a:cs typeface="+mn-cs"/>
                            </a:rPr>
                            <a:t>2</a:t>
                          </a:r>
                          <a:endParaRPr lang="en-AU" sz="1200" kern="1200" baseline="-250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endParaRPr lang="en-US"/>
                        </a:p>
                      </a:txBody>
                      <a:tcPr marL="0" marR="0" marT="0" marB="0" anchor="ctr" anchorCtr="1">
                        <a:blipFill rotWithShape="1">
                          <a:blip r:embed="rId3"/>
                          <a:stretch>
                            <a:fillRect l="-365152" t="-200000" r="-1165152" b="-313043"/>
                          </a:stretch>
                        </a:blipFill>
                      </a:tcPr>
                    </a:tc>
                    <a:tc>
                      <a:txBody>
                        <a:bodyPr/>
                        <a:lstStyle/>
                        <a:p>
                          <a:endParaRPr lang="en-US"/>
                        </a:p>
                      </a:txBody>
                      <a:tcPr marL="0" marR="0" marT="0" marB="0" anchor="ctr" anchorCtr="1">
                        <a:blipFill rotWithShape="1">
                          <a:blip r:embed="rId3"/>
                          <a:stretch>
                            <a:fillRect l="-458209" t="-200000" r="-1047761" b="-313043"/>
                          </a:stretch>
                        </a:blipFill>
                      </a:tcPr>
                    </a:tc>
                    <a:tc>
                      <a:txBody>
                        <a:bodyPr/>
                        <a:lstStyle/>
                        <a:p>
                          <a:endParaRPr lang="en-US"/>
                        </a:p>
                      </a:txBody>
                      <a:tcPr marL="0" marR="0" marT="0" marB="0" anchor="ctr" anchorCtr="1">
                        <a:blipFill rotWithShape="1">
                          <a:blip r:embed="rId3"/>
                          <a:stretch>
                            <a:fillRect l="-558209" t="-200000" r="-947761" b="-313043"/>
                          </a:stretch>
                        </a:blipFill>
                      </a:tcPr>
                    </a:tc>
                    <a:tc>
                      <a:txBody>
                        <a:bodyPr/>
                        <a:lstStyle/>
                        <a:p>
                          <a:endParaRPr lang="en-US"/>
                        </a:p>
                      </a:txBody>
                      <a:tcPr marL="0" marR="0" marT="0" marB="0" anchor="ctr" anchorCtr="1">
                        <a:blipFill rotWithShape="1">
                          <a:blip r:embed="rId3"/>
                          <a:stretch>
                            <a:fillRect l="-668182" t="-200000" r="-862121" b="-313043"/>
                          </a:stretch>
                        </a:blipFill>
                      </a:tcPr>
                    </a:tc>
                    <a:tc>
                      <a:txBody>
                        <a:bodyPr/>
                        <a:lstStyle/>
                        <a:p>
                          <a:endParaRPr lang="en-US"/>
                        </a:p>
                      </a:txBody>
                      <a:tcPr marL="0" marR="0" marT="0" marB="0" anchor="ctr" anchorCtr="1">
                        <a:blipFill rotWithShape="1">
                          <a:blip r:embed="rId3"/>
                          <a:stretch>
                            <a:fillRect l="-756716" t="-200000" r="-749254" b="-3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US"/>
                        </a:p>
                      </a:txBody>
                      <a:tcPr marL="0" marR="0" marT="0" marB="0" anchor="ctr" anchorCtr="1">
                        <a:blipFill rotWithShape="1">
                          <a:blip r:embed="rId3"/>
                          <a:stretch>
                            <a:fillRect l="-536686" t="-200000" b="-313043"/>
                          </a:stretch>
                        </a:blipFill>
                      </a:tcPr>
                    </a:tc>
                  </a:tr>
                  <a:tr h="279400">
                    <a:tc>
                      <a:txBody>
                        <a:bodyPr/>
                        <a:lstStyle/>
                        <a:p>
                          <a:r>
                            <a:rPr lang="en-AU" sz="1200" dirty="0" smtClean="0"/>
                            <a:t>c</a:t>
                          </a:r>
                          <a:r>
                            <a:rPr lang="en-AU" sz="1200" baseline="-25000" dirty="0" smtClean="0"/>
                            <a:t>3</a:t>
                          </a:r>
                          <a:endParaRPr lang="en-AU" sz="1200" baseline="-25000"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558209" t="-306667" r="-947761" b="-220000"/>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756716" t="-306667" r="-749254" b="-220000"/>
                          </a:stretch>
                        </a:blipFill>
                      </a:tcPr>
                    </a:tc>
                    <a:tc>
                      <a:txBody>
                        <a:bodyPr/>
                        <a:lstStyle/>
                        <a:p>
                          <a:endParaRPr lang="en-US"/>
                        </a:p>
                      </a:txBody>
                      <a:tcPr marL="0" marR="0" marT="0" marB="0" anchor="ctr" anchorCtr="1">
                        <a:blipFill rotWithShape="1">
                          <a:blip r:embed="rId3"/>
                          <a:stretch>
                            <a:fillRect l="-856716" t="-306667" r="-649254" b="-220000"/>
                          </a:stretch>
                        </a:blipFill>
                      </a:tcPr>
                    </a:tc>
                    <a:tc>
                      <a:txBody>
                        <a:bodyPr/>
                        <a:lstStyle/>
                        <a:p>
                          <a:endParaRPr lang="en-US"/>
                        </a:p>
                      </a:txBody>
                      <a:tcPr marL="0" marR="0" marT="0" marB="0" anchor="ctr" anchorCtr="1">
                        <a:blipFill rotWithShape="1">
                          <a:blip r:embed="rId3"/>
                          <a:stretch>
                            <a:fillRect l="-971212" t="-306667" r="-559091" b="-220000"/>
                          </a:stretch>
                        </a:blipFill>
                      </a:tcPr>
                    </a:tc>
                    <a:tc>
                      <a:txBody>
                        <a:bodyPr/>
                        <a:lstStyle/>
                        <a:p>
                          <a:endParaRPr lang="en-US"/>
                        </a:p>
                      </a:txBody>
                      <a:tcPr marL="0" marR="0" marT="0" marB="0" anchor="ctr" anchorCtr="1">
                        <a:blipFill rotWithShape="1">
                          <a:blip r:embed="rId3"/>
                          <a:stretch>
                            <a:fillRect l="-1055224" t="-306667" r="-450746" b="-220000"/>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536686" t="-306667" b="-220000"/>
                          </a:stretch>
                        </a:blipFill>
                      </a:tcPr>
                    </a:tc>
                  </a:tr>
                  <a:tr h="279400">
                    <a:tc>
                      <a:txBody>
                        <a:bodyPr/>
                        <a:lstStyle/>
                        <a:p>
                          <a:r>
                            <a:rPr lang="en-AU" sz="1200" dirty="0" smtClean="0"/>
                            <a:t>|</a:t>
                          </a:r>
                          <a:r>
                            <a:rPr lang="en-AU" sz="1200" dirty="0" err="1" smtClean="0"/>
                            <a:t>rcov</a:t>
                          </a:r>
                          <a:r>
                            <a:rPr lang="en-AU" sz="1200" dirty="0" smtClean="0"/>
                            <a:t>(v)|</a:t>
                          </a:r>
                          <a:endParaRPr lang="en-AU" sz="1200" dirty="0"/>
                        </a:p>
                      </a:txBody>
                      <a:tcPr marL="0" marR="0" marT="0" marB="0" anchor="ctr" anchorCtr="1">
                        <a:solidFill>
                          <a:schemeClr val="tx2">
                            <a:lumMod val="60000"/>
                            <a:lumOff val="40000"/>
                          </a:schemeClr>
                        </a:solidFill>
                      </a:tcPr>
                    </a:tc>
                    <a:tc>
                      <a:txBody>
                        <a:bodyPr/>
                        <a:lstStyle/>
                        <a:p>
                          <a:endParaRPr lang="en-US"/>
                        </a:p>
                      </a:txBody>
                      <a:tcPr marL="0" marR="0" marT="0" marB="0" anchor="ctr" anchorCtr="1">
                        <a:blipFill rotWithShape="1">
                          <a:blip r:embed="rId3"/>
                          <a:stretch>
                            <a:fillRect l="-159701" t="-397826" r="-1346269" b="-115217"/>
                          </a:stretch>
                        </a:blipFill>
                      </a:tcPr>
                    </a:tc>
                    <a:tc>
                      <a:txBody>
                        <a:bodyPr/>
                        <a:lstStyle/>
                        <a:p>
                          <a:endParaRPr lang="en-US"/>
                        </a:p>
                      </a:txBody>
                      <a:tcPr marL="0" marR="0" marT="0" marB="0" anchor="ctr" anchorCtr="1">
                        <a:blipFill rotWithShape="1">
                          <a:blip r:embed="rId3"/>
                          <a:stretch>
                            <a:fillRect l="-259701" t="-397826" r="-1246269" b="-115217"/>
                          </a:stretch>
                        </a:blipFill>
                      </a:tcPr>
                    </a:tc>
                    <a:tc>
                      <a:txBody>
                        <a:bodyPr/>
                        <a:lstStyle/>
                        <a:p>
                          <a:endParaRPr lang="en-US"/>
                        </a:p>
                      </a:txBody>
                      <a:tcPr marL="0" marR="0" marT="0" marB="0" anchor="ctr" anchorCtr="1">
                        <a:blipFill rotWithShape="1">
                          <a:blip r:embed="rId3"/>
                          <a:stretch>
                            <a:fillRect l="-365152" t="-397826" r="-1165152" b="-115217"/>
                          </a:stretch>
                        </a:blipFill>
                      </a:tcPr>
                    </a:tc>
                    <a:tc>
                      <a:txBody>
                        <a:bodyPr/>
                        <a:lstStyle/>
                        <a:p>
                          <a:endParaRPr lang="en-US"/>
                        </a:p>
                      </a:txBody>
                      <a:tcPr marL="0" marR="0" marT="0" marB="0" anchor="ctr" anchorCtr="1">
                        <a:blipFill rotWithShape="1">
                          <a:blip r:embed="rId3"/>
                          <a:stretch>
                            <a:fillRect l="-458209" t="-397826" r="-1047761" b="-115217"/>
                          </a:stretch>
                        </a:blipFill>
                      </a:tcPr>
                    </a:tc>
                    <a:tc>
                      <a:txBody>
                        <a:bodyPr/>
                        <a:lstStyle/>
                        <a:p>
                          <a:endParaRPr lang="en-US"/>
                        </a:p>
                      </a:txBody>
                      <a:tcPr marL="0" marR="0" marT="0" marB="0" anchor="ctr" anchorCtr="1">
                        <a:blipFill rotWithShape="1">
                          <a:blip r:embed="rId3"/>
                          <a:stretch>
                            <a:fillRect l="-558209" t="-397826" r="-947761" b="-115217"/>
                          </a:stretch>
                        </a:blipFill>
                      </a:tcPr>
                    </a:tc>
                    <a:tc>
                      <a:txBody>
                        <a:bodyPr/>
                        <a:lstStyle/>
                        <a:p>
                          <a:endParaRPr lang="en-US"/>
                        </a:p>
                      </a:txBody>
                      <a:tcPr marL="0" marR="0" marT="0" marB="0" anchor="ctr" anchorCtr="1">
                        <a:blipFill rotWithShape="1">
                          <a:blip r:embed="rId3"/>
                          <a:stretch>
                            <a:fillRect l="-668182" t="-397826" r="-862121" b="-115217"/>
                          </a:stretch>
                        </a:blipFill>
                      </a:tcPr>
                    </a:tc>
                    <a:tc>
                      <a:txBody>
                        <a:bodyPr/>
                        <a:lstStyle/>
                        <a:p>
                          <a:endParaRPr lang="en-US"/>
                        </a:p>
                      </a:txBody>
                      <a:tcPr marL="0" marR="0" marT="0" marB="0" anchor="ctr" anchorCtr="1">
                        <a:blipFill rotWithShape="1">
                          <a:blip r:embed="rId3"/>
                          <a:stretch>
                            <a:fillRect l="-756716" t="-397826" r="-749254" b="-115217"/>
                          </a:stretch>
                        </a:blipFill>
                      </a:tcPr>
                    </a:tc>
                    <a:tc>
                      <a:txBody>
                        <a:bodyPr/>
                        <a:lstStyle/>
                        <a:p>
                          <a:endParaRPr lang="en-US"/>
                        </a:p>
                      </a:txBody>
                      <a:tcPr marL="0" marR="0" marT="0" marB="0" anchor="ctr" anchorCtr="1">
                        <a:blipFill rotWithShape="1">
                          <a:blip r:embed="rId3"/>
                          <a:stretch>
                            <a:fillRect l="-856716" t="-397826" r="-649254" b="-115217"/>
                          </a:stretch>
                        </a:blipFill>
                      </a:tcPr>
                    </a:tc>
                    <a:tc>
                      <a:txBody>
                        <a:bodyPr/>
                        <a:lstStyle/>
                        <a:p>
                          <a:endParaRPr lang="en-US"/>
                        </a:p>
                      </a:txBody>
                      <a:tcPr marL="0" marR="0" marT="0" marB="0" anchor="ctr" anchorCtr="1">
                        <a:blipFill rotWithShape="1">
                          <a:blip r:embed="rId3"/>
                          <a:stretch>
                            <a:fillRect l="-971212" t="-397826" r="-559091" b="-115217"/>
                          </a:stretch>
                        </a:blipFill>
                      </a:tcPr>
                    </a:tc>
                    <a:tc>
                      <a:txBody>
                        <a:bodyPr/>
                        <a:lstStyle/>
                        <a:p>
                          <a:endParaRPr lang="en-US"/>
                        </a:p>
                      </a:txBody>
                      <a:tcPr marL="0" marR="0" marT="0" marB="0" anchor="ctr" anchorCtr="1">
                        <a:blipFill rotWithShape="1">
                          <a:blip r:embed="rId3"/>
                          <a:stretch>
                            <a:fillRect l="-1055224" t="-397826" r="-450746" b="-115217"/>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endParaRPr lang="en-US"/>
                        </a:p>
                      </a:txBody>
                      <a:tcPr marL="0" marR="0" marT="0" marB="0" anchor="ctr" anchorCtr="1">
                        <a:blipFill rotWithShape="1">
                          <a:blip r:embed="rId3"/>
                          <a:stretch>
                            <a:fillRect l="-536686" t="-397826" b="-115217"/>
                          </a:stretch>
                        </a:blipFill>
                      </a:tcPr>
                    </a:tc>
                  </a:tr>
                  <a:tr h="279400">
                    <a:tc>
                      <a:txBody>
                        <a:bodyPr/>
                        <a:lstStyle/>
                        <a:p>
                          <a:r>
                            <a:rPr lang="en-AU" sz="1200" dirty="0" smtClean="0"/>
                            <a:t>c</a:t>
                          </a:r>
                          <a:r>
                            <a:rPr lang="en-AU" sz="1200" baseline="-25000" dirty="0" smtClean="0"/>
                            <a:t>4</a:t>
                          </a:r>
                          <a:endParaRPr lang="en-AU" sz="1200" baseline="-25000" dirty="0"/>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endParaRPr lang="en-US"/>
                        </a:p>
                      </a:txBody>
                      <a:tcPr marL="0" marR="0" marT="0" marB="0" anchor="ctr" anchorCtr="1">
                        <a:blipFill rotWithShape="1">
                          <a:blip r:embed="rId3"/>
                          <a:stretch>
                            <a:fillRect l="-668182" t="-497826" r="-862121" b="-15217"/>
                          </a:stretch>
                        </a:blipFill>
                      </a:tcPr>
                    </a:tc>
                    <a:tc>
                      <a:txBody>
                        <a:bodyPr/>
                        <a:lstStyle/>
                        <a:p>
                          <a:endParaRPr lang="en-US"/>
                        </a:p>
                      </a:txBody>
                      <a:tcPr marL="0" marR="0" marT="0" marB="0" anchor="ctr" anchorCtr="1">
                        <a:blipFill rotWithShape="1">
                          <a:blip r:embed="rId3"/>
                          <a:stretch>
                            <a:fillRect l="-756716" t="-497826" r="-749254" b="-15217"/>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endParaRPr lang="en-US"/>
                        </a:p>
                      </a:txBody>
                      <a:tcPr marL="0" marR="0" marT="0" marB="0" anchor="ctr" anchorCtr="1">
                        <a:blipFill rotWithShape="1">
                          <a:blip r:embed="rId3"/>
                          <a:stretch>
                            <a:fillRect l="-971212" t="-497826" r="-559091" b="-15217"/>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c>
                      <a:txBody>
                        <a:bodyPr/>
                        <a:lstStyle/>
                        <a:p>
                          <a:endParaRPr lang="en-US"/>
                        </a:p>
                      </a:txBody>
                      <a:tcPr marL="0" marR="0" marT="0" marB="0" anchor="ctr" anchorCtr="1">
                        <a:blipFill rotWithShape="1">
                          <a:blip r:embed="rId3"/>
                          <a:stretch>
                            <a:fillRect l="-1155224" t="-497826" r="-350746" b="-15217"/>
                          </a:stretch>
                        </a:blipFill>
                      </a:tcPr>
                    </a:tc>
                    <a:tc>
                      <a:txBody>
                        <a:bodyPr/>
                        <a:lstStyle/>
                        <a:p>
                          <a:endParaRPr lang="en-US"/>
                        </a:p>
                      </a:txBody>
                      <a:tcPr marL="0" marR="0" marT="0" marB="0" anchor="ctr" anchorCtr="1">
                        <a:blipFill rotWithShape="1">
                          <a:blip r:embed="rId3"/>
                          <a:stretch>
                            <a:fillRect l="-1274242" t="-497826" r="-256061" b="-15217"/>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20000"/>
                            <a:lumOff val="80000"/>
                          </a:schemeClr>
                        </a:solidFill>
                      </a:tcPr>
                    </a:tc>
                  </a:tr>
                </a:tbl>
              </a:graphicData>
            </a:graphic>
          </p:graphicFrame>
        </mc:Fallback>
      </mc:AlternateContent>
      <p:sp>
        <p:nvSpPr>
          <p:cNvPr id="74" name="Oval 73"/>
          <p:cNvSpPr/>
          <p:nvPr/>
        </p:nvSpPr>
        <p:spPr>
          <a:xfrm>
            <a:off x="3855348" y="1856400"/>
            <a:ext cx="360000" cy="360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6" name="Oval 75"/>
          <p:cNvSpPr/>
          <p:nvPr/>
        </p:nvSpPr>
        <p:spPr>
          <a:xfrm>
            <a:off x="4267200" y="2307000"/>
            <a:ext cx="360000" cy="360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7" name="Oval 76"/>
          <p:cNvSpPr/>
          <p:nvPr/>
        </p:nvSpPr>
        <p:spPr>
          <a:xfrm>
            <a:off x="3225288" y="2086951"/>
            <a:ext cx="360000" cy="360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p:cNvSpPr/>
          <p:nvPr/>
        </p:nvSpPr>
        <p:spPr>
          <a:xfrm>
            <a:off x="3981450" y="5791200"/>
            <a:ext cx="402428" cy="252000"/>
          </a:xfrm>
          <a:prstGeom prst="rect">
            <a:avLst/>
          </a:prstGeom>
          <a:noFill/>
          <a:ln w="3492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p:cNvSpPr/>
          <p:nvPr/>
        </p:nvSpPr>
        <p:spPr>
          <a:xfrm>
            <a:off x="6019800" y="5791200"/>
            <a:ext cx="402428" cy="252000"/>
          </a:xfrm>
          <a:prstGeom prst="rect">
            <a:avLst/>
          </a:prstGeom>
          <a:noFill/>
          <a:ln w="3492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p:cNvSpPr/>
          <p:nvPr/>
        </p:nvSpPr>
        <p:spPr>
          <a:xfrm>
            <a:off x="6422228" y="5791200"/>
            <a:ext cx="402428" cy="252000"/>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7" name="TextBox 6"/>
              <p:cNvSpPr txBox="1"/>
              <p:nvPr/>
            </p:nvSpPr>
            <p:spPr>
              <a:xfrm>
                <a:off x="4663810" y="2118161"/>
                <a:ext cx="1039415" cy="46166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AU" sz="2400" b="1" i="1" u="none" strike="noStrike" kern="1200" cap="none" spc="0" normalizeH="0" baseline="0" noProof="0" smtClean="0">
                          <a:ln>
                            <a:noFill/>
                          </a:ln>
                          <a:solidFill>
                            <a:schemeClr val="tx1"/>
                          </a:solidFill>
                          <a:effectLst/>
                          <a:uLnTx/>
                          <a:uFillTx/>
                          <a:latin typeface="Cambria Math"/>
                          <a:ea typeface="+mn-ea"/>
                          <a:cs typeface="+mn-cs"/>
                        </a:rPr>
                        <m:t>𝟑</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63810" y="2118161"/>
                <a:ext cx="1039415" cy="461665"/>
              </a:xfrm>
              <a:prstGeom prst="rect">
                <a:avLst/>
              </a:prstGeom>
              <a:blipFill rotWithShape="1">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81050" y="2119260"/>
                <a:ext cx="4358949" cy="43200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AU" sz="2400" b="1" i="1" u="none" strike="noStrike" kern="1200" cap="none" spc="0" normalizeH="0" baseline="0" noProof="0" smtClean="0">
                          <a:ln>
                            <a:noFill/>
                          </a:ln>
                          <a:solidFill>
                            <a:schemeClr val="tx1"/>
                          </a:solidFill>
                          <a:effectLst/>
                          <a:uLnTx/>
                          <a:uFillTx/>
                          <a:latin typeface="Cambria Math"/>
                          <a:cs typeface="+mn-cs"/>
                        </a:rPr>
                        <m:t>&gt;</m:t>
                      </m:r>
                      <m:r>
                        <a:rPr kumimoji="0" lang="en-AU" sz="2400" b="1" i="1" u="none" strike="noStrike" kern="1200" cap="none" spc="0" normalizeH="0" baseline="0" noProof="0" smtClean="0">
                          <a:ln>
                            <a:noFill/>
                          </a:ln>
                          <a:solidFill>
                            <a:schemeClr val="tx1"/>
                          </a:solidFill>
                          <a:effectLst/>
                          <a:uLnTx/>
                          <a:uFillTx/>
                          <a:latin typeface="Cambria Math"/>
                          <a:cs typeface="+mn-cs"/>
                        </a:rPr>
                        <m:t>𝟏</m:t>
                      </m:r>
                      <m:r>
                        <a:rPr kumimoji="0" lang="en-AU" sz="2400" b="1" i="1" u="none" strike="noStrike" kern="1200" cap="none" spc="0" normalizeH="0" baseline="0" noProof="0" smtClean="0">
                          <a:ln>
                            <a:noFill/>
                          </a:ln>
                          <a:solidFill>
                            <a:schemeClr val="tx1"/>
                          </a:solidFill>
                          <a:effectLst/>
                          <a:uLnTx/>
                          <a:uFillTx/>
                          <a:latin typeface="Cambria Math"/>
                          <a:cs typeface="+mn-cs"/>
                        </a:rPr>
                        <m:t>+</m:t>
                      </m:r>
                      <m:r>
                        <a:rPr kumimoji="0" lang="en-AU" sz="2400" b="1" i="1" u="none" strike="noStrike" kern="1200" cap="none" spc="0" normalizeH="0" baseline="0" noProof="0" smtClean="0">
                          <a:ln>
                            <a:noFill/>
                          </a:ln>
                          <a:solidFill>
                            <a:schemeClr val="tx1"/>
                          </a:solidFill>
                          <a:effectLst/>
                          <a:uLnTx/>
                          <a:uFillTx/>
                          <a:latin typeface="Cambria Math"/>
                          <a:cs typeface="+mn-cs"/>
                        </a:rPr>
                        <m:t>𝟎</m:t>
                      </m:r>
                      <m:r>
                        <a:rPr kumimoji="0" lang="en-AU" sz="2400" b="1" i="1" u="none" strike="noStrike" kern="1200" cap="none" spc="0" normalizeH="0" baseline="0" noProof="0" smtClean="0">
                          <a:ln>
                            <a:noFill/>
                          </a:ln>
                          <a:solidFill>
                            <a:schemeClr val="tx1"/>
                          </a:solidFill>
                          <a:effectLst/>
                          <a:uLnTx/>
                          <a:uFillTx/>
                          <a:latin typeface="Cambria Math"/>
                          <a:cs typeface="+mn-cs"/>
                        </a:rPr>
                        <m:t>.</m:t>
                      </m:r>
                      <m:r>
                        <a:rPr kumimoji="0" lang="en-AU" sz="2400" b="1" i="1" u="none" strike="noStrike" kern="1200" cap="none" spc="0" normalizeH="0" baseline="0" noProof="0" smtClean="0">
                          <a:ln>
                            <a:noFill/>
                          </a:ln>
                          <a:solidFill>
                            <a:schemeClr val="tx1"/>
                          </a:solidFill>
                          <a:effectLst/>
                          <a:uLnTx/>
                          <a:uFillTx/>
                          <a:latin typeface="Cambria Math"/>
                          <a:cs typeface="+mn-cs"/>
                        </a:rPr>
                        <m:t>𝟓</m:t>
                      </m:r>
                      <m:r>
                        <a:rPr kumimoji="0" lang="en-AU" sz="2400" b="1" i="1" u="none" strike="noStrike" kern="1200" cap="none" spc="0" normalizeH="0" baseline="0" noProof="0" smtClean="0">
                          <a:ln>
                            <a:noFill/>
                          </a:ln>
                          <a:solidFill>
                            <a:schemeClr val="tx1"/>
                          </a:solidFill>
                          <a:effectLst/>
                          <a:uLnTx/>
                          <a:uFillTx/>
                          <a:latin typeface="Cambria Math"/>
                          <a:cs typeface="+mn-cs"/>
                        </a:rPr>
                        <m:t> ×</m:t>
                      </m:r>
                      <m:r>
                        <a:rPr kumimoji="0" lang="en-AU" sz="2400" b="1" i="1" u="none" strike="noStrike" kern="1200" cap="none" spc="0" normalizeH="0" baseline="0" noProof="0" smtClean="0">
                          <a:ln>
                            <a:noFill/>
                          </a:ln>
                          <a:solidFill>
                            <a:schemeClr val="tx1"/>
                          </a:solidFill>
                          <a:effectLst/>
                          <a:uLnTx/>
                          <a:uFillTx/>
                          <a:latin typeface="Cambria Math"/>
                          <a:ea typeface="Cambria Math"/>
                          <a:cs typeface="+mn-cs"/>
                        </a:rPr>
                        <m:t>𝟏𝟎</m:t>
                      </m:r>
                      <m:r>
                        <a:rPr kumimoji="0" lang="en-AU" sz="2400" b="1" i="1" u="none" strike="noStrike" kern="1200" cap="none" spc="0" normalizeH="0" baseline="0" noProof="0" smtClean="0">
                          <a:ln>
                            <a:noFill/>
                          </a:ln>
                          <a:solidFill>
                            <a:schemeClr val="tx1"/>
                          </a:solidFill>
                          <a:effectLst/>
                          <a:uLnTx/>
                          <a:uFillTx/>
                          <a:latin typeface="Cambria Math"/>
                          <a:ea typeface="Cambria Math"/>
                          <a:cs typeface="+mn-cs"/>
                        </a:rPr>
                        <m:t>÷</m:t>
                      </m:r>
                      <m:r>
                        <a:rPr kumimoji="0" lang="en-AU" sz="2400" b="1" i="1" u="none" strike="noStrike" kern="1200" cap="none" spc="0" normalizeH="0" baseline="0" noProof="0" smtClean="0">
                          <a:ln>
                            <a:noFill/>
                          </a:ln>
                          <a:solidFill>
                            <a:schemeClr val="tx1"/>
                          </a:solidFill>
                          <a:effectLst/>
                          <a:uLnTx/>
                          <a:uFillTx/>
                          <a:latin typeface="Cambria Math"/>
                          <a:ea typeface="Cambria Math"/>
                          <a:cs typeface="+mn-cs"/>
                        </a:rPr>
                        <m:t>𝟑</m:t>
                      </m:r>
                      <m:r>
                        <a:rPr kumimoji="0" lang="en-AU" sz="2400" b="1" i="1" u="none" strike="noStrike" kern="1200" cap="none" spc="0" normalizeH="0" baseline="0" noProof="0" smtClean="0">
                          <a:ln>
                            <a:noFill/>
                          </a:ln>
                          <a:solidFill>
                            <a:schemeClr val="tx1"/>
                          </a:solidFill>
                          <a:effectLst/>
                          <a:uLnTx/>
                          <a:uFillTx/>
                          <a:latin typeface="Cambria Math"/>
                          <a:ea typeface="Cambria Math"/>
                          <a:cs typeface="+mn-cs"/>
                        </a:rPr>
                        <m:t>=</m:t>
                      </m:r>
                      <m:r>
                        <a:rPr kumimoji="0" lang="en-AU" sz="2400" b="1" i="1" u="none" strike="noStrike" kern="1200" cap="none" spc="0" normalizeH="0" baseline="0" noProof="0" smtClean="0">
                          <a:ln>
                            <a:noFill/>
                          </a:ln>
                          <a:solidFill>
                            <a:schemeClr val="tx1"/>
                          </a:solidFill>
                          <a:effectLst/>
                          <a:uLnTx/>
                          <a:uFillTx/>
                          <a:latin typeface="Cambria Math"/>
                          <a:ea typeface="Cambria Math"/>
                          <a:cs typeface="+mn-cs"/>
                        </a:rPr>
                        <m:t>𝟐</m:t>
                      </m:r>
                      <m:r>
                        <a:rPr kumimoji="0" lang="en-AU" sz="2400" b="1" i="1" u="none" strike="noStrike" kern="1200" cap="none" spc="0" normalizeH="0" baseline="0" noProof="0" smtClean="0">
                          <a:ln>
                            <a:noFill/>
                          </a:ln>
                          <a:solidFill>
                            <a:schemeClr val="tx1"/>
                          </a:solidFill>
                          <a:effectLst/>
                          <a:uLnTx/>
                          <a:uFillTx/>
                          <a:latin typeface="Cambria Math"/>
                          <a:ea typeface="Cambria Math"/>
                          <a:cs typeface="+mn-cs"/>
                        </a:rPr>
                        <m:t>.</m:t>
                      </m:r>
                      <m:r>
                        <a:rPr kumimoji="0" lang="en-AU" sz="2400" b="1" i="1" u="none" strike="noStrike" kern="1200" cap="none" spc="0" normalizeH="0" baseline="0" noProof="0" smtClean="0">
                          <a:ln>
                            <a:noFill/>
                          </a:ln>
                          <a:solidFill>
                            <a:schemeClr val="tx1"/>
                          </a:solidFill>
                          <a:effectLst/>
                          <a:uLnTx/>
                          <a:uFillTx/>
                          <a:latin typeface="Cambria Math"/>
                          <a:ea typeface="Cambria Math"/>
                          <a:cs typeface="+mn-cs"/>
                        </a:rPr>
                        <m:t>𝟔𝟕</m:t>
                      </m:r>
                    </m:oMath>
                  </m:oMathPara>
                </a14:m>
                <a:endParaRPr kumimoji="0" lang="en-AU" sz="2400" b="1" i="0" u="none" strike="noStrike" kern="1200" cap="none" spc="0" normalizeH="0" baseline="0" noProof="0" dirty="0" smtClean="0">
                  <a:ln>
                    <a:noFill/>
                  </a:ln>
                  <a:solidFill>
                    <a:schemeClr val="tx1"/>
                  </a:solidFill>
                  <a:effectLst/>
                  <a:uLnTx/>
                  <a:uFillTx/>
                  <a:latin typeface="Sommet bold"/>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981050" y="2119260"/>
                <a:ext cx="4358949" cy="432000"/>
              </a:xfrm>
              <a:prstGeom prst="rect">
                <a:avLst/>
              </a:prstGeom>
              <a:blipFill rotWithShape="1">
                <a:blip r:embed="rId5"/>
                <a:stretch>
                  <a:fillRect/>
                </a:stretch>
              </a:blipFill>
            </p:spPr>
            <p:txBody>
              <a:bodyPr/>
              <a:lstStyle/>
              <a:p>
                <a:r>
                  <a:rPr lang="en-AU">
                    <a:noFill/>
                  </a:rPr>
                  <a:t> </a:t>
                </a:r>
              </a:p>
            </p:txBody>
          </p:sp>
        </mc:Fallback>
      </mc:AlternateContent>
      <p:cxnSp>
        <p:nvCxnSpPr>
          <p:cNvPr id="30" name="Straight Arrow Connector 29"/>
          <p:cNvCxnSpPr/>
          <p:nvPr/>
        </p:nvCxnSpPr>
        <p:spPr>
          <a:xfrm>
            <a:off x="6426507" y="2543175"/>
            <a:ext cx="0" cy="2362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5975042" y="2661292"/>
                <a:ext cx="851515" cy="52322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AU" sz="2800" b="1" i="1" u="none" strike="noStrike" kern="1200" cap="none" spc="0" normalizeH="0" baseline="0" noProof="0" smtClean="0">
                          <a:ln>
                            <a:noFill/>
                          </a:ln>
                          <a:solidFill>
                            <a:schemeClr val="tx1"/>
                          </a:solidFill>
                          <a:effectLst/>
                          <a:uLnTx/>
                          <a:uFillTx/>
                          <a:latin typeface="Cambria Math"/>
                          <a:ea typeface="Cambria Math"/>
                          <a:cs typeface="+mn-cs"/>
                        </a:rPr>
                        <m:t>𝜶</m:t>
                      </m:r>
                    </m:oMath>
                  </m:oMathPara>
                </a14:m>
                <a:endParaRPr kumimoji="0" lang="en-AU" sz="2800" b="1" i="0" u="none" strike="noStrike" kern="1200" cap="none" spc="0" normalizeH="0" baseline="0" noProof="0" dirty="0" smtClean="0">
                  <a:ln>
                    <a:noFill/>
                  </a:ln>
                  <a:solidFill>
                    <a:schemeClr val="tx1"/>
                  </a:solidFill>
                  <a:effectLst/>
                  <a:uLnTx/>
                  <a:uFillTx/>
                  <a:latin typeface="Sommet bold"/>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975042" y="2661292"/>
                <a:ext cx="851515" cy="523220"/>
              </a:xfrm>
              <a:prstGeom prst="rect">
                <a:avLst/>
              </a:prstGeom>
              <a:blipFill rotWithShape="1">
                <a:blip r:embed="rId6"/>
                <a:stretch>
                  <a:fillRect/>
                </a:stretch>
              </a:blipFill>
            </p:spPr>
            <p:txBody>
              <a:bodyPr/>
              <a:lstStyle/>
              <a:p>
                <a:r>
                  <a:rPr lang="en-AU">
                    <a:noFill/>
                  </a:rPr>
                  <a:t> </a:t>
                </a:r>
              </a:p>
            </p:txBody>
          </p:sp>
        </mc:Fallback>
      </mc:AlternateContent>
      <p:sp>
        <p:nvSpPr>
          <p:cNvPr id="32" name="Rectangle 31"/>
          <p:cNvSpPr/>
          <p:nvPr/>
        </p:nvSpPr>
        <p:spPr>
          <a:xfrm>
            <a:off x="5530500" y="2154600"/>
            <a:ext cx="360000" cy="360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83"/>
          <p:cNvSpPr/>
          <p:nvPr/>
        </p:nvSpPr>
        <p:spPr>
          <a:xfrm>
            <a:off x="3962400" y="4974000"/>
            <a:ext cx="421478" cy="283800"/>
          </a:xfrm>
          <a:prstGeom prst="rect">
            <a:avLst/>
          </a:prstGeom>
          <a:noFill/>
          <a:ln w="3492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Oval 85"/>
          <p:cNvSpPr/>
          <p:nvPr/>
        </p:nvSpPr>
        <p:spPr>
          <a:xfrm>
            <a:off x="3208767" y="2086951"/>
            <a:ext cx="360000" cy="360000"/>
          </a:xfrm>
          <a:prstGeom prst="ellipse">
            <a:avLst/>
          </a:prstGeom>
          <a:noFill/>
          <a:ln w="3492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7" name="Rectangle 86"/>
          <p:cNvSpPr/>
          <p:nvPr/>
        </p:nvSpPr>
        <p:spPr>
          <a:xfrm>
            <a:off x="6096000" y="2154600"/>
            <a:ext cx="609600" cy="360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89"/>
          <p:cNvSpPr/>
          <p:nvPr/>
        </p:nvSpPr>
        <p:spPr>
          <a:xfrm>
            <a:off x="7010400" y="2154600"/>
            <a:ext cx="457200" cy="360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p:cNvSpPr/>
          <p:nvPr/>
        </p:nvSpPr>
        <p:spPr>
          <a:xfrm>
            <a:off x="6824656" y="5507400"/>
            <a:ext cx="1023944" cy="283800"/>
          </a:xfrm>
          <a:prstGeom prst="rect">
            <a:avLst/>
          </a:prstGeom>
          <a:noFill/>
          <a:ln w="3492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ectangle 92"/>
          <p:cNvSpPr/>
          <p:nvPr/>
        </p:nvSpPr>
        <p:spPr>
          <a:xfrm>
            <a:off x="7696200" y="2154600"/>
            <a:ext cx="360000" cy="360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p:cNvSpPr txBox="1"/>
          <p:nvPr/>
        </p:nvSpPr>
        <p:spPr>
          <a:xfrm>
            <a:off x="5734774" y="3127857"/>
            <a:ext cx="2851500" cy="40011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000" dirty="0">
                <a:latin typeface="Times New Roman" panose="02020603050405020304" pitchFamily="18" charset="0"/>
                <a:cs typeface="Times New Roman" panose="02020603050405020304" pitchFamily="18" charset="0"/>
              </a:rPr>
              <a:t>r</a:t>
            </a:r>
            <a:r>
              <a:rPr kumimoji="0" lang="en-AU" sz="200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eplace</a:t>
            </a:r>
            <a:r>
              <a:rPr kumimoji="0" lang="en-AU"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C</a:t>
            </a:r>
            <a:r>
              <a:rPr kumimoji="0" lang="en-AU" sz="2000"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2</a:t>
            </a:r>
            <a:r>
              <a:rPr kumimoji="0" lang="en-AU"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with C</a:t>
            </a:r>
            <a:r>
              <a:rPr kumimoji="0" lang="en-AU" sz="2000"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79010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74"/>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76"/>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4"/>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7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8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500"/>
                                        <p:tgtEl>
                                          <p:spTgt spid="8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8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32"/>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84"/>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fade">
                                      <p:cBhvr>
                                        <p:cTn id="66" dur="500"/>
                                        <p:tgtEl>
                                          <p:spTgt spid="87"/>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3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8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1"/>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90"/>
                                        </p:tgtEl>
                                        <p:attrNameLst>
                                          <p:attrName>style.visibility</p:attrName>
                                        </p:attrNameLst>
                                      </p:cBhvr>
                                      <p:to>
                                        <p:strVal val="visible"/>
                                      </p:to>
                                    </p:set>
                                    <p:animEffect transition="in" filter="fade">
                                      <p:cBhvr>
                                        <p:cTn id="85" dur="500"/>
                                        <p:tgtEl>
                                          <p:spTgt spid="9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2"/>
                                        </p:tgtEl>
                                        <p:attrNameLst>
                                          <p:attrName>style.visibility</p:attrName>
                                        </p:attrNameLst>
                                      </p:cBhvr>
                                      <p:to>
                                        <p:strVal val="visible"/>
                                      </p:to>
                                    </p:set>
                                    <p:animEffect transition="in" filter="fade">
                                      <p:cBhvr>
                                        <p:cTn id="88" dur="500"/>
                                        <p:tgtEl>
                                          <p:spTgt spid="92"/>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9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92"/>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fade">
                                      <p:cBhvr>
                                        <p:cTn id="97" dur="500"/>
                                        <p:tgtEl>
                                          <p:spTgt spid="93"/>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9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6" grpId="0" animBg="1"/>
      <p:bldP spid="76" grpId="1" animBg="1"/>
      <p:bldP spid="77" grpId="0" animBg="1"/>
      <p:bldP spid="77" grpId="1" animBg="1"/>
      <p:bldP spid="4" grpId="0" animBg="1"/>
      <p:bldP spid="4" grpId="1" animBg="1"/>
      <p:bldP spid="78" grpId="0" animBg="1"/>
      <p:bldP spid="78" grpId="1" animBg="1"/>
      <p:bldP spid="80" grpId="0" animBg="1"/>
      <p:bldP spid="80" grpId="1" animBg="1"/>
      <p:bldP spid="7" grpId="0"/>
      <p:bldP spid="10" grpId="0"/>
      <p:bldP spid="31" grpId="0"/>
      <p:bldP spid="31" grpId="1"/>
      <p:bldP spid="32" grpId="0" animBg="1"/>
      <p:bldP spid="32" grpId="1" animBg="1"/>
      <p:bldP spid="84" grpId="0" animBg="1"/>
      <p:bldP spid="84" grpId="1" animBg="1"/>
      <p:bldP spid="86" grpId="0" animBg="1"/>
      <p:bldP spid="86" grpId="1" animBg="1"/>
      <p:bldP spid="87" grpId="0" animBg="1"/>
      <p:bldP spid="87" grpId="1" animBg="1"/>
      <p:bldP spid="90" grpId="0" animBg="1"/>
      <p:bldP spid="90" grpId="1" animBg="1"/>
      <p:bldP spid="92" grpId="0" animBg="1"/>
      <p:bldP spid="92" grpId="1" animBg="1"/>
      <p:bldP spid="93" grpId="0" animBg="1"/>
      <p:bldP spid="93" grpId="1"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29600" cy="792088"/>
          </a:xfrm>
        </p:spPr>
        <p:txBody>
          <a:bodyPr/>
          <a:lstStyle/>
          <a:p>
            <a:r>
              <a:rPr lang="en-AU" dirty="0"/>
              <a:t>PNP-Index</a:t>
            </a:r>
          </a:p>
        </p:txBody>
      </p:sp>
      <p:sp>
        <p:nvSpPr>
          <p:cNvPr id="8" name="Content Placeholder 2"/>
          <p:cNvSpPr txBox="1">
            <a:spLocks/>
          </p:cNvSpPr>
          <p:nvPr/>
        </p:nvSpPr>
        <p:spPr>
          <a:xfrm>
            <a:off x="504000" y="1152000"/>
            <a:ext cx="8229600" cy="556774"/>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AU" sz="2800" dirty="0" smtClean="0"/>
              <a:t>Step 2: Delete </a:t>
            </a:r>
            <a:r>
              <a:rPr lang="en-AU" sz="2800" i="1" dirty="0" smtClean="0"/>
              <a:t>C</a:t>
            </a:r>
            <a:r>
              <a:rPr lang="en-AU" sz="2800" i="1" baseline="-25000" dirty="0" smtClean="0"/>
              <a:t>2</a:t>
            </a:r>
            <a:r>
              <a:rPr lang="en-AU" sz="2800" dirty="0" smtClean="0"/>
              <a:t> </a:t>
            </a:r>
            <a:endParaRPr lang="en-AU" sz="2000" dirty="0"/>
          </a:p>
        </p:txBody>
      </p:sp>
      <mc:AlternateContent xmlns:mc="http://schemas.openxmlformats.org/markup-compatibility/2006" xmlns:a14="http://schemas.microsoft.com/office/drawing/2010/main">
        <mc:Choice Requires="a14">
          <p:graphicFrame>
            <p:nvGraphicFramePr>
              <p:cNvPr id="28" name="Table 27"/>
              <p:cNvGraphicFramePr>
                <a:graphicFrameLocks noGrp="1"/>
              </p:cNvGraphicFramePr>
              <p:nvPr>
                <p:extLst>
                  <p:ext uri="{D42A27DB-BD31-4B8C-83A1-F6EECF244321}">
                    <p14:modId xmlns:p14="http://schemas.microsoft.com/office/powerpoint/2010/main" val="1731009144"/>
                  </p:ext>
                </p:extLst>
              </p:nvPr>
            </p:nvGraphicFramePr>
            <p:xfrm>
              <a:off x="1295400" y="4392000"/>
              <a:ext cx="6553200" cy="1397000"/>
            </p:xfrm>
            <a:graphic>
              <a:graphicData uri="http://schemas.openxmlformats.org/drawingml/2006/table">
                <a:tbl>
                  <a:tblPr firstRow="1" bandRow="1">
                    <a:tableStyleId>{5C22544A-7EE6-4342-B048-85BDC9FD1C3A}</a:tableStyleId>
                  </a:tblPr>
                  <a:tblGrid>
                    <a:gridCol w="649023"/>
                    <a:gridCol w="406400"/>
                    <a:gridCol w="406400"/>
                    <a:gridCol w="406400"/>
                    <a:gridCol w="406400"/>
                    <a:gridCol w="406400"/>
                    <a:gridCol w="406400"/>
                    <a:gridCol w="406400"/>
                    <a:gridCol w="406400"/>
                    <a:gridCol w="406400"/>
                    <a:gridCol w="406400"/>
                    <a:gridCol w="406400"/>
                    <a:gridCol w="406400"/>
                    <a:gridCol w="1027377"/>
                  </a:tblGrid>
                  <a:tr h="279400">
                    <a:tc>
                      <a:txBody>
                        <a:bodyPr/>
                        <a:lstStyle/>
                        <a:p>
                          <a:endParaRPr lang="en-AU" dirty="0"/>
                        </a:p>
                      </a:txBody>
                      <a:tcPr marL="0" marR="0" marT="0" marB="0" anchor="ctr" anchorCtr="1"/>
                    </a:tc>
                    <a:tc>
                      <a:txBody>
                        <a:bodyPr/>
                        <a:lstStyle/>
                        <a:p>
                          <a:r>
                            <a:rPr lang="en-AU" sz="1200" dirty="0" smtClean="0"/>
                            <a:t>v</a:t>
                          </a:r>
                          <a:r>
                            <a:rPr lang="en-AU" sz="1200" baseline="-25000" dirty="0" smtClean="0"/>
                            <a:t>1</a:t>
                          </a:r>
                          <a:endParaRPr lang="en-AU" sz="1200" baseline="-25000" dirty="0"/>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3</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4</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5</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6</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7</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8</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9</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10</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baseline="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11</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a:t>
                          </a:r>
                          <a:r>
                            <a:rPr lang="en-AU" sz="1200" b="1" kern="1200" dirty="0" err="1" smtClean="0">
                              <a:solidFill>
                                <a:schemeClr val="lt1"/>
                              </a:solidFill>
                              <a:latin typeface="+mn-lt"/>
                              <a:ea typeface="+mn-ea"/>
                              <a:cs typeface="+mn-cs"/>
                            </a:rPr>
                            <a:t>priv</a:t>
                          </a:r>
                          <a:r>
                            <a:rPr lang="en-AU" sz="1200" b="1" kern="1200" dirty="0" smtClean="0">
                              <a:solidFill>
                                <a:schemeClr val="lt1"/>
                              </a:solidFill>
                              <a:latin typeface="+mn-lt"/>
                              <a:ea typeface="+mn-ea"/>
                              <a:cs typeface="+mn-cs"/>
                            </a:rPr>
                            <a:t>(C)|</a:t>
                          </a:r>
                          <a:endParaRPr lang="en-AU" sz="1200" b="1" kern="1200" dirty="0">
                            <a:solidFill>
                              <a:schemeClr val="lt1"/>
                            </a:solidFill>
                            <a:latin typeface="+mn-lt"/>
                            <a:ea typeface="+mn-ea"/>
                            <a:cs typeface="+mn-cs"/>
                          </a:endParaRPr>
                        </a:p>
                      </a:txBody>
                      <a:tcPr marL="0" marR="0" marT="0" marB="0" anchor="ctr" anchorCtr="1"/>
                    </a:tc>
                  </a:tr>
                  <a:tr h="279400">
                    <a:tc>
                      <a:txBody>
                        <a:bodyPr/>
                        <a:lstStyle/>
                        <a:p>
                          <a:r>
                            <a:rPr lang="en-AU" sz="1200" dirty="0" smtClean="0"/>
                            <a:t>c</a:t>
                          </a:r>
                          <a:r>
                            <a:rPr lang="en-AU" sz="1200" baseline="-25000" dirty="0" smtClean="0"/>
                            <a:t>1</a:t>
                          </a:r>
                          <a:endParaRPr lang="en-AU" sz="1200" baseline="-25000" dirty="0"/>
                        </a:p>
                      </a:txBody>
                      <a:tcPr marL="0" marR="0" marT="0" marB="0" anchor="ctr" anchorCtr="1">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dirty="0"/>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kern="1200" smtClean="0">
                                    <a:solidFill>
                                      <a:schemeClr val="dk1"/>
                                    </a:solidFill>
                                    <a:latin typeface="Cambria Math"/>
                                    <a:ea typeface="+mn-ea"/>
                                    <a:cs typeface="+mn-cs"/>
                                  </a:rPr>
                                  <m:t>4</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r>
                  <a:tr h="279400">
                    <a:tc>
                      <a:txBody>
                        <a:bodyPr/>
                        <a:lstStyle/>
                        <a:p>
                          <a:pPr marL="0" algn="l" defTabSz="914400" rtl="0" eaLnBrk="1" latinLnBrk="0" hangingPunct="1"/>
                          <a:endParaRPr lang="en-AU" sz="1200" kern="1200" baseline="-250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r>
                  <a:tr h="279400">
                    <a:tc>
                      <a:txBody>
                        <a:bodyPr/>
                        <a:lstStyle/>
                        <a:p>
                          <a:r>
                            <a:rPr lang="en-AU" sz="1200" dirty="0" smtClean="0"/>
                            <a:t>c</a:t>
                          </a:r>
                          <a:r>
                            <a:rPr lang="en-AU" sz="1200" baseline="-25000" dirty="0" smtClean="0"/>
                            <a:t>3</a:t>
                          </a:r>
                          <a:endParaRPr lang="en-AU" sz="1200" baseline="-25000"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200" b="0" i="1" kern="1200" smtClean="0">
                                    <a:solidFill>
                                      <a:schemeClr val="dk1"/>
                                    </a:solidFill>
                                    <a:latin typeface="Cambria Math"/>
                                    <a:ea typeface="+mn-ea"/>
                                    <a:cs typeface="+mn-cs"/>
                                  </a:rPr>
                                  <m:t>4</m:t>
                                </m:r>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r>
                  <a:tr h="279400">
                    <a:tc>
                      <a:txBody>
                        <a:bodyPr/>
                        <a:lstStyle/>
                        <a:p>
                          <a:r>
                            <a:rPr lang="en-AU" sz="1200" dirty="0" smtClean="0"/>
                            <a:t>|</a:t>
                          </a:r>
                          <a:r>
                            <a:rPr lang="en-AU" sz="1200" dirty="0" err="1" smtClean="0"/>
                            <a:t>rcov</a:t>
                          </a:r>
                          <a:r>
                            <a:rPr lang="en-AU" sz="1200" dirty="0" smtClean="0"/>
                            <a:t>(v)|</a:t>
                          </a:r>
                          <a:endParaRPr lang="en-AU" sz="1200" dirty="0"/>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kern="1200" smtClean="0">
                                    <a:solidFill>
                                      <a:schemeClr val="dk1"/>
                                    </a:solidFill>
                                    <a:latin typeface="Cambria Math"/>
                                    <a:ea typeface="+mn-ea"/>
                                    <a:cs typeface="+mn-cs"/>
                                  </a:rPr>
                                  <m:t>2</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r>
                            <a:rPr lang="en-AU" sz="1200" kern="1200" dirty="0" smtClean="0">
                              <a:solidFill>
                                <a:schemeClr val="dk1"/>
                              </a:solidFill>
                              <a:latin typeface="+mn-lt"/>
                              <a:ea typeface="+mn-ea"/>
                              <a:cs typeface="+mn-cs"/>
                            </a:rPr>
                            <a:t>|</a:t>
                          </a:r>
                          <a:r>
                            <a:rPr lang="en-AU" sz="1200" kern="1200" dirty="0" err="1" smtClean="0">
                              <a:solidFill>
                                <a:schemeClr val="dk1"/>
                              </a:solidFill>
                              <a:latin typeface="+mn-lt"/>
                              <a:ea typeface="+mn-ea"/>
                              <a:cs typeface="+mn-cs"/>
                            </a:rPr>
                            <a:t>cov</a:t>
                          </a:r>
                          <a:r>
                            <a:rPr lang="en-AU" sz="1200" kern="1200" dirty="0" smtClean="0">
                              <a:solidFill>
                                <a:schemeClr val="dk1"/>
                              </a:solidFill>
                              <a:latin typeface="+mn-lt"/>
                              <a:ea typeface="+mn-ea"/>
                              <a:cs typeface="+mn-cs"/>
                            </a:rPr>
                            <a:t>|:</a:t>
                          </a:r>
                          <a14:m>
                            <m:oMath xmlns:m="http://schemas.openxmlformats.org/officeDocument/2006/math">
                              <m:r>
                                <a:rPr lang="en-AU" sz="1200" b="0" i="1" kern="1200" smtClean="0">
                                  <a:solidFill>
                                    <a:schemeClr val="dk1"/>
                                  </a:solidFill>
                                  <a:latin typeface="Cambria Math"/>
                                  <a:ea typeface="+mn-ea"/>
                                  <a:cs typeface="+mn-cs"/>
                                </a:rPr>
                                <m:t>9</m:t>
                              </m:r>
                            </m:oMath>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r>
                </a:tbl>
              </a:graphicData>
            </a:graphic>
          </p:graphicFrame>
        </mc:Choice>
        <mc:Fallback xmlns="">
          <p:graphicFrame>
            <p:nvGraphicFramePr>
              <p:cNvPr id="28" name="Table 27"/>
              <p:cNvGraphicFramePr>
                <a:graphicFrameLocks noGrp="1"/>
              </p:cNvGraphicFramePr>
              <p:nvPr>
                <p:extLst>
                  <p:ext uri="{D42A27DB-BD31-4B8C-83A1-F6EECF244321}">
                    <p14:modId xmlns:p14="http://schemas.microsoft.com/office/powerpoint/2010/main" val="1731009144"/>
                  </p:ext>
                </p:extLst>
              </p:nvPr>
            </p:nvGraphicFramePr>
            <p:xfrm>
              <a:off x="1295400" y="4392000"/>
              <a:ext cx="6553200" cy="1397000"/>
            </p:xfrm>
            <a:graphic>
              <a:graphicData uri="http://schemas.openxmlformats.org/drawingml/2006/table">
                <a:tbl>
                  <a:tblPr firstRow="1" bandRow="1">
                    <a:tableStyleId>{5C22544A-7EE6-4342-B048-85BDC9FD1C3A}</a:tableStyleId>
                  </a:tblPr>
                  <a:tblGrid>
                    <a:gridCol w="649023"/>
                    <a:gridCol w="406400"/>
                    <a:gridCol w="406400"/>
                    <a:gridCol w="406400"/>
                    <a:gridCol w="406400"/>
                    <a:gridCol w="406400"/>
                    <a:gridCol w="406400"/>
                    <a:gridCol w="406400"/>
                    <a:gridCol w="406400"/>
                    <a:gridCol w="406400"/>
                    <a:gridCol w="406400"/>
                    <a:gridCol w="406400"/>
                    <a:gridCol w="406400"/>
                    <a:gridCol w="1027377"/>
                  </a:tblGrid>
                  <a:tr h="279400">
                    <a:tc>
                      <a:txBody>
                        <a:bodyPr/>
                        <a:lstStyle/>
                        <a:p>
                          <a:endParaRPr lang="en-AU" dirty="0"/>
                        </a:p>
                      </a:txBody>
                      <a:tcPr marL="0" marR="0" marT="0" marB="0" anchor="ctr" anchorCtr="1"/>
                    </a:tc>
                    <a:tc>
                      <a:txBody>
                        <a:bodyPr/>
                        <a:lstStyle/>
                        <a:p>
                          <a:r>
                            <a:rPr lang="en-AU" sz="1200" dirty="0" smtClean="0"/>
                            <a:t>v</a:t>
                          </a:r>
                          <a:r>
                            <a:rPr lang="en-AU" sz="1200" baseline="-25000" dirty="0" smtClean="0"/>
                            <a:t>1</a:t>
                          </a:r>
                          <a:endParaRPr lang="en-AU" sz="1200" baseline="-25000" dirty="0"/>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3</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4</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5</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6</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7</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8</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9</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10</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baseline="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11</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a:t>
                          </a:r>
                          <a:r>
                            <a:rPr lang="en-AU" sz="1200" b="1" kern="1200" dirty="0" err="1" smtClean="0">
                              <a:solidFill>
                                <a:schemeClr val="lt1"/>
                              </a:solidFill>
                              <a:latin typeface="+mn-lt"/>
                              <a:ea typeface="+mn-ea"/>
                              <a:cs typeface="+mn-cs"/>
                            </a:rPr>
                            <a:t>priv</a:t>
                          </a:r>
                          <a:r>
                            <a:rPr lang="en-AU" sz="1200" b="1" kern="1200" dirty="0" smtClean="0">
                              <a:solidFill>
                                <a:schemeClr val="lt1"/>
                              </a:solidFill>
                              <a:latin typeface="+mn-lt"/>
                              <a:ea typeface="+mn-ea"/>
                              <a:cs typeface="+mn-cs"/>
                            </a:rPr>
                            <a:t>(C)|</a:t>
                          </a:r>
                          <a:endParaRPr lang="en-AU" sz="1200" b="1" kern="1200" dirty="0">
                            <a:solidFill>
                              <a:schemeClr val="lt1"/>
                            </a:solidFill>
                            <a:latin typeface="+mn-lt"/>
                            <a:ea typeface="+mn-ea"/>
                            <a:cs typeface="+mn-cs"/>
                          </a:endParaRPr>
                        </a:p>
                      </a:txBody>
                      <a:tcPr marL="0" marR="0" marT="0" marB="0" anchor="ctr" anchorCtr="1"/>
                    </a:tc>
                  </a:tr>
                  <a:tr h="279400">
                    <a:tc>
                      <a:txBody>
                        <a:bodyPr/>
                        <a:lstStyle/>
                        <a:p>
                          <a:r>
                            <a:rPr lang="en-AU" sz="1200" dirty="0" smtClean="0"/>
                            <a:t>c</a:t>
                          </a:r>
                          <a:r>
                            <a:rPr lang="en-AU" sz="1200" baseline="-25000" dirty="0" smtClean="0"/>
                            <a:t>1</a:t>
                          </a:r>
                          <a:endParaRPr lang="en-AU" sz="1200" baseline="-25000" dirty="0"/>
                        </a:p>
                      </a:txBody>
                      <a:tcPr marL="0" marR="0" marT="0" marB="0" anchor="ctr" anchorCtr="1">
                        <a:solidFill>
                          <a:schemeClr val="bg1">
                            <a:lumMod val="95000"/>
                          </a:schemeClr>
                        </a:solidFill>
                      </a:tcPr>
                    </a:tc>
                    <a:tc>
                      <a:txBody>
                        <a:bodyPr/>
                        <a:lstStyle/>
                        <a:p>
                          <a:endParaRPr lang="en-US"/>
                        </a:p>
                      </a:txBody>
                      <a:tcPr marL="0" marR="0" marT="0" marB="0" anchor="ctr" anchorCtr="1">
                        <a:blipFill rotWithShape="1">
                          <a:blip r:embed="rId3"/>
                          <a:stretch>
                            <a:fillRect l="-159701" t="-100000" r="-1346269" b="-313043"/>
                          </a:stretch>
                        </a:blipFill>
                      </a:tcPr>
                    </a:tc>
                    <a:tc>
                      <a:txBody>
                        <a:bodyPr/>
                        <a:lstStyle/>
                        <a:p>
                          <a:endParaRPr lang="en-US"/>
                        </a:p>
                      </a:txBody>
                      <a:tcPr marL="0" marR="0" marT="0" marB="0" anchor="ctr" anchorCtr="1">
                        <a:blipFill rotWithShape="1">
                          <a:blip r:embed="rId3"/>
                          <a:stretch>
                            <a:fillRect l="-259701" t="-100000" r="-1246269" b="-313043"/>
                          </a:stretch>
                        </a:blipFill>
                      </a:tcPr>
                    </a:tc>
                    <a:tc>
                      <a:txBody>
                        <a:bodyPr/>
                        <a:lstStyle/>
                        <a:p>
                          <a:endParaRPr lang="en-US"/>
                        </a:p>
                      </a:txBody>
                      <a:tcPr marL="0" marR="0" marT="0" marB="0" anchor="ctr" anchorCtr="1">
                        <a:blipFill rotWithShape="1">
                          <a:blip r:embed="rId3"/>
                          <a:stretch>
                            <a:fillRect l="-365152" t="-100000" r="-1165152" b="-313043"/>
                          </a:stretch>
                        </a:blipFill>
                      </a:tcPr>
                    </a:tc>
                    <a:tc>
                      <a:txBody>
                        <a:bodyPr/>
                        <a:lstStyle/>
                        <a:p>
                          <a:endParaRPr lang="en-US"/>
                        </a:p>
                      </a:txBody>
                      <a:tcPr marL="0" marR="0" marT="0" marB="0" anchor="ctr" anchorCtr="1">
                        <a:blipFill rotWithShape="1">
                          <a:blip r:embed="rId3"/>
                          <a:stretch>
                            <a:fillRect l="-458209" t="-100000" r="-1047761" b="-313043"/>
                          </a:stretch>
                        </a:blipFill>
                      </a:tcPr>
                    </a:tc>
                    <a:tc>
                      <a:txBody>
                        <a:bodyPr/>
                        <a:lstStyle/>
                        <a:p>
                          <a:endParaRPr lang="en-US"/>
                        </a:p>
                      </a:txBody>
                      <a:tcPr marL="0" marR="0" marT="0" marB="0" anchor="ctr" anchorCtr="1">
                        <a:blipFill rotWithShape="1">
                          <a:blip r:embed="rId3"/>
                          <a:stretch>
                            <a:fillRect l="-558209" t="-100000" r="-947761" b="-3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endParaRPr lang="en-US"/>
                        </a:p>
                      </a:txBody>
                      <a:tcPr marL="0" marR="0" marT="0" marB="0" anchor="ctr" anchorCtr="1">
                        <a:blipFill rotWithShape="1">
                          <a:blip r:embed="rId3"/>
                          <a:stretch>
                            <a:fillRect l="-536686" t="-100000" b="-313043"/>
                          </a:stretch>
                        </a:blipFill>
                      </a:tcPr>
                    </a:tc>
                  </a:tr>
                  <a:tr h="279400">
                    <a:tc>
                      <a:txBody>
                        <a:bodyPr/>
                        <a:lstStyle/>
                        <a:p>
                          <a:pPr marL="0" algn="l" defTabSz="914400" rtl="0" eaLnBrk="1" latinLnBrk="0" hangingPunct="1"/>
                          <a:endParaRPr lang="en-AU" sz="1200" kern="1200" baseline="-250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r>
                  <a:tr h="279400">
                    <a:tc>
                      <a:txBody>
                        <a:bodyPr/>
                        <a:lstStyle/>
                        <a:p>
                          <a:r>
                            <a:rPr lang="en-AU" sz="1200" dirty="0" smtClean="0"/>
                            <a:t>c</a:t>
                          </a:r>
                          <a:r>
                            <a:rPr lang="en-AU" sz="1200" baseline="-25000" dirty="0" smtClean="0"/>
                            <a:t>3</a:t>
                          </a:r>
                          <a:endParaRPr lang="en-AU" sz="1200" baseline="-25000"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558209" t="-300000" r="-947761" b="-1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756716" t="-300000" r="-749254" b="-113043"/>
                          </a:stretch>
                        </a:blipFill>
                      </a:tcPr>
                    </a:tc>
                    <a:tc>
                      <a:txBody>
                        <a:bodyPr/>
                        <a:lstStyle/>
                        <a:p>
                          <a:endParaRPr lang="en-US"/>
                        </a:p>
                      </a:txBody>
                      <a:tcPr marL="0" marR="0" marT="0" marB="0" anchor="ctr" anchorCtr="1">
                        <a:blipFill rotWithShape="1">
                          <a:blip r:embed="rId3"/>
                          <a:stretch>
                            <a:fillRect l="-856716" t="-300000" r="-649254" b="-113043"/>
                          </a:stretch>
                        </a:blipFill>
                      </a:tcPr>
                    </a:tc>
                    <a:tc>
                      <a:txBody>
                        <a:bodyPr/>
                        <a:lstStyle/>
                        <a:p>
                          <a:endParaRPr lang="en-US"/>
                        </a:p>
                      </a:txBody>
                      <a:tcPr marL="0" marR="0" marT="0" marB="0" anchor="ctr" anchorCtr="1">
                        <a:blipFill rotWithShape="1">
                          <a:blip r:embed="rId3"/>
                          <a:stretch>
                            <a:fillRect l="-971212" t="-300000" r="-559091" b="-113043"/>
                          </a:stretch>
                        </a:blipFill>
                      </a:tcPr>
                    </a:tc>
                    <a:tc>
                      <a:txBody>
                        <a:bodyPr/>
                        <a:lstStyle/>
                        <a:p>
                          <a:endParaRPr lang="en-US"/>
                        </a:p>
                      </a:txBody>
                      <a:tcPr marL="0" marR="0" marT="0" marB="0" anchor="ctr" anchorCtr="1">
                        <a:blipFill rotWithShape="1">
                          <a:blip r:embed="rId3"/>
                          <a:stretch>
                            <a:fillRect l="-1055224" t="-300000" r="-450746" b="-1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536686" t="-300000" b="-113043"/>
                          </a:stretch>
                        </a:blipFill>
                      </a:tcPr>
                    </a:tc>
                  </a:tr>
                  <a:tr h="279400">
                    <a:tc>
                      <a:txBody>
                        <a:bodyPr/>
                        <a:lstStyle/>
                        <a:p>
                          <a:r>
                            <a:rPr lang="en-AU" sz="1200" dirty="0" smtClean="0"/>
                            <a:t>|</a:t>
                          </a:r>
                          <a:r>
                            <a:rPr lang="en-AU" sz="1200" dirty="0" err="1" smtClean="0"/>
                            <a:t>rcov</a:t>
                          </a:r>
                          <a:r>
                            <a:rPr lang="en-AU" sz="1200" dirty="0" smtClean="0"/>
                            <a:t>(v)|</a:t>
                          </a:r>
                          <a:endParaRPr lang="en-AU" sz="1200" dirty="0"/>
                        </a:p>
                      </a:txBody>
                      <a:tcPr marL="0" marR="0" marT="0" marB="0" anchor="ctr" anchorCtr="1">
                        <a:solidFill>
                          <a:schemeClr val="tx2">
                            <a:lumMod val="60000"/>
                            <a:lumOff val="40000"/>
                          </a:schemeClr>
                        </a:solidFill>
                      </a:tcPr>
                    </a:tc>
                    <a:tc>
                      <a:txBody>
                        <a:bodyPr/>
                        <a:lstStyle/>
                        <a:p>
                          <a:endParaRPr lang="en-US"/>
                        </a:p>
                      </a:txBody>
                      <a:tcPr marL="0" marR="0" marT="0" marB="0" anchor="ctr" anchorCtr="1">
                        <a:blipFill rotWithShape="1">
                          <a:blip r:embed="rId3"/>
                          <a:stretch>
                            <a:fillRect l="-159701" t="-400000" r="-1346269" b="-13043"/>
                          </a:stretch>
                        </a:blipFill>
                      </a:tcPr>
                    </a:tc>
                    <a:tc>
                      <a:txBody>
                        <a:bodyPr/>
                        <a:lstStyle/>
                        <a:p>
                          <a:endParaRPr lang="en-US"/>
                        </a:p>
                      </a:txBody>
                      <a:tcPr marL="0" marR="0" marT="0" marB="0" anchor="ctr" anchorCtr="1">
                        <a:blipFill rotWithShape="1">
                          <a:blip r:embed="rId3"/>
                          <a:stretch>
                            <a:fillRect l="-259701" t="-400000" r="-1246269" b="-13043"/>
                          </a:stretch>
                        </a:blipFill>
                      </a:tcPr>
                    </a:tc>
                    <a:tc>
                      <a:txBody>
                        <a:bodyPr/>
                        <a:lstStyle/>
                        <a:p>
                          <a:endParaRPr lang="en-US"/>
                        </a:p>
                      </a:txBody>
                      <a:tcPr marL="0" marR="0" marT="0" marB="0" anchor="ctr" anchorCtr="1">
                        <a:blipFill rotWithShape="1">
                          <a:blip r:embed="rId3"/>
                          <a:stretch>
                            <a:fillRect l="-365152" t="-400000" r="-1165152" b="-13043"/>
                          </a:stretch>
                        </a:blipFill>
                      </a:tcPr>
                    </a:tc>
                    <a:tc>
                      <a:txBody>
                        <a:bodyPr/>
                        <a:lstStyle/>
                        <a:p>
                          <a:endParaRPr lang="en-US"/>
                        </a:p>
                      </a:txBody>
                      <a:tcPr marL="0" marR="0" marT="0" marB="0" anchor="ctr" anchorCtr="1">
                        <a:blipFill rotWithShape="1">
                          <a:blip r:embed="rId3"/>
                          <a:stretch>
                            <a:fillRect l="-458209" t="-400000" r="-1047761" b="-13043"/>
                          </a:stretch>
                        </a:blipFill>
                      </a:tcPr>
                    </a:tc>
                    <a:tc>
                      <a:txBody>
                        <a:bodyPr/>
                        <a:lstStyle/>
                        <a:p>
                          <a:endParaRPr lang="en-US"/>
                        </a:p>
                      </a:txBody>
                      <a:tcPr marL="0" marR="0" marT="0" marB="0" anchor="ctr" anchorCtr="1">
                        <a:blipFill rotWithShape="1">
                          <a:blip r:embed="rId3"/>
                          <a:stretch>
                            <a:fillRect l="-558209" t="-400000" r="-947761" b="-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endParaRPr lang="en-US"/>
                        </a:p>
                      </a:txBody>
                      <a:tcPr marL="0" marR="0" marT="0" marB="0" anchor="ctr" anchorCtr="1">
                        <a:blipFill rotWithShape="1">
                          <a:blip r:embed="rId3"/>
                          <a:stretch>
                            <a:fillRect l="-756716" t="-400000" r="-749254" b="-13043"/>
                          </a:stretch>
                        </a:blipFill>
                      </a:tcPr>
                    </a:tc>
                    <a:tc>
                      <a:txBody>
                        <a:bodyPr/>
                        <a:lstStyle/>
                        <a:p>
                          <a:endParaRPr lang="en-US"/>
                        </a:p>
                      </a:txBody>
                      <a:tcPr marL="0" marR="0" marT="0" marB="0" anchor="ctr" anchorCtr="1">
                        <a:blipFill rotWithShape="1">
                          <a:blip r:embed="rId3"/>
                          <a:stretch>
                            <a:fillRect l="-856716" t="-400000" r="-649254" b="-13043"/>
                          </a:stretch>
                        </a:blipFill>
                      </a:tcPr>
                    </a:tc>
                    <a:tc>
                      <a:txBody>
                        <a:bodyPr/>
                        <a:lstStyle/>
                        <a:p>
                          <a:endParaRPr lang="en-US"/>
                        </a:p>
                      </a:txBody>
                      <a:tcPr marL="0" marR="0" marT="0" marB="0" anchor="ctr" anchorCtr="1">
                        <a:blipFill rotWithShape="1">
                          <a:blip r:embed="rId3"/>
                          <a:stretch>
                            <a:fillRect l="-971212" t="-400000" r="-559091" b="-13043"/>
                          </a:stretch>
                        </a:blipFill>
                      </a:tcPr>
                    </a:tc>
                    <a:tc>
                      <a:txBody>
                        <a:bodyPr/>
                        <a:lstStyle/>
                        <a:p>
                          <a:endParaRPr lang="en-US"/>
                        </a:p>
                      </a:txBody>
                      <a:tcPr marL="0" marR="0" marT="0" marB="0" anchor="ctr" anchorCtr="1">
                        <a:blipFill rotWithShape="1">
                          <a:blip r:embed="rId3"/>
                          <a:stretch>
                            <a:fillRect l="-1055224" t="-400000" r="-450746" b="-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endParaRPr lang="en-US"/>
                        </a:p>
                      </a:txBody>
                      <a:tcPr marL="0" marR="0" marT="0" marB="0" anchor="ctr" anchorCtr="1">
                        <a:blipFill rotWithShape="1">
                          <a:blip r:embed="rId3"/>
                          <a:stretch>
                            <a:fillRect l="-536686" t="-400000" b="-13043"/>
                          </a:stretch>
                        </a:blipFill>
                      </a:tcPr>
                    </a:tc>
                  </a:tr>
                </a:tbl>
              </a:graphicData>
            </a:graphic>
          </p:graphicFrame>
        </mc:Fallback>
      </mc:AlternateContent>
      <p:grpSp>
        <p:nvGrpSpPr>
          <p:cNvPr id="3" name="Group 2"/>
          <p:cNvGrpSpPr/>
          <p:nvPr/>
        </p:nvGrpSpPr>
        <p:grpSpPr>
          <a:xfrm>
            <a:off x="1152000" y="1905000"/>
            <a:ext cx="3631308" cy="2307828"/>
            <a:chOff x="1143000" y="2308203"/>
            <a:chExt cx="3631308" cy="2307828"/>
          </a:xfrm>
        </p:grpSpPr>
        <p:cxnSp>
          <p:nvCxnSpPr>
            <p:cNvPr id="63" name="Straight Connector 62"/>
            <p:cNvCxnSpPr/>
            <p:nvPr/>
          </p:nvCxnSpPr>
          <p:spPr>
            <a:xfrm flipH="1" flipV="1">
              <a:off x="1823055" y="3750595"/>
              <a:ext cx="1247342" cy="1002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082180" y="3542187"/>
              <a:ext cx="83551" cy="6490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070397" y="3309927"/>
              <a:ext cx="464116" cy="5286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062851" y="2700602"/>
              <a:ext cx="334745" cy="11300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3397596" y="2678881"/>
              <a:ext cx="136917" cy="6548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2302263" y="3029399"/>
              <a:ext cx="768135" cy="8012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309809" y="2678881"/>
              <a:ext cx="1087786" cy="3505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823055" y="3021449"/>
              <a:ext cx="486754" cy="7291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13720" y="2444492"/>
              <a:ext cx="425843" cy="4486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4165730" y="2893110"/>
              <a:ext cx="273833" cy="6490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526966" y="3309927"/>
              <a:ext cx="638765" cy="2322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405142" y="2444492"/>
              <a:ext cx="608578" cy="2243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3070397" y="3830665"/>
              <a:ext cx="410751" cy="5610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481148" y="4199214"/>
              <a:ext cx="601032" cy="1925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1823054" y="3750595"/>
              <a:ext cx="486755" cy="5849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302263" y="3830665"/>
              <a:ext cx="768135" cy="5048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02263" y="3029399"/>
              <a:ext cx="7547" cy="130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1823055" y="3614306"/>
              <a:ext cx="768134" cy="1362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302263" y="3021449"/>
              <a:ext cx="288926" cy="5849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2309810" y="3614306"/>
              <a:ext cx="281379" cy="7211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2309809" y="3029399"/>
              <a:ext cx="1217157" cy="2805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2591189" y="2668801"/>
              <a:ext cx="813953" cy="9455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591189" y="3606356"/>
              <a:ext cx="479208" cy="2243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2591189" y="3309927"/>
              <a:ext cx="943323" cy="2964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4013720" y="2444492"/>
              <a:ext cx="152010" cy="10976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3526966" y="2444493"/>
              <a:ext cx="486756" cy="865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397596" y="2700602"/>
              <a:ext cx="1041968" cy="1925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397596" y="2668801"/>
              <a:ext cx="768135" cy="87338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3534512" y="2893111"/>
              <a:ext cx="905051" cy="4168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534513" y="3309927"/>
              <a:ext cx="547666" cy="8813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3481148" y="3309927"/>
              <a:ext cx="45818" cy="10817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070397" y="3542187"/>
              <a:ext cx="1095333" cy="2884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3481148" y="3542187"/>
              <a:ext cx="684582" cy="8495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3070397" y="3830665"/>
              <a:ext cx="1011782" cy="36059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2172892" y="2885160"/>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000" dirty="0">
                  <a:solidFill>
                    <a:schemeClr val="tx1">
                      <a:lumMod val="95000"/>
                      <a:lumOff val="5000"/>
                    </a:schemeClr>
                  </a:solidFill>
                </a:rPr>
                <a:t>v</a:t>
              </a:r>
              <a:r>
                <a:rPr lang="en-AU" sz="1000" baseline="-25000" dirty="0">
                  <a:solidFill>
                    <a:schemeClr val="tx1">
                      <a:lumMod val="95000"/>
                      <a:lumOff val="5000"/>
                    </a:schemeClr>
                  </a:solidFill>
                </a:rPr>
                <a:t>3</a:t>
              </a:r>
            </a:p>
          </p:txBody>
        </p:sp>
        <p:sp>
          <p:nvSpPr>
            <p:cNvPr id="120" name="Oval 119"/>
            <p:cNvSpPr/>
            <p:nvPr/>
          </p:nvSpPr>
          <p:spPr>
            <a:xfrm>
              <a:off x="2461819" y="3478017"/>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4</a:t>
              </a:r>
              <a:endParaRPr lang="en-AU" sz="1000" baseline="-25000" dirty="0">
                <a:solidFill>
                  <a:schemeClr val="tx1">
                    <a:lumMod val="95000"/>
                    <a:lumOff val="5000"/>
                  </a:schemeClr>
                </a:solidFill>
              </a:endParaRPr>
            </a:p>
          </p:txBody>
        </p:sp>
        <p:sp>
          <p:nvSpPr>
            <p:cNvPr id="121" name="Oval 120"/>
            <p:cNvSpPr/>
            <p:nvPr/>
          </p:nvSpPr>
          <p:spPr>
            <a:xfrm>
              <a:off x="2941027" y="3694376"/>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5</a:t>
              </a:r>
              <a:endParaRPr lang="en-AU" sz="1000" baseline="-25000" dirty="0">
                <a:solidFill>
                  <a:schemeClr val="tx1">
                    <a:lumMod val="95000"/>
                    <a:lumOff val="5000"/>
                  </a:schemeClr>
                </a:solidFill>
              </a:endParaRPr>
            </a:p>
          </p:txBody>
        </p:sp>
        <p:sp>
          <p:nvSpPr>
            <p:cNvPr id="122" name="Oval 121"/>
            <p:cNvSpPr/>
            <p:nvPr/>
          </p:nvSpPr>
          <p:spPr>
            <a:xfrm>
              <a:off x="4310193" y="2756821"/>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12</a:t>
              </a:r>
              <a:endParaRPr lang="en-AU" sz="1000" baseline="-25000" dirty="0">
                <a:solidFill>
                  <a:schemeClr val="tx1">
                    <a:lumMod val="95000"/>
                    <a:lumOff val="5000"/>
                  </a:schemeClr>
                </a:solidFill>
              </a:endParaRPr>
            </a:p>
          </p:txBody>
        </p:sp>
        <p:sp>
          <p:nvSpPr>
            <p:cNvPr id="124" name="Oval 123"/>
            <p:cNvSpPr/>
            <p:nvPr/>
          </p:nvSpPr>
          <p:spPr>
            <a:xfrm>
              <a:off x="3268226" y="2540462"/>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6</a:t>
              </a:r>
              <a:endParaRPr lang="en-AU" sz="1000" baseline="-25000" dirty="0">
                <a:solidFill>
                  <a:schemeClr val="tx1">
                    <a:lumMod val="95000"/>
                    <a:lumOff val="5000"/>
                  </a:schemeClr>
                </a:solidFill>
              </a:endParaRPr>
            </a:p>
          </p:txBody>
        </p:sp>
        <p:sp>
          <p:nvSpPr>
            <p:cNvPr id="125" name="Oval 124"/>
            <p:cNvSpPr/>
            <p:nvPr/>
          </p:nvSpPr>
          <p:spPr>
            <a:xfrm>
              <a:off x="3351777" y="4255433"/>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8</a:t>
              </a:r>
              <a:endParaRPr lang="en-AU" sz="1000" baseline="-25000" dirty="0">
                <a:solidFill>
                  <a:schemeClr val="tx1">
                    <a:lumMod val="95000"/>
                    <a:lumOff val="5000"/>
                  </a:schemeClr>
                </a:solidFill>
              </a:endParaRPr>
            </a:p>
          </p:txBody>
        </p:sp>
        <p:sp>
          <p:nvSpPr>
            <p:cNvPr id="126" name="Oval 125"/>
            <p:cNvSpPr/>
            <p:nvPr/>
          </p:nvSpPr>
          <p:spPr>
            <a:xfrm>
              <a:off x="3884350" y="2308203"/>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11</a:t>
              </a:r>
              <a:endParaRPr lang="en-AU" sz="1000" baseline="-25000" dirty="0">
                <a:solidFill>
                  <a:schemeClr val="tx1">
                    <a:lumMod val="95000"/>
                    <a:lumOff val="5000"/>
                  </a:schemeClr>
                </a:solidFill>
              </a:endParaRPr>
            </a:p>
          </p:txBody>
        </p:sp>
        <p:sp>
          <p:nvSpPr>
            <p:cNvPr id="128" name="Oval 127"/>
            <p:cNvSpPr/>
            <p:nvPr/>
          </p:nvSpPr>
          <p:spPr>
            <a:xfrm>
              <a:off x="3952809" y="4054974"/>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10</a:t>
              </a:r>
              <a:endParaRPr lang="en-AU" sz="1000" baseline="-25000" dirty="0">
                <a:solidFill>
                  <a:schemeClr val="tx1">
                    <a:lumMod val="95000"/>
                    <a:lumOff val="5000"/>
                  </a:schemeClr>
                </a:solidFill>
              </a:endParaRPr>
            </a:p>
          </p:txBody>
        </p:sp>
        <p:sp>
          <p:nvSpPr>
            <p:cNvPr id="129" name="Oval 128"/>
            <p:cNvSpPr/>
            <p:nvPr/>
          </p:nvSpPr>
          <p:spPr>
            <a:xfrm>
              <a:off x="4036360" y="3405898"/>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9</a:t>
              </a:r>
              <a:endParaRPr lang="en-AU" sz="1000" baseline="-25000" dirty="0">
                <a:solidFill>
                  <a:schemeClr val="tx1">
                    <a:lumMod val="95000"/>
                    <a:lumOff val="5000"/>
                  </a:schemeClr>
                </a:solidFill>
              </a:endParaRPr>
            </a:p>
          </p:txBody>
        </p:sp>
        <p:sp>
          <p:nvSpPr>
            <p:cNvPr id="131" name="Oval 130"/>
            <p:cNvSpPr/>
            <p:nvPr/>
          </p:nvSpPr>
          <p:spPr>
            <a:xfrm>
              <a:off x="3405142" y="3173638"/>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7</a:t>
              </a:r>
              <a:endParaRPr lang="en-AU" sz="1000" baseline="-25000" dirty="0">
                <a:solidFill>
                  <a:schemeClr val="tx1">
                    <a:lumMod val="95000"/>
                    <a:lumOff val="5000"/>
                  </a:schemeClr>
                </a:solidFill>
              </a:endParaRPr>
            </a:p>
          </p:txBody>
        </p:sp>
        <p:sp>
          <p:nvSpPr>
            <p:cNvPr id="132" name="Oval 131"/>
            <p:cNvSpPr/>
            <p:nvPr/>
          </p:nvSpPr>
          <p:spPr>
            <a:xfrm>
              <a:off x="1693684" y="3606356"/>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a:t>
              </a:r>
              <a:endParaRPr lang="en-AU" sz="1000" baseline="-25000" dirty="0">
                <a:solidFill>
                  <a:schemeClr val="tx1">
                    <a:lumMod val="95000"/>
                    <a:lumOff val="5000"/>
                  </a:schemeClr>
                </a:solidFill>
              </a:endParaRPr>
            </a:p>
          </p:txBody>
        </p:sp>
        <p:sp>
          <p:nvSpPr>
            <p:cNvPr id="133" name="Oval 132"/>
            <p:cNvSpPr/>
            <p:nvPr/>
          </p:nvSpPr>
          <p:spPr>
            <a:xfrm>
              <a:off x="2172892" y="4199214"/>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2</a:t>
              </a:r>
              <a:endParaRPr lang="en-AU" sz="1000" baseline="-25000" dirty="0">
                <a:solidFill>
                  <a:schemeClr val="tx1">
                    <a:lumMod val="95000"/>
                    <a:lumOff val="5000"/>
                  </a:schemeClr>
                </a:solidFill>
              </a:endParaRPr>
            </a:p>
          </p:txBody>
        </p:sp>
        <p:sp>
          <p:nvSpPr>
            <p:cNvPr id="135" name="Oval 134"/>
            <p:cNvSpPr/>
            <p:nvPr/>
          </p:nvSpPr>
          <p:spPr>
            <a:xfrm>
              <a:off x="1600969" y="2852792"/>
              <a:ext cx="1629254" cy="1691119"/>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Oval 135"/>
            <p:cNvSpPr/>
            <p:nvPr/>
          </p:nvSpPr>
          <p:spPr>
            <a:xfrm>
              <a:off x="2118180" y="2308203"/>
              <a:ext cx="1629254" cy="1691119"/>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val 137"/>
            <p:cNvSpPr/>
            <p:nvPr/>
          </p:nvSpPr>
          <p:spPr>
            <a:xfrm>
              <a:off x="2857476" y="3014634"/>
              <a:ext cx="1520098" cy="1601397"/>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9" name="TextBox 138"/>
            <p:cNvSpPr txBox="1"/>
            <p:nvPr/>
          </p:nvSpPr>
          <p:spPr>
            <a:xfrm>
              <a:off x="1752600" y="2388483"/>
              <a:ext cx="384066" cy="254883"/>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2</a:t>
              </a:r>
            </a:p>
          </p:txBody>
        </p:sp>
        <p:sp>
          <p:nvSpPr>
            <p:cNvPr id="141" name="TextBox 140"/>
            <p:cNvSpPr txBox="1"/>
            <p:nvPr/>
          </p:nvSpPr>
          <p:spPr>
            <a:xfrm>
              <a:off x="1143000" y="3352800"/>
              <a:ext cx="384066" cy="254883"/>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1</a:t>
              </a:r>
            </a:p>
          </p:txBody>
        </p:sp>
        <p:sp>
          <p:nvSpPr>
            <p:cNvPr id="142" name="TextBox 141"/>
            <p:cNvSpPr txBox="1"/>
            <p:nvPr/>
          </p:nvSpPr>
          <p:spPr>
            <a:xfrm>
              <a:off x="4390242" y="4255433"/>
              <a:ext cx="384066" cy="254883"/>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3</a:t>
              </a:r>
            </a:p>
          </p:txBody>
        </p:sp>
        <p:cxnSp>
          <p:nvCxnSpPr>
            <p:cNvPr id="144" name="Straight Arrow Connector 143"/>
            <p:cNvCxnSpPr/>
            <p:nvPr/>
          </p:nvCxnSpPr>
          <p:spPr>
            <a:xfrm>
              <a:off x="2066432" y="2604631"/>
              <a:ext cx="140690" cy="128339"/>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1416078" y="3550137"/>
              <a:ext cx="140690" cy="128339"/>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flipV="1">
              <a:off x="4310193" y="4239532"/>
              <a:ext cx="129370" cy="88020"/>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grpSp>
      <p:sp>
        <p:nvSpPr>
          <p:cNvPr id="4" name="Oval 3"/>
          <p:cNvSpPr/>
          <p:nvPr/>
        </p:nvSpPr>
        <p:spPr>
          <a:xfrm>
            <a:off x="3208767" y="2049957"/>
            <a:ext cx="432000" cy="432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6781800" y="5495925"/>
            <a:ext cx="1066800"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Oval 64"/>
          <p:cNvSpPr/>
          <p:nvPr/>
        </p:nvSpPr>
        <p:spPr>
          <a:xfrm>
            <a:off x="2102810" y="2395431"/>
            <a:ext cx="432000" cy="432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Oval 65"/>
          <p:cNvSpPr/>
          <p:nvPr/>
        </p:nvSpPr>
        <p:spPr>
          <a:xfrm>
            <a:off x="2384189" y="3000287"/>
            <a:ext cx="432000" cy="432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p:cNvSpPr/>
          <p:nvPr/>
        </p:nvSpPr>
        <p:spPr>
          <a:xfrm>
            <a:off x="2729558" y="4648200"/>
            <a:ext cx="461037"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p:cNvSpPr/>
          <p:nvPr/>
        </p:nvSpPr>
        <p:spPr>
          <a:xfrm>
            <a:off x="3190595" y="4648200"/>
            <a:ext cx="394642"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Rectangle 70"/>
          <p:cNvSpPr/>
          <p:nvPr/>
        </p:nvSpPr>
        <p:spPr>
          <a:xfrm>
            <a:off x="6781800" y="4648200"/>
            <a:ext cx="1066800"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Oval 74"/>
          <p:cNvSpPr/>
          <p:nvPr/>
        </p:nvSpPr>
        <p:spPr>
          <a:xfrm>
            <a:off x="3328115" y="2694699"/>
            <a:ext cx="432000" cy="432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Rectangle 78"/>
          <p:cNvSpPr/>
          <p:nvPr/>
        </p:nvSpPr>
        <p:spPr>
          <a:xfrm>
            <a:off x="4377057" y="5257800"/>
            <a:ext cx="394642" cy="24765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84"/>
          <p:cNvSpPr/>
          <p:nvPr/>
        </p:nvSpPr>
        <p:spPr>
          <a:xfrm>
            <a:off x="6781800" y="5200650"/>
            <a:ext cx="1066800"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p:cNvSpPr/>
          <p:nvPr/>
        </p:nvSpPr>
        <p:spPr>
          <a:xfrm>
            <a:off x="3163456" y="5514975"/>
            <a:ext cx="394642"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Rectangle 90"/>
          <p:cNvSpPr/>
          <p:nvPr/>
        </p:nvSpPr>
        <p:spPr>
          <a:xfrm>
            <a:off x="2739363" y="5514975"/>
            <a:ext cx="461037"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Rectangle 93"/>
          <p:cNvSpPr/>
          <p:nvPr/>
        </p:nvSpPr>
        <p:spPr>
          <a:xfrm>
            <a:off x="4377057" y="5514974"/>
            <a:ext cx="394642" cy="295275"/>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7029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65"/>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6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67"/>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6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71"/>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91"/>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88"/>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500"/>
                                        <p:tgtEl>
                                          <p:spTgt spid="7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500"/>
                                        <p:tgtEl>
                                          <p:spTgt spid="7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500"/>
                                        <p:tgtEl>
                                          <p:spTgt spid="8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500"/>
                                        <p:tgtEl>
                                          <p:spTgt spid="9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75"/>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79"/>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85"/>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5" grpId="0" animBg="1"/>
      <p:bldP spid="65" grpId="1" animBg="1"/>
      <p:bldP spid="66" grpId="0" animBg="1"/>
      <p:bldP spid="66" grpId="1" animBg="1"/>
      <p:bldP spid="67" grpId="0" animBg="1"/>
      <p:bldP spid="67" grpId="1" animBg="1"/>
      <p:bldP spid="68" grpId="0" animBg="1"/>
      <p:bldP spid="68" grpId="1" animBg="1"/>
      <p:bldP spid="71" grpId="0" animBg="1"/>
      <p:bldP spid="71" grpId="1" animBg="1"/>
      <p:bldP spid="75" grpId="0" animBg="1"/>
      <p:bldP spid="75" grpId="1" animBg="1"/>
      <p:bldP spid="79" grpId="0" animBg="1"/>
      <p:bldP spid="79" grpId="1" animBg="1"/>
      <p:bldP spid="85" grpId="0" animBg="1"/>
      <p:bldP spid="85" grpId="1" animBg="1"/>
      <p:bldP spid="88" grpId="0" animBg="1"/>
      <p:bldP spid="88" grpId="1" animBg="1"/>
      <p:bldP spid="91" grpId="0" animBg="1"/>
      <p:bldP spid="91" grpId="1" animBg="1"/>
      <p:bldP spid="94" grpId="0" animBg="1"/>
      <p:bldP spid="9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29600" cy="792088"/>
          </a:xfrm>
        </p:spPr>
        <p:txBody>
          <a:bodyPr/>
          <a:lstStyle/>
          <a:p>
            <a:r>
              <a:rPr lang="en-AU" dirty="0"/>
              <a:t>PNP-Index</a:t>
            </a:r>
          </a:p>
        </p:txBody>
      </p:sp>
      <p:sp>
        <p:nvSpPr>
          <p:cNvPr id="8" name="Content Placeholder 2"/>
          <p:cNvSpPr txBox="1">
            <a:spLocks/>
          </p:cNvSpPr>
          <p:nvPr/>
        </p:nvSpPr>
        <p:spPr>
          <a:xfrm>
            <a:off x="504000" y="1152000"/>
            <a:ext cx="8229600" cy="556774"/>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AU" sz="2800" dirty="0" smtClean="0"/>
              <a:t>Step 3: Insert </a:t>
            </a:r>
            <a:r>
              <a:rPr lang="en-AU" sz="2800" i="1" dirty="0" smtClean="0"/>
              <a:t>C</a:t>
            </a:r>
            <a:r>
              <a:rPr lang="en-AU" sz="2800" i="1" baseline="-25000" dirty="0" smtClean="0"/>
              <a:t>4</a:t>
            </a:r>
            <a:endParaRPr lang="en-AU" sz="2000" dirty="0"/>
          </a:p>
        </p:txBody>
      </p:sp>
      <p:grpSp>
        <p:nvGrpSpPr>
          <p:cNvPr id="3" name="Group 2"/>
          <p:cNvGrpSpPr/>
          <p:nvPr/>
        </p:nvGrpSpPr>
        <p:grpSpPr>
          <a:xfrm>
            <a:off x="1152000" y="1800000"/>
            <a:ext cx="3810000" cy="2406231"/>
            <a:chOff x="2209800" y="1650117"/>
            <a:chExt cx="3810000" cy="2406231"/>
          </a:xfrm>
        </p:grpSpPr>
        <p:cxnSp>
          <p:nvCxnSpPr>
            <p:cNvPr id="143" name="Straight Connector 142"/>
            <p:cNvCxnSpPr/>
            <p:nvPr/>
          </p:nvCxnSpPr>
          <p:spPr>
            <a:xfrm flipH="1" flipV="1">
              <a:off x="2889855" y="3190912"/>
              <a:ext cx="1247342" cy="1002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148980" y="2982504"/>
              <a:ext cx="83551" cy="6490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137197" y="2750244"/>
              <a:ext cx="464116" cy="5286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4129651" y="2140919"/>
              <a:ext cx="334745" cy="11300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64396" y="2119198"/>
              <a:ext cx="136917" cy="6548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3369063" y="2469716"/>
              <a:ext cx="768135" cy="8012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376609" y="2119198"/>
              <a:ext cx="1087786" cy="3505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889855" y="2461766"/>
              <a:ext cx="486754" cy="7291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080520" y="1884809"/>
              <a:ext cx="425843" cy="4486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232530" y="2333427"/>
              <a:ext cx="273833" cy="6490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593766" y="2750244"/>
              <a:ext cx="638765" cy="2322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471942" y="1884809"/>
              <a:ext cx="608578" cy="2243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4137197" y="3270982"/>
              <a:ext cx="410751" cy="5610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547948" y="3639531"/>
              <a:ext cx="601032" cy="1925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2889854" y="3190912"/>
              <a:ext cx="486755" cy="5849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369063" y="3270982"/>
              <a:ext cx="768135" cy="5048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69063" y="2469716"/>
              <a:ext cx="7547" cy="130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2889855" y="3054623"/>
              <a:ext cx="768134" cy="1362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3369063" y="2461766"/>
              <a:ext cx="288926" cy="5849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3376610" y="3054623"/>
              <a:ext cx="281379" cy="7211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3376609" y="2469716"/>
              <a:ext cx="1217157" cy="2805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3657989" y="2109118"/>
              <a:ext cx="813953" cy="9455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657989" y="3046673"/>
              <a:ext cx="479208" cy="2243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3657989" y="2750244"/>
              <a:ext cx="943323" cy="2964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080520" y="1884809"/>
              <a:ext cx="152010" cy="10976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4593766" y="1884810"/>
              <a:ext cx="486756" cy="865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464396" y="2140919"/>
              <a:ext cx="1041968" cy="1925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464396" y="2109118"/>
              <a:ext cx="768135" cy="87338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4601312" y="2333428"/>
              <a:ext cx="905051" cy="4168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601313" y="2750244"/>
              <a:ext cx="547666" cy="8813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4547948" y="2750244"/>
              <a:ext cx="45818" cy="10817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4137197" y="2982504"/>
              <a:ext cx="1095333" cy="2884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547948" y="2982504"/>
              <a:ext cx="684582" cy="8495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4137197" y="3270982"/>
              <a:ext cx="1011782" cy="36059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239692" y="2325477"/>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1000" dirty="0">
                  <a:solidFill>
                    <a:schemeClr val="tx1">
                      <a:lumMod val="95000"/>
                      <a:lumOff val="5000"/>
                    </a:schemeClr>
                  </a:solidFill>
                </a:rPr>
                <a:t>v</a:t>
              </a:r>
              <a:r>
                <a:rPr lang="en-AU" sz="1000" baseline="-25000" dirty="0">
                  <a:solidFill>
                    <a:schemeClr val="tx1">
                      <a:lumMod val="95000"/>
                      <a:lumOff val="5000"/>
                    </a:schemeClr>
                  </a:solidFill>
                </a:rPr>
                <a:t>3</a:t>
              </a:r>
            </a:p>
          </p:txBody>
        </p:sp>
        <p:sp>
          <p:nvSpPr>
            <p:cNvPr id="14" name="Oval 13"/>
            <p:cNvSpPr/>
            <p:nvPr/>
          </p:nvSpPr>
          <p:spPr>
            <a:xfrm>
              <a:off x="3528619" y="2918334"/>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4</a:t>
              </a:r>
              <a:endParaRPr lang="en-AU" sz="1000" baseline="-25000" dirty="0">
                <a:solidFill>
                  <a:schemeClr val="tx1">
                    <a:lumMod val="95000"/>
                    <a:lumOff val="5000"/>
                  </a:schemeClr>
                </a:solidFill>
              </a:endParaRPr>
            </a:p>
          </p:txBody>
        </p:sp>
        <p:sp>
          <p:nvSpPr>
            <p:cNvPr id="15" name="Oval 14"/>
            <p:cNvSpPr/>
            <p:nvPr/>
          </p:nvSpPr>
          <p:spPr>
            <a:xfrm>
              <a:off x="4007827" y="3134693"/>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5</a:t>
              </a:r>
              <a:endParaRPr lang="en-AU" sz="1000" baseline="-25000" dirty="0">
                <a:solidFill>
                  <a:schemeClr val="tx1">
                    <a:lumMod val="95000"/>
                    <a:lumOff val="5000"/>
                  </a:schemeClr>
                </a:solidFill>
              </a:endParaRPr>
            </a:p>
          </p:txBody>
        </p:sp>
        <p:sp>
          <p:nvSpPr>
            <p:cNvPr id="16" name="Oval 15"/>
            <p:cNvSpPr/>
            <p:nvPr/>
          </p:nvSpPr>
          <p:spPr>
            <a:xfrm>
              <a:off x="5376993" y="2197138"/>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12</a:t>
              </a:r>
              <a:endParaRPr lang="en-AU" sz="1000" baseline="-25000" dirty="0">
                <a:solidFill>
                  <a:schemeClr val="tx1">
                    <a:lumMod val="95000"/>
                    <a:lumOff val="5000"/>
                  </a:schemeClr>
                </a:solidFill>
              </a:endParaRPr>
            </a:p>
          </p:txBody>
        </p:sp>
        <p:sp>
          <p:nvSpPr>
            <p:cNvPr id="17" name="Oval 16"/>
            <p:cNvSpPr/>
            <p:nvPr/>
          </p:nvSpPr>
          <p:spPr>
            <a:xfrm>
              <a:off x="4335026" y="1980779"/>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6</a:t>
              </a:r>
              <a:endParaRPr lang="en-AU" sz="1000" baseline="-25000" dirty="0">
                <a:solidFill>
                  <a:schemeClr val="tx1">
                    <a:lumMod val="95000"/>
                    <a:lumOff val="5000"/>
                  </a:schemeClr>
                </a:solidFill>
              </a:endParaRPr>
            </a:p>
          </p:txBody>
        </p:sp>
        <p:sp>
          <p:nvSpPr>
            <p:cNvPr id="18" name="Oval 17"/>
            <p:cNvSpPr/>
            <p:nvPr/>
          </p:nvSpPr>
          <p:spPr>
            <a:xfrm>
              <a:off x="4418577" y="3695750"/>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8</a:t>
              </a:r>
              <a:endParaRPr lang="en-AU" sz="1000" baseline="-25000" dirty="0">
                <a:solidFill>
                  <a:schemeClr val="tx1">
                    <a:lumMod val="95000"/>
                    <a:lumOff val="5000"/>
                  </a:schemeClr>
                </a:solidFill>
              </a:endParaRPr>
            </a:p>
          </p:txBody>
        </p:sp>
        <p:sp>
          <p:nvSpPr>
            <p:cNvPr id="19" name="Oval 18"/>
            <p:cNvSpPr/>
            <p:nvPr/>
          </p:nvSpPr>
          <p:spPr>
            <a:xfrm>
              <a:off x="4951150" y="1748520"/>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11</a:t>
              </a:r>
              <a:endParaRPr lang="en-AU" sz="1000" baseline="-25000" dirty="0">
                <a:solidFill>
                  <a:schemeClr val="tx1">
                    <a:lumMod val="95000"/>
                    <a:lumOff val="5000"/>
                  </a:schemeClr>
                </a:solidFill>
              </a:endParaRPr>
            </a:p>
          </p:txBody>
        </p:sp>
        <p:sp>
          <p:nvSpPr>
            <p:cNvPr id="20" name="Oval 19"/>
            <p:cNvSpPr/>
            <p:nvPr/>
          </p:nvSpPr>
          <p:spPr>
            <a:xfrm>
              <a:off x="5019609" y="3495291"/>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10</a:t>
              </a:r>
              <a:endParaRPr lang="en-AU" sz="1000" baseline="-25000" dirty="0">
                <a:solidFill>
                  <a:schemeClr val="tx1">
                    <a:lumMod val="95000"/>
                    <a:lumOff val="5000"/>
                  </a:schemeClr>
                </a:solidFill>
              </a:endParaRPr>
            </a:p>
          </p:txBody>
        </p:sp>
        <p:sp>
          <p:nvSpPr>
            <p:cNvPr id="21" name="Oval 20"/>
            <p:cNvSpPr/>
            <p:nvPr/>
          </p:nvSpPr>
          <p:spPr>
            <a:xfrm>
              <a:off x="5103160" y="2846215"/>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9</a:t>
              </a:r>
              <a:endParaRPr lang="en-AU" sz="1000" baseline="-25000" dirty="0">
                <a:solidFill>
                  <a:schemeClr val="tx1">
                    <a:lumMod val="95000"/>
                    <a:lumOff val="5000"/>
                  </a:schemeClr>
                </a:solidFill>
              </a:endParaRPr>
            </a:p>
          </p:txBody>
        </p:sp>
        <p:sp>
          <p:nvSpPr>
            <p:cNvPr id="22" name="Oval 21"/>
            <p:cNvSpPr/>
            <p:nvPr/>
          </p:nvSpPr>
          <p:spPr>
            <a:xfrm>
              <a:off x="4471942" y="2613955"/>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7</a:t>
              </a:r>
              <a:endParaRPr lang="en-AU" sz="1000" baseline="-25000" dirty="0">
                <a:solidFill>
                  <a:schemeClr val="tx1">
                    <a:lumMod val="95000"/>
                    <a:lumOff val="5000"/>
                  </a:schemeClr>
                </a:solidFill>
              </a:endParaRPr>
            </a:p>
          </p:txBody>
        </p:sp>
        <p:sp>
          <p:nvSpPr>
            <p:cNvPr id="23" name="Oval 22"/>
            <p:cNvSpPr/>
            <p:nvPr/>
          </p:nvSpPr>
          <p:spPr>
            <a:xfrm>
              <a:off x="2760484" y="3046673"/>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1</a:t>
              </a:r>
              <a:endParaRPr lang="en-AU" sz="1000" baseline="-25000" dirty="0">
                <a:solidFill>
                  <a:schemeClr val="tx1">
                    <a:lumMod val="95000"/>
                    <a:lumOff val="5000"/>
                  </a:schemeClr>
                </a:solidFill>
              </a:endParaRPr>
            </a:p>
          </p:txBody>
        </p:sp>
        <p:sp>
          <p:nvSpPr>
            <p:cNvPr id="24" name="Oval 23"/>
            <p:cNvSpPr/>
            <p:nvPr/>
          </p:nvSpPr>
          <p:spPr>
            <a:xfrm>
              <a:off x="3239692" y="3639531"/>
              <a:ext cx="258740" cy="27257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000" dirty="0" smtClean="0">
                  <a:solidFill>
                    <a:schemeClr val="tx1">
                      <a:lumMod val="95000"/>
                      <a:lumOff val="5000"/>
                    </a:schemeClr>
                  </a:solidFill>
                </a:rPr>
                <a:t>v</a:t>
              </a:r>
              <a:r>
                <a:rPr lang="en-AU" sz="1000" baseline="-25000" dirty="0" smtClean="0">
                  <a:solidFill>
                    <a:schemeClr val="tx1">
                      <a:lumMod val="95000"/>
                      <a:lumOff val="5000"/>
                    </a:schemeClr>
                  </a:solidFill>
                </a:rPr>
                <a:t>2</a:t>
              </a:r>
              <a:endParaRPr lang="en-AU" sz="1000" baseline="-25000" dirty="0">
                <a:solidFill>
                  <a:schemeClr val="tx1">
                    <a:lumMod val="95000"/>
                    <a:lumOff val="5000"/>
                  </a:schemeClr>
                </a:solidFill>
              </a:endParaRPr>
            </a:p>
          </p:txBody>
        </p:sp>
        <p:sp>
          <p:nvSpPr>
            <p:cNvPr id="101" name="Oval 100"/>
            <p:cNvSpPr/>
            <p:nvPr/>
          </p:nvSpPr>
          <p:spPr>
            <a:xfrm>
              <a:off x="2667769" y="2293109"/>
              <a:ext cx="1629254" cy="1691119"/>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Oval 147"/>
            <p:cNvSpPr/>
            <p:nvPr/>
          </p:nvSpPr>
          <p:spPr>
            <a:xfrm>
              <a:off x="3924276" y="2454951"/>
              <a:ext cx="1520098" cy="1601397"/>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TextBox 53"/>
            <p:cNvSpPr txBox="1"/>
            <p:nvPr/>
          </p:nvSpPr>
          <p:spPr>
            <a:xfrm>
              <a:off x="2209800" y="2793117"/>
              <a:ext cx="384066" cy="254883"/>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1</a:t>
              </a:r>
            </a:p>
          </p:txBody>
        </p:sp>
        <p:sp>
          <p:nvSpPr>
            <p:cNvPr id="56" name="TextBox 55"/>
            <p:cNvSpPr txBox="1"/>
            <p:nvPr/>
          </p:nvSpPr>
          <p:spPr>
            <a:xfrm>
              <a:off x="5457042" y="3695750"/>
              <a:ext cx="384066" cy="254883"/>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rPr>
                <a:t>3</a:t>
              </a:r>
            </a:p>
          </p:txBody>
        </p:sp>
        <p:cxnSp>
          <p:nvCxnSpPr>
            <p:cNvPr id="58" name="Straight Arrow Connector 57"/>
            <p:cNvCxnSpPr/>
            <p:nvPr/>
          </p:nvCxnSpPr>
          <p:spPr>
            <a:xfrm>
              <a:off x="2482878" y="2990454"/>
              <a:ext cx="140690" cy="128339"/>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5376993" y="3679849"/>
              <a:ext cx="129370" cy="88020"/>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4216436" y="1676400"/>
              <a:ext cx="1487756" cy="1567324"/>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7" name="Straight Arrow Connector 66"/>
            <p:cNvCxnSpPr/>
            <p:nvPr/>
          </p:nvCxnSpPr>
          <p:spPr>
            <a:xfrm flipH="1">
              <a:off x="5567275" y="1836540"/>
              <a:ext cx="136917" cy="128339"/>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635734" y="1650117"/>
              <a:ext cx="384066" cy="254883"/>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t>
              </a:r>
              <a:r>
                <a:rPr lang="en-AU" sz="1150" b="1" baseline="-25000" dirty="0" smtClean="0">
                  <a:latin typeface="Times New Roman" panose="02020603050405020304" pitchFamily="18" charset="0"/>
                  <a:cs typeface="Times New Roman" panose="02020603050405020304" pitchFamily="18" charset="0"/>
                </a:rPr>
                <a:t>4</a:t>
              </a:r>
              <a:endParaRPr kumimoji="0" lang="en-AU" sz="1150" b="1" i="0" u="none" strike="noStrike" kern="1200" cap="none" spc="0" normalizeH="0" baseline="-2500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graphicFrame>
            <p:nvGraphicFramePr>
              <p:cNvPr id="28" name="Table 27"/>
              <p:cNvGraphicFramePr>
                <a:graphicFrameLocks noGrp="1"/>
              </p:cNvGraphicFramePr>
              <p:nvPr>
                <p:extLst>
                  <p:ext uri="{D42A27DB-BD31-4B8C-83A1-F6EECF244321}">
                    <p14:modId xmlns:p14="http://schemas.microsoft.com/office/powerpoint/2010/main" val="1600271526"/>
                  </p:ext>
                </p:extLst>
              </p:nvPr>
            </p:nvGraphicFramePr>
            <p:xfrm>
              <a:off x="1295400" y="4392000"/>
              <a:ext cx="6553200" cy="1397000"/>
            </p:xfrm>
            <a:graphic>
              <a:graphicData uri="http://schemas.openxmlformats.org/drawingml/2006/table">
                <a:tbl>
                  <a:tblPr firstRow="1" bandRow="1">
                    <a:tableStyleId>{5C22544A-7EE6-4342-B048-85BDC9FD1C3A}</a:tableStyleId>
                  </a:tblPr>
                  <a:tblGrid>
                    <a:gridCol w="649023"/>
                    <a:gridCol w="406400"/>
                    <a:gridCol w="406400"/>
                    <a:gridCol w="406400"/>
                    <a:gridCol w="406400"/>
                    <a:gridCol w="406400"/>
                    <a:gridCol w="406400"/>
                    <a:gridCol w="406400"/>
                    <a:gridCol w="406400"/>
                    <a:gridCol w="406400"/>
                    <a:gridCol w="406400"/>
                    <a:gridCol w="406400"/>
                    <a:gridCol w="406400"/>
                    <a:gridCol w="1027377"/>
                  </a:tblGrid>
                  <a:tr h="279400">
                    <a:tc>
                      <a:txBody>
                        <a:bodyPr/>
                        <a:lstStyle/>
                        <a:p>
                          <a:endParaRPr lang="en-AU" dirty="0"/>
                        </a:p>
                      </a:txBody>
                      <a:tcPr marL="0" marR="0" marT="0" marB="0" anchor="ctr" anchorCtr="1"/>
                    </a:tc>
                    <a:tc>
                      <a:txBody>
                        <a:bodyPr/>
                        <a:lstStyle/>
                        <a:p>
                          <a:r>
                            <a:rPr lang="en-AU" sz="1200" dirty="0" smtClean="0"/>
                            <a:t>v</a:t>
                          </a:r>
                          <a:r>
                            <a:rPr lang="en-AU" sz="1200" baseline="-25000" dirty="0" smtClean="0"/>
                            <a:t>1</a:t>
                          </a:r>
                          <a:endParaRPr lang="en-AU" sz="1200" baseline="-25000" dirty="0"/>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3</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4</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5</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6</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7</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8</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9</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10</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baseline="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11</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a:t>
                          </a:r>
                          <a:r>
                            <a:rPr lang="en-AU" sz="1200" b="1" kern="1200" dirty="0" err="1" smtClean="0">
                              <a:solidFill>
                                <a:schemeClr val="lt1"/>
                              </a:solidFill>
                              <a:latin typeface="+mn-lt"/>
                              <a:ea typeface="+mn-ea"/>
                              <a:cs typeface="+mn-cs"/>
                            </a:rPr>
                            <a:t>priv</a:t>
                          </a:r>
                          <a:r>
                            <a:rPr lang="en-AU" sz="1200" b="1" kern="1200" dirty="0" smtClean="0">
                              <a:solidFill>
                                <a:schemeClr val="lt1"/>
                              </a:solidFill>
                              <a:latin typeface="+mn-lt"/>
                              <a:ea typeface="+mn-ea"/>
                              <a:cs typeface="+mn-cs"/>
                            </a:rPr>
                            <a:t>(C)|</a:t>
                          </a:r>
                          <a:endParaRPr lang="en-AU" sz="1200" b="1" kern="1200" dirty="0">
                            <a:solidFill>
                              <a:schemeClr val="lt1"/>
                            </a:solidFill>
                            <a:latin typeface="+mn-lt"/>
                            <a:ea typeface="+mn-ea"/>
                            <a:cs typeface="+mn-cs"/>
                          </a:endParaRPr>
                        </a:p>
                      </a:txBody>
                      <a:tcPr marL="0" marR="0" marT="0" marB="0" anchor="ctr" anchorCtr="1"/>
                    </a:tc>
                  </a:tr>
                  <a:tr h="279400">
                    <a:tc>
                      <a:txBody>
                        <a:bodyPr/>
                        <a:lstStyle/>
                        <a:p>
                          <a:r>
                            <a:rPr lang="en-AU" sz="1200" dirty="0" smtClean="0"/>
                            <a:t>c</a:t>
                          </a:r>
                          <a:r>
                            <a:rPr lang="en-AU" sz="1200" baseline="-25000" dirty="0" smtClean="0"/>
                            <a:t>1</a:t>
                          </a:r>
                          <a:endParaRPr lang="en-AU" sz="1200" baseline="-25000" dirty="0"/>
                        </a:p>
                      </a:txBody>
                      <a:tcPr marL="0" marR="0" marT="0" marB="0" anchor="ctr" anchorCtr="1">
                        <a:solidFill>
                          <a:schemeClr val="bg2"/>
                        </a:solidFill>
                      </a:tcPr>
                    </a:tc>
                    <a:tc>
                      <a:txBody>
                        <a:bodyPr/>
                        <a:lstStyle/>
                        <a:p>
                          <a:pPr/>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dirty="0"/>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kern="1200" smtClean="0">
                                    <a:solidFill>
                                      <a:schemeClr val="dk1"/>
                                    </a:solidFill>
                                    <a:latin typeface="Cambria Math"/>
                                    <a:ea typeface="+mn-ea"/>
                                    <a:cs typeface="+mn-cs"/>
                                  </a:rPr>
                                  <m:t>4</m:t>
                                </m:r>
                              </m:oMath>
                            </m:oMathPara>
                          </a14:m>
                          <a:endParaRPr lang="en-AU" sz="1200" kern="1200" dirty="0">
                            <a:solidFill>
                              <a:schemeClr val="dk1"/>
                            </a:solidFill>
                            <a:latin typeface="+mn-lt"/>
                            <a:ea typeface="+mn-ea"/>
                            <a:cs typeface="+mn-cs"/>
                          </a:endParaRPr>
                        </a:p>
                      </a:txBody>
                      <a:tcPr marL="0" marR="0" marT="0" marB="0" anchor="ctr" anchorCtr="1">
                        <a:solidFill>
                          <a:schemeClr val="bg2"/>
                        </a:solidFill>
                      </a:tcPr>
                    </a:tc>
                  </a:tr>
                  <a:tr h="279400">
                    <a:tc>
                      <a:txBody>
                        <a:bodyPr/>
                        <a:lstStyle/>
                        <a:p>
                          <a:pPr marL="0" algn="l" defTabSz="914400" rtl="0" eaLnBrk="1" latinLnBrk="0" hangingPunct="1"/>
                          <a:r>
                            <a:rPr lang="en-AU" sz="1200" kern="1200" dirty="0" smtClean="0">
                              <a:solidFill>
                                <a:schemeClr val="dk1"/>
                              </a:solidFill>
                              <a:latin typeface="+mn-lt"/>
                              <a:ea typeface="+mn-ea"/>
                              <a:cs typeface="+mn-cs"/>
                            </a:rPr>
                            <a:t>c</a:t>
                          </a:r>
                          <a:r>
                            <a:rPr lang="en-AU" sz="1200" kern="1200" baseline="-25000" dirty="0" smtClean="0">
                              <a:solidFill>
                                <a:schemeClr val="dk1"/>
                              </a:solidFill>
                              <a:latin typeface="+mn-lt"/>
                              <a:ea typeface="+mn-ea"/>
                              <a:cs typeface="+mn-cs"/>
                            </a:rPr>
                            <a:t>4</a:t>
                          </a:r>
                          <a:endParaRPr lang="en-AU" sz="1200" kern="1200" baseline="-250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kern="1200" dirty="0" smtClean="0">
                                    <a:solidFill>
                                      <a:schemeClr val="dk1"/>
                                    </a:solidFill>
                                    <a:latin typeface="Cambria Math"/>
                                    <a:ea typeface="+mn-ea"/>
                                    <a:cs typeface="+mn-cs"/>
                                  </a:rPr>
                                  <m:t>1</m:t>
                                </m:r>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kern="1200" smtClean="0">
                                    <a:solidFill>
                                      <a:schemeClr val="dk1"/>
                                    </a:solidFill>
                                    <a:latin typeface="Cambria Math"/>
                                    <a:ea typeface="+mn-ea"/>
                                    <a:cs typeface="+mn-cs"/>
                                  </a:rPr>
                                  <m:t>3</m:t>
                                </m:r>
                              </m:oMath>
                            </m:oMathPara>
                          </a14:m>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r>
                  <a:tr h="279400">
                    <a:tc>
                      <a:txBody>
                        <a:bodyPr/>
                        <a:lstStyle/>
                        <a:p>
                          <a:r>
                            <a:rPr lang="en-AU" sz="1200" dirty="0" smtClean="0"/>
                            <a:t>c</a:t>
                          </a:r>
                          <a:r>
                            <a:rPr lang="en-AU" sz="1200" baseline="-25000" dirty="0" smtClean="0"/>
                            <a:t>3</a:t>
                          </a:r>
                          <a:endParaRPr lang="en-AU" sz="1200" baseline="-25000"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kern="1200" dirty="0" smtClean="0">
                                    <a:solidFill>
                                      <a:schemeClr val="dk1"/>
                                    </a:solidFill>
                                    <a:latin typeface="Cambria Math"/>
                                    <a:ea typeface="+mn-ea"/>
                                    <a:cs typeface="+mn-cs"/>
                                  </a:rPr>
                                  <m:t>1</m:t>
                                </m:r>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acc>
                                  <m:accPr>
                                    <m:chr m:val="̅"/>
                                    <m:ctrlPr>
                                      <a:rPr lang="en-AU" sz="1200" i="1" dirty="0" smtClean="0">
                                        <a:latin typeface="Cambria Math"/>
                                      </a:rPr>
                                    </m:ctrlPr>
                                  </m:accPr>
                                  <m:e>
                                    <m:r>
                                      <a:rPr lang="en-AU" sz="1200" b="0" i="1" dirty="0" smtClean="0">
                                        <a:latin typeface="Cambria Math"/>
                                      </a:rPr>
                                      <m:t>1</m:t>
                                    </m:r>
                                  </m:e>
                                </m:acc>
                              </m:oMath>
                            </m:oMathPara>
                          </a14:m>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kern="1200" baseline="0" smtClean="0">
                                    <a:solidFill>
                                      <a:schemeClr val="dk1"/>
                                    </a:solidFill>
                                    <a:latin typeface="Cambria Math"/>
                                    <a:ea typeface="+mn-ea"/>
                                    <a:cs typeface="+mn-cs"/>
                                  </a:rPr>
                                  <m:t>2</m:t>
                                </m:r>
                                <m:r>
                                  <a:rPr lang="en-AU" sz="1200" b="0" i="1" kern="1200" baseline="30000" smtClean="0">
                                    <a:solidFill>
                                      <a:schemeClr val="dk1"/>
                                    </a:solidFill>
                                    <a:latin typeface="Cambria Math"/>
                                    <a:ea typeface="+mn-ea"/>
                                    <a:cs typeface="+mn-cs"/>
                                  </a:rPr>
                                  <m:t>∗</m:t>
                                </m:r>
                              </m:oMath>
                            </m:oMathPara>
                          </a14:m>
                          <a:endParaRPr lang="en-AU" sz="1200" kern="1200" baseline="30000" dirty="0">
                            <a:solidFill>
                              <a:schemeClr val="dk1"/>
                            </a:solidFill>
                            <a:latin typeface="+mn-lt"/>
                            <a:ea typeface="+mn-ea"/>
                            <a:cs typeface="+mn-cs"/>
                          </a:endParaRPr>
                        </a:p>
                      </a:txBody>
                      <a:tcPr marL="0" marR="0" marT="0" marB="0" anchor="ctr" anchorCtr="1">
                        <a:solidFill>
                          <a:schemeClr val="bg2">
                            <a:lumMod val="90000"/>
                          </a:schemeClr>
                        </a:solidFill>
                      </a:tcPr>
                    </a:tc>
                  </a:tr>
                  <a:tr h="279400">
                    <a:tc>
                      <a:txBody>
                        <a:bodyPr/>
                        <a:lstStyle/>
                        <a:p>
                          <a:r>
                            <a:rPr lang="en-AU" sz="1200" dirty="0" smtClean="0"/>
                            <a:t>|</a:t>
                          </a:r>
                          <a:r>
                            <a:rPr lang="en-AU" sz="1200" dirty="0" err="1" smtClean="0"/>
                            <a:t>rcov</a:t>
                          </a:r>
                          <a:r>
                            <a:rPr lang="en-AU" sz="1200" dirty="0" smtClean="0"/>
                            <a:t>(v)|</a:t>
                          </a:r>
                          <a:endParaRPr lang="en-AU" sz="1200" dirty="0"/>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kern="1200" smtClean="0">
                                    <a:solidFill>
                                      <a:schemeClr val="dk1"/>
                                    </a:solidFill>
                                    <a:latin typeface="Cambria Math"/>
                                    <a:ea typeface="+mn-ea"/>
                                    <a:cs typeface="+mn-cs"/>
                                  </a:rPr>
                                  <m:t>2</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kern="1200" smtClean="0">
                                    <a:solidFill>
                                      <a:schemeClr val="dk1"/>
                                    </a:solidFill>
                                    <a:latin typeface="Cambria Math"/>
                                    <a:ea typeface="+mn-ea"/>
                                    <a:cs typeface="+mn-cs"/>
                                  </a:rPr>
                                  <m:t>2</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i="1" dirty="0" smtClean="0">
                                    <a:latin typeface="Cambria Math"/>
                                  </a:rPr>
                                  <m:t>1</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14:m>
                            <m:oMathPara xmlns:m="http://schemas.openxmlformats.org/officeDocument/2006/math">
                              <m:oMathParaPr>
                                <m:jc m:val="centerGroup"/>
                              </m:oMathParaPr>
                              <m:oMath xmlns:m="http://schemas.openxmlformats.org/officeDocument/2006/math">
                                <m:r>
                                  <a:rPr lang="en-AU" sz="1200" b="0" i="1" kern="1200" smtClean="0">
                                    <a:solidFill>
                                      <a:schemeClr val="dk1"/>
                                    </a:solidFill>
                                    <a:latin typeface="Cambria Math"/>
                                    <a:ea typeface="+mn-ea"/>
                                    <a:cs typeface="+mn-cs"/>
                                  </a:rPr>
                                  <m:t>2</m:t>
                                </m:r>
                              </m:oMath>
                            </m:oMathPara>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r>
                            <a:rPr lang="en-AU" sz="1200" kern="1200" dirty="0" smtClean="0">
                              <a:solidFill>
                                <a:schemeClr val="dk1"/>
                              </a:solidFill>
                              <a:latin typeface="+mn-lt"/>
                              <a:ea typeface="+mn-ea"/>
                              <a:cs typeface="+mn-cs"/>
                            </a:rPr>
                            <a:t>1</a:t>
                          </a:r>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r>
                            <a:rPr lang="en-AU" sz="1200" kern="1200" dirty="0" smtClean="0">
                              <a:solidFill>
                                <a:schemeClr val="dk1"/>
                              </a:solidFill>
                              <a:latin typeface="+mn-lt"/>
                              <a:ea typeface="+mn-ea"/>
                              <a:cs typeface="+mn-cs"/>
                            </a:rPr>
                            <a:t>1</a:t>
                          </a:r>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r>
                            <a:rPr lang="en-AU" sz="1200" kern="1200" dirty="0" smtClean="0">
                              <a:solidFill>
                                <a:schemeClr val="dk1"/>
                              </a:solidFill>
                              <a:latin typeface="+mn-lt"/>
                              <a:ea typeface="+mn-ea"/>
                              <a:cs typeface="+mn-cs"/>
                            </a:rPr>
                            <a:t>1</a:t>
                          </a:r>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r>
                            <a:rPr lang="en-AU" sz="1200" kern="1200" dirty="0" smtClean="0">
                              <a:solidFill>
                                <a:schemeClr val="dk1"/>
                              </a:solidFill>
                              <a:latin typeface="+mn-lt"/>
                              <a:ea typeface="+mn-ea"/>
                              <a:cs typeface="+mn-cs"/>
                            </a:rPr>
                            <a:t>|</a:t>
                          </a:r>
                          <a:r>
                            <a:rPr lang="en-AU" sz="1200" kern="1200" dirty="0" err="1" smtClean="0">
                              <a:solidFill>
                                <a:schemeClr val="dk1"/>
                              </a:solidFill>
                              <a:latin typeface="+mn-lt"/>
                              <a:ea typeface="+mn-ea"/>
                              <a:cs typeface="+mn-cs"/>
                            </a:rPr>
                            <a:t>cov</a:t>
                          </a:r>
                          <a:r>
                            <a:rPr lang="en-AU" sz="1200" kern="1200" dirty="0" smtClean="0">
                              <a:solidFill>
                                <a:schemeClr val="dk1"/>
                              </a:solidFill>
                              <a:latin typeface="+mn-lt"/>
                              <a:ea typeface="+mn-ea"/>
                              <a:cs typeface="+mn-cs"/>
                            </a:rPr>
                            <a:t>|:</a:t>
                          </a:r>
                          <a14:m>
                            <m:oMath xmlns:m="http://schemas.openxmlformats.org/officeDocument/2006/math">
                              <m:r>
                                <a:rPr lang="en-AU" sz="1200" b="0" i="1" kern="1200" smtClean="0">
                                  <a:solidFill>
                                    <a:schemeClr val="dk1"/>
                                  </a:solidFill>
                                  <a:latin typeface="Cambria Math"/>
                                  <a:ea typeface="+mn-ea"/>
                                  <a:cs typeface="+mn-cs"/>
                                </a:rPr>
                                <m:t>12</m:t>
                              </m:r>
                            </m:oMath>
                          </a14:m>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r>
                </a:tbl>
              </a:graphicData>
            </a:graphic>
          </p:graphicFrame>
        </mc:Choice>
        <mc:Fallback xmlns="">
          <p:graphicFrame>
            <p:nvGraphicFramePr>
              <p:cNvPr id="28" name="Table 27"/>
              <p:cNvGraphicFramePr>
                <a:graphicFrameLocks noGrp="1"/>
              </p:cNvGraphicFramePr>
              <p:nvPr>
                <p:extLst>
                  <p:ext uri="{D42A27DB-BD31-4B8C-83A1-F6EECF244321}">
                    <p14:modId xmlns:p14="http://schemas.microsoft.com/office/powerpoint/2010/main" val="1600271526"/>
                  </p:ext>
                </p:extLst>
              </p:nvPr>
            </p:nvGraphicFramePr>
            <p:xfrm>
              <a:off x="1295400" y="4392000"/>
              <a:ext cx="6553200" cy="1397000"/>
            </p:xfrm>
            <a:graphic>
              <a:graphicData uri="http://schemas.openxmlformats.org/drawingml/2006/table">
                <a:tbl>
                  <a:tblPr firstRow="1" bandRow="1">
                    <a:tableStyleId>{5C22544A-7EE6-4342-B048-85BDC9FD1C3A}</a:tableStyleId>
                  </a:tblPr>
                  <a:tblGrid>
                    <a:gridCol w="649023"/>
                    <a:gridCol w="406400"/>
                    <a:gridCol w="406400"/>
                    <a:gridCol w="406400"/>
                    <a:gridCol w="406400"/>
                    <a:gridCol w="406400"/>
                    <a:gridCol w="406400"/>
                    <a:gridCol w="406400"/>
                    <a:gridCol w="406400"/>
                    <a:gridCol w="406400"/>
                    <a:gridCol w="406400"/>
                    <a:gridCol w="406400"/>
                    <a:gridCol w="406400"/>
                    <a:gridCol w="1027377"/>
                  </a:tblGrid>
                  <a:tr h="279400">
                    <a:tc>
                      <a:txBody>
                        <a:bodyPr/>
                        <a:lstStyle/>
                        <a:p>
                          <a:endParaRPr lang="en-AU" dirty="0"/>
                        </a:p>
                      </a:txBody>
                      <a:tcPr marL="0" marR="0" marT="0" marB="0" anchor="ctr" anchorCtr="1"/>
                    </a:tc>
                    <a:tc>
                      <a:txBody>
                        <a:bodyPr/>
                        <a:lstStyle/>
                        <a:p>
                          <a:r>
                            <a:rPr lang="en-AU" sz="1200" dirty="0" smtClean="0"/>
                            <a:t>v</a:t>
                          </a:r>
                          <a:r>
                            <a:rPr lang="en-AU" sz="1200" baseline="-25000" dirty="0" smtClean="0"/>
                            <a:t>1</a:t>
                          </a:r>
                          <a:endParaRPr lang="en-AU" sz="1200" baseline="-25000" dirty="0"/>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3</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4</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5</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6</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7</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8</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9</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10</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baseline="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11</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v</a:t>
                          </a:r>
                          <a:r>
                            <a:rPr lang="en-AU" sz="1200" b="1" kern="1200" baseline="-25000" dirty="0" smtClean="0">
                              <a:solidFill>
                                <a:schemeClr val="lt1"/>
                              </a:solidFill>
                              <a:latin typeface="+mn-lt"/>
                              <a:ea typeface="+mn-ea"/>
                              <a:cs typeface="+mn-cs"/>
                            </a:rPr>
                            <a:t>12</a:t>
                          </a:r>
                          <a:endParaRPr lang="en-AU" sz="1200" b="1" kern="1200" baseline="-25000" dirty="0">
                            <a:solidFill>
                              <a:schemeClr val="lt1"/>
                            </a:solidFill>
                            <a:latin typeface="+mn-lt"/>
                            <a:ea typeface="+mn-ea"/>
                            <a:cs typeface="+mn-cs"/>
                          </a:endParaRPr>
                        </a:p>
                      </a:txBody>
                      <a:tcPr marL="0" marR="0" marT="0" marB="0" anchor="ctr" anchorCtr="1"/>
                    </a:tc>
                    <a:tc>
                      <a:txBody>
                        <a:bodyPr/>
                        <a:lstStyle/>
                        <a:p>
                          <a:pPr marL="0" algn="l" defTabSz="914400" rtl="0" eaLnBrk="1" latinLnBrk="0" hangingPunct="1"/>
                          <a:r>
                            <a:rPr lang="en-AU" sz="1200" b="1" kern="1200" dirty="0" smtClean="0">
                              <a:solidFill>
                                <a:schemeClr val="lt1"/>
                              </a:solidFill>
                              <a:latin typeface="+mn-lt"/>
                              <a:ea typeface="+mn-ea"/>
                              <a:cs typeface="+mn-cs"/>
                            </a:rPr>
                            <a:t>|</a:t>
                          </a:r>
                          <a:r>
                            <a:rPr lang="en-AU" sz="1200" b="1" kern="1200" dirty="0" err="1" smtClean="0">
                              <a:solidFill>
                                <a:schemeClr val="lt1"/>
                              </a:solidFill>
                              <a:latin typeface="+mn-lt"/>
                              <a:ea typeface="+mn-ea"/>
                              <a:cs typeface="+mn-cs"/>
                            </a:rPr>
                            <a:t>priv</a:t>
                          </a:r>
                          <a:r>
                            <a:rPr lang="en-AU" sz="1200" b="1" kern="1200" dirty="0" smtClean="0">
                              <a:solidFill>
                                <a:schemeClr val="lt1"/>
                              </a:solidFill>
                              <a:latin typeface="+mn-lt"/>
                              <a:ea typeface="+mn-ea"/>
                              <a:cs typeface="+mn-cs"/>
                            </a:rPr>
                            <a:t>(C)|</a:t>
                          </a:r>
                          <a:endParaRPr lang="en-AU" sz="1200" b="1" kern="1200" dirty="0">
                            <a:solidFill>
                              <a:schemeClr val="lt1"/>
                            </a:solidFill>
                            <a:latin typeface="+mn-lt"/>
                            <a:ea typeface="+mn-ea"/>
                            <a:cs typeface="+mn-cs"/>
                          </a:endParaRPr>
                        </a:p>
                      </a:txBody>
                      <a:tcPr marL="0" marR="0" marT="0" marB="0" anchor="ctr" anchorCtr="1"/>
                    </a:tc>
                  </a:tr>
                  <a:tr h="279400">
                    <a:tc>
                      <a:txBody>
                        <a:bodyPr/>
                        <a:lstStyle/>
                        <a:p>
                          <a:r>
                            <a:rPr lang="en-AU" sz="1200" dirty="0" smtClean="0"/>
                            <a:t>c</a:t>
                          </a:r>
                          <a:r>
                            <a:rPr lang="en-AU" sz="1200" baseline="-25000" dirty="0" smtClean="0"/>
                            <a:t>1</a:t>
                          </a:r>
                          <a:endParaRPr lang="en-AU" sz="1200" baseline="-25000" dirty="0"/>
                        </a:p>
                      </a:txBody>
                      <a:tcPr marL="0" marR="0" marT="0" marB="0" anchor="ctr" anchorCtr="1">
                        <a:solidFill>
                          <a:schemeClr val="bg2"/>
                        </a:solidFill>
                      </a:tcPr>
                    </a:tc>
                    <a:tc>
                      <a:txBody>
                        <a:bodyPr/>
                        <a:lstStyle/>
                        <a:p>
                          <a:endParaRPr lang="en-US"/>
                        </a:p>
                      </a:txBody>
                      <a:tcPr marL="0" marR="0" marT="0" marB="0" anchor="ctr" anchorCtr="1">
                        <a:blipFill rotWithShape="1">
                          <a:blip r:embed="rId3"/>
                          <a:stretch>
                            <a:fillRect l="-159701" t="-100000" r="-1346269" b="-313043"/>
                          </a:stretch>
                        </a:blipFill>
                      </a:tcPr>
                    </a:tc>
                    <a:tc>
                      <a:txBody>
                        <a:bodyPr/>
                        <a:lstStyle/>
                        <a:p>
                          <a:endParaRPr lang="en-US"/>
                        </a:p>
                      </a:txBody>
                      <a:tcPr marL="0" marR="0" marT="0" marB="0" anchor="ctr" anchorCtr="1">
                        <a:blipFill rotWithShape="1">
                          <a:blip r:embed="rId3"/>
                          <a:stretch>
                            <a:fillRect l="-259701" t="-100000" r="-1246269" b="-313043"/>
                          </a:stretch>
                        </a:blipFill>
                      </a:tcPr>
                    </a:tc>
                    <a:tc>
                      <a:txBody>
                        <a:bodyPr/>
                        <a:lstStyle/>
                        <a:p>
                          <a:endParaRPr lang="en-US"/>
                        </a:p>
                      </a:txBody>
                      <a:tcPr marL="0" marR="0" marT="0" marB="0" anchor="ctr" anchorCtr="1">
                        <a:blipFill rotWithShape="1">
                          <a:blip r:embed="rId3"/>
                          <a:stretch>
                            <a:fillRect l="-365152" t="-100000" r="-1165152" b="-313043"/>
                          </a:stretch>
                        </a:blipFill>
                      </a:tcPr>
                    </a:tc>
                    <a:tc>
                      <a:txBody>
                        <a:bodyPr/>
                        <a:lstStyle/>
                        <a:p>
                          <a:endParaRPr lang="en-US"/>
                        </a:p>
                      </a:txBody>
                      <a:tcPr marL="0" marR="0" marT="0" marB="0" anchor="ctr" anchorCtr="1">
                        <a:blipFill rotWithShape="1">
                          <a:blip r:embed="rId3"/>
                          <a:stretch>
                            <a:fillRect l="-458209" t="-100000" r="-1047761" b="-313043"/>
                          </a:stretch>
                        </a:blipFill>
                      </a:tcPr>
                    </a:tc>
                    <a:tc>
                      <a:txBody>
                        <a:bodyPr/>
                        <a:lstStyle/>
                        <a:p>
                          <a:endParaRPr lang="en-US"/>
                        </a:p>
                      </a:txBody>
                      <a:tcPr marL="0" marR="0" marT="0" marB="0" anchor="ctr" anchorCtr="1">
                        <a:blipFill rotWithShape="1">
                          <a:blip r:embed="rId3"/>
                          <a:stretch>
                            <a:fillRect l="-558209" t="-100000" r="-947761" b="-3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solidFill>
                      </a:tcPr>
                    </a:tc>
                    <a:tc>
                      <a:txBody>
                        <a:bodyPr/>
                        <a:lstStyle/>
                        <a:p>
                          <a:endParaRPr lang="en-US"/>
                        </a:p>
                      </a:txBody>
                      <a:tcPr marL="0" marR="0" marT="0" marB="0" anchor="ctr" anchorCtr="1">
                        <a:blipFill rotWithShape="1">
                          <a:blip r:embed="rId3"/>
                          <a:stretch>
                            <a:fillRect l="-536686" t="-100000" b="-313043"/>
                          </a:stretch>
                        </a:blipFill>
                      </a:tcPr>
                    </a:tc>
                  </a:tr>
                  <a:tr h="279400">
                    <a:tc>
                      <a:txBody>
                        <a:bodyPr/>
                        <a:lstStyle/>
                        <a:p>
                          <a:pPr marL="0" algn="l" defTabSz="914400" rtl="0" eaLnBrk="1" latinLnBrk="0" hangingPunct="1"/>
                          <a:r>
                            <a:rPr lang="en-AU" sz="1200" kern="1200" dirty="0" smtClean="0">
                              <a:solidFill>
                                <a:schemeClr val="dk1"/>
                              </a:solidFill>
                              <a:latin typeface="+mn-lt"/>
                              <a:ea typeface="+mn-ea"/>
                              <a:cs typeface="+mn-cs"/>
                            </a:rPr>
                            <a:t>c</a:t>
                          </a:r>
                          <a:r>
                            <a:rPr lang="en-AU" sz="1200" kern="1200" baseline="-25000" dirty="0" smtClean="0">
                              <a:solidFill>
                                <a:schemeClr val="dk1"/>
                              </a:solidFill>
                              <a:latin typeface="+mn-lt"/>
                              <a:ea typeface="+mn-ea"/>
                              <a:cs typeface="+mn-cs"/>
                            </a:rPr>
                            <a:t>4</a:t>
                          </a:r>
                          <a:endParaRPr lang="en-AU" sz="1200" kern="1200" baseline="-250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endParaRPr lang="en-AU" dirty="0"/>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US"/>
                        </a:p>
                      </a:txBody>
                      <a:tcPr marL="0" marR="0" marT="0" marB="0" anchor="ctr" anchorCtr="1">
                        <a:blipFill rotWithShape="1">
                          <a:blip r:embed="rId3"/>
                          <a:stretch>
                            <a:fillRect l="-668182" t="-200000" r="-862121" b="-213043"/>
                          </a:stretch>
                        </a:blipFill>
                      </a:tcPr>
                    </a:tc>
                    <a:tc>
                      <a:txBody>
                        <a:bodyPr/>
                        <a:lstStyle/>
                        <a:p>
                          <a:endParaRPr lang="en-US"/>
                        </a:p>
                      </a:txBody>
                      <a:tcPr marL="0" marR="0" marT="0" marB="0" anchor="ctr" anchorCtr="1">
                        <a:blipFill rotWithShape="1">
                          <a:blip r:embed="rId3"/>
                          <a:stretch>
                            <a:fillRect l="-756716" t="-200000" r="-749254" b="-2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US"/>
                        </a:p>
                      </a:txBody>
                      <a:tcPr marL="0" marR="0" marT="0" marB="0" anchor="ctr" anchorCtr="1">
                        <a:blipFill rotWithShape="1">
                          <a:blip r:embed="rId3"/>
                          <a:stretch>
                            <a:fillRect l="-971212" t="-200000" r="-559091" b="-2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1">
                            <a:lumMod val="85000"/>
                          </a:schemeClr>
                        </a:solidFill>
                      </a:tcPr>
                    </a:tc>
                    <a:tc>
                      <a:txBody>
                        <a:bodyPr/>
                        <a:lstStyle/>
                        <a:p>
                          <a:endParaRPr lang="en-US"/>
                        </a:p>
                      </a:txBody>
                      <a:tcPr marL="0" marR="0" marT="0" marB="0" anchor="ctr" anchorCtr="1">
                        <a:blipFill rotWithShape="1">
                          <a:blip r:embed="rId3"/>
                          <a:stretch>
                            <a:fillRect l="-1155224" t="-200000" r="-350746" b="-213043"/>
                          </a:stretch>
                        </a:blipFill>
                      </a:tcPr>
                    </a:tc>
                    <a:tc>
                      <a:txBody>
                        <a:bodyPr/>
                        <a:lstStyle/>
                        <a:p>
                          <a:endParaRPr lang="en-US"/>
                        </a:p>
                      </a:txBody>
                      <a:tcPr marL="0" marR="0" marT="0" marB="0" anchor="ctr" anchorCtr="1">
                        <a:blipFill rotWithShape="1">
                          <a:blip r:embed="rId3"/>
                          <a:stretch>
                            <a:fillRect l="-1274242" t="-200000" r="-256061" b="-213043"/>
                          </a:stretch>
                        </a:blipFill>
                      </a:tcPr>
                    </a:tc>
                    <a:tc>
                      <a:txBody>
                        <a:bodyPr/>
                        <a:lstStyle/>
                        <a:p>
                          <a:endParaRPr lang="en-US"/>
                        </a:p>
                      </a:txBody>
                      <a:tcPr marL="0" marR="0" marT="0" marB="0" anchor="ctr" anchorCtr="1">
                        <a:blipFill rotWithShape="1">
                          <a:blip r:embed="rId3"/>
                          <a:stretch>
                            <a:fillRect l="-536686" t="-200000" b="-213043"/>
                          </a:stretch>
                        </a:blipFill>
                      </a:tcPr>
                    </a:tc>
                  </a:tr>
                  <a:tr h="279400">
                    <a:tc>
                      <a:txBody>
                        <a:bodyPr/>
                        <a:lstStyle/>
                        <a:p>
                          <a:r>
                            <a:rPr lang="en-AU" sz="1200" dirty="0" smtClean="0"/>
                            <a:t>c</a:t>
                          </a:r>
                          <a:r>
                            <a:rPr lang="en-AU" sz="1200" baseline="-25000" dirty="0" smtClean="0"/>
                            <a:t>3</a:t>
                          </a:r>
                          <a:endParaRPr lang="en-AU" sz="1200" baseline="-25000"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endParaRPr lang="en-AU" dirty="0"/>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558209" t="-300000" r="-947761" b="-1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756716" t="-300000" r="-749254" b="-113043"/>
                          </a:stretch>
                        </a:blipFill>
                      </a:tcPr>
                    </a:tc>
                    <a:tc>
                      <a:txBody>
                        <a:bodyPr/>
                        <a:lstStyle/>
                        <a:p>
                          <a:endParaRPr lang="en-US"/>
                        </a:p>
                      </a:txBody>
                      <a:tcPr marL="0" marR="0" marT="0" marB="0" anchor="ctr" anchorCtr="1">
                        <a:blipFill rotWithShape="1">
                          <a:blip r:embed="rId3"/>
                          <a:stretch>
                            <a:fillRect l="-856716" t="-300000" r="-649254" b="-113043"/>
                          </a:stretch>
                        </a:blipFill>
                      </a:tcPr>
                    </a:tc>
                    <a:tc>
                      <a:txBody>
                        <a:bodyPr/>
                        <a:lstStyle/>
                        <a:p>
                          <a:endParaRPr lang="en-US"/>
                        </a:p>
                      </a:txBody>
                      <a:tcPr marL="0" marR="0" marT="0" marB="0" anchor="ctr" anchorCtr="1">
                        <a:blipFill rotWithShape="1">
                          <a:blip r:embed="rId3"/>
                          <a:stretch>
                            <a:fillRect l="-971212" t="-300000" r="-559091" b="-113043"/>
                          </a:stretch>
                        </a:blipFill>
                      </a:tcPr>
                    </a:tc>
                    <a:tc>
                      <a:txBody>
                        <a:bodyPr/>
                        <a:lstStyle/>
                        <a:p>
                          <a:endParaRPr lang="en-US"/>
                        </a:p>
                      </a:txBody>
                      <a:tcPr marL="0" marR="0" marT="0" marB="0" anchor="ctr" anchorCtr="1">
                        <a:blipFill rotWithShape="1">
                          <a:blip r:embed="rId3"/>
                          <a:stretch>
                            <a:fillRect l="-1055224" t="-300000" r="-450746" b="-113043"/>
                          </a:stretch>
                        </a:blip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pPr marL="0" algn="l" defTabSz="914400" rtl="0" eaLnBrk="1" latinLnBrk="0" hangingPunct="1"/>
                          <a:endParaRPr lang="en-AU" sz="1200" kern="1200" dirty="0">
                            <a:solidFill>
                              <a:schemeClr val="dk1"/>
                            </a:solidFill>
                            <a:latin typeface="+mn-lt"/>
                            <a:ea typeface="+mn-ea"/>
                            <a:cs typeface="+mn-cs"/>
                          </a:endParaRPr>
                        </a:p>
                      </a:txBody>
                      <a:tcPr marL="0" marR="0" marT="0" marB="0" anchor="ctr" anchorCtr="1">
                        <a:solidFill>
                          <a:schemeClr val="bg2">
                            <a:lumMod val="90000"/>
                          </a:schemeClr>
                        </a:solidFill>
                      </a:tcPr>
                    </a:tc>
                    <a:tc>
                      <a:txBody>
                        <a:bodyPr/>
                        <a:lstStyle/>
                        <a:p>
                          <a:endParaRPr lang="en-US"/>
                        </a:p>
                      </a:txBody>
                      <a:tcPr marL="0" marR="0" marT="0" marB="0" anchor="ctr" anchorCtr="1">
                        <a:blipFill rotWithShape="1">
                          <a:blip r:embed="rId3"/>
                          <a:stretch>
                            <a:fillRect l="-536686" t="-300000" b="-113043"/>
                          </a:stretch>
                        </a:blipFill>
                      </a:tcPr>
                    </a:tc>
                  </a:tr>
                  <a:tr h="279400">
                    <a:tc>
                      <a:txBody>
                        <a:bodyPr/>
                        <a:lstStyle/>
                        <a:p>
                          <a:r>
                            <a:rPr lang="en-AU" sz="1200" dirty="0" smtClean="0"/>
                            <a:t>|</a:t>
                          </a:r>
                          <a:r>
                            <a:rPr lang="en-AU" sz="1200" dirty="0" err="1" smtClean="0"/>
                            <a:t>rcov</a:t>
                          </a:r>
                          <a:r>
                            <a:rPr lang="en-AU" sz="1200" dirty="0" smtClean="0"/>
                            <a:t>(v)|</a:t>
                          </a:r>
                          <a:endParaRPr lang="en-AU" sz="1200" dirty="0"/>
                        </a:p>
                      </a:txBody>
                      <a:tcPr marL="0" marR="0" marT="0" marB="0" anchor="ctr" anchorCtr="1">
                        <a:solidFill>
                          <a:schemeClr val="tx2">
                            <a:lumMod val="60000"/>
                            <a:lumOff val="40000"/>
                          </a:schemeClr>
                        </a:solidFill>
                      </a:tcPr>
                    </a:tc>
                    <a:tc>
                      <a:txBody>
                        <a:bodyPr/>
                        <a:lstStyle/>
                        <a:p>
                          <a:endParaRPr lang="en-US"/>
                        </a:p>
                      </a:txBody>
                      <a:tcPr marL="0" marR="0" marT="0" marB="0" anchor="ctr" anchorCtr="1">
                        <a:blipFill rotWithShape="1">
                          <a:blip r:embed="rId3"/>
                          <a:stretch>
                            <a:fillRect l="-159701" t="-400000" r="-1346269" b="-13043"/>
                          </a:stretch>
                        </a:blipFill>
                      </a:tcPr>
                    </a:tc>
                    <a:tc>
                      <a:txBody>
                        <a:bodyPr/>
                        <a:lstStyle/>
                        <a:p>
                          <a:endParaRPr lang="en-US"/>
                        </a:p>
                      </a:txBody>
                      <a:tcPr marL="0" marR="0" marT="0" marB="0" anchor="ctr" anchorCtr="1">
                        <a:blipFill rotWithShape="1">
                          <a:blip r:embed="rId3"/>
                          <a:stretch>
                            <a:fillRect l="-259701" t="-400000" r="-1246269" b="-13043"/>
                          </a:stretch>
                        </a:blipFill>
                      </a:tcPr>
                    </a:tc>
                    <a:tc>
                      <a:txBody>
                        <a:bodyPr/>
                        <a:lstStyle/>
                        <a:p>
                          <a:endParaRPr lang="en-US"/>
                        </a:p>
                      </a:txBody>
                      <a:tcPr marL="0" marR="0" marT="0" marB="0" anchor="ctr" anchorCtr="1">
                        <a:blipFill rotWithShape="1">
                          <a:blip r:embed="rId3"/>
                          <a:stretch>
                            <a:fillRect l="-365152" t="-400000" r="-1165152" b="-13043"/>
                          </a:stretch>
                        </a:blipFill>
                      </a:tcPr>
                    </a:tc>
                    <a:tc>
                      <a:txBody>
                        <a:bodyPr/>
                        <a:lstStyle/>
                        <a:p>
                          <a:endParaRPr lang="en-US"/>
                        </a:p>
                      </a:txBody>
                      <a:tcPr marL="0" marR="0" marT="0" marB="0" anchor="ctr" anchorCtr="1">
                        <a:blipFill rotWithShape="1">
                          <a:blip r:embed="rId3"/>
                          <a:stretch>
                            <a:fillRect l="-458209" t="-400000" r="-1047761" b="-13043"/>
                          </a:stretch>
                        </a:blipFill>
                      </a:tcPr>
                    </a:tc>
                    <a:tc>
                      <a:txBody>
                        <a:bodyPr/>
                        <a:lstStyle/>
                        <a:p>
                          <a:endParaRPr lang="en-US"/>
                        </a:p>
                      </a:txBody>
                      <a:tcPr marL="0" marR="0" marT="0" marB="0" anchor="ctr" anchorCtr="1">
                        <a:blipFill rotWithShape="1">
                          <a:blip r:embed="rId3"/>
                          <a:stretch>
                            <a:fillRect l="-558209" t="-400000" r="-947761" b="-13043"/>
                          </a:stretch>
                        </a:blipFill>
                      </a:tcPr>
                    </a:tc>
                    <a:tc>
                      <a:txBody>
                        <a:bodyPr/>
                        <a:lstStyle/>
                        <a:p>
                          <a:endParaRPr lang="en-US"/>
                        </a:p>
                      </a:txBody>
                      <a:tcPr marL="0" marR="0" marT="0" marB="0" anchor="ctr" anchorCtr="1">
                        <a:blipFill rotWithShape="1">
                          <a:blip r:embed="rId3"/>
                          <a:stretch>
                            <a:fillRect l="-668182" t="-400000" r="-862121" b="-13043"/>
                          </a:stretch>
                        </a:blipFill>
                      </a:tcPr>
                    </a:tc>
                    <a:tc>
                      <a:txBody>
                        <a:bodyPr/>
                        <a:lstStyle/>
                        <a:p>
                          <a:endParaRPr lang="en-US"/>
                        </a:p>
                      </a:txBody>
                      <a:tcPr marL="0" marR="0" marT="0" marB="0" anchor="ctr" anchorCtr="1">
                        <a:blipFill rotWithShape="1">
                          <a:blip r:embed="rId3"/>
                          <a:stretch>
                            <a:fillRect l="-756716" t="-400000" r="-749254" b="-13043"/>
                          </a:stretch>
                        </a:blipFill>
                      </a:tcPr>
                    </a:tc>
                    <a:tc>
                      <a:txBody>
                        <a:bodyPr/>
                        <a:lstStyle/>
                        <a:p>
                          <a:endParaRPr lang="en-US"/>
                        </a:p>
                      </a:txBody>
                      <a:tcPr marL="0" marR="0" marT="0" marB="0" anchor="ctr" anchorCtr="1">
                        <a:blipFill rotWithShape="1">
                          <a:blip r:embed="rId3"/>
                          <a:stretch>
                            <a:fillRect l="-856716" t="-400000" r="-649254" b="-13043"/>
                          </a:stretch>
                        </a:blipFill>
                      </a:tcPr>
                    </a:tc>
                    <a:tc>
                      <a:txBody>
                        <a:bodyPr/>
                        <a:lstStyle/>
                        <a:p>
                          <a:endParaRPr lang="en-US"/>
                        </a:p>
                      </a:txBody>
                      <a:tcPr marL="0" marR="0" marT="0" marB="0" anchor="ctr" anchorCtr="1">
                        <a:blipFill rotWithShape="1">
                          <a:blip r:embed="rId3"/>
                          <a:stretch>
                            <a:fillRect l="-971212" t="-400000" r="-559091" b="-13043"/>
                          </a:stretch>
                        </a:blipFill>
                      </a:tcPr>
                    </a:tc>
                    <a:tc>
                      <a:txBody>
                        <a:bodyPr/>
                        <a:lstStyle/>
                        <a:p>
                          <a:pPr marL="0" algn="l" defTabSz="914400" rtl="0" eaLnBrk="1" latinLnBrk="0" hangingPunct="1"/>
                          <a:r>
                            <a:rPr lang="en-AU" sz="1200" kern="1200" dirty="0" smtClean="0">
                              <a:solidFill>
                                <a:schemeClr val="dk1"/>
                              </a:solidFill>
                              <a:latin typeface="+mn-lt"/>
                              <a:ea typeface="+mn-ea"/>
                              <a:cs typeface="+mn-cs"/>
                            </a:rPr>
                            <a:t>1</a:t>
                          </a:r>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r>
                            <a:rPr lang="en-AU" sz="1200" kern="1200" dirty="0" smtClean="0">
                              <a:solidFill>
                                <a:schemeClr val="dk1"/>
                              </a:solidFill>
                              <a:latin typeface="+mn-lt"/>
                              <a:ea typeface="+mn-ea"/>
                              <a:cs typeface="+mn-cs"/>
                            </a:rPr>
                            <a:t>1</a:t>
                          </a:r>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pPr marL="0" algn="l" defTabSz="914400" rtl="0" eaLnBrk="1" latinLnBrk="0" hangingPunct="1"/>
                          <a:r>
                            <a:rPr lang="en-AU" sz="1200" kern="1200" dirty="0" smtClean="0">
                              <a:solidFill>
                                <a:schemeClr val="dk1"/>
                              </a:solidFill>
                              <a:latin typeface="+mn-lt"/>
                              <a:ea typeface="+mn-ea"/>
                              <a:cs typeface="+mn-cs"/>
                            </a:rPr>
                            <a:t>1</a:t>
                          </a:r>
                          <a:endParaRPr lang="en-AU" sz="1200" kern="1200" dirty="0">
                            <a:solidFill>
                              <a:schemeClr val="dk1"/>
                            </a:solidFill>
                            <a:latin typeface="+mn-lt"/>
                            <a:ea typeface="+mn-ea"/>
                            <a:cs typeface="+mn-cs"/>
                          </a:endParaRPr>
                        </a:p>
                      </a:txBody>
                      <a:tcPr marL="0" marR="0" marT="0" marB="0" anchor="ctr" anchorCtr="1">
                        <a:solidFill>
                          <a:schemeClr val="tx2">
                            <a:lumMod val="60000"/>
                            <a:lumOff val="40000"/>
                          </a:schemeClr>
                        </a:solidFill>
                      </a:tcPr>
                    </a:tc>
                    <a:tc>
                      <a:txBody>
                        <a:bodyPr/>
                        <a:lstStyle/>
                        <a:p>
                          <a:endParaRPr lang="en-US"/>
                        </a:p>
                      </a:txBody>
                      <a:tcPr marL="0" marR="0" marT="0" marB="0" anchor="ctr" anchorCtr="1">
                        <a:blipFill rotWithShape="1">
                          <a:blip r:embed="rId3"/>
                          <a:stretch>
                            <a:fillRect l="-536686" t="-400000" b="-13043"/>
                          </a:stretch>
                        </a:blipFill>
                      </a:tcPr>
                    </a:tc>
                  </a:tr>
                </a:tbl>
              </a:graphicData>
            </a:graphic>
          </p:graphicFrame>
        </mc:Fallback>
      </mc:AlternateContent>
      <p:sp>
        <p:nvSpPr>
          <p:cNvPr id="61" name="Oval 60"/>
          <p:cNvSpPr/>
          <p:nvPr/>
        </p:nvSpPr>
        <p:spPr>
          <a:xfrm>
            <a:off x="3810000" y="1828800"/>
            <a:ext cx="432000" cy="432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p:cNvSpPr/>
          <p:nvPr/>
        </p:nvSpPr>
        <p:spPr>
          <a:xfrm>
            <a:off x="3200400" y="2057400"/>
            <a:ext cx="432000" cy="432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p:cNvSpPr/>
          <p:nvPr/>
        </p:nvSpPr>
        <p:spPr>
          <a:xfrm>
            <a:off x="4247316" y="2251410"/>
            <a:ext cx="432000" cy="432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p:cNvSpPr/>
          <p:nvPr/>
        </p:nvSpPr>
        <p:spPr>
          <a:xfrm>
            <a:off x="3962400" y="4953000"/>
            <a:ext cx="394642"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Rectangle 71"/>
          <p:cNvSpPr/>
          <p:nvPr/>
        </p:nvSpPr>
        <p:spPr>
          <a:xfrm>
            <a:off x="6019800" y="4953000"/>
            <a:ext cx="394642"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p:cNvSpPr/>
          <p:nvPr/>
        </p:nvSpPr>
        <p:spPr>
          <a:xfrm>
            <a:off x="6400800" y="4953000"/>
            <a:ext cx="394642"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p:cNvSpPr/>
          <p:nvPr/>
        </p:nvSpPr>
        <p:spPr>
          <a:xfrm>
            <a:off x="6809084" y="4953000"/>
            <a:ext cx="1039516"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p:cNvSpPr/>
          <p:nvPr/>
        </p:nvSpPr>
        <p:spPr>
          <a:xfrm>
            <a:off x="3347344" y="2683410"/>
            <a:ext cx="432000" cy="432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Oval 77"/>
          <p:cNvSpPr/>
          <p:nvPr/>
        </p:nvSpPr>
        <p:spPr>
          <a:xfrm>
            <a:off x="3958730" y="2922955"/>
            <a:ext cx="432000" cy="432000"/>
          </a:xfrm>
          <a:prstGeom prst="ellipse">
            <a:avLst/>
          </a:prstGeom>
          <a:noFill/>
          <a:ln w="3492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p:cNvSpPr/>
          <p:nvPr/>
        </p:nvSpPr>
        <p:spPr>
          <a:xfrm>
            <a:off x="4380613" y="5257800"/>
            <a:ext cx="394642" cy="24765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p:cNvSpPr/>
          <p:nvPr/>
        </p:nvSpPr>
        <p:spPr>
          <a:xfrm>
            <a:off x="5181600" y="5257800"/>
            <a:ext cx="394642" cy="24765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Rectangle 82"/>
          <p:cNvSpPr/>
          <p:nvPr/>
        </p:nvSpPr>
        <p:spPr>
          <a:xfrm>
            <a:off x="6795442" y="5257800"/>
            <a:ext cx="1053158" cy="24765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83"/>
          <p:cNvSpPr/>
          <p:nvPr/>
        </p:nvSpPr>
        <p:spPr>
          <a:xfrm>
            <a:off x="4375325" y="5524500"/>
            <a:ext cx="394642" cy="28575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p:cNvSpPr/>
          <p:nvPr/>
        </p:nvSpPr>
        <p:spPr>
          <a:xfrm>
            <a:off x="3962400" y="5486400"/>
            <a:ext cx="394642"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p:cNvSpPr/>
          <p:nvPr/>
        </p:nvSpPr>
        <p:spPr>
          <a:xfrm>
            <a:off x="6019800" y="5505450"/>
            <a:ext cx="394642"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p:cNvSpPr/>
          <p:nvPr/>
        </p:nvSpPr>
        <p:spPr>
          <a:xfrm>
            <a:off x="6414442" y="5505450"/>
            <a:ext cx="394642"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89"/>
          <p:cNvSpPr/>
          <p:nvPr/>
        </p:nvSpPr>
        <p:spPr>
          <a:xfrm>
            <a:off x="6809084" y="5505450"/>
            <a:ext cx="1039516" cy="30480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p:cNvSpPr/>
          <p:nvPr/>
        </p:nvSpPr>
        <p:spPr>
          <a:xfrm>
            <a:off x="5185717" y="5543550"/>
            <a:ext cx="394642" cy="24765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Oval 92"/>
          <p:cNvSpPr/>
          <p:nvPr/>
        </p:nvSpPr>
        <p:spPr>
          <a:xfrm>
            <a:off x="7179600" y="5217450"/>
            <a:ext cx="288000" cy="288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7136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61"/>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90"/>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87"/>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6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64"/>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8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89"/>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70"/>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72"/>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73"/>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7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
                                        <p:tgtEl>
                                          <p:spTgt spid="7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fade">
                                      <p:cBhvr>
                                        <p:cTn id="72" dur="500"/>
                                        <p:tgtEl>
                                          <p:spTgt spid="8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fade">
                                      <p:cBhvr>
                                        <p:cTn id="75" dur="500"/>
                                        <p:tgtEl>
                                          <p:spTgt spid="8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500"/>
                                        <p:tgtEl>
                                          <p:spTgt spid="8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fade">
                                      <p:cBhvr>
                                        <p:cTn id="81" dur="500"/>
                                        <p:tgtEl>
                                          <p:spTgt spid="8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77"/>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78"/>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8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8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83"/>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8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92"/>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93"/>
                                        </p:tgtEl>
                                        <p:attrNameLst>
                                          <p:attrName>style.visibility</p:attrName>
                                        </p:attrNameLst>
                                      </p:cBhvr>
                                      <p:to>
                                        <p:strVal val="visible"/>
                                      </p:to>
                                    </p:set>
                                    <p:animEffect transition="in" filter="fade">
                                      <p:cBhvr>
                                        <p:cTn id="105" dur="500"/>
                                        <p:tgtEl>
                                          <p:spTgt spid="93"/>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4" grpId="0" animBg="1"/>
      <p:bldP spid="64" grpId="1" animBg="1"/>
      <p:bldP spid="70" grpId="0" animBg="1"/>
      <p:bldP spid="70" grpId="1" animBg="1"/>
      <p:bldP spid="72" grpId="0" animBg="1"/>
      <p:bldP spid="72" grpId="1" animBg="1"/>
      <p:bldP spid="73" grpId="0" animBg="1"/>
      <p:bldP spid="73" grpId="1" animBg="1"/>
      <p:bldP spid="76" grpId="0" animBg="1"/>
      <p:bldP spid="76" grpId="1" animBg="1"/>
      <p:bldP spid="77" grpId="0" animBg="1"/>
      <p:bldP spid="77" grpId="1" animBg="1"/>
      <p:bldP spid="78" grpId="0" animBg="1"/>
      <p:bldP spid="78" grpId="1" animBg="1"/>
      <p:bldP spid="80" grpId="0" animBg="1"/>
      <p:bldP spid="80" grpId="1" animBg="1"/>
      <p:bldP spid="81" grpId="0" animBg="1"/>
      <p:bldP spid="81" grpId="1" animBg="1"/>
      <p:bldP spid="83" grpId="0" animBg="1"/>
      <p:bldP spid="83" grpId="1" animBg="1"/>
      <p:bldP spid="84" grpId="0" animBg="1"/>
      <p:bldP spid="84" grpId="1" animBg="1"/>
      <p:bldP spid="86" grpId="0" animBg="1"/>
      <p:bldP spid="86" grpId="1" animBg="1"/>
      <p:bldP spid="87" grpId="0" animBg="1"/>
      <p:bldP spid="87" grpId="1" animBg="1"/>
      <p:bldP spid="89" grpId="0" animBg="1"/>
      <p:bldP spid="89" grpId="1" animBg="1"/>
      <p:bldP spid="90" grpId="0" animBg="1"/>
      <p:bldP spid="90" grpId="1" animBg="1"/>
      <p:bldP spid="92" grpId="0" animBg="1"/>
      <p:bldP spid="92" grpId="1" animBg="1"/>
      <p:bldP spid="93" grpId="0" animBg="1"/>
      <p:bldP spid="9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29600" cy="792088"/>
          </a:xfrm>
        </p:spPr>
        <p:txBody>
          <a:bodyPr/>
          <a:lstStyle/>
          <a:p>
            <a:r>
              <a:rPr lang="en-AU" dirty="0"/>
              <a:t>PNP-Index</a:t>
            </a:r>
            <a:r>
              <a:rPr lang="en-AU" sz="2800" dirty="0"/>
              <a:t/>
            </a:r>
            <a:br>
              <a:rPr lang="en-AU" sz="2800" dirty="0"/>
            </a:br>
            <a:endParaRPr lang="en-AU" dirty="0"/>
          </a:p>
        </p:txBody>
      </p:sp>
      <p:sp>
        <p:nvSpPr>
          <p:cNvPr id="7" name="Content Placeholder 2"/>
          <p:cNvSpPr txBox="1">
            <a:spLocks/>
          </p:cNvSpPr>
          <p:nvPr/>
        </p:nvSpPr>
        <p:spPr>
          <a:xfrm>
            <a:off x="381000" y="1875548"/>
            <a:ext cx="8229600" cy="671951"/>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endParaRPr lang="en-AU" sz="2000" dirty="0"/>
          </a:p>
        </p:txBody>
      </p:sp>
      <mc:AlternateContent xmlns:mc="http://schemas.openxmlformats.org/markup-compatibility/2006" xmlns:a14="http://schemas.microsoft.com/office/drawing/2010/main">
        <mc:Choice Requires="a14">
          <p:sp>
            <p:nvSpPr>
              <p:cNvPr id="12" name="Content Placeholder 2"/>
              <p:cNvSpPr txBox="1">
                <a:spLocks/>
              </p:cNvSpPr>
              <p:nvPr/>
            </p:nvSpPr>
            <p:spPr>
              <a:xfrm>
                <a:off x="381000" y="1676400"/>
                <a:ext cx="82296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AU" sz="2000" dirty="0" smtClean="0"/>
                  <a:t>An naïve implementation </a:t>
                </a:r>
                <a:r>
                  <a:rPr lang="en-AU" sz="2000" dirty="0"/>
                  <a:t>for candidate set maintenance </a:t>
                </a:r>
                <a:r>
                  <a:rPr lang="en-AU" sz="2000" dirty="0" smtClean="0"/>
                  <a:t>needs </a:t>
                </a:r>
                <a14:m>
                  <m:oMath xmlns:m="http://schemas.openxmlformats.org/officeDocument/2006/math">
                    <m:r>
                      <a:rPr lang="en-AU" sz="2000" b="0" i="1" smtClean="0">
                        <a:latin typeface="Cambria Math"/>
                      </a:rPr>
                      <m:t>𝑂</m:t>
                    </m:r>
                    <m:r>
                      <a:rPr lang="en-AU" sz="2000" b="0" i="1" smtClean="0">
                        <a:latin typeface="Cambria Math"/>
                      </a:rPr>
                      <m:t>(</m:t>
                    </m:r>
                    <m:r>
                      <a:rPr lang="en-AU" sz="2000" b="0" i="0" dirty="0" smtClean="0">
                        <a:latin typeface="Cambria Math"/>
                        <a:ea typeface="Cambria Math"/>
                      </a:rPr>
                      <m:t>|</m:t>
                    </m:r>
                    <m:r>
                      <a:rPr lang="en-AU" sz="2000" b="0" i="1" dirty="0" smtClean="0">
                        <a:latin typeface="Cambria Math"/>
                        <a:ea typeface="Cambria Math"/>
                      </a:rPr>
                      <m:t>𝒜</m:t>
                    </m:r>
                    <m:r>
                      <a:rPr lang="en-AU" sz="2000" b="0" i="1" dirty="0" smtClean="0">
                        <a:latin typeface="Cambria Math"/>
                        <a:ea typeface="Cambria Math"/>
                      </a:rPr>
                      <m:t>|∗</m:t>
                    </m:r>
                    <m:r>
                      <a:rPr lang="en-AU" sz="2000" b="0" i="1" smtClean="0">
                        <a:latin typeface="Cambria Math"/>
                      </a:rPr>
                      <m:t>𝑘</m:t>
                    </m:r>
                    <m:r>
                      <a:rPr lang="en-AU" sz="2000" b="0" i="1" smtClean="0">
                        <a:latin typeface="Cambria Math"/>
                      </a:rPr>
                      <m:t>∗|</m:t>
                    </m:r>
                    <m:sSub>
                      <m:sSubPr>
                        <m:ctrlPr>
                          <a:rPr lang="en-AU" sz="2000" b="0" i="1" smtClean="0">
                            <a:latin typeface="Cambria Math"/>
                          </a:rPr>
                        </m:ctrlPr>
                      </m:sSubPr>
                      <m:e>
                        <m:r>
                          <a:rPr lang="en-AU" sz="2000" b="0" i="1" smtClean="0">
                            <a:latin typeface="Cambria Math"/>
                          </a:rPr>
                          <m:t>𝐶</m:t>
                        </m:r>
                      </m:e>
                      <m:sub>
                        <m:r>
                          <a:rPr lang="en-AU" sz="2000" b="0" i="1" smtClean="0">
                            <a:latin typeface="Cambria Math"/>
                          </a:rPr>
                          <m:t>𝑚𝑎𝑥</m:t>
                        </m:r>
                      </m:sub>
                    </m:sSub>
                    <m:r>
                      <a:rPr lang="en-AU" sz="2000" b="0" i="1" smtClean="0">
                        <a:latin typeface="Cambria Math"/>
                      </a:rPr>
                      <m:t>|)</m:t>
                    </m:r>
                  </m:oMath>
                </a14:m>
                <a:endParaRPr lang="en-AU" sz="2000" dirty="0" smtClean="0"/>
              </a:p>
              <a:p>
                <a:pPr lvl="1">
                  <a:buFont typeface="Arial" pitchFamily="34" charset="0"/>
                  <a:buChar char="•"/>
                </a:pPr>
                <a:endParaRPr lang="en-AU" sz="2000" dirty="0" smtClean="0"/>
              </a:p>
              <a:p>
                <a:pPr lvl="1">
                  <a:buFont typeface="Arial" pitchFamily="34" charset="0"/>
                  <a:buChar char="•"/>
                </a:pPr>
                <a:r>
                  <a:rPr lang="en-AU" sz="2000" dirty="0" smtClean="0"/>
                  <a:t>With the help of PNP-Index, our algorithm can only take </a:t>
                </a:r>
                <a14:m>
                  <m:oMath xmlns:m="http://schemas.openxmlformats.org/officeDocument/2006/math">
                    <m:r>
                      <a:rPr lang="en-AU" sz="2000" b="0" i="1" smtClean="0">
                        <a:latin typeface="Cambria Math"/>
                      </a:rPr>
                      <m:t>𝑂</m:t>
                    </m:r>
                    <m:r>
                      <a:rPr lang="en-AU" sz="2000" b="0" i="1" smtClean="0">
                        <a:latin typeface="Cambria Math"/>
                      </a:rPr>
                      <m:t>(</m:t>
                    </m:r>
                    <m:nary>
                      <m:naryPr>
                        <m:chr m:val="∑"/>
                        <m:limLoc m:val="subSup"/>
                        <m:supHide m:val="on"/>
                        <m:ctrlPr>
                          <a:rPr lang="en-AU" sz="2000" b="0" i="1" smtClean="0">
                            <a:latin typeface="Cambria Math"/>
                          </a:rPr>
                        </m:ctrlPr>
                      </m:naryPr>
                      <m:sub>
                        <m:r>
                          <m:rPr>
                            <m:brk m:alnAt="9"/>
                          </m:rPr>
                          <a:rPr lang="en-AU" sz="2000" b="0" i="1" smtClean="0">
                            <a:latin typeface="Cambria Math"/>
                          </a:rPr>
                          <m:t>𝑐</m:t>
                        </m:r>
                        <m:r>
                          <a:rPr lang="en-AU" sz="2000" b="0" i="1" smtClean="0">
                            <a:latin typeface="Cambria Math"/>
                          </a:rPr>
                          <m:t> ∈</m:t>
                        </m:r>
                        <m:r>
                          <a:rPr lang="en-AU" sz="2000" i="1" dirty="0">
                            <a:latin typeface="Cambria Math"/>
                            <a:ea typeface="Cambria Math"/>
                          </a:rPr>
                          <m:t>𝒜</m:t>
                        </m:r>
                      </m:sub>
                      <m:sup/>
                      <m:e>
                        <m:r>
                          <a:rPr lang="en-AU" sz="2000" b="0" i="1" dirty="0" smtClean="0">
                            <a:latin typeface="Cambria Math"/>
                            <a:ea typeface="Cambria Math"/>
                          </a:rPr>
                          <m:t>|</m:t>
                        </m:r>
                        <m:r>
                          <a:rPr lang="en-AU" sz="2000" b="0" i="1" smtClean="0">
                            <a:latin typeface="Cambria Math"/>
                          </a:rPr>
                          <m:t>𝐶</m:t>
                        </m:r>
                        <m:r>
                          <a:rPr lang="en-AU" sz="2000" b="0" i="1" smtClean="0">
                            <a:latin typeface="Cambria Math"/>
                          </a:rPr>
                          <m:t>|</m:t>
                        </m:r>
                      </m:e>
                    </m:nary>
                    <m:r>
                      <a:rPr lang="en-AU" sz="2000" b="0" i="1" smtClean="0">
                        <a:latin typeface="Cambria Math"/>
                      </a:rPr>
                      <m:t>)</m:t>
                    </m:r>
                  </m:oMath>
                </a14:m>
                <a:r>
                  <a:rPr lang="en-AU" sz="2000" dirty="0" smtClean="0"/>
                  <a:t> time</a:t>
                </a:r>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381000" y="1676400"/>
                <a:ext cx="8229600" cy="685800"/>
              </a:xfrm>
              <a:prstGeom prst="rect">
                <a:avLst/>
              </a:prstGeom>
              <a:blipFill rotWithShape="1">
                <a:blip r:embed="rId3"/>
                <a:stretch>
                  <a:fillRect t="-3540" b="-260177"/>
                </a:stretch>
              </a:blipFill>
            </p:spPr>
            <p:txBody>
              <a:bodyPr/>
              <a:lstStyle/>
              <a:p>
                <a:r>
                  <a:rPr lang="en-AU">
                    <a:noFill/>
                  </a:rPr>
                  <a:t> </a:t>
                </a:r>
              </a:p>
            </p:txBody>
          </p:sp>
        </mc:Fallback>
      </mc:AlternateContent>
    </p:spTree>
    <p:extLst>
      <p:ext uri="{BB962C8B-B14F-4D97-AF65-F5344CB8AC3E}">
        <p14:creationId xmlns:p14="http://schemas.microsoft.com/office/powerpoint/2010/main" val="19295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68000" y="46800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smtClean="0">
                <a:ea typeface="MS PGothic" pitchFamily="34" charset="-128"/>
              </a:rPr>
              <a:t>Outline</a:t>
            </a:r>
          </a:p>
        </p:txBody>
      </p:sp>
      <p:sp>
        <p:nvSpPr>
          <p:cNvPr id="13315" name="Content Placeholder 2"/>
          <p:cNvSpPr>
            <a:spLocks noGrp="1"/>
          </p:cNvSpPr>
          <p:nvPr>
            <p:ph idx="1"/>
          </p:nvPr>
        </p:nvSpPr>
        <p:spPr bwMode="auto">
          <a:xfrm>
            <a:off x="457200" y="1295401"/>
            <a:ext cx="8229600" cy="1142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itchFamily="34" charset="0"/>
              <a:buChar char="•"/>
            </a:pPr>
            <a:endParaRPr lang="en-AU" altLang="en-US" sz="2800" dirty="0" smtClean="0"/>
          </a:p>
          <a:p>
            <a:pPr marL="457200" indent="-457200">
              <a:buFont typeface="Arial" pitchFamily="34" charset="0"/>
              <a:buChar char="•"/>
            </a:pPr>
            <a:r>
              <a:rPr lang="en-AU" altLang="en-US" sz="2400" dirty="0" smtClean="0"/>
              <a:t>Diversified Top-K Clique Search</a:t>
            </a:r>
          </a:p>
          <a:p>
            <a:pPr marL="457200" indent="-457200">
              <a:buFont typeface="Arial" pitchFamily="34" charset="0"/>
              <a:buChar char="•"/>
            </a:pPr>
            <a:endParaRPr lang="en-AU" altLang="en-US" sz="2400" dirty="0" smtClean="0"/>
          </a:p>
          <a:p>
            <a:pPr marL="457200" indent="-457200">
              <a:buFont typeface="Arial" pitchFamily="34" charset="0"/>
              <a:buChar char="•"/>
            </a:pPr>
            <a:r>
              <a:rPr lang="en-AU" altLang="en-US" sz="2400" dirty="0" smtClean="0"/>
              <a:t>Our Approach</a:t>
            </a:r>
          </a:p>
          <a:p>
            <a:pPr marL="457200" indent="-457200">
              <a:buFont typeface="Arial" pitchFamily="34" charset="0"/>
              <a:buChar char="•"/>
            </a:pPr>
            <a:endParaRPr lang="en-AU" altLang="en-US" sz="2400" dirty="0" smtClean="0"/>
          </a:p>
          <a:p>
            <a:pPr marL="457200" indent="-457200">
              <a:buFont typeface="Arial" pitchFamily="34" charset="0"/>
              <a:buChar char="•"/>
            </a:pPr>
            <a:r>
              <a:rPr lang="en-AU" altLang="en-US" sz="2400" dirty="0" smtClean="0"/>
              <a:t>Experimental Study </a:t>
            </a:r>
          </a:p>
          <a:p>
            <a:pPr marL="457200" indent="-457200">
              <a:buFont typeface="Arial" pitchFamily="34" charset="0"/>
              <a:buChar char="•"/>
            </a:pPr>
            <a:endParaRPr lang="en-AU" altLang="en-US" sz="2400" dirty="0"/>
          </a:p>
          <a:p>
            <a:pPr marL="457200" indent="-457200">
              <a:buFont typeface="Arial" pitchFamily="34" charset="0"/>
              <a:buChar char="•"/>
            </a:pPr>
            <a:r>
              <a:rPr lang="en-AU" altLang="en-US" sz="2400" dirty="0" smtClean="0"/>
              <a:t>Future Work </a:t>
            </a:r>
          </a:p>
          <a:p>
            <a:pPr marL="457200" indent="-457200">
              <a:buFont typeface="Arial" pitchFamily="34" charset="0"/>
              <a:buChar char="•"/>
            </a:pPr>
            <a:endParaRPr lang="en-AU" altLang="en-US" sz="2400" dirty="0"/>
          </a:p>
        </p:txBody>
      </p:sp>
    </p:spTree>
    <p:extLst>
      <p:ext uri="{BB962C8B-B14F-4D97-AF65-F5344CB8AC3E}">
        <p14:creationId xmlns:p14="http://schemas.microsoft.com/office/powerpoint/2010/main" val="2679812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29600" cy="792088"/>
          </a:xfrm>
        </p:spPr>
        <p:txBody>
          <a:bodyPr/>
          <a:lstStyle/>
          <a:p>
            <a:r>
              <a:rPr lang="en-AU" dirty="0"/>
              <a:t>Pruning Rules</a:t>
            </a:r>
            <a:r>
              <a:rPr lang="en-AU" sz="2800" dirty="0"/>
              <a:t/>
            </a:r>
            <a:br>
              <a:rPr lang="en-AU" sz="2800" dirty="0"/>
            </a:br>
            <a:endParaRPr lang="en-AU" dirty="0"/>
          </a:p>
        </p:txBody>
      </p:sp>
      <p:sp>
        <p:nvSpPr>
          <p:cNvPr id="12" name="Content Placeholder 2"/>
          <p:cNvSpPr txBox="1">
            <a:spLocks/>
          </p:cNvSpPr>
          <p:nvPr/>
        </p:nvSpPr>
        <p:spPr>
          <a:xfrm>
            <a:off x="390525" y="1714500"/>
            <a:ext cx="82296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AU" sz="2000" dirty="0" smtClean="0"/>
              <a:t> Global Pruning: based on k-core and graph </a:t>
            </a:r>
            <a:r>
              <a:rPr lang="en-AU" sz="2000" dirty="0" err="1" smtClean="0"/>
              <a:t>coloring</a:t>
            </a:r>
            <a:r>
              <a:rPr lang="en-AU" sz="2000" dirty="0" smtClean="0"/>
              <a:t>  </a:t>
            </a:r>
          </a:p>
        </p:txBody>
      </p:sp>
      <p:sp>
        <p:nvSpPr>
          <p:cNvPr id="6" name="Content Placeholder 2"/>
          <p:cNvSpPr txBox="1">
            <a:spLocks/>
          </p:cNvSpPr>
          <p:nvPr/>
        </p:nvSpPr>
        <p:spPr>
          <a:xfrm>
            <a:off x="390525" y="2667000"/>
            <a:ext cx="82296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AU" sz="2000" dirty="0" smtClean="0"/>
              <a:t> Local Pruning: check the current coverage of the neighbourhood  </a:t>
            </a:r>
          </a:p>
        </p:txBody>
      </p:sp>
      <p:sp>
        <p:nvSpPr>
          <p:cNvPr id="9" name="Content Placeholder 2"/>
          <p:cNvSpPr txBox="1">
            <a:spLocks/>
          </p:cNvSpPr>
          <p:nvPr/>
        </p:nvSpPr>
        <p:spPr>
          <a:xfrm>
            <a:off x="390525" y="3733800"/>
            <a:ext cx="8229600" cy="6858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AU" sz="2000" dirty="0" smtClean="0"/>
              <a:t> Initial Candidate Computation: increase the power of the above pruning processes </a:t>
            </a:r>
          </a:p>
        </p:txBody>
      </p:sp>
    </p:spTree>
    <p:extLst>
      <p:ext uri="{BB962C8B-B14F-4D97-AF65-F5344CB8AC3E}">
        <p14:creationId xmlns:p14="http://schemas.microsoft.com/office/powerpoint/2010/main" val="35391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68000" y="46800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smtClean="0">
                <a:ea typeface="MS PGothic" pitchFamily="34" charset="-128"/>
              </a:rPr>
              <a:t>Experiment</a:t>
            </a:r>
            <a:br>
              <a:rPr lang="en-AU" altLang="en-US" dirty="0" smtClean="0">
                <a:ea typeface="MS PGothic" pitchFamily="34" charset="-128"/>
              </a:rPr>
            </a:br>
            <a:endParaRPr lang="en-AU" altLang="en-US" dirty="0" smtClean="0">
              <a:ea typeface="MS PGothic" pitchFamily="34" charset="-128"/>
            </a:endParaRPr>
          </a:p>
        </p:txBody>
      </p:sp>
      <p:sp>
        <p:nvSpPr>
          <p:cNvPr id="2" name="Content Placeholder 1"/>
          <p:cNvSpPr>
            <a:spLocks noGrp="1"/>
          </p:cNvSpPr>
          <p:nvPr>
            <p:ph idx="1"/>
          </p:nvPr>
        </p:nvSpPr>
        <p:spPr>
          <a:xfrm>
            <a:off x="457200" y="1295400"/>
            <a:ext cx="8229600" cy="4606232"/>
          </a:xfrm>
        </p:spPr>
        <p:txBody>
          <a:bodyPr/>
          <a:lstStyle/>
          <a:p>
            <a:pPr>
              <a:buFont typeface="Arial" panose="020B0604020202020204" pitchFamily="34" charset="0"/>
              <a:buChar char="•"/>
            </a:pPr>
            <a:r>
              <a:rPr lang="en-AU" sz="2400" dirty="0" smtClean="0"/>
              <a:t>Dataset</a:t>
            </a:r>
            <a:endParaRPr lang="en-AU" sz="2400" dirty="0"/>
          </a:p>
        </p:txBody>
      </p:sp>
      <p:graphicFrame>
        <p:nvGraphicFramePr>
          <p:cNvPr id="5" name="Table 4"/>
          <p:cNvGraphicFramePr>
            <a:graphicFrameLocks noGrp="1"/>
          </p:cNvGraphicFramePr>
          <p:nvPr>
            <p:extLst>
              <p:ext uri="{D42A27DB-BD31-4B8C-83A1-F6EECF244321}">
                <p14:modId xmlns:p14="http://schemas.microsoft.com/office/powerpoint/2010/main" val="1550454841"/>
              </p:ext>
            </p:extLst>
          </p:nvPr>
        </p:nvGraphicFramePr>
        <p:xfrm>
          <a:off x="1219200" y="2079174"/>
          <a:ext cx="7162800" cy="2569026"/>
        </p:xfrm>
        <a:graphic>
          <a:graphicData uri="http://schemas.openxmlformats.org/drawingml/2006/table">
            <a:tbl>
              <a:tblPr firstRow="1" bandRow="1">
                <a:tableStyleId>{5C22544A-7EE6-4342-B048-85BDC9FD1C3A}</a:tableStyleId>
              </a:tblPr>
              <a:tblGrid>
                <a:gridCol w="1077161"/>
                <a:gridCol w="1297565"/>
                <a:gridCol w="1424836"/>
                <a:gridCol w="2089759"/>
                <a:gridCol w="1273479"/>
              </a:tblGrid>
              <a:tr h="304800">
                <a:tc>
                  <a:txBody>
                    <a:bodyPr/>
                    <a:lstStyle/>
                    <a:p>
                      <a:pPr algn="ctr"/>
                      <a:r>
                        <a:rPr lang="en-US" sz="1600" b="1" kern="1200" baseline="0" dirty="0" smtClean="0">
                          <a:solidFill>
                            <a:schemeClr val="lt1"/>
                          </a:solidFill>
                          <a:latin typeface="+mn-lt"/>
                          <a:ea typeface="+mn-ea"/>
                          <a:cs typeface="Comic Sans MS"/>
                        </a:rPr>
                        <a:t>Dataset</a:t>
                      </a:r>
                      <a:endParaRPr lang="en-US" sz="1600" b="1" kern="1200" baseline="0" dirty="0">
                        <a:solidFill>
                          <a:schemeClr val="lt1"/>
                        </a:solidFill>
                        <a:latin typeface="+mn-lt"/>
                        <a:ea typeface="+mn-ea"/>
                        <a:cs typeface="Comic Sans MS"/>
                      </a:endParaRPr>
                    </a:p>
                  </a:txBody>
                  <a:tcPr>
                    <a:solidFill>
                      <a:schemeClr val="tx2">
                        <a:lumMod val="60000"/>
                        <a:lumOff val="40000"/>
                      </a:schemeClr>
                    </a:solidFill>
                  </a:tcPr>
                </a:tc>
                <a:tc>
                  <a:txBody>
                    <a:bodyPr/>
                    <a:lstStyle/>
                    <a:p>
                      <a:pPr algn="ctr"/>
                      <a:r>
                        <a:rPr lang="en-US" sz="1600" b="1" dirty="0" smtClean="0">
                          <a:latin typeface="+mn-lt"/>
                          <a:cs typeface="Comic Sans MS"/>
                        </a:rPr>
                        <a:t>Type</a:t>
                      </a:r>
                      <a:endParaRPr lang="en-US" sz="1600" b="1" dirty="0">
                        <a:latin typeface="+mn-lt"/>
                        <a:cs typeface="Comic Sans MS"/>
                      </a:endParaRPr>
                    </a:p>
                  </a:txBody>
                  <a:tcPr/>
                </a:tc>
                <a:tc>
                  <a:txBody>
                    <a:bodyPr/>
                    <a:lstStyle/>
                    <a:p>
                      <a:pPr algn="ctr"/>
                      <a:r>
                        <a:rPr lang="en-US" sz="1600" b="1" dirty="0" smtClean="0">
                          <a:latin typeface="+mn-lt"/>
                          <a:cs typeface="Comic Sans MS"/>
                        </a:rPr>
                        <a:t>|V(G)|</a:t>
                      </a:r>
                      <a:endParaRPr lang="en-US" sz="1600" b="1" dirty="0">
                        <a:latin typeface="+mn-lt"/>
                        <a:cs typeface="Comic Sans MS"/>
                      </a:endParaRPr>
                    </a:p>
                  </a:txBody>
                  <a:tcPr/>
                </a:tc>
                <a:tc>
                  <a:txBody>
                    <a:bodyPr/>
                    <a:lstStyle/>
                    <a:p>
                      <a:pPr algn="ctr"/>
                      <a:r>
                        <a:rPr lang="en-US" sz="1600" b="1" dirty="0" smtClean="0">
                          <a:latin typeface="+mn-lt"/>
                          <a:cs typeface="Comic Sans MS"/>
                        </a:rPr>
                        <a:t>|E(G)|</a:t>
                      </a:r>
                      <a:endParaRPr lang="en-US" sz="1600" b="1" dirty="0">
                        <a:latin typeface="+mn-lt"/>
                        <a:cs typeface="Comic Sans MS"/>
                      </a:endParaRPr>
                    </a:p>
                  </a:txBody>
                  <a:tcPr/>
                </a:tc>
                <a:tc>
                  <a:txBody>
                    <a:bodyPr/>
                    <a:lstStyle/>
                    <a:p>
                      <a:pPr algn="ctr"/>
                      <a:r>
                        <a:rPr lang="en-US" sz="1600" b="1" dirty="0" err="1" smtClean="0">
                          <a:latin typeface="+mn-lt"/>
                          <a:cs typeface="Comic Sans MS"/>
                        </a:rPr>
                        <a:t>Avg</a:t>
                      </a:r>
                      <a:r>
                        <a:rPr lang="en-US" sz="1600" b="1" dirty="0" smtClean="0">
                          <a:latin typeface="+mn-lt"/>
                          <a:cs typeface="Comic Sans MS"/>
                        </a:rPr>
                        <a:t> </a:t>
                      </a:r>
                      <a:r>
                        <a:rPr lang="en-US" sz="1600" b="1" dirty="0" err="1" smtClean="0">
                          <a:latin typeface="+mn-lt"/>
                          <a:cs typeface="Comic Sans MS"/>
                        </a:rPr>
                        <a:t>Deg</a:t>
                      </a:r>
                      <a:endParaRPr lang="en-US" sz="1600" b="1" dirty="0">
                        <a:latin typeface="+mn-lt"/>
                        <a:cs typeface="Comic Sans MS"/>
                      </a:endParaRPr>
                    </a:p>
                  </a:txBody>
                  <a:tcPr/>
                </a:tc>
              </a:tr>
              <a:tr h="372291">
                <a:tc>
                  <a:txBody>
                    <a:bodyPr/>
                    <a:lstStyle/>
                    <a:p>
                      <a:pPr algn="ctr"/>
                      <a:r>
                        <a:rPr lang="en-US" sz="1600" dirty="0" smtClean="0">
                          <a:latin typeface="+mn-lt"/>
                          <a:cs typeface="Comic Sans MS"/>
                        </a:rPr>
                        <a:t>Google</a:t>
                      </a:r>
                      <a:endParaRPr lang="en-US" sz="1600" dirty="0">
                        <a:latin typeface="+mn-lt"/>
                        <a:cs typeface="Comic Sans MS"/>
                      </a:endParaRPr>
                    </a:p>
                  </a:txBody>
                  <a:tcPr/>
                </a:tc>
                <a:tc>
                  <a:txBody>
                    <a:bodyPr/>
                    <a:lstStyle/>
                    <a:p>
                      <a:pPr algn="ctr"/>
                      <a:r>
                        <a:rPr lang="en-US" sz="1600" dirty="0" smtClean="0">
                          <a:latin typeface="+mn-lt"/>
                          <a:cs typeface="Comic Sans MS"/>
                        </a:rPr>
                        <a:t>Web</a:t>
                      </a:r>
                      <a:endParaRPr lang="en-US" sz="1600" dirty="0">
                        <a:latin typeface="+mn-lt"/>
                        <a:cs typeface="Comic Sans MS"/>
                      </a:endParaRPr>
                    </a:p>
                  </a:txBody>
                  <a:tcPr/>
                </a:tc>
                <a:tc>
                  <a:txBody>
                    <a:bodyPr/>
                    <a:lstStyle/>
                    <a:p>
                      <a:pPr algn="ctr"/>
                      <a:r>
                        <a:rPr lang="en-US" sz="1600" dirty="0" smtClean="0">
                          <a:latin typeface="+mn-lt"/>
                          <a:cs typeface="Comic Sans MS"/>
                        </a:rPr>
                        <a:t>875,713</a:t>
                      </a:r>
                      <a:endParaRPr lang="en-US" sz="1600" dirty="0">
                        <a:latin typeface="+mn-lt"/>
                        <a:cs typeface="Comic Sans MS"/>
                      </a:endParaRPr>
                    </a:p>
                  </a:txBody>
                  <a:tcPr/>
                </a:tc>
                <a:tc>
                  <a:txBody>
                    <a:bodyPr/>
                    <a:lstStyle/>
                    <a:p>
                      <a:pPr algn="ctr"/>
                      <a:r>
                        <a:rPr lang="en-US" sz="1600" dirty="0" smtClean="0">
                          <a:latin typeface="+mn-lt"/>
                          <a:cs typeface="Comic Sans MS"/>
                        </a:rPr>
                        <a:t>5,105,039</a:t>
                      </a:r>
                      <a:endParaRPr lang="en-US" sz="1600" dirty="0">
                        <a:latin typeface="+mn-lt"/>
                        <a:cs typeface="Comic Sans MS"/>
                      </a:endParaRPr>
                    </a:p>
                  </a:txBody>
                  <a:tcPr/>
                </a:tc>
                <a:tc>
                  <a:txBody>
                    <a:bodyPr/>
                    <a:lstStyle/>
                    <a:p>
                      <a:pPr algn="ctr"/>
                      <a:r>
                        <a:rPr lang="en-US" sz="1600" dirty="0" smtClean="0">
                          <a:latin typeface="+mn-lt"/>
                          <a:cs typeface="Comic Sans MS"/>
                        </a:rPr>
                        <a:t>11.66</a:t>
                      </a:r>
                      <a:endParaRPr lang="en-US" sz="1600" dirty="0">
                        <a:latin typeface="+mn-lt"/>
                        <a:cs typeface="Comic Sans MS"/>
                      </a:endParaRPr>
                    </a:p>
                  </a:txBody>
                  <a:tcPr/>
                </a:tc>
              </a:tr>
              <a:tr h="372291">
                <a:tc>
                  <a:txBody>
                    <a:bodyPr/>
                    <a:lstStyle/>
                    <a:p>
                      <a:pPr algn="ctr"/>
                      <a:r>
                        <a:rPr lang="en-US" sz="1600" dirty="0" smtClean="0">
                          <a:latin typeface="+mn-lt"/>
                          <a:cs typeface="Comic Sans MS"/>
                        </a:rPr>
                        <a:t>Skitter</a:t>
                      </a:r>
                      <a:endParaRPr lang="en-US" sz="1600" dirty="0">
                        <a:latin typeface="+mn-lt"/>
                        <a:cs typeface="Comic Sans MS"/>
                      </a:endParaRPr>
                    </a:p>
                  </a:txBody>
                  <a:tcPr/>
                </a:tc>
                <a:tc>
                  <a:txBody>
                    <a:bodyPr/>
                    <a:lstStyle/>
                    <a:p>
                      <a:pPr algn="ctr"/>
                      <a:r>
                        <a:rPr lang="en-US" sz="1600" dirty="0" smtClean="0">
                          <a:latin typeface="+mn-lt"/>
                          <a:cs typeface="Comic Sans MS"/>
                        </a:rPr>
                        <a:t>Physical</a:t>
                      </a:r>
                      <a:endParaRPr lang="en-US" sz="1600" dirty="0">
                        <a:latin typeface="+mn-lt"/>
                        <a:cs typeface="Comic Sans MS"/>
                      </a:endParaRPr>
                    </a:p>
                  </a:txBody>
                  <a:tcPr/>
                </a:tc>
                <a:tc>
                  <a:txBody>
                    <a:bodyPr/>
                    <a:lstStyle/>
                    <a:p>
                      <a:pPr algn="ctr"/>
                      <a:r>
                        <a:rPr lang="en-US" sz="1600" dirty="0" smtClean="0">
                          <a:latin typeface="+mn-lt"/>
                          <a:cs typeface="Comic Sans MS"/>
                        </a:rPr>
                        <a:t>1,696,415</a:t>
                      </a:r>
                      <a:endParaRPr lang="en-US" sz="1600" dirty="0">
                        <a:latin typeface="+mn-lt"/>
                        <a:cs typeface="Comic Sans MS"/>
                      </a:endParaRPr>
                    </a:p>
                  </a:txBody>
                  <a:tcPr/>
                </a:tc>
                <a:tc>
                  <a:txBody>
                    <a:bodyPr/>
                    <a:lstStyle/>
                    <a:p>
                      <a:pPr algn="ctr"/>
                      <a:r>
                        <a:rPr lang="en-US" sz="1600" dirty="0" smtClean="0">
                          <a:latin typeface="+mn-lt"/>
                          <a:cs typeface="Comic Sans MS"/>
                        </a:rPr>
                        <a:t>11,095,298</a:t>
                      </a:r>
                      <a:endParaRPr lang="en-US" sz="1600" dirty="0">
                        <a:latin typeface="+mn-lt"/>
                        <a:cs typeface="Comic Sans MS"/>
                      </a:endParaRPr>
                    </a:p>
                  </a:txBody>
                  <a:tcPr/>
                </a:tc>
                <a:tc>
                  <a:txBody>
                    <a:bodyPr/>
                    <a:lstStyle/>
                    <a:p>
                      <a:pPr algn="ctr"/>
                      <a:r>
                        <a:rPr lang="en-US" sz="1600" dirty="0" smtClean="0">
                          <a:latin typeface="+mn-lt"/>
                          <a:cs typeface="Comic Sans MS"/>
                        </a:rPr>
                        <a:t>13.08</a:t>
                      </a:r>
                      <a:endParaRPr lang="en-US" sz="1600" dirty="0">
                        <a:latin typeface="+mn-lt"/>
                        <a:cs typeface="Comic Sans MS"/>
                      </a:endParaRPr>
                    </a:p>
                  </a:txBody>
                  <a:tcPr/>
                </a:tc>
              </a:tr>
              <a:tr h="372291">
                <a:tc>
                  <a:txBody>
                    <a:bodyPr/>
                    <a:lstStyle/>
                    <a:p>
                      <a:pPr algn="ctr"/>
                      <a:r>
                        <a:rPr lang="en-US" sz="1600" dirty="0" err="1" smtClean="0">
                          <a:latin typeface="+mn-lt"/>
                          <a:cs typeface="Comic Sans MS"/>
                        </a:rPr>
                        <a:t>Youtube</a:t>
                      </a:r>
                      <a:endParaRPr lang="en-US" sz="1600" dirty="0">
                        <a:latin typeface="+mn-lt"/>
                        <a:cs typeface="Comic Sans MS"/>
                      </a:endParaRPr>
                    </a:p>
                  </a:txBody>
                  <a:tcPr/>
                </a:tc>
                <a:tc>
                  <a:txBody>
                    <a:bodyPr/>
                    <a:lstStyle/>
                    <a:p>
                      <a:pPr algn="ctr"/>
                      <a:r>
                        <a:rPr lang="en-US" sz="1600" dirty="0" smtClean="0">
                          <a:latin typeface="+mn-lt"/>
                          <a:cs typeface="Comic Sans MS"/>
                        </a:rPr>
                        <a:t>Social</a:t>
                      </a:r>
                      <a:endParaRPr lang="en-US" sz="1600" dirty="0">
                        <a:latin typeface="+mn-lt"/>
                        <a:cs typeface="Comic Sans MS"/>
                      </a:endParaRPr>
                    </a:p>
                  </a:txBody>
                  <a:tcPr/>
                </a:tc>
                <a:tc>
                  <a:txBody>
                    <a:bodyPr/>
                    <a:lstStyle/>
                    <a:p>
                      <a:pPr algn="ctr"/>
                      <a:r>
                        <a:rPr lang="en-US" sz="1600" dirty="0" smtClean="0">
                          <a:latin typeface="+mn-lt"/>
                          <a:cs typeface="Comic Sans MS"/>
                        </a:rPr>
                        <a:t>3,223,589</a:t>
                      </a:r>
                      <a:endParaRPr lang="en-US" sz="1600" dirty="0">
                        <a:latin typeface="+mn-lt"/>
                        <a:cs typeface="Comic Sans MS"/>
                      </a:endParaRPr>
                    </a:p>
                  </a:txBody>
                  <a:tcPr/>
                </a:tc>
                <a:tc>
                  <a:txBody>
                    <a:bodyPr/>
                    <a:lstStyle/>
                    <a:p>
                      <a:pPr algn="ctr"/>
                      <a:r>
                        <a:rPr lang="en-US" sz="1600" dirty="0" smtClean="0">
                          <a:latin typeface="+mn-lt"/>
                          <a:cs typeface="Comic Sans MS"/>
                        </a:rPr>
                        <a:t>12,223,774</a:t>
                      </a:r>
                      <a:endParaRPr lang="en-US" sz="1600" dirty="0">
                        <a:latin typeface="+mn-lt"/>
                        <a:cs typeface="Comic Sans MS"/>
                      </a:endParaRPr>
                    </a:p>
                  </a:txBody>
                  <a:tcPr/>
                </a:tc>
                <a:tc>
                  <a:txBody>
                    <a:bodyPr/>
                    <a:lstStyle/>
                    <a:p>
                      <a:pPr algn="ctr"/>
                      <a:r>
                        <a:rPr lang="en-US" sz="1600" dirty="0" smtClean="0">
                          <a:latin typeface="+mn-lt"/>
                          <a:cs typeface="Comic Sans MS"/>
                        </a:rPr>
                        <a:t>7.58</a:t>
                      </a:r>
                      <a:endParaRPr lang="en-US" sz="1600" dirty="0">
                        <a:latin typeface="+mn-lt"/>
                        <a:cs typeface="Comic Sans MS"/>
                      </a:endParaRPr>
                    </a:p>
                  </a:txBody>
                  <a:tcPr/>
                </a:tc>
              </a:tr>
              <a:tr h="372291">
                <a:tc>
                  <a:txBody>
                    <a:bodyPr/>
                    <a:lstStyle/>
                    <a:p>
                      <a:pPr algn="ctr"/>
                      <a:r>
                        <a:rPr lang="en-US" sz="1600" dirty="0" err="1" smtClean="0">
                          <a:latin typeface="+mn-lt"/>
                          <a:cs typeface="Comic Sans MS"/>
                        </a:rPr>
                        <a:t>Pokec</a:t>
                      </a:r>
                      <a:endParaRPr lang="en-US" sz="1600" dirty="0">
                        <a:latin typeface="+mn-lt"/>
                        <a:cs typeface="Comic Sans MS"/>
                      </a:endParaRPr>
                    </a:p>
                  </a:txBody>
                  <a:tcPr/>
                </a:tc>
                <a:tc>
                  <a:txBody>
                    <a:bodyPr/>
                    <a:lstStyle/>
                    <a:p>
                      <a:pPr algn="ctr"/>
                      <a:r>
                        <a:rPr lang="en-US" sz="1600" dirty="0" smtClean="0">
                          <a:latin typeface="+mn-lt"/>
                          <a:cs typeface="Comic Sans MS"/>
                        </a:rPr>
                        <a:t>Social</a:t>
                      </a:r>
                      <a:endParaRPr lang="en-US" sz="1600" dirty="0">
                        <a:latin typeface="+mn-lt"/>
                        <a:cs typeface="Comic Sans MS"/>
                      </a:endParaRPr>
                    </a:p>
                  </a:txBody>
                  <a:tcPr/>
                </a:tc>
                <a:tc>
                  <a:txBody>
                    <a:bodyPr/>
                    <a:lstStyle/>
                    <a:p>
                      <a:pPr algn="ctr"/>
                      <a:r>
                        <a:rPr lang="en-US" sz="1600" dirty="0" smtClean="0">
                          <a:latin typeface="+mn-lt"/>
                          <a:cs typeface="Comic Sans MS"/>
                        </a:rPr>
                        <a:t>1,632,803</a:t>
                      </a:r>
                      <a:endParaRPr lang="en-US" sz="1600" dirty="0">
                        <a:latin typeface="+mn-lt"/>
                        <a:cs typeface="Comic Sans MS"/>
                      </a:endParaRPr>
                    </a:p>
                  </a:txBody>
                  <a:tcPr/>
                </a:tc>
                <a:tc>
                  <a:txBody>
                    <a:bodyPr/>
                    <a:lstStyle/>
                    <a:p>
                      <a:pPr algn="ctr"/>
                      <a:r>
                        <a:rPr lang="en-US" sz="1600" dirty="0" smtClean="0">
                          <a:latin typeface="+mn-lt"/>
                          <a:cs typeface="Comic Sans MS"/>
                        </a:rPr>
                        <a:t>30,622,564</a:t>
                      </a:r>
                      <a:endParaRPr lang="en-US" sz="1600" dirty="0">
                        <a:latin typeface="+mn-lt"/>
                        <a:cs typeface="Comic Sans MS"/>
                      </a:endParaRPr>
                    </a:p>
                  </a:txBody>
                  <a:tcPr/>
                </a:tc>
                <a:tc>
                  <a:txBody>
                    <a:bodyPr/>
                    <a:lstStyle/>
                    <a:p>
                      <a:pPr algn="ctr"/>
                      <a:r>
                        <a:rPr lang="en-US" sz="1600" dirty="0" smtClean="0">
                          <a:latin typeface="+mn-lt"/>
                          <a:cs typeface="Comic Sans MS"/>
                        </a:rPr>
                        <a:t>37.51</a:t>
                      </a:r>
                      <a:endParaRPr lang="en-US" sz="1600" dirty="0">
                        <a:latin typeface="+mn-lt"/>
                        <a:cs typeface="Comic Sans MS"/>
                      </a:endParaRPr>
                    </a:p>
                  </a:txBody>
                  <a:tcPr/>
                </a:tc>
              </a:tr>
              <a:tr h="372291">
                <a:tc>
                  <a:txBody>
                    <a:bodyPr/>
                    <a:lstStyle/>
                    <a:p>
                      <a:pPr algn="ctr"/>
                      <a:r>
                        <a:rPr lang="en-US" sz="1600" dirty="0" smtClean="0">
                          <a:latin typeface="+mn-lt"/>
                          <a:cs typeface="Comic Sans MS"/>
                        </a:rPr>
                        <a:t>Wiki</a:t>
                      </a:r>
                      <a:endParaRPr lang="en-US" sz="1600" dirty="0">
                        <a:latin typeface="+mn-lt"/>
                        <a:cs typeface="Comic Sans MS"/>
                      </a:endParaRPr>
                    </a:p>
                  </a:txBody>
                  <a:tcPr/>
                </a:tc>
                <a:tc>
                  <a:txBody>
                    <a:bodyPr/>
                    <a:lstStyle/>
                    <a:p>
                      <a:pPr algn="ctr"/>
                      <a:r>
                        <a:rPr lang="en-US" sz="1600" dirty="0" smtClean="0">
                          <a:latin typeface="+mn-lt"/>
                          <a:cs typeface="Comic Sans MS"/>
                        </a:rPr>
                        <a:t>Reference</a:t>
                      </a:r>
                      <a:endParaRPr lang="en-US" sz="1600" dirty="0">
                        <a:latin typeface="+mn-lt"/>
                        <a:cs typeface="Comic Sans MS"/>
                      </a:endParaRPr>
                    </a:p>
                  </a:txBody>
                  <a:tcPr/>
                </a:tc>
                <a:tc>
                  <a:txBody>
                    <a:bodyPr/>
                    <a:lstStyle/>
                    <a:p>
                      <a:pPr algn="ctr"/>
                      <a:r>
                        <a:rPr lang="en-US" sz="1600" dirty="0" smtClean="0">
                          <a:latin typeface="+mn-lt"/>
                          <a:cs typeface="Comic Sans MS"/>
                        </a:rPr>
                        <a:t>2,936,413</a:t>
                      </a:r>
                      <a:endParaRPr lang="en-US" sz="1600" dirty="0">
                        <a:latin typeface="+mn-lt"/>
                        <a:cs typeface="Comic Sans MS"/>
                      </a:endParaRPr>
                    </a:p>
                  </a:txBody>
                  <a:tcPr/>
                </a:tc>
                <a:tc>
                  <a:txBody>
                    <a:bodyPr/>
                    <a:lstStyle/>
                    <a:p>
                      <a:pPr algn="ctr"/>
                      <a:r>
                        <a:rPr lang="en-US" sz="1600" dirty="0" smtClean="0">
                          <a:latin typeface="+mn-lt"/>
                          <a:cs typeface="Comic Sans MS"/>
                        </a:rPr>
                        <a:t>104,673,033</a:t>
                      </a:r>
                      <a:endParaRPr lang="en-US" sz="1600" dirty="0">
                        <a:latin typeface="+mn-lt"/>
                        <a:cs typeface="Comic Sans MS"/>
                      </a:endParaRPr>
                    </a:p>
                  </a:txBody>
                  <a:tcPr/>
                </a:tc>
                <a:tc>
                  <a:txBody>
                    <a:bodyPr/>
                    <a:lstStyle/>
                    <a:p>
                      <a:pPr algn="ctr"/>
                      <a:r>
                        <a:rPr lang="en-US" sz="1600" dirty="0" smtClean="0">
                          <a:latin typeface="+mn-lt"/>
                          <a:cs typeface="Comic Sans MS"/>
                        </a:rPr>
                        <a:t>71.29</a:t>
                      </a:r>
                      <a:endParaRPr lang="en-US" sz="1600" dirty="0">
                        <a:latin typeface="+mn-lt"/>
                        <a:cs typeface="Comic Sans MS"/>
                      </a:endParaRPr>
                    </a:p>
                  </a:txBody>
                  <a:tcPr/>
                </a:tc>
              </a:tr>
              <a:tr h="372291">
                <a:tc>
                  <a:txBody>
                    <a:bodyPr/>
                    <a:lstStyle/>
                    <a:p>
                      <a:pPr algn="ctr"/>
                      <a:r>
                        <a:rPr lang="en-US" sz="1600" dirty="0" smtClean="0">
                          <a:latin typeface="+mn-lt"/>
                          <a:cs typeface="Comic Sans MS"/>
                        </a:rPr>
                        <a:t>UK-2002</a:t>
                      </a:r>
                      <a:endParaRPr lang="en-US" sz="1600" dirty="0">
                        <a:latin typeface="+mn-lt"/>
                        <a:cs typeface="Comic Sans MS"/>
                      </a:endParaRPr>
                    </a:p>
                  </a:txBody>
                  <a:tcPr/>
                </a:tc>
                <a:tc>
                  <a:txBody>
                    <a:bodyPr/>
                    <a:lstStyle/>
                    <a:p>
                      <a:pPr algn="ctr"/>
                      <a:r>
                        <a:rPr lang="en-US" sz="1600" dirty="0" smtClean="0">
                          <a:latin typeface="+mn-lt"/>
                          <a:cs typeface="Comic Sans MS"/>
                        </a:rPr>
                        <a:t>Web</a:t>
                      </a:r>
                      <a:endParaRPr lang="en-US" sz="1600" dirty="0">
                        <a:latin typeface="+mn-lt"/>
                        <a:cs typeface="Comic Sans MS"/>
                      </a:endParaRPr>
                    </a:p>
                  </a:txBody>
                  <a:tcPr/>
                </a:tc>
                <a:tc>
                  <a:txBody>
                    <a:bodyPr/>
                    <a:lstStyle/>
                    <a:p>
                      <a:pPr algn="ctr"/>
                      <a:r>
                        <a:rPr lang="en-US" sz="1600" dirty="0" smtClean="0">
                          <a:latin typeface="+mn-lt"/>
                          <a:cs typeface="Comic Sans MS"/>
                        </a:rPr>
                        <a:t>18,520,486</a:t>
                      </a:r>
                      <a:endParaRPr lang="en-US" sz="1600" dirty="0">
                        <a:latin typeface="+mn-lt"/>
                        <a:cs typeface="Comic Sans MS"/>
                      </a:endParaRPr>
                    </a:p>
                  </a:txBody>
                  <a:tcPr/>
                </a:tc>
                <a:tc>
                  <a:txBody>
                    <a:bodyPr/>
                    <a:lstStyle/>
                    <a:p>
                      <a:pPr algn="ctr"/>
                      <a:r>
                        <a:rPr lang="en-US" sz="1600" dirty="0" smtClean="0">
                          <a:latin typeface="+mn-lt"/>
                          <a:cs typeface="Comic Sans MS"/>
                        </a:rPr>
                        <a:t>298,113,762</a:t>
                      </a:r>
                      <a:endParaRPr lang="en-US" sz="1600" dirty="0">
                        <a:latin typeface="+mn-lt"/>
                        <a:cs typeface="Comic Sans MS"/>
                      </a:endParaRPr>
                    </a:p>
                  </a:txBody>
                  <a:tcPr/>
                </a:tc>
                <a:tc>
                  <a:txBody>
                    <a:bodyPr/>
                    <a:lstStyle/>
                    <a:p>
                      <a:pPr algn="ctr"/>
                      <a:r>
                        <a:rPr lang="en-US" sz="1600" dirty="0" smtClean="0">
                          <a:latin typeface="+mn-lt"/>
                          <a:cs typeface="Comic Sans MS"/>
                        </a:rPr>
                        <a:t>32.19</a:t>
                      </a:r>
                      <a:endParaRPr lang="en-US" sz="1600" dirty="0">
                        <a:latin typeface="+mn-lt"/>
                        <a:cs typeface="Comic Sans MS"/>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68000" y="46800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smtClean="0">
                <a:ea typeface="MS PGothic" pitchFamily="34" charset="-128"/>
              </a:rPr>
              <a:t>Experiment</a:t>
            </a:r>
            <a:br>
              <a:rPr lang="en-AU" altLang="en-US" dirty="0" smtClean="0">
                <a:ea typeface="MS PGothic" pitchFamily="34" charset="-128"/>
              </a:rPr>
            </a:br>
            <a:endParaRPr lang="en-AU" altLang="en-US" dirty="0" smtClean="0">
              <a:ea typeface="MS PGothic" pitchFamily="34" charset="-128"/>
            </a:endParaRPr>
          </a:p>
        </p:txBody>
      </p:sp>
      <p:sp>
        <p:nvSpPr>
          <p:cNvPr id="2" name="Content Placeholder 1"/>
          <p:cNvSpPr>
            <a:spLocks noGrp="1"/>
          </p:cNvSpPr>
          <p:nvPr>
            <p:ph idx="1"/>
          </p:nvPr>
        </p:nvSpPr>
        <p:spPr>
          <a:xfrm>
            <a:off x="304800" y="1295400"/>
            <a:ext cx="8915400" cy="4606232"/>
          </a:xfrm>
        </p:spPr>
        <p:txBody>
          <a:bodyPr/>
          <a:lstStyle/>
          <a:p>
            <a:pPr marL="0" indent="0"/>
            <a:r>
              <a:rPr lang="en-AU" sz="2800" dirty="0" smtClean="0"/>
              <a:t>Algorithms</a:t>
            </a:r>
          </a:p>
          <a:p>
            <a:pPr lvl="1">
              <a:buFont typeface="Arial" panose="020B0604020202020204" pitchFamily="34" charset="0"/>
              <a:buChar char="•"/>
            </a:pPr>
            <a:r>
              <a:rPr lang="en-AU" sz="2000" dirty="0" err="1" smtClean="0"/>
              <a:t>EnumAll</a:t>
            </a:r>
            <a:r>
              <a:rPr lang="en-AU" sz="2000" dirty="0" smtClean="0"/>
              <a:t> : Baseline solution 1</a:t>
            </a:r>
          </a:p>
          <a:p>
            <a:pPr lvl="1">
              <a:buFont typeface="Arial" panose="020B0604020202020204" pitchFamily="34" charset="0"/>
              <a:buChar char="•"/>
            </a:pPr>
            <a:r>
              <a:rPr lang="en-AU" sz="2000" dirty="0" err="1" smtClean="0"/>
              <a:t>EnumSub</a:t>
            </a:r>
            <a:r>
              <a:rPr lang="en-AU" sz="2000" dirty="0" smtClean="0"/>
              <a:t>: Baseline solution 2</a:t>
            </a:r>
          </a:p>
          <a:p>
            <a:pPr lvl="1">
              <a:buFont typeface="Arial" panose="020B0604020202020204" pitchFamily="34" charset="0"/>
              <a:buChar char="•"/>
            </a:pPr>
            <a:r>
              <a:rPr lang="en-AU" sz="2000" dirty="0" err="1" smtClean="0"/>
              <a:t>EnumK</a:t>
            </a:r>
            <a:r>
              <a:rPr lang="en-AU" sz="2000" dirty="0" smtClean="0"/>
              <a:t>: Our algorithm without pruning rules</a:t>
            </a:r>
          </a:p>
          <a:p>
            <a:pPr lvl="2">
              <a:buFont typeface="Wingdings" panose="05000000000000000000" pitchFamily="2" charset="2"/>
              <a:buChar char="Ø"/>
            </a:pPr>
            <a:r>
              <a:rPr lang="en-AU" sz="2000" dirty="0" smtClean="0"/>
              <a:t>Local: </a:t>
            </a:r>
            <a:r>
              <a:rPr lang="en-AU" sz="2000" dirty="0" err="1" smtClean="0"/>
              <a:t>EnumK</a:t>
            </a:r>
            <a:r>
              <a:rPr lang="en-AU" sz="2000" dirty="0" smtClean="0"/>
              <a:t> + local pruning</a:t>
            </a:r>
          </a:p>
          <a:p>
            <a:pPr lvl="2">
              <a:buFont typeface="Wingdings" panose="05000000000000000000" pitchFamily="2" charset="2"/>
              <a:buChar char="Ø"/>
            </a:pPr>
            <a:r>
              <a:rPr lang="en-AU" sz="2000" dirty="0" smtClean="0"/>
              <a:t>Global: Local + global pruning</a:t>
            </a:r>
          </a:p>
          <a:p>
            <a:pPr lvl="2">
              <a:buFont typeface="Wingdings" panose="05000000000000000000" pitchFamily="2" charset="2"/>
              <a:buChar char="Ø"/>
            </a:pPr>
            <a:r>
              <a:rPr lang="en-AU" sz="2000" b="1" dirty="0" err="1" smtClean="0"/>
              <a:t>EnumKOpt</a:t>
            </a:r>
            <a:r>
              <a:rPr lang="en-AU" sz="2000" b="1" dirty="0" smtClean="0"/>
              <a:t>: Global + </a:t>
            </a:r>
            <a:r>
              <a:rPr lang="en-AU" sz="2000" b="1" dirty="0" err="1" smtClean="0"/>
              <a:t>InitK</a:t>
            </a:r>
            <a:endParaRPr lang="en-AU" sz="2000" b="1" dirty="0"/>
          </a:p>
          <a:p>
            <a:pPr marL="57150" indent="0"/>
            <a:endParaRPr lang="en-AU" sz="600" b="1" dirty="0">
              <a:solidFill>
                <a:srgbClr val="FF0000"/>
              </a:solidFill>
            </a:endParaRPr>
          </a:p>
          <a:p>
            <a:pPr marL="57150" indent="0"/>
            <a:r>
              <a:rPr lang="en-AU" sz="2200" dirty="0" smtClean="0"/>
              <a:t>Replace </a:t>
            </a:r>
            <a:r>
              <a:rPr lang="en-AU" sz="2200" dirty="0" err="1" smtClean="0"/>
              <a:t>EnumK</a:t>
            </a:r>
            <a:r>
              <a:rPr lang="en-AU" sz="2200" dirty="0" smtClean="0"/>
              <a:t> by:</a:t>
            </a:r>
          </a:p>
          <a:p>
            <a:pPr lvl="1">
              <a:buFont typeface="Arial" panose="020B0604020202020204" pitchFamily="34" charset="0"/>
              <a:buChar char="•"/>
            </a:pPr>
            <a:r>
              <a:rPr lang="en-AU" sz="2000" dirty="0" smtClean="0"/>
              <a:t>SOPS: Candidate maintenance using the method in (</a:t>
            </a:r>
            <a:r>
              <a:rPr lang="en-AU" sz="1400" dirty="0" smtClean="0"/>
              <a:t>B. </a:t>
            </a:r>
            <a:r>
              <a:rPr lang="en-AU" sz="1400" dirty="0" err="1" smtClean="0"/>
              <a:t>Saha</a:t>
            </a:r>
            <a:r>
              <a:rPr lang="en-AU" sz="1400" dirty="0" smtClean="0"/>
              <a:t> et al. SDM’09</a:t>
            </a:r>
            <a:r>
              <a:rPr lang="en-AU" sz="2000" dirty="0" smtClean="0"/>
              <a:t>)</a:t>
            </a:r>
          </a:p>
          <a:p>
            <a:pPr lvl="1">
              <a:buFont typeface="Arial" panose="020B0604020202020204" pitchFamily="34" charset="0"/>
              <a:buChar char="•"/>
            </a:pPr>
            <a:r>
              <a:rPr lang="en-AU" sz="2000" dirty="0" smtClean="0"/>
              <a:t>GOPS: </a:t>
            </a:r>
            <a:r>
              <a:rPr lang="en-AU" sz="2000" dirty="0"/>
              <a:t>Candidate maintenance using the method in </a:t>
            </a:r>
            <a:r>
              <a:rPr lang="en-AU" sz="2000" dirty="0" smtClean="0"/>
              <a:t>(</a:t>
            </a:r>
            <a:r>
              <a:rPr lang="en-AU" sz="1400" dirty="0"/>
              <a:t>Hu. Yu et al. </a:t>
            </a:r>
            <a:r>
              <a:rPr lang="en-AU" sz="1400" dirty="0" smtClean="0"/>
              <a:t>SDM’13</a:t>
            </a:r>
            <a:r>
              <a:rPr lang="en-AU" sz="2000" dirty="0" smtClean="0"/>
              <a:t>)</a:t>
            </a:r>
          </a:p>
          <a:p>
            <a:pPr lvl="1">
              <a:buFont typeface="Arial" panose="020B0604020202020204" pitchFamily="34" charset="0"/>
              <a:buChar char="•"/>
            </a:pPr>
            <a:r>
              <a:rPr lang="en-AU" sz="2000" dirty="0" smtClean="0"/>
              <a:t>SIEVE: Candidate maintenance using the method in (</a:t>
            </a:r>
            <a:r>
              <a:rPr lang="en-AU" sz="1400" dirty="0"/>
              <a:t>A. </a:t>
            </a:r>
            <a:r>
              <a:rPr lang="en-AU" sz="1400" dirty="0" err="1"/>
              <a:t>Badanidiyuru</a:t>
            </a:r>
            <a:r>
              <a:rPr lang="en-AU" sz="1400" dirty="0"/>
              <a:t> et al. KDD’14</a:t>
            </a:r>
            <a:r>
              <a:rPr lang="en-AU" sz="2000" dirty="0" smtClean="0"/>
              <a:t>)</a:t>
            </a:r>
            <a:endParaRPr lang="en-AU" sz="2000" dirty="0"/>
          </a:p>
        </p:txBody>
      </p:sp>
    </p:spTree>
    <p:extLst>
      <p:ext uri="{BB962C8B-B14F-4D97-AF65-F5344CB8AC3E}">
        <p14:creationId xmlns:p14="http://schemas.microsoft.com/office/powerpoint/2010/main" val="1999815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68000" y="46800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smtClean="0">
                <a:ea typeface="MS PGothic" pitchFamily="34" charset="-128"/>
              </a:rPr>
              <a:t>Experiment-Efficiency</a:t>
            </a:r>
            <a:br>
              <a:rPr lang="en-AU" altLang="en-US" dirty="0" smtClean="0">
                <a:ea typeface="MS PGothic" pitchFamily="34" charset="-128"/>
              </a:rPr>
            </a:br>
            <a:endParaRPr lang="en-AU" altLang="en-US" dirty="0" smtClean="0">
              <a:ea typeface="MS PGothic" pitchFamily="34" charset="-128"/>
            </a:endParaRPr>
          </a:p>
        </p:txBody>
      </p:sp>
      <p:sp>
        <p:nvSpPr>
          <p:cNvPr id="2" name="TextBox 1"/>
          <p:cNvSpPr txBox="1"/>
          <p:nvPr/>
        </p:nvSpPr>
        <p:spPr>
          <a:xfrm>
            <a:off x="4305300" y="5238750"/>
            <a:ext cx="2057400" cy="46166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400" b="1" dirty="0" smtClean="0">
                <a:latin typeface="Times New Roman" panose="02020603050405020304" pitchFamily="18" charset="0"/>
                <a:cs typeface="Times New Roman" panose="02020603050405020304" pitchFamily="18" charset="0"/>
              </a:rPr>
              <a:t>Vary </a:t>
            </a:r>
            <a:r>
              <a:rPr lang="en-AU" sz="2400" b="1" i="1" dirty="0" smtClean="0">
                <a:latin typeface="Times New Roman" panose="02020603050405020304" pitchFamily="18" charset="0"/>
                <a:cs typeface="Times New Roman" panose="02020603050405020304" pitchFamily="18" charset="0"/>
              </a:rPr>
              <a:t>k</a:t>
            </a:r>
            <a:endParaRPr lang="en-AU" sz="2400" b="1" i="1" dirty="0">
              <a:latin typeface="Cambria Math"/>
            </a:endParaRPr>
          </a:p>
        </p:txBody>
      </p:sp>
      <mc:AlternateContent xmlns:mc="http://schemas.openxmlformats.org/markup-compatibility/2006" xmlns:a14="http://schemas.microsoft.com/office/drawing/2010/main">
        <mc:Choice Requires="a14">
          <p:sp>
            <p:nvSpPr>
              <p:cNvPr id="3" name="Rectangle 2"/>
              <p:cNvSpPr/>
              <p:nvPr/>
            </p:nvSpPr>
            <p:spPr>
              <a:xfrm>
                <a:off x="152400" y="1371600"/>
                <a:ext cx="8305800" cy="461665"/>
              </a:xfrm>
              <a:prstGeom prst="rect">
                <a:avLst/>
              </a:prstGeom>
            </p:spPr>
            <p:txBody>
              <a:bodyPr wrap="square">
                <a:spAutoFit/>
              </a:bodyPr>
              <a:lstStyle/>
              <a:p>
                <a:pPr marL="800100" lvl="1" indent="-342900">
                  <a:buFont typeface="Arial" panose="020B0604020202020204" pitchFamily="34" charset="0"/>
                  <a:buChar char="•"/>
                </a:pPr>
                <a:r>
                  <a:rPr lang="en-AU" sz="2400" dirty="0"/>
                  <a:t>Vary </a:t>
                </a:r>
                <a:r>
                  <a:rPr lang="en-AU" sz="2400" dirty="0" smtClean="0"/>
                  <a:t>k (</a:t>
                </a:r>
                <a:r>
                  <a:rPr lang="en-AU" sz="2400" dirty="0"/>
                  <a:t>top-</a:t>
                </a:r>
                <a14:m>
                  <m:oMath xmlns:m="http://schemas.openxmlformats.org/officeDocument/2006/math">
                    <m:r>
                      <a:rPr lang="en-AU" sz="2400" i="1" dirty="0">
                        <a:latin typeface="Cambria Math"/>
                      </a:rPr>
                      <m:t>𝑘</m:t>
                    </m:r>
                  </m:oMath>
                </a14:m>
                <a:r>
                  <a:rPr lang="en-AU" sz="2400" dirty="0"/>
                  <a:t> value) and report total processing time</a:t>
                </a:r>
              </a:p>
            </p:txBody>
          </p:sp>
        </mc:Choice>
        <mc:Fallback xmlns="">
          <p:sp>
            <p:nvSpPr>
              <p:cNvPr id="3" name="Rectangle 2"/>
              <p:cNvSpPr>
                <a:spLocks noRot="1" noChangeAspect="1" noMove="1" noResize="1" noEditPoints="1" noAdjustHandles="1" noChangeArrowheads="1" noChangeShapeType="1" noTextEdit="1"/>
              </p:cNvSpPr>
              <p:nvPr/>
            </p:nvSpPr>
            <p:spPr>
              <a:xfrm>
                <a:off x="152400" y="1371600"/>
                <a:ext cx="8305800" cy="461665"/>
              </a:xfrm>
              <a:prstGeom prst="rect">
                <a:avLst/>
              </a:prstGeom>
              <a:blipFill rotWithShape="1">
                <a:blip r:embed="rId4"/>
                <a:stretch>
                  <a:fillRect t="-9211" b="-30263"/>
                </a:stretch>
              </a:blipFill>
            </p:spPr>
            <p:txBody>
              <a:bodyPr/>
              <a:lstStyle/>
              <a:p>
                <a:r>
                  <a:rPr lang="en-AU">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362200"/>
            <a:ext cx="7571321" cy="257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050443"/>
            <a:ext cx="6961722" cy="23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4572000"/>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5829300" y="4673390"/>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68000" y="46800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smtClean="0">
                <a:ea typeface="MS PGothic" pitchFamily="34" charset="-128"/>
              </a:rPr>
              <a:t>Experiment-Effectiveness</a:t>
            </a:r>
            <a:br>
              <a:rPr lang="en-AU" altLang="en-US" dirty="0" smtClean="0">
                <a:ea typeface="MS PGothic" pitchFamily="34" charset="-128"/>
              </a:rPr>
            </a:br>
            <a:endParaRPr lang="en-AU" altLang="en-US" dirty="0" smtClean="0">
              <a:ea typeface="MS PGothic" pitchFamily="34" charset="-128"/>
            </a:endParaRPr>
          </a:p>
        </p:txBody>
      </p:sp>
      <mc:AlternateContent xmlns:mc="http://schemas.openxmlformats.org/markup-compatibility/2006" xmlns:a14="http://schemas.microsoft.com/office/drawing/2010/main">
        <mc:Choice Requires="a14">
          <p:sp>
            <p:nvSpPr>
              <p:cNvPr id="3" name="Rectangle 2"/>
              <p:cNvSpPr/>
              <p:nvPr/>
            </p:nvSpPr>
            <p:spPr>
              <a:xfrm>
                <a:off x="466725" y="1371600"/>
                <a:ext cx="7681913" cy="461665"/>
              </a:xfrm>
              <a:prstGeom prst="rect">
                <a:avLst/>
              </a:prstGeom>
            </p:spPr>
            <p:txBody>
              <a:bodyPr wrap="square">
                <a:spAutoFit/>
              </a:bodyPr>
              <a:lstStyle/>
              <a:p>
                <a:pPr marL="800100" lvl="1" indent="-342900">
                  <a:buFont typeface="Arial" panose="020B0604020202020204" pitchFamily="34" charset="0"/>
                  <a:buChar char="•"/>
                </a:pPr>
                <a:r>
                  <a:rPr lang="en-AU" sz="2400" dirty="0"/>
                  <a:t>Vary k(top-</a:t>
                </a:r>
                <a14:m>
                  <m:oMath xmlns:m="http://schemas.openxmlformats.org/officeDocument/2006/math">
                    <m:r>
                      <a:rPr lang="en-AU" sz="2400" i="1" dirty="0">
                        <a:latin typeface="Cambria Math"/>
                      </a:rPr>
                      <m:t>𝑘</m:t>
                    </m:r>
                  </m:oMath>
                </a14:m>
                <a:r>
                  <a:rPr lang="en-AU" sz="2400" dirty="0"/>
                  <a:t> value) and report covered nodes</a:t>
                </a:r>
              </a:p>
            </p:txBody>
          </p:sp>
        </mc:Choice>
        <mc:Fallback xmlns="">
          <p:sp>
            <p:nvSpPr>
              <p:cNvPr id="3" name="Rectangle 2"/>
              <p:cNvSpPr>
                <a:spLocks noRot="1" noChangeAspect="1" noMove="1" noResize="1" noEditPoints="1" noAdjustHandles="1" noChangeArrowheads="1" noChangeShapeType="1" noTextEdit="1"/>
              </p:cNvSpPr>
              <p:nvPr/>
            </p:nvSpPr>
            <p:spPr>
              <a:xfrm>
                <a:off x="466725" y="1371600"/>
                <a:ext cx="7681913" cy="461665"/>
              </a:xfrm>
              <a:prstGeom prst="rect">
                <a:avLst/>
              </a:prstGeom>
              <a:blipFill rotWithShape="1">
                <a:blip r:embed="rId5"/>
                <a:stretch>
                  <a:fillRect t="-9211" b="-30263"/>
                </a:stretch>
              </a:blipFill>
            </p:spPr>
            <p:txBody>
              <a:bodyPr/>
              <a:lstStyle/>
              <a:p>
                <a:r>
                  <a:rPr lang="en-AU">
                    <a:noFill/>
                  </a:rPr>
                  <a:t> </a:t>
                </a:r>
              </a:p>
            </p:txBody>
          </p:sp>
        </mc:Fallback>
      </mc:AlternateContent>
      <p:sp>
        <p:nvSpPr>
          <p:cNvPr id="8" name="TextBox 7"/>
          <p:cNvSpPr txBox="1"/>
          <p:nvPr/>
        </p:nvSpPr>
        <p:spPr>
          <a:xfrm>
            <a:off x="4114800" y="4876800"/>
            <a:ext cx="2057400" cy="46166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400" b="1" dirty="0" smtClean="0">
                <a:latin typeface="Times New Roman" panose="02020603050405020304" pitchFamily="18" charset="0"/>
                <a:cs typeface="Times New Roman" panose="02020603050405020304" pitchFamily="18" charset="0"/>
              </a:rPr>
              <a:t>Vary </a:t>
            </a:r>
            <a:r>
              <a:rPr lang="en-AU" sz="2400" b="1" i="1" dirty="0" smtClean="0">
                <a:latin typeface="Times New Roman" panose="02020603050405020304" pitchFamily="18" charset="0"/>
                <a:cs typeface="Times New Roman" panose="02020603050405020304" pitchFamily="18" charset="0"/>
              </a:rPr>
              <a:t>k</a:t>
            </a:r>
            <a:endParaRPr lang="en-AU" sz="2400" b="1" i="1" dirty="0">
              <a:latin typeface="Cambria Math"/>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438400"/>
            <a:ext cx="7222945" cy="232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174527"/>
            <a:ext cx="6477000" cy="18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438400" y="4419600"/>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5638800" y="4419600"/>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81397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68000" y="46800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smtClean="0">
                <a:ea typeface="MS PGothic" pitchFamily="34" charset="-128"/>
              </a:rPr>
              <a:t>Experiment-Scalability</a:t>
            </a:r>
            <a:br>
              <a:rPr lang="en-AU" altLang="en-US" dirty="0" smtClean="0">
                <a:ea typeface="MS PGothic" pitchFamily="34" charset="-128"/>
              </a:rPr>
            </a:br>
            <a:endParaRPr lang="en-AU" altLang="en-US" dirty="0" smtClean="0">
              <a:ea typeface="MS PGothic" pitchFamily="34" charset="-128"/>
            </a:endParaRPr>
          </a:p>
        </p:txBody>
      </p:sp>
      <p:sp>
        <p:nvSpPr>
          <p:cNvPr id="2" name="TextBox 1"/>
          <p:cNvSpPr txBox="1"/>
          <p:nvPr/>
        </p:nvSpPr>
        <p:spPr>
          <a:xfrm>
            <a:off x="2971800" y="4991096"/>
            <a:ext cx="3505200" cy="461665"/>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Vary</a:t>
            </a:r>
            <a:r>
              <a:rPr kumimoji="0" lang="en-AU" sz="2400" b="1" i="0" u="none" strike="noStrike" kern="1200" cap="none" spc="0" normalizeH="0" noProof="0" dirty="0" smtClean="0">
                <a:ln>
                  <a:noFill/>
                </a:ln>
                <a:solidFill>
                  <a:schemeClr val="tx1"/>
                </a:solidFill>
                <a:effectLst/>
                <a:uLnTx/>
                <a:uFillTx/>
                <a:latin typeface="Sommet bold"/>
                <a:cs typeface="+mn-cs"/>
              </a:rPr>
              <a:t> |V|</a:t>
            </a:r>
            <a:endParaRPr kumimoji="0" lang="en-AU" sz="2400" b="1" i="0" u="none" strike="noStrike" kern="1200" cap="none" spc="0" normalizeH="0" baseline="0" noProof="0" dirty="0" smtClean="0">
              <a:ln>
                <a:noFill/>
              </a:ln>
              <a:solidFill>
                <a:schemeClr val="tx1"/>
              </a:solidFill>
              <a:effectLst/>
              <a:uLnTx/>
              <a:uFillTx/>
              <a:latin typeface="Sommet bold"/>
              <a:cs typeface="+mn-cs"/>
            </a:endParaRPr>
          </a:p>
        </p:txBody>
      </p:sp>
      <p:sp>
        <p:nvSpPr>
          <p:cNvPr id="3" name="Rectangle 2"/>
          <p:cNvSpPr/>
          <p:nvPr/>
        </p:nvSpPr>
        <p:spPr>
          <a:xfrm>
            <a:off x="238125" y="1219200"/>
            <a:ext cx="8286750" cy="707886"/>
          </a:xfrm>
          <a:prstGeom prst="rect">
            <a:avLst/>
          </a:prstGeom>
        </p:spPr>
        <p:txBody>
          <a:bodyPr wrap="square">
            <a:spAutoFit/>
          </a:bodyPr>
          <a:lstStyle/>
          <a:p>
            <a:pPr marL="800100" lvl="1" indent="-342900">
              <a:buFont typeface="Arial" panose="020B0604020202020204" pitchFamily="34" charset="0"/>
              <a:buChar char="•"/>
            </a:pPr>
            <a:r>
              <a:rPr lang="en-AU" sz="2000" dirty="0"/>
              <a:t>Generate </a:t>
            </a:r>
            <a:r>
              <a:rPr lang="en-AU" sz="2000" dirty="0" err="1"/>
              <a:t>subgraphs</a:t>
            </a:r>
            <a:r>
              <a:rPr lang="en-AU" sz="2000" dirty="0"/>
              <a:t> with 20%, 40%, 60%, 80%, 100% of </a:t>
            </a:r>
            <a:r>
              <a:rPr lang="en-AU" sz="2000" dirty="0" smtClean="0"/>
              <a:t>nodes of </a:t>
            </a:r>
            <a:r>
              <a:rPr lang="en-AU" sz="2000" dirty="0"/>
              <a:t>two big data sets, report processing time and covered nodes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965186"/>
            <a:ext cx="7456023" cy="267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76400" y="4276725"/>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4752975" y="4362446"/>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69412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78" name="Title 1"/>
              <p:cNvSpPr>
                <a:spLocks noGrp="1"/>
              </p:cNvSpPr>
              <p:nvPr>
                <p:ph type="title"/>
              </p:nvPr>
            </p:nvSpPr>
            <p:spPr bwMode="auto">
              <a:xfrm>
                <a:off x="468000" y="468000"/>
                <a:ext cx="8229600" cy="792163"/>
              </a:xfrm>
              <a:noFill/>
              <a:ln w="9525"/>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smtClean="0">
                    <a:ea typeface="MS PGothic" pitchFamily="34" charset="-128"/>
                  </a:rPr>
                  <a:t>Experiment-</a:t>
                </a:r>
                <a14:m>
                  <m:oMath xmlns:m="http://schemas.openxmlformats.org/officeDocument/2006/math">
                    <m:r>
                      <a:rPr lang="en-AU" altLang="en-US" sz="4400" i="1" smtClean="0">
                        <a:latin typeface="Cambria Math"/>
                        <a:ea typeface="Cambria Math"/>
                      </a:rPr>
                      <m:t>𝛼</m:t>
                    </m:r>
                  </m:oMath>
                </a14:m>
                <a:r>
                  <a:rPr lang="en-AU" altLang="en-US" dirty="0" smtClean="0">
                    <a:ea typeface="MS PGothic" pitchFamily="34" charset="-128"/>
                  </a:rPr>
                  <a:t/>
                </a:r>
                <a:br>
                  <a:rPr lang="en-AU" altLang="en-US" dirty="0" smtClean="0">
                    <a:ea typeface="MS PGothic" pitchFamily="34" charset="-128"/>
                  </a:rPr>
                </a:br>
                <a:endParaRPr lang="en-AU" altLang="en-US" dirty="0" smtClean="0">
                  <a:ea typeface="MS PGothic" pitchFamily="34" charset="-128"/>
                </a:endParaRPr>
              </a:p>
            </p:txBody>
          </p:sp>
        </mc:Choice>
        <mc:Fallback xmlns="">
          <p:sp>
            <p:nvSpPr>
              <p:cNvPr id="24578" name="Title 1"/>
              <p:cNvSpPr>
                <a:spLocks noGrp="1" noRot="1" noChangeAspect="1" noMove="1" noResize="1" noEditPoints="1" noAdjustHandles="1" noChangeArrowheads="1" noChangeShapeType="1" noTextEdit="1"/>
              </p:cNvSpPr>
              <p:nvPr>
                <p:ph type="title"/>
              </p:nvPr>
            </p:nvSpPr>
            <p:spPr bwMode="auto">
              <a:xfrm>
                <a:off x="468000" y="468000"/>
                <a:ext cx="8229600" cy="792163"/>
              </a:xfrm>
              <a:blipFill rotWithShape="1">
                <a:blip r:embed="rId3"/>
                <a:stretch>
                  <a:fillRect l="-2296" b="-22308"/>
                </a:stretch>
              </a:blip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971800" y="4991096"/>
                <a:ext cx="3505200" cy="461665"/>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Vary</a:t>
                </a:r>
                <a:r>
                  <a:rPr kumimoji="0" lang="en-AU" sz="2400" b="1" i="0" u="none" strike="noStrike" kern="1200" cap="none" spc="0" normalizeH="0" noProof="0" dirty="0" smtClean="0">
                    <a:ln>
                      <a:noFill/>
                    </a:ln>
                    <a:solidFill>
                      <a:schemeClr val="tx1"/>
                    </a:solidFill>
                    <a:effectLst/>
                    <a:uLnTx/>
                    <a:uFillTx/>
                    <a:latin typeface="Sommet bold"/>
                    <a:cs typeface="+mn-cs"/>
                  </a:rPr>
                  <a:t> </a:t>
                </a:r>
                <a14:m>
                  <m:oMath xmlns:m="http://schemas.openxmlformats.org/officeDocument/2006/math">
                    <m:r>
                      <a:rPr kumimoji="0" lang="en-AU" sz="2400" b="1" i="1" u="none" strike="noStrike" kern="1200" cap="none" spc="0" normalizeH="0" noProof="0" smtClean="0">
                        <a:ln>
                          <a:noFill/>
                        </a:ln>
                        <a:solidFill>
                          <a:schemeClr val="tx1"/>
                        </a:solidFill>
                        <a:effectLst/>
                        <a:uLnTx/>
                        <a:uFillTx/>
                        <a:latin typeface="Cambria Math"/>
                        <a:ea typeface="Cambria Math"/>
                        <a:cs typeface="+mn-cs"/>
                      </a:rPr>
                      <m:t>𝜶</m:t>
                    </m:r>
                  </m:oMath>
                </a14:m>
                <a:endParaRPr kumimoji="0" lang="en-AU" sz="2400" b="1" i="0" u="none" strike="noStrike" kern="1200" cap="none" spc="0" normalizeH="0" baseline="0" noProof="0" dirty="0" smtClean="0">
                  <a:ln>
                    <a:noFill/>
                  </a:ln>
                  <a:solidFill>
                    <a:schemeClr val="tx1"/>
                  </a:solidFill>
                  <a:effectLst/>
                  <a:uLnTx/>
                  <a:uFillTx/>
                  <a:latin typeface="Sommet bold"/>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71800" y="4991096"/>
                <a:ext cx="3505200" cy="461665"/>
              </a:xfrm>
              <a:prstGeom prst="rect">
                <a:avLst/>
              </a:prstGeom>
              <a:blipFill rotWithShape="1">
                <a:blip r:embed="rId4"/>
                <a:stretch>
                  <a:fillRect t="-9333" b="-3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8125" y="1219200"/>
                <a:ext cx="8286750" cy="400110"/>
              </a:xfrm>
              <a:prstGeom prst="rect">
                <a:avLst/>
              </a:prstGeom>
            </p:spPr>
            <p:txBody>
              <a:bodyPr wrap="square">
                <a:spAutoFit/>
              </a:bodyPr>
              <a:lstStyle/>
              <a:p>
                <a:pPr marL="800100" lvl="1" indent="-342900">
                  <a:buFont typeface="Arial" panose="020B0604020202020204" pitchFamily="34" charset="0"/>
                  <a:buChar char="•"/>
                </a:pPr>
                <a:r>
                  <a:rPr lang="en-AU" sz="2000" dirty="0" smtClean="0"/>
                  <a:t>Vary </a:t>
                </a:r>
                <a14:m>
                  <m:oMath xmlns:m="http://schemas.openxmlformats.org/officeDocument/2006/math">
                    <m:r>
                      <a:rPr lang="en-AU" sz="2000" i="1" smtClean="0">
                        <a:latin typeface="Cambria Math"/>
                        <a:ea typeface="Cambria Math"/>
                      </a:rPr>
                      <m:t>𝛼</m:t>
                    </m:r>
                  </m:oMath>
                </a14:m>
                <a:r>
                  <a:rPr lang="en-AU" sz="2000" dirty="0" smtClean="0"/>
                  <a:t>, </a:t>
                </a:r>
                <a:r>
                  <a:rPr lang="en-AU" sz="2000" dirty="0"/>
                  <a:t>report processing time and covered nodes</a:t>
                </a:r>
              </a:p>
            </p:txBody>
          </p:sp>
        </mc:Choice>
        <mc:Fallback xmlns="">
          <p:sp>
            <p:nvSpPr>
              <p:cNvPr id="3" name="Rectangle 2"/>
              <p:cNvSpPr>
                <a:spLocks noRot="1" noChangeAspect="1" noMove="1" noResize="1" noEditPoints="1" noAdjustHandles="1" noChangeArrowheads="1" noChangeShapeType="1" noTextEdit="1"/>
              </p:cNvSpPr>
              <p:nvPr/>
            </p:nvSpPr>
            <p:spPr>
              <a:xfrm>
                <a:off x="238125" y="1219200"/>
                <a:ext cx="8286750" cy="400110"/>
              </a:xfrm>
              <a:prstGeom prst="rect">
                <a:avLst/>
              </a:prstGeom>
              <a:blipFill rotWithShape="1">
                <a:blip r:embed="rId5"/>
                <a:stretch>
                  <a:fillRect t="-6061" b="-27273"/>
                </a:stretch>
              </a:blipFill>
            </p:spPr>
            <p:txBody>
              <a:bodyPr/>
              <a:lstStyle/>
              <a:p>
                <a:r>
                  <a:rPr lang="zh-CN" altLang="en-US">
                    <a:noFill/>
                  </a:rPr>
                  <a:t> </a:t>
                </a:r>
              </a:p>
            </p:txBody>
          </p:sp>
        </mc:Fallback>
      </mc:AlternateContent>
      <p:sp>
        <p:nvSpPr>
          <p:cNvPr id="6" name="Rectangle 5"/>
          <p:cNvSpPr/>
          <p:nvPr/>
        </p:nvSpPr>
        <p:spPr>
          <a:xfrm>
            <a:off x="1676400" y="4276725"/>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4752975" y="4362446"/>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672" y="1733546"/>
            <a:ext cx="6948543"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5"/>
          <p:cNvSpPr/>
          <p:nvPr/>
        </p:nvSpPr>
        <p:spPr>
          <a:xfrm>
            <a:off x="1714500" y="4276725"/>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5"/>
          <p:cNvSpPr/>
          <p:nvPr/>
        </p:nvSpPr>
        <p:spPr>
          <a:xfrm>
            <a:off x="4556943" y="4248146"/>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19037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29600" cy="792088"/>
          </a:xfrm>
        </p:spPr>
        <p:txBody>
          <a:bodyPr/>
          <a:lstStyle/>
          <a:p>
            <a:r>
              <a:rPr lang="en-AU" dirty="0" smtClean="0"/>
              <a:t>Future work</a:t>
            </a:r>
            <a:endParaRPr lang="en-AU" dirty="0"/>
          </a:p>
        </p:txBody>
      </p:sp>
      <p:sp>
        <p:nvSpPr>
          <p:cNvPr id="4" name="Rectangle 3"/>
          <p:cNvSpPr/>
          <p:nvPr/>
        </p:nvSpPr>
        <p:spPr>
          <a:xfrm>
            <a:off x="457200" y="1447800"/>
            <a:ext cx="7681913" cy="461665"/>
          </a:xfrm>
          <a:prstGeom prst="rect">
            <a:avLst/>
          </a:prstGeom>
        </p:spPr>
        <p:txBody>
          <a:bodyPr wrap="square">
            <a:spAutoFit/>
          </a:bodyPr>
          <a:lstStyle/>
          <a:p>
            <a:pPr marL="800100" lvl="1" indent="-342900">
              <a:buFont typeface="Arial" panose="020B0604020202020204" pitchFamily="34" charset="0"/>
              <a:buChar char="•"/>
            </a:pPr>
            <a:r>
              <a:rPr lang="en-AU" sz="2400" dirty="0" smtClean="0"/>
              <a:t>Disk-Based Approach</a:t>
            </a:r>
          </a:p>
        </p:txBody>
      </p:sp>
      <p:sp>
        <p:nvSpPr>
          <p:cNvPr id="5" name="Rectangle 4"/>
          <p:cNvSpPr/>
          <p:nvPr/>
        </p:nvSpPr>
        <p:spPr>
          <a:xfrm>
            <a:off x="457200" y="2891135"/>
            <a:ext cx="7681913" cy="461665"/>
          </a:xfrm>
          <a:prstGeom prst="rect">
            <a:avLst/>
          </a:prstGeom>
        </p:spPr>
        <p:txBody>
          <a:bodyPr wrap="square">
            <a:spAutoFit/>
          </a:bodyPr>
          <a:lstStyle/>
          <a:p>
            <a:pPr marL="800100" lvl="1" indent="-342900">
              <a:buFont typeface="Arial" panose="020B0604020202020204" pitchFamily="34" charset="0"/>
              <a:buChar char="•"/>
            </a:pPr>
            <a:r>
              <a:rPr lang="en-AU" sz="2400" dirty="0" smtClean="0"/>
              <a:t>Distributed-Based Approach</a:t>
            </a:r>
            <a:endParaRPr lang="en-AU" sz="2400" dirty="0"/>
          </a:p>
        </p:txBody>
      </p:sp>
      <p:pic>
        <p:nvPicPr>
          <p:cNvPr id="7" name="Picture 6" descr="hadoop-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5" y="4257675"/>
            <a:ext cx="2575777" cy="609600"/>
          </a:xfrm>
          <a:prstGeom prst="rect">
            <a:avLst/>
          </a:prstGeom>
        </p:spPr>
      </p:pic>
      <p:pic>
        <p:nvPicPr>
          <p:cNvPr id="8"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038600"/>
            <a:ext cx="2103384" cy="7718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longyuan\Desktop\application\spark-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3" y="3795536"/>
            <a:ext cx="2124075" cy="10812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p:nvPr/>
        </p:nvSpPr>
        <p:spPr>
          <a:xfrm>
            <a:off x="852487" y="2038290"/>
            <a:ext cx="7681913" cy="400110"/>
          </a:xfrm>
          <a:prstGeom prst="rect">
            <a:avLst/>
          </a:prstGeom>
        </p:spPr>
        <p:txBody>
          <a:bodyPr wrap="square">
            <a:spAutoFit/>
          </a:bodyPr>
          <a:lstStyle/>
          <a:p>
            <a:pPr marL="800100" lvl="1" indent="-342900">
              <a:buFont typeface="Arial" panose="020B0604020202020204" pitchFamily="34" charset="0"/>
              <a:buChar char="•"/>
            </a:pPr>
            <a:r>
              <a:rPr lang="en-AU" sz="2000" dirty="0" smtClean="0"/>
              <a:t>already submitted to VLDBJ</a:t>
            </a:r>
          </a:p>
        </p:txBody>
      </p:sp>
    </p:spTree>
    <p:extLst>
      <p:ext uri="{BB962C8B-B14F-4D97-AF65-F5344CB8AC3E}">
        <p14:creationId xmlns:p14="http://schemas.microsoft.com/office/powerpoint/2010/main" val="339407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
                                        <p:tgtEl>
                                          <p:spTgt spid="7"/>
                                        </p:tgtEl>
                                      </p:cBhvr>
                                    </p:animEffect>
                                  </p:childTnLst>
                                </p:cTn>
                              </p:par>
                            </p:childTnLst>
                          </p:cTn>
                        </p:par>
                        <p:par>
                          <p:cTn id="20" fill="hold">
                            <p:stCondLst>
                              <p:cond delay="2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700"/>
                            </p:stCondLst>
                            <p:childTnLst>
                              <p:par>
                                <p:cTn id="25" presetID="10" presetClass="entr" presetSubtype="0" fill="hold" nodeType="after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38600" y="4038599"/>
            <a:ext cx="1254962" cy="1575285"/>
          </a:xfrm>
          <a:prstGeom prst="rect">
            <a:avLst/>
          </a:prstGeom>
        </p:spPr>
      </p:pic>
      <p:sp>
        <p:nvSpPr>
          <p:cNvPr id="5" name="Rectangle 2"/>
          <p:cNvSpPr>
            <a:spLocks noChangeArrowheads="1"/>
          </p:cNvSpPr>
          <p:nvPr/>
        </p:nvSpPr>
        <p:spPr bwMode="auto">
          <a:xfrm>
            <a:off x="2984821" y="1752600"/>
            <a:ext cx="3362519" cy="830997"/>
          </a:xfrm>
          <a:prstGeom prst="rect">
            <a:avLst/>
          </a:prstGeom>
          <a:noFill/>
          <a:ln w="9525" algn="ctr">
            <a:noFill/>
            <a:miter lim="800000"/>
            <a:headEnd/>
            <a:tailEnd/>
          </a:ln>
          <a:effectLst/>
        </p:spPr>
        <p:txBody>
          <a:bodyPr wrap="none">
            <a:spAutoFit/>
          </a:bodyPr>
          <a:lstStyle/>
          <a:p>
            <a:pPr>
              <a:spcBef>
                <a:spcPct val="40000"/>
              </a:spcBef>
            </a:pPr>
            <a:r>
              <a:rPr lang="en-US" sz="4800" b="1" dirty="0">
                <a:solidFill>
                  <a:srgbClr val="CC0000"/>
                </a:solidFill>
                <a:effectLst>
                  <a:outerShdw blurRad="38100" dist="38100" dir="2700000" algn="tl">
                    <a:srgbClr val="DDDDDD"/>
                  </a:outerShdw>
                </a:effectLst>
                <a:latin typeface="Comic Sans MS"/>
                <a:cs typeface="Comic Sans MS"/>
              </a:rPr>
              <a:t>Thank you!</a:t>
            </a:r>
          </a:p>
        </p:txBody>
      </p:sp>
      <p:sp>
        <p:nvSpPr>
          <p:cNvPr id="6" name="Rectangle 3"/>
          <p:cNvSpPr>
            <a:spLocks noChangeArrowheads="1"/>
          </p:cNvSpPr>
          <p:nvPr/>
        </p:nvSpPr>
        <p:spPr bwMode="auto">
          <a:xfrm>
            <a:off x="3507558" y="3066504"/>
            <a:ext cx="233609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0000"/>
              </a:spcBef>
            </a:pPr>
            <a:r>
              <a:rPr lang="en-US" sz="3200" b="1" dirty="0">
                <a:solidFill>
                  <a:srgbClr val="3366FF"/>
                </a:solidFill>
                <a:latin typeface="Comic Sans MS"/>
                <a:cs typeface="Comic Sans MS"/>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ternational_E_Road_Network_g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16" y="3401144"/>
            <a:ext cx="3225957" cy="2304256"/>
          </a:xfrm>
          <a:prstGeom prst="rect">
            <a:avLst/>
          </a:prstGeom>
        </p:spPr>
      </p:pic>
      <p:sp>
        <p:nvSpPr>
          <p:cNvPr id="9" name="Title 1"/>
          <p:cNvSpPr txBox="1">
            <a:spLocks/>
          </p:cNvSpPr>
          <p:nvPr/>
        </p:nvSpPr>
        <p:spPr>
          <a:xfrm>
            <a:off x="468000" y="468000"/>
            <a:ext cx="6984776" cy="1224136"/>
          </a:xfrm>
          <a:prstGeom prst="rect">
            <a:avLst/>
          </a:prstGeom>
          <a:ln w="12700">
            <a:noFill/>
          </a:ln>
        </p:spPr>
        <p:txBody>
          <a:bodyPr/>
          <a:lstStyle>
            <a:lvl1pPr algn="l" rtl="0" eaLnBrk="0" fontAlgn="base" hangingPunct="0">
              <a:spcBef>
                <a:spcPct val="0"/>
              </a:spcBef>
              <a:spcAft>
                <a:spcPct val="0"/>
              </a:spcAft>
              <a:defRPr sz="3600" kern="1200" baseline="0">
                <a:solidFill>
                  <a:schemeClr val="tx1"/>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4400">
                <a:solidFill>
                  <a:schemeClr val="tx1"/>
                </a:solidFill>
                <a:latin typeface="Sommet" pitchFamily="50" charset="0"/>
                <a:ea typeface="MS PGothic" pitchFamily="34" charset="-128"/>
              </a:defRPr>
            </a:lvl2pPr>
            <a:lvl3pPr algn="ctr" rtl="0" eaLnBrk="0" fontAlgn="base" hangingPunct="0">
              <a:spcBef>
                <a:spcPct val="0"/>
              </a:spcBef>
              <a:spcAft>
                <a:spcPct val="0"/>
              </a:spcAft>
              <a:defRPr sz="4400">
                <a:solidFill>
                  <a:schemeClr val="tx1"/>
                </a:solidFill>
                <a:latin typeface="Sommet" pitchFamily="50" charset="0"/>
                <a:ea typeface="MS PGothic" pitchFamily="34" charset="-128"/>
              </a:defRPr>
            </a:lvl3pPr>
            <a:lvl4pPr algn="ctr" rtl="0" eaLnBrk="0" fontAlgn="base" hangingPunct="0">
              <a:spcBef>
                <a:spcPct val="0"/>
              </a:spcBef>
              <a:spcAft>
                <a:spcPct val="0"/>
              </a:spcAft>
              <a:defRPr sz="4400">
                <a:solidFill>
                  <a:schemeClr val="tx1"/>
                </a:solidFill>
                <a:latin typeface="Sommet" pitchFamily="50" charset="0"/>
                <a:ea typeface="MS PGothic" pitchFamily="34" charset="-128"/>
              </a:defRPr>
            </a:lvl4pPr>
            <a:lvl5pPr algn="ctr" rtl="0" eaLnBrk="0" fontAlgn="base" hangingPunct="0">
              <a:spcBef>
                <a:spcPct val="0"/>
              </a:spcBef>
              <a:spcAft>
                <a:spcPct val="0"/>
              </a:spcAft>
              <a:defRPr sz="4400">
                <a:solidFill>
                  <a:schemeClr val="tx1"/>
                </a:solidFill>
                <a:latin typeface="Sommet" pitchFamily="50" charset="0"/>
                <a:ea typeface="MS PGothic" pitchFamily="34"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a:lstStyle>
          <a:p>
            <a:r>
              <a:rPr lang="en-US" dirty="0" smtClean="0"/>
              <a:t>Graph Everywhere!</a:t>
            </a:r>
            <a:endParaRPr lang="en-US" dirty="0"/>
          </a:p>
        </p:txBody>
      </p:sp>
      <p:pic>
        <p:nvPicPr>
          <p:cNvPr id="10" name="Picture 9" descr="google-touchgraph-seoboo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400" y="1672952"/>
            <a:ext cx="3312368" cy="2652826"/>
          </a:xfrm>
          <a:prstGeom prst="rect">
            <a:avLst/>
          </a:prstGeom>
        </p:spPr>
      </p:pic>
      <p:pic>
        <p:nvPicPr>
          <p:cNvPr id="11" name="Content Placeholder 3"/>
          <p:cNvPicPr>
            <a:picLocks noChangeAspect="1"/>
          </p:cNvPicPr>
          <p:nvPr/>
        </p:nvPicPr>
        <p:blipFill>
          <a:blip r:embed="rId5"/>
          <a:srcRect l="4586" r="4586"/>
          <a:stretch>
            <a:fillRect/>
          </a:stretch>
        </p:blipFill>
        <p:spPr bwMode="auto">
          <a:xfrm>
            <a:off x="1444080" y="1456928"/>
            <a:ext cx="3185008" cy="1971341"/>
          </a:xfrm>
          <a:prstGeom prst="rect">
            <a:avLst/>
          </a:prstGeom>
          <a:noFill/>
          <a:ln w="9525">
            <a:noFill/>
            <a:miter lim="800000"/>
            <a:headEnd/>
            <a:tailEnd/>
          </a:ln>
        </p:spPr>
      </p:pic>
      <p:pic>
        <p:nvPicPr>
          <p:cNvPr id="12" name="Picture 11" descr="Internet-of-Things-Graphic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6328" y="3905200"/>
            <a:ext cx="3108608" cy="2304256"/>
          </a:xfrm>
          <a:prstGeom prst="rect">
            <a:avLst/>
          </a:prstGeom>
        </p:spPr>
      </p:pic>
      <p:sp>
        <p:nvSpPr>
          <p:cNvPr id="13" name="TextBox 12"/>
          <p:cNvSpPr txBox="1"/>
          <p:nvPr/>
        </p:nvSpPr>
        <p:spPr>
          <a:xfrm>
            <a:off x="1766952" y="1814151"/>
            <a:ext cx="2482539" cy="646331"/>
          </a:xfrm>
          <a:prstGeom prst="rect">
            <a:avLst/>
          </a:prstGeom>
          <a:noFill/>
        </p:spPr>
        <p:txBody>
          <a:bodyPr wrap="none" rtlCol="0">
            <a:spAutoFit/>
          </a:bodyPr>
          <a:lstStyle/>
          <a:p>
            <a:pPr algn="ctr"/>
            <a:r>
              <a:rPr lang="en-US" b="1"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Arial Black" panose="020B0A04020102020204" pitchFamily="34" charset="0"/>
                <a:cs typeface="Comic Sans MS"/>
              </a:rPr>
              <a:t>Social Network</a:t>
            </a:r>
          </a:p>
          <a:p>
            <a:pPr algn="ctr"/>
            <a:r>
              <a:rPr lang="en-US" b="1"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Arial Black" panose="020B0A04020102020204" pitchFamily="34" charset="0"/>
                <a:cs typeface="Comic Sans MS"/>
              </a:rPr>
              <a:t>Facebook, Twitter</a:t>
            </a:r>
            <a:endParaRPr lang="en-US" dirty="0">
              <a:solidFill>
                <a:srgbClr val="FF0000"/>
              </a:solidFill>
              <a:effectLst>
                <a:outerShdw blurRad="38100" dist="38100" dir="2700000" algn="tl">
                  <a:srgbClr val="000000">
                    <a:alpha val="43137"/>
                  </a:srgbClr>
                </a:outerShdw>
              </a:effectLst>
              <a:latin typeface="Arial Black" panose="020B0A04020102020204" pitchFamily="34" charset="0"/>
              <a:cs typeface="Comic Sans MS"/>
            </a:endParaRPr>
          </a:p>
        </p:txBody>
      </p:sp>
      <p:sp>
        <p:nvSpPr>
          <p:cNvPr id="14" name="TextBox 13"/>
          <p:cNvSpPr txBox="1"/>
          <p:nvPr/>
        </p:nvSpPr>
        <p:spPr>
          <a:xfrm>
            <a:off x="5105400" y="2057400"/>
            <a:ext cx="2000932" cy="646331"/>
          </a:xfrm>
          <a:prstGeom prst="rect">
            <a:avLst/>
          </a:prstGeom>
          <a:noFill/>
          <a:ln>
            <a:noFill/>
          </a:ln>
        </p:spPr>
        <p:txBody>
          <a:bodyPr wrap="none" rtlCol="0">
            <a:spAutoFit/>
          </a:bodyPr>
          <a:lstStyle/>
          <a:p>
            <a:pPr algn="ctr"/>
            <a:r>
              <a:rPr lang="en-US" b="1"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Arial Black" panose="020B0A04020102020204" pitchFamily="34" charset="0"/>
                <a:cs typeface="Comic Sans MS"/>
              </a:rPr>
              <a:t>Web Graph</a:t>
            </a:r>
          </a:p>
          <a:p>
            <a:pPr algn="ctr"/>
            <a:r>
              <a:rPr lang="en-US" b="1"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Arial Black" panose="020B0A04020102020204" pitchFamily="34" charset="0"/>
                <a:cs typeface="Comic Sans MS"/>
              </a:rPr>
              <a:t>Google, Yahoo</a:t>
            </a:r>
            <a:endParaRPr lang="en-US"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Arial Black" panose="020B0A04020102020204" pitchFamily="34" charset="0"/>
              <a:cs typeface="Comic Sans MS"/>
            </a:endParaRPr>
          </a:p>
        </p:txBody>
      </p:sp>
      <p:sp>
        <p:nvSpPr>
          <p:cNvPr id="15" name="TextBox 14"/>
          <p:cNvSpPr txBox="1"/>
          <p:nvPr/>
        </p:nvSpPr>
        <p:spPr>
          <a:xfrm>
            <a:off x="1462854" y="4409256"/>
            <a:ext cx="1977786" cy="369332"/>
          </a:xfrm>
          <a:prstGeom prst="rect">
            <a:avLst/>
          </a:prstGeom>
          <a:noFill/>
        </p:spPr>
        <p:txBody>
          <a:bodyPr wrap="none" rtlCol="0">
            <a:spAutoFit/>
          </a:bodyPr>
          <a:lstStyle/>
          <a:p>
            <a:pPr algn="ctr"/>
            <a:r>
              <a:rPr lang="en-US"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Arial Black" panose="020B0A04020102020204" pitchFamily="34" charset="0"/>
                <a:cs typeface="Comic Sans MS"/>
              </a:rPr>
              <a:t>Road Network</a:t>
            </a:r>
          </a:p>
        </p:txBody>
      </p:sp>
      <p:sp>
        <p:nvSpPr>
          <p:cNvPr id="16" name="TextBox 15"/>
          <p:cNvSpPr txBox="1"/>
          <p:nvPr/>
        </p:nvSpPr>
        <p:spPr>
          <a:xfrm>
            <a:off x="4207034" y="4841304"/>
            <a:ext cx="2177840" cy="646331"/>
          </a:xfrm>
          <a:prstGeom prst="rect">
            <a:avLst/>
          </a:prstGeom>
          <a:noFill/>
        </p:spPr>
        <p:txBody>
          <a:bodyPr wrap="none" rtlCol="0">
            <a:spAutoFit/>
          </a:bodyPr>
          <a:lstStyle/>
          <a:p>
            <a:pPr algn="ctr"/>
            <a:r>
              <a:rPr lang="en-US"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Arial Black" panose="020B0A04020102020204" pitchFamily="34" charset="0"/>
                <a:cs typeface="Comic Sans MS"/>
              </a:rPr>
              <a:t>The Internet of </a:t>
            </a:r>
          </a:p>
          <a:p>
            <a:pPr algn="ctr"/>
            <a:r>
              <a:rPr lang="en-US"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Arial Black" panose="020B0A04020102020204" pitchFamily="34" charset="0"/>
                <a:cs typeface="Comic Sans MS"/>
              </a:rPr>
              <a:t>Things</a:t>
            </a:r>
          </a:p>
        </p:txBody>
      </p:sp>
    </p:spTree>
    <p:extLst>
      <p:ext uri="{BB962C8B-B14F-4D97-AF65-F5344CB8AC3E}">
        <p14:creationId xmlns:p14="http://schemas.microsoft.com/office/powerpoint/2010/main" val="396907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par>
                                <p:cTn id="9" presetID="9"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up)">
                                      <p:cBhvr>
                                        <p:cTn id="17" dur="500"/>
                                        <p:tgtEl>
                                          <p:spTgt spid="15"/>
                                        </p:tgtEl>
                                      </p:cBhvr>
                                    </p:animEffect>
                                  </p:childTnLst>
                                </p:cTn>
                              </p:par>
                              <p:par>
                                <p:cTn id="18" presetID="9"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53" presetClass="entr" presetSubtype="16"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68000" y="468000"/>
            <a:ext cx="8229600" cy="7921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dirty="0" smtClean="0"/>
              <a:t>Clique </a:t>
            </a:r>
            <a:r>
              <a:rPr lang="en-AU" dirty="0"/>
              <a:t>and Maximal Clique</a:t>
            </a:r>
            <a:br>
              <a:rPr lang="en-AU" dirty="0"/>
            </a:br>
            <a:endParaRPr lang="en-AU" altLang="en-US" dirty="0" smtClean="0">
              <a:ea typeface="MS PGothic" pitchFamily="34" charset="-128"/>
            </a:endParaRPr>
          </a:p>
        </p:txBody>
      </p:sp>
      <p:sp>
        <p:nvSpPr>
          <p:cNvPr id="25" name="Content Placeholder 2"/>
          <p:cNvSpPr>
            <a:spLocks noGrp="1"/>
          </p:cNvSpPr>
          <p:nvPr>
            <p:ph idx="1"/>
          </p:nvPr>
        </p:nvSpPr>
        <p:spPr bwMode="auto">
          <a:xfrm>
            <a:off x="304800" y="1371600"/>
            <a:ext cx="8229600" cy="17430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57250" lvl="1" indent="-457200">
              <a:buFont typeface="Arial" pitchFamily="34" charset="0"/>
              <a:buChar char="•"/>
              <a:defRPr/>
            </a:pPr>
            <a:r>
              <a:rPr lang="en-AU" sz="2400" dirty="0" smtClean="0">
                <a:cs typeface="Times New Roman" panose="02020603050405020304" pitchFamily="18" charset="0"/>
              </a:rPr>
              <a:t>Given a graph G, a clique is a set of nodes such that for any pair of them have an edge</a:t>
            </a:r>
          </a:p>
          <a:p>
            <a:pPr marL="857250" lvl="1" indent="-457200">
              <a:buFont typeface="Arial" pitchFamily="34" charset="0"/>
              <a:buChar char="•"/>
              <a:defRPr/>
            </a:pPr>
            <a:r>
              <a:rPr lang="en-AU" sz="2400" dirty="0">
                <a:cs typeface="Times New Roman" panose="02020603050405020304" pitchFamily="18" charset="0"/>
              </a:rPr>
              <a:t>A clique </a:t>
            </a:r>
            <a:r>
              <a:rPr lang="en-AU" sz="2400" dirty="0" smtClean="0">
                <a:cs typeface="Times New Roman" panose="02020603050405020304" pitchFamily="18" charset="0"/>
              </a:rPr>
              <a:t>is </a:t>
            </a:r>
            <a:r>
              <a:rPr lang="en-AU" sz="2400" dirty="0">
                <a:cs typeface="Times New Roman" panose="02020603050405020304" pitchFamily="18" charset="0"/>
              </a:rPr>
              <a:t>called maximal clique if there </a:t>
            </a:r>
            <a:r>
              <a:rPr lang="en-AU" sz="2400" dirty="0" smtClean="0">
                <a:cs typeface="Times New Roman" panose="02020603050405020304" pitchFamily="18" charset="0"/>
              </a:rPr>
              <a:t>exist </a:t>
            </a:r>
            <a:r>
              <a:rPr lang="en-AU" sz="2400" dirty="0">
                <a:cs typeface="Times New Roman" panose="02020603050405020304" pitchFamily="18" charset="0"/>
              </a:rPr>
              <a:t>no </a:t>
            </a:r>
            <a:r>
              <a:rPr lang="en-AU" sz="2400" dirty="0" smtClean="0">
                <a:cs typeface="Times New Roman" panose="02020603050405020304" pitchFamily="18" charset="0"/>
              </a:rPr>
              <a:t>other bigger cliques that contain it</a:t>
            </a:r>
            <a:endParaRPr lang="en-AU" sz="2400" dirty="0">
              <a:cs typeface="Times New Roman" panose="02020603050405020304" pitchFamily="18" charset="0"/>
            </a:endParaRPr>
          </a:p>
          <a:p>
            <a:pPr marL="0" indent="0">
              <a:defRPr/>
            </a:pPr>
            <a:endParaRPr lang="en-AU" sz="2800" dirty="0"/>
          </a:p>
        </p:txBody>
      </p:sp>
      <p:cxnSp>
        <p:nvCxnSpPr>
          <p:cNvPr id="145" name="Straight Connector 144"/>
          <p:cNvCxnSpPr/>
          <p:nvPr/>
        </p:nvCxnSpPr>
        <p:spPr>
          <a:xfrm flipH="1">
            <a:off x="5279827" y="3593307"/>
            <a:ext cx="1314452" cy="158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4676775" y="4572000"/>
            <a:ext cx="1895475" cy="9525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4667250" y="4572000"/>
            <a:ext cx="2558656"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6572250" y="3593306"/>
            <a:ext cx="653655" cy="978694"/>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4667250" y="3585767"/>
            <a:ext cx="612577" cy="98623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flipV="1">
            <a:off x="4667250" y="4572000"/>
            <a:ext cx="641746" cy="97869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5308995" y="5550693"/>
            <a:ext cx="1285284"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6594278" y="4572000"/>
            <a:ext cx="631627" cy="97869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H="1" flipV="1">
            <a:off x="5279828" y="3593306"/>
            <a:ext cx="1314450" cy="195738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5308996" y="3594894"/>
            <a:ext cx="1263254" cy="195579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H="1" flipV="1">
            <a:off x="6572250" y="3594894"/>
            <a:ext cx="22028" cy="195579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V="1">
            <a:off x="4667250" y="3594894"/>
            <a:ext cx="1905000" cy="97710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5279827" y="3593306"/>
            <a:ext cx="29168" cy="195738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5279827" y="3594894"/>
            <a:ext cx="1946078" cy="97710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5308995" y="4572000"/>
            <a:ext cx="1916910" cy="97869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H="1">
            <a:off x="3752850" y="3594894"/>
            <a:ext cx="1526978" cy="63896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H="1" flipV="1">
            <a:off x="3752850" y="4233862"/>
            <a:ext cx="1556146" cy="1316832"/>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3752850" y="3594894"/>
            <a:ext cx="2830414" cy="63896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H="1" flipV="1">
            <a:off x="3752851" y="4233863"/>
            <a:ext cx="3473054" cy="33813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H="1" flipV="1">
            <a:off x="3752852" y="4233864"/>
            <a:ext cx="923923" cy="338929"/>
          </a:xfrm>
          <a:prstGeom prst="line">
            <a:avLst/>
          </a:prstGeom>
          <a:ln/>
        </p:spPr>
        <p:style>
          <a:lnRef idx="2">
            <a:schemeClr val="accent1"/>
          </a:lnRef>
          <a:fillRef idx="0">
            <a:schemeClr val="accent1"/>
          </a:fillRef>
          <a:effectRef idx="1">
            <a:schemeClr val="accent1"/>
          </a:effectRef>
          <a:fontRef idx="minor">
            <a:schemeClr val="tx1"/>
          </a:fontRef>
        </p:style>
      </p:cxnSp>
      <p:sp>
        <p:nvSpPr>
          <p:cNvPr id="212" name="Flowchart: Connector 211"/>
          <p:cNvSpPr/>
          <p:nvPr/>
        </p:nvSpPr>
        <p:spPr>
          <a:xfrm>
            <a:off x="5181600" y="34290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6</a:t>
            </a:r>
            <a:endParaRPr lang="en-AU" sz="1200" baseline="-25000" dirty="0">
              <a:solidFill>
                <a:schemeClr val="tx1"/>
              </a:solidFill>
            </a:endParaRPr>
          </a:p>
        </p:txBody>
      </p:sp>
      <p:sp>
        <p:nvSpPr>
          <p:cNvPr id="217" name="Flowchart: Connector 216"/>
          <p:cNvSpPr/>
          <p:nvPr/>
        </p:nvSpPr>
        <p:spPr>
          <a:xfrm>
            <a:off x="4572000" y="44196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5</a:t>
            </a:r>
            <a:endParaRPr lang="en-AU" sz="1200" baseline="-25000" dirty="0">
              <a:solidFill>
                <a:schemeClr val="tx1"/>
              </a:solidFill>
            </a:endParaRPr>
          </a:p>
        </p:txBody>
      </p:sp>
      <p:cxnSp>
        <p:nvCxnSpPr>
          <p:cNvPr id="133" name="Straight Connector 132"/>
          <p:cNvCxnSpPr/>
          <p:nvPr/>
        </p:nvCxnSpPr>
        <p:spPr>
          <a:xfrm flipH="1" flipV="1">
            <a:off x="2693988" y="3585767"/>
            <a:ext cx="1058863" cy="63896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1600200" y="3581400"/>
            <a:ext cx="1112837" cy="65642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1623265" y="4285247"/>
            <a:ext cx="400050" cy="126603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a:off x="3394915" y="4260850"/>
            <a:ext cx="381003" cy="130095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27237" y="5551278"/>
            <a:ext cx="1371600" cy="3571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701925" y="3617900"/>
            <a:ext cx="677862" cy="195123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H="1">
            <a:off x="1978445" y="3616918"/>
            <a:ext cx="709614" cy="191532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1600200" y="4249738"/>
            <a:ext cx="2175718" cy="11112"/>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1585069" y="4260850"/>
            <a:ext cx="1794718" cy="130095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2023315" y="4237829"/>
            <a:ext cx="1752603" cy="127635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V="1">
            <a:off x="1623265" y="3594895"/>
            <a:ext cx="1070723" cy="64411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85" name="Straight Connector 184"/>
          <p:cNvCxnSpPr/>
          <p:nvPr/>
        </p:nvCxnSpPr>
        <p:spPr>
          <a:xfrm>
            <a:off x="1613740" y="4239010"/>
            <a:ext cx="400050" cy="126603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86" name="Straight Connector 185"/>
          <p:cNvCxnSpPr/>
          <p:nvPr/>
        </p:nvCxnSpPr>
        <p:spPr>
          <a:xfrm>
            <a:off x="1978445" y="5550687"/>
            <a:ext cx="1393405" cy="1845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87" name="Straight Connector 186"/>
          <p:cNvCxnSpPr/>
          <p:nvPr/>
        </p:nvCxnSpPr>
        <p:spPr>
          <a:xfrm>
            <a:off x="2713037" y="3617900"/>
            <a:ext cx="685800" cy="2022473"/>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89" name="Straight Connector 188"/>
          <p:cNvCxnSpPr/>
          <p:nvPr/>
        </p:nvCxnSpPr>
        <p:spPr>
          <a:xfrm flipH="1">
            <a:off x="1964161" y="3594895"/>
            <a:ext cx="729827" cy="202642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0" name="Straight Connector 189"/>
          <p:cNvCxnSpPr/>
          <p:nvPr/>
        </p:nvCxnSpPr>
        <p:spPr>
          <a:xfrm>
            <a:off x="1631106" y="4302114"/>
            <a:ext cx="1767731" cy="128488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1" name="Straight Connector 190"/>
          <p:cNvCxnSpPr/>
          <p:nvPr/>
        </p:nvCxnSpPr>
        <p:spPr>
          <a:xfrm flipH="1">
            <a:off x="1609725" y="3593306"/>
            <a:ext cx="1085849" cy="673896"/>
          </a:xfrm>
          <a:prstGeom prst="line">
            <a:avLst/>
          </a:prstGeom>
          <a:ln w="44450"/>
        </p:spPr>
        <p:style>
          <a:lnRef idx="3">
            <a:schemeClr val="accent5"/>
          </a:lnRef>
          <a:fillRef idx="0">
            <a:schemeClr val="accent5"/>
          </a:fillRef>
          <a:effectRef idx="2">
            <a:schemeClr val="accent5"/>
          </a:effectRef>
          <a:fontRef idx="minor">
            <a:schemeClr val="tx1"/>
          </a:fontRef>
        </p:style>
      </p:cxnSp>
      <p:cxnSp>
        <p:nvCxnSpPr>
          <p:cNvPr id="192" name="Straight Connector 191"/>
          <p:cNvCxnSpPr/>
          <p:nvPr/>
        </p:nvCxnSpPr>
        <p:spPr>
          <a:xfrm flipH="1" flipV="1">
            <a:off x="2717052" y="3581400"/>
            <a:ext cx="1066800" cy="655639"/>
          </a:xfrm>
          <a:prstGeom prst="line">
            <a:avLst/>
          </a:prstGeom>
          <a:ln w="44450"/>
        </p:spPr>
        <p:style>
          <a:lnRef idx="3">
            <a:schemeClr val="accent5"/>
          </a:lnRef>
          <a:fillRef idx="0">
            <a:schemeClr val="accent5"/>
          </a:fillRef>
          <a:effectRef idx="2">
            <a:schemeClr val="accent5"/>
          </a:effectRef>
          <a:fontRef idx="minor">
            <a:schemeClr val="tx1"/>
          </a:fontRef>
        </p:style>
      </p:cxnSp>
      <p:cxnSp>
        <p:nvCxnSpPr>
          <p:cNvPr id="193" name="Straight Connector 192"/>
          <p:cNvCxnSpPr/>
          <p:nvPr/>
        </p:nvCxnSpPr>
        <p:spPr>
          <a:xfrm flipV="1">
            <a:off x="3398837" y="4267387"/>
            <a:ext cx="373065" cy="1301750"/>
          </a:xfrm>
          <a:prstGeom prst="line">
            <a:avLst/>
          </a:prstGeom>
          <a:ln w="44450"/>
        </p:spPr>
        <p:style>
          <a:lnRef idx="3">
            <a:schemeClr val="accent5"/>
          </a:lnRef>
          <a:fillRef idx="0">
            <a:schemeClr val="accent5"/>
          </a:fillRef>
          <a:effectRef idx="2">
            <a:schemeClr val="accent5"/>
          </a:effectRef>
          <a:fontRef idx="minor">
            <a:schemeClr val="tx1"/>
          </a:fontRef>
        </p:style>
      </p:cxnSp>
      <p:cxnSp>
        <p:nvCxnSpPr>
          <p:cNvPr id="194" name="Straight Connector 193"/>
          <p:cNvCxnSpPr/>
          <p:nvPr/>
        </p:nvCxnSpPr>
        <p:spPr>
          <a:xfrm flipH="1" flipV="1">
            <a:off x="2021728" y="5563593"/>
            <a:ext cx="1367682" cy="17859"/>
          </a:xfrm>
          <a:prstGeom prst="line">
            <a:avLst/>
          </a:prstGeom>
          <a:ln w="44450"/>
        </p:spPr>
        <p:style>
          <a:lnRef idx="3">
            <a:schemeClr val="accent5"/>
          </a:lnRef>
          <a:fillRef idx="0">
            <a:schemeClr val="accent5"/>
          </a:fillRef>
          <a:effectRef idx="2">
            <a:schemeClr val="accent5"/>
          </a:effectRef>
          <a:fontRef idx="minor">
            <a:schemeClr val="tx1"/>
          </a:fontRef>
        </p:style>
      </p:cxnSp>
      <p:cxnSp>
        <p:nvCxnSpPr>
          <p:cNvPr id="195" name="Straight Connector 194"/>
          <p:cNvCxnSpPr/>
          <p:nvPr/>
        </p:nvCxnSpPr>
        <p:spPr>
          <a:xfrm>
            <a:off x="1627233" y="4315408"/>
            <a:ext cx="396082" cy="1276149"/>
          </a:xfrm>
          <a:prstGeom prst="line">
            <a:avLst/>
          </a:prstGeom>
          <a:ln w="44450"/>
        </p:spPr>
        <p:style>
          <a:lnRef idx="3">
            <a:schemeClr val="accent5"/>
          </a:lnRef>
          <a:fillRef idx="0">
            <a:schemeClr val="accent5"/>
          </a:fillRef>
          <a:effectRef idx="2">
            <a:schemeClr val="accent5"/>
          </a:effectRef>
          <a:fontRef idx="minor">
            <a:schemeClr val="tx1"/>
          </a:fontRef>
        </p:style>
      </p:cxnSp>
      <p:cxnSp>
        <p:nvCxnSpPr>
          <p:cNvPr id="196" name="Straight Connector 195"/>
          <p:cNvCxnSpPr/>
          <p:nvPr/>
        </p:nvCxnSpPr>
        <p:spPr>
          <a:xfrm flipH="1">
            <a:off x="1689940" y="4266198"/>
            <a:ext cx="2152650" cy="1"/>
          </a:xfrm>
          <a:prstGeom prst="line">
            <a:avLst/>
          </a:prstGeom>
          <a:ln w="44450"/>
        </p:spPr>
        <p:style>
          <a:lnRef idx="3">
            <a:schemeClr val="accent5"/>
          </a:lnRef>
          <a:fillRef idx="0">
            <a:schemeClr val="accent5"/>
          </a:fillRef>
          <a:effectRef idx="2">
            <a:schemeClr val="accent5"/>
          </a:effectRef>
          <a:fontRef idx="minor">
            <a:schemeClr val="tx1"/>
          </a:fontRef>
        </p:style>
      </p:cxnSp>
      <p:cxnSp>
        <p:nvCxnSpPr>
          <p:cNvPr id="197" name="Straight Connector 196"/>
          <p:cNvCxnSpPr/>
          <p:nvPr/>
        </p:nvCxnSpPr>
        <p:spPr>
          <a:xfrm flipH="1">
            <a:off x="2079181" y="4292108"/>
            <a:ext cx="1640869" cy="1167792"/>
          </a:xfrm>
          <a:prstGeom prst="line">
            <a:avLst/>
          </a:prstGeom>
          <a:ln w="44450"/>
        </p:spPr>
        <p:style>
          <a:lnRef idx="3">
            <a:schemeClr val="accent5"/>
          </a:lnRef>
          <a:fillRef idx="0">
            <a:schemeClr val="accent5"/>
          </a:fillRef>
          <a:effectRef idx="2">
            <a:schemeClr val="accent5"/>
          </a:effectRef>
          <a:fontRef idx="minor">
            <a:schemeClr val="tx1"/>
          </a:fontRef>
        </p:style>
      </p:cxnSp>
      <p:cxnSp>
        <p:nvCxnSpPr>
          <p:cNvPr id="198" name="Straight Connector 197"/>
          <p:cNvCxnSpPr/>
          <p:nvPr/>
        </p:nvCxnSpPr>
        <p:spPr>
          <a:xfrm flipH="1">
            <a:off x="1978445" y="3652243"/>
            <a:ext cx="689770" cy="1929209"/>
          </a:xfrm>
          <a:prstGeom prst="line">
            <a:avLst/>
          </a:prstGeom>
          <a:ln w="44450"/>
        </p:spPr>
        <p:style>
          <a:lnRef idx="3">
            <a:schemeClr val="accent5"/>
          </a:lnRef>
          <a:fillRef idx="0">
            <a:schemeClr val="accent5"/>
          </a:fillRef>
          <a:effectRef idx="2">
            <a:schemeClr val="accent5"/>
          </a:effectRef>
          <a:fontRef idx="minor">
            <a:schemeClr val="tx1"/>
          </a:fontRef>
        </p:style>
      </p:cxnSp>
      <p:cxnSp>
        <p:nvCxnSpPr>
          <p:cNvPr id="199" name="Straight Connector 198"/>
          <p:cNvCxnSpPr/>
          <p:nvPr/>
        </p:nvCxnSpPr>
        <p:spPr>
          <a:xfrm>
            <a:off x="2717052" y="3673263"/>
            <a:ext cx="693738" cy="1951039"/>
          </a:xfrm>
          <a:prstGeom prst="line">
            <a:avLst/>
          </a:prstGeom>
          <a:ln w="44450"/>
        </p:spPr>
        <p:style>
          <a:lnRef idx="3">
            <a:schemeClr val="accent5"/>
          </a:lnRef>
          <a:fillRef idx="0">
            <a:schemeClr val="accent5"/>
          </a:fillRef>
          <a:effectRef idx="2">
            <a:schemeClr val="accent5"/>
          </a:effectRef>
          <a:fontRef idx="minor">
            <a:schemeClr val="tx1"/>
          </a:fontRef>
        </p:style>
      </p:cxnSp>
      <p:cxnSp>
        <p:nvCxnSpPr>
          <p:cNvPr id="200" name="Straight Connector 199"/>
          <p:cNvCxnSpPr/>
          <p:nvPr/>
        </p:nvCxnSpPr>
        <p:spPr>
          <a:xfrm>
            <a:off x="1638251" y="4315408"/>
            <a:ext cx="1767731" cy="1274365"/>
          </a:xfrm>
          <a:prstGeom prst="line">
            <a:avLst/>
          </a:prstGeom>
          <a:ln w="44450"/>
        </p:spPr>
        <p:style>
          <a:lnRef idx="3">
            <a:schemeClr val="accent5"/>
          </a:lnRef>
          <a:fillRef idx="0">
            <a:schemeClr val="accent5"/>
          </a:fillRef>
          <a:effectRef idx="2">
            <a:schemeClr val="accent5"/>
          </a:effectRef>
          <a:fontRef idx="minor">
            <a:schemeClr val="tx1"/>
          </a:fontRef>
        </p:style>
      </p:cxnSp>
      <p:sp>
        <p:nvSpPr>
          <p:cNvPr id="213" name="Flowchart: Connector 212"/>
          <p:cNvSpPr/>
          <p:nvPr/>
        </p:nvSpPr>
        <p:spPr>
          <a:xfrm>
            <a:off x="6477000" y="34290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8</a:t>
            </a:r>
            <a:endParaRPr lang="en-AU" sz="1200" baseline="-25000" dirty="0">
              <a:solidFill>
                <a:schemeClr val="tx1"/>
              </a:solidFill>
            </a:endParaRPr>
          </a:p>
        </p:txBody>
      </p:sp>
      <p:sp>
        <p:nvSpPr>
          <p:cNvPr id="214" name="Flowchart: Connector 213"/>
          <p:cNvSpPr/>
          <p:nvPr/>
        </p:nvSpPr>
        <p:spPr>
          <a:xfrm>
            <a:off x="7086600" y="44196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9</a:t>
            </a:r>
            <a:endParaRPr lang="en-AU" sz="1200" baseline="-25000" dirty="0">
              <a:solidFill>
                <a:schemeClr val="tx1"/>
              </a:solidFill>
            </a:endParaRPr>
          </a:p>
        </p:txBody>
      </p:sp>
      <p:sp>
        <p:nvSpPr>
          <p:cNvPr id="215" name="Flowchart: Connector 214"/>
          <p:cNvSpPr/>
          <p:nvPr/>
        </p:nvSpPr>
        <p:spPr>
          <a:xfrm>
            <a:off x="6477000" y="54102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10</a:t>
            </a:r>
            <a:endParaRPr lang="en-AU" sz="1200" baseline="-25000" dirty="0">
              <a:solidFill>
                <a:schemeClr val="tx1"/>
              </a:solidFill>
            </a:endParaRPr>
          </a:p>
        </p:txBody>
      </p:sp>
      <p:sp>
        <p:nvSpPr>
          <p:cNvPr id="216" name="Flowchart: Connector 215"/>
          <p:cNvSpPr/>
          <p:nvPr/>
        </p:nvSpPr>
        <p:spPr>
          <a:xfrm>
            <a:off x="5181600" y="54102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7</a:t>
            </a:r>
            <a:endParaRPr lang="en-AU" sz="1200" baseline="-25000" dirty="0">
              <a:solidFill>
                <a:schemeClr val="tx1"/>
              </a:solidFill>
            </a:endParaRPr>
          </a:p>
        </p:txBody>
      </p:sp>
      <p:sp>
        <p:nvSpPr>
          <p:cNvPr id="91" name="Flowchart: Connector 90"/>
          <p:cNvSpPr/>
          <p:nvPr/>
        </p:nvSpPr>
        <p:spPr>
          <a:xfrm>
            <a:off x="1447800" y="4097338"/>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0</a:t>
            </a:r>
            <a:endParaRPr lang="en-AU" sz="1200" baseline="-25000" dirty="0">
              <a:solidFill>
                <a:schemeClr val="tx1"/>
              </a:solidFill>
            </a:endParaRPr>
          </a:p>
        </p:txBody>
      </p:sp>
      <p:sp>
        <p:nvSpPr>
          <p:cNvPr id="208" name="Flowchart: Connector 207"/>
          <p:cNvSpPr/>
          <p:nvPr/>
        </p:nvSpPr>
        <p:spPr>
          <a:xfrm>
            <a:off x="2541588" y="3440906"/>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1</a:t>
            </a:r>
            <a:endParaRPr lang="en-AU" sz="1200" baseline="-25000" dirty="0">
              <a:solidFill>
                <a:schemeClr val="tx1"/>
              </a:solidFill>
            </a:endParaRPr>
          </a:p>
        </p:txBody>
      </p:sp>
      <p:sp>
        <p:nvSpPr>
          <p:cNvPr id="211" name="Flowchart: Connector 210"/>
          <p:cNvSpPr/>
          <p:nvPr/>
        </p:nvSpPr>
        <p:spPr>
          <a:xfrm>
            <a:off x="3600450" y="4078883"/>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4</a:t>
            </a:r>
            <a:endParaRPr lang="en-AU" sz="1200" baseline="-25000" dirty="0">
              <a:solidFill>
                <a:schemeClr val="tx1"/>
              </a:solidFill>
            </a:endParaRPr>
          </a:p>
        </p:txBody>
      </p:sp>
      <p:sp>
        <p:nvSpPr>
          <p:cNvPr id="210" name="Flowchart: Connector 209"/>
          <p:cNvSpPr/>
          <p:nvPr/>
        </p:nvSpPr>
        <p:spPr>
          <a:xfrm>
            <a:off x="3227387" y="5398294"/>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3</a:t>
            </a:r>
            <a:endParaRPr lang="en-AU" sz="1200" baseline="-25000" dirty="0">
              <a:solidFill>
                <a:schemeClr val="tx1"/>
              </a:solidFill>
            </a:endParaRPr>
          </a:p>
        </p:txBody>
      </p:sp>
      <p:sp>
        <p:nvSpPr>
          <p:cNvPr id="209" name="Flowchart: Connector 208"/>
          <p:cNvSpPr/>
          <p:nvPr/>
        </p:nvSpPr>
        <p:spPr>
          <a:xfrm>
            <a:off x="1851818" y="53721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2</a:t>
            </a:r>
            <a:endParaRPr lang="en-AU" sz="1200" baseline="-25000" dirty="0">
              <a:solidFill>
                <a:schemeClr val="tx1"/>
              </a:solidFill>
            </a:endParaRPr>
          </a:p>
        </p:txBody>
      </p:sp>
    </p:spTree>
    <p:extLst>
      <p:ext uri="{BB962C8B-B14F-4D97-AF65-F5344CB8AC3E}">
        <p14:creationId xmlns:p14="http://schemas.microsoft.com/office/powerpoint/2010/main" val="17205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wipe(down)">
                                      <p:cBhvr>
                                        <p:cTn id="7" dur="200"/>
                                        <p:tgtEl>
                                          <p:spTgt spid="184"/>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Effect transition="in" filter="wipe(up)">
                                      <p:cBhvr>
                                        <p:cTn id="11" dur="200"/>
                                        <p:tgtEl>
                                          <p:spTgt spid="187"/>
                                        </p:tgtEl>
                                      </p:cBhvr>
                                    </p:animEffect>
                                  </p:childTnLst>
                                </p:cTn>
                              </p:par>
                            </p:childTnLst>
                          </p:cTn>
                        </p:par>
                        <p:par>
                          <p:cTn id="12" fill="hold">
                            <p:stCondLst>
                              <p:cond delay="400"/>
                            </p:stCondLst>
                            <p:childTnLst>
                              <p:par>
                                <p:cTn id="13" presetID="22" presetClass="entr" presetSubtype="4" fill="hold" nodeType="after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wipe(down)">
                                      <p:cBhvr>
                                        <p:cTn id="15" dur="200"/>
                                        <p:tgtEl>
                                          <p:spTgt spid="186"/>
                                        </p:tgtEl>
                                      </p:cBhvr>
                                    </p:animEffect>
                                  </p:childTnLst>
                                </p:cTn>
                              </p:par>
                            </p:childTnLst>
                          </p:cTn>
                        </p:par>
                        <p:par>
                          <p:cTn id="16" fill="hold">
                            <p:stCondLst>
                              <p:cond delay="600"/>
                            </p:stCondLst>
                            <p:childTnLst>
                              <p:par>
                                <p:cTn id="17" presetID="22" presetClass="entr" presetSubtype="4" fill="hold" nodeType="afterEffect">
                                  <p:stCondLst>
                                    <p:cond delay="0"/>
                                  </p:stCondLst>
                                  <p:childTnLst>
                                    <p:set>
                                      <p:cBhvr>
                                        <p:cTn id="18" dur="1" fill="hold">
                                          <p:stCondLst>
                                            <p:cond delay="0"/>
                                          </p:stCondLst>
                                        </p:cTn>
                                        <p:tgtEl>
                                          <p:spTgt spid="185"/>
                                        </p:tgtEl>
                                        <p:attrNameLst>
                                          <p:attrName>style.visibility</p:attrName>
                                        </p:attrNameLst>
                                      </p:cBhvr>
                                      <p:to>
                                        <p:strVal val="visible"/>
                                      </p:to>
                                    </p:set>
                                    <p:animEffect transition="in" filter="wipe(down)">
                                      <p:cBhvr>
                                        <p:cTn id="19" dur="200"/>
                                        <p:tgtEl>
                                          <p:spTgt spid="185"/>
                                        </p:tgtEl>
                                      </p:cBhvr>
                                    </p:animEffect>
                                  </p:childTnLst>
                                </p:cTn>
                              </p:par>
                            </p:childTnLst>
                          </p:cTn>
                        </p:par>
                        <p:par>
                          <p:cTn id="20" fill="hold">
                            <p:stCondLst>
                              <p:cond delay="800"/>
                            </p:stCondLst>
                            <p:childTnLst>
                              <p:par>
                                <p:cTn id="21" presetID="22" presetClass="entr" presetSubtype="1" fill="hold" nodeType="afterEffect">
                                  <p:stCondLst>
                                    <p:cond delay="0"/>
                                  </p:stCondLst>
                                  <p:childTnLst>
                                    <p:set>
                                      <p:cBhvr>
                                        <p:cTn id="22" dur="1" fill="hold">
                                          <p:stCondLst>
                                            <p:cond delay="0"/>
                                          </p:stCondLst>
                                        </p:cTn>
                                        <p:tgtEl>
                                          <p:spTgt spid="190"/>
                                        </p:tgtEl>
                                        <p:attrNameLst>
                                          <p:attrName>style.visibility</p:attrName>
                                        </p:attrNameLst>
                                      </p:cBhvr>
                                      <p:to>
                                        <p:strVal val="visible"/>
                                      </p:to>
                                    </p:set>
                                    <p:animEffect transition="in" filter="wipe(up)">
                                      <p:cBhvr>
                                        <p:cTn id="23" dur="200"/>
                                        <p:tgtEl>
                                          <p:spTgt spid="190"/>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89"/>
                                        </p:tgtEl>
                                        <p:attrNameLst>
                                          <p:attrName>style.visibility</p:attrName>
                                        </p:attrNameLst>
                                      </p:cBhvr>
                                      <p:to>
                                        <p:strVal val="visible"/>
                                      </p:to>
                                    </p:set>
                                    <p:animEffect transition="in" filter="wipe(up)">
                                      <p:cBhvr>
                                        <p:cTn id="27" dur="200"/>
                                        <p:tgtEl>
                                          <p:spTgt spid="1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1"/>
                                        </p:tgtEl>
                                        <p:attrNameLst>
                                          <p:attrName>style.visibility</p:attrName>
                                        </p:attrNameLst>
                                      </p:cBhvr>
                                      <p:to>
                                        <p:strVal val="visible"/>
                                      </p:to>
                                    </p:set>
                                    <p:animEffect transition="in" filter="wipe(down)">
                                      <p:cBhvr>
                                        <p:cTn id="32" dur="200"/>
                                        <p:tgtEl>
                                          <p:spTgt spid="191"/>
                                        </p:tgtEl>
                                      </p:cBhvr>
                                    </p:animEffect>
                                  </p:childTnLst>
                                </p:cTn>
                              </p:par>
                            </p:childTnLst>
                          </p:cTn>
                        </p:par>
                        <p:par>
                          <p:cTn id="33" fill="hold">
                            <p:stCondLst>
                              <p:cond delay="200"/>
                            </p:stCondLst>
                            <p:childTnLst>
                              <p:par>
                                <p:cTn id="34" presetID="22" presetClass="entr" presetSubtype="1" fill="hold" nodeType="afterEffect">
                                  <p:stCondLst>
                                    <p:cond delay="0"/>
                                  </p:stCondLst>
                                  <p:childTnLst>
                                    <p:set>
                                      <p:cBhvr>
                                        <p:cTn id="35" dur="1" fill="hold">
                                          <p:stCondLst>
                                            <p:cond delay="0"/>
                                          </p:stCondLst>
                                        </p:cTn>
                                        <p:tgtEl>
                                          <p:spTgt spid="192"/>
                                        </p:tgtEl>
                                        <p:attrNameLst>
                                          <p:attrName>style.visibility</p:attrName>
                                        </p:attrNameLst>
                                      </p:cBhvr>
                                      <p:to>
                                        <p:strVal val="visible"/>
                                      </p:to>
                                    </p:set>
                                    <p:animEffect transition="in" filter="wipe(up)">
                                      <p:cBhvr>
                                        <p:cTn id="36" dur="200"/>
                                        <p:tgtEl>
                                          <p:spTgt spid="192"/>
                                        </p:tgtEl>
                                      </p:cBhvr>
                                    </p:animEffect>
                                  </p:childTnLst>
                                </p:cTn>
                              </p:par>
                            </p:childTnLst>
                          </p:cTn>
                        </p:par>
                        <p:par>
                          <p:cTn id="37" fill="hold">
                            <p:stCondLst>
                              <p:cond delay="400"/>
                            </p:stCondLst>
                            <p:childTnLst>
                              <p:par>
                                <p:cTn id="38" presetID="22" presetClass="entr" presetSubtype="1" fill="hold" nodeType="afterEffect">
                                  <p:stCondLst>
                                    <p:cond delay="0"/>
                                  </p:stCondLst>
                                  <p:childTnLst>
                                    <p:set>
                                      <p:cBhvr>
                                        <p:cTn id="39" dur="1" fill="hold">
                                          <p:stCondLst>
                                            <p:cond delay="0"/>
                                          </p:stCondLst>
                                        </p:cTn>
                                        <p:tgtEl>
                                          <p:spTgt spid="193"/>
                                        </p:tgtEl>
                                        <p:attrNameLst>
                                          <p:attrName>style.visibility</p:attrName>
                                        </p:attrNameLst>
                                      </p:cBhvr>
                                      <p:to>
                                        <p:strVal val="visible"/>
                                      </p:to>
                                    </p:set>
                                    <p:animEffect transition="in" filter="wipe(up)">
                                      <p:cBhvr>
                                        <p:cTn id="40" dur="200"/>
                                        <p:tgtEl>
                                          <p:spTgt spid="193"/>
                                        </p:tgtEl>
                                      </p:cBhvr>
                                    </p:animEffect>
                                  </p:childTnLst>
                                </p:cTn>
                              </p:par>
                            </p:childTnLst>
                          </p:cTn>
                        </p:par>
                        <p:par>
                          <p:cTn id="41" fill="hold">
                            <p:stCondLst>
                              <p:cond delay="600"/>
                            </p:stCondLst>
                            <p:childTnLst>
                              <p:par>
                                <p:cTn id="42" presetID="22" presetClass="entr" presetSubtype="4" fill="hold" nodeType="afterEffect">
                                  <p:stCondLst>
                                    <p:cond delay="0"/>
                                  </p:stCondLst>
                                  <p:childTnLst>
                                    <p:set>
                                      <p:cBhvr>
                                        <p:cTn id="43" dur="1" fill="hold">
                                          <p:stCondLst>
                                            <p:cond delay="0"/>
                                          </p:stCondLst>
                                        </p:cTn>
                                        <p:tgtEl>
                                          <p:spTgt spid="194"/>
                                        </p:tgtEl>
                                        <p:attrNameLst>
                                          <p:attrName>style.visibility</p:attrName>
                                        </p:attrNameLst>
                                      </p:cBhvr>
                                      <p:to>
                                        <p:strVal val="visible"/>
                                      </p:to>
                                    </p:set>
                                    <p:animEffect transition="in" filter="wipe(down)">
                                      <p:cBhvr>
                                        <p:cTn id="44" dur="200"/>
                                        <p:tgtEl>
                                          <p:spTgt spid="194"/>
                                        </p:tgtEl>
                                      </p:cBhvr>
                                    </p:animEffect>
                                  </p:childTnLst>
                                </p:cTn>
                              </p:par>
                            </p:childTnLst>
                          </p:cTn>
                        </p:par>
                        <p:par>
                          <p:cTn id="45" fill="hold">
                            <p:stCondLst>
                              <p:cond delay="800"/>
                            </p:stCondLst>
                            <p:childTnLst>
                              <p:par>
                                <p:cTn id="46" presetID="22" presetClass="entr" presetSubtype="4" fill="hold" nodeType="afterEffect">
                                  <p:stCondLst>
                                    <p:cond delay="0"/>
                                  </p:stCondLst>
                                  <p:childTnLst>
                                    <p:set>
                                      <p:cBhvr>
                                        <p:cTn id="47" dur="1" fill="hold">
                                          <p:stCondLst>
                                            <p:cond delay="0"/>
                                          </p:stCondLst>
                                        </p:cTn>
                                        <p:tgtEl>
                                          <p:spTgt spid="195"/>
                                        </p:tgtEl>
                                        <p:attrNameLst>
                                          <p:attrName>style.visibility</p:attrName>
                                        </p:attrNameLst>
                                      </p:cBhvr>
                                      <p:to>
                                        <p:strVal val="visible"/>
                                      </p:to>
                                    </p:set>
                                    <p:animEffect transition="in" filter="wipe(down)">
                                      <p:cBhvr>
                                        <p:cTn id="48" dur="200"/>
                                        <p:tgtEl>
                                          <p:spTgt spid="195"/>
                                        </p:tgtEl>
                                      </p:cBhvr>
                                    </p:animEffect>
                                  </p:childTnLst>
                                </p:cTn>
                              </p:par>
                            </p:childTnLst>
                          </p:cTn>
                        </p:par>
                        <p:par>
                          <p:cTn id="49" fill="hold">
                            <p:stCondLst>
                              <p:cond delay="1000"/>
                            </p:stCondLst>
                            <p:childTnLst>
                              <p:par>
                                <p:cTn id="50" presetID="22" presetClass="entr" presetSubtype="4" fill="hold" nodeType="afterEffect">
                                  <p:stCondLst>
                                    <p:cond delay="0"/>
                                  </p:stCondLst>
                                  <p:childTnLst>
                                    <p:set>
                                      <p:cBhvr>
                                        <p:cTn id="51" dur="1" fill="hold">
                                          <p:stCondLst>
                                            <p:cond delay="0"/>
                                          </p:stCondLst>
                                        </p:cTn>
                                        <p:tgtEl>
                                          <p:spTgt spid="196"/>
                                        </p:tgtEl>
                                        <p:attrNameLst>
                                          <p:attrName>style.visibility</p:attrName>
                                        </p:attrNameLst>
                                      </p:cBhvr>
                                      <p:to>
                                        <p:strVal val="visible"/>
                                      </p:to>
                                    </p:set>
                                    <p:animEffect transition="in" filter="wipe(down)">
                                      <p:cBhvr>
                                        <p:cTn id="52" dur="200"/>
                                        <p:tgtEl>
                                          <p:spTgt spid="196"/>
                                        </p:tgtEl>
                                      </p:cBhvr>
                                    </p:animEffect>
                                  </p:childTnLst>
                                </p:cTn>
                              </p:par>
                            </p:childTnLst>
                          </p:cTn>
                        </p:par>
                        <p:par>
                          <p:cTn id="53" fill="hold">
                            <p:stCondLst>
                              <p:cond delay="1200"/>
                            </p:stCondLst>
                            <p:childTnLst>
                              <p:par>
                                <p:cTn id="54" presetID="22" presetClass="entr" presetSubtype="1" fill="hold" nodeType="afterEffect">
                                  <p:stCondLst>
                                    <p:cond delay="0"/>
                                  </p:stCondLst>
                                  <p:childTnLst>
                                    <p:set>
                                      <p:cBhvr>
                                        <p:cTn id="55" dur="1" fill="hold">
                                          <p:stCondLst>
                                            <p:cond delay="0"/>
                                          </p:stCondLst>
                                        </p:cTn>
                                        <p:tgtEl>
                                          <p:spTgt spid="197"/>
                                        </p:tgtEl>
                                        <p:attrNameLst>
                                          <p:attrName>style.visibility</p:attrName>
                                        </p:attrNameLst>
                                      </p:cBhvr>
                                      <p:to>
                                        <p:strVal val="visible"/>
                                      </p:to>
                                    </p:set>
                                    <p:animEffect transition="in" filter="wipe(up)">
                                      <p:cBhvr>
                                        <p:cTn id="56" dur="200"/>
                                        <p:tgtEl>
                                          <p:spTgt spid="197"/>
                                        </p:tgtEl>
                                      </p:cBhvr>
                                    </p:animEffect>
                                  </p:childTnLst>
                                </p:cTn>
                              </p:par>
                            </p:childTnLst>
                          </p:cTn>
                        </p:par>
                        <p:par>
                          <p:cTn id="57" fill="hold">
                            <p:stCondLst>
                              <p:cond delay="1400"/>
                            </p:stCondLst>
                            <p:childTnLst>
                              <p:par>
                                <p:cTn id="58" presetID="22" presetClass="entr" presetSubtype="4" fill="hold" nodeType="afterEffect">
                                  <p:stCondLst>
                                    <p:cond delay="0"/>
                                  </p:stCondLst>
                                  <p:childTnLst>
                                    <p:set>
                                      <p:cBhvr>
                                        <p:cTn id="59" dur="1" fill="hold">
                                          <p:stCondLst>
                                            <p:cond delay="0"/>
                                          </p:stCondLst>
                                        </p:cTn>
                                        <p:tgtEl>
                                          <p:spTgt spid="198"/>
                                        </p:tgtEl>
                                        <p:attrNameLst>
                                          <p:attrName>style.visibility</p:attrName>
                                        </p:attrNameLst>
                                      </p:cBhvr>
                                      <p:to>
                                        <p:strVal val="visible"/>
                                      </p:to>
                                    </p:set>
                                    <p:animEffect transition="in" filter="wipe(down)">
                                      <p:cBhvr>
                                        <p:cTn id="60" dur="200"/>
                                        <p:tgtEl>
                                          <p:spTgt spid="198"/>
                                        </p:tgtEl>
                                      </p:cBhvr>
                                    </p:animEffect>
                                  </p:childTnLst>
                                </p:cTn>
                              </p:par>
                            </p:childTnLst>
                          </p:cTn>
                        </p:par>
                        <p:par>
                          <p:cTn id="61" fill="hold">
                            <p:stCondLst>
                              <p:cond delay="1600"/>
                            </p:stCondLst>
                            <p:childTnLst>
                              <p:par>
                                <p:cTn id="62" presetID="22" presetClass="entr" presetSubtype="1" fill="hold" nodeType="afterEffect">
                                  <p:stCondLst>
                                    <p:cond delay="0"/>
                                  </p:stCondLst>
                                  <p:childTnLst>
                                    <p:set>
                                      <p:cBhvr>
                                        <p:cTn id="63" dur="1" fill="hold">
                                          <p:stCondLst>
                                            <p:cond delay="0"/>
                                          </p:stCondLst>
                                        </p:cTn>
                                        <p:tgtEl>
                                          <p:spTgt spid="199"/>
                                        </p:tgtEl>
                                        <p:attrNameLst>
                                          <p:attrName>style.visibility</p:attrName>
                                        </p:attrNameLst>
                                      </p:cBhvr>
                                      <p:to>
                                        <p:strVal val="visible"/>
                                      </p:to>
                                    </p:set>
                                    <p:animEffect transition="in" filter="wipe(up)">
                                      <p:cBhvr>
                                        <p:cTn id="64" dur="200"/>
                                        <p:tgtEl>
                                          <p:spTgt spid="199"/>
                                        </p:tgtEl>
                                      </p:cBhvr>
                                    </p:animEffect>
                                  </p:childTnLst>
                                </p:cTn>
                              </p:par>
                            </p:childTnLst>
                          </p:cTn>
                        </p:par>
                        <p:par>
                          <p:cTn id="65" fill="hold">
                            <p:stCondLst>
                              <p:cond delay="1800"/>
                            </p:stCondLst>
                            <p:childTnLst>
                              <p:par>
                                <p:cTn id="66" presetID="22" presetClass="entr" presetSubtype="4" fill="hold" nodeType="afterEffect">
                                  <p:stCondLst>
                                    <p:cond delay="0"/>
                                  </p:stCondLst>
                                  <p:childTnLst>
                                    <p:set>
                                      <p:cBhvr>
                                        <p:cTn id="67" dur="1" fill="hold">
                                          <p:stCondLst>
                                            <p:cond delay="0"/>
                                          </p:stCondLst>
                                        </p:cTn>
                                        <p:tgtEl>
                                          <p:spTgt spid="200"/>
                                        </p:tgtEl>
                                        <p:attrNameLst>
                                          <p:attrName>style.visibility</p:attrName>
                                        </p:attrNameLst>
                                      </p:cBhvr>
                                      <p:to>
                                        <p:strVal val="visible"/>
                                      </p:to>
                                    </p:set>
                                    <p:animEffect transition="in" filter="wipe(down)">
                                      <p:cBhvr>
                                        <p:cTn id="68" dur="2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68000" y="46800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dirty="0" smtClean="0">
                <a:ea typeface="MS PGothic" pitchFamily="34" charset="-128"/>
              </a:rPr>
              <a:t>Traditional models for Maximal Clique </a:t>
            </a:r>
            <a:r>
              <a:rPr lang="en-AU" altLang="en-US" dirty="0" smtClean="0">
                <a:ea typeface="MS PGothic" pitchFamily="34" charset="-128"/>
              </a:rPr>
              <a:t/>
            </a:r>
            <a:br>
              <a:rPr lang="en-AU" altLang="en-US" dirty="0" smtClean="0">
                <a:ea typeface="MS PGothic" pitchFamily="34" charset="-128"/>
              </a:rPr>
            </a:br>
            <a:endParaRPr lang="en-AU" altLang="en-US" dirty="0" smtClean="0">
              <a:ea typeface="MS PGothic" pitchFamily="34" charset="-128"/>
            </a:endParaRPr>
          </a:p>
        </p:txBody>
      </p:sp>
      <p:sp>
        <p:nvSpPr>
          <p:cNvPr id="15363" name="Content Placeholder 2"/>
          <p:cNvSpPr>
            <a:spLocks noGrp="1"/>
          </p:cNvSpPr>
          <p:nvPr>
            <p:ph idx="1"/>
          </p:nvPr>
        </p:nvSpPr>
        <p:spPr bwMode="auto">
          <a:xfrm>
            <a:off x="457200" y="1217615"/>
            <a:ext cx="8229600" cy="68738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Char char="•"/>
              <a:defRPr/>
            </a:pPr>
            <a:r>
              <a:rPr lang="en-AU" sz="2800" dirty="0" smtClean="0"/>
              <a:t>Maximal Clique Enumeration:</a:t>
            </a:r>
          </a:p>
        </p:txBody>
      </p:sp>
      <p:sp>
        <p:nvSpPr>
          <p:cNvPr id="4" name="Content Placeholder 2"/>
          <p:cNvSpPr txBox="1">
            <a:spLocks/>
          </p:cNvSpPr>
          <p:nvPr/>
        </p:nvSpPr>
        <p:spPr bwMode="auto">
          <a:xfrm>
            <a:off x="533400" y="3352800"/>
            <a:ext cx="8229600" cy="609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defRPr/>
            </a:pPr>
            <a:r>
              <a:rPr lang="en-AU" sz="2800" dirty="0" smtClean="0"/>
              <a:t>Top-K Maximal Clique:</a:t>
            </a:r>
          </a:p>
        </p:txBody>
      </p:sp>
      <p:sp>
        <p:nvSpPr>
          <p:cNvPr id="5" name="Content Placeholder 2"/>
          <p:cNvSpPr txBox="1">
            <a:spLocks/>
          </p:cNvSpPr>
          <p:nvPr/>
        </p:nvSpPr>
        <p:spPr bwMode="auto">
          <a:xfrm>
            <a:off x="533400" y="1703391"/>
            <a:ext cx="8229600" cy="14470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defRPr/>
            </a:pPr>
            <a:r>
              <a:rPr lang="en-AU" sz="2400" dirty="0" smtClean="0"/>
              <a:t>Enumerate all the maximal cliques in the graph</a:t>
            </a:r>
            <a:endParaRPr lang="en-AU" sz="2000" dirty="0" smtClean="0"/>
          </a:p>
        </p:txBody>
      </p:sp>
      <p:sp>
        <p:nvSpPr>
          <p:cNvPr id="6" name="Content Placeholder 2"/>
          <p:cNvSpPr txBox="1">
            <a:spLocks/>
          </p:cNvSpPr>
          <p:nvPr/>
        </p:nvSpPr>
        <p:spPr bwMode="auto">
          <a:xfrm>
            <a:off x="609600" y="3962401"/>
            <a:ext cx="8229600" cy="5333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defRPr/>
            </a:pPr>
            <a:r>
              <a:rPr lang="en-AU" sz="2400" dirty="0" smtClean="0"/>
              <a:t>Return top-k maximal cliques with largest size</a:t>
            </a:r>
            <a:endParaRPr lang="en-AU" sz="2000" dirty="0" smtClean="0"/>
          </a:p>
        </p:txBody>
      </p:sp>
      <p:sp>
        <p:nvSpPr>
          <p:cNvPr id="7" name="Content Placeholder 2"/>
          <p:cNvSpPr txBox="1">
            <a:spLocks/>
          </p:cNvSpPr>
          <p:nvPr/>
        </p:nvSpPr>
        <p:spPr bwMode="auto">
          <a:xfrm>
            <a:off x="685800" y="2209800"/>
            <a:ext cx="8229600" cy="8643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57300" lvl="2" indent="-457200">
              <a:defRPr/>
            </a:pPr>
            <a:r>
              <a:rPr lang="en-AU" sz="2000" dirty="0" smtClean="0"/>
              <a:t>Exponential number of maximal cliques</a:t>
            </a:r>
          </a:p>
          <a:p>
            <a:pPr marL="1257300" lvl="2" indent="-457200">
              <a:defRPr/>
            </a:pPr>
            <a:r>
              <a:rPr lang="en-AU" sz="2000" dirty="0" smtClean="0"/>
              <a:t>Large redundant and useless information</a:t>
            </a:r>
            <a:endParaRPr lang="en-AU" sz="2000" dirty="0"/>
          </a:p>
        </p:txBody>
      </p:sp>
      <p:sp>
        <p:nvSpPr>
          <p:cNvPr id="8" name="Content Placeholder 2"/>
          <p:cNvSpPr txBox="1">
            <a:spLocks/>
          </p:cNvSpPr>
          <p:nvPr/>
        </p:nvSpPr>
        <p:spPr bwMode="auto">
          <a:xfrm>
            <a:off x="685800" y="4495800"/>
            <a:ext cx="8229600" cy="838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57300" lvl="2" indent="-457200">
              <a:defRPr/>
            </a:pPr>
            <a:r>
              <a:rPr lang="en-AU" sz="2000" dirty="0" smtClean="0"/>
              <a:t>Still contain large redundancy and hold little information as a whole.</a:t>
            </a:r>
            <a:endParaRPr lang="en-AU" sz="2000" dirty="0"/>
          </a:p>
        </p:txBody>
      </p:sp>
    </p:spTree>
    <p:extLst>
      <p:ext uri="{BB962C8B-B14F-4D97-AF65-F5344CB8AC3E}">
        <p14:creationId xmlns:p14="http://schemas.microsoft.com/office/powerpoint/2010/main" val="190230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9144000" cy="792088"/>
          </a:xfrm>
        </p:spPr>
        <p:txBody>
          <a:bodyPr/>
          <a:lstStyle/>
          <a:p>
            <a:r>
              <a:rPr lang="en-AU" dirty="0" smtClean="0"/>
              <a:t>Diversified Top-K Clique </a:t>
            </a:r>
            <a:endParaRPr lang="en-AU" dirty="0"/>
          </a:p>
        </p:txBody>
      </p:sp>
      <p:cxnSp>
        <p:nvCxnSpPr>
          <p:cNvPr id="82" name="Straight Connector 81"/>
          <p:cNvCxnSpPr/>
          <p:nvPr/>
        </p:nvCxnSpPr>
        <p:spPr>
          <a:xfrm flipH="1" flipV="1">
            <a:off x="2698552" y="2826742"/>
            <a:ext cx="1058863" cy="63896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1631752" y="2825157"/>
            <a:ext cx="1112837" cy="65642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1631752" y="3481586"/>
            <a:ext cx="400050" cy="126603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3403402" y="3481586"/>
            <a:ext cx="381003" cy="130095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2031802" y="4746824"/>
            <a:ext cx="1371600" cy="3571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2725540" y="2831305"/>
            <a:ext cx="677862" cy="195123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2031802" y="2831504"/>
            <a:ext cx="709614" cy="191532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1608684" y="3470474"/>
            <a:ext cx="2175718" cy="11112"/>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1608684" y="3481586"/>
            <a:ext cx="1794718" cy="130095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2031802" y="3470474"/>
            <a:ext cx="1752603" cy="127635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flipV="1">
            <a:off x="5105400" y="2667001"/>
            <a:ext cx="838200" cy="7907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flipV="1">
            <a:off x="4755952" y="3806923"/>
            <a:ext cx="2178249" cy="14552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4755952" y="3733800"/>
            <a:ext cx="1425476" cy="7312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5943600" y="2743200"/>
            <a:ext cx="228600" cy="9906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a:off x="4755952" y="2667000"/>
            <a:ext cx="349449" cy="113992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flipV="1">
            <a:off x="4755952" y="3803175"/>
            <a:ext cx="425648" cy="76882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5181600" y="3952450"/>
            <a:ext cx="1752600" cy="61955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flipV="1">
            <a:off x="6172200" y="3733800"/>
            <a:ext cx="762001" cy="21865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flipV="1">
            <a:off x="5105400" y="2667000"/>
            <a:ext cx="1828800" cy="128545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V="1">
            <a:off x="5181600" y="2743200"/>
            <a:ext cx="762000" cy="182880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H="1" flipV="1">
            <a:off x="5943600" y="2743200"/>
            <a:ext cx="990601" cy="121304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4755952" y="2774764"/>
            <a:ext cx="1187648" cy="103215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5105400" y="2667000"/>
            <a:ext cx="76200" cy="19050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5105400" y="2667000"/>
            <a:ext cx="1066800" cy="10668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5181600" y="3733800"/>
            <a:ext cx="990600" cy="838202"/>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3784402" y="2672754"/>
            <a:ext cx="1320998" cy="79295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3784404" y="3465712"/>
            <a:ext cx="1397196" cy="110628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a:off x="3784402" y="2765834"/>
            <a:ext cx="2198787" cy="71019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flipV="1">
            <a:off x="3784403" y="3465713"/>
            <a:ext cx="2387797" cy="26808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flipV="1">
            <a:off x="3784404" y="3465712"/>
            <a:ext cx="923923" cy="338929"/>
          </a:xfrm>
          <a:prstGeom prst="line">
            <a:avLst/>
          </a:prstGeom>
          <a:ln/>
        </p:spPr>
        <p:style>
          <a:lnRef idx="2">
            <a:schemeClr val="accent1"/>
          </a:lnRef>
          <a:fillRef idx="0">
            <a:schemeClr val="accent1"/>
          </a:fillRef>
          <a:effectRef idx="1">
            <a:schemeClr val="accent1"/>
          </a:effectRef>
          <a:fontRef idx="minor">
            <a:schemeClr val="tx1"/>
          </a:fontRef>
        </p:style>
      </p:cxnSp>
      <p:sp>
        <p:nvSpPr>
          <p:cNvPr id="133" name="Flowchart: Connector 132"/>
          <p:cNvSpPr/>
          <p:nvPr/>
        </p:nvSpPr>
        <p:spPr>
          <a:xfrm>
            <a:off x="4968000" y="25200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6</a:t>
            </a:r>
            <a:endParaRPr lang="en-AU" sz="1200" baseline="-25000" dirty="0">
              <a:solidFill>
                <a:schemeClr val="tx1"/>
              </a:solidFill>
            </a:endParaRPr>
          </a:p>
        </p:txBody>
      </p:sp>
      <p:sp>
        <p:nvSpPr>
          <p:cNvPr id="134" name="Flowchart: Connector 133"/>
          <p:cNvSpPr/>
          <p:nvPr/>
        </p:nvSpPr>
        <p:spPr>
          <a:xfrm>
            <a:off x="5791200" y="25908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8</a:t>
            </a:r>
            <a:endParaRPr lang="en-AU" sz="1200" baseline="-25000" dirty="0">
              <a:solidFill>
                <a:schemeClr val="tx1"/>
              </a:solidFill>
            </a:endParaRPr>
          </a:p>
        </p:txBody>
      </p:sp>
      <p:sp>
        <p:nvSpPr>
          <p:cNvPr id="135" name="Flowchart: Connector 134"/>
          <p:cNvSpPr/>
          <p:nvPr/>
        </p:nvSpPr>
        <p:spPr>
          <a:xfrm>
            <a:off x="6019800" y="35814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9</a:t>
            </a:r>
            <a:endParaRPr lang="en-AU" sz="1200" baseline="-25000" dirty="0">
              <a:solidFill>
                <a:schemeClr val="tx1"/>
              </a:solidFill>
            </a:endParaRPr>
          </a:p>
        </p:txBody>
      </p:sp>
      <p:sp>
        <p:nvSpPr>
          <p:cNvPr id="136" name="Flowchart: Connector 135"/>
          <p:cNvSpPr/>
          <p:nvPr/>
        </p:nvSpPr>
        <p:spPr>
          <a:xfrm>
            <a:off x="6781800" y="3803175"/>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10</a:t>
            </a:r>
            <a:endParaRPr lang="en-AU" sz="1200" baseline="-25000" dirty="0">
              <a:solidFill>
                <a:schemeClr val="tx1"/>
              </a:solidFill>
            </a:endParaRPr>
          </a:p>
        </p:txBody>
      </p:sp>
      <p:sp>
        <p:nvSpPr>
          <p:cNvPr id="137" name="Flowchart: Connector 136"/>
          <p:cNvSpPr/>
          <p:nvPr/>
        </p:nvSpPr>
        <p:spPr>
          <a:xfrm>
            <a:off x="5029200" y="44196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7</a:t>
            </a:r>
            <a:endParaRPr lang="en-AU" sz="1200" baseline="-25000" dirty="0">
              <a:solidFill>
                <a:schemeClr val="tx1"/>
              </a:solidFill>
            </a:endParaRPr>
          </a:p>
        </p:txBody>
      </p:sp>
      <p:sp>
        <p:nvSpPr>
          <p:cNvPr id="138" name="Flowchart: Connector 137"/>
          <p:cNvSpPr/>
          <p:nvPr/>
        </p:nvSpPr>
        <p:spPr>
          <a:xfrm>
            <a:off x="4603552" y="3651448"/>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5</a:t>
            </a:r>
            <a:endParaRPr lang="en-AU" sz="1200" baseline="-25000" dirty="0">
              <a:solidFill>
                <a:schemeClr val="tx1"/>
              </a:solidFill>
            </a:endParaRPr>
          </a:p>
        </p:txBody>
      </p:sp>
      <p:sp>
        <p:nvSpPr>
          <p:cNvPr id="155" name="Flowchart: Connector 154"/>
          <p:cNvSpPr/>
          <p:nvPr/>
        </p:nvSpPr>
        <p:spPr>
          <a:xfrm>
            <a:off x="2573140" y="2672754"/>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1</a:t>
            </a:r>
            <a:endParaRPr lang="en-AU" sz="1200" baseline="-25000" dirty="0">
              <a:solidFill>
                <a:schemeClr val="tx1"/>
              </a:solidFill>
            </a:endParaRPr>
          </a:p>
        </p:txBody>
      </p:sp>
      <p:sp>
        <p:nvSpPr>
          <p:cNvPr id="156" name="Flowchart: Connector 155"/>
          <p:cNvSpPr/>
          <p:nvPr/>
        </p:nvSpPr>
        <p:spPr>
          <a:xfrm>
            <a:off x="3632002" y="3310731"/>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4</a:t>
            </a:r>
            <a:endParaRPr lang="en-AU" sz="1200" baseline="-25000" dirty="0">
              <a:solidFill>
                <a:schemeClr val="tx1"/>
              </a:solidFill>
            </a:endParaRPr>
          </a:p>
        </p:txBody>
      </p:sp>
      <p:sp>
        <p:nvSpPr>
          <p:cNvPr id="157" name="Flowchart: Connector 156"/>
          <p:cNvSpPr/>
          <p:nvPr/>
        </p:nvSpPr>
        <p:spPr>
          <a:xfrm>
            <a:off x="3200400" y="45720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3</a:t>
            </a:r>
            <a:endParaRPr lang="en-AU" sz="1200" baseline="-25000" dirty="0">
              <a:solidFill>
                <a:schemeClr val="tx1"/>
              </a:solidFill>
            </a:endParaRPr>
          </a:p>
        </p:txBody>
      </p:sp>
      <p:sp>
        <p:nvSpPr>
          <p:cNvPr id="158" name="Flowchart: Connector 157"/>
          <p:cNvSpPr/>
          <p:nvPr/>
        </p:nvSpPr>
        <p:spPr>
          <a:xfrm>
            <a:off x="1883370" y="4572000"/>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2</a:t>
            </a:r>
            <a:endParaRPr lang="en-AU" sz="1200" baseline="-25000" dirty="0">
              <a:solidFill>
                <a:schemeClr val="tx1"/>
              </a:solidFill>
            </a:endParaRPr>
          </a:p>
        </p:txBody>
      </p:sp>
      <p:sp>
        <p:nvSpPr>
          <p:cNvPr id="159" name="Flowchart: Connector 158"/>
          <p:cNvSpPr/>
          <p:nvPr/>
        </p:nvSpPr>
        <p:spPr>
          <a:xfrm>
            <a:off x="1479352" y="3329186"/>
            <a:ext cx="304800" cy="304800"/>
          </a:xfrm>
          <a:prstGeom prst="flowChartConnector">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AU" sz="1200" dirty="0" smtClean="0">
                <a:solidFill>
                  <a:schemeClr val="tx1"/>
                </a:solidFill>
              </a:rPr>
              <a:t>v</a:t>
            </a:r>
            <a:r>
              <a:rPr lang="en-AU" sz="1200" baseline="-25000" dirty="0" smtClean="0">
                <a:solidFill>
                  <a:schemeClr val="tx1"/>
                </a:solidFill>
              </a:rPr>
              <a:t>0</a:t>
            </a:r>
            <a:endParaRPr lang="en-AU" sz="1200" baseline="-25000" dirty="0">
              <a:solidFill>
                <a:schemeClr val="tx1"/>
              </a:solidFill>
            </a:endParaRPr>
          </a:p>
        </p:txBody>
      </p:sp>
      <p:sp>
        <p:nvSpPr>
          <p:cNvPr id="4" name="Oval 3"/>
          <p:cNvSpPr/>
          <p:nvPr/>
        </p:nvSpPr>
        <p:spPr>
          <a:xfrm>
            <a:off x="1338600" y="2590800"/>
            <a:ext cx="2700000" cy="2520000"/>
          </a:xfrm>
          <a:prstGeom prst="ellipse">
            <a:avLst/>
          </a:prstGeom>
          <a:noFill/>
          <a:ln w="15875" cmpd="sng">
            <a:solidFill>
              <a:schemeClr val="accent1">
                <a:lumMod val="7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Oval 159"/>
          <p:cNvSpPr/>
          <p:nvPr/>
        </p:nvSpPr>
        <p:spPr>
          <a:xfrm>
            <a:off x="3581400" y="2057400"/>
            <a:ext cx="2952000" cy="2952000"/>
          </a:xfrm>
          <a:prstGeom prst="ellipse">
            <a:avLst/>
          </a:prstGeom>
          <a:noFill/>
          <a:ln w="15875" cmpd="sng">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Oval 160"/>
          <p:cNvSpPr/>
          <p:nvPr/>
        </p:nvSpPr>
        <p:spPr>
          <a:xfrm>
            <a:off x="4419600" y="2209800"/>
            <a:ext cx="2772000" cy="2772000"/>
          </a:xfrm>
          <a:prstGeom prst="ellipse">
            <a:avLst/>
          </a:prstGeom>
          <a:noFill/>
          <a:ln w="15875" cmpd="sng">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7" name="Oval 206"/>
          <p:cNvSpPr/>
          <p:nvPr/>
        </p:nvSpPr>
        <p:spPr>
          <a:xfrm>
            <a:off x="3505200" y="2077200"/>
            <a:ext cx="2952000" cy="2952000"/>
          </a:xfrm>
          <a:prstGeom prst="ellipse">
            <a:avLst/>
          </a:prstGeom>
          <a:noFill/>
          <a:ln w="15875" cmpd="sng">
            <a:solidFill>
              <a:srgbClr val="00B05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Oval 207"/>
          <p:cNvSpPr/>
          <p:nvPr/>
        </p:nvSpPr>
        <p:spPr>
          <a:xfrm>
            <a:off x="4419600" y="2257200"/>
            <a:ext cx="2772000" cy="2772000"/>
          </a:xfrm>
          <a:prstGeom prst="ellipse">
            <a:avLst/>
          </a:prstGeom>
          <a:noFill/>
          <a:ln w="15875" cmpd="sng">
            <a:solidFill>
              <a:srgbClr val="00B05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9" name="Oval 208"/>
          <p:cNvSpPr/>
          <p:nvPr/>
        </p:nvSpPr>
        <p:spPr>
          <a:xfrm>
            <a:off x="1371600" y="2585400"/>
            <a:ext cx="2700000" cy="2520000"/>
          </a:xfrm>
          <a:prstGeom prst="ellipse">
            <a:avLst/>
          </a:prstGeom>
          <a:noFill/>
          <a:ln w="15875" cmpd="sng">
            <a:solidFill>
              <a:srgbClr val="00B0F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Oval 209"/>
          <p:cNvSpPr/>
          <p:nvPr/>
        </p:nvSpPr>
        <p:spPr>
          <a:xfrm>
            <a:off x="4419600" y="2209800"/>
            <a:ext cx="2772000" cy="2772000"/>
          </a:xfrm>
          <a:prstGeom prst="ellipse">
            <a:avLst/>
          </a:prstGeom>
          <a:noFill/>
          <a:ln w="15875" cmpd="sng">
            <a:solidFill>
              <a:srgbClr val="00B0F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lowchart: Connector 51"/>
          <p:cNvSpPr/>
          <p:nvPr/>
        </p:nvSpPr>
        <p:spPr>
          <a:xfrm>
            <a:off x="4968000" y="2520000"/>
            <a:ext cx="304800" cy="304800"/>
          </a:xfrm>
          <a:prstGeom prst="flowChartConnector">
            <a:avLst/>
          </a:prstGeom>
          <a:solidFill>
            <a:srgbClr val="FF9900">
              <a:alpha val="63000"/>
            </a:srgbClr>
          </a:solidFill>
          <a:ln>
            <a:noFill/>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endParaRPr lang="en-AU" sz="1200" baseline="-25000" dirty="0">
              <a:solidFill>
                <a:schemeClr val="tx1"/>
              </a:solidFill>
            </a:endParaRPr>
          </a:p>
        </p:txBody>
      </p:sp>
      <p:sp>
        <p:nvSpPr>
          <p:cNvPr id="53" name="Flowchart: Connector 52"/>
          <p:cNvSpPr/>
          <p:nvPr/>
        </p:nvSpPr>
        <p:spPr>
          <a:xfrm>
            <a:off x="5791200" y="2595116"/>
            <a:ext cx="304800" cy="304800"/>
          </a:xfrm>
          <a:prstGeom prst="flowChartConnector">
            <a:avLst/>
          </a:prstGeom>
          <a:solidFill>
            <a:srgbClr val="FF9900">
              <a:alpha val="63000"/>
            </a:srgbClr>
          </a:solidFill>
          <a:ln>
            <a:noFill/>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endParaRPr lang="en-AU" sz="1200" baseline="-25000" dirty="0">
              <a:solidFill>
                <a:schemeClr val="tx1"/>
              </a:solidFill>
            </a:endParaRPr>
          </a:p>
        </p:txBody>
      </p:sp>
      <p:sp>
        <p:nvSpPr>
          <p:cNvPr id="54" name="Flowchart: Connector 53"/>
          <p:cNvSpPr/>
          <p:nvPr/>
        </p:nvSpPr>
        <p:spPr>
          <a:xfrm>
            <a:off x="4598045" y="3652241"/>
            <a:ext cx="304800" cy="304800"/>
          </a:xfrm>
          <a:prstGeom prst="flowChartConnector">
            <a:avLst/>
          </a:prstGeom>
          <a:solidFill>
            <a:srgbClr val="FF9900">
              <a:alpha val="63000"/>
            </a:srgbClr>
          </a:solidFill>
          <a:ln>
            <a:noFill/>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endParaRPr lang="en-AU" sz="1200" baseline="-25000" dirty="0">
              <a:solidFill>
                <a:schemeClr val="tx1"/>
              </a:solidFill>
            </a:endParaRPr>
          </a:p>
        </p:txBody>
      </p:sp>
      <p:sp>
        <p:nvSpPr>
          <p:cNvPr id="55" name="Flowchart: Connector 54"/>
          <p:cNvSpPr/>
          <p:nvPr/>
        </p:nvSpPr>
        <p:spPr>
          <a:xfrm>
            <a:off x="6029028" y="3581400"/>
            <a:ext cx="304800" cy="304800"/>
          </a:xfrm>
          <a:prstGeom prst="flowChartConnector">
            <a:avLst/>
          </a:prstGeom>
          <a:solidFill>
            <a:srgbClr val="FF9900">
              <a:alpha val="63000"/>
            </a:srgbClr>
          </a:solidFill>
          <a:ln>
            <a:noFill/>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endParaRPr lang="en-AU" sz="1200" baseline="-25000" dirty="0">
              <a:solidFill>
                <a:schemeClr val="tx1"/>
              </a:solidFill>
            </a:endParaRPr>
          </a:p>
        </p:txBody>
      </p:sp>
      <p:sp>
        <p:nvSpPr>
          <p:cNvPr id="56" name="Flowchart: Connector 55"/>
          <p:cNvSpPr/>
          <p:nvPr/>
        </p:nvSpPr>
        <p:spPr>
          <a:xfrm>
            <a:off x="5029200" y="4419600"/>
            <a:ext cx="304800" cy="304800"/>
          </a:xfrm>
          <a:prstGeom prst="flowChartConnector">
            <a:avLst/>
          </a:prstGeom>
          <a:solidFill>
            <a:srgbClr val="FF9900">
              <a:alpha val="63000"/>
            </a:srgbClr>
          </a:solidFill>
          <a:ln>
            <a:noFill/>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endParaRPr lang="en-AU" sz="1200" baseline="-25000" dirty="0">
              <a:solidFill>
                <a:schemeClr val="tx1"/>
              </a:solidFill>
            </a:endParaRPr>
          </a:p>
        </p:txBody>
      </p:sp>
    </p:spTree>
    <p:extLst>
      <p:ext uri="{BB962C8B-B14F-4D97-AF65-F5344CB8AC3E}">
        <p14:creationId xmlns:p14="http://schemas.microsoft.com/office/powerpoint/2010/main" val="293461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fade">
                                      <p:cBhvr>
                                        <p:cTn id="10" dur="500"/>
                                        <p:tgtEl>
                                          <p:spTgt spid="1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500"/>
                                        <p:tgtEl>
                                          <p:spTgt spid="16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52"/>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5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55"/>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5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60"/>
                                        </p:tgtEl>
                                      </p:cBhvr>
                                    </p:animEffect>
                                    <p:set>
                                      <p:cBhvr>
                                        <p:cTn id="47" dur="1" fill="hold">
                                          <p:stCondLst>
                                            <p:cond delay="499"/>
                                          </p:stCondLst>
                                        </p:cTn>
                                        <p:tgtEl>
                                          <p:spTgt spid="16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61"/>
                                        </p:tgtEl>
                                      </p:cBhvr>
                                    </p:animEffect>
                                    <p:set>
                                      <p:cBhvr>
                                        <p:cTn id="50" dur="1" fill="hold">
                                          <p:stCondLst>
                                            <p:cond delay="499"/>
                                          </p:stCondLst>
                                        </p:cTn>
                                        <p:tgtEl>
                                          <p:spTgt spid="16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fade">
                                      <p:cBhvr>
                                        <p:cTn id="55" dur="500"/>
                                        <p:tgtEl>
                                          <p:spTgt spid="20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8"/>
                                        </p:tgtEl>
                                        <p:attrNameLst>
                                          <p:attrName>style.visibility</p:attrName>
                                        </p:attrNameLst>
                                      </p:cBhvr>
                                      <p:to>
                                        <p:strVal val="visible"/>
                                      </p:to>
                                    </p:set>
                                    <p:animEffect transition="in" filter="fade">
                                      <p:cBhvr>
                                        <p:cTn id="58" dur="500"/>
                                        <p:tgtEl>
                                          <p:spTgt spid="208"/>
                                        </p:tgtEl>
                                      </p:cBhvr>
                                    </p:animEffect>
                                  </p:childTnLst>
                                </p:cTn>
                              </p:par>
                            </p:childTnLst>
                          </p:cTn>
                        </p:par>
                        <p:par>
                          <p:cTn id="59" fill="hold">
                            <p:stCondLst>
                              <p:cond delay="500"/>
                            </p:stCondLst>
                            <p:childTnLst>
                              <p:par>
                                <p:cTn id="60" presetID="10" presetClass="entr" presetSubtype="0" fill="hold" grpId="2"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grpId="2"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grpId="2"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childTnLst>
                                </p:cTn>
                              </p:par>
                              <p:par>
                                <p:cTn id="69" presetID="10" presetClass="entr" presetSubtype="0" fill="hold" grpId="2"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par>
                                <p:cTn id="72" presetID="10" presetClass="entr" presetSubtype="0" fill="hold" grpId="2"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3" nodeType="clickEffect">
                                  <p:stCondLst>
                                    <p:cond delay="0"/>
                                  </p:stCondLst>
                                  <p:childTnLst>
                                    <p:set>
                                      <p:cBhvr>
                                        <p:cTn id="78" dur="1" fill="hold">
                                          <p:stCondLst>
                                            <p:cond delay="0"/>
                                          </p:stCondLst>
                                        </p:cTn>
                                        <p:tgtEl>
                                          <p:spTgt spid="52"/>
                                        </p:tgtEl>
                                        <p:attrNameLst>
                                          <p:attrName>style.visibility</p:attrName>
                                        </p:attrNameLst>
                                      </p:cBhvr>
                                      <p:to>
                                        <p:strVal val="hidden"/>
                                      </p:to>
                                    </p:set>
                                  </p:childTnLst>
                                </p:cTn>
                              </p:par>
                              <p:par>
                                <p:cTn id="79" presetID="1" presetClass="exit" presetSubtype="0" fill="hold" grpId="3" nodeType="withEffect">
                                  <p:stCondLst>
                                    <p:cond delay="0"/>
                                  </p:stCondLst>
                                  <p:childTnLst>
                                    <p:set>
                                      <p:cBhvr>
                                        <p:cTn id="80" dur="1" fill="hold">
                                          <p:stCondLst>
                                            <p:cond delay="0"/>
                                          </p:stCondLst>
                                        </p:cTn>
                                        <p:tgtEl>
                                          <p:spTgt spid="53"/>
                                        </p:tgtEl>
                                        <p:attrNameLst>
                                          <p:attrName>style.visibility</p:attrName>
                                        </p:attrNameLst>
                                      </p:cBhvr>
                                      <p:to>
                                        <p:strVal val="hidden"/>
                                      </p:to>
                                    </p:set>
                                  </p:childTnLst>
                                </p:cTn>
                              </p:par>
                              <p:par>
                                <p:cTn id="81" presetID="1" presetClass="exit" presetSubtype="0" fill="hold" grpId="3" nodeType="withEffect">
                                  <p:stCondLst>
                                    <p:cond delay="0"/>
                                  </p:stCondLst>
                                  <p:childTnLst>
                                    <p:set>
                                      <p:cBhvr>
                                        <p:cTn id="82" dur="1" fill="hold">
                                          <p:stCondLst>
                                            <p:cond delay="0"/>
                                          </p:stCondLst>
                                        </p:cTn>
                                        <p:tgtEl>
                                          <p:spTgt spid="54"/>
                                        </p:tgtEl>
                                        <p:attrNameLst>
                                          <p:attrName>style.visibility</p:attrName>
                                        </p:attrNameLst>
                                      </p:cBhvr>
                                      <p:to>
                                        <p:strVal val="hidden"/>
                                      </p:to>
                                    </p:set>
                                  </p:childTnLst>
                                </p:cTn>
                              </p:par>
                              <p:par>
                                <p:cTn id="83" presetID="1" presetClass="exit" presetSubtype="0" fill="hold" grpId="3" nodeType="withEffect">
                                  <p:stCondLst>
                                    <p:cond delay="0"/>
                                  </p:stCondLst>
                                  <p:childTnLst>
                                    <p:set>
                                      <p:cBhvr>
                                        <p:cTn id="84" dur="1" fill="hold">
                                          <p:stCondLst>
                                            <p:cond delay="0"/>
                                          </p:stCondLst>
                                        </p:cTn>
                                        <p:tgtEl>
                                          <p:spTgt spid="55"/>
                                        </p:tgtEl>
                                        <p:attrNameLst>
                                          <p:attrName>style.visibility</p:attrName>
                                        </p:attrNameLst>
                                      </p:cBhvr>
                                      <p:to>
                                        <p:strVal val="hidden"/>
                                      </p:to>
                                    </p:set>
                                  </p:childTnLst>
                                </p:cTn>
                              </p:par>
                              <p:par>
                                <p:cTn id="85" presetID="1" presetClass="exit" presetSubtype="0" fill="hold" grpId="3" nodeType="withEffect">
                                  <p:stCondLst>
                                    <p:cond delay="0"/>
                                  </p:stCondLst>
                                  <p:childTnLst>
                                    <p:set>
                                      <p:cBhvr>
                                        <p:cTn id="86" dur="1" fill="hold">
                                          <p:stCondLst>
                                            <p:cond delay="0"/>
                                          </p:stCondLst>
                                        </p:cTn>
                                        <p:tgtEl>
                                          <p:spTgt spid="5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208"/>
                                        </p:tgtEl>
                                      </p:cBhvr>
                                    </p:animEffect>
                                    <p:set>
                                      <p:cBhvr>
                                        <p:cTn id="89" dur="1" fill="hold">
                                          <p:stCondLst>
                                            <p:cond delay="499"/>
                                          </p:stCondLst>
                                        </p:cTn>
                                        <p:tgtEl>
                                          <p:spTgt spid="20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07"/>
                                        </p:tgtEl>
                                      </p:cBhvr>
                                    </p:animEffect>
                                    <p:set>
                                      <p:cBhvr>
                                        <p:cTn id="92" dur="1" fill="hold">
                                          <p:stCondLst>
                                            <p:cond delay="499"/>
                                          </p:stCondLst>
                                        </p:cTn>
                                        <p:tgtEl>
                                          <p:spTgt spid="20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09"/>
                                        </p:tgtEl>
                                        <p:attrNameLst>
                                          <p:attrName>style.visibility</p:attrName>
                                        </p:attrNameLst>
                                      </p:cBhvr>
                                      <p:to>
                                        <p:strVal val="visible"/>
                                      </p:to>
                                    </p:set>
                                    <p:animEffect transition="in" filter="fade">
                                      <p:cBhvr>
                                        <p:cTn id="97" dur="500"/>
                                        <p:tgtEl>
                                          <p:spTgt spid="20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10"/>
                                        </p:tgtEl>
                                        <p:attrNameLst>
                                          <p:attrName>style.visibility</p:attrName>
                                        </p:attrNameLst>
                                      </p:cBhvr>
                                      <p:to>
                                        <p:strVal val="visible"/>
                                      </p:to>
                                    </p:set>
                                    <p:animEffect transition="in" filter="fade">
                                      <p:cBhvr>
                                        <p:cTn id="100"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60" grpId="0" animBg="1"/>
      <p:bldP spid="160" grpId="1" animBg="1"/>
      <p:bldP spid="161" grpId="0" animBg="1"/>
      <p:bldP spid="161" grpId="1" animBg="1"/>
      <p:bldP spid="207" grpId="0" animBg="1"/>
      <p:bldP spid="207" grpId="1" animBg="1"/>
      <p:bldP spid="208" grpId="0" animBg="1"/>
      <p:bldP spid="208" grpId="1" animBg="1"/>
      <p:bldP spid="209" grpId="0" animBg="1"/>
      <p:bldP spid="210" grpId="0" animBg="1"/>
      <p:bldP spid="52" grpId="0" animBg="1"/>
      <p:bldP spid="52" grpId="1" animBg="1"/>
      <p:bldP spid="52" grpId="2" animBg="1"/>
      <p:bldP spid="52" grpId="3" animBg="1"/>
      <p:bldP spid="53" grpId="0" animBg="1"/>
      <p:bldP spid="53" grpId="1" animBg="1"/>
      <p:bldP spid="53" grpId="2" animBg="1"/>
      <p:bldP spid="53" grpId="3" animBg="1"/>
      <p:bldP spid="54" grpId="0" animBg="1"/>
      <p:bldP spid="54" grpId="1" animBg="1"/>
      <p:bldP spid="54" grpId="2" animBg="1"/>
      <p:bldP spid="54" grpId="3" animBg="1"/>
      <p:bldP spid="55" grpId="0" animBg="1"/>
      <p:bldP spid="55" grpId="1" animBg="1"/>
      <p:bldP spid="55" grpId="2" animBg="1"/>
      <p:bldP spid="55" grpId="3" animBg="1"/>
      <p:bldP spid="56" grpId="0" animBg="1"/>
      <p:bldP spid="56" grpId="1" animBg="1"/>
      <p:bldP spid="56" grpId="2" animBg="1"/>
      <p:bldP spid="56"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8229600" cy="792088"/>
          </a:xfrm>
        </p:spPr>
        <p:txBody>
          <a:bodyPr/>
          <a:lstStyle/>
          <a:p>
            <a:r>
              <a:rPr lang="en-AU" dirty="0" smtClean="0"/>
              <a:t>Diversified Top-K Clique Search</a:t>
            </a:r>
            <a:endParaRPr lang="en-AU" dirty="0"/>
          </a:p>
        </p:txBody>
      </p:sp>
      <p:sp>
        <p:nvSpPr>
          <p:cNvPr id="3" name="Rectangle 2"/>
          <p:cNvSpPr/>
          <p:nvPr/>
        </p:nvSpPr>
        <p:spPr>
          <a:xfrm>
            <a:off x="1828800" y="2514601"/>
            <a:ext cx="5334000" cy="838199"/>
          </a:xfrm>
          <a:prstGeom prst="rect">
            <a:avLst/>
          </a:prstGeom>
          <a:solidFill>
            <a:srgbClr val="FFC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2"/>
          <p:cNvSpPr>
            <a:spLocks noGrp="1"/>
          </p:cNvSpPr>
          <p:nvPr>
            <p:ph idx="1"/>
          </p:nvPr>
        </p:nvSpPr>
        <p:spPr bwMode="auto">
          <a:xfrm>
            <a:off x="457200" y="1447801"/>
            <a:ext cx="6248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Char char="•"/>
              <a:defRPr/>
            </a:pPr>
            <a:r>
              <a:rPr lang="en-AU" sz="2800" dirty="0" smtClean="0"/>
              <a:t>Diversified Top-K Clique:</a:t>
            </a:r>
          </a:p>
          <a:p>
            <a:pPr marL="800100" lvl="2" indent="0">
              <a:buNone/>
              <a:defRPr/>
            </a:pPr>
            <a:endParaRPr lang="en-AU" b="1" dirty="0" smtClean="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bwMode="auto">
          <a:xfrm>
            <a:off x="533400" y="3590925"/>
            <a:ext cx="8305800" cy="600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defRPr/>
            </a:pPr>
            <a:r>
              <a:rPr lang="en-AU" sz="2400" dirty="0" smtClean="0"/>
              <a:t>NP-hard Problem</a:t>
            </a:r>
            <a:endParaRPr lang="en-AU" sz="2400" dirty="0"/>
          </a:p>
        </p:txBody>
      </p:sp>
      <p:sp>
        <p:nvSpPr>
          <p:cNvPr id="6" name="Content Placeholder 2"/>
          <p:cNvSpPr txBox="1">
            <a:spLocks/>
          </p:cNvSpPr>
          <p:nvPr/>
        </p:nvSpPr>
        <p:spPr bwMode="auto">
          <a:xfrm>
            <a:off x="533400" y="1981200"/>
            <a:ext cx="62484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defRPr/>
            </a:pPr>
            <a:r>
              <a:rPr lang="en-AU" sz="2400" dirty="0" smtClean="0"/>
              <a:t>Given: a graph </a:t>
            </a:r>
            <a:r>
              <a:rPr lang="en-AU" sz="2400" i="1" dirty="0" smtClean="0"/>
              <a:t>G</a:t>
            </a:r>
            <a:r>
              <a:rPr lang="en-AU" sz="2400" dirty="0" smtClean="0"/>
              <a:t> and an integer </a:t>
            </a:r>
            <a:r>
              <a:rPr lang="en-AU" sz="2400" i="1" dirty="0" smtClean="0"/>
              <a:t>k</a:t>
            </a:r>
            <a:r>
              <a:rPr lang="en-AU" sz="2400" dirty="0" smtClean="0"/>
              <a:t>, </a:t>
            </a:r>
          </a:p>
          <a:p>
            <a:pPr marL="800100" lvl="2" indent="0">
              <a:buFont typeface="Arial" pitchFamily="34" charset="0"/>
              <a:buNone/>
              <a:defRPr/>
            </a:pPr>
            <a:endParaRPr lang="en-AU" b="1"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bwMode="auto">
              <a:xfrm>
                <a:off x="990600" y="2014537"/>
                <a:ext cx="6248400" cy="1552575"/>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defRPr/>
                </a:pPr>
                <a:r>
                  <a:rPr lang="en-AU" sz="2400" dirty="0" smtClean="0"/>
                  <a:t> </a:t>
                </a:r>
              </a:p>
              <a:p>
                <a:pPr lvl="2" indent="-342900">
                  <a:defRPr/>
                </a:pPr>
                <a:r>
                  <a:rPr lang="en-AU" b="1" dirty="0" smtClean="0">
                    <a:latin typeface="Times New Roman" panose="02020603050405020304" pitchFamily="18" charset="0"/>
                    <a:cs typeface="Times New Roman" panose="02020603050405020304" pitchFamily="18" charset="0"/>
                  </a:rPr>
                  <a:t>Maximize </a:t>
                </a:r>
                <a14:m>
                  <m:oMath xmlns:m="http://schemas.openxmlformats.org/officeDocument/2006/math">
                    <m:r>
                      <a:rPr lang="en-AU" b="1" i="1" smtClean="0">
                        <a:latin typeface="Cambria Math"/>
                      </a:rPr>
                      <m:t>|</m:t>
                    </m:r>
                    <m:sSub>
                      <m:sSubPr>
                        <m:ctrlPr>
                          <a:rPr lang="en-AU" b="1" i="1" smtClean="0">
                            <a:latin typeface="Cambria Math"/>
                          </a:rPr>
                        </m:ctrlPr>
                      </m:sSubPr>
                      <m:e>
                        <m:r>
                          <a:rPr lang="en-AU" b="1" i="1" smtClean="0">
                            <a:latin typeface="Cambria Math"/>
                          </a:rPr>
                          <m:t>𝑪</m:t>
                        </m:r>
                      </m:e>
                      <m:sub>
                        <m:r>
                          <a:rPr lang="en-AU" b="1" i="1" smtClean="0">
                            <a:latin typeface="Cambria Math"/>
                          </a:rPr>
                          <m:t>𝟏</m:t>
                        </m:r>
                      </m:sub>
                    </m:sSub>
                    <m:r>
                      <a:rPr lang="en-AU" b="1" i="1" smtClean="0">
                        <a:latin typeface="Cambria Math"/>
                        <a:ea typeface="Cambria Math"/>
                      </a:rPr>
                      <m:t>∪</m:t>
                    </m:r>
                    <m:sSub>
                      <m:sSubPr>
                        <m:ctrlPr>
                          <a:rPr lang="en-AU" b="1" i="1" smtClean="0">
                            <a:latin typeface="Cambria Math"/>
                            <a:ea typeface="Cambria Math"/>
                          </a:rPr>
                        </m:ctrlPr>
                      </m:sSubPr>
                      <m:e>
                        <m:r>
                          <a:rPr lang="en-AU" b="1" i="1" smtClean="0">
                            <a:latin typeface="Cambria Math"/>
                            <a:ea typeface="Cambria Math"/>
                          </a:rPr>
                          <m:t>𝑪</m:t>
                        </m:r>
                      </m:e>
                      <m:sub>
                        <m:r>
                          <a:rPr lang="en-AU" b="1" i="1" smtClean="0">
                            <a:latin typeface="Cambria Math"/>
                            <a:ea typeface="Cambria Math"/>
                          </a:rPr>
                          <m:t>𝟐</m:t>
                        </m:r>
                      </m:sub>
                    </m:sSub>
                    <m:r>
                      <a:rPr lang="en-AU" b="1" i="1" smtClean="0">
                        <a:latin typeface="Cambria Math"/>
                        <a:ea typeface="Cambria Math"/>
                      </a:rPr>
                      <m:t>…</m:t>
                    </m:r>
                    <m:sSub>
                      <m:sSubPr>
                        <m:ctrlPr>
                          <a:rPr lang="en-AU" b="1" i="1" smtClean="0">
                            <a:latin typeface="Cambria Math"/>
                            <a:ea typeface="Cambria Math"/>
                          </a:rPr>
                        </m:ctrlPr>
                      </m:sSubPr>
                      <m:e>
                        <m:r>
                          <a:rPr lang="en-AU" b="1" i="1" smtClean="0">
                            <a:latin typeface="Cambria Math"/>
                            <a:ea typeface="Cambria Math"/>
                          </a:rPr>
                          <m:t>𝑪</m:t>
                        </m:r>
                      </m:e>
                      <m:sub>
                        <m:r>
                          <a:rPr lang="en-AU" b="1" i="1" smtClean="0">
                            <a:latin typeface="Cambria Math"/>
                            <a:ea typeface="Cambria Math"/>
                          </a:rPr>
                          <m:t>𝒌</m:t>
                        </m:r>
                      </m:sub>
                    </m:sSub>
                    <m:r>
                      <a:rPr lang="en-AU" b="1" i="1" smtClean="0">
                        <a:latin typeface="Cambria Math"/>
                      </a:rPr>
                      <m:t>|</m:t>
                    </m:r>
                  </m:oMath>
                </a14:m>
                <a:endParaRPr lang="en-AU" b="1" dirty="0" smtClean="0">
                  <a:latin typeface="Times New Roman" panose="02020603050405020304" pitchFamily="18" charset="0"/>
                  <a:cs typeface="Times New Roman" panose="02020603050405020304" pitchFamily="18" charset="0"/>
                </a:endParaRPr>
              </a:p>
              <a:p>
                <a:pPr lvl="2" indent="-342900">
                  <a:defRPr/>
                </a:pPr>
                <a:r>
                  <a:rPr lang="en-AU" b="1" dirty="0" smtClean="0">
                    <a:latin typeface="Times New Roman" panose="02020603050405020304" pitchFamily="18" charset="0"/>
                    <a:cs typeface="Times New Roman" panose="02020603050405020304" pitchFamily="18" charset="0"/>
                  </a:rPr>
                  <a:t>s.t </a:t>
                </a:r>
                <a14:m>
                  <m:oMath xmlns:m="http://schemas.openxmlformats.org/officeDocument/2006/math">
                    <m:sSub>
                      <m:sSubPr>
                        <m:ctrlPr>
                          <a:rPr lang="en-AU" b="1" i="1" smtClean="0">
                            <a:latin typeface="Cambria Math"/>
                          </a:rPr>
                        </m:ctrlPr>
                      </m:sSubPr>
                      <m:e>
                        <m:r>
                          <a:rPr lang="en-AU" b="1" i="1" smtClean="0">
                            <a:latin typeface="Cambria Math"/>
                          </a:rPr>
                          <m:t> </m:t>
                        </m:r>
                        <m:r>
                          <a:rPr lang="en-AU" b="1" i="1" smtClean="0">
                            <a:latin typeface="Cambria Math"/>
                          </a:rPr>
                          <m:t>𝑪</m:t>
                        </m:r>
                      </m:e>
                      <m:sub>
                        <m:r>
                          <a:rPr lang="en-AU" b="1" i="1" smtClean="0">
                            <a:latin typeface="Cambria Math"/>
                          </a:rPr>
                          <m:t>𝒊</m:t>
                        </m:r>
                      </m:sub>
                    </m:sSub>
                    <m:r>
                      <a:rPr lang="en-AU" b="1" i="1" smtClean="0">
                        <a:latin typeface="Cambria Math"/>
                      </a:rPr>
                      <m:t> (</m:t>
                    </m:r>
                    <m:r>
                      <a:rPr lang="en-AU" b="1" i="1" smtClean="0">
                        <a:latin typeface="Cambria Math"/>
                      </a:rPr>
                      <m:t>𝟏</m:t>
                    </m:r>
                    <m:r>
                      <a:rPr lang="en-AU" b="1" i="1" smtClean="0">
                        <a:latin typeface="Cambria Math"/>
                        <a:ea typeface="Cambria Math"/>
                      </a:rPr>
                      <m:t>≤</m:t>
                    </m:r>
                    <m:r>
                      <a:rPr lang="en-AU" b="1" i="1" smtClean="0">
                        <a:latin typeface="Cambria Math"/>
                      </a:rPr>
                      <m:t>𝒊</m:t>
                    </m:r>
                    <m:r>
                      <a:rPr lang="en-AU" b="1" i="1" smtClean="0">
                        <a:latin typeface="Cambria Math"/>
                        <a:ea typeface="Cambria Math"/>
                      </a:rPr>
                      <m:t>≤</m:t>
                    </m:r>
                    <m:r>
                      <a:rPr lang="en-AU" b="1" i="1" smtClean="0">
                        <a:latin typeface="Cambria Math"/>
                      </a:rPr>
                      <m:t>𝒌</m:t>
                    </m:r>
                    <m:r>
                      <a:rPr lang="en-AU" b="1" i="1" smtClean="0">
                        <a:latin typeface="Cambria Math"/>
                      </a:rPr>
                      <m:t>)</m:t>
                    </m:r>
                  </m:oMath>
                </a14:m>
                <a:r>
                  <a:rPr lang="en-AU" b="1" dirty="0" smtClean="0">
                    <a:latin typeface="Times New Roman" panose="02020603050405020304" pitchFamily="18" charset="0"/>
                    <a:cs typeface="Times New Roman" panose="02020603050405020304" pitchFamily="18" charset="0"/>
                  </a:rPr>
                  <a:t> is a maximal clique </a:t>
                </a:r>
              </a:p>
              <a:p>
                <a:pPr marL="800100" lvl="2" indent="0">
                  <a:buFont typeface="Arial" pitchFamily="34" charset="0"/>
                  <a:buNone/>
                  <a:defRPr/>
                </a:pPr>
                <a:endParaRPr lang="en-AU" b="1" dirty="0" smtClean="0">
                  <a:latin typeface="Times New Roman" panose="02020603050405020304" pitchFamily="18" charset="0"/>
                  <a:cs typeface="Times New Roman" panose="02020603050405020304" pitchFamily="18"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990600" y="2014537"/>
                <a:ext cx="6248400" cy="1552575"/>
              </a:xfrm>
              <a:prstGeom prst="rect">
                <a:avLst/>
              </a:prstGeom>
              <a:blipFill rotWithShape="1">
                <a:blip r:embed="rId3"/>
                <a:stretch>
                  <a:fillRect r="-2341"/>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
        <p:nvSpPr>
          <p:cNvPr id="8" name="Content Placeholder 2"/>
          <p:cNvSpPr txBox="1">
            <a:spLocks/>
          </p:cNvSpPr>
          <p:nvPr/>
        </p:nvSpPr>
        <p:spPr bwMode="auto">
          <a:xfrm>
            <a:off x="457200" y="4267200"/>
            <a:ext cx="8305800" cy="15906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itchFamily="34" charset="0"/>
              <a:buChar char="•"/>
              <a:defRPr/>
            </a:pPr>
            <a:r>
              <a:rPr lang="en-AU" sz="2800" dirty="0" smtClean="0"/>
              <a:t>Advantage:</a:t>
            </a:r>
          </a:p>
          <a:p>
            <a:pPr marL="857250" lvl="1" indent="-457200">
              <a:buFont typeface="Arial" pitchFamily="34" charset="0"/>
              <a:buChar char="•"/>
              <a:defRPr/>
            </a:pPr>
            <a:r>
              <a:rPr lang="en-AU" sz="2400" dirty="0" smtClean="0"/>
              <a:t>Consider both size and diversity, provide a better query result for users.</a:t>
            </a:r>
            <a:endParaRPr lang="en-AU" sz="2400" dirty="0"/>
          </a:p>
        </p:txBody>
      </p:sp>
    </p:spTree>
    <p:extLst>
      <p:ext uri="{BB962C8B-B14F-4D97-AF65-F5344CB8AC3E}">
        <p14:creationId xmlns:p14="http://schemas.microsoft.com/office/powerpoint/2010/main" val="343144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68000" y="46800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smtClean="0">
                <a:ea typeface="MS PGothic" pitchFamily="34" charset="-128"/>
              </a:rPr>
              <a:t>Application</a:t>
            </a:r>
            <a:br>
              <a:rPr lang="en-AU" altLang="en-US" dirty="0" smtClean="0">
                <a:ea typeface="MS PGothic" pitchFamily="34" charset="-128"/>
              </a:rPr>
            </a:br>
            <a:endParaRPr lang="en-AU" altLang="en-US" dirty="0" smtClean="0">
              <a:ea typeface="MS PGothic" pitchFamily="34" charset="-128"/>
            </a:endParaRPr>
          </a:p>
        </p:txBody>
      </p:sp>
      <p:sp>
        <p:nvSpPr>
          <p:cNvPr id="14" name="Content Placeholder 2"/>
          <p:cNvSpPr>
            <a:spLocks noGrp="1"/>
          </p:cNvSpPr>
          <p:nvPr>
            <p:ph idx="1"/>
          </p:nvPr>
        </p:nvSpPr>
        <p:spPr bwMode="auto">
          <a:xfrm>
            <a:off x="762000" y="1447801"/>
            <a:ext cx="7867450" cy="7619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Char char="•"/>
              <a:defRPr/>
            </a:pPr>
            <a:r>
              <a:rPr lang="en-AU" sz="2800" dirty="0" smtClean="0"/>
              <a:t>Motif Discovery</a:t>
            </a:r>
            <a:r>
              <a:rPr lang="en-AU" sz="2000" dirty="0" smtClean="0"/>
              <a:t> (</a:t>
            </a:r>
            <a:r>
              <a:rPr lang="en-AU" sz="2000" b="1" dirty="0">
                <a:latin typeface="Times New Roman" panose="02020603050405020304" pitchFamily="18" charset="0"/>
                <a:cs typeface="Times New Roman" panose="02020603050405020304" pitchFamily="18" charset="0"/>
              </a:rPr>
              <a:t>X. Zheng et al., </a:t>
            </a:r>
            <a:r>
              <a:rPr lang="en-AU" sz="2000" b="1" dirty="0" smtClean="0">
                <a:latin typeface="Times New Roman" panose="02020603050405020304" pitchFamily="18" charset="0"/>
                <a:cs typeface="Times New Roman" panose="02020603050405020304" pitchFamily="18" charset="0"/>
              </a:rPr>
              <a:t>JPP’11</a:t>
            </a:r>
            <a:r>
              <a:rPr lang="en-AU" sz="2000" dirty="0" smtClean="0"/>
              <a:t>)</a:t>
            </a:r>
          </a:p>
        </p:txBody>
      </p:sp>
      <p:sp>
        <p:nvSpPr>
          <p:cNvPr id="15" name="Content Placeholder 2"/>
          <p:cNvSpPr txBox="1">
            <a:spLocks/>
          </p:cNvSpPr>
          <p:nvPr/>
        </p:nvSpPr>
        <p:spPr bwMode="auto">
          <a:xfrm>
            <a:off x="762000" y="2819401"/>
            <a:ext cx="7867450" cy="761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defRPr/>
            </a:pPr>
            <a:r>
              <a:rPr lang="en-AU" sz="2800" dirty="0" smtClean="0"/>
              <a:t>Anomaly Detection</a:t>
            </a:r>
            <a:r>
              <a:rPr lang="en-AU" sz="2000" dirty="0" smtClean="0"/>
              <a:t> (</a:t>
            </a:r>
            <a:r>
              <a:rPr lang="en-AU" sz="2000" b="1" dirty="0">
                <a:latin typeface="Times New Roman" panose="02020603050405020304" pitchFamily="18" charset="0"/>
                <a:cs typeface="Times New Roman" panose="02020603050405020304" pitchFamily="18" charset="0"/>
              </a:rPr>
              <a:t>N. Berry et al., </a:t>
            </a:r>
            <a:r>
              <a:rPr lang="en-AU" sz="2000" b="1" dirty="0" smtClean="0">
                <a:latin typeface="Times New Roman" panose="02020603050405020304" pitchFamily="18" charset="0"/>
                <a:cs typeface="Times New Roman" panose="02020603050405020304" pitchFamily="18" charset="0"/>
              </a:rPr>
              <a:t>AOTP’04</a:t>
            </a:r>
            <a:r>
              <a:rPr lang="en-AU" sz="2000" dirty="0" smtClean="0"/>
              <a:t>) </a:t>
            </a:r>
            <a:endParaRPr lang="en-AU" sz="2800" dirty="0" smtClean="0"/>
          </a:p>
        </p:txBody>
      </p:sp>
      <p:sp>
        <p:nvSpPr>
          <p:cNvPr id="16" name="Content Placeholder 2"/>
          <p:cNvSpPr txBox="1">
            <a:spLocks/>
          </p:cNvSpPr>
          <p:nvPr/>
        </p:nvSpPr>
        <p:spPr bwMode="auto">
          <a:xfrm>
            <a:off x="762000" y="4038601"/>
            <a:ext cx="7867450" cy="761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defRPr/>
            </a:pPr>
            <a:r>
              <a:rPr lang="en-AU" sz="2800" dirty="0" smtClean="0"/>
              <a:t>Community Search </a:t>
            </a:r>
            <a:r>
              <a:rPr lang="en-AU" sz="2000" dirty="0" smtClean="0"/>
              <a:t>(</a:t>
            </a:r>
            <a:r>
              <a:rPr lang="en-AU" sz="2000" b="1" dirty="0">
                <a:latin typeface="Times New Roman" panose="02020603050405020304" pitchFamily="18" charset="0"/>
                <a:cs typeface="Times New Roman" panose="02020603050405020304" pitchFamily="18" charset="0"/>
              </a:rPr>
              <a:t>C. Lee et al., </a:t>
            </a:r>
            <a:r>
              <a:rPr lang="en-AU" sz="2000" b="1" dirty="0" smtClean="0">
                <a:latin typeface="Times New Roman" panose="02020603050405020304" pitchFamily="18" charset="0"/>
                <a:cs typeface="Times New Roman" panose="02020603050405020304" pitchFamily="18" charset="0"/>
              </a:rPr>
              <a:t>SNMA’10 </a:t>
            </a:r>
            <a:r>
              <a:rPr lang="en-AU" sz="2000" dirty="0" smtClean="0"/>
              <a:t>) </a:t>
            </a:r>
            <a:endParaRPr lang="en-AU" sz="2800" dirty="0" smtClean="0"/>
          </a:p>
        </p:txBody>
      </p:sp>
      <p:sp>
        <p:nvSpPr>
          <p:cNvPr id="17" name="Content Placeholder 2"/>
          <p:cNvSpPr txBox="1">
            <a:spLocks/>
          </p:cNvSpPr>
          <p:nvPr/>
        </p:nvSpPr>
        <p:spPr bwMode="auto">
          <a:xfrm>
            <a:off x="800100" y="2047877"/>
            <a:ext cx="7867450" cy="761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defRPr/>
            </a:pPr>
            <a:r>
              <a:rPr lang="en-AU" sz="1800" dirty="0" smtClean="0"/>
              <a:t>CEGs are represented as maximal cliques and motif discovery requires to obtain large CEGs with low overlaps.   </a:t>
            </a:r>
          </a:p>
        </p:txBody>
      </p:sp>
      <p:sp>
        <p:nvSpPr>
          <p:cNvPr id="18" name="Content Placeholder 2"/>
          <p:cNvSpPr txBox="1">
            <a:spLocks/>
          </p:cNvSpPr>
          <p:nvPr/>
        </p:nvSpPr>
        <p:spPr bwMode="auto">
          <a:xfrm>
            <a:off x="800100" y="3400427"/>
            <a:ext cx="7867450" cy="761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defRPr/>
            </a:pPr>
            <a:r>
              <a:rPr lang="en-AU" sz="1800" dirty="0" smtClean="0"/>
              <a:t>Cliques are used as signals of rare events and the problem is to find a set of large cliques with low overlaps</a:t>
            </a:r>
          </a:p>
        </p:txBody>
      </p:sp>
      <p:sp>
        <p:nvSpPr>
          <p:cNvPr id="19" name="Content Placeholder 2"/>
          <p:cNvSpPr txBox="1">
            <a:spLocks/>
          </p:cNvSpPr>
          <p:nvPr/>
        </p:nvSpPr>
        <p:spPr bwMode="auto">
          <a:xfrm>
            <a:off x="819350" y="4572001"/>
            <a:ext cx="7867450" cy="761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defRPr/>
            </a:pPr>
            <a:r>
              <a:rPr lang="en-AU" sz="1800" dirty="0" smtClean="0"/>
              <a:t>Diversified top-k cliques can sever as the seeds for community search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68000" y="46800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dirty="0" smtClean="0">
                <a:ea typeface="MS PGothic" pitchFamily="34" charset="-128"/>
              </a:rPr>
              <a:t>Baseline Solutions</a:t>
            </a:r>
            <a:br>
              <a:rPr lang="en-AU" altLang="en-US" dirty="0" smtClean="0">
                <a:ea typeface="MS PGothic" pitchFamily="34" charset="-128"/>
              </a:rPr>
            </a:br>
            <a:endParaRPr lang="en-AU" altLang="en-US" dirty="0" smtClean="0">
              <a:ea typeface="MS PGothic" pitchFamily="34" charset="-128"/>
            </a:endParaRPr>
          </a:p>
        </p:txBody>
      </p:sp>
      <p:sp>
        <p:nvSpPr>
          <p:cNvPr id="3" name="Content Placeholder 2"/>
          <p:cNvSpPr>
            <a:spLocks noGrp="1"/>
          </p:cNvSpPr>
          <p:nvPr>
            <p:ph idx="1"/>
          </p:nvPr>
        </p:nvSpPr>
        <p:spPr>
          <a:xfrm>
            <a:off x="457200" y="1371600"/>
            <a:ext cx="8762999" cy="1981200"/>
          </a:xfrm>
        </p:spPr>
        <p:txBody>
          <a:bodyPr/>
          <a:lstStyle/>
          <a:p>
            <a:pPr marL="514350" indent="-514350">
              <a:buFont typeface="Arial" panose="020B0604020202020204" pitchFamily="34" charset="0"/>
              <a:buChar char="•"/>
              <a:defRPr/>
            </a:pPr>
            <a:r>
              <a:rPr lang="en-AU" sz="2800" dirty="0" err="1" smtClean="0"/>
              <a:t>EnumAll</a:t>
            </a:r>
            <a:endParaRPr lang="en-AU" sz="2800" dirty="0" smtClean="0"/>
          </a:p>
          <a:p>
            <a:pPr marL="400050" lvl="1" indent="0">
              <a:buNone/>
              <a:defRPr/>
            </a:pPr>
            <a:r>
              <a:rPr lang="en-AU" sz="2000" b="1" dirty="0" smtClean="0">
                <a:latin typeface="Times New Roman" panose="02020603050405020304" pitchFamily="18" charset="0"/>
                <a:cs typeface="Times New Roman" panose="02020603050405020304" pitchFamily="18" charset="0"/>
              </a:rPr>
              <a:t>    Phase 1:</a:t>
            </a:r>
            <a:r>
              <a:rPr lang="en-AU" sz="2000" dirty="0" smtClean="0">
                <a:cs typeface="Microsoft Sans Serif" pitchFamily="34" charset="0"/>
              </a:rPr>
              <a:t>  Enumerate </a:t>
            </a:r>
            <a:r>
              <a:rPr lang="en-AU" sz="2000" dirty="0">
                <a:cs typeface="Microsoft Sans Serif" pitchFamily="34" charset="0"/>
              </a:rPr>
              <a:t>all the maximal cliques in the graph</a:t>
            </a:r>
            <a:r>
              <a:rPr lang="en-AU" sz="1600" dirty="0">
                <a:cs typeface="Microsoft Sans Serif" pitchFamily="34" charset="0"/>
              </a:rPr>
              <a:t>(D. </a:t>
            </a:r>
            <a:r>
              <a:rPr lang="en-AU" sz="1600" dirty="0" smtClean="0">
                <a:cs typeface="Microsoft Sans Serif" pitchFamily="34" charset="0"/>
              </a:rPr>
              <a:t>    </a:t>
            </a:r>
          </a:p>
          <a:p>
            <a:pPr marL="400050" lvl="1" indent="0">
              <a:buNone/>
              <a:defRPr/>
            </a:pPr>
            <a:r>
              <a:rPr lang="en-AU" sz="1600" dirty="0">
                <a:cs typeface="Microsoft Sans Serif" pitchFamily="34" charset="0"/>
              </a:rPr>
              <a:t> </a:t>
            </a:r>
            <a:r>
              <a:rPr lang="en-AU" sz="1600" dirty="0" smtClean="0">
                <a:cs typeface="Microsoft Sans Serif" pitchFamily="34" charset="0"/>
              </a:rPr>
              <a:t>                      </a:t>
            </a:r>
            <a:r>
              <a:rPr lang="en-AU" sz="1600" dirty="0" err="1" smtClean="0">
                <a:cs typeface="Microsoft Sans Serif" pitchFamily="34" charset="0"/>
              </a:rPr>
              <a:t>Eppstein</a:t>
            </a:r>
            <a:r>
              <a:rPr lang="en-AU" sz="1600" dirty="0" smtClean="0">
                <a:cs typeface="Microsoft Sans Serif" pitchFamily="34" charset="0"/>
              </a:rPr>
              <a:t> </a:t>
            </a:r>
            <a:r>
              <a:rPr lang="en-AU" sz="1600" dirty="0">
                <a:cs typeface="Microsoft Sans Serif" pitchFamily="34" charset="0"/>
              </a:rPr>
              <a:t>et al., SEA’11)</a:t>
            </a:r>
          </a:p>
          <a:p>
            <a:pPr marL="400050" lvl="1" indent="0">
              <a:buNone/>
              <a:defRPr/>
            </a:pPr>
            <a:r>
              <a:rPr lang="en-AU" sz="2000" b="1" dirty="0" smtClean="0">
                <a:latin typeface="Times New Roman" panose="02020603050405020304" pitchFamily="18" charset="0"/>
                <a:cs typeface="Times New Roman" panose="02020603050405020304" pitchFamily="18" charset="0"/>
              </a:rPr>
              <a:t>    Phase 2:  </a:t>
            </a:r>
            <a:r>
              <a:rPr lang="en-AU" sz="2000" dirty="0" smtClean="0">
                <a:cs typeface="Microsoft Sans Serif" pitchFamily="34" charset="0"/>
              </a:rPr>
              <a:t>Greedily </a:t>
            </a:r>
            <a:r>
              <a:rPr lang="en-AU" sz="2000" dirty="0">
                <a:cs typeface="Microsoft Sans Serif" pitchFamily="34" charset="0"/>
              </a:rPr>
              <a:t>select k cliques from all the maximal </a:t>
            </a:r>
            <a:r>
              <a:rPr lang="en-AU" sz="2000" dirty="0" smtClean="0">
                <a:cs typeface="Microsoft Sans Serif" pitchFamily="34" charset="0"/>
              </a:rPr>
              <a:t>cliques </a:t>
            </a:r>
          </a:p>
          <a:p>
            <a:pPr marL="400050" lvl="1" indent="0">
              <a:buNone/>
              <a:defRPr/>
            </a:pPr>
            <a:r>
              <a:rPr lang="en-AU" sz="2000" dirty="0">
                <a:cs typeface="Microsoft Sans Serif" pitchFamily="34" charset="0"/>
              </a:rPr>
              <a:t> </a:t>
            </a:r>
            <a:r>
              <a:rPr lang="en-AU" sz="2000" dirty="0" smtClean="0">
                <a:cs typeface="Microsoft Sans Serif" pitchFamily="34" charset="0"/>
              </a:rPr>
              <a:t>                  that </a:t>
            </a:r>
            <a:r>
              <a:rPr lang="en-AU" sz="2000" dirty="0">
                <a:cs typeface="Microsoft Sans Serif" pitchFamily="34" charset="0"/>
              </a:rPr>
              <a:t>cover most nodes in the graph</a:t>
            </a:r>
          </a:p>
        </p:txBody>
      </p:sp>
      <p:sp>
        <p:nvSpPr>
          <p:cNvPr id="4" name="Content Placeholder 2"/>
          <p:cNvSpPr txBox="1">
            <a:spLocks/>
          </p:cNvSpPr>
          <p:nvPr/>
        </p:nvSpPr>
        <p:spPr>
          <a:xfrm>
            <a:off x="466725" y="3505200"/>
            <a:ext cx="8458200" cy="2286000"/>
          </a:xfrm>
          <a:prstGeom prst="rect">
            <a:avLst/>
          </a:prstGeom>
        </p:spPr>
        <p:txBody>
          <a:bodyPr/>
          <a:lstStyle>
            <a:lvl1pPr marL="342900" indent="-342900" algn="l" rtl="0" eaLnBrk="0" fontAlgn="base" hangingPunct="0">
              <a:spcBef>
                <a:spcPct val="20000"/>
              </a:spcBef>
              <a:spcAft>
                <a:spcPct val="0"/>
              </a:spcAft>
              <a:buFont typeface="Arial" pitchFamily="34" charset="0"/>
              <a:buNone/>
              <a:defRPr sz="1400" kern="1200" baseline="0">
                <a:solidFill>
                  <a:schemeClr val="tx1"/>
                </a:solidFill>
                <a:latin typeface="+mn-lt"/>
                <a:ea typeface="MS PGothic" pitchFamily="34" charset="-128"/>
                <a:cs typeface="Microsoft Sans Serif"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anose="020B0604020202020204" pitchFamily="34" charset="0"/>
              <a:buChar char="•"/>
              <a:defRPr/>
            </a:pPr>
            <a:r>
              <a:rPr lang="en-AU" altLang="en-US" sz="2800" dirty="0" err="1" smtClean="0"/>
              <a:t>EnumSub</a:t>
            </a:r>
            <a:r>
              <a:rPr lang="en-AU" altLang="en-US" sz="2800" dirty="0" smtClean="0"/>
              <a:t>(</a:t>
            </a:r>
            <a:r>
              <a:rPr lang="en-AU" altLang="en-US" sz="2400" dirty="0" smtClean="0"/>
              <a:t>sample-based enumeration</a:t>
            </a:r>
            <a:r>
              <a:rPr lang="en-AU" altLang="en-US" sz="2800" dirty="0" smtClean="0"/>
              <a:t>)</a:t>
            </a:r>
            <a:endParaRPr lang="en-AU" sz="2800" dirty="0" smtClean="0"/>
          </a:p>
          <a:p>
            <a:pPr marL="400050" lvl="1" indent="0">
              <a:buNone/>
              <a:defRPr/>
            </a:pPr>
            <a:r>
              <a:rPr lang="en-AU" sz="2000" b="1" dirty="0" smtClean="0">
                <a:latin typeface="Times New Roman" panose="02020603050405020304" pitchFamily="18" charset="0"/>
                <a:cs typeface="Times New Roman" panose="02020603050405020304" pitchFamily="18" charset="0"/>
              </a:rPr>
              <a:t>     Phase </a:t>
            </a:r>
            <a:r>
              <a:rPr lang="en-AU" sz="2000" b="1" dirty="0">
                <a:latin typeface="Times New Roman" panose="02020603050405020304" pitchFamily="18" charset="0"/>
                <a:cs typeface="Times New Roman" panose="02020603050405020304" pitchFamily="18" charset="0"/>
              </a:rPr>
              <a:t>1: </a:t>
            </a:r>
            <a:r>
              <a:rPr lang="en-AU" sz="2000" b="1" dirty="0" smtClean="0">
                <a:latin typeface="Times New Roman" panose="02020603050405020304" pitchFamily="18" charset="0"/>
                <a:cs typeface="Times New Roman" panose="02020603050405020304" pitchFamily="18" charset="0"/>
              </a:rPr>
              <a:t> </a:t>
            </a:r>
            <a:r>
              <a:rPr lang="en-AU" sz="2000" dirty="0" smtClean="0">
                <a:cs typeface="Microsoft Sans Serif" pitchFamily="34" charset="0"/>
              </a:rPr>
              <a:t>Sample a subset of the </a:t>
            </a:r>
            <a:r>
              <a:rPr lang="en-AU" sz="2000" dirty="0">
                <a:cs typeface="Microsoft Sans Serif" pitchFamily="34" charset="0"/>
              </a:rPr>
              <a:t>maximal cliques in the graph</a:t>
            </a:r>
            <a:r>
              <a:rPr lang="en-AU" sz="1600" dirty="0">
                <a:cs typeface="Microsoft Sans Serif" pitchFamily="34" charset="0"/>
              </a:rPr>
              <a:t>(J. </a:t>
            </a:r>
            <a:endParaRPr lang="en-AU" sz="1600" dirty="0" smtClean="0">
              <a:cs typeface="Microsoft Sans Serif" pitchFamily="34" charset="0"/>
            </a:endParaRPr>
          </a:p>
          <a:p>
            <a:pPr marL="400050" lvl="1" indent="0">
              <a:buNone/>
              <a:defRPr/>
            </a:pPr>
            <a:r>
              <a:rPr lang="en-AU" sz="1600" dirty="0">
                <a:cs typeface="Microsoft Sans Serif" pitchFamily="34" charset="0"/>
              </a:rPr>
              <a:t> </a:t>
            </a:r>
            <a:r>
              <a:rPr lang="en-AU" sz="1600" dirty="0" smtClean="0">
                <a:cs typeface="Microsoft Sans Serif" pitchFamily="34" charset="0"/>
              </a:rPr>
              <a:t>                       Wang et al</a:t>
            </a:r>
            <a:r>
              <a:rPr lang="en-AU" sz="1600" dirty="0">
                <a:cs typeface="Microsoft Sans Serif" pitchFamily="34" charset="0"/>
              </a:rPr>
              <a:t>., KDD’13)</a:t>
            </a:r>
          </a:p>
          <a:p>
            <a:pPr marL="400050" lvl="1" indent="0">
              <a:buNone/>
              <a:defRPr/>
            </a:pPr>
            <a:r>
              <a:rPr lang="en-AU" sz="2000" b="1" dirty="0" smtClean="0">
                <a:latin typeface="Times New Roman" panose="02020603050405020304" pitchFamily="18" charset="0"/>
                <a:cs typeface="Times New Roman" panose="02020603050405020304" pitchFamily="18" charset="0"/>
              </a:rPr>
              <a:t>     Phase </a:t>
            </a:r>
            <a:r>
              <a:rPr lang="en-AU" sz="2000" b="1" dirty="0">
                <a:latin typeface="Times New Roman" panose="02020603050405020304" pitchFamily="18" charset="0"/>
                <a:cs typeface="Times New Roman" panose="02020603050405020304" pitchFamily="18" charset="0"/>
              </a:rPr>
              <a:t>2: </a:t>
            </a:r>
            <a:r>
              <a:rPr lang="en-AU" sz="2000" b="1" dirty="0" smtClean="0">
                <a:latin typeface="Times New Roman" panose="02020603050405020304" pitchFamily="18" charset="0"/>
                <a:cs typeface="Times New Roman" panose="02020603050405020304" pitchFamily="18" charset="0"/>
              </a:rPr>
              <a:t> </a:t>
            </a:r>
            <a:r>
              <a:rPr lang="en-AU" sz="2000" dirty="0" smtClean="0">
                <a:cs typeface="Microsoft Sans Serif" pitchFamily="34" charset="0"/>
              </a:rPr>
              <a:t>Greedily </a:t>
            </a:r>
            <a:r>
              <a:rPr lang="en-AU" sz="2000" dirty="0">
                <a:cs typeface="Microsoft Sans Serif" pitchFamily="34" charset="0"/>
              </a:rPr>
              <a:t>select k cliques from the </a:t>
            </a:r>
            <a:r>
              <a:rPr lang="en-AU" sz="2000" dirty="0" smtClean="0">
                <a:cs typeface="Microsoft Sans Serif" pitchFamily="34" charset="0"/>
              </a:rPr>
              <a:t>sampling that </a:t>
            </a:r>
            <a:r>
              <a:rPr lang="en-AU" sz="2000" dirty="0">
                <a:cs typeface="Microsoft Sans Serif" pitchFamily="34" charset="0"/>
              </a:rPr>
              <a:t>cover </a:t>
            </a:r>
            <a:endParaRPr lang="en-AU" sz="2000" dirty="0" smtClean="0">
              <a:cs typeface="Microsoft Sans Serif" pitchFamily="34" charset="0"/>
            </a:endParaRPr>
          </a:p>
          <a:p>
            <a:pPr marL="400050" lvl="1" indent="0">
              <a:buNone/>
              <a:defRPr/>
            </a:pPr>
            <a:r>
              <a:rPr lang="en-AU" sz="2000" dirty="0">
                <a:cs typeface="Microsoft Sans Serif" pitchFamily="34" charset="0"/>
              </a:rPr>
              <a:t> </a:t>
            </a:r>
            <a:r>
              <a:rPr lang="en-AU" sz="2000" dirty="0" smtClean="0">
                <a:cs typeface="Microsoft Sans Serif" pitchFamily="34" charset="0"/>
              </a:rPr>
              <a:t>                  most </a:t>
            </a:r>
            <a:r>
              <a:rPr lang="en-AU" sz="2000" dirty="0">
                <a:cs typeface="Microsoft Sans Serif" pitchFamily="34" charset="0"/>
              </a:rPr>
              <a:t>nodes in the graph</a:t>
            </a:r>
          </a:p>
        </p:txBody>
      </p:sp>
      <p:sp>
        <p:nvSpPr>
          <p:cNvPr id="2" name="Rectangle 1"/>
          <p:cNvSpPr/>
          <p:nvPr/>
        </p:nvSpPr>
        <p:spPr>
          <a:xfrm>
            <a:off x="1371600" y="2466975"/>
            <a:ext cx="6867525" cy="17240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0" rtlCol="0" anchor="ctr"/>
          <a:lstStyle/>
          <a:p>
            <a:pPr algn="ctr">
              <a:lnSpc>
                <a:spcPct val="200000"/>
              </a:lnSpc>
            </a:pPr>
            <a:r>
              <a:rPr lang="en-AU" sz="4000" b="1" dirty="0" smtClean="0">
                <a:solidFill>
                  <a:schemeClr val="tx1"/>
                </a:solidFill>
              </a:rPr>
              <a:t>Hard to handle large graph</a:t>
            </a:r>
          </a:p>
          <a:p>
            <a:pPr marL="285750" indent="-285750">
              <a:lnSpc>
                <a:spcPts val="300"/>
              </a:lnSpc>
              <a:buFont typeface="Arial" panose="020B0604020202020204" pitchFamily="34" charset="0"/>
              <a:buChar char="•"/>
            </a:pPr>
            <a:endParaRPr lang="en-AU" dirty="0" smtClean="0"/>
          </a:p>
          <a:p>
            <a:pPr algn="ctr"/>
            <a:r>
              <a:rPr lang="en-AU" dirty="0" smtClean="0"/>
              <a:t>  </a:t>
            </a:r>
            <a:endParaRPr lang="en-AU" dirty="0"/>
          </a:p>
        </p:txBody>
      </p:sp>
      <p:sp>
        <p:nvSpPr>
          <p:cNvPr id="6" name="Rectangle 1"/>
          <p:cNvSpPr/>
          <p:nvPr/>
        </p:nvSpPr>
        <p:spPr>
          <a:xfrm>
            <a:off x="1371600" y="2438400"/>
            <a:ext cx="6858000" cy="1752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0" rtlCol="0" anchor="ctr"/>
          <a:lstStyle/>
          <a:p>
            <a:pPr marL="285750" indent="-285750">
              <a:lnSpc>
                <a:spcPct val="200000"/>
              </a:lnSpc>
              <a:buFont typeface="Arial" panose="020B0604020202020204" pitchFamily="34" charset="0"/>
              <a:buChar char="•"/>
            </a:pPr>
            <a:r>
              <a:rPr lang="en-AU" sz="2400" dirty="0" smtClean="0">
                <a:solidFill>
                  <a:schemeClr val="tx1"/>
                </a:solidFill>
              </a:rPr>
              <a:t>Problem</a:t>
            </a:r>
          </a:p>
          <a:p>
            <a:pPr marL="285750" indent="-285750">
              <a:lnSpc>
                <a:spcPts val="300"/>
              </a:lnSpc>
              <a:buFont typeface="Arial" panose="020B0604020202020204" pitchFamily="34" charset="0"/>
              <a:buChar char="•"/>
            </a:pPr>
            <a:endParaRPr lang="en-AU" dirty="0" smtClean="0"/>
          </a:p>
          <a:p>
            <a:pPr marL="742950" lvl="1" indent="-285750">
              <a:buFont typeface="Arial" panose="020B0604020202020204" pitchFamily="34" charset="0"/>
              <a:buChar char="•"/>
            </a:pPr>
            <a:r>
              <a:rPr lang="en-AU" dirty="0">
                <a:solidFill>
                  <a:schemeClr val="tx1"/>
                </a:solidFill>
              </a:rPr>
              <a:t>Clique enumeration is a costly </a:t>
            </a:r>
            <a:r>
              <a:rPr lang="en-AU" dirty="0" smtClean="0">
                <a:solidFill>
                  <a:schemeClr val="tx1"/>
                </a:solidFill>
              </a:rPr>
              <a:t>operation</a:t>
            </a:r>
          </a:p>
          <a:p>
            <a:pPr marL="742950" lvl="1" indent="-285750">
              <a:buFont typeface="Arial" panose="020B0604020202020204" pitchFamily="34" charset="0"/>
              <a:buChar char="•"/>
            </a:pPr>
            <a:endParaRPr lang="en-AU" dirty="0" smtClean="0">
              <a:solidFill>
                <a:schemeClr val="tx1"/>
              </a:solidFill>
            </a:endParaRPr>
          </a:p>
          <a:p>
            <a:pPr marL="742950" lvl="1" indent="-285750">
              <a:buFont typeface="Arial" panose="020B0604020202020204" pitchFamily="34" charset="0"/>
              <a:buChar char="•"/>
            </a:pPr>
            <a:r>
              <a:rPr lang="en-AU" dirty="0">
                <a:solidFill>
                  <a:schemeClr val="tx1"/>
                </a:solidFill>
              </a:rPr>
              <a:t>Keeping all maximal cliques in memory is </a:t>
            </a:r>
            <a:r>
              <a:rPr lang="en-AU" dirty="0" smtClean="0">
                <a:solidFill>
                  <a:schemeClr val="tx1"/>
                </a:solidFill>
              </a:rPr>
              <a:t>infeasible</a:t>
            </a:r>
          </a:p>
          <a:p>
            <a:pPr marL="1200150" lvl="2" indent="-285750">
              <a:buFont typeface="Arial" panose="020B0604020202020204" pitchFamily="34" charset="0"/>
              <a:buChar char="•"/>
            </a:pPr>
            <a:r>
              <a:rPr lang="en-AU" sz="1600" dirty="0" smtClean="0">
                <a:solidFill>
                  <a:schemeClr val="tx1"/>
                </a:solidFill>
              </a:rPr>
              <a:t>The number of cliques is exponential to the number of nodes</a:t>
            </a:r>
          </a:p>
          <a:p>
            <a:pPr algn="ctr"/>
            <a:r>
              <a:rPr lang="en-AU" dirty="0" smtClean="0"/>
              <a:t>  </a:t>
            </a:r>
            <a:endParaRPr lang="en-AU" dirty="0"/>
          </a:p>
        </p:txBody>
      </p:sp>
      <p:sp>
        <p:nvSpPr>
          <p:cNvPr id="7" name="Rectangle 1"/>
          <p:cNvSpPr/>
          <p:nvPr/>
        </p:nvSpPr>
        <p:spPr>
          <a:xfrm>
            <a:off x="1371600" y="2486025"/>
            <a:ext cx="6858000" cy="1638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0" rtlCol="0" anchor="ctr"/>
          <a:lstStyle/>
          <a:p>
            <a:pPr marL="285750" indent="-285750">
              <a:lnSpc>
                <a:spcPct val="200000"/>
              </a:lnSpc>
              <a:buFont typeface="Arial" panose="020B0604020202020204" pitchFamily="34" charset="0"/>
              <a:buChar char="•"/>
            </a:pPr>
            <a:r>
              <a:rPr lang="en-AU" sz="2400" dirty="0" smtClean="0">
                <a:solidFill>
                  <a:schemeClr val="tx1"/>
                </a:solidFill>
              </a:rPr>
              <a:t>Problem</a:t>
            </a:r>
          </a:p>
          <a:p>
            <a:pPr marL="285750" indent="-285750">
              <a:lnSpc>
                <a:spcPts val="300"/>
              </a:lnSpc>
              <a:buFont typeface="Arial" panose="020B0604020202020204" pitchFamily="34" charset="0"/>
              <a:buChar char="•"/>
            </a:pPr>
            <a:endParaRPr lang="en-AU" dirty="0" smtClean="0"/>
          </a:p>
          <a:p>
            <a:pPr marL="742950" lvl="1" indent="-285750">
              <a:buFont typeface="Arial" panose="020B0604020202020204" pitchFamily="34" charset="0"/>
              <a:buChar char="•"/>
            </a:pPr>
            <a:r>
              <a:rPr lang="en-AU" dirty="0" smtClean="0">
                <a:solidFill>
                  <a:schemeClr val="tx1"/>
                </a:solidFill>
              </a:rPr>
              <a:t>It still outputs exponential number of maximal cliques without a bound</a:t>
            </a:r>
          </a:p>
          <a:p>
            <a:pPr algn="ctr"/>
            <a:r>
              <a:rPr lang="en-AU" dirty="0" smtClean="0"/>
              <a:t>  </a:t>
            </a:r>
            <a:endParaRPr lang="en-AU" dirty="0"/>
          </a:p>
        </p:txBody>
      </p:sp>
    </p:spTree>
    <p:extLst>
      <p:ext uri="{BB962C8B-B14F-4D97-AF65-F5344CB8AC3E}">
        <p14:creationId xmlns:p14="http://schemas.microsoft.com/office/powerpoint/2010/main" val="416455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53"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 grpId="0" animBg="1"/>
      <p:bldP spid="6" grpId="0" animBg="1"/>
      <p:bldP spid="6" grpId="1" animBg="1"/>
      <p:bldP spid="7" grpId="0" animBg="1"/>
      <p:bldP spid="7" grpId="1" animBg="1"/>
    </p:bldLst>
  </p:timing>
</p:sld>
</file>

<file path=ppt/theme/theme1.xml><?xml version="1.0" encoding="utf-8"?>
<a:theme xmlns:a="http://schemas.openxmlformats.org/drawingml/2006/main" name="Powerpoint Template - ENG">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SW">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 ENG</Template>
  <TotalTime>49172</TotalTime>
  <Words>3178</Words>
  <Application>Microsoft Office PowerPoint</Application>
  <PresentationFormat>全屏显示(4:3)</PresentationFormat>
  <Paragraphs>530</Paragraphs>
  <Slides>28</Slides>
  <Notes>26</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Powerpoint Template - ENG</vt:lpstr>
      <vt:lpstr>PowerPoint 演示文稿</vt:lpstr>
      <vt:lpstr>Outline</vt:lpstr>
      <vt:lpstr>PowerPoint 演示文稿</vt:lpstr>
      <vt:lpstr>Clique and Maximal Clique </vt:lpstr>
      <vt:lpstr>Traditional models for Maximal Clique  </vt:lpstr>
      <vt:lpstr>Diversified Top-K Clique </vt:lpstr>
      <vt:lpstr>Diversified Top-K Clique Search</vt:lpstr>
      <vt:lpstr>Application </vt:lpstr>
      <vt:lpstr>Baseline Solutions </vt:lpstr>
      <vt:lpstr>Challenge </vt:lpstr>
      <vt:lpstr>Our Approach: extending online k coverage problem</vt:lpstr>
      <vt:lpstr>Replacement Strategy</vt:lpstr>
      <vt:lpstr>Advantages of Our Approach</vt:lpstr>
      <vt:lpstr>Cost Analysis</vt:lpstr>
      <vt:lpstr>PNP-Index </vt:lpstr>
      <vt:lpstr>PNP-Index</vt:lpstr>
      <vt:lpstr>PNP-Index</vt:lpstr>
      <vt:lpstr>PNP-Index</vt:lpstr>
      <vt:lpstr>PNP-Index </vt:lpstr>
      <vt:lpstr>Pruning Rules </vt:lpstr>
      <vt:lpstr>Experiment </vt:lpstr>
      <vt:lpstr>Experiment </vt:lpstr>
      <vt:lpstr>Experiment-Efficiency </vt:lpstr>
      <vt:lpstr>Experiment-Effectiveness </vt:lpstr>
      <vt:lpstr>Experiment-Scalability </vt:lpstr>
      <vt:lpstr>Experiment-α </vt:lpstr>
      <vt:lpstr>Future work</vt:lpstr>
      <vt:lpstr>PowerPoint 演示文稿</vt:lpstr>
    </vt:vector>
  </TitlesOfParts>
  <Company>University of New South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 Hall</dc:creator>
  <cp:lastModifiedBy>longyuan</cp:lastModifiedBy>
  <cp:revision>966</cp:revision>
  <dcterms:created xsi:type="dcterms:W3CDTF">2011-09-09T04:59:58Z</dcterms:created>
  <dcterms:modified xsi:type="dcterms:W3CDTF">2015-04-14T22:56:13Z</dcterms:modified>
</cp:coreProperties>
</file>