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notesSlides/notesSlide6.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notesSlides/notesSlide7.xml" ContentType="application/vnd.openxmlformats-officedocument.presentationml.notesSlide+xml"/>
  <Override PartName="/ppt/tags/tag11.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handoutMasterIdLst>
    <p:handoutMasterId r:id="rId37"/>
  </p:handoutMasterIdLst>
  <p:sldIdLst>
    <p:sldId id="256" r:id="rId2"/>
    <p:sldId id="365" r:id="rId3"/>
    <p:sldId id="394" r:id="rId4"/>
    <p:sldId id="395" r:id="rId5"/>
    <p:sldId id="396" r:id="rId6"/>
    <p:sldId id="391" r:id="rId7"/>
    <p:sldId id="398" r:id="rId8"/>
    <p:sldId id="400" r:id="rId9"/>
    <p:sldId id="401" r:id="rId10"/>
    <p:sldId id="402" r:id="rId11"/>
    <p:sldId id="403" r:id="rId12"/>
    <p:sldId id="405" r:id="rId13"/>
    <p:sldId id="406" r:id="rId14"/>
    <p:sldId id="429" r:id="rId15"/>
    <p:sldId id="407" r:id="rId16"/>
    <p:sldId id="408" r:id="rId17"/>
    <p:sldId id="411" r:id="rId18"/>
    <p:sldId id="412" r:id="rId19"/>
    <p:sldId id="393" r:id="rId20"/>
    <p:sldId id="416" r:id="rId21"/>
    <p:sldId id="414" r:id="rId22"/>
    <p:sldId id="417" r:id="rId23"/>
    <p:sldId id="418" r:id="rId24"/>
    <p:sldId id="419" r:id="rId25"/>
    <p:sldId id="420" r:id="rId26"/>
    <p:sldId id="421" r:id="rId27"/>
    <p:sldId id="422" r:id="rId28"/>
    <p:sldId id="423" r:id="rId29"/>
    <p:sldId id="424" r:id="rId30"/>
    <p:sldId id="426" r:id="rId31"/>
    <p:sldId id="427" r:id="rId32"/>
    <p:sldId id="428" r:id="rId33"/>
    <p:sldId id="430" r:id="rId34"/>
    <p:sldId id="287" r:id="rId3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009900"/>
    <a:srgbClr val="F8F8F8"/>
    <a:srgbClr val="FF9900"/>
    <a:srgbClr val="E6BA00"/>
    <a:srgbClr val="DEE303"/>
    <a:srgbClr val="FFCC00"/>
    <a:srgbClr val="17D1FD"/>
    <a:srgbClr val="DDD9C3"/>
    <a:srgbClr val="9BBB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7105" autoAdjust="0"/>
    <p:restoredTop sz="90608" autoAdjust="0"/>
  </p:normalViewPr>
  <p:slideViewPr>
    <p:cSldViewPr>
      <p:cViewPr>
        <p:scale>
          <a:sx n="100" d="100"/>
          <a:sy n="100" d="100"/>
        </p:scale>
        <p:origin x="-450" y="1008"/>
      </p:cViewPr>
      <p:guideLst>
        <p:guide orient="horz" pos="2160"/>
        <p:guide pos="2880"/>
      </p:guideLst>
    </p:cSldViewPr>
  </p:slideViewPr>
  <p:outlineViewPr>
    <p:cViewPr>
      <p:scale>
        <a:sx n="33" d="100"/>
        <a:sy n="33" d="100"/>
      </p:scale>
      <p:origin x="0" y="2268"/>
    </p:cViewPr>
  </p:outlineViewPr>
  <p:notesTextViewPr>
    <p:cViewPr>
      <p:scale>
        <a:sx n="100" d="100"/>
        <a:sy n="100" d="100"/>
      </p:scale>
      <p:origin x="0" y="0"/>
    </p:cViewPr>
  </p:notesTextViewPr>
  <p:sorterViewPr>
    <p:cViewPr>
      <p:scale>
        <a:sx n="66" d="100"/>
        <a:sy n="66" d="100"/>
      </p:scale>
      <p:origin x="0" y="936"/>
    </p:cViewPr>
  </p:sorterViewPr>
  <p:notesViewPr>
    <p:cSldViewPr>
      <p:cViewPr varScale="1">
        <p:scale>
          <a:sx n="83" d="100"/>
          <a:sy n="83" d="100"/>
        </p:scale>
        <p:origin x="-1680"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vl1pPr>
          </a:lstStyle>
          <a:p>
            <a:pPr>
              <a:defRPr/>
            </a:pPr>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35AB564E-8DD3-43C2-AFB7-223388810126}" type="datetime1">
              <a:rPr lang="en-US"/>
              <a:pPr>
                <a:defRPr/>
              </a:pPr>
              <a:t>5/18/2016</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vl1pPr>
          </a:lstStyle>
          <a:p>
            <a:pPr>
              <a:defRPr/>
            </a:pPr>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844D22AB-8B33-4A9A-9D43-0254551D1210}" type="slidenum">
              <a:rPr lang="en-US"/>
              <a:pPr>
                <a:defRPr/>
              </a:pPr>
              <a:t>‹#›</a:t>
            </a:fld>
            <a:endParaRPr lang="en-US" dirty="0"/>
          </a:p>
        </p:txBody>
      </p:sp>
    </p:spTree>
    <p:extLst>
      <p:ext uri="{BB962C8B-B14F-4D97-AF65-F5344CB8AC3E}">
        <p14:creationId xmlns:p14="http://schemas.microsoft.com/office/powerpoint/2010/main" val="345611126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pitchFamily="34" charset="0"/>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pPr>
              <a:defRPr/>
            </a:pPr>
            <a:fld id="{15E1AD7B-4542-4831-83D1-A3C1C197997B}" type="datetime1">
              <a:rPr lang="en-US"/>
              <a:pPr>
                <a:defRPr/>
              </a:pPr>
              <a:t>5/18/2016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pitchFamily="34" charset="0"/>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pPr>
              <a:defRPr/>
            </a:pPr>
            <a:fld id="{2C233987-0B2C-4326-939F-C61AF89149BD}" type="slidenum">
              <a:rPr lang="en-US"/>
              <a:pPr>
                <a:defRPr/>
              </a:pPr>
              <a:t>‹#›</a:t>
            </a:fld>
            <a:endParaRPr lang="en-US" dirty="0"/>
          </a:p>
        </p:txBody>
      </p:sp>
    </p:spTree>
    <p:extLst>
      <p:ext uri="{BB962C8B-B14F-4D97-AF65-F5344CB8AC3E}">
        <p14:creationId xmlns:p14="http://schemas.microsoft.com/office/powerpoint/2010/main" val="866269081"/>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S PGothic" pitchFamily="34" charset="-128"/>
        <a:cs typeface="+mn-cs"/>
      </a:defRPr>
    </a:lvl1pPr>
    <a:lvl2pPr marL="457200" algn="l" rtl="0" eaLnBrk="0" fontAlgn="base" hangingPunct="0">
      <a:spcBef>
        <a:spcPct val="30000"/>
      </a:spcBef>
      <a:spcAft>
        <a:spcPct val="0"/>
      </a:spcAft>
      <a:defRPr sz="1200" kern="1200">
        <a:solidFill>
          <a:schemeClr val="tx1"/>
        </a:solidFill>
        <a:latin typeface="+mn-lt"/>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mn-lt"/>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mn-lt"/>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mn-lt"/>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Hello,</a:t>
            </a:r>
            <a:r>
              <a:rPr lang="en-US" altLang="en-US" baseline="0" dirty="0" smtClean="0"/>
              <a:t> everyone.  The title of our  paper is “</a:t>
            </a:r>
            <a:r>
              <a:rPr lang="en-US" altLang="zh-CN" baseline="0" dirty="0" smtClean="0"/>
              <a:t>Influence based cost optimization on user preference</a:t>
            </a:r>
            <a:r>
              <a:rPr lang="en-US" altLang="en-US" baseline="0" dirty="0" smtClean="0"/>
              <a:t>”, and this is a joint work with Dr. Ying Zhang, Dr. </a:t>
            </a:r>
            <a:r>
              <a:rPr lang="en-US" altLang="en-US" baseline="0" dirty="0" err="1" smtClean="0"/>
              <a:t>Wenjie</a:t>
            </a:r>
            <a:r>
              <a:rPr lang="en-US" altLang="en-US" baseline="0" dirty="0" smtClean="0"/>
              <a:t> Zhang, and Prof. </a:t>
            </a:r>
            <a:r>
              <a:rPr lang="en-US" altLang="en-US" baseline="0" dirty="0" err="1" smtClean="0"/>
              <a:t>Xuemin</a:t>
            </a:r>
            <a:r>
              <a:rPr lang="en-US" altLang="en-US" baseline="0" dirty="0" smtClean="0"/>
              <a:t> Lin</a:t>
            </a:r>
            <a:endParaRPr lang="en-US" altLang="en-US" dirty="0" smtClean="0"/>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598B3621-77D5-47E5-BA3A-02C3D42AD78D}" type="slidenum">
              <a:rPr lang="en-US" altLang="en-US" smtClean="0"/>
              <a:pPr eaLnBrk="1" hangingPunct="1">
                <a:spcBef>
                  <a:spcPct val="0"/>
                </a:spcBef>
              </a:pPr>
              <a:t>1</a:t>
            </a:fld>
            <a:endParaRPr lang="en-US"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smtClean="0"/>
              <a:t>As</a:t>
            </a:r>
            <a:r>
              <a:rPr lang="en-US" baseline="0" dirty="0" smtClean="0"/>
              <a:t> we’ve done before, we can make use of the influence bounds and cost bounds as well to prune a partition during the computation. Here, cl and </a:t>
            </a:r>
            <a:r>
              <a:rPr lang="en-US" baseline="0" dirty="0" err="1" smtClean="0"/>
              <a:t>ch</a:t>
            </a:r>
            <a:r>
              <a:rPr lang="en-US" baseline="0" dirty="0" smtClean="0"/>
              <a:t> are the lower left corner and upper right corner of a partition respectively. For a survived partition, we can make use of the local dominance relationship to further reduce the number of hyperplanes in it. Basically, the lower bound pruning rule is to remove the hyperplanes that are strictly below k-level, while the upper bound rule is for those strictly above k-level.</a:t>
            </a:r>
            <a:endParaRPr lang="en-AU" dirty="0"/>
          </a:p>
        </p:txBody>
      </p:sp>
      <p:sp>
        <p:nvSpPr>
          <p:cNvPr id="4" name="灯片编号占位符 3"/>
          <p:cNvSpPr>
            <a:spLocks noGrp="1"/>
          </p:cNvSpPr>
          <p:nvPr>
            <p:ph type="sldNum" sz="quarter" idx="10"/>
          </p:nvPr>
        </p:nvSpPr>
        <p:spPr/>
        <p:txBody>
          <a:bodyPr/>
          <a:lstStyle/>
          <a:p>
            <a:pPr>
              <a:defRPr/>
            </a:pPr>
            <a:fld id="{2C233987-0B2C-4326-939F-C61AF89149BD}" type="slidenum">
              <a:rPr lang="en-US" smtClean="0"/>
              <a:pPr>
                <a:defRPr/>
              </a:pPr>
              <a:t>23</a:t>
            </a:fld>
            <a:endParaRPr lang="en-US" dirty="0"/>
          </a:p>
        </p:txBody>
      </p:sp>
    </p:spTree>
    <p:extLst>
      <p:ext uri="{BB962C8B-B14F-4D97-AF65-F5344CB8AC3E}">
        <p14:creationId xmlns:p14="http://schemas.microsoft.com/office/powerpoint/2010/main" val="18392242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smtClean="0"/>
              <a:t>After that,</a:t>
            </a:r>
            <a:r>
              <a:rPr lang="en-US" baseline="0" dirty="0" smtClean="0"/>
              <a:t> the randomized incremental method is applied to find the candidate solution in c. However, even after the local dominance pruning, </a:t>
            </a:r>
            <a:r>
              <a:rPr lang="en-US" baseline="0" dirty="0" err="1" smtClean="0"/>
              <a:t>nc</a:t>
            </a:r>
            <a:r>
              <a:rPr lang="en-US" baseline="0" dirty="0" smtClean="0"/>
              <a:t> might be still considerably large, especially when the dimensionality d is relatively large, such 4 or 5. To further boost the performance, we devise a novel sampling based approach.</a:t>
            </a:r>
          </a:p>
          <a:p>
            <a:endParaRPr lang="en-AU" dirty="0"/>
          </a:p>
        </p:txBody>
      </p:sp>
      <p:sp>
        <p:nvSpPr>
          <p:cNvPr id="4" name="灯片编号占位符 3"/>
          <p:cNvSpPr>
            <a:spLocks noGrp="1"/>
          </p:cNvSpPr>
          <p:nvPr>
            <p:ph type="sldNum" sz="quarter" idx="10"/>
          </p:nvPr>
        </p:nvSpPr>
        <p:spPr/>
        <p:txBody>
          <a:bodyPr/>
          <a:lstStyle/>
          <a:p>
            <a:pPr>
              <a:defRPr/>
            </a:pPr>
            <a:fld id="{2C233987-0B2C-4326-939F-C61AF89149BD}" type="slidenum">
              <a:rPr lang="en-US" smtClean="0"/>
              <a:pPr>
                <a:defRPr/>
              </a:pPr>
              <a:t>26</a:t>
            </a:fld>
            <a:endParaRPr lang="en-US" dirty="0"/>
          </a:p>
        </p:txBody>
      </p:sp>
    </p:spTree>
    <p:extLst>
      <p:ext uri="{BB962C8B-B14F-4D97-AF65-F5344CB8AC3E}">
        <p14:creationId xmlns:p14="http://schemas.microsoft.com/office/powerpoint/2010/main" val="30110656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smtClean="0"/>
              <a:t>Following theorem 1, we know that the optimal</a:t>
            </a:r>
            <a:r>
              <a:rPr lang="en-US" baseline="0" dirty="0" smtClean="0"/>
              <a:t> point is determined by at most d hyperplanes. If we randomly sample some hyperplanes and maintain the half-space intersection of them, we might get candidate solutions on the intersection. For instance, in figure b, we sampled h1, h4, and h5. The half-space intersection is the shaded area. We find the optimal solution on the intersection p* which is also the optimal solution of our original problem. We call this case an optimal sampling. In other cases, the optimal point of the half-space intersection is not optimal but valid because it is below k-level. We call this case a valid sampling. Contrarily, we may get a invalid sampling, such as figure c, because the optimal point is above k-level. Our sampling method bears two decent properties. First, it is very efficient since we only need to maintain the half-space intersection of the sampled hyperplanes in each round. Second, we got quite a chance to obtain a valid solution even thought we might miss the optimal solution in most cases.</a:t>
            </a:r>
            <a:endParaRPr lang="en-AU" dirty="0"/>
          </a:p>
        </p:txBody>
      </p:sp>
      <p:sp>
        <p:nvSpPr>
          <p:cNvPr id="4" name="灯片编号占位符 3"/>
          <p:cNvSpPr>
            <a:spLocks noGrp="1"/>
          </p:cNvSpPr>
          <p:nvPr>
            <p:ph type="sldNum" sz="quarter" idx="10"/>
          </p:nvPr>
        </p:nvSpPr>
        <p:spPr/>
        <p:txBody>
          <a:bodyPr/>
          <a:lstStyle/>
          <a:p>
            <a:pPr>
              <a:defRPr/>
            </a:pPr>
            <a:fld id="{2C233987-0B2C-4326-939F-C61AF89149BD}" type="slidenum">
              <a:rPr lang="en-US" smtClean="0"/>
              <a:pPr>
                <a:defRPr/>
              </a:pPr>
              <a:t>27</a:t>
            </a:fld>
            <a:endParaRPr lang="en-US" dirty="0"/>
          </a:p>
        </p:txBody>
      </p:sp>
    </p:spTree>
    <p:extLst>
      <p:ext uri="{BB962C8B-B14F-4D97-AF65-F5344CB8AC3E}">
        <p14:creationId xmlns:p14="http://schemas.microsoft.com/office/powerpoint/2010/main" val="28207010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a:defRPr/>
            </a:pPr>
            <a:fld id="{2C233987-0B2C-4326-939F-C61AF89149BD}" type="slidenum">
              <a:rPr lang="en-US" smtClean="0"/>
              <a:pPr>
                <a:defRPr/>
              </a:pPr>
              <a:t>2</a:t>
            </a:fld>
            <a:endParaRPr lang="en-US"/>
          </a:p>
        </p:txBody>
      </p:sp>
    </p:spTree>
    <p:extLst>
      <p:ext uri="{BB962C8B-B14F-4D97-AF65-F5344CB8AC3E}">
        <p14:creationId xmlns:p14="http://schemas.microsoft.com/office/powerpoint/2010/main" val="78876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AU" dirty="0"/>
          </a:p>
        </p:txBody>
      </p:sp>
      <p:sp>
        <p:nvSpPr>
          <p:cNvPr id="4" name="灯片编号占位符 3"/>
          <p:cNvSpPr>
            <a:spLocks noGrp="1"/>
          </p:cNvSpPr>
          <p:nvPr>
            <p:ph type="sldNum" sz="quarter" idx="10"/>
          </p:nvPr>
        </p:nvSpPr>
        <p:spPr/>
        <p:txBody>
          <a:bodyPr/>
          <a:lstStyle/>
          <a:p>
            <a:pPr>
              <a:defRPr/>
            </a:pPr>
            <a:fld id="{2C233987-0B2C-4326-939F-C61AF89149BD}" type="slidenum">
              <a:rPr lang="en-US" smtClean="0"/>
              <a:pPr>
                <a:defRPr/>
              </a:pPr>
              <a:t>4</a:t>
            </a:fld>
            <a:endParaRPr lang="en-US" dirty="0"/>
          </a:p>
        </p:txBody>
      </p:sp>
    </p:spTree>
    <p:extLst>
      <p:ext uri="{BB962C8B-B14F-4D97-AF65-F5344CB8AC3E}">
        <p14:creationId xmlns:p14="http://schemas.microsoft.com/office/powerpoint/2010/main" val="20764772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smtClean="0"/>
              <a:t>After finding all the</a:t>
            </a:r>
            <a:r>
              <a:rPr lang="en-US" baseline="0" dirty="0" smtClean="0"/>
              <a:t> preference hyperplanes for the rest of users, we can easily derive the search space for a given k. For example, when k=3, the search space is the shaded area because there are at least 3 hyperplanes above the points in this area.</a:t>
            </a:r>
            <a:endParaRPr lang="en-AU" dirty="0"/>
          </a:p>
        </p:txBody>
      </p:sp>
      <p:sp>
        <p:nvSpPr>
          <p:cNvPr id="4" name="灯片编号占位符 3"/>
          <p:cNvSpPr>
            <a:spLocks noGrp="1"/>
          </p:cNvSpPr>
          <p:nvPr>
            <p:ph type="sldNum" sz="quarter" idx="10"/>
          </p:nvPr>
        </p:nvSpPr>
        <p:spPr/>
        <p:txBody>
          <a:bodyPr/>
          <a:lstStyle/>
          <a:p>
            <a:pPr>
              <a:defRPr/>
            </a:pPr>
            <a:fld id="{2C233987-0B2C-4326-939F-C61AF89149BD}" type="slidenum">
              <a:rPr lang="en-US" smtClean="0"/>
              <a:pPr>
                <a:defRPr/>
              </a:pPr>
              <a:t>12</a:t>
            </a:fld>
            <a:endParaRPr lang="en-US" dirty="0"/>
          </a:p>
        </p:txBody>
      </p:sp>
    </p:spTree>
    <p:extLst>
      <p:ext uri="{BB962C8B-B14F-4D97-AF65-F5344CB8AC3E}">
        <p14:creationId xmlns:p14="http://schemas.microsoft.com/office/powerpoint/2010/main" val="21287376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smtClean="0"/>
              <a:t>However, there</a:t>
            </a:r>
            <a:r>
              <a:rPr lang="en-US" baseline="0" dirty="0" smtClean="0"/>
              <a:t> are infinite number of points in the search space. Therefore, we need to reduce the search space. How? Following the monotonicity of cost function, we know that the optimal point must be on this red bold curve, which is called k-level. However, there are still infinite number of points on this k-level. Fortunately, we only need to care about a finite number of points on it based on Theorem 1, which are the intersection points and tangent points on its faces.</a:t>
            </a:r>
            <a:endParaRPr lang="en-AU" dirty="0"/>
          </a:p>
        </p:txBody>
      </p:sp>
      <p:sp>
        <p:nvSpPr>
          <p:cNvPr id="4" name="灯片编号占位符 3"/>
          <p:cNvSpPr>
            <a:spLocks noGrp="1"/>
          </p:cNvSpPr>
          <p:nvPr>
            <p:ph type="sldNum" sz="quarter" idx="10"/>
          </p:nvPr>
        </p:nvSpPr>
        <p:spPr/>
        <p:txBody>
          <a:bodyPr/>
          <a:lstStyle/>
          <a:p>
            <a:pPr>
              <a:defRPr/>
            </a:pPr>
            <a:fld id="{2C233987-0B2C-4326-939F-C61AF89149BD}" type="slidenum">
              <a:rPr lang="en-US" smtClean="0"/>
              <a:pPr>
                <a:defRPr/>
              </a:pPr>
              <a:t>13</a:t>
            </a:fld>
            <a:endParaRPr lang="en-US" dirty="0"/>
          </a:p>
        </p:txBody>
      </p:sp>
    </p:spTree>
    <p:extLst>
      <p:ext uri="{BB962C8B-B14F-4D97-AF65-F5344CB8AC3E}">
        <p14:creationId xmlns:p14="http://schemas.microsoft.com/office/powerpoint/2010/main" val="35789246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smtClean="0"/>
              <a:t>Based on the theorem, we can immediately devise a naive solution. That</a:t>
            </a:r>
            <a:r>
              <a:rPr lang="en-US" baseline="0" dirty="0" smtClean="0"/>
              <a:t> is, we first construct the k-level of the hyperplanes, and then consider the intersection points and tangent points on it one by one to find the optimal solution. There are a whole lot of algorithms in the computational geometry community to compute the k-level, which can be roughly divided into two categories. The first is for 2-dimensional space, and the other is for general dimension. </a:t>
            </a:r>
            <a:endParaRPr lang="en-AU" dirty="0"/>
          </a:p>
        </p:txBody>
      </p:sp>
      <p:sp>
        <p:nvSpPr>
          <p:cNvPr id="4" name="灯片编号占位符 3"/>
          <p:cNvSpPr>
            <a:spLocks noGrp="1"/>
          </p:cNvSpPr>
          <p:nvPr>
            <p:ph type="sldNum" sz="quarter" idx="10"/>
          </p:nvPr>
        </p:nvSpPr>
        <p:spPr/>
        <p:txBody>
          <a:bodyPr/>
          <a:lstStyle/>
          <a:p>
            <a:pPr>
              <a:defRPr/>
            </a:pPr>
            <a:fld id="{2C233987-0B2C-4326-939F-C61AF89149BD}" type="slidenum">
              <a:rPr lang="en-US" smtClean="0"/>
              <a:pPr>
                <a:defRPr/>
              </a:pPr>
              <a:t>15</a:t>
            </a:fld>
            <a:endParaRPr lang="en-US" dirty="0"/>
          </a:p>
        </p:txBody>
      </p:sp>
    </p:spTree>
    <p:extLst>
      <p:ext uri="{BB962C8B-B14F-4D97-AF65-F5344CB8AC3E}">
        <p14:creationId xmlns:p14="http://schemas.microsoft.com/office/powerpoint/2010/main" val="9183326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smtClean="0"/>
              <a:t>We develop novel and efficient algorithms for both categories.</a:t>
            </a:r>
            <a:endParaRPr lang="en-AU" dirty="0"/>
          </a:p>
        </p:txBody>
      </p:sp>
      <p:sp>
        <p:nvSpPr>
          <p:cNvPr id="4" name="灯片编号占位符 3"/>
          <p:cNvSpPr>
            <a:spLocks noGrp="1"/>
          </p:cNvSpPr>
          <p:nvPr>
            <p:ph type="sldNum" sz="quarter" idx="10"/>
          </p:nvPr>
        </p:nvSpPr>
        <p:spPr/>
        <p:txBody>
          <a:bodyPr/>
          <a:lstStyle/>
          <a:p>
            <a:pPr>
              <a:defRPr/>
            </a:pPr>
            <a:fld id="{2C233987-0B2C-4326-939F-C61AF89149BD}" type="slidenum">
              <a:rPr lang="en-US" smtClean="0"/>
              <a:pPr>
                <a:defRPr/>
              </a:pPr>
              <a:t>19</a:t>
            </a:fld>
            <a:endParaRPr lang="en-US" dirty="0"/>
          </a:p>
        </p:txBody>
      </p:sp>
    </p:spTree>
    <p:extLst>
      <p:ext uri="{BB962C8B-B14F-4D97-AF65-F5344CB8AC3E}">
        <p14:creationId xmlns:p14="http://schemas.microsoft.com/office/powerpoint/2010/main" val="20762933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smtClean="0"/>
              <a:t>We have an important</a:t>
            </a:r>
            <a:r>
              <a:rPr lang="en-US" baseline="0" dirty="0" smtClean="0"/>
              <a:t> finding that the combinatorial </a:t>
            </a:r>
            <a:r>
              <a:rPr lang="en-US" baseline="0" dirty="0" err="1" smtClean="0"/>
              <a:t>compleixty</a:t>
            </a:r>
            <a:r>
              <a:rPr lang="en-US" baseline="0" dirty="0" smtClean="0"/>
              <a:t> …     Based on that, we claim that the time complexity …</a:t>
            </a:r>
          </a:p>
          <a:p>
            <a:r>
              <a:rPr lang="en-US" baseline="0" dirty="0" smtClean="0"/>
              <a:t> </a:t>
            </a:r>
            <a:endParaRPr lang="en-AU" dirty="0"/>
          </a:p>
        </p:txBody>
      </p:sp>
      <p:sp>
        <p:nvSpPr>
          <p:cNvPr id="4" name="灯片编号占位符 3"/>
          <p:cNvSpPr>
            <a:spLocks noGrp="1"/>
          </p:cNvSpPr>
          <p:nvPr>
            <p:ph type="sldNum" sz="quarter" idx="10"/>
          </p:nvPr>
        </p:nvSpPr>
        <p:spPr/>
        <p:txBody>
          <a:bodyPr/>
          <a:lstStyle/>
          <a:p>
            <a:pPr>
              <a:defRPr/>
            </a:pPr>
            <a:fld id="{2C233987-0B2C-4326-939F-C61AF89149BD}" type="slidenum">
              <a:rPr lang="en-US" smtClean="0"/>
              <a:pPr>
                <a:defRPr/>
              </a:pPr>
              <a:t>21</a:t>
            </a:fld>
            <a:endParaRPr lang="en-US" dirty="0"/>
          </a:p>
        </p:txBody>
      </p:sp>
    </p:spTree>
    <p:extLst>
      <p:ext uri="{BB962C8B-B14F-4D97-AF65-F5344CB8AC3E}">
        <p14:creationId xmlns:p14="http://schemas.microsoft.com/office/powerpoint/2010/main" val="12991176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smtClean="0"/>
              <a:t>For the general dimension, we apply a space partition based method. After partitioning,</a:t>
            </a:r>
            <a:r>
              <a:rPr lang="en-US" baseline="0" dirty="0" smtClean="0"/>
              <a:t> the number of hyperplanes in each partition is significantly reduced. </a:t>
            </a:r>
            <a:endParaRPr lang="en-AU" dirty="0"/>
          </a:p>
        </p:txBody>
      </p:sp>
      <p:sp>
        <p:nvSpPr>
          <p:cNvPr id="4" name="灯片编号占位符 3"/>
          <p:cNvSpPr>
            <a:spLocks noGrp="1"/>
          </p:cNvSpPr>
          <p:nvPr>
            <p:ph type="sldNum" sz="quarter" idx="10"/>
          </p:nvPr>
        </p:nvSpPr>
        <p:spPr/>
        <p:txBody>
          <a:bodyPr/>
          <a:lstStyle/>
          <a:p>
            <a:pPr>
              <a:defRPr/>
            </a:pPr>
            <a:fld id="{2C233987-0B2C-4326-939F-C61AF89149BD}" type="slidenum">
              <a:rPr lang="en-US" smtClean="0"/>
              <a:pPr>
                <a:defRPr/>
              </a:pPr>
              <a:t>22</a:t>
            </a:fld>
            <a:endParaRPr lang="en-US" dirty="0"/>
          </a:p>
        </p:txBody>
      </p:sp>
    </p:spTree>
    <p:extLst>
      <p:ext uri="{BB962C8B-B14F-4D97-AF65-F5344CB8AC3E}">
        <p14:creationId xmlns:p14="http://schemas.microsoft.com/office/powerpoint/2010/main" val="3631866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6" name="Picture 2" descr="\\ad.unsw.edu.au\oneunsw\PVS\MS\All Staff\Branding\Branding - Never Stand Still\Templates\Faculty and Unit Bands\RGB - for screen - med quality, 600 ppi\ENG banner.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484313"/>
            <a:ext cx="9147175" cy="215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8"/>
          <p:cNvSpPr>
            <a:spLocks noGrp="1"/>
          </p:cNvSpPr>
          <p:nvPr>
            <p:ph type="body" sz="quarter" idx="12"/>
          </p:nvPr>
        </p:nvSpPr>
        <p:spPr>
          <a:xfrm>
            <a:off x="4392488" y="3340800"/>
            <a:ext cx="4283968" cy="288032"/>
          </a:xfrm>
          <a:prstGeom prst="rect">
            <a:avLst/>
          </a:prstGeom>
        </p:spPr>
        <p:txBody>
          <a:bodyPr/>
          <a:lstStyle>
            <a:lvl1pPr>
              <a:buNone/>
              <a:defRPr sz="1200" b="1" baseline="0">
                <a:solidFill>
                  <a:schemeClr val="bg1"/>
                </a:solidFill>
                <a:latin typeface="+mj-lt"/>
              </a:defRPr>
            </a:lvl1pPr>
          </a:lstStyle>
          <a:p>
            <a:pPr lvl="0"/>
            <a:r>
              <a:rPr lang="en-US" smtClean="0"/>
              <a:t>Click to edit Master text styles</a:t>
            </a:r>
          </a:p>
        </p:txBody>
      </p:sp>
      <p:sp>
        <p:nvSpPr>
          <p:cNvPr id="5" name="Text Placeholder 4"/>
          <p:cNvSpPr>
            <a:spLocks noGrp="1"/>
          </p:cNvSpPr>
          <p:nvPr>
            <p:ph type="body" sz="quarter" idx="10"/>
          </p:nvPr>
        </p:nvSpPr>
        <p:spPr>
          <a:xfrm>
            <a:off x="2592000" y="1772469"/>
            <a:ext cx="5688012" cy="576411"/>
          </a:xfrm>
          <a:prstGeom prst="rect">
            <a:avLst/>
          </a:prstGeom>
        </p:spPr>
        <p:txBody>
          <a:bodyPr/>
          <a:lstStyle>
            <a:lvl1pPr>
              <a:buNone/>
              <a:defRPr baseline="0">
                <a:latin typeface="Sommet"/>
                <a:cs typeface="Aharoni" pitchFamily="2" charset="-79"/>
              </a:defRPr>
            </a:lvl1pPr>
          </a:lstStyle>
          <a:p>
            <a:pPr lvl="0"/>
            <a:r>
              <a:rPr lang="en-US" dirty="0" smtClean="0"/>
              <a:t>Click to edit Master text styles</a:t>
            </a:r>
          </a:p>
        </p:txBody>
      </p:sp>
      <p:sp>
        <p:nvSpPr>
          <p:cNvPr id="7" name="Text Placeholder 6"/>
          <p:cNvSpPr>
            <a:spLocks noGrp="1"/>
          </p:cNvSpPr>
          <p:nvPr>
            <p:ph type="body" sz="quarter" idx="11"/>
          </p:nvPr>
        </p:nvSpPr>
        <p:spPr>
          <a:xfrm>
            <a:off x="2592000" y="2322000"/>
            <a:ext cx="5689600" cy="431800"/>
          </a:xfrm>
          <a:prstGeom prst="rect">
            <a:avLst/>
          </a:prstGeom>
        </p:spPr>
        <p:txBody>
          <a:bodyPr/>
          <a:lstStyle>
            <a:lvl1pPr>
              <a:buNone/>
              <a:defRPr sz="2000">
                <a:latin typeface="+mj-lt"/>
              </a:defRPr>
            </a:lvl1pPr>
          </a:lstStyle>
          <a:p>
            <a:pPr lvl="0"/>
            <a:r>
              <a:rPr lang="en-US" smtClean="0"/>
              <a:t>Click to edit Master text styles</a:t>
            </a:r>
          </a:p>
        </p:txBody>
      </p:sp>
    </p:spTree>
    <p:extLst>
      <p:ext uri="{BB962C8B-B14F-4D97-AF65-F5344CB8AC3E}">
        <p14:creationId xmlns:p14="http://schemas.microsoft.com/office/powerpoint/2010/main" val="4286071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1" descr="X:\Brand Guidelines\2010 Branding - Never Stand Still\Templates\Faculty and Unit Bands\RGB - for screen - med quality, 600 ppi\ENG footer.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119813"/>
            <a:ext cx="9147175"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a:spLocks noChangeArrowheads="1"/>
          </p:cNvSpPr>
          <p:nvPr userDrawn="1"/>
        </p:nvSpPr>
        <p:spPr bwMode="auto">
          <a:xfrm>
            <a:off x="395288" y="6381750"/>
            <a:ext cx="431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20000"/>
              </a:spcBef>
              <a:buFont typeface="Arial" pitchFamily="34" charset="0"/>
              <a:buNone/>
              <a:defRPr/>
            </a:pPr>
            <a:fld id="{A18BA003-E257-4D14-AB01-41CAFAB4B57B}" type="slidenum">
              <a:rPr lang="en-US" sz="1400" b="1" smtClean="0">
                <a:latin typeface="Sommet bold"/>
              </a:rPr>
              <a:pPr eaLnBrk="1" hangingPunct="1">
                <a:spcBef>
                  <a:spcPct val="20000"/>
                </a:spcBef>
                <a:buFont typeface="Arial" pitchFamily="34" charset="0"/>
                <a:buNone/>
                <a:defRPr/>
              </a:pPr>
              <a:t>‹#›</a:t>
            </a:fld>
            <a:endParaRPr lang="en-US" sz="1400" b="1" dirty="0" smtClean="0">
              <a:latin typeface="Sommet bold"/>
            </a:endParaRPr>
          </a:p>
        </p:txBody>
      </p:sp>
      <p:sp>
        <p:nvSpPr>
          <p:cNvPr id="2" name="Title 1"/>
          <p:cNvSpPr>
            <a:spLocks noGrp="1"/>
          </p:cNvSpPr>
          <p:nvPr>
            <p:ph type="title"/>
          </p:nvPr>
        </p:nvSpPr>
        <p:spPr>
          <a:xfrm>
            <a:off x="457200" y="476672"/>
            <a:ext cx="8229600" cy="792088"/>
          </a:xfrm>
          <a:prstGeom prst="rect">
            <a:avLst/>
          </a:prstGeom>
          <a:ln w="12700">
            <a:noFill/>
          </a:ln>
        </p:spPr>
        <p:txBody>
          <a:bodyPr/>
          <a:lstStyle>
            <a:lvl1pPr algn="l">
              <a:defRPr sz="3600" baseline="0">
                <a:latin typeface="Verdana" pitchFamily="34" charset="0"/>
                <a:ea typeface="Verdana" pitchFamily="34" charset="0"/>
                <a:cs typeface="Verdana" pitchFamily="34" charset="0"/>
              </a:defRPr>
            </a:lvl1pPr>
          </a:lstStyle>
          <a:p>
            <a:r>
              <a:rPr lang="en-US" dirty="0" smtClean="0"/>
              <a:t>Click to edit Master title style</a:t>
            </a:r>
            <a:endParaRPr lang="en-AU" dirty="0"/>
          </a:p>
        </p:txBody>
      </p:sp>
      <p:sp>
        <p:nvSpPr>
          <p:cNvPr id="3" name="Content Placeholder 2"/>
          <p:cNvSpPr>
            <a:spLocks noGrp="1"/>
          </p:cNvSpPr>
          <p:nvPr>
            <p:ph idx="1"/>
          </p:nvPr>
        </p:nvSpPr>
        <p:spPr>
          <a:xfrm>
            <a:off x="457200" y="1323098"/>
            <a:ext cx="8229600" cy="4606232"/>
          </a:xfrm>
          <a:prstGeom prst="rect">
            <a:avLst/>
          </a:prstGeom>
        </p:spPr>
        <p:txBody>
          <a:bodyPr/>
          <a:lstStyle>
            <a:lvl1pPr>
              <a:buNone/>
              <a:defRPr sz="1400" baseline="0">
                <a:latin typeface="+mn-lt"/>
                <a:cs typeface="Microsoft Sans Serif" pitchFamily="34" charset="0"/>
              </a:defRPr>
            </a:lvl1pPr>
          </a:lstStyle>
          <a:p>
            <a:pPr lvl="0"/>
            <a:r>
              <a:rPr lang="en-US" dirty="0" smtClean="0"/>
              <a:t>Click to edit Master text styles</a:t>
            </a:r>
          </a:p>
        </p:txBody>
      </p:sp>
    </p:spTree>
    <p:extLst>
      <p:ext uri="{BB962C8B-B14F-4D97-AF65-F5344CB8AC3E}">
        <p14:creationId xmlns:p14="http://schemas.microsoft.com/office/powerpoint/2010/main" val="33929018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5" name="Picture 2" descr="X:\Brand Guidelines\2010 Branding - Never Stand Still\Templates\Faculty and Unit Bands\RGB - for screen - med quality, 600 ppi\ENG banner.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75" y="3068638"/>
            <a:ext cx="9147175" cy="215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4"/>
          <p:cNvSpPr>
            <a:spLocks noGrp="1"/>
          </p:cNvSpPr>
          <p:nvPr>
            <p:ph type="body" sz="quarter" idx="14"/>
          </p:nvPr>
        </p:nvSpPr>
        <p:spPr>
          <a:xfrm>
            <a:off x="2592000" y="3356645"/>
            <a:ext cx="5688012" cy="576411"/>
          </a:xfrm>
          <a:prstGeom prst="rect">
            <a:avLst/>
          </a:prstGeom>
        </p:spPr>
        <p:txBody>
          <a:bodyPr/>
          <a:lstStyle>
            <a:lvl1pPr>
              <a:buNone/>
              <a:defRPr baseline="0">
                <a:latin typeface="+mj-lt"/>
              </a:defRPr>
            </a:lvl1pPr>
          </a:lstStyle>
          <a:p>
            <a:pPr lvl="0"/>
            <a:r>
              <a:rPr lang="en-US" smtClean="0"/>
              <a:t>Click to edit Master text styles</a:t>
            </a:r>
          </a:p>
        </p:txBody>
      </p:sp>
      <p:sp>
        <p:nvSpPr>
          <p:cNvPr id="13" name="Text Placeholder 6"/>
          <p:cNvSpPr>
            <a:spLocks noGrp="1"/>
          </p:cNvSpPr>
          <p:nvPr>
            <p:ph type="body" sz="quarter" idx="15"/>
          </p:nvPr>
        </p:nvSpPr>
        <p:spPr>
          <a:xfrm>
            <a:off x="2592000" y="3906176"/>
            <a:ext cx="5689600" cy="431800"/>
          </a:xfrm>
          <a:prstGeom prst="rect">
            <a:avLst/>
          </a:prstGeom>
        </p:spPr>
        <p:txBody>
          <a:bodyPr/>
          <a:lstStyle>
            <a:lvl1pPr>
              <a:buNone/>
              <a:defRPr sz="2000">
                <a:latin typeface="+mj-lt"/>
              </a:defRPr>
            </a:lvl1pPr>
          </a:lstStyle>
          <a:p>
            <a:pPr lvl="0"/>
            <a:r>
              <a:rPr lang="en-US" smtClean="0"/>
              <a:t>Click to edit Master text styles</a:t>
            </a:r>
          </a:p>
        </p:txBody>
      </p:sp>
      <p:sp>
        <p:nvSpPr>
          <p:cNvPr id="7" name="Text Placeholder 8"/>
          <p:cNvSpPr>
            <a:spLocks noGrp="1"/>
          </p:cNvSpPr>
          <p:nvPr>
            <p:ph type="body" sz="quarter" idx="12"/>
          </p:nvPr>
        </p:nvSpPr>
        <p:spPr>
          <a:xfrm>
            <a:off x="3707904" y="4924800"/>
            <a:ext cx="4283968" cy="288032"/>
          </a:xfrm>
          <a:prstGeom prst="rect">
            <a:avLst/>
          </a:prstGeom>
        </p:spPr>
        <p:txBody>
          <a:bodyPr/>
          <a:lstStyle>
            <a:lvl1pPr>
              <a:buNone/>
              <a:defRPr sz="1200" b="1" baseline="0">
                <a:solidFill>
                  <a:schemeClr val="bg1"/>
                </a:solidFill>
                <a:latin typeface="+mj-lt"/>
              </a:defRPr>
            </a:lvl1pPr>
          </a:lstStyle>
          <a:p>
            <a:pPr lvl="0"/>
            <a:r>
              <a:rPr lang="en-US" smtClean="0"/>
              <a:t>Click to edit Master text styles</a:t>
            </a:r>
          </a:p>
        </p:txBody>
      </p:sp>
    </p:spTree>
    <p:extLst>
      <p:ext uri="{BB962C8B-B14F-4D97-AF65-F5344CB8AC3E}">
        <p14:creationId xmlns:p14="http://schemas.microsoft.com/office/powerpoint/2010/main" val="36862846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5" name="Picture 3" descr="X:\Brand Guidelines\2010 Branding - Never Stand Still\Templates\Faculty and Unit Bands\RGB - for screen - med quality, 600 ppi\ENG footer.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119813"/>
            <a:ext cx="9147175"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sz="half" idx="1"/>
          </p:nvPr>
        </p:nvSpPr>
        <p:spPr>
          <a:xfrm>
            <a:off x="457200" y="1495325"/>
            <a:ext cx="4038600" cy="4309939"/>
          </a:xfrm>
          <a:prstGeom prst="rect">
            <a:avLst/>
          </a:prstGeom>
        </p:spPr>
        <p:txBody>
          <a:bodyPr/>
          <a:lstStyle>
            <a:lvl1pPr>
              <a:defRPr sz="2000">
                <a:latin typeface="+mn-lt"/>
                <a:cs typeface="Microsoft Sans Serif" pitchFamily="34" charset="0"/>
              </a:defRPr>
            </a:lvl1pPr>
            <a:lvl2pPr>
              <a:defRPr sz="1800">
                <a:latin typeface="+mn-lt"/>
                <a:cs typeface="Microsoft Sans Serif" pitchFamily="34" charset="0"/>
              </a:defRPr>
            </a:lvl2pPr>
            <a:lvl3pPr>
              <a:defRPr sz="1600">
                <a:latin typeface="+mn-lt"/>
                <a:cs typeface="Microsoft Sans Serif" pitchFamily="34" charset="0"/>
              </a:defRPr>
            </a:lvl3pPr>
            <a:lvl4pPr>
              <a:defRPr sz="1400">
                <a:latin typeface="+mn-lt"/>
                <a:cs typeface="Microsoft Sans Serif" pitchFamily="34" charset="0"/>
              </a:defRPr>
            </a:lvl4pPr>
            <a:lvl5pPr>
              <a:defRPr sz="1400">
                <a:latin typeface="+mn-lt"/>
                <a:cs typeface="Microsoft Sans Serif"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4" name="Content Placeholder 3"/>
          <p:cNvSpPr>
            <a:spLocks noGrp="1"/>
          </p:cNvSpPr>
          <p:nvPr>
            <p:ph sz="half" idx="2"/>
          </p:nvPr>
        </p:nvSpPr>
        <p:spPr>
          <a:xfrm>
            <a:off x="4648200" y="1484784"/>
            <a:ext cx="4038600" cy="4320480"/>
          </a:xfrm>
          <a:prstGeom prst="rect">
            <a:avLst/>
          </a:prstGeom>
        </p:spPr>
        <p:txBody>
          <a:bodyPr/>
          <a:lstStyle>
            <a:lvl1pPr>
              <a:defRPr sz="2000">
                <a:latin typeface="+mn-lt"/>
                <a:cs typeface="Microsoft Sans Serif" pitchFamily="34" charset="0"/>
              </a:defRPr>
            </a:lvl1pPr>
            <a:lvl2pPr>
              <a:defRPr sz="1800">
                <a:latin typeface="+mn-lt"/>
                <a:cs typeface="Microsoft Sans Serif" pitchFamily="34" charset="0"/>
              </a:defRPr>
            </a:lvl2pPr>
            <a:lvl3pPr>
              <a:defRPr sz="1600">
                <a:latin typeface="+mn-lt"/>
                <a:cs typeface="Microsoft Sans Serif" pitchFamily="34" charset="0"/>
              </a:defRPr>
            </a:lvl3pPr>
            <a:lvl4pPr>
              <a:defRPr sz="1400">
                <a:latin typeface="+mn-lt"/>
                <a:cs typeface="Microsoft Sans Serif" pitchFamily="34" charset="0"/>
              </a:defRPr>
            </a:lvl4pPr>
            <a:lvl5pPr>
              <a:defRPr sz="1400">
                <a:latin typeface="+mn-lt"/>
                <a:cs typeface="Microsoft Sans Serif"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9" name="Title 1"/>
          <p:cNvSpPr>
            <a:spLocks noGrp="1"/>
          </p:cNvSpPr>
          <p:nvPr>
            <p:ph type="title"/>
          </p:nvPr>
        </p:nvSpPr>
        <p:spPr>
          <a:xfrm>
            <a:off x="457200" y="476672"/>
            <a:ext cx="8229600" cy="792088"/>
          </a:xfrm>
          <a:prstGeom prst="rect">
            <a:avLst/>
          </a:prstGeom>
        </p:spPr>
        <p:txBody>
          <a:bodyPr/>
          <a:lstStyle>
            <a:lvl1pPr algn="l">
              <a:defRPr sz="3000" baseline="0">
                <a:latin typeface="Sommet" pitchFamily="50" charset="0"/>
              </a:defRPr>
            </a:lvl1pPr>
          </a:lstStyle>
          <a:p>
            <a:r>
              <a:rPr lang="en-US" dirty="0" smtClean="0"/>
              <a:t>Click to edit Master title style</a:t>
            </a:r>
            <a:endParaRPr lang="en-AU" dirty="0"/>
          </a:p>
        </p:txBody>
      </p:sp>
    </p:spTree>
    <p:extLst>
      <p:ext uri="{BB962C8B-B14F-4D97-AF65-F5344CB8AC3E}">
        <p14:creationId xmlns:p14="http://schemas.microsoft.com/office/powerpoint/2010/main" val="34385582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9" name="Picture 3" descr="X:\Brand Guidelines\2010 Branding - Never Stand Still\Templates\Faculty and Unit Bands\RGB - for screen - med quality, 600 ppi\ENG footer.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119813"/>
            <a:ext cx="9147175"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Placeholder 2"/>
          <p:cNvSpPr>
            <a:spLocks noGrp="1"/>
          </p:cNvSpPr>
          <p:nvPr>
            <p:ph type="body" idx="1"/>
          </p:nvPr>
        </p:nvSpPr>
        <p:spPr>
          <a:xfrm>
            <a:off x="457200" y="1535113"/>
            <a:ext cx="4040188" cy="639762"/>
          </a:xfrm>
          <a:prstGeom prst="rect">
            <a:avLst/>
          </a:prstGeom>
        </p:spPr>
        <p:txBody>
          <a:bodyPr/>
          <a:lstStyle>
            <a:lvl1pPr>
              <a:buNone/>
              <a:defRPr sz="2000">
                <a:latin typeface="+mn-lt"/>
                <a:cs typeface="Microsoft Sans Serif" pitchFamily="34" charset="0"/>
              </a:defRPr>
            </a:lvl1pPr>
          </a:lstStyle>
          <a:p>
            <a:pPr lvl="0"/>
            <a:r>
              <a:rPr lang="en-US" smtClean="0"/>
              <a:t>Click to edit Master text styles</a:t>
            </a:r>
          </a:p>
        </p:txBody>
      </p:sp>
      <p:sp>
        <p:nvSpPr>
          <p:cNvPr id="5" name="Content Placeholder 3"/>
          <p:cNvSpPr>
            <a:spLocks noGrp="1"/>
          </p:cNvSpPr>
          <p:nvPr>
            <p:ph sz="half" idx="2"/>
          </p:nvPr>
        </p:nvSpPr>
        <p:spPr>
          <a:xfrm>
            <a:off x="457200" y="2174875"/>
            <a:ext cx="4040188" cy="3630389"/>
          </a:xfrm>
          <a:prstGeom prst="rect">
            <a:avLst/>
          </a:prstGeom>
        </p:spPr>
        <p:txBody>
          <a:bodyPr/>
          <a:lstStyle>
            <a:lvl1pPr>
              <a:defRPr sz="1400">
                <a:latin typeface="+mn-lt"/>
                <a:cs typeface="Microsoft Sans Serif" pitchFamily="34" charset="0"/>
              </a:defRPr>
            </a:lvl1pPr>
          </a:lstStyle>
          <a:p>
            <a:pPr lvl="0"/>
            <a:r>
              <a:rPr lang="en-US" smtClean="0"/>
              <a:t>Click to edit Master text styles</a:t>
            </a:r>
          </a:p>
        </p:txBody>
      </p:sp>
      <p:sp>
        <p:nvSpPr>
          <p:cNvPr id="6" name="Text Placeholder 4"/>
          <p:cNvSpPr>
            <a:spLocks noGrp="1"/>
          </p:cNvSpPr>
          <p:nvPr>
            <p:ph type="body" sz="quarter" idx="3"/>
          </p:nvPr>
        </p:nvSpPr>
        <p:spPr>
          <a:xfrm>
            <a:off x="4645025" y="1535113"/>
            <a:ext cx="4041775" cy="639762"/>
          </a:xfrm>
          <a:prstGeom prst="rect">
            <a:avLst/>
          </a:prstGeom>
        </p:spPr>
        <p:txBody>
          <a:bodyPr/>
          <a:lstStyle>
            <a:lvl1pPr>
              <a:buNone/>
              <a:defRPr sz="2000">
                <a:latin typeface="+mn-lt"/>
                <a:cs typeface="Microsoft Sans Serif" pitchFamily="34" charset="0"/>
              </a:defRPr>
            </a:lvl1pPr>
          </a:lstStyle>
          <a:p>
            <a:pPr lvl="0"/>
            <a:r>
              <a:rPr lang="en-US" smtClean="0"/>
              <a:t>Click to edit Master text styles</a:t>
            </a:r>
          </a:p>
        </p:txBody>
      </p:sp>
      <p:sp>
        <p:nvSpPr>
          <p:cNvPr id="7" name="Content Placeholder 5"/>
          <p:cNvSpPr>
            <a:spLocks noGrp="1"/>
          </p:cNvSpPr>
          <p:nvPr>
            <p:ph sz="quarter" idx="4"/>
          </p:nvPr>
        </p:nvSpPr>
        <p:spPr>
          <a:xfrm>
            <a:off x="4645025" y="2174875"/>
            <a:ext cx="4041775" cy="3630389"/>
          </a:xfrm>
          <a:prstGeom prst="rect">
            <a:avLst/>
          </a:prstGeom>
        </p:spPr>
        <p:txBody>
          <a:bodyPr/>
          <a:lstStyle>
            <a:lvl1pPr>
              <a:defRPr sz="1400">
                <a:latin typeface="+mn-lt"/>
                <a:cs typeface="Microsoft Sans Serif" pitchFamily="34" charset="0"/>
              </a:defRPr>
            </a:lvl1pPr>
          </a:lstStyle>
          <a:p>
            <a:pPr lvl="0"/>
            <a:r>
              <a:rPr lang="en-US" smtClean="0"/>
              <a:t>Click to edit Master text styles</a:t>
            </a:r>
          </a:p>
        </p:txBody>
      </p:sp>
      <p:sp>
        <p:nvSpPr>
          <p:cNvPr id="8" name="Title 1"/>
          <p:cNvSpPr>
            <a:spLocks noGrp="1"/>
          </p:cNvSpPr>
          <p:nvPr>
            <p:ph type="title"/>
          </p:nvPr>
        </p:nvSpPr>
        <p:spPr>
          <a:xfrm>
            <a:off x="457200" y="476672"/>
            <a:ext cx="8229600" cy="792088"/>
          </a:xfrm>
          <a:prstGeom prst="rect">
            <a:avLst/>
          </a:prstGeom>
        </p:spPr>
        <p:txBody>
          <a:bodyPr/>
          <a:lstStyle>
            <a:lvl1pPr algn="l">
              <a:defRPr sz="3000" baseline="0">
                <a:latin typeface="Sommet" pitchFamily="50" charset="0"/>
              </a:defRPr>
            </a:lvl1pPr>
          </a:lstStyle>
          <a:p>
            <a:r>
              <a:rPr lang="en-US" smtClean="0"/>
              <a:t>Click to edit Master title style</a:t>
            </a:r>
            <a:endParaRPr lang="en-AU" dirty="0"/>
          </a:p>
        </p:txBody>
      </p:sp>
    </p:spTree>
    <p:extLst>
      <p:ext uri="{BB962C8B-B14F-4D97-AF65-F5344CB8AC3E}">
        <p14:creationId xmlns:p14="http://schemas.microsoft.com/office/powerpoint/2010/main" val="36005617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3" name="Picture 3" descr="X:\Brand Guidelines\2010 Branding - Never Stand Still\Templates\Faculty and Unit Bands\RGB - for screen - med quality, 600 ppi\ENG footer.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119813"/>
            <a:ext cx="9147175"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itle 11"/>
          <p:cNvSpPr>
            <a:spLocks noGrp="1"/>
          </p:cNvSpPr>
          <p:nvPr>
            <p:ph type="title"/>
          </p:nvPr>
        </p:nvSpPr>
        <p:spPr>
          <a:xfrm>
            <a:off x="457200" y="475200"/>
            <a:ext cx="8229600" cy="793560"/>
          </a:xfrm>
          <a:prstGeom prst="rect">
            <a:avLst/>
          </a:prstGeom>
        </p:spPr>
        <p:txBody>
          <a:bodyPr/>
          <a:lstStyle>
            <a:lvl1pPr algn="l">
              <a:defRPr sz="3000">
                <a:latin typeface="Sommet" pitchFamily="50"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26955814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2" name="Picture 1" descr="X:\Brand Guidelines\2010 Branding - Never Stand Still\Templates\Faculty and Unit Bands\RGB - for screen - med quality, 600 ppi\ENG footer.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119813"/>
            <a:ext cx="9147175"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977937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3" descr="X:\Brand Guidelines\2010 Branding - Never Stand Still\Templates\Faculty and Unit Bands\RGB - for screen - med quality, 600 ppi\ENG footer.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119813"/>
            <a:ext cx="9147175"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3050"/>
            <a:ext cx="3008313" cy="1162050"/>
          </a:xfrm>
          <a:prstGeom prst="rect">
            <a:avLst/>
          </a:prstGeom>
        </p:spPr>
        <p:txBody>
          <a:bodyPr anchor="b"/>
          <a:lstStyle>
            <a:lvl1pPr algn="l">
              <a:defRPr sz="2000" b="0">
                <a:latin typeface="Sommet" pitchFamily="50" charset="0"/>
              </a:defRPr>
            </a:lvl1pPr>
          </a:lstStyle>
          <a:p>
            <a:r>
              <a:rPr lang="en-US" smtClean="0"/>
              <a:t>Click to edit Master title style</a:t>
            </a:r>
            <a:endParaRPr lang="en-AU" dirty="0"/>
          </a:p>
        </p:txBody>
      </p:sp>
      <p:sp>
        <p:nvSpPr>
          <p:cNvPr id="3" name="Content Placeholder 2"/>
          <p:cNvSpPr>
            <a:spLocks noGrp="1"/>
          </p:cNvSpPr>
          <p:nvPr>
            <p:ph idx="1"/>
          </p:nvPr>
        </p:nvSpPr>
        <p:spPr>
          <a:xfrm>
            <a:off x="3575050" y="273051"/>
            <a:ext cx="5111750" cy="5532214"/>
          </a:xfrm>
          <a:prstGeom prst="rect">
            <a:avLst/>
          </a:prstGeom>
        </p:spPr>
        <p:txBody>
          <a:bodyPr/>
          <a:lstStyle>
            <a:lvl1pPr>
              <a:defRPr sz="3000">
                <a:latin typeface="+mn-lt"/>
                <a:cs typeface="Microsoft Sans Serif" pitchFamily="34" charset="0"/>
              </a:defRPr>
            </a:lvl1pPr>
            <a:lvl2pPr>
              <a:defRPr sz="2000">
                <a:latin typeface="+mn-lt"/>
                <a:cs typeface="Microsoft Sans Serif" pitchFamily="34" charset="0"/>
              </a:defRPr>
            </a:lvl2pPr>
            <a:lvl3pPr>
              <a:defRPr sz="1800">
                <a:latin typeface="+mn-lt"/>
                <a:cs typeface="Microsoft Sans Serif" pitchFamily="34" charset="0"/>
              </a:defRPr>
            </a:lvl3pPr>
            <a:lvl4pPr>
              <a:defRPr sz="1600">
                <a:latin typeface="+mn-lt"/>
                <a:cs typeface="Microsoft Sans Serif" pitchFamily="34" charset="0"/>
              </a:defRPr>
            </a:lvl4pPr>
            <a:lvl5pPr>
              <a:defRPr sz="1600">
                <a:latin typeface="+mn-lt"/>
                <a:cs typeface="Microsoft Sans Serif" pitchFamily="34" charset="0"/>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4" name="Text Placeholder 3"/>
          <p:cNvSpPr>
            <a:spLocks noGrp="1"/>
          </p:cNvSpPr>
          <p:nvPr>
            <p:ph type="body" sz="half" idx="2"/>
          </p:nvPr>
        </p:nvSpPr>
        <p:spPr>
          <a:xfrm>
            <a:off x="457200" y="1435101"/>
            <a:ext cx="3008313" cy="4370164"/>
          </a:xfrm>
          <a:prstGeom prst="rect">
            <a:avLst/>
          </a:prstGeom>
        </p:spPr>
        <p:txBody>
          <a:bodyPr/>
          <a:lstStyle>
            <a:lvl1pPr marL="0" indent="0">
              <a:buNone/>
              <a:defRPr sz="1400">
                <a:latin typeface="+mn-lt"/>
                <a:cs typeface="Microsoft Sans Serif"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9143731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3" descr="X:\Brand Guidelines\2010 Branding - Never Stand Still\Templates\Faculty and Unit Bands\RGB - for screen - med quality, 600 ppi\ENG footer.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119813"/>
            <a:ext cx="9147175"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792288" y="4800600"/>
            <a:ext cx="5486400" cy="566738"/>
          </a:xfrm>
          <a:prstGeom prst="rect">
            <a:avLst/>
          </a:prstGeom>
        </p:spPr>
        <p:txBody>
          <a:bodyPr anchor="b"/>
          <a:lstStyle>
            <a:lvl1pPr algn="l">
              <a:defRPr sz="2000" b="0">
                <a:latin typeface="Sommet" pitchFamily="50" charset="0"/>
              </a:defRPr>
            </a:lvl1pPr>
          </a:lstStyle>
          <a:p>
            <a:r>
              <a:rPr lang="en-US" smtClean="0"/>
              <a:t>Click to edit Master title style</a:t>
            </a:r>
            <a:endParaRPr lang="en-AU" dirty="0"/>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2000">
                <a:latin typeface="+mn-lt"/>
                <a:cs typeface="Microsoft Sans Serif"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AU" noProof="0" dirty="0"/>
          </a:p>
        </p:txBody>
      </p:sp>
      <p:sp>
        <p:nvSpPr>
          <p:cNvPr id="4" name="Text Placeholder 3"/>
          <p:cNvSpPr>
            <a:spLocks noGrp="1"/>
          </p:cNvSpPr>
          <p:nvPr>
            <p:ph type="body" sz="half" idx="2"/>
          </p:nvPr>
        </p:nvSpPr>
        <p:spPr>
          <a:xfrm>
            <a:off x="1792288" y="5367338"/>
            <a:ext cx="5486400" cy="437926"/>
          </a:xfrm>
          <a:prstGeom prst="rect">
            <a:avLst/>
          </a:prstGeom>
        </p:spPr>
        <p:txBody>
          <a:bodyPr/>
          <a:lstStyle>
            <a:lvl1pPr marL="0" indent="0">
              <a:buNone/>
              <a:defRPr sz="1400">
                <a:latin typeface="Microsoft Sans Serif" pitchFamily="34" charset="0"/>
                <a:cs typeface="Microsoft Sans Serif"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6094605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958" r:id="rId1"/>
    <p:sldLayoutId id="2147483959" r:id="rId2"/>
    <p:sldLayoutId id="2147483960" r:id="rId3"/>
    <p:sldLayoutId id="2147483961" r:id="rId4"/>
    <p:sldLayoutId id="2147483962" r:id="rId5"/>
    <p:sldLayoutId id="2147483963" r:id="rId6"/>
    <p:sldLayoutId id="2147483964" r:id="rId7"/>
    <p:sldLayoutId id="2147483965" r:id="rId8"/>
    <p:sldLayoutId id="2147483966" r:id="rId9"/>
  </p:sldLayoutIdLst>
  <p:timing>
    <p:tnLst>
      <p:par>
        <p:cTn id="1" dur="indefinite" restart="never" nodeType="tmRoot"/>
      </p:par>
    </p:tnLst>
  </p:timing>
  <p:hf hdr="0" ftr="0" dt="0"/>
  <p:txStyles>
    <p:titleStyle>
      <a:lvl1pPr algn="ctr" rtl="0" eaLnBrk="0" fontAlgn="base" hangingPunct="0">
        <a:spcBef>
          <a:spcPct val="0"/>
        </a:spcBef>
        <a:spcAft>
          <a:spcPct val="0"/>
        </a:spcAft>
        <a:defRPr sz="4400" kern="1200">
          <a:solidFill>
            <a:schemeClr val="tx1"/>
          </a:solidFill>
          <a:latin typeface="+mj-lt"/>
          <a:ea typeface="MS PGothic" pitchFamily="34" charset="-128"/>
          <a:cs typeface="+mj-cs"/>
        </a:defRPr>
      </a:lvl1pPr>
      <a:lvl2pPr algn="ctr" rtl="0" eaLnBrk="0" fontAlgn="base" hangingPunct="0">
        <a:spcBef>
          <a:spcPct val="0"/>
        </a:spcBef>
        <a:spcAft>
          <a:spcPct val="0"/>
        </a:spcAft>
        <a:defRPr sz="4400">
          <a:solidFill>
            <a:schemeClr val="tx1"/>
          </a:solidFill>
          <a:latin typeface="Sommet" pitchFamily="50" charset="0"/>
          <a:ea typeface="MS PGothic" pitchFamily="34" charset="-128"/>
        </a:defRPr>
      </a:lvl2pPr>
      <a:lvl3pPr algn="ctr" rtl="0" eaLnBrk="0" fontAlgn="base" hangingPunct="0">
        <a:spcBef>
          <a:spcPct val="0"/>
        </a:spcBef>
        <a:spcAft>
          <a:spcPct val="0"/>
        </a:spcAft>
        <a:defRPr sz="4400">
          <a:solidFill>
            <a:schemeClr val="tx1"/>
          </a:solidFill>
          <a:latin typeface="Sommet" pitchFamily="50" charset="0"/>
          <a:ea typeface="MS PGothic" pitchFamily="34" charset="-128"/>
        </a:defRPr>
      </a:lvl3pPr>
      <a:lvl4pPr algn="ctr" rtl="0" eaLnBrk="0" fontAlgn="base" hangingPunct="0">
        <a:spcBef>
          <a:spcPct val="0"/>
        </a:spcBef>
        <a:spcAft>
          <a:spcPct val="0"/>
        </a:spcAft>
        <a:defRPr sz="4400">
          <a:solidFill>
            <a:schemeClr val="tx1"/>
          </a:solidFill>
          <a:latin typeface="Sommet" pitchFamily="50" charset="0"/>
          <a:ea typeface="MS PGothic" pitchFamily="34" charset="-128"/>
        </a:defRPr>
      </a:lvl4pPr>
      <a:lvl5pPr algn="ctr" rtl="0" eaLnBrk="0" fontAlgn="base" hangingPunct="0">
        <a:spcBef>
          <a:spcPct val="0"/>
        </a:spcBef>
        <a:spcAft>
          <a:spcPct val="0"/>
        </a:spcAft>
        <a:defRPr sz="4400">
          <a:solidFill>
            <a:schemeClr val="tx1"/>
          </a:solidFill>
          <a:latin typeface="Sommet" pitchFamily="50" charset="0"/>
          <a:ea typeface="MS PGothic" pitchFamily="34" charset="-128"/>
        </a:defRPr>
      </a:lvl5pPr>
      <a:lvl6pPr marL="457200" algn="ctr" rtl="0" eaLnBrk="1" fontAlgn="base" hangingPunct="1">
        <a:spcBef>
          <a:spcPct val="0"/>
        </a:spcBef>
        <a:spcAft>
          <a:spcPct val="0"/>
        </a:spcAft>
        <a:defRPr sz="4400">
          <a:solidFill>
            <a:schemeClr val="tx1"/>
          </a:solidFill>
          <a:latin typeface="Sommet" pitchFamily="50" charset="0"/>
        </a:defRPr>
      </a:lvl6pPr>
      <a:lvl7pPr marL="914400" algn="ctr" rtl="0" eaLnBrk="1" fontAlgn="base" hangingPunct="1">
        <a:spcBef>
          <a:spcPct val="0"/>
        </a:spcBef>
        <a:spcAft>
          <a:spcPct val="0"/>
        </a:spcAft>
        <a:defRPr sz="4400">
          <a:solidFill>
            <a:schemeClr val="tx1"/>
          </a:solidFill>
          <a:latin typeface="Sommet" pitchFamily="50" charset="0"/>
        </a:defRPr>
      </a:lvl7pPr>
      <a:lvl8pPr marL="1371600" algn="ctr" rtl="0" eaLnBrk="1" fontAlgn="base" hangingPunct="1">
        <a:spcBef>
          <a:spcPct val="0"/>
        </a:spcBef>
        <a:spcAft>
          <a:spcPct val="0"/>
        </a:spcAft>
        <a:defRPr sz="4400">
          <a:solidFill>
            <a:schemeClr val="tx1"/>
          </a:solidFill>
          <a:latin typeface="Sommet" pitchFamily="50" charset="0"/>
        </a:defRPr>
      </a:lvl8pPr>
      <a:lvl9pPr marL="1828800" algn="ctr" rtl="0" eaLnBrk="1" fontAlgn="base" hangingPunct="1">
        <a:spcBef>
          <a:spcPct val="0"/>
        </a:spcBef>
        <a:spcAft>
          <a:spcPct val="0"/>
        </a:spcAft>
        <a:defRPr sz="4400">
          <a:solidFill>
            <a:schemeClr val="tx1"/>
          </a:solidFill>
          <a:latin typeface="Sommet" pitchFamily="50"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3" Type="http://schemas.openxmlformats.org/officeDocument/2006/relationships/image" Target="../media/image20.png"/><Relationship Id="rId3" Type="http://schemas.openxmlformats.org/officeDocument/2006/relationships/image" Target="../media/image24.png"/><Relationship Id="rId7" Type="http://schemas.openxmlformats.org/officeDocument/2006/relationships/image" Target="../media/image27.png"/><Relationship Id="rId12" Type="http://schemas.openxmlformats.org/officeDocument/2006/relationships/image" Target="../media/image19.png"/><Relationship Id="rId2" Type="http://schemas.openxmlformats.org/officeDocument/2006/relationships/slideLayout" Target="../slideLayouts/slideLayout2.xml"/><Relationship Id="rId16" Type="http://schemas.openxmlformats.org/officeDocument/2006/relationships/image" Target="../media/image18.png"/><Relationship Id="rId1" Type="http://schemas.openxmlformats.org/officeDocument/2006/relationships/tags" Target="../tags/tag5.xml"/><Relationship Id="rId6" Type="http://schemas.openxmlformats.org/officeDocument/2006/relationships/image" Target="../media/image26.png"/><Relationship Id="rId11" Type="http://schemas.openxmlformats.org/officeDocument/2006/relationships/image" Target="../media/image32.png"/><Relationship Id="rId5" Type="http://schemas.openxmlformats.org/officeDocument/2006/relationships/image" Target="../media/image25.png"/><Relationship Id="rId15" Type="http://schemas.openxmlformats.org/officeDocument/2006/relationships/image" Target="../media/image22.png"/><Relationship Id="rId4" Type="http://schemas.openxmlformats.org/officeDocument/2006/relationships/image" Target="../media/image240.png"/><Relationship Id="rId14" Type="http://schemas.openxmlformats.org/officeDocument/2006/relationships/image" Target="../media/image21.png"/></Relationships>
</file>

<file path=ppt/slides/_rels/slide11.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34.png"/><Relationship Id="rId3" Type="http://schemas.openxmlformats.org/officeDocument/2006/relationships/image" Target="../media/image28.png"/><Relationship Id="rId7" Type="http://schemas.openxmlformats.org/officeDocument/2006/relationships/image" Target="../media/image22.png"/><Relationship Id="rId12" Type="http://schemas.openxmlformats.org/officeDocument/2006/relationships/image" Target="../media/image33.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1.png"/><Relationship Id="rId11" Type="http://schemas.openxmlformats.org/officeDocument/2006/relationships/image" Target="../media/image31.png"/><Relationship Id="rId5" Type="http://schemas.openxmlformats.org/officeDocument/2006/relationships/image" Target="../media/image20.png"/><Relationship Id="rId10" Type="http://schemas.openxmlformats.org/officeDocument/2006/relationships/image" Target="../media/image30.png"/><Relationship Id="rId4" Type="http://schemas.openxmlformats.org/officeDocument/2006/relationships/image" Target="../media/image19.png"/><Relationship Id="rId9" Type="http://schemas.openxmlformats.org/officeDocument/2006/relationships/image" Target="../media/image29.png"/></Relationships>
</file>

<file path=ppt/slides/_rels/slide12.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33.png"/><Relationship Id="rId3" Type="http://schemas.openxmlformats.org/officeDocument/2006/relationships/image" Target="../media/image35.png"/><Relationship Id="rId7" Type="http://schemas.openxmlformats.org/officeDocument/2006/relationships/image" Target="../media/image21.png"/><Relationship Id="rId12" Type="http://schemas.openxmlformats.org/officeDocument/2006/relationships/image" Target="../media/image3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0.png"/><Relationship Id="rId11" Type="http://schemas.openxmlformats.org/officeDocument/2006/relationships/image" Target="../media/image30.png"/><Relationship Id="rId5" Type="http://schemas.openxmlformats.org/officeDocument/2006/relationships/image" Target="../media/image19.png"/><Relationship Id="rId15" Type="http://schemas.openxmlformats.org/officeDocument/2006/relationships/image" Target="../media/image36.png"/><Relationship Id="rId10" Type="http://schemas.openxmlformats.org/officeDocument/2006/relationships/image" Target="../media/image29.png"/><Relationship Id="rId4" Type="http://schemas.openxmlformats.org/officeDocument/2006/relationships/image" Target="../media/image28.png"/><Relationship Id="rId9" Type="http://schemas.openxmlformats.org/officeDocument/2006/relationships/image" Target="../media/image18.png"/><Relationship Id="rId14" Type="http://schemas.openxmlformats.org/officeDocument/2006/relationships/image" Target="../media/image34.png"/></Relationships>
</file>

<file path=ppt/slides/_rels/slide13.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46.png"/><Relationship Id="rId3" Type="http://schemas.openxmlformats.org/officeDocument/2006/relationships/notesSlide" Target="../notesSlides/notesSlide5.xml"/><Relationship Id="rId7" Type="http://schemas.openxmlformats.org/officeDocument/2006/relationships/image" Target="../media/image40.png"/><Relationship Id="rId12" Type="http://schemas.openxmlformats.org/officeDocument/2006/relationships/image" Target="../media/image45.png"/><Relationship Id="rId17" Type="http://schemas.openxmlformats.org/officeDocument/2006/relationships/image" Target="../media/image50.png"/><Relationship Id="rId2" Type="http://schemas.openxmlformats.org/officeDocument/2006/relationships/slideLayout" Target="../slideLayouts/slideLayout2.xml"/><Relationship Id="rId16" Type="http://schemas.openxmlformats.org/officeDocument/2006/relationships/image" Target="../media/image49.png"/><Relationship Id="rId1" Type="http://schemas.openxmlformats.org/officeDocument/2006/relationships/tags" Target="../tags/tag6.xml"/><Relationship Id="rId6" Type="http://schemas.openxmlformats.org/officeDocument/2006/relationships/image" Target="../media/image39.png"/><Relationship Id="rId11" Type="http://schemas.openxmlformats.org/officeDocument/2006/relationships/image" Target="../media/image44.png"/><Relationship Id="rId5" Type="http://schemas.openxmlformats.org/officeDocument/2006/relationships/image" Target="../media/image38.png"/><Relationship Id="rId15" Type="http://schemas.openxmlformats.org/officeDocument/2006/relationships/image" Target="../media/image48.png"/><Relationship Id="rId10" Type="http://schemas.openxmlformats.org/officeDocument/2006/relationships/image" Target="../media/image43.png"/><Relationship Id="rId4" Type="http://schemas.openxmlformats.org/officeDocument/2006/relationships/image" Target="../media/image37.png"/><Relationship Id="rId9" Type="http://schemas.openxmlformats.org/officeDocument/2006/relationships/image" Target="../media/image42.png"/><Relationship Id="rId14" Type="http://schemas.openxmlformats.org/officeDocument/2006/relationships/image" Target="../media/image47.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15.xml.rels><?xml version="1.0" encoding="UTF-8" standalone="yes"?>
<Relationships xmlns="http://schemas.openxmlformats.org/package/2006/relationships"><Relationship Id="rId13" Type="http://schemas.openxmlformats.org/officeDocument/2006/relationships/image" Target="../media/image48.png"/><Relationship Id="rId3" Type="http://schemas.openxmlformats.org/officeDocument/2006/relationships/notesSlide" Target="../notesSlides/notesSlide6.xml"/><Relationship Id="rId12" Type="http://schemas.openxmlformats.org/officeDocument/2006/relationships/image" Target="../media/image47.png"/><Relationship Id="rId2" Type="http://schemas.openxmlformats.org/officeDocument/2006/relationships/slideLayout" Target="../slideLayouts/slideLayout2.xml"/><Relationship Id="rId1" Type="http://schemas.openxmlformats.org/officeDocument/2006/relationships/tags" Target="../tags/tag8.xml"/><Relationship Id="rId11" Type="http://schemas.openxmlformats.org/officeDocument/2006/relationships/image" Target="../media/image46.png"/><Relationship Id="rId15" Type="http://schemas.openxmlformats.org/officeDocument/2006/relationships/image" Target="../media/image52.png"/><Relationship Id="rId10" Type="http://schemas.openxmlformats.org/officeDocument/2006/relationships/image" Target="../media/image45.png"/><Relationship Id="rId4" Type="http://schemas.openxmlformats.org/officeDocument/2006/relationships/image" Target="../media/image51.png"/><Relationship Id="rId9" Type="http://schemas.openxmlformats.org/officeDocument/2006/relationships/image" Target="../media/image44.png"/><Relationship Id="rId14" Type="http://schemas.openxmlformats.org/officeDocument/2006/relationships/image" Target="../media/image49.png"/></Relationships>
</file>

<file path=ppt/slides/_rels/slide16.xml.rels><?xml version="1.0" encoding="UTF-8" standalone="yes"?>
<Relationships xmlns="http://schemas.openxmlformats.org/package/2006/relationships"><Relationship Id="rId13" Type="http://schemas.openxmlformats.org/officeDocument/2006/relationships/image" Target="../media/image48.png"/><Relationship Id="rId3" Type="http://schemas.openxmlformats.org/officeDocument/2006/relationships/image" Target="../media/image53.png"/><Relationship Id="rId2" Type="http://schemas.openxmlformats.org/officeDocument/2006/relationships/slideLayout" Target="../slideLayouts/slideLayout2.xml"/><Relationship Id="rId1" Type="http://schemas.openxmlformats.org/officeDocument/2006/relationships/tags" Target="../tags/tag9.xml"/><Relationship Id="rId11" Type="http://schemas.openxmlformats.org/officeDocument/2006/relationships/image" Target="../media/image46.png"/><Relationship Id="rId9" Type="http://schemas.openxmlformats.org/officeDocument/2006/relationships/image" Target="../media/image44.png"/><Relationship Id="rId14" Type="http://schemas.openxmlformats.org/officeDocument/2006/relationships/image" Target="../media/image54.png"/></Relationships>
</file>

<file path=ppt/slides/_rels/slide17.xml.rels><?xml version="1.0" encoding="UTF-8" standalone="yes"?>
<Relationships xmlns="http://schemas.openxmlformats.org/package/2006/relationships"><Relationship Id="rId13" Type="http://schemas.openxmlformats.org/officeDocument/2006/relationships/image" Target="../media/image48.png"/><Relationship Id="rId2" Type="http://schemas.openxmlformats.org/officeDocument/2006/relationships/image" Target="../media/image53.png"/><Relationship Id="rId1" Type="http://schemas.openxmlformats.org/officeDocument/2006/relationships/slideLayout" Target="../slideLayouts/slideLayout2.xml"/><Relationship Id="rId11" Type="http://schemas.openxmlformats.org/officeDocument/2006/relationships/image" Target="../media/image46.png"/><Relationship Id="rId15" Type="http://schemas.openxmlformats.org/officeDocument/2006/relationships/image" Target="../media/image55.png"/><Relationship Id="rId9" Type="http://schemas.openxmlformats.org/officeDocument/2006/relationships/image" Target="../media/image44.png"/><Relationship Id="rId14" Type="http://schemas.openxmlformats.org/officeDocument/2006/relationships/image" Target="../media/image54.png"/></Relationships>
</file>

<file path=ppt/slides/_rels/slide18.xml.rels><?xml version="1.0" encoding="UTF-8" standalone="yes"?>
<Relationships xmlns="http://schemas.openxmlformats.org/package/2006/relationships"><Relationship Id="rId13" Type="http://schemas.openxmlformats.org/officeDocument/2006/relationships/image" Target="../media/image48.png"/><Relationship Id="rId3" Type="http://schemas.openxmlformats.org/officeDocument/2006/relationships/image" Target="../media/image53.png"/><Relationship Id="rId2" Type="http://schemas.openxmlformats.org/officeDocument/2006/relationships/slideLayout" Target="../slideLayouts/slideLayout2.xml"/><Relationship Id="rId16" Type="http://schemas.openxmlformats.org/officeDocument/2006/relationships/image" Target="../media/image55.png"/><Relationship Id="rId1" Type="http://schemas.openxmlformats.org/officeDocument/2006/relationships/tags" Target="../tags/tag10.xml"/><Relationship Id="rId11" Type="http://schemas.openxmlformats.org/officeDocument/2006/relationships/image" Target="../media/image46.png"/><Relationship Id="rId15" Type="http://schemas.openxmlformats.org/officeDocument/2006/relationships/image" Target="../media/image57.png"/><Relationship Id="rId4" Type="http://schemas.openxmlformats.org/officeDocument/2006/relationships/image" Target="../media/image56.png"/><Relationship Id="rId9" Type="http://schemas.openxmlformats.org/officeDocument/2006/relationships/image" Target="../media/image44.png"/><Relationship Id="rId14" Type="http://schemas.openxmlformats.org/officeDocument/2006/relationships/image" Target="../media/image54.pn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8.png"/><Relationship Id="rId7" Type="http://schemas.openxmlformats.org/officeDocument/2006/relationships/image" Target="../media/image60.png"/><Relationship Id="rId2" Type="http://schemas.openxmlformats.org/officeDocument/2006/relationships/slideLayout" Target="../slideLayouts/slideLayout2.xml"/><Relationship Id="rId1" Type="http://schemas.openxmlformats.org/officeDocument/2006/relationships/tags" Target="../tags/tag11.xml"/><Relationship Id="rId6" Type="http://schemas.openxmlformats.org/officeDocument/2006/relationships/image" Target="../media/image59.png"/><Relationship Id="rId5" Type="http://schemas.openxmlformats.org/officeDocument/2006/relationships/image" Target="../media/image66.png"/><Relationship Id="rId4" Type="http://schemas.openxmlformats.org/officeDocument/2006/relationships/image" Target="../media/image65.png"/></Relationships>
</file>

<file path=ppt/slides/_rels/slide21.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72.png"/><Relationship Id="rId5" Type="http://schemas.openxmlformats.org/officeDocument/2006/relationships/image" Target="../media/image71.png"/><Relationship Id="rId4" Type="http://schemas.openxmlformats.org/officeDocument/2006/relationships/image" Target="../media/image70.png"/></Relationships>
</file>

<file path=ppt/slides/_rels/slide22.xml.rels><?xml version="1.0" encoding="UTF-8" standalone="yes"?>
<Relationships xmlns="http://schemas.openxmlformats.org/package/2006/relationships"><Relationship Id="rId13" Type="http://schemas.openxmlformats.org/officeDocument/2006/relationships/image" Target="../media/image48.png"/><Relationship Id="rId2" Type="http://schemas.openxmlformats.org/officeDocument/2006/relationships/notesSlide" Target="../notesSlides/notesSlide9.xml"/><Relationship Id="rId16" Type="http://schemas.openxmlformats.org/officeDocument/2006/relationships/image" Target="../media/image75.png"/><Relationship Id="rId1" Type="http://schemas.openxmlformats.org/officeDocument/2006/relationships/slideLayout" Target="../slideLayouts/slideLayout2.xml"/><Relationship Id="rId11" Type="http://schemas.openxmlformats.org/officeDocument/2006/relationships/image" Target="../media/image46.png"/><Relationship Id="rId15" Type="http://schemas.openxmlformats.org/officeDocument/2006/relationships/image" Target="../media/image74.png"/><Relationship Id="rId9" Type="http://schemas.openxmlformats.org/officeDocument/2006/relationships/image" Target="../media/image44.png"/><Relationship Id="rId14" Type="http://schemas.openxmlformats.org/officeDocument/2006/relationships/image" Target="../media/image73.png"/></Relationships>
</file>

<file path=ppt/slides/_rels/slide23.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77.png"/></Relationships>
</file>

<file path=ppt/slides/_rels/slide24.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81.png"/><Relationship Id="rId5" Type="http://schemas.openxmlformats.org/officeDocument/2006/relationships/image" Target="../media/image80.png"/><Relationship Id="rId4" Type="http://schemas.openxmlformats.org/officeDocument/2006/relationships/image" Target="../media/image77.png"/></Relationships>
</file>

<file path=ppt/slides/_rels/slide27.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84.png"/><Relationship Id="rId4" Type="http://schemas.openxmlformats.org/officeDocument/2006/relationships/image" Target="../media/image8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1.xml"/><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680.png"/><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image" Target="../media/image88.png"/><Relationship Id="rId3" Type="http://schemas.openxmlformats.org/officeDocument/2006/relationships/image" Target="../media/image78.png"/><Relationship Id="rId7" Type="http://schemas.openxmlformats.org/officeDocument/2006/relationships/image" Target="../media/image86.png"/><Relationship Id="rId2" Type="http://schemas.openxmlformats.org/officeDocument/2006/relationships/image" Target="../media/image76.png"/><Relationship Id="rId1" Type="http://schemas.openxmlformats.org/officeDocument/2006/relationships/slideLayout" Target="../slideLayouts/slideLayout2.xml"/><Relationship Id="rId6" Type="http://schemas.openxmlformats.org/officeDocument/2006/relationships/image" Target="../media/image85.png"/><Relationship Id="rId5" Type="http://schemas.openxmlformats.org/officeDocument/2006/relationships/image" Target="../media/image82.png"/><Relationship Id="rId4" Type="http://schemas.openxmlformats.org/officeDocument/2006/relationships/image" Target="../media/image79.png"/></Relationships>
</file>

<file path=ppt/slides/_rels/slide32.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89.png"/><Relationship Id="rId1" Type="http://schemas.openxmlformats.org/officeDocument/2006/relationships/slideLayout" Target="../slideLayouts/slideLayout2.xml"/><Relationship Id="rId4" Type="http://schemas.openxmlformats.org/officeDocument/2006/relationships/image" Target="../media/image87.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notesSlide" Target="../notesSlides/notesSlide3.xml"/><Relationship Id="rId7"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18.pn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4556125" y="3340100"/>
            <a:ext cx="4283075" cy="288925"/>
          </a:xfrm>
        </p:spPr>
        <p:txBody>
          <a:bodyPr vert="horz" wrap="square" lIns="91440" tIns="45720" rIns="91440" bIns="45720" numCol="1" anchor="t" anchorCtr="0" compatLnSpc="1">
            <a:prstTxWarp prst="textNoShape">
              <a:avLst/>
            </a:prstTxWarp>
          </a:bodyPr>
          <a:lstStyle/>
          <a:p>
            <a:pPr eaLnBrk="1" hangingPunct="1">
              <a:buFont typeface="Arial" charset="0"/>
              <a:buNone/>
              <a:defRPr/>
            </a:pPr>
            <a:r>
              <a:rPr lang="en-US" dirty="0" smtClean="0">
                <a:latin typeface="Century Gothic" panose="020B0502020202020204" pitchFamily="34" charset="0"/>
                <a:ea typeface="ＭＳ Ｐゴシック" pitchFamily="-84" charset="-128"/>
              </a:rPr>
              <a:t>Computer Science and Engineering</a:t>
            </a:r>
          </a:p>
        </p:txBody>
      </p:sp>
      <p:sp>
        <p:nvSpPr>
          <p:cNvPr id="5" name="TextBox 4"/>
          <p:cNvSpPr txBox="1"/>
          <p:nvPr/>
        </p:nvSpPr>
        <p:spPr>
          <a:xfrm>
            <a:off x="235743" y="4267200"/>
            <a:ext cx="8755858" cy="369332"/>
          </a:xfrm>
          <a:prstGeom prst="rect">
            <a:avLst/>
          </a:prstGeom>
        </p:spPr>
        <p:txBody>
          <a:bodyPr wrap="square">
            <a:spAutoFit/>
          </a:bodyPr>
          <a:lstStyle/>
          <a:p>
            <a:pPr marL="342900" indent="-342900" algn="ctr" fontAlgn="auto">
              <a:spcBef>
                <a:spcPct val="20000"/>
              </a:spcBef>
              <a:spcAft>
                <a:spcPts val="0"/>
              </a:spcAft>
              <a:defRPr/>
            </a:pPr>
            <a:r>
              <a:rPr lang="en-US" b="1" dirty="0" err="1" smtClean="0">
                <a:latin typeface="Times New Roman" panose="02020603050405020304" pitchFamily="18" charset="0"/>
                <a:cs typeface="Times New Roman" panose="02020603050405020304" pitchFamily="18" charset="0"/>
              </a:rPr>
              <a:t>Jianye</a:t>
            </a:r>
            <a:r>
              <a:rPr lang="en-US" b="1" dirty="0" smtClean="0">
                <a:latin typeface="Times New Roman" panose="02020603050405020304" pitchFamily="18" charset="0"/>
                <a:cs typeface="Times New Roman" panose="02020603050405020304" pitchFamily="18" charset="0"/>
              </a:rPr>
              <a:t> Yang</a:t>
            </a:r>
            <a:r>
              <a:rPr lang="en-US" b="1" baseline="30000" dirty="0" smtClean="0">
                <a:latin typeface="Times New Roman" panose="02020603050405020304" pitchFamily="18" charset="0"/>
                <a:cs typeface="Times New Roman" panose="02020603050405020304" pitchFamily="18" charset="0"/>
              </a:rPr>
              <a:t>1</a:t>
            </a:r>
            <a:r>
              <a:rPr lang="en-US" b="1" dirty="0" smtClean="0">
                <a:latin typeface="Times New Roman" panose="02020603050405020304" pitchFamily="18" charset="0"/>
                <a:cs typeface="Times New Roman" panose="02020603050405020304" pitchFamily="18" charset="0"/>
              </a:rPr>
              <a:t> , </a:t>
            </a:r>
            <a:r>
              <a:rPr lang="en-US" dirty="0" smtClean="0">
                <a:latin typeface="Times New Roman" panose="02020603050405020304" pitchFamily="18" charset="0"/>
                <a:cs typeface="Times New Roman" panose="02020603050405020304" pitchFamily="18" charset="0"/>
              </a:rPr>
              <a:t>Ying Zhang</a:t>
            </a:r>
            <a:r>
              <a:rPr lang="en-US" baseline="30000" dirty="0" smtClean="0">
                <a:latin typeface="Times New Roman" panose="02020603050405020304" pitchFamily="18" charset="0"/>
                <a:cs typeface="Times New Roman" panose="02020603050405020304" pitchFamily="18" charset="0"/>
              </a:rPr>
              <a:t>2 </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Wenjie</a:t>
            </a:r>
            <a:r>
              <a:rPr lang="en-US" dirty="0" smtClean="0">
                <a:latin typeface="Times New Roman" panose="02020603050405020304" pitchFamily="18" charset="0"/>
                <a:cs typeface="Times New Roman" panose="02020603050405020304" pitchFamily="18" charset="0"/>
              </a:rPr>
              <a:t> Zhang</a:t>
            </a:r>
            <a:r>
              <a:rPr lang="en-US" baseline="30000" dirty="0" smtClean="0">
                <a:latin typeface="Times New Roman" panose="02020603050405020304" pitchFamily="18" charset="0"/>
                <a:cs typeface="Times New Roman" panose="02020603050405020304" pitchFamily="18" charset="0"/>
              </a:rPr>
              <a:t>1 </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Xuemin</a:t>
            </a: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Lin</a:t>
            </a:r>
            <a:r>
              <a:rPr lang="en-US" baseline="30000" dirty="0" smtClean="0">
                <a:latin typeface="Times New Roman" panose="02020603050405020304" pitchFamily="18" charset="0"/>
                <a:cs typeface="Times New Roman" panose="02020603050405020304" pitchFamily="18" charset="0"/>
              </a:rPr>
              <a:t>1</a:t>
            </a:r>
            <a:endParaRPr lang="en-US" baseline="30000" dirty="0">
              <a:latin typeface="Times New Roman" panose="02020603050405020304" pitchFamily="18" charset="0"/>
              <a:cs typeface="Times New Roman" panose="02020603050405020304" pitchFamily="18" charset="0"/>
            </a:endParaRPr>
          </a:p>
        </p:txBody>
      </p:sp>
      <p:sp>
        <p:nvSpPr>
          <p:cNvPr id="10245" name="Text Placeholder 2"/>
          <p:cNvSpPr>
            <a:spLocks noGrp="1"/>
          </p:cNvSpPr>
          <p:nvPr>
            <p:ph type="body" sz="quarter" idx="10"/>
          </p:nvPr>
        </p:nvSpPr>
        <p:spPr bwMode="auto">
          <a:xfrm>
            <a:off x="1828800" y="1828800"/>
            <a:ext cx="7135813" cy="5762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r>
              <a:rPr lang="en-US" altLang="zh-CN" b="1" dirty="0" smtClean="0">
                <a:latin typeface="+mn-lt"/>
              </a:rPr>
              <a:t>Influence based Cost Optimization on User Preference</a:t>
            </a:r>
            <a:endParaRPr lang="en-AU" altLang="en-US" b="1" dirty="0" smtClean="0">
              <a:latin typeface="+mn-lt"/>
            </a:endParaRPr>
          </a:p>
        </p:txBody>
      </p:sp>
      <p:sp>
        <p:nvSpPr>
          <p:cNvPr id="7" name="TextBox 9"/>
          <p:cNvSpPr txBox="1">
            <a:spLocks noChangeArrowheads="1"/>
          </p:cNvSpPr>
          <p:nvPr/>
        </p:nvSpPr>
        <p:spPr bwMode="auto">
          <a:xfrm>
            <a:off x="1967706" y="5117610"/>
            <a:ext cx="5500687" cy="634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spcBef>
                <a:spcPct val="20000"/>
              </a:spcBef>
            </a:pPr>
            <a:r>
              <a:rPr lang="en-US" sz="1600" baseline="30000" dirty="0" smtClean="0">
                <a:latin typeface="Times New Roman" panose="02020603050405020304" pitchFamily="18" charset="0"/>
                <a:cs typeface="Times New Roman" panose="02020603050405020304" pitchFamily="18" charset="0"/>
              </a:rPr>
              <a:t>1 </a:t>
            </a:r>
            <a:r>
              <a:rPr lang="en-US" sz="1600" dirty="0" smtClean="0">
                <a:latin typeface="Times New Roman" panose="02020603050405020304" pitchFamily="18" charset="0"/>
                <a:cs typeface="Times New Roman" panose="02020603050405020304" pitchFamily="18" charset="0"/>
              </a:rPr>
              <a:t>The </a:t>
            </a:r>
            <a:r>
              <a:rPr lang="en-US" sz="1600" dirty="0">
                <a:latin typeface="Times New Roman" panose="02020603050405020304" pitchFamily="18" charset="0"/>
                <a:cs typeface="Times New Roman" panose="02020603050405020304" pitchFamily="18" charset="0"/>
              </a:rPr>
              <a:t>University of New South Wales, </a:t>
            </a:r>
            <a:r>
              <a:rPr lang="en-US" sz="1600" dirty="0" smtClean="0">
                <a:latin typeface="Times New Roman" panose="02020603050405020304" pitchFamily="18" charset="0"/>
                <a:cs typeface="Times New Roman" panose="02020603050405020304" pitchFamily="18" charset="0"/>
              </a:rPr>
              <a:t>Australia</a:t>
            </a:r>
          </a:p>
          <a:p>
            <a:pPr algn="ctr" eaLnBrk="1" hangingPunct="1">
              <a:spcBef>
                <a:spcPct val="20000"/>
              </a:spcBef>
            </a:pPr>
            <a:r>
              <a:rPr lang="en-US" sz="1600" baseline="30000" dirty="0" smtClean="0">
                <a:latin typeface="Times New Roman" panose="02020603050405020304" pitchFamily="18" charset="0"/>
                <a:cs typeface="Times New Roman" panose="02020603050405020304" pitchFamily="18" charset="0"/>
              </a:rPr>
              <a:t>2 </a:t>
            </a:r>
            <a:r>
              <a:rPr lang="en-AU" sz="1600" dirty="0" smtClean="0">
                <a:latin typeface="Times New Roman" panose="02020603050405020304" pitchFamily="18" charset="0"/>
                <a:cs typeface="Times New Roman" panose="02020603050405020304" pitchFamily="18" charset="0"/>
              </a:rPr>
              <a:t>University </a:t>
            </a:r>
            <a:r>
              <a:rPr lang="en-AU" sz="1600" dirty="0">
                <a:latin typeface="Times New Roman" panose="02020603050405020304" pitchFamily="18" charset="0"/>
                <a:cs typeface="Times New Roman" panose="02020603050405020304" pitchFamily="18" charset="0"/>
              </a:rPr>
              <a:t>of Technology, Sydney, </a:t>
            </a:r>
            <a:r>
              <a:rPr lang="en-AU" sz="1600" dirty="0" smtClean="0">
                <a:latin typeface="Times New Roman" panose="02020603050405020304" pitchFamily="18" charset="0"/>
                <a:cs typeface="Times New Roman" panose="02020603050405020304" pitchFamily="18" charset="0"/>
              </a:rPr>
              <a:t>Australia</a:t>
            </a:r>
            <a:endParaRPr lang="en-US" sz="1600"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2000" advTm="17678"/>
    </mc:Choice>
    <mc:Fallback>
      <p:transition spd="slow" advTm="17678"/>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任意多边形 3"/>
          <p:cNvSpPr/>
          <p:nvPr/>
        </p:nvSpPr>
        <p:spPr>
          <a:xfrm>
            <a:off x="771525" y="3114675"/>
            <a:ext cx="838200" cy="2562225"/>
          </a:xfrm>
          <a:custGeom>
            <a:avLst/>
            <a:gdLst>
              <a:gd name="connsiteX0" fmla="*/ 0 w 838200"/>
              <a:gd name="connsiteY0" fmla="*/ 2562225 h 2562225"/>
              <a:gd name="connsiteX1" fmla="*/ 838200 w 838200"/>
              <a:gd name="connsiteY1" fmla="*/ 2552700 h 2562225"/>
              <a:gd name="connsiteX2" fmla="*/ 266700 w 838200"/>
              <a:gd name="connsiteY2" fmla="*/ 0 h 2562225"/>
              <a:gd name="connsiteX3" fmla="*/ 19050 w 838200"/>
              <a:gd name="connsiteY3" fmla="*/ 0 h 2562225"/>
              <a:gd name="connsiteX4" fmla="*/ 0 w 838200"/>
              <a:gd name="connsiteY4" fmla="*/ 2562225 h 25622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200" h="2562225">
                <a:moveTo>
                  <a:pt x="0" y="2562225"/>
                </a:moveTo>
                <a:lnTo>
                  <a:pt x="838200" y="2552700"/>
                </a:lnTo>
                <a:lnTo>
                  <a:pt x="266700" y="0"/>
                </a:lnTo>
                <a:lnTo>
                  <a:pt x="19050" y="0"/>
                </a:lnTo>
                <a:lnTo>
                  <a:pt x="0" y="2562225"/>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mc:AlternateContent xmlns:mc="http://schemas.openxmlformats.org/markup-compatibility/2006" xmlns:a14="http://schemas.microsoft.com/office/drawing/2010/main">
        <mc:Choice Requires="a14">
          <p:sp>
            <p:nvSpPr>
              <p:cNvPr id="5" name="圆角矩形 4"/>
              <p:cNvSpPr/>
              <p:nvPr/>
            </p:nvSpPr>
            <p:spPr>
              <a:xfrm>
                <a:off x="479634" y="1180214"/>
                <a:ext cx="3476386" cy="1486786"/>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Property 1</a:t>
                </a:r>
                <a:r>
                  <a:rPr lang="en-US" dirty="0" smtClean="0">
                    <a:solidFill>
                      <a:schemeClr val="tx1"/>
                    </a:solidFill>
                  </a:rPr>
                  <a:t>:</a:t>
                </a:r>
              </a:p>
              <a:p>
                <a:pPr algn="ctr"/>
                <a:r>
                  <a:rPr lang="en-US" dirty="0" smtClean="0">
                    <a:solidFill>
                      <a:schemeClr val="tx1"/>
                    </a:solidFill>
                  </a:rPr>
                  <a:t>Rank of point </a:t>
                </a:r>
                <a14:m>
                  <m:oMath xmlns:m="http://schemas.openxmlformats.org/officeDocument/2006/math">
                    <m:r>
                      <a:rPr lang="en-US" i="1" dirty="0" smtClean="0">
                        <a:solidFill>
                          <a:schemeClr val="tx1"/>
                        </a:solidFill>
                        <a:latin typeface="Cambria Math"/>
                      </a:rPr>
                      <m:t>𝑝</m:t>
                    </m:r>
                  </m:oMath>
                </a14:m>
                <a:r>
                  <a:rPr lang="en-US" dirty="0" smtClean="0">
                    <a:solidFill>
                      <a:schemeClr val="tx1"/>
                    </a:solidFill>
                  </a:rPr>
                  <a:t> = </a:t>
                </a:r>
                <a:r>
                  <a:rPr lang="en-US" b="1" dirty="0" smtClean="0">
                    <a:solidFill>
                      <a:schemeClr val="tx1"/>
                    </a:solidFill>
                  </a:rPr>
                  <a:t># of points on or below </a:t>
                </a:r>
                <a:r>
                  <a:rPr lang="en-US" dirty="0" smtClean="0">
                    <a:solidFill>
                      <a:schemeClr val="tx1"/>
                    </a:solidFill>
                  </a:rPr>
                  <a:t>the hyperplane which is perpendicular to the preference vector</a:t>
                </a:r>
              </a:p>
            </p:txBody>
          </p:sp>
        </mc:Choice>
        <mc:Fallback xmlns="">
          <p:sp>
            <p:nvSpPr>
              <p:cNvPr id="5" name="圆角矩形 4"/>
              <p:cNvSpPr>
                <a:spLocks noRot="1" noChangeAspect="1" noMove="1" noResize="1" noEditPoints="1" noAdjustHandles="1" noChangeArrowheads="1" noChangeShapeType="1" noTextEdit="1"/>
              </p:cNvSpPr>
              <p:nvPr/>
            </p:nvSpPr>
            <p:spPr>
              <a:xfrm>
                <a:off x="479634" y="1180214"/>
                <a:ext cx="3476386" cy="1486786"/>
              </a:xfrm>
              <a:prstGeom prst="roundRect">
                <a:avLst/>
              </a:prstGeom>
              <a:blipFill rotWithShape="1">
                <a:blip r:embed="rId3"/>
                <a:stretch>
                  <a:fillRect t="-403" b="-4839"/>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graphicFrame>
            <p:nvGraphicFramePr>
              <p:cNvPr id="6" name="表格 5"/>
              <p:cNvGraphicFramePr>
                <a:graphicFrameLocks noGrp="1"/>
              </p:cNvGraphicFramePr>
              <p:nvPr>
                <p:extLst>
                  <p:ext uri="{D42A27DB-BD31-4B8C-83A1-F6EECF244321}">
                    <p14:modId xmlns:p14="http://schemas.microsoft.com/office/powerpoint/2010/main" val="10514217"/>
                  </p:ext>
                </p:extLst>
              </p:nvPr>
            </p:nvGraphicFramePr>
            <p:xfrm>
              <a:off x="4495800" y="3810000"/>
              <a:ext cx="4191000" cy="741680"/>
            </p:xfrm>
            <a:graphic>
              <a:graphicData uri="http://schemas.openxmlformats.org/drawingml/2006/table">
                <a:tbl>
                  <a:tblPr firstRow="1" bandRow="1">
                    <a:tableStyleId>{5C22544A-7EE6-4342-B048-85BDC9FD1C3A}</a:tableStyleId>
                  </a:tblPr>
                  <a:tblGrid>
                    <a:gridCol w="1047750"/>
                    <a:gridCol w="1047750"/>
                    <a:gridCol w="1047750"/>
                    <a:gridCol w="1047750"/>
                  </a:tblGrid>
                  <a:tr h="370840">
                    <a:tc>
                      <a:txBody>
                        <a:bodyPr/>
                        <a:lstStyle/>
                        <a:p>
                          <a:pPr algn="ctr"/>
                          <a:r>
                            <a:rPr lang="en-US" dirty="0" smtClean="0"/>
                            <a:t>ID</a:t>
                          </a:r>
                          <a:endParaRPr lang="en-AU" dirty="0"/>
                        </a:p>
                      </a:txBody>
                      <a:tcPr/>
                    </a:tc>
                    <a:tc>
                      <a:txBody>
                        <a:bodyPr/>
                        <a:lstStyle/>
                        <a:p>
                          <a:pPr algn="ctr"/>
                          <a:r>
                            <a:rPr lang="en-US" dirty="0" smtClean="0"/>
                            <a:t>attr1</a:t>
                          </a:r>
                          <a:endParaRPr lang="en-AU" dirty="0"/>
                        </a:p>
                      </a:txBody>
                      <a:tcPr/>
                    </a:tc>
                    <a:tc>
                      <a:txBody>
                        <a:bodyPr/>
                        <a:lstStyle/>
                        <a:p>
                          <a:pPr algn="ctr"/>
                          <a:r>
                            <a:rPr lang="en-US" dirty="0" smtClean="0"/>
                            <a:t>attr2</a:t>
                          </a:r>
                          <a:endParaRPr lang="en-AU" dirty="0"/>
                        </a:p>
                      </a:txBody>
                      <a:tcPr/>
                    </a:tc>
                    <a:tc>
                      <a:txBody>
                        <a:bodyPr/>
                        <a:lstStyle/>
                        <a:p>
                          <a:pPr algn="ctr"/>
                          <a:r>
                            <a:rPr lang="en-US" dirty="0" smtClean="0"/>
                            <a:t>Top-1</a:t>
                          </a:r>
                          <a:endParaRPr lang="en-AU" dirty="0"/>
                        </a:p>
                      </a:txBody>
                      <a:tcPr/>
                    </a:tc>
                  </a:tr>
                  <a:tr h="370840">
                    <a:tc>
                      <a:txBody>
                        <a:bodyPr/>
                        <a:lstStyle/>
                        <a:p>
                          <a:pPr algn="ctr"/>
                          <a14:m>
                            <m:oMathPara xmlns:m="http://schemas.openxmlformats.org/officeDocument/2006/math">
                              <m:oMathParaPr>
                                <m:jc m:val="centerGroup"/>
                              </m:oMathParaPr>
                              <m:oMath xmlns:m="http://schemas.openxmlformats.org/officeDocument/2006/math">
                                <m:sSub>
                                  <m:sSubPr>
                                    <m:ctrlPr>
                                      <a:rPr lang="en-US" i="1" dirty="0" smtClean="0">
                                        <a:latin typeface="Cambria Math"/>
                                      </a:rPr>
                                    </m:ctrlPr>
                                  </m:sSubPr>
                                  <m:e>
                                    <m:r>
                                      <a:rPr lang="en-US" b="0" i="1" dirty="0" smtClean="0">
                                        <a:latin typeface="Cambria Math"/>
                                      </a:rPr>
                                      <m:t>𝑤</m:t>
                                    </m:r>
                                  </m:e>
                                  <m:sub>
                                    <m:r>
                                      <a:rPr lang="en-US" i="1" dirty="0" smtClean="0">
                                        <a:latin typeface="Cambria Math"/>
                                      </a:rPr>
                                      <m:t>1</m:t>
                                    </m:r>
                                    <m:r>
                                      <m:rPr>
                                        <m:nor/>
                                      </m:rPr>
                                      <a:rPr lang="en-AU" dirty="0"/>
                                      <m:t> </m:t>
                                    </m:r>
                                  </m:sub>
                                </m:sSub>
                              </m:oMath>
                            </m:oMathPara>
                          </a14:m>
                          <a:endParaRPr lang="en-AU" dirty="0"/>
                        </a:p>
                      </a:txBody>
                      <a:tcPr/>
                    </a:tc>
                    <a:tc>
                      <a:txBody>
                        <a:bodyPr/>
                        <a:lstStyle/>
                        <a:p>
                          <a:pPr algn="ctr"/>
                          <a:r>
                            <a:rPr lang="en-US" dirty="0" smtClean="0"/>
                            <a:t>0.8</a:t>
                          </a:r>
                          <a:endParaRPr lang="en-AU" dirty="0"/>
                        </a:p>
                      </a:txBody>
                      <a:tcPr/>
                    </a:tc>
                    <a:tc>
                      <a:txBody>
                        <a:bodyPr/>
                        <a:lstStyle/>
                        <a:p>
                          <a:pPr algn="ctr"/>
                          <a:r>
                            <a:rPr lang="en-US" dirty="0" smtClean="0"/>
                            <a:t>0.2</a:t>
                          </a:r>
                          <a:endParaRPr lang="en-AU" dirty="0"/>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i="1" dirty="0" smtClean="0">
                                        <a:latin typeface="Cambria Math"/>
                                      </a:rPr>
                                    </m:ctrlPr>
                                  </m:sSubPr>
                                  <m:e>
                                    <m:r>
                                      <a:rPr lang="en-US" i="1" dirty="0" smtClean="0">
                                        <a:latin typeface="Cambria Math"/>
                                      </a:rPr>
                                      <m:t>𝑝</m:t>
                                    </m:r>
                                  </m:e>
                                  <m:sub>
                                    <m:r>
                                      <a:rPr lang="en-US" i="1" dirty="0" smtClean="0">
                                        <a:latin typeface="Cambria Math"/>
                                      </a:rPr>
                                      <m:t>1</m:t>
                                    </m:r>
                                    <m:r>
                                      <m:rPr>
                                        <m:nor/>
                                      </m:rPr>
                                      <a:rPr lang="en-AU" dirty="0"/>
                                      <m:t> </m:t>
                                    </m:r>
                                  </m:sub>
                                </m:sSub>
                              </m:oMath>
                            </m:oMathPara>
                          </a14:m>
                          <a:endParaRPr lang="en-AU" dirty="0"/>
                        </a:p>
                      </a:txBody>
                      <a:tcPr/>
                    </a:tc>
                  </a:tr>
                </a:tbl>
              </a:graphicData>
            </a:graphic>
          </p:graphicFrame>
        </mc:Choice>
        <mc:Fallback xmlns="">
          <p:graphicFrame>
            <p:nvGraphicFramePr>
              <p:cNvPr id="6" name="表格 5"/>
              <p:cNvGraphicFramePr>
                <a:graphicFrameLocks noGrp="1"/>
              </p:cNvGraphicFramePr>
              <p:nvPr>
                <p:extLst>
                  <p:ext uri="{D42A27DB-BD31-4B8C-83A1-F6EECF244321}">
                    <p14:modId xmlns:p14="http://schemas.microsoft.com/office/powerpoint/2010/main" val="10514217"/>
                  </p:ext>
                </p:extLst>
              </p:nvPr>
            </p:nvGraphicFramePr>
            <p:xfrm>
              <a:off x="4495800" y="3810000"/>
              <a:ext cx="4191000" cy="741680"/>
            </p:xfrm>
            <a:graphic>
              <a:graphicData uri="http://schemas.openxmlformats.org/drawingml/2006/table">
                <a:tbl>
                  <a:tblPr firstRow="1" bandRow="1">
                    <a:tableStyleId>{5C22544A-7EE6-4342-B048-85BDC9FD1C3A}</a:tableStyleId>
                  </a:tblPr>
                  <a:tblGrid>
                    <a:gridCol w="1047750"/>
                    <a:gridCol w="1047750"/>
                    <a:gridCol w="1047750"/>
                    <a:gridCol w="1047750"/>
                  </a:tblGrid>
                  <a:tr h="370840">
                    <a:tc>
                      <a:txBody>
                        <a:bodyPr/>
                        <a:lstStyle/>
                        <a:p>
                          <a:pPr algn="ctr"/>
                          <a:r>
                            <a:rPr lang="en-US" dirty="0" smtClean="0"/>
                            <a:t>ID</a:t>
                          </a:r>
                          <a:endParaRPr lang="en-AU" dirty="0"/>
                        </a:p>
                      </a:txBody>
                      <a:tcPr/>
                    </a:tc>
                    <a:tc>
                      <a:txBody>
                        <a:bodyPr/>
                        <a:lstStyle/>
                        <a:p>
                          <a:pPr algn="ctr"/>
                          <a:r>
                            <a:rPr lang="en-US" dirty="0" smtClean="0"/>
                            <a:t>attr1</a:t>
                          </a:r>
                          <a:endParaRPr lang="en-AU" dirty="0"/>
                        </a:p>
                      </a:txBody>
                      <a:tcPr/>
                    </a:tc>
                    <a:tc>
                      <a:txBody>
                        <a:bodyPr/>
                        <a:lstStyle/>
                        <a:p>
                          <a:pPr algn="ctr"/>
                          <a:r>
                            <a:rPr lang="en-US" dirty="0" smtClean="0"/>
                            <a:t>attr2</a:t>
                          </a:r>
                          <a:endParaRPr lang="en-AU" dirty="0"/>
                        </a:p>
                      </a:txBody>
                      <a:tcPr/>
                    </a:tc>
                    <a:tc>
                      <a:txBody>
                        <a:bodyPr/>
                        <a:lstStyle/>
                        <a:p>
                          <a:pPr algn="ctr"/>
                          <a:r>
                            <a:rPr lang="en-US" dirty="0" smtClean="0"/>
                            <a:t>Top-1</a:t>
                          </a:r>
                          <a:endParaRPr lang="en-AU" dirty="0"/>
                        </a:p>
                      </a:txBody>
                      <a:tcPr/>
                    </a:tc>
                  </a:tr>
                  <a:tr h="370840">
                    <a:tc>
                      <a:txBody>
                        <a:bodyPr/>
                        <a:lstStyle/>
                        <a:p>
                          <a:endParaRPr lang="en-US"/>
                        </a:p>
                      </a:txBody>
                      <a:tcPr>
                        <a:blipFill rotWithShape="1">
                          <a:blip r:embed="rId4"/>
                          <a:stretch>
                            <a:fillRect l="-581" t="-108197" r="-299419" b="-24590"/>
                          </a:stretch>
                        </a:blipFill>
                      </a:tcPr>
                    </a:tc>
                    <a:tc>
                      <a:txBody>
                        <a:bodyPr/>
                        <a:lstStyle/>
                        <a:p>
                          <a:pPr algn="ctr"/>
                          <a:r>
                            <a:rPr lang="en-US" dirty="0" smtClean="0"/>
                            <a:t>0.8</a:t>
                          </a:r>
                          <a:endParaRPr lang="en-AU" dirty="0"/>
                        </a:p>
                      </a:txBody>
                      <a:tcPr/>
                    </a:tc>
                    <a:tc>
                      <a:txBody>
                        <a:bodyPr/>
                        <a:lstStyle/>
                        <a:p>
                          <a:pPr algn="ctr"/>
                          <a:r>
                            <a:rPr lang="en-US" dirty="0" smtClean="0"/>
                            <a:t>0.2</a:t>
                          </a:r>
                          <a:endParaRPr lang="en-AU" dirty="0"/>
                        </a:p>
                      </a:txBody>
                      <a:tcPr/>
                    </a:tc>
                    <a:tc>
                      <a:txBody>
                        <a:bodyPr/>
                        <a:lstStyle/>
                        <a:p>
                          <a:endParaRPr lang="en-US"/>
                        </a:p>
                      </a:txBody>
                      <a:tcPr>
                        <a:blipFill rotWithShape="1">
                          <a:blip r:embed="rId4"/>
                          <a:stretch>
                            <a:fillRect l="-300000" t="-108197" b="-24590"/>
                          </a:stretch>
                        </a:blipFill>
                      </a:tcPr>
                    </a:tc>
                  </a:tr>
                </a:tbl>
              </a:graphicData>
            </a:graphic>
          </p:graphicFrame>
        </mc:Fallback>
      </mc:AlternateContent>
      <p:sp>
        <p:nvSpPr>
          <p:cNvPr id="17" name="圆角矩形 16"/>
          <p:cNvSpPr/>
          <p:nvPr/>
        </p:nvSpPr>
        <p:spPr>
          <a:xfrm>
            <a:off x="4495800" y="1143000"/>
            <a:ext cx="4190999" cy="381000"/>
          </a:xfrm>
          <a:prstGeom prst="round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Product tuples</a:t>
            </a:r>
            <a:endParaRPr lang="en-AU" dirty="0">
              <a:solidFill>
                <a:schemeClr val="tx1"/>
              </a:solidFill>
            </a:endParaRPr>
          </a:p>
        </p:txBody>
      </p:sp>
      <p:sp>
        <p:nvSpPr>
          <p:cNvPr id="20" name="圆角矩形 19"/>
          <p:cNvSpPr/>
          <p:nvPr/>
        </p:nvSpPr>
        <p:spPr>
          <a:xfrm>
            <a:off x="4505324" y="3352800"/>
            <a:ext cx="4181476" cy="381000"/>
          </a:xfrm>
          <a:prstGeom prst="round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User preferences</a:t>
            </a:r>
            <a:endParaRPr lang="en-AU" dirty="0">
              <a:solidFill>
                <a:schemeClr val="tx1"/>
              </a:solidFill>
            </a:endParaRPr>
          </a:p>
        </p:txBody>
      </p:sp>
      <p:cxnSp>
        <p:nvCxnSpPr>
          <p:cNvPr id="25" name="直接箭头连接符 24"/>
          <p:cNvCxnSpPr/>
          <p:nvPr/>
        </p:nvCxnSpPr>
        <p:spPr>
          <a:xfrm flipV="1">
            <a:off x="778605" y="5462038"/>
            <a:ext cx="799275" cy="200067"/>
          </a:xfrm>
          <a:prstGeom prst="straightConnector1">
            <a:avLst/>
          </a:prstGeom>
          <a:ln w="12700">
            <a:solidFill>
              <a:srgbClr val="008000"/>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8" name="TextBox 27"/>
              <p:cNvSpPr txBox="1"/>
              <p:nvPr/>
            </p:nvSpPr>
            <p:spPr>
              <a:xfrm>
                <a:off x="850700" y="5193443"/>
                <a:ext cx="618824" cy="400110"/>
              </a:xfrm>
              <a:prstGeom prst="rect">
                <a:avLst/>
              </a:prstGeom>
            </p:spPr>
            <p:txBody>
              <a:bodyPr wrap="square" rtlCol="0">
                <a:spAutoFit/>
              </a:bodyPr>
              <a:lstStyle/>
              <a:p>
                <a:pPr marL="342900" indent="-342900" fontAlgn="auto">
                  <a:spcBef>
                    <a:spcPct val="20000"/>
                  </a:spcBef>
                  <a:spcAft>
                    <a:spcPts val="0"/>
                  </a:spcAft>
                </a:pPr>
                <a14:m>
                  <m:oMathPara xmlns:m="http://schemas.openxmlformats.org/officeDocument/2006/math">
                    <m:oMathParaPr>
                      <m:jc m:val="centerGroup"/>
                    </m:oMathParaPr>
                    <m:oMath xmlns:m="http://schemas.openxmlformats.org/officeDocument/2006/math">
                      <m:sSub>
                        <m:sSubPr>
                          <m:ctrlPr>
                            <a:rPr lang="en-US" sz="2000" i="1" dirty="0">
                              <a:latin typeface="Cambria Math"/>
                            </a:rPr>
                          </m:ctrlPr>
                        </m:sSubPr>
                        <m:e>
                          <m:r>
                            <a:rPr lang="en-US" sz="2000" i="1" dirty="0">
                              <a:latin typeface="Cambria Math"/>
                            </a:rPr>
                            <m:t>𝑤</m:t>
                          </m:r>
                        </m:e>
                        <m:sub>
                          <m:r>
                            <a:rPr lang="en-US" sz="2000" i="1" dirty="0">
                              <a:latin typeface="Cambria Math"/>
                            </a:rPr>
                            <m:t>1</m:t>
                          </m:r>
                          <m:r>
                            <m:rPr>
                              <m:nor/>
                            </m:rPr>
                            <a:rPr lang="en-AU" sz="2000" dirty="0"/>
                            <m:t> </m:t>
                          </m:r>
                        </m:sub>
                      </m:sSub>
                    </m:oMath>
                  </m:oMathPara>
                </a14:m>
                <a:endParaRPr kumimoji="0" lang="en-AU" sz="2000" b="1" i="0" u="none" strike="noStrike" kern="1200" cap="none" spc="0" normalizeH="0" baseline="0" noProof="0" dirty="0" smtClean="0">
                  <a:ln>
                    <a:noFill/>
                  </a:ln>
                  <a:solidFill>
                    <a:schemeClr val="tx1"/>
                  </a:solidFill>
                  <a:effectLst/>
                  <a:uLnTx/>
                  <a:uFillTx/>
                  <a:latin typeface="Sommet bold"/>
                  <a:ea typeface="+mn-ea"/>
                  <a:cs typeface="+mn-cs"/>
                </a:endParaRPr>
              </a:p>
            </p:txBody>
          </p:sp>
        </mc:Choice>
        <mc:Fallback xmlns="">
          <p:sp>
            <p:nvSpPr>
              <p:cNvPr id="28" name="TextBox 27"/>
              <p:cNvSpPr txBox="1">
                <a:spLocks noRot="1" noChangeAspect="1" noMove="1" noResize="1" noEditPoints="1" noAdjustHandles="1" noChangeArrowheads="1" noChangeShapeType="1" noTextEdit="1"/>
              </p:cNvSpPr>
              <p:nvPr/>
            </p:nvSpPr>
            <p:spPr>
              <a:xfrm>
                <a:off x="850700" y="5193443"/>
                <a:ext cx="618824" cy="400110"/>
              </a:xfrm>
              <a:prstGeom prst="rect">
                <a:avLst/>
              </a:prstGeom>
              <a:blipFill rotWithShape="1">
                <a:blip r:embed="rId5"/>
                <a:stretch>
                  <a:fillRect b="-1515"/>
                </a:stretch>
              </a:blipFill>
            </p:spPr>
            <p:txBody>
              <a:bodyPr/>
              <a:lstStyle/>
              <a:p>
                <a:r>
                  <a:rPr lang="en-AU">
                    <a:noFill/>
                  </a:rPr>
                  <a:t> </a:t>
                </a:r>
              </a:p>
            </p:txBody>
          </p:sp>
        </mc:Fallback>
      </mc:AlternateContent>
      <p:cxnSp>
        <p:nvCxnSpPr>
          <p:cNvPr id="31" name="直接连接符 30"/>
          <p:cNvCxnSpPr/>
          <p:nvPr/>
        </p:nvCxnSpPr>
        <p:spPr>
          <a:xfrm>
            <a:off x="1048530" y="3151453"/>
            <a:ext cx="568275" cy="251065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5" name="圆角矩形 54"/>
          <p:cNvSpPr/>
          <p:nvPr/>
        </p:nvSpPr>
        <p:spPr>
          <a:xfrm>
            <a:off x="479634" y="228600"/>
            <a:ext cx="8207166" cy="685800"/>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dirty="0" smtClean="0">
                <a:solidFill>
                  <a:schemeClr val="bg1"/>
                </a:solidFill>
              </a:rPr>
              <a:t> </a:t>
            </a:r>
            <a:r>
              <a:rPr lang="en-US" altLang="zh-CN" sz="3600" dirty="0">
                <a:solidFill>
                  <a:schemeClr val="bg1"/>
                </a:solidFill>
              </a:rPr>
              <a:t>Preliminaries</a:t>
            </a:r>
            <a:endParaRPr lang="en-AU" sz="3600" dirty="0">
              <a:solidFill>
                <a:schemeClr val="bg1"/>
              </a:solidFill>
            </a:endParaRPr>
          </a:p>
        </p:txBody>
      </p:sp>
      <p:grpSp>
        <p:nvGrpSpPr>
          <p:cNvPr id="11" name="组合 10"/>
          <p:cNvGrpSpPr/>
          <p:nvPr/>
        </p:nvGrpSpPr>
        <p:grpSpPr>
          <a:xfrm>
            <a:off x="1073880" y="2925838"/>
            <a:ext cx="3421920" cy="1302263"/>
            <a:chOff x="1101665" y="2821820"/>
            <a:chExt cx="3421920" cy="1302263"/>
          </a:xfrm>
        </p:grpSpPr>
        <p:sp>
          <p:nvSpPr>
            <p:cNvPr id="7" name="下箭头 6"/>
            <p:cNvSpPr/>
            <p:nvPr/>
          </p:nvSpPr>
          <p:spPr>
            <a:xfrm rot="2434908">
              <a:off x="1564153" y="3129305"/>
              <a:ext cx="170131" cy="994778"/>
            </a:xfrm>
            <a:prstGeom prst="downArrow">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mc:AlternateContent xmlns:mc="http://schemas.openxmlformats.org/markup-compatibility/2006" xmlns:a14="http://schemas.microsoft.com/office/drawing/2010/main">
          <mc:Choice Requires="a14">
            <p:sp>
              <p:nvSpPr>
                <p:cNvPr id="9" name="TextBox 8"/>
                <p:cNvSpPr txBox="1"/>
                <p:nvPr/>
              </p:nvSpPr>
              <p:spPr>
                <a:xfrm>
                  <a:off x="1101665" y="2821820"/>
                  <a:ext cx="3421920" cy="400110"/>
                </a:xfrm>
                <a:prstGeom prst="rect">
                  <a:avLst/>
                </a:prstGeom>
              </p:spPr>
              <p:txBody>
                <a:bodyPr wrap="square" rtlCol="0">
                  <a:spAutoFit/>
                </a:bodyPr>
                <a:lstStyle/>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r>
                    <a:rPr kumimoji="0" lang="en-US" sz="2000" b="1" i="0" u="none" strike="noStrike" kern="1200" cap="none" spc="0" normalizeH="0" baseline="0" noProof="0" dirty="0" smtClean="0">
                      <a:ln>
                        <a:noFill/>
                      </a:ln>
                      <a:solidFill>
                        <a:schemeClr val="tx1"/>
                      </a:solidFill>
                      <a:effectLst/>
                      <a:uLnTx/>
                      <a:uFillTx/>
                      <a:latin typeface="Sommet bold"/>
                      <a:ea typeface="+mn-ea"/>
                      <a:cs typeface="+mn-cs"/>
                    </a:rPr>
                    <a:t>Preference hyperplane </a:t>
                  </a:r>
                  <a14:m>
                    <m:oMath xmlns:m="http://schemas.openxmlformats.org/officeDocument/2006/math">
                      <m:sSub>
                        <m:sSubPr>
                          <m:ctrlPr>
                            <a:rPr kumimoji="0" lang="en-US" sz="2000" b="1" i="1" u="none" strike="noStrike" kern="1200" cap="none" spc="0" normalizeH="0" baseline="0" noProof="0" smtClean="0">
                              <a:ln>
                                <a:noFill/>
                              </a:ln>
                              <a:solidFill>
                                <a:schemeClr val="tx1"/>
                              </a:solidFill>
                              <a:effectLst/>
                              <a:uLnTx/>
                              <a:uFillTx/>
                              <a:latin typeface="Cambria Math"/>
                              <a:ea typeface="+mn-ea"/>
                              <a:cs typeface="+mn-cs"/>
                            </a:rPr>
                          </m:ctrlPr>
                        </m:sSubPr>
                        <m:e>
                          <m:r>
                            <a:rPr kumimoji="0" lang="en-US" sz="2000" b="1" i="1" u="none" strike="noStrike" kern="1200" cap="none" spc="0" normalizeH="0" baseline="0" noProof="0" smtClean="0">
                              <a:ln>
                                <a:noFill/>
                              </a:ln>
                              <a:solidFill>
                                <a:schemeClr val="tx1"/>
                              </a:solidFill>
                              <a:effectLst/>
                              <a:uLnTx/>
                              <a:uFillTx/>
                              <a:latin typeface="Cambria Math"/>
                              <a:ea typeface="+mn-ea"/>
                              <a:cs typeface="+mn-cs"/>
                            </a:rPr>
                            <m:t>𝑯</m:t>
                          </m:r>
                        </m:e>
                        <m:sub>
                          <m:r>
                            <a:rPr kumimoji="0" lang="en-US" sz="2000" b="1" i="1" u="none" strike="noStrike" kern="1200" cap="none" spc="0" normalizeH="0" baseline="0" noProof="0" smtClean="0">
                              <a:ln>
                                <a:noFill/>
                              </a:ln>
                              <a:solidFill>
                                <a:schemeClr val="tx1"/>
                              </a:solidFill>
                              <a:effectLst/>
                              <a:uLnTx/>
                              <a:uFillTx/>
                              <a:latin typeface="Cambria Math"/>
                              <a:ea typeface="+mn-ea"/>
                              <a:cs typeface="+mn-cs"/>
                            </a:rPr>
                            <m:t>𝟏</m:t>
                          </m:r>
                        </m:sub>
                      </m:sSub>
                    </m:oMath>
                  </a14:m>
                  <a:endParaRPr kumimoji="0" lang="en-AU" sz="2000" b="1" i="0" u="none" strike="noStrike" kern="1200" cap="none" spc="0" normalizeH="0" baseline="0" noProof="0" dirty="0" smtClean="0">
                    <a:ln>
                      <a:noFill/>
                    </a:ln>
                    <a:solidFill>
                      <a:schemeClr val="tx1"/>
                    </a:solidFill>
                    <a:effectLst/>
                    <a:uLnTx/>
                    <a:uFillTx/>
                    <a:latin typeface="Sommet bold"/>
                    <a:ea typeface="+mn-ea"/>
                    <a:cs typeface="+mn-cs"/>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1101665" y="2821820"/>
                  <a:ext cx="3421920" cy="400110"/>
                </a:xfrm>
                <a:prstGeom prst="rect">
                  <a:avLst/>
                </a:prstGeom>
                <a:blipFill rotWithShape="1">
                  <a:blip r:embed="rId6"/>
                  <a:stretch>
                    <a:fillRect l="-1779" t="-6061" b="-27273"/>
                  </a:stretch>
                </a:blipFill>
              </p:spPr>
              <p:txBody>
                <a:bodyPr/>
                <a:lstStyle/>
                <a:p>
                  <a:r>
                    <a:rPr lang="en-AU">
                      <a:noFill/>
                    </a:rPr>
                    <a:t> </a:t>
                  </a:r>
                </a:p>
              </p:txBody>
            </p:sp>
          </mc:Fallback>
        </mc:AlternateContent>
      </p:grpSp>
      <mc:AlternateContent xmlns:mc="http://schemas.openxmlformats.org/markup-compatibility/2006" xmlns:a14="http://schemas.microsoft.com/office/drawing/2010/main">
        <mc:Choice Requires="a14">
          <p:sp>
            <p:nvSpPr>
              <p:cNvPr id="29" name="圆角矩形 28"/>
              <p:cNvSpPr/>
              <p:nvPr/>
            </p:nvSpPr>
            <p:spPr>
              <a:xfrm>
                <a:off x="4505324" y="4840713"/>
                <a:ext cx="4191000" cy="966506"/>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 new product </a:t>
                </a:r>
                <a14:m>
                  <m:oMath xmlns:m="http://schemas.openxmlformats.org/officeDocument/2006/math">
                    <m:r>
                      <a:rPr lang="en-US" b="0" i="1" smtClean="0">
                        <a:solidFill>
                          <a:schemeClr val="tx1"/>
                        </a:solidFill>
                        <a:latin typeface="Cambria Math"/>
                      </a:rPr>
                      <m:t>𝑞</m:t>
                    </m:r>
                    <m:r>
                      <a:rPr lang="en-US" b="0" i="1" smtClean="0">
                        <a:solidFill>
                          <a:schemeClr val="tx1"/>
                        </a:solidFill>
                        <a:latin typeface="Cambria Math"/>
                      </a:rPr>
                      <m:t> </m:t>
                    </m:r>
                  </m:oMath>
                </a14:m>
                <a:r>
                  <a:rPr lang="en-US" dirty="0" smtClean="0">
                    <a:solidFill>
                      <a:schemeClr val="tx1"/>
                    </a:solidFill>
                  </a:rPr>
                  <a:t>must </a:t>
                </a:r>
                <a:r>
                  <a:rPr lang="en-US" b="1" dirty="0" smtClean="0">
                    <a:solidFill>
                      <a:schemeClr val="tx1"/>
                    </a:solidFill>
                  </a:rPr>
                  <a:t>be on or below </a:t>
                </a:r>
                <a14:m>
                  <m:oMath xmlns:m="http://schemas.openxmlformats.org/officeDocument/2006/math">
                    <m:sSub>
                      <m:sSubPr>
                        <m:ctrlPr>
                          <a:rPr lang="en-US" b="1" i="1" smtClean="0">
                            <a:solidFill>
                              <a:schemeClr val="tx1"/>
                            </a:solidFill>
                            <a:latin typeface="Cambria Math"/>
                          </a:rPr>
                        </m:ctrlPr>
                      </m:sSubPr>
                      <m:e>
                        <m:r>
                          <a:rPr lang="en-US" b="1" i="1" smtClean="0">
                            <a:solidFill>
                              <a:schemeClr val="tx1"/>
                            </a:solidFill>
                            <a:latin typeface="Cambria Math"/>
                          </a:rPr>
                          <m:t>𝑯</m:t>
                        </m:r>
                      </m:e>
                      <m:sub>
                        <m:r>
                          <a:rPr lang="en-US" b="1" i="1" smtClean="0">
                            <a:solidFill>
                              <a:schemeClr val="tx1"/>
                            </a:solidFill>
                            <a:latin typeface="Cambria Math"/>
                          </a:rPr>
                          <m:t>𝟏</m:t>
                        </m:r>
                      </m:sub>
                    </m:sSub>
                  </m:oMath>
                </a14:m>
                <a:r>
                  <a:rPr lang="en-AU" dirty="0" smtClean="0">
                    <a:solidFill>
                      <a:schemeClr val="tx1"/>
                    </a:solidFill>
                  </a:rPr>
                  <a:t> if </a:t>
                </a:r>
                <a:r>
                  <a:rPr lang="en-US" altLang="zh-CN" dirty="0" smtClean="0">
                    <a:solidFill>
                      <a:schemeClr val="tx1"/>
                    </a:solidFill>
                  </a:rPr>
                  <a:t>one aims to make it</a:t>
                </a:r>
                <a:r>
                  <a:rPr lang="en-AU" dirty="0" smtClean="0">
                    <a:solidFill>
                      <a:schemeClr val="tx1"/>
                    </a:solidFill>
                  </a:rPr>
                  <a:t> attract </a:t>
                </a:r>
                <a14:m>
                  <m:oMath xmlns:m="http://schemas.openxmlformats.org/officeDocument/2006/math">
                    <m:sSub>
                      <m:sSubPr>
                        <m:ctrlPr>
                          <a:rPr lang="en-US" i="1">
                            <a:solidFill>
                              <a:schemeClr val="tx1"/>
                            </a:solidFill>
                            <a:latin typeface="Cambria Math"/>
                          </a:rPr>
                        </m:ctrlPr>
                      </m:sSubPr>
                      <m:e>
                        <m:r>
                          <a:rPr lang="en-US" b="0" i="1" smtClean="0">
                            <a:solidFill>
                              <a:schemeClr val="tx1"/>
                            </a:solidFill>
                            <a:latin typeface="Cambria Math"/>
                          </a:rPr>
                          <m:t>𝑤</m:t>
                        </m:r>
                      </m:e>
                      <m:sub>
                        <m:r>
                          <a:rPr lang="en-US" i="1">
                            <a:solidFill>
                              <a:schemeClr val="tx1"/>
                            </a:solidFill>
                            <a:latin typeface="Cambria Math"/>
                          </a:rPr>
                          <m:t>1</m:t>
                        </m:r>
                      </m:sub>
                    </m:sSub>
                  </m:oMath>
                </a14:m>
                <a:endParaRPr lang="en-AU" dirty="0">
                  <a:solidFill>
                    <a:schemeClr val="tx1"/>
                  </a:solidFill>
                </a:endParaRPr>
              </a:p>
            </p:txBody>
          </p:sp>
        </mc:Choice>
        <mc:Fallback xmlns="">
          <p:sp>
            <p:nvSpPr>
              <p:cNvPr id="29" name="圆角矩形 28"/>
              <p:cNvSpPr>
                <a:spLocks noRot="1" noChangeAspect="1" noMove="1" noResize="1" noEditPoints="1" noAdjustHandles="1" noChangeArrowheads="1" noChangeShapeType="1" noTextEdit="1"/>
              </p:cNvSpPr>
              <p:nvPr/>
            </p:nvSpPr>
            <p:spPr>
              <a:xfrm>
                <a:off x="4505324" y="4840713"/>
                <a:ext cx="4191000" cy="966506"/>
              </a:xfrm>
              <a:prstGeom prst="roundRect">
                <a:avLst/>
              </a:prstGeom>
              <a:blipFill rotWithShape="1">
                <a:blip r:embed="rId7"/>
                <a:stretch>
                  <a:fillRect r="-578"/>
                </a:stretch>
              </a:blipFill>
            </p:spPr>
            <p:txBody>
              <a:bodyPr/>
              <a:lstStyle/>
              <a:p>
                <a:r>
                  <a:rPr lang="en-AU">
                    <a:noFill/>
                  </a:rPr>
                  <a:t> </a:t>
                </a:r>
              </a:p>
            </p:txBody>
          </p:sp>
        </mc:Fallback>
      </mc:AlternateContent>
      <p:grpSp>
        <p:nvGrpSpPr>
          <p:cNvPr id="14" name="组合 13"/>
          <p:cNvGrpSpPr/>
          <p:nvPr/>
        </p:nvGrpSpPr>
        <p:grpSpPr>
          <a:xfrm>
            <a:off x="676976" y="4551504"/>
            <a:ext cx="582563" cy="467032"/>
            <a:chOff x="676976" y="4551504"/>
            <a:chExt cx="582563" cy="467032"/>
          </a:xfrm>
        </p:grpSpPr>
        <p:sp>
          <p:nvSpPr>
            <p:cNvPr id="12" name="五角星 11"/>
            <p:cNvSpPr/>
            <p:nvPr/>
          </p:nvSpPr>
          <p:spPr>
            <a:xfrm>
              <a:off x="1026777" y="4551504"/>
              <a:ext cx="216000" cy="216000"/>
            </a:xfrm>
            <a:prstGeom prst="star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mc:AlternateContent xmlns:mc="http://schemas.openxmlformats.org/markup-compatibility/2006" xmlns:a14="http://schemas.microsoft.com/office/drawing/2010/main">
          <mc:Choice Requires="a14">
            <p:sp>
              <p:nvSpPr>
                <p:cNvPr id="32" name="TextBox 31"/>
                <p:cNvSpPr txBox="1"/>
                <p:nvPr/>
              </p:nvSpPr>
              <p:spPr>
                <a:xfrm>
                  <a:off x="676976" y="4618426"/>
                  <a:ext cx="582563" cy="400110"/>
                </a:xfrm>
                <a:prstGeom prst="rect">
                  <a:avLst/>
                </a:prstGeom>
              </p:spPr>
              <p:txBody>
                <a:bodyPr wrap="square" rtlCol="0">
                  <a:spAutoFit/>
                </a:bodyPr>
                <a:lstStyle/>
                <a:p>
                  <a:pPr marL="342900" indent="-342900" fontAlgn="auto">
                    <a:spcBef>
                      <a:spcPct val="20000"/>
                    </a:spcBef>
                    <a:spcAft>
                      <a:spcPts val="0"/>
                    </a:spcAft>
                  </a:pPr>
                  <a14:m>
                    <m:oMathPara xmlns:m="http://schemas.openxmlformats.org/officeDocument/2006/math">
                      <m:oMathParaPr>
                        <m:jc m:val="centerGroup"/>
                      </m:oMathParaPr>
                      <m:oMath xmlns:m="http://schemas.openxmlformats.org/officeDocument/2006/math">
                        <m:r>
                          <a:rPr lang="en-US" sz="2000" i="1" dirty="0" smtClean="0">
                            <a:latin typeface="Cambria Math"/>
                          </a:rPr>
                          <m:t>𝑞</m:t>
                        </m:r>
                      </m:oMath>
                    </m:oMathPara>
                  </a14:m>
                  <a:endParaRPr kumimoji="0" lang="en-AU" sz="2000" i="0" u="none" strike="noStrike" kern="1200" cap="none" spc="0" normalizeH="0" baseline="0" noProof="0" dirty="0" smtClean="0">
                    <a:ln>
                      <a:noFill/>
                    </a:ln>
                    <a:solidFill>
                      <a:schemeClr val="tx1"/>
                    </a:solidFill>
                    <a:effectLst/>
                    <a:uLnTx/>
                    <a:uFillTx/>
                    <a:latin typeface="Sommet bold"/>
                    <a:ea typeface="+mn-ea"/>
                    <a:cs typeface="+mn-cs"/>
                  </a:endParaRPr>
                </a:p>
              </p:txBody>
            </p:sp>
          </mc:Choice>
          <mc:Fallback xmlns="">
            <p:sp>
              <p:nvSpPr>
                <p:cNvPr id="32" name="TextBox 31"/>
                <p:cNvSpPr txBox="1">
                  <a:spLocks noRot="1" noChangeAspect="1" noMove="1" noResize="1" noEditPoints="1" noAdjustHandles="1" noChangeArrowheads="1" noChangeShapeType="1" noTextEdit="1"/>
                </p:cNvSpPr>
                <p:nvPr/>
              </p:nvSpPr>
              <p:spPr>
                <a:xfrm>
                  <a:off x="676976" y="4618426"/>
                  <a:ext cx="582563" cy="400110"/>
                </a:xfrm>
                <a:prstGeom prst="rect">
                  <a:avLst/>
                </a:prstGeom>
                <a:blipFill rotWithShape="1">
                  <a:blip r:embed="rId11"/>
                  <a:stretch>
                    <a:fillRect b="-10769"/>
                  </a:stretch>
                </a:blipFill>
              </p:spPr>
              <p:txBody>
                <a:bodyPr/>
                <a:lstStyle/>
                <a:p>
                  <a:r>
                    <a:rPr lang="en-AU">
                      <a:noFill/>
                    </a:rPr>
                    <a:t> </a:t>
                  </a:r>
                </a:p>
              </p:txBody>
            </p:sp>
          </mc:Fallback>
        </mc:AlternateContent>
      </p:grpSp>
      <p:grpSp>
        <p:nvGrpSpPr>
          <p:cNvPr id="30" name="组合 29"/>
          <p:cNvGrpSpPr/>
          <p:nvPr/>
        </p:nvGrpSpPr>
        <p:grpSpPr>
          <a:xfrm>
            <a:off x="280073" y="3006966"/>
            <a:ext cx="3639302" cy="3055249"/>
            <a:chOff x="280073" y="3006966"/>
            <a:chExt cx="3639302" cy="3055249"/>
          </a:xfrm>
        </p:grpSpPr>
        <p:grpSp>
          <p:nvGrpSpPr>
            <p:cNvPr id="33" name="组合 32"/>
            <p:cNvGrpSpPr/>
            <p:nvPr/>
          </p:nvGrpSpPr>
          <p:grpSpPr>
            <a:xfrm>
              <a:off x="778605" y="3075253"/>
              <a:ext cx="3048000" cy="2590800"/>
              <a:chOff x="914400" y="2362200"/>
              <a:chExt cx="3048000" cy="2590800"/>
            </a:xfrm>
          </p:grpSpPr>
          <p:cxnSp>
            <p:nvCxnSpPr>
              <p:cNvPr id="43" name="直接箭头连接符 42"/>
              <p:cNvCxnSpPr/>
              <p:nvPr/>
            </p:nvCxnSpPr>
            <p:spPr>
              <a:xfrm>
                <a:off x="914400" y="4953000"/>
                <a:ext cx="30480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4" name="直接箭头连接符 43"/>
              <p:cNvCxnSpPr/>
              <p:nvPr/>
            </p:nvCxnSpPr>
            <p:spPr>
              <a:xfrm flipV="1">
                <a:off x="914400" y="2362200"/>
                <a:ext cx="0" cy="25908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34" name="椭圆 33"/>
            <p:cNvSpPr/>
            <p:nvPr/>
          </p:nvSpPr>
          <p:spPr>
            <a:xfrm>
              <a:off x="1073880" y="3540853"/>
              <a:ext cx="144000" cy="144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sp>
          <p:nvSpPr>
            <p:cNvPr id="35" name="椭圆 34"/>
            <p:cNvSpPr/>
            <p:nvPr/>
          </p:nvSpPr>
          <p:spPr>
            <a:xfrm>
              <a:off x="2840205" y="5208853"/>
              <a:ext cx="144000" cy="144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sp>
          <p:nvSpPr>
            <p:cNvPr id="36" name="椭圆 35"/>
            <p:cNvSpPr/>
            <p:nvPr/>
          </p:nvSpPr>
          <p:spPr>
            <a:xfrm>
              <a:off x="1759637" y="4604659"/>
              <a:ext cx="144000" cy="144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mc:AlternateContent xmlns:mc="http://schemas.openxmlformats.org/markup-compatibility/2006" xmlns:a14="http://schemas.microsoft.com/office/drawing/2010/main">
          <mc:Choice Requires="a14">
            <p:sp>
              <p:nvSpPr>
                <p:cNvPr id="37" name="TextBox 36"/>
                <p:cNvSpPr txBox="1"/>
                <p:nvPr/>
              </p:nvSpPr>
              <p:spPr>
                <a:xfrm>
                  <a:off x="1178242" y="3212743"/>
                  <a:ext cx="582563" cy="400110"/>
                </a:xfrm>
                <a:prstGeom prst="rect">
                  <a:avLst/>
                </a:prstGeom>
              </p:spPr>
              <p:txBody>
                <a:bodyPr wrap="square" rtlCol="0">
                  <a:spAutoFit/>
                </a:bodyPr>
                <a:lstStyle/>
                <a:p>
                  <a:pPr marL="342900" indent="-342900" fontAlgn="auto">
                    <a:spcBef>
                      <a:spcPct val="20000"/>
                    </a:spcBef>
                    <a:spcAft>
                      <a:spcPts val="0"/>
                    </a:spcAft>
                  </a:pPr>
                  <a14:m>
                    <m:oMathPara xmlns:m="http://schemas.openxmlformats.org/officeDocument/2006/math">
                      <m:oMathParaPr>
                        <m:jc m:val="centerGroup"/>
                      </m:oMathParaPr>
                      <m:oMath xmlns:m="http://schemas.openxmlformats.org/officeDocument/2006/math">
                        <m:sSub>
                          <m:sSubPr>
                            <m:ctrlPr>
                              <a:rPr lang="en-US" sz="2000" i="1" dirty="0">
                                <a:latin typeface="Cambria Math"/>
                              </a:rPr>
                            </m:ctrlPr>
                          </m:sSubPr>
                          <m:e>
                            <m:r>
                              <a:rPr lang="en-US" sz="2000" i="1" dirty="0">
                                <a:latin typeface="Cambria Math"/>
                              </a:rPr>
                              <m:t>𝑝</m:t>
                            </m:r>
                          </m:e>
                          <m:sub>
                            <m:r>
                              <a:rPr lang="en-US" sz="2000" i="1" dirty="0">
                                <a:latin typeface="Cambria Math"/>
                              </a:rPr>
                              <m:t>1</m:t>
                            </m:r>
                            <m:r>
                              <m:rPr>
                                <m:nor/>
                              </m:rPr>
                              <a:rPr lang="en-AU" sz="2000" dirty="0"/>
                              <m:t> </m:t>
                            </m:r>
                          </m:sub>
                        </m:sSub>
                      </m:oMath>
                    </m:oMathPara>
                  </a14:m>
                  <a:endParaRPr kumimoji="0" lang="en-AU" sz="2000" i="0" u="none" strike="noStrike" kern="1200" cap="none" spc="0" normalizeH="0" baseline="0" noProof="0" dirty="0" smtClean="0">
                    <a:ln>
                      <a:noFill/>
                    </a:ln>
                    <a:solidFill>
                      <a:schemeClr val="tx1"/>
                    </a:solidFill>
                    <a:effectLst/>
                    <a:uLnTx/>
                    <a:uFillTx/>
                    <a:latin typeface="Sommet bold"/>
                    <a:ea typeface="+mn-ea"/>
                    <a:cs typeface="+mn-cs"/>
                  </a:endParaRPr>
                </a:p>
              </p:txBody>
            </p:sp>
          </mc:Choice>
          <mc:Fallback xmlns="">
            <p:sp>
              <p:nvSpPr>
                <p:cNvPr id="37" name="TextBox 36"/>
                <p:cNvSpPr txBox="1">
                  <a:spLocks noRot="1" noChangeAspect="1" noMove="1" noResize="1" noEditPoints="1" noAdjustHandles="1" noChangeArrowheads="1" noChangeShapeType="1" noTextEdit="1"/>
                </p:cNvSpPr>
                <p:nvPr/>
              </p:nvSpPr>
              <p:spPr>
                <a:xfrm>
                  <a:off x="1178242" y="3212743"/>
                  <a:ext cx="582563" cy="400110"/>
                </a:xfrm>
                <a:prstGeom prst="rect">
                  <a:avLst/>
                </a:prstGeom>
                <a:blipFill rotWithShape="1">
                  <a:blip r:embed="rId12"/>
                  <a:stretch>
                    <a:fillRect b="-9091"/>
                  </a:stretch>
                </a:blipFill>
              </p:spPr>
              <p:txBody>
                <a:bodyPr/>
                <a:lstStyle/>
                <a:p>
                  <a:r>
                    <a:rPr lang="en-AU">
                      <a:noFill/>
                    </a:rPr>
                    <a:t> </a:t>
                  </a:r>
                </a:p>
              </p:txBody>
            </p:sp>
          </mc:Fallback>
        </mc:AlternateContent>
        <p:sp>
          <p:nvSpPr>
            <p:cNvPr id="38" name="TextBox 37"/>
            <p:cNvSpPr txBox="1"/>
            <p:nvPr/>
          </p:nvSpPr>
          <p:spPr>
            <a:xfrm rot="10800000">
              <a:off x="318191" y="3006966"/>
              <a:ext cx="492443" cy="646972"/>
            </a:xfrm>
            <a:prstGeom prst="rect">
              <a:avLst/>
            </a:prstGeom>
          </p:spPr>
          <p:txBody>
            <a:bodyPr vert="eaVert" wrap="none" rtlCol="0">
              <a:spAutoFit/>
            </a:bodyPr>
            <a:lstStyle/>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r>
                <a:rPr kumimoji="0" lang="en-US" sz="2000" b="1" i="0" u="none" strike="noStrike" kern="1200" cap="none" spc="0" normalizeH="0" baseline="0" noProof="0" dirty="0" smtClean="0">
                  <a:ln>
                    <a:noFill/>
                  </a:ln>
                  <a:solidFill>
                    <a:schemeClr val="tx1"/>
                  </a:solidFill>
                  <a:effectLst/>
                  <a:uLnTx/>
                  <a:uFillTx/>
                  <a:latin typeface="Sommet bold"/>
                  <a:ea typeface="+mn-ea"/>
                  <a:cs typeface="+mn-cs"/>
                </a:rPr>
                <a:t>attr2</a:t>
              </a:r>
              <a:endParaRPr kumimoji="0" lang="en-AU" sz="2000" b="1" i="0" u="none" strike="noStrike" kern="1200" cap="none" spc="0" normalizeH="0" baseline="0" noProof="0" dirty="0" smtClean="0">
                <a:ln>
                  <a:noFill/>
                </a:ln>
                <a:solidFill>
                  <a:schemeClr val="tx1"/>
                </a:solidFill>
                <a:effectLst/>
                <a:uLnTx/>
                <a:uFillTx/>
                <a:latin typeface="Sommet bold"/>
                <a:ea typeface="+mn-ea"/>
                <a:cs typeface="+mn-cs"/>
              </a:endParaRPr>
            </a:p>
          </p:txBody>
        </p:sp>
        <mc:AlternateContent xmlns:mc="http://schemas.openxmlformats.org/markup-compatibility/2006" xmlns:a14="http://schemas.microsoft.com/office/drawing/2010/main">
          <mc:Choice Requires="a14">
            <p:sp>
              <p:nvSpPr>
                <p:cNvPr id="39" name="TextBox 38"/>
                <p:cNvSpPr txBox="1"/>
                <p:nvPr/>
              </p:nvSpPr>
              <p:spPr>
                <a:xfrm>
                  <a:off x="280073" y="5475665"/>
                  <a:ext cx="793807" cy="461665"/>
                </a:xfrm>
                <a:prstGeom prst="rect">
                  <a:avLst/>
                </a:prstGeom>
              </p:spPr>
              <p:txBody>
                <a:bodyPr wrap="none" rtlCol="0">
                  <a:spAutoFit/>
                </a:bodyPr>
                <a:lstStyle/>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14:m>
                    <m:oMathPara xmlns:m="http://schemas.openxmlformats.org/officeDocument/2006/math">
                      <m:oMathParaPr>
                        <m:jc m:val="centerGroup"/>
                      </m:oMathParaPr>
                      <m:oMath xmlns:m="http://schemas.openxmlformats.org/officeDocument/2006/math">
                        <m:r>
                          <a:rPr kumimoji="0" lang="en-US" sz="2400" b="1" i="1" u="none" strike="noStrike" kern="1200" cap="none" spc="0" normalizeH="0" baseline="0" noProof="0" dirty="0" smtClean="0">
                            <a:ln>
                              <a:noFill/>
                            </a:ln>
                            <a:solidFill>
                              <a:schemeClr val="tx1"/>
                            </a:solidFill>
                            <a:effectLst/>
                            <a:uLnTx/>
                            <a:uFillTx/>
                            <a:latin typeface="Cambria Math"/>
                            <a:ea typeface="+mn-ea"/>
                            <a:cs typeface="+mn-cs"/>
                          </a:rPr>
                          <m:t>𝒐</m:t>
                        </m:r>
                      </m:oMath>
                    </m:oMathPara>
                  </a14:m>
                  <a:endParaRPr kumimoji="0" lang="en-AU" sz="2400" b="1" i="0" u="none" strike="noStrike" kern="1200" cap="none" spc="0" normalizeH="0" baseline="0" noProof="0" dirty="0" smtClean="0">
                    <a:ln>
                      <a:noFill/>
                    </a:ln>
                    <a:solidFill>
                      <a:schemeClr val="tx1"/>
                    </a:solidFill>
                    <a:effectLst/>
                    <a:uLnTx/>
                    <a:uFillTx/>
                    <a:latin typeface="Sommet bold"/>
                    <a:ea typeface="+mn-ea"/>
                    <a:cs typeface="+mn-cs"/>
                  </a:endParaRPr>
                </a:p>
              </p:txBody>
            </p:sp>
          </mc:Choice>
          <mc:Fallback xmlns="">
            <p:sp>
              <p:nvSpPr>
                <p:cNvPr id="39" name="TextBox 38"/>
                <p:cNvSpPr txBox="1">
                  <a:spLocks noRot="1" noChangeAspect="1" noMove="1" noResize="1" noEditPoints="1" noAdjustHandles="1" noChangeArrowheads="1" noChangeShapeType="1" noTextEdit="1"/>
                </p:cNvSpPr>
                <p:nvPr/>
              </p:nvSpPr>
              <p:spPr>
                <a:xfrm>
                  <a:off x="280073" y="5475665"/>
                  <a:ext cx="793807" cy="461665"/>
                </a:xfrm>
                <a:prstGeom prst="rect">
                  <a:avLst/>
                </a:prstGeom>
                <a:blipFill rotWithShape="1">
                  <a:blip r:embed="rId13"/>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40" name="TextBox 39"/>
                <p:cNvSpPr txBox="1"/>
                <p:nvPr/>
              </p:nvSpPr>
              <p:spPr>
                <a:xfrm>
                  <a:off x="1861158" y="4245249"/>
                  <a:ext cx="582563" cy="400110"/>
                </a:xfrm>
                <a:prstGeom prst="rect">
                  <a:avLst/>
                </a:prstGeom>
              </p:spPr>
              <p:txBody>
                <a:bodyPr wrap="square" rtlCol="0">
                  <a:spAutoFit/>
                </a:bodyPr>
                <a:lstStyle/>
                <a:p>
                  <a:pPr marL="342900" indent="-342900" fontAlgn="auto">
                    <a:spcBef>
                      <a:spcPct val="20000"/>
                    </a:spcBef>
                    <a:spcAft>
                      <a:spcPts val="0"/>
                    </a:spcAft>
                  </a:pPr>
                  <a14:m>
                    <m:oMathPara xmlns:m="http://schemas.openxmlformats.org/officeDocument/2006/math">
                      <m:oMathParaPr>
                        <m:jc m:val="centerGroup"/>
                      </m:oMathParaPr>
                      <m:oMath xmlns:m="http://schemas.openxmlformats.org/officeDocument/2006/math">
                        <m:sSub>
                          <m:sSubPr>
                            <m:ctrlPr>
                              <a:rPr lang="en-US" sz="2000" i="1" dirty="0" smtClean="0">
                                <a:latin typeface="Cambria Math"/>
                              </a:rPr>
                            </m:ctrlPr>
                          </m:sSubPr>
                          <m:e>
                            <m:r>
                              <a:rPr lang="en-US" sz="2000" i="1" dirty="0">
                                <a:latin typeface="Cambria Math"/>
                              </a:rPr>
                              <m:t>𝑝</m:t>
                            </m:r>
                          </m:e>
                          <m:sub>
                            <m:r>
                              <a:rPr lang="en-US" sz="2000" b="0" i="1" dirty="0" smtClean="0">
                                <a:latin typeface="Cambria Math"/>
                              </a:rPr>
                              <m:t>2</m:t>
                            </m:r>
                            <m:r>
                              <m:rPr>
                                <m:nor/>
                              </m:rPr>
                              <a:rPr lang="en-AU" sz="2000" dirty="0"/>
                              <m:t> </m:t>
                            </m:r>
                          </m:sub>
                        </m:sSub>
                      </m:oMath>
                    </m:oMathPara>
                  </a14:m>
                  <a:endParaRPr kumimoji="0" lang="en-AU" sz="2000" i="0" u="none" strike="noStrike" kern="1200" cap="none" spc="0" normalizeH="0" baseline="0" noProof="0" dirty="0" smtClean="0">
                    <a:ln>
                      <a:noFill/>
                    </a:ln>
                    <a:solidFill>
                      <a:schemeClr val="tx1"/>
                    </a:solidFill>
                    <a:effectLst/>
                    <a:uLnTx/>
                    <a:uFillTx/>
                    <a:latin typeface="Sommet bold"/>
                    <a:ea typeface="+mn-ea"/>
                    <a:cs typeface="+mn-cs"/>
                  </a:endParaRPr>
                </a:p>
              </p:txBody>
            </p:sp>
          </mc:Choice>
          <mc:Fallback xmlns="">
            <p:sp>
              <p:nvSpPr>
                <p:cNvPr id="40" name="TextBox 39"/>
                <p:cNvSpPr txBox="1">
                  <a:spLocks noRot="1" noChangeAspect="1" noMove="1" noResize="1" noEditPoints="1" noAdjustHandles="1" noChangeArrowheads="1" noChangeShapeType="1" noTextEdit="1"/>
                </p:cNvSpPr>
                <p:nvPr/>
              </p:nvSpPr>
              <p:spPr>
                <a:xfrm>
                  <a:off x="1861158" y="4245249"/>
                  <a:ext cx="582563" cy="400110"/>
                </a:xfrm>
                <a:prstGeom prst="rect">
                  <a:avLst/>
                </a:prstGeom>
                <a:blipFill rotWithShape="1">
                  <a:blip r:embed="rId14"/>
                  <a:stretch>
                    <a:fillRect b="-9091"/>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41" name="TextBox 40"/>
                <p:cNvSpPr txBox="1"/>
                <p:nvPr/>
              </p:nvSpPr>
              <p:spPr>
                <a:xfrm>
                  <a:off x="2912205" y="4840713"/>
                  <a:ext cx="582563" cy="400110"/>
                </a:xfrm>
                <a:prstGeom prst="rect">
                  <a:avLst/>
                </a:prstGeom>
              </p:spPr>
              <p:txBody>
                <a:bodyPr wrap="square" rtlCol="0">
                  <a:spAutoFit/>
                </a:bodyPr>
                <a:lstStyle/>
                <a:p>
                  <a:pPr marL="342900" indent="-342900" fontAlgn="auto">
                    <a:spcBef>
                      <a:spcPct val="20000"/>
                    </a:spcBef>
                    <a:spcAft>
                      <a:spcPts val="0"/>
                    </a:spcAft>
                  </a:pPr>
                  <a14:m>
                    <m:oMathPara xmlns:m="http://schemas.openxmlformats.org/officeDocument/2006/math">
                      <m:oMathParaPr>
                        <m:jc m:val="centerGroup"/>
                      </m:oMathParaPr>
                      <m:oMath xmlns:m="http://schemas.openxmlformats.org/officeDocument/2006/math">
                        <m:sSub>
                          <m:sSubPr>
                            <m:ctrlPr>
                              <a:rPr lang="en-US" sz="2000" i="1" dirty="0" smtClean="0">
                                <a:latin typeface="Cambria Math"/>
                              </a:rPr>
                            </m:ctrlPr>
                          </m:sSubPr>
                          <m:e>
                            <m:r>
                              <a:rPr lang="en-US" sz="2000" i="1" dirty="0">
                                <a:latin typeface="Cambria Math"/>
                              </a:rPr>
                              <m:t>𝑝</m:t>
                            </m:r>
                          </m:e>
                          <m:sub>
                            <m:r>
                              <a:rPr lang="en-US" sz="2000" b="0" i="1" dirty="0" smtClean="0">
                                <a:latin typeface="Cambria Math"/>
                              </a:rPr>
                              <m:t>3</m:t>
                            </m:r>
                            <m:r>
                              <m:rPr>
                                <m:nor/>
                              </m:rPr>
                              <a:rPr lang="en-AU" sz="2000" dirty="0"/>
                              <m:t> </m:t>
                            </m:r>
                          </m:sub>
                        </m:sSub>
                      </m:oMath>
                    </m:oMathPara>
                  </a14:m>
                  <a:endParaRPr kumimoji="0" lang="en-AU" sz="2000" i="0" u="none" strike="noStrike" kern="1200" cap="none" spc="0" normalizeH="0" baseline="0" noProof="0" dirty="0" smtClean="0">
                    <a:ln>
                      <a:noFill/>
                    </a:ln>
                    <a:solidFill>
                      <a:schemeClr val="tx1"/>
                    </a:solidFill>
                    <a:effectLst/>
                    <a:uLnTx/>
                    <a:uFillTx/>
                    <a:latin typeface="Sommet bold"/>
                    <a:ea typeface="+mn-ea"/>
                    <a:cs typeface="+mn-cs"/>
                  </a:endParaRPr>
                </a:p>
              </p:txBody>
            </p:sp>
          </mc:Choice>
          <mc:Fallback xmlns="">
            <p:sp>
              <p:nvSpPr>
                <p:cNvPr id="41" name="TextBox 40"/>
                <p:cNvSpPr txBox="1">
                  <a:spLocks noRot="1" noChangeAspect="1" noMove="1" noResize="1" noEditPoints="1" noAdjustHandles="1" noChangeArrowheads="1" noChangeShapeType="1" noTextEdit="1"/>
                </p:cNvSpPr>
                <p:nvPr/>
              </p:nvSpPr>
              <p:spPr>
                <a:xfrm>
                  <a:off x="2912205" y="4840713"/>
                  <a:ext cx="582563" cy="400110"/>
                </a:xfrm>
                <a:prstGeom prst="rect">
                  <a:avLst/>
                </a:prstGeom>
                <a:blipFill rotWithShape="1">
                  <a:blip r:embed="rId15"/>
                  <a:stretch>
                    <a:fillRect b="-9091"/>
                  </a:stretch>
                </a:blipFill>
              </p:spPr>
              <p:txBody>
                <a:bodyPr/>
                <a:lstStyle/>
                <a:p>
                  <a:r>
                    <a:rPr lang="en-AU">
                      <a:noFill/>
                    </a:rPr>
                    <a:t> </a:t>
                  </a:r>
                </a:p>
              </p:txBody>
            </p:sp>
          </mc:Fallback>
        </mc:AlternateContent>
        <p:sp>
          <p:nvSpPr>
            <p:cNvPr id="42" name="TextBox 41"/>
            <p:cNvSpPr txBox="1"/>
            <p:nvPr/>
          </p:nvSpPr>
          <p:spPr>
            <a:xfrm>
              <a:off x="3180070" y="5662105"/>
              <a:ext cx="739305" cy="400110"/>
            </a:xfrm>
            <a:prstGeom prst="rect">
              <a:avLst/>
            </a:prstGeom>
          </p:spPr>
          <p:txBody>
            <a:bodyPr wrap="none" rtlCol="0">
              <a:spAutoFit/>
            </a:bodyPr>
            <a:lstStyle/>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r>
                <a:rPr kumimoji="0" lang="en-US" sz="2000" b="1" i="0" u="none" strike="noStrike" kern="1200" cap="none" spc="0" normalizeH="0" baseline="0" noProof="0" dirty="0" smtClean="0">
                  <a:ln>
                    <a:noFill/>
                  </a:ln>
                  <a:solidFill>
                    <a:schemeClr val="tx1"/>
                  </a:solidFill>
                  <a:effectLst/>
                  <a:uLnTx/>
                  <a:uFillTx/>
                  <a:latin typeface="Sommet bold"/>
                  <a:ea typeface="+mn-ea"/>
                  <a:cs typeface="+mn-cs"/>
                </a:rPr>
                <a:t>attr1</a:t>
              </a:r>
              <a:endParaRPr kumimoji="0" lang="en-AU" sz="2000" b="1" i="0" u="none" strike="noStrike" kern="1200" cap="none" spc="0" normalizeH="0" baseline="0" noProof="0" dirty="0" smtClean="0">
                <a:ln>
                  <a:noFill/>
                </a:ln>
                <a:solidFill>
                  <a:schemeClr val="tx1"/>
                </a:solidFill>
                <a:effectLst/>
                <a:uLnTx/>
                <a:uFillTx/>
                <a:latin typeface="Sommet bold"/>
                <a:ea typeface="+mn-ea"/>
                <a:cs typeface="+mn-cs"/>
              </a:endParaRPr>
            </a:p>
          </p:txBody>
        </p:sp>
      </p:grpSp>
      <mc:AlternateContent xmlns:mc="http://schemas.openxmlformats.org/markup-compatibility/2006" xmlns:a14="http://schemas.microsoft.com/office/drawing/2010/main">
        <mc:Choice Requires="a14">
          <p:graphicFrame>
            <p:nvGraphicFramePr>
              <p:cNvPr id="45" name="表格 44"/>
              <p:cNvGraphicFramePr>
                <a:graphicFrameLocks noGrp="1"/>
              </p:cNvGraphicFramePr>
              <p:nvPr>
                <p:extLst>
                  <p:ext uri="{D42A27DB-BD31-4B8C-83A1-F6EECF244321}">
                    <p14:modId xmlns:p14="http://schemas.microsoft.com/office/powerpoint/2010/main" val="1834315875"/>
                  </p:ext>
                </p:extLst>
              </p:nvPr>
            </p:nvGraphicFramePr>
            <p:xfrm>
              <a:off x="4495800" y="1600200"/>
              <a:ext cx="4191000" cy="1483360"/>
            </p:xfrm>
            <a:graphic>
              <a:graphicData uri="http://schemas.openxmlformats.org/drawingml/2006/table">
                <a:tbl>
                  <a:tblPr firstRow="1" bandRow="1">
                    <a:tableStyleId>{5C22544A-7EE6-4342-B048-85BDC9FD1C3A}</a:tableStyleId>
                  </a:tblPr>
                  <a:tblGrid>
                    <a:gridCol w="1397000"/>
                    <a:gridCol w="1397000"/>
                    <a:gridCol w="1397000"/>
                  </a:tblGrid>
                  <a:tr h="370840">
                    <a:tc>
                      <a:txBody>
                        <a:bodyPr/>
                        <a:lstStyle/>
                        <a:p>
                          <a:pPr algn="ctr"/>
                          <a:r>
                            <a:rPr lang="en-US" dirty="0" smtClean="0"/>
                            <a:t>ID</a:t>
                          </a:r>
                          <a:endParaRPr lang="en-AU" dirty="0"/>
                        </a:p>
                      </a:txBody>
                      <a:tcPr/>
                    </a:tc>
                    <a:tc>
                      <a:txBody>
                        <a:bodyPr/>
                        <a:lstStyle/>
                        <a:p>
                          <a:pPr algn="ctr"/>
                          <a:r>
                            <a:rPr lang="en-US" dirty="0" smtClean="0"/>
                            <a:t>attr1</a:t>
                          </a:r>
                          <a:endParaRPr lang="en-AU" dirty="0"/>
                        </a:p>
                      </a:txBody>
                      <a:tcPr/>
                    </a:tc>
                    <a:tc>
                      <a:txBody>
                        <a:bodyPr/>
                        <a:lstStyle/>
                        <a:p>
                          <a:pPr algn="ctr"/>
                          <a:r>
                            <a:rPr lang="en-US" dirty="0" smtClean="0"/>
                            <a:t>attr2</a:t>
                          </a:r>
                          <a:endParaRPr lang="en-AU" dirty="0"/>
                        </a:p>
                      </a:txBody>
                      <a:tcPr/>
                    </a:tc>
                  </a:tr>
                  <a:tr h="370840">
                    <a:tc>
                      <a:txBody>
                        <a:bodyPr/>
                        <a:lstStyle/>
                        <a:p>
                          <a:pPr algn="ctr"/>
                          <a14:m>
                            <m:oMathPara xmlns:m="http://schemas.openxmlformats.org/officeDocument/2006/math">
                              <m:oMathParaPr>
                                <m:jc m:val="centerGroup"/>
                              </m:oMathParaPr>
                              <m:oMath xmlns:m="http://schemas.openxmlformats.org/officeDocument/2006/math">
                                <m:sSub>
                                  <m:sSubPr>
                                    <m:ctrlPr>
                                      <a:rPr lang="en-US" i="1" dirty="0" smtClean="0">
                                        <a:latin typeface="Cambria Math"/>
                                      </a:rPr>
                                    </m:ctrlPr>
                                  </m:sSubPr>
                                  <m:e>
                                    <m:r>
                                      <a:rPr lang="en-US" i="1" dirty="0" smtClean="0">
                                        <a:latin typeface="Cambria Math"/>
                                      </a:rPr>
                                      <m:t>𝑝</m:t>
                                    </m:r>
                                  </m:e>
                                  <m:sub>
                                    <m:r>
                                      <a:rPr lang="en-US" i="1" dirty="0" smtClean="0">
                                        <a:latin typeface="Cambria Math"/>
                                      </a:rPr>
                                      <m:t>1</m:t>
                                    </m:r>
                                    <m:r>
                                      <m:rPr>
                                        <m:nor/>
                                      </m:rPr>
                                      <a:rPr lang="en-AU" dirty="0"/>
                                      <m:t> </m:t>
                                    </m:r>
                                  </m:sub>
                                </m:sSub>
                              </m:oMath>
                            </m:oMathPara>
                          </a14:m>
                          <a:endParaRPr lang="en-AU" dirty="0"/>
                        </a:p>
                      </a:txBody>
                      <a:tcPr/>
                    </a:tc>
                    <a:tc>
                      <a:txBody>
                        <a:bodyPr/>
                        <a:lstStyle/>
                        <a:p>
                          <a:pPr algn="ctr"/>
                          <a:r>
                            <a:rPr lang="en-US" dirty="0" smtClean="0"/>
                            <a:t>0.5</a:t>
                          </a:r>
                          <a:endParaRPr lang="en-AU" dirty="0"/>
                        </a:p>
                      </a:txBody>
                      <a:tcPr/>
                    </a:tc>
                    <a:tc>
                      <a:txBody>
                        <a:bodyPr/>
                        <a:lstStyle/>
                        <a:p>
                          <a:pPr algn="ctr"/>
                          <a:r>
                            <a:rPr lang="en-US" dirty="0" smtClean="0"/>
                            <a:t>3.0</a:t>
                          </a:r>
                          <a:endParaRPr lang="en-AU" dirty="0"/>
                        </a:p>
                      </a:txBody>
                      <a:tcPr/>
                    </a:tc>
                  </a:tr>
                  <a:tr h="370840">
                    <a:tc>
                      <a:txBody>
                        <a:bodyPr/>
                        <a:lstStyle/>
                        <a:p>
                          <a:pPr algn="ctr"/>
                          <a14:m>
                            <m:oMathPara xmlns:m="http://schemas.openxmlformats.org/officeDocument/2006/math">
                              <m:oMathParaPr>
                                <m:jc m:val="centerGroup"/>
                              </m:oMathParaPr>
                              <m:oMath xmlns:m="http://schemas.openxmlformats.org/officeDocument/2006/math">
                                <m:sSub>
                                  <m:sSubPr>
                                    <m:ctrlPr>
                                      <a:rPr lang="en-US" i="1" dirty="0" smtClean="0">
                                        <a:latin typeface="Cambria Math"/>
                                      </a:rPr>
                                    </m:ctrlPr>
                                  </m:sSubPr>
                                  <m:e>
                                    <m:r>
                                      <a:rPr lang="en-US" i="1" dirty="0" smtClean="0">
                                        <a:latin typeface="Cambria Math"/>
                                      </a:rPr>
                                      <m:t>𝑝</m:t>
                                    </m:r>
                                  </m:e>
                                  <m:sub>
                                    <m:r>
                                      <a:rPr lang="en-US" b="0" i="1" dirty="0" smtClean="0">
                                        <a:latin typeface="Cambria Math"/>
                                      </a:rPr>
                                      <m:t>2</m:t>
                                    </m:r>
                                    <m:r>
                                      <m:rPr>
                                        <m:nor/>
                                      </m:rPr>
                                      <a:rPr lang="en-AU" dirty="0"/>
                                      <m:t> </m:t>
                                    </m:r>
                                  </m:sub>
                                </m:sSub>
                              </m:oMath>
                            </m:oMathPara>
                          </a14:m>
                          <a:endParaRPr lang="en-AU" dirty="0"/>
                        </a:p>
                      </a:txBody>
                      <a:tcPr/>
                    </a:tc>
                    <a:tc>
                      <a:txBody>
                        <a:bodyPr/>
                        <a:lstStyle/>
                        <a:p>
                          <a:pPr algn="ctr"/>
                          <a:r>
                            <a:rPr lang="en-US" dirty="0" smtClean="0"/>
                            <a:t>1.5</a:t>
                          </a:r>
                          <a:endParaRPr lang="en-AU" dirty="0"/>
                        </a:p>
                      </a:txBody>
                      <a:tcPr/>
                    </a:tc>
                    <a:tc>
                      <a:txBody>
                        <a:bodyPr/>
                        <a:lstStyle/>
                        <a:p>
                          <a:pPr algn="ctr"/>
                          <a:r>
                            <a:rPr lang="en-US" dirty="0" smtClean="0"/>
                            <a:t>1.5</a:t>
                          </a:r>
                          <a:endParaRPr lang="en-AU" dirty="0"/>
                        </a:p>
                      </a:txBody>
                      <a:tcPr/>
                    </a:tc>
                  </a:tr>
                  <a:tr h="370840">
                    <a:tc>
                      <a:txBody>
                        <a:bodyPr/>
                        <a:lstStyle/>
                        <a:p>
                          <a:pPr algn="ctr"/>
                          <a14:m>
                            <m:oMathPara xmlns:m="http://schemas.openxmlformats.org/officeDocument/2006/math">
                              <m:oMathParaPr>
                                <m:jc m:val="centerGroup"/>
                              </m:oMathParaPr>
                              <m:oMath xmlns:m="http://schemas.openxmlformats.org/officeDocument/2006/math">
                                <m:sSub>
                                  <m:sSubPr>
                                    <m:ctrlPr>
                                      <a:rPr lang="en-US" i="1" dirty="0" smtClean="0">
                                        <a:latin typeface="Cambria Math"/>
                                      </a:rPr>
                                    </m:ctrlPr>
                                  </m:sSubPr>
                                  <m:e>
                                    <m:r>
                                      <a:rPr lang="en-US" i="1" dirty="0" smtClean="0">
                                        <a:latin typeface="Cambria Math"/>
                                      </a:rPr>
                                      <m:t>𝑝</m:t>
                                    </m:r>
                                  </m:e>
                                  <m:sub>
                                    <m:r>
                                      <a:rPr lang="en-US" b="0" i="1" dirty="0" smtClean="0">
                                        <a:latin typeface="Cambria Math"/>
                                      </a:rPr>
                                      <m:t>3</m:t>
                                    </m:r>
                                    <m:r>
                                      <m:rPr>
                                        <m:nor/>
                                      </m:rPr>
                                      <a:rPr lang="en-AU" dirty="0"/>
                                      <m:t> </m:t>
                                    </m:r>
                                  </m:sub>
                                </m:sSub>
                              </m:oMath>
                            </m:oMathPara>
                          </a14:m>
                          <a:endParaRPr lang="en-AU" dirty="0"/>
                        </a:p>
                      </a:txBody>
                      <a:tcPr/>
                    </a:tc>
                    <a:tc>
                      <a:txBody>
                        <a:bodyPr/>
                        <a:lstStyle/>
                        <a:p>
                          <a:pPr algn="ctr"/>
                          <a:r>
                            <a:rPr lang="en-US" dirty="0" smtClean="0"/>
                            <a:t>3.0</a:t>
                          </a:r>
                          <a:endParaRPr lang="en-AU" dirty="0"/>
                        </a:p>
                      </a:txBody>
                      <a:tcPr/>
                    </a:tc>
                    <a:tc>
                      <a:txBody>
                        <a:bodyPr/>
                        <a:lstStyle/>
                        <a:p>
                          <a:pPr algn="ctr"/>
                          <a:r>
                            <a:rPr lang="en-US" dirty="0" smtClean="0"/>
                            <a:t>0.5</a:t>
                          </a:r>
                          <a:endParaRPr lang="en-AU" dirty="0"/>
                        </a:p>
                      </a:txBody>
                      <a:tcPr/>
                    </a:tc>
                  </a:tr>
                </a:tbl>
              </a:graphicData>
            </a:graphic>
          </p:graphicFrame>
        </mc:Choice>
        <mc:Fallback xmlns="">
          <p:graphicFrame>
            <p:nvGraphicFramePr>
              <p:cNvPr id="45" name="表格 44"/>
              <p:cNvGraphicFramePr>
                <a:graphicFrameLocks noGrp="1"/>
              </p:cNvGraphicFramePr>
              <p:nvPr>
                <p:extLst>
                  <p:ext uri="{D42A27DB-BD31-4B8C-83A1-F6EECF244321}">
                    <p14:modId xmlns:p14="http://schemas.microsoft.com/office/powerpoint/2010/main" val="1834315875"/>
                  </p:ext>
                </p:extLst>
              </p:nvPr>
            </p:nvGraphicFramePr>
            <p:xfrm>
              <a:off x="4495800" y="1600200"/>
              <a:ext cx="4191000" cy="1483360"/>
            </p:xfrm>
            <a:graphic>
              <a:graphicData uri="http://schemas.openxmlformats.org/drawingml/2006/table">
                <a:tbl>
                  <a:tblPr firstRow="1" bandRow="1">
                    <a:tableStyleId>{5C22544A-7EE6-4342-B048-85BDC9FD1C3A}</a:tableStyleId>
                  </a:tblPr>
                  <a:tblGrid>
                    <a:gridCol w="1397000"/>
                    <a:gridCol w="1397000"/>
                    <a:gridCol w="1397000"/>
                  </a:tblGrid>
                  <a:tr h="370840">
                    <a:tc>
                      <a:txBody>
                        <a:bodyPr/>
                        <a:lstStyle/>
                        <a:p>
                          <a:pPr algn="ctr"/>
                          <a:r>
                            <a:rPr lang="en-US" dirty="0" smtClean="0"/>
                            <a:t>ID</a:t>
                          </a:r>
                          <a:endParaRPr lang="en-AU" dirty="0"/>
                        </a:p>
                      </a:txBody>
                      <a:tcPr/>
                    </a:tc>
                    <a:tc>
                      <a:txBody>
                        <a:bodyPr/>
                        <a:lstStyle/>
                        <a:p>
                          <a:pPr algn="ctr"/>
                          <a:r>
                            <a:rPr lang="en-US" dirty="0" smtClean="0"/>
                            <a:t>attr1</a:t>
                          </a:r>
                          <a:endParaRPr lang="en-AU" dirty="0"/>
                        </a:p>
                      </a:txBody>
                      <a:tcPr/>
                    </a:tc>
                    <a:tc>
                      <a:txBody>
                        <a:bodyPr/>
                        <a:lstStyle/>
                        <a:p>
                          <a:pPr algn="ctr"/>
                          <a:r>
                            <a:rPr lang="en-US" dirty="0" smtClean="0"/>
                            <a:t>attr2</a:t>
                          </a:r>
                          <a:endParaRPr lang="en-AU" dirty="0"/>
                        </a:p>
                      </a:txBody>
                      <a:tcPr/>
                    </a:tc>
                  </a:tr>
                  <a:tr h="370840">
                    <a:tc>
                      <a:txBody>
                        <a:bodyPr/>
                        <a:lstStyle/>
                        <a:p>
                          <a:endParaRPr lang="en-US"/>
                        </a:p>
                      </a:txBody>
                      <a:tcPr>
                        <a:blipFill rotWithShape="1">
                          <a:blip r:embed="rId16"/>
                          <a:stretch>
                            <a:fillRect l="-437" t="-108197" r="-200000" b="-222951"/>
                          </a:stretch>
                        </a:blipFill>
                      </a:tcPr>
                    </a:tc>
                    <a:tc>
                      <a:txBody>
                        <a:bodyPr/>
                        <a:lstStyle/>
                        <a:p>
                          <a:pPr algn="ctr"/>
                          <a:r>
                            <a:rPr lang="en-US" dirty="0" smtClean="0"/>
                            <a:t>0.5</a:t>
                          </a:r>
                          <a:endParaRPr lang="en-AU" dirty="0"/>
                        </a:p>
                      </a:txBody>
                      <a:tcPr/>
                    </a:tc>
                    <a:tc>
                      <a:txBody>
                        <a:bodyPr/>
                        <a:lstStyle/>
                        <a:p>
                          <a:pPr algn="ctr"/>
                          <a:r>
                            <a:rPr lang="en-US" dirty="0" smtClean="0"/>
                            <a:t>3.0</a:t>
                          </a:r>
                          <a:endParaRPr lang="en-AU" dirty="0"/>
                        </a:p>
                      </a:txBody>
                      <a:tcPr/>
                    </a:tc>
                  </a:tr>
                  <a:tr h="370840">
                    <a:tc>
                      <a:txBody>
                        <a:bodyPr/>
                        <a:lstStyle/>
                        <a:p>
                          <a:endParaRPr lang="en-US"/>
                        </a:p>
                      </a:txBody>
                      <a:tcPr>
                        <a:blipFill rotWithShape="1">
                          <a:blip r:embed="rId16"/>
                          <a:stretch>
                            <a:fillRect l="-437" t="-211667" r="-200000" b="-126667"/>
                          </a:stretch>
                        </a:blipFill>
                      </a:tcPr>
                    </a:tc>
                    <a:tc>
                      <a:txBody>
                        <a:bodyPr/>
                        <a:lstStyle/>
                        <a:p>
                          <a:pPr algn="ctr"/>
                          <a:r>
                            <a:rPr lang="en-US" dirty="0" smtClean="0"/>
                            <a:t>1.5</a:t>
                          </a:r>
                          <a:endParaRPr lang="en-AU" dirty="0"/>
                        </a:p>
                      </a:txBody>
                      <a:tcPr/>
                    </a:tc>
                    <a:tc>
                      <a:txBody>
                        <a:bodyPr/>
                        <a:lstStyle/>
                        <a:p>
                          <a:pPr algn="ctr"/>
                          <a:r>
                            <a:rPr lang="en-US" dirty="0" smtClean="0"/>
                            <a:t>1.5</a:t>
                          </a:r>
                          <a:endParaRPr lang="en-AU" dirty="0"/>
                        </a:p>
                      </a:txBody>
                      <a:tcPr/>
                    </a:tc>
                  </a:tr>
                  <a:tr h="370840">
                    <a:tc>
                      <a:txBody>
                        <a:bodyPr/>
                        <a:lstStyle/>
                        <a:p>
                          <a:endParaRPr lang="en-US"/>
                        </a:p>
                      </a:txBody>
                      <a:tcPr>
                        <a:blipFill rotWithShape="1">
                          <a:blip r:embed="rId16"/>
                          <a:stretch>
                            <a:fillRect l="-437" t="-306557" r="-200000" b="-24590"/>
                          </a:stretch>
                        </a:blipFill>
                      </a:tcPr>
                    </a:tc>
                    <a:tc>
                      <a:txBody>
                        <a:bodyPr/>
                        <a:lstStyle/>
                        <a:p>
                          <a:pPr algn="ctr"/>
                          <a:r>
                            <a:rPr lang="en-US" dirty="0" smtClean="0"/>
                            <a:t>3.0</a:t>
                          </a:r>
                          <a:endParaRPr lang="en-AU" dirty="0"/>
                        </a:p>
                      </a:txBody>
                      <a:tcPr/>
                    </a:tc>
                    <a:tc>
                      <a:txBody>
                        <a:bodyPr/>
                        <a:lstStyle/>
                        <a:p>
                          <a:pPr algn="ctr"/>
                          <a:r>
                            <a:rPr lang="en-US" dirty="0" smtClean="0"/>
                            <a:t>0.5</a:t>
                          </a:r>
                          <a:endParaRPr lang="en-AU" dirty="0"/>
                        </a:p>
                      </a:txBody>
                      <a:tcPr/>
                    </a:tc>
                  </a:tr>
                </a:tbl>
              </a:graphicData>
            </a:graphic>
          </p:graphicFrame>
        </mc:Fallback>
      </mc:AlternateContent>
    </p:spTree>
    <p:custDataLst>
      <p:tags r:id="rId1"/>
    </p:custDataLst>
    <p:extLst>
      <p:ext uri="{BB962C8B-B14F-4D97-AF65-F5344CB8AC3E}">
        <p14:creationId xmlns:p14="http://schemas.microsoft.com/office/powerpoint/2010/main" val="434407018"/>
      </p:ext>
    </p:extLst>
  </p:cSld>
  <p:clrMapOvr>
    <a:masterClrMapping/>
  </p:clrMapOvr>
  <mc:AlternateContent xmlns:mc="http://schemas.openxmlformats.org/markup-compatibility/2006">
    <mc:Choice xmlns:p14="http://schemas.microsoft.com/office/powerpoint/2010/main" Requires="p14">
      <p:transition spd="slow" p14:dur="2000" advTm="117418"/>
    </mc:Choice>
    <mc:Fallback>
      <p:transition spd="slow" advTm="11741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5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圆角矩形 4"/>
              <p:cNvSpPr/>
              <p:nvPr/>
            </p:nvSpPr>
            <p:spPr>
              <a:xfrm>
                <a:off x="479634" y="1180214"/>
                <a:ext cx="3476386" cy="1486786"/>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Property 1</a:t>
                </a:r>
                <a:r>
                  <a:rPr lang="en-US" dirty="0" smtClean="0">
                    <a:solidFill>
                      <a:schemeClr val="tx1"/>
                    </a:solidFill>
                  </a:rPr>
                  <a:t>:</a:t>
                </a:r>
              </a:p>
              <a:p>
                <a:pPr algn="ctr"/>
                <a:r>
                  <a:rPr lang="en-US" dirty="0" smtClean="0">
                    <a:solidFill>
                      <a:schemeClr val="tx1"/>
                    </a:solidFill>
                  </a:rPr>
                  <a:t>Rank of point </a:t>
                </a:r>
                <a14:m>
                  <m:oMath xmlns:m="http://schemas.openxmlformats.org/officeDocument/2006/math">
                    <m:r>
                      <a:rPr lang="en-US" i="1" dirty="0" smtClean="0">
                        <a:solidFill>
                          <a:schemeClr val="tx1"/>
                        </a:solidFill>
                        <a:latin typeface="Cambria Math"/>
                      </a:rPr>
                      <m:t>𝑝</m:t>
                    </m:r>
                  </m:oMath>
                </a14:m>
                <a:r>
                  <a:rPr lang="en-US" dirty="0" smtClean="0">
                    <a:solidFill>
                      <a:schemeClr val="tx1"/>
                    </a:solidFill>
                  </a:rPr>
                  <a:t> = </a:t>
                </a:r>
                <a:r>
                  <a:rPr lang="en-US" b="1" dirty="0" smtClean="0">
                    <a:solidFill>
                      <a:schemeClr val="tx1"/>
                    </a:solidFill>
                  </a:rPr>
                  <a:t># of points on or below </a:t>
                </a:r>
                <a:r>
                  <a:rPr lang="en-US" dirty="0" smtClean="0">
                    <a:solidFill>
                      <a:schemeClr val="tx1"/>
                    </a:solidFill>
                  </a:rPr>
                  <a:t>the hyperplane which is perpendicular to the preference vector</a:t>
                </a:r>
              </a:p>
            </p:txBody>
          </p:sp>
        </mc:Choice>
        <mc:Fallback xmlns="">
          <p:sp>
            <p:nvSpPr>
              <p:cNvPr id="5" name="圆角矩形 4"/>
              <p:cNvSpPr>
                <a:spLocks noRot="1" noChangeAspect="1" noMove="1" noResize="1" noEditPoints="1" noAdjustHandles="1" noChangeArrowheads="1" noChangeShapeType="1" noTextEdit="1"/>
              </p:cNvSpPr>
              <p:nvPr/>
            </p:nvSpPr>
            <p:spPr>
              <a:xfrm>
                <a:off x="479634" y="1180214"/>
                <a:ext cx="3476386" cy="1486786"/>
              </a:xfrm>
              <a:prstGeom prst="roundRect">
                <a:avLst/>
              </a:prstGeom>
              <a:blipFill rotWithShape="1">
                <a:blip r:embed="rId2"/>
                <a:stretch>
                  <a:fillRect t="-403" b="-4839"/>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graphicFrame>
            <p:nvGraphicFramePr>
              <p:cNvPr id="6" name="表格 5"/>
              <p:cNvGraphicFramePr>
                <a:graphicFrameLocks noGrp="1"/>
              </p:cNvGraphicFramePr>
              <p:nvPr>
                <p:extLst>
                  <p:ext uri="{D42A27DB-BD31-4B8C-83A1-F6EECF244321}">
                    <p14:modId xmlns:p14="http://schemas.microsoft.com/office/powerpoint/2010/main" val="2578811530"/>
                  </p:ext>
                </p:extLst>
              </p:nvPr>
            </p:nvGraphicFramePr>
            <p:xfrm>
              <a:off x="4495800" y="3810000"/>
              <a:ext cx="4191000" cy="2225040"/>
            </p:xfrm>
            <a:graphic>
              <a:graphicData uri="http://schemas.openxmlformats.org/drawingml/2006/table">
                <a:tbl>
                  <a:tblPr firstRow="1" bandRow="1">
                    <a:tableStyleId>{5C22544A-7EE6-4342-B048-85BDC9FD1C3A}</a:tableStyleId>
                  </a:tblPr>
                  <a:tblGrid>
                    <a:gridCol w="1047750"/>
                    <a:gridCol w="1047750"/>
                    <a:gridCol w="1047750"/>
                    <a:gridCol w="1047750"/>
                  </a:tblGrid>
                  <a:tr h="370840">
                    <a:tc>
                      <a:txBody>
                        <a:bodyPr/>
                        <a:lstStyle/>
                        <a:p>
                          <a:pPr algn="ctr"/>
                          <a:r>
                            <a:rPr lang="en-US" dirty="0" smtClean="0"/>
                            <a:t>ID</a:t>
                          </a:r>
                          <a:endParaRPr lang="en-AU" dirty="0"/>
                        </a:p>
                      </a:txBody>
                      <a:tcPr/>
                    </a:tc>
                    <a:tc>
                      <a:txBody>
                        <a:bodyPr/>
                        <a:lstStyle/>
                        <a:p>
                          <a:pPr algn="ctr"/>
                          <a:r>
                            <a:rPr lang="en-US" dirty="0" smtClean="0"/>
                            <a:t>attr1</a:t>
                          </a:r>
                          <a:endParaRPr lang="en-AU" dirty="0"/>
                        </a:p>
                      </a:txBody>
                      <a:tcPr/>
                    </a:tc>
                    <a:tc>
                      <a:txBody>
                        <a:bodyPr/>
                        <a:lstStyle/>
                        <a:p>
                          <a:pPr algn="ctr"/>
                          <a:r>
                            <a:rPr lang="en-US" dirty="0" smtClean="0"/>
                            <a:t>attr2</a:t>
                          </a:r>
                          <a:endParaRPr lang="en-AU" dirty="0"/>
                        </a:p>
                      </a:txBody>
                      <a:tcPr/>
                    </a:tc>
                    <a:tc>
                      <a:txBody>
                        <a:bodyPr/>
                        <a:lstStyle/>
                        <a:p>
                          <a:pPr algn="ctr"/>
                          <a:r>
                            <a:rPr lang="en-US" dirty="0" smtClean="0"/>
                            <a:t>Top-1</a:t>
                          </a:r>
                          <a:endParaRPr lang="en-AU" dirty="0"/>
                        </a:p>
                      </a:txBody>
                      <a:tcPr/>
                    </a:tc>
                  </a:tr>
                  <a:tr h="370840">
                    <a:tc>
                      <a:txBody>
                        <a:bodyPr/>
                        <a:lstStyle/>
                        <a:p>
                          <a:pPr algn="ctr"/>
                          <a14:m>
                            <m:oMathPara xmlns:m="http://schemas.openxmlformats.org/officeDocument/2006/math">
                              <m:oMathParaPr>
                                <m:jc m:val="centerGroup"/>
                              </m:oMathParaPr>
                              <m:oMath xmlns:m="http://schemas.openxmlformats.org/officeDocument/2006/math">
                                <m:sSub>
                                  <m:sSubPr>
                                    <m:ctrlPr>
                                      <a:rPr lang="en-US" i="1" dirty="0" smtClean="0">
                                        <a:latin typeface="Cambria Math"/>
                                      </a:rPr>
                                    </m:ctrlPr>
                                  </m:sSubPr>
                                  <m:e>
                                    <m:r>
                                      <a:rPr lang="en-US" b="0" i="1" dirty="0" smtClean="0">
                                        <a:latin typeface="Cambria Math"/>
                                      </a:rPr>
                                      <m:t>𝑤</m:t>
                                    </m:r>
                                  </m:e>
                                  <m:sub>
                                    <m:r>
                                      <a:rPr lang="en-US" i="1" dirty="0" smtClean="0">
                                        <a:latin typeface="Cambria Math"/>
                                      </a:rPr>
                                      <m:t>1</m:t>
                                    </m:r>
                                    <m:r>
                                      <m:rPr>
                                        <m:nor/>
                                      </m:rPr>
                                      <a:rPr lang="en-AU" dirty="0"/>
                                      <m:t> </m:t>
                                    </m:r>
                                  </m:sub>
                                </m:sSub>
                              </m:oMath>
                            </m:oMathPara>
                          </a14:m>
                          <a:endParaRPr lang="en-AU" dirty="0"/>
                        </a:p>
                      </a:txBody>
                      <a:tcPr/>
                    </a:tc>
                    <a:tc>
                      <a:txBody>
                        <a:bodyPr/>
                        <a:lstStyle/>
                        <a:p>
                          <a:pPr algn="ctr"/>
                          <a:r>
                            <a:rPr lang="en-US" dirty="0" smtClean="0"/>
                            <a:t>0.8</a:t>
                          </a:r>
                          <a:endParaRPr lang="en-AU" dirty="0"/>
                        </a:p>
                      </a:txBody>
                      <a:tcPr/>
                    </a:tc>
                    <a:tc>
                      <a:txBody>
                        <a:bodyPr/>
                        <a:lstStyle/>
                        <a:p>
                          <a:pPr algn="ctr"/>
                          <a:r>
                            <a:rPr lang="en-US" dirty="0" smtClean="0"/>
                            <a:t>0.2</a:t>
                          </a:r>
                          <a:endParaRPr lang="en-AU" dirty="0"/>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i="1" dirty="0" smtClean="0">
                                        <a:latin typeface="Cambria Math"/>
                                      </a:rPr>
                                    </m:ctrlPr>
                                  </m:sSubPr>
                                  <m:e>
                                    <m:r>
                                      <a:rPr lang="en-US" i="1" dirty="0" smtClean="0">
                                        <a:latin typeface="Cambria Math"/>
                                      </a:rPr>
                                      <m:t>𝑝</m:t>
                                    </m:r>
                                  </m:e>
                                  <m:sub>
                                    <m:r>
                                      <a:rPr lang="en-US" i="1" dirty="0" smtClean="0">
                                        <a:latin typeface="Cambria Math"/>
                                      </a:rPr>
                                      <m:t>1</m:t>
                                    </m:r>
                                    <m:r>
                                      <m:rPr>
                                        <m:nor/>
                                      </m:rPr>
                                      <a:rPr lang="en-AU" dirty="0"/>
                                      <m:t> </m:t>
                                    </m:r>
                                  </m:sub>
                                </m:sSub>
                              </m:oMath>
                            </m:oMathPara>
                          </a14:m>
                          <a:endParaRPr lang="en-AU" dirty="0"/>
                        </a:p>
                      </a:txBody>
                      <a:tcPr/>
                    </a:tc>
                  </a:tr>
                  <a:tr h="370840">
                    <a:tc>
                      <a:txBody>
                        <a:bodyPr/>
                        <a:lstStyle/>
                        <a:p>
                          <a:pPr algn="ctr"/>
                          <a14:m>
                            <m:oMathPara xmlns:m="http://schemas.openxmlformats.org/officeDocument/2006/math">
                              <m:oMathParaPr>
                                <m:jc m:val="centerGroup"/>
                              </m:oMathParaPr>
                              <m:oMath xmlns:m="http://schemas.openxmlformats.org/officeDocument/2006/math">
                                <m:sSub>
                                  <m:sSubPr>
                                    <m:ctrlPr>
                                      <a:rPr lang="en-US" i="1" dirty="0" smtClean="0">
                                        <a:latin typeface="Cambria Math"/>
                                      </a:rPr>
                                    </m:ctrlPr>
                                  </m:sSubPr>
                                  <m:e>
                                    <m:r>
                                      <a:rPr lang="en-US" b="0" i="1" dirty="0" smtClean="0">
                                        <a:latin typeface="Cambria Math"/>
                                      </a:rPr>
                                      <m:t>𝑤</m:t>
                                    </m:r>
                                  </m:e>
                                  <m:sub>
                                    <m:r>
                                      <a:rPr lang="en-US" b="0" i="1" dirty="0" smtClean="0">
                                        <a:latin typeface="Cambria Math"/>
                                      </a:rPr>
                                      <m:t>2</m:t>
                                    </m:r>
                                    <m:r>
                                      <m:rPr>
                                        <m:nor/>
                                      </m:rPr>
                                      <a:rPr lang="en-AU" dirty="0"/>
                                      <m:t> </m:t>
                                    </m:r>
                                  </m:sub>
                                </m:sSub>
                              </m:oMath>
                            </m:oMathPara>
                          </a14:m>
                          <a:endParaRPr lang="en-AU" dirty="0"/>
                        </a:p>
                      </a:txBody>
                      <a:tcPr/>
                    </a:tc>
                    <a:tc>
                      <a:txBody>
                        <a:bodyPr/>
                        <a:lstStyle/>
                        <a:p>
                          <a:pPr algn="ctr"/>
                          <a:r>
                            <a:rPr lang="en-US" dirty="0" smtClean="0"/>
                            <a:t>0.7</a:t>
                          </a:r>
                          <a:endParaRPr lang="en-AU" dirty="0"/>
                        </a:p>
                      </a:txBody>
                      <a:tcPr/>
                    </a:tc>
                    <a:tc>
                      <a:txBody>
                        <a:bodyPr/>
                        <a:lstStyle/>
                        <a:p>
                          <a:pPr algn="ctr"/>
                          <a:r>
                            <a:rPr lang="en-US" dirty="0" smtClean="0"/>
                            <a:t>0.3</a:t>
                          </a:r>
                          <a:endParaRPr lang="en-AU" dirty="0"/>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i="1" dirty="0" smtClean="0">
                                        <a:latin typeface="Cambria Math"/>
                                      </a:rPr>
                                    </m:ctrlPr>
                                  </m:sSubPr>
                                  <m:e>
                                    <m:r>
                                      <a:rPr lang="en-US" i="1" dirty="0" smtClean="0">
                                        <a:latin typeface="Cambria Math"/>
                                      </a:rPr>
                                      <m:t>𝑝</m:t>
                                    </m:r>
                                  </m:e>
                                  <m:sub>
                                    <m:r>
                                      <a:rPr lang="en-US" b="0" i="1" dirty="0" smtClean="0">
                                        <a:latin typeface="Cambria Math"/>
                                      </a:rPr>
                                      <m:t>1</m:t>
                                    </m:r>
                                    <m:r>
                                      <m:rPr>
                                        <m:nor/>
                                      </m:rPr>
                                      <a:rPr lang="en-AU" dirty="0"/>
                                      <m:t> </m:t>
                                    </m:r>
                                  </m:sub>
                                </m:sSub>
                              </m:oMath>
                            </m:oMathPara>
                          </a14:m>
                          <a:endParaRPr lang="en-AU" dirty="0"/>
                        </a:p>
                      </a:txBody>
                      <a:tcPr/>
                    </a:tc>
                  </a:tr>
                  <a:tr h="370840">
                    <a:tc>
                      <a:txBody>
                        <a:bodyPr/>
                        <a:lstStyle/>
                        <a:p>
                          <a:pPr algn="ctr"/>
                          <a14:m>
                            <m:oMathPara xmlns:m="http://schemas.openxmlformats.org/officeDocument/2006/math">
                              <m:oMathParaPr>
                                <m:jc m:val="centerGroup"/>
                              </m:oMathParaPr>
                              <m:oMath xmlns:m="http://schemas.openxmlformats.org/officeDocument/2006/math">
                                <m:sSub>
                                  <m:sSubPr>
                                    <m:ctrlPr>
                                      <a:rPr lang="en-US" i="1" dirty="0" smtClean="0">
                                        <a:latin typeface="Cambria Math"/>
                                      </a:rPr>
                                    </m:ctrlPr>
                                  </m:sSubPr>
                                  <m:e>
                                    <m:r>
                                      <a:rPr lang="en-US" b="0" i="1" dirty="0" smtClean="0">
                                        <a:latin typeface="Cambria Math"/>
                                      </a:rPr>
                                      <m:t>𝑤</m:t>
                                    </m:r>
                                  </m:e>
                                  <m:sub>
                                    <m:r>
                                      <a:rPr lang="en-US" b="0" i="1" dirty="0" smtClean="0">
                                        <a:latin typeface="Cambria Math"/>
                                      </a:rPr>
                                      <m:t>3</m:t>
                                    </m:r>
                                    <m:r>
                                      <m:rPr>
                                        <m:nor/>
                                      </m:rPr>
                                      <a:rPr lang="en-AU" dirty="0"/>
                                      <m:t> </m:t>
                                    </m:r>
                                  </m:sub>
                                </m:sSub>
                              </m:oMath>
                            </m:oMathPara>
                          </a14:m>
                          <a:endParaRPr lang="en-AU" dirty="0"/>
                        </a:p>
                      </a:txBody>
                      <a:tcPr/>
                    </a:tc>
                    <a:tc>
                      <a:txBody>
                        <a:bodyPr/>
                        <a:lstStyle/>
                        <a:p>
                          <a:pPr algn="ctr"/>
                          <a:r>
                            <a:rPr lang="en-US" dirty="0" smtClean="0"/>
                            <a:t>0.5</a:t>
                          </a:r>
                          <a:endParaRPr lang="en-AU" dirty="0"/>
                        </a:p>
                      </a:txBody>
                      <a:tcPr/>
                    </a:tc>
                    <a:tc>
                      <a:txBody>
                        <a:bodyPr/>
                        <a:lstStyle/>
                        <a:p>
                          <a:pPr algn="ctr"/>
                          <a:r>
                            <a:rPr lang="en-US" dirty="0" smtClean="0"/>
                            <a:t>0.5</a:t>
                          </a:r>
                          <a:endParaRPr lang="en-AU" dirty="0"/>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i="1" dirty="0" smtClean="0">
                                        <a:latin typeface="Cambria Math"/>
                                      </a:rPr>
                                    </m:ctrlPr>
                                  </m:sSubPr>
                                  <m:e>
                                    <m:r>
                                      <a:rPr lang="en-US" i="1" dirty="0" smtClean="0">
                                        <a:latin typeface="Cambria Math"/>
                                      </a:rPr>
                                      <m:t>𝑝</m:t>
                                    </m:r>
                                  </m:e>
                                  <m:sub>
                                    <m:r>
                                      <a:rPr lang="en-US" b="0" i="1" dirty="0" smtClean="0">
                                        <a:latin typeface="Cambria Math"/>
                                      </a:rPr>
                                      <m:t>2</m:t>
                                    </m:r>
                                    <m:r>
                                      <m:rPr>
                                        <m:nor/>
                                      </m:rPr>
                                      <a:rPr lang="en-AU" dirty="0"/>
                                      <m:t> </m:t>
                                    </m:r>
                                  </m:sub>
                                </m:sSub>
                              </m:oMath>
                            </m:oMathPara>
                          </a14:m>
                          <a:endParaRPr lang="en-AU" dirty="0"/>
                        </a:p>
                      </a:txBody>
                      <a:tcPr/>
                    </a:tc>
                  </a:tr>
                  <a:tr h="370840">
                    <a:tc>
                      <a:txBody>
                        <a:bodyPr/>
                        <a:lstStyle/>
                        <a:p>
                          <a:pPr algn="ctr"/>
                          <a14:m>
                            <m:oMathPara xmlns:m="http://schemas.openxmlformats.org/officeDocument/2006/math">
                              <m:oMathParaPr>
                                <m:jc m:val="centerGroup"/>
                              </m:oMathParaPr>
                              <m:oMath xmlns:m="http://schemas.openxmlformats.org/officeDocument/2006/math">
                                <m:sSub>
                                  <m:sSubPr>
                                    <m:ctrlPr>
                                      <a:rPr lang="en-US" i="1" dirty="0" smtClean="0">
                                        <a:latin typeface="Cambria Math"/>
                                      </a:rPr>
                                    </m:ctrlPr>
                                  </m:sSubPr>
                                  <m:e>
                                    <m:r>
                                      <a:rPr lang="en-US" b="0" i="1" dirty="0" smtClean="0">
                                        <a:latin typeface="Cambria Math"/>
                                      </a:rPr>
                                      <m:t>𝑤</m:t>
                                    </m:r>
                                  </m:e>
                                  <m:sub>
                                    <m:r>
                                      <a:rPr lang="en-US" b="0" i="1" dirty="0" smtClean="0">
                                        <a:latin typeface="Cambria Math"/>
                                      </a:rPr>
                                      <m:t>4</m:t>
                                    </m:r>
                                    <m:r>
                                      <m:rPr>
                                        <m:nor/>
                                      </m:rPr>
                                      <a:rPr lang="en-AU" dirty="0"/>
                                      <m:t> </m:t>
                                    </m:r>
                                  </m:sub>
                                </m:sSub>
                              </m:oMath>
                            </m:oMathPara>
                          </a14:m>
                          <a:endParaRPr lang="en-AU" dirty="0"/>
                        </a:p>
                      </a:txBody>
                      <a:tcPr/>
                    </a:tc>
                    <a:tc>
                      <a:txBody>
                        <a:bodyPr/>
                        <a:lstStyle/>
                        <a:p>
                          <a:pPr algn="ctr"/>
                          <a:r>
                            <a:rPr lang="en-US" dirty="0" smtClean="0"/>
                            <a:t>0.3</a:t>
                          </a:r>
                          <a:endParaRPr lang="en-AU" dirty="0"/>
                        </a:p>
                      </a:txBody>
                      <a:tcPr/>
                    </a:tc>
                    <a:tc>
                      <a:txBody>
                        <a:bodyPr/>
                        <a:lstStyle/>
                        <a:p>
                          <a:pPr algn="ctr"/>
                          <a:r>
                            <a:rPr lang="en-US" dirty="0" smtClean="0"/>
                            <a:t>0.7</a:t>
                          </a:r>
                          <a:endParaRPr lang="en-AU" dirty="0"/>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i="1" dirty="0" smtClean="0">
                                        <a:latin typeface="Cambria Math"/>
                                      </a:rPr>
                                    </m:ctrlPr>
                                  </m:sSubPr>
                                  <m:e>
                                    <m:r>
                                      <a:rPr lang="en-US" i="1" dirty="0" smtClean="0">
                                        <a:latin typeface="Cambria Math"/>
                                      </a:rPr>
                                      <m:t>𝑝</m:t>
                                    </m:r>
                                  </m:e>
                                  <m:sub>
                                    <m:r>
                                      <a:rPr lang="en-US" b="0" i="1" dirty="0" smtClean="0">
                                        <a:latin typeface="Cambria Math"/>
                                      </a:rPr>
                                      <m:t>3</m:t>
                                    </m:r>
                                    <m:r>
                                      <m:rPr>
                                        <m:nor/>
                                      </m:rPr>
                                      <a:rPr lang="en-AU" dirty="0"/>
                                      <m:t> </m:t>
                                    </m:r>
                                  </m:sub>
                                </m:sSub>
                              </m:oMath>
                            </m:oMathPara>
                          </a14:m>
                          <a:endParaRPr lang="en-AU" dirty="0"/>
                        </a:p>
                      </a:txBody>
                      <a:tcPr/>
                    </a:tc>
                  </a:tr>
                  <a:tr h="370840">
                    <a:tc>
                      <a:txBody>
                        <a:bodyPr/>
                        <a:lstStyle/>
                        <a:p>
                          <a:pPr algn="ctr"/>
                          <a14:m>
                            <m:oMathPara xmlns:m="http://schemas.openxmlformats.org/officeDocument/2006/math">
                              <m:oMathParaPr>
                                <m:jc m:val="centerGroup"/>
                              </m:oMathParaPr>
                              <m:oMath xmlns:m="http://schemas.openxmlformats.org/officeDocument/2006/math">
                                <m:sSub>
                                  <m:sSubPr>
                                    <m:ctrlPr>
                                      <a:rPr lang="en-US" i="1" dirty="0" smtClean="0">
                                        <a:latin typeface="Cambria Math"/>
                                      </a:rPr>
                                    </m:ctrlPr>
                                  </m:sSubPr>
                                  <m:e>
                                    <m:r>
                                      <a:rPr lang="en-US" b="0" i="1" dirty="0" smtClean="0">
                                        <a:latin typeface="Cambria Math"/>
                                      </a:rPr>
                                      <m:t>𝑤</m:t>
                                    </m:r>
                                  </m:e>
                                  <m:sub>
                                    <m:r>
                                      <a:rPr lang="en-US" b="0" i="1" dirty="0" smtClean="0">
                                        <a:latin typeface="Cambria Math"/>
                                      </a:rPr>
                                      <m:t>5</m:t>
                                    </m:r>
                                    <m:r>
                                      <m:rPr>
                                        <m:nor/>
                                      </m:rPr>
                                      <a:rPr lang="en-AU" dirty="0"/>
                                      <m:t> </m:t>
                                    </m:r>
                                  </m:sub>
                                </m:sSub>
                              </m:oMath>
                            </m:oMathPara>
                          </a14:m>
                          <a:endParaRPr lang="en-AU" dirty="0"/>
                        </a:p>
                      </a:txBody>
                      <a:tcPr/>
                    </a:tc>
                    <a:tc>
                      <a:txBody>
                        <a:bodyPr/>
                        <a:lstStyle/>
                        <a:p>
                          <a:pPr algn="ctr"/>
                          <a:r>
                            <a:rPr lang="en-US" dirty="0" smtClean="0"/>
                            <a:t>0.2</a:t>
                          </a:r>
                          <a:endParaRPr lang="en-AU" dirty="0"/>
                        </a:p>
                      </a:txBody>
                      <a:tcPr/>
                    </a:tc>
                    <a:tc>
                      <a:txBody>
                        <a:bodyPr/>
                        <a:lstStyle/>
                        <a:p>
                          <a:pPr algn="ctr"/>
                          <a:r>
                            <a:rPr lang="en-US" dirty="0" smtClean="0"/>
                            <a:t>0.8</a:t>
                          </a:r>
                          <a:endParaRPr lang="en-AU" dirty="0"/>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i="1" dirty="0" smtClean="0">
                                        <a:latin typeface="Cambria Math"/>
                                      </a:rPr>
                                    </m:ctrlPr>
                                  </m:sSubPr>
                                  <m:e>
                                    <m:r>
                                      <a:rPr lang="en-US" i="1" dirty="0" smtClean="0">
                                        <a:latin typeface="Cambria Math"/>
                                      </a:rPr>
                                      <m:t>𝑝</m:t>
                                    </m:r>
                                  </m:e>
                                  <m:sub>
                                    <m:r>
                                      <a:rPr lang="en-US" b="0" i="1" dirty="0" smtClean="0">
                                        <a:latin typeface="Cambria Math"/>
                                      </a:rPr>
                                      <m:t>3</m:t>
                                    </m:r>
                                    <m:r>
                                      <m:rPr>
                                        <m:nor/>
                                      </m:rPr>
                                      <a:rPr lang="en-AU" dirty="0"/>
                                      <m:t> </m:t>
                                    </m:r>
                                  </m:sub>
                                </m:sSub>
                              </m:oMath>
                            </m:oMathPara>
                          </a14:m>
                          <a:endParaRPr lang="en-AU" dirty="0"/>
                        </a:p>
                      </a:txBody>
                      <a:tcPr/>
                    </a:tc>
                  </a:tr>
                </a:tbl>
              </a:graphicData>
            </a:graphic>
          </p:graphicFrame>
        </mc:Choice>
        <mc:Fallback xmlns="">
          <p:graphicFrame>
            <p:nvGraphicFramePr>
              <p:cNvPr id="6" name="表格 5"/>
              <p:cNvGraphicFramePr>
                <a:graphicFrameLocks noGrp="1"/>
              </p:cNvGraphicFramePr>
              <p:nvPr>
                <p:extLst>
                  <p:ext uri="{D42A27DB-BD31-4B8C-83A1-F6EECF244321}">
                    <p14:modId xmlns:p14="http://schemas.microsoft.com/office/powerpoint/2010/main" val="2578811530"/>
                  </p:ext>
                </p:extLst>
              </p:nvPr>
            </p:nvGraphicFramePr>
            <p:xfrm>
              <a:off x="4495800" y="3810000"/>
              <a:ext cx="4191000" cy="2225040"/>
            </p:xfrm>
            <a:graphic>
              <a:graphicData uri="http://schemas.openxmlformats.org/drawingml/2006/table">
                <a:tbl>
                  <a:tblPr firstRow="1" bandRow="1">
                    <a:tableStyleId>{5C22544A-7EE6-4342-B048-85BDC9FD1C3A}</a:tableStyleId>
                  </a:tblPr>
                  <a:tblGrid>
                    <a:gridCol w="1047750"/>
                    <a:gridCol w="1047750"/>
                    <a:gridCol w="1047750"/>
                    <a:gridCol w="1047750"/>
                  </a:tblGrid>
                  <a:tr h="370840">
                    <a:tc>
                      <a:txBody>
                        <a:bodyPr/>
                        <a:lstStyle/>
                        <a:p>
                          <a:pPr algn="ctr"/>
                          <a:r>
                            <a:rPr lang="en-US" dirty="0" smtClean="0"/>
                            <a:t>ID</a:t>
                          </a:r>
                          <a:endParaRPr lang="en-AU" dirty="0"/>
                        </a:p>
                      </a:txBody>
                      <a:tcPr/>
                    </a:tc>
                    <a:tc>
                      <a:txBody>
                        <a:bodyPr/>
                        <a:lstStyle/>
                        <a:p>
                          <a:pPr algn="ctr"/>
                          <a:r>
                            <a:rPr lang="en-US" dirty="0" smtClean="0"/>
                            <a:t>attr1</a:t>
                          </a:r>
                          <a:endParaRPr lang="en-AU" dirty="0"/>
                        </a:p>
                      </a:txBody>
                      <a:tcPr/>
                    </a:tc>
                    <a:tc>
                      <a:txBody>
                        <a:bodyPr/>
                        <a:lstStyle/>
                        <a:p>
                          <a:pPr algn="ctr"/>
                          <a:r>
                            <a:rPr lang="en-US" dirty="0" smtClean="0"/>
                            <a:t>attr2</a:t>
                          </a:r>
                          <a:endParaRPr lang="en-AU" dirty="0"/>
                        </a:p>
                      </a:txBody>
                      <a:tcPr/>
                    </a:tc>
                    <a:tc>
                      <a:txBody>
                        <a:bodyPr/>
                        <a:lstStyle/>
                        <a:p>
                          <a:pPr algn="ctr"/>
                          <a:r>
                            <a:rPr lang="en-US" dirty="0" smtClean="0"/>
                            <a:t>Top-1</a:t>
                          </a:r>
                          <a:endParaRPr lang="en-AU" dirty="0"/>
                        </a:p>
                      </a:txBody>
                      <a:tcPr/>
                    </a:tc>
                  </a:tr>
                  <a:tr h="370840">
                    <a:tc>
                      <a:txBody>
                        <a:bodyPr/>
                        <a:lstStyle/>
                        <a:p>
                          <a:endParaRPr lang="en-US"/>
                        </a:p>
                      </a:txBody>
                      <a:tcPr>
                        <a:blipFill rotWithShape="1">
                          <a:blip r:embed="rId3"/>
                          <a:stretch>
                            <a:fillRect l="-581" t="-108197" r="-299419" b="-422951"/>
                          </a:stretch>
                        </a:blipFill>
                      </a:tcPr>
                    </a:tc>
                    <a:tc>
                      <a:txBody>
                        <a:bodyPr/>
                        <a:lstStyle/>
                        <a:p>
                          <a:pPr algn="ctr"/>
                          <a:r>
                            <a:rPr lang="en-US" dirty="0" smtClean="0"/>
                            <a:t>0.8</a:t>
                          </a:r>
                          <a:endParaRPr lang="en-AU" dirty="0"/>
                        </a:p>
                      </a:txBody>
                      <a:tcPr/>
                    </a:tc>
                    <a:tc>
                      <a:txBody>
                        <a:bodyPr/>
                        <a:lstStyle/>
                        <a:p>
                          <a:pPr algn="ctr"/>
                          <a:r>
                            <a:rPr lang="en-US" dirty="0" smtClean="0"/>
                            <a:t>0.2</a:t>
                          </a:r>
                          <a:endParaRPr lang="en-AU" dirty="0"/>
                        </a:p>
                      </a:txBody>
                      <a:tcPr/>
                    </a:tc>
                    <a:tc>
                      <a:txBody>
                        <a:bodyPr/>
                        <a:lstStyle/>
                        <a:p>
                          <a:endParaRPr lang="en-US"/>
                        </a:p>
                      </a:txBody>
                      <a:tcPr>
                        <a:blipFill rotWithShape="1">
                          <a:blip r:embed="rId3"/>
                          <a:stretch>
                            <a:fillRect l="-300000" t="-108197" b="-422951"/>
                          </a:stretch>
                        </a:blipFill>
                      </a:tcPr>
                    </a:tc>
                  </a:tr>
                  <a:tr h="370840">
                    <a:tc>
                      <a:txBody>
                        <a:bodyPr/>
                        <a:lstStyle/>
                        <a:p>
                          <a:endParaRPr lang="en-US"/>
                        </a:p>
                      </a:txBody>
                      <a:tcPr>
                        <a:blipFill rotWithShape="1">
                          <a:blip r:embed="rId3"/>
                          <a:stretch>
                            <a:fillRect l="-581" t="-208197" r="-299419" b="-322951"/>
                          </a:stretch>
                        </a:blipFill>
                      </a:tcPr>
                    </a:tc>
                    <a:tc>
                      <a:txBody>
                        <a:bodyPr/>
                        <a:lstStyle/>
                        <a:p>
                          <a:pPr algn="ctr"/>
                          <a:r>
                            <a:rPr lang="en-US" dirty="0" smtClean="0"/>
                            <a:t>0.7</a:t>
                          </a:r>
                          <a:endParaRPr lang="en-AU" dirty="0"/>
                        </a:p>
                      </a:txBody>
                      <a:tcPr/>
                    </a:tc>
                    <a:tc>
                      <a:txBody>
                        <a:bodyPr/>
                        <a:lstStyle/>
                        <a:p>
                          <a:pPr algn="ctr"/>
                          <a:r>
                            <a:rPr lang="en-US" dirty="0" smtClean="0"/>
                            <a:t>0.3</a:t>
                          </a:r>
                          <a:endParaRPr lang="en-AU" dirty="0"/>
                        </a:p>
                      </a:txBody>
                      <a:tcPr/>
                    </a:tc>
                    <a:tc>
                      <a:txBody>
                        <a:bodyPr/>
                        <a:lstStyle/>
                        <a:p>
                          <a:endParaRPr lang="en-US"/>
                        </a:p>
                      </a:txBody>
                      <a:tcPr>
                        <a:blipFill rotWithShape="1">
                          <a:blip r:embed="rId3"/>
                          <a:stretch>
                            <a:fillRect l="-300000" t="-208197" b="-322951"/>
                          </a:stretch>
                        </a:blipFill>
                      </a:tcPr>
                    </a:tc>
                  </a:tr>
                  <a:tr h="370840">
                    <a:tc>
                      <a:txBody>
                        <a:bodyPr/>
                        <a:lstStyle/>
                        <a:p>
                          <a:endParaRPr lang="en-US"/>
                        </a:p>
                      </a:txBody>
                      <a:tcPr>
                        <a:blipFill rotWithShape="1">
                          <a:blip r:embed="rId3"/>
                          <a:stretch>
                            <a:fillRect l="-581" t="-313333" r="-299419" b="-228333"/>
                          </a:stretch>
                        </a:blipFill>
                      </a:tcPr>
                    </a:tc>
                    <a:tc>
                      <a:txBody>
                        <a:bodyPr/>
                        <a:lstStyle/>
                        <a:p>
                          <a:pPr algn="ctr"/>
                          <a:r>
                            <a:rPr lang="en-US" dirty="0" smtClean="0"/>
                            <a:t>0.5</a:t>
                          </a:r>
                          <a:endParaRPr lang="en-AU" dirty="0"/>
                        </a:p>
                      </a:txBody>
                      <a:tcPr/>
                    </a:tc>
                    <a:tc>
                      <a:txBody>
                        <a:bodyPr/>
                        <a:lstStyle/>
                        <a:p>
                          <a:pPr algn="ctr"/>
                          <a:r>
                            <a:rPr lang="en-US" dirty="0" smtClean="0"/>
                            <a:t>0.5</a:t>
                          </a:r>
                          <a:endParaRPr lang="en-AU" dirty="0"/>
                        </a:p>
                      </a:txBody>
                      <a:tcPr/>
                    </a:tc>
                    <a:tc>
                      <a:txBody>
                        <a:bodyPr/>
                        <a:lstStyle/>
                        <a:p>
                          <a:endParaRPr lang="en-US"/>
                        </a:p>
                      </a:txBody>
                      <a:tcPr>
                        <a:blipFill rotWithShape="1">
                          <a:blip r:embed="rId3"/>
                          <a:stretch>
                            <a:fillRect l="-300000" t="-313333" b="-228333"/>
                          </a:stretch>
                        </a:blipFill>
                      </a:tcPr>
                    </a:tc>
                  </a:tr>
                  <a:tr h="370840">
                    <a:tc>
                      <a:txBody>
                        <a:bodyPr/>
                        <a:lstStyle/>
                        <a:p>
                          <a:endParaRPr lang="en-US"/>
                        </a:p>
                      </a:txBody>
                      <a:tcPr>
                        <a:blipFill rotWithShape="1">
                          <a:blip r:embed="rId3"/>
                          <a:stretch>
                            <a:fillRect l="-581" t="-406557" r="-299419" b="-124590"/>
                          </a:stretch>
                        </a:blipFill>
                      </a:tcPr>
                    </a:tc>
                    <a:tc>
                      <a:txBody>
                        <a:bodyPr/>
                        <a:lstStyle/>
                        <a:p>
                          <a:pPr algn="ctr"/>
                          <a:r>
                            <a:rPr lang="en-US" dirty="0" smtClean="0"/>
                            <a:t>0.3</a:t>
                          </a:r>
                          <a:endParaRPr lang="en-AU" dirty="0"/>
                        </a:p>
                      </a:txBody>
                      <a:tcPr/>
                    </a:tc>
                    <a:tc>
                      <a:txBody>
                        <a:bodyPr/>
                        <a:lstStyle/>
                        <a:p>
                          <a:pPr algn="ctr"/>
                          <a:r>
                            <a:rPr lang="en-US" dirty="0" smtClean="0"/>
                            <a:t>0.7</a:t>
                          </a:r>
                          <a:endParaRPr lang="en-AU" dirty="0"/>
                        </a:p>
                      </a:txBody>
                      <a:tcPr/>
                    </a:tc>
                    <a:tc>
                      <a:txBody>
                        <a:bodyPr/>
                        <a:lstStyle/>
                        <a:p>
                          <a:endParaRPr lang="en-US"/>
                        </a:p>
                      </a:txBody>
                      <a:tcPr>
                        <a:blipFill rotWithShape="1">
                          <a:blip r:embed="rId3"/>
                          <a:stretch>
                            <a:fillRect l="-300000" t="-406557" b="-124590"/>
                          </a:stretch>
                        </a:blipFill>
                      </a:tcPr>
                    </a:tc>
                  </a:tr>
                  <a:tr h="370840">
                    <a:tc>
                      <a:txBody>
                        <a:bodyPr/>
                        <a:lstStyle/>
                        <a:p>
                          <a:endParaRPr lang="en-US"/>
                        </a:p>
                      </a:txBody>
                      <a:tcPr>
                        <a:blipFill rotWithShape="1">
                          <a:blip r:embed="rId3"/>
                          <a:stretch>
                            <a:fillRect l="-581" t="-506557" r="-299419" b="-24590"/>
                          </a:stretch>
                        </a:blipFill>
                      </a:tcPr>
                    </a:tc>
                    <a:tc>
                      <a:txBody>
                        <a:bodyPr/>
                        <a:lstStyle/>
                        <a:p>
                          <a:pPr algn="ctr"/>
                          <a:r>
                            <a:rPr lang="en-US" dirty="0" smtClean="0"/>
                            <a:t>0.2</a:t>
                          </a:r>
                          <a:endParaRPr lang="en-AU" dirty="0"/>
                        </a:p>
                      </a:txBody>
                      <a:tcPr/>
                    </a:tc>
                    <a:tc>
                      <a:txBody>
                        <a:bodyPr/>
                        <a:lstStyle/>
                        <a:p>
                          <a:pPr algn="ctr"/>
                          <a:r>
                            <a:rPr lang="en-US" dirty="0" smtClean="0"/>
                            <a:t>0.8</a:t>
                          </a:r>
                          <a:endParaRPr lang="en-AU" dirty="0"/>
                        </a:p>
                      </a:txBody>
                      <a:tcPr/>
                    </a:tc>
                    <a:tc>
                      <a:txBody>
                        <a:bodyPr/>
                        <a:lstStyle/>
                        <a:p>
                          <a:endParaRPr lang="en-US"/>
                        </a:p>
                      </a:txBody>
                      <a:tcPr>
                        <a:blipFill rotWithShape="1">
                          <a:blip r:embed="rId3"/>
                          <a:stretch>
                            <a:fillRect l="-300000" t="-506557" b="-24590"/>
                          </a:stretch>
                        </a:blipFill>
                      </a:tcPr>
                    </a:tc>
                  </a:tr>
                </a:tbl>
              </a:graphicData>
            </a:graphic>
          </p:graphicFrame>
        </mc:Fallback>
      </mc:AlternateContent>
      <p:sp>
        <p:nvSpPr>
          <p:cNvPr id="17" name="圆角矩形 16"/>
          <p:cNvSpPr/>
          <p:nvPr/>
        </p:nvSpPr>
        <p:spPr>
          <a:xfrm>
            <a:off x="4495800" y="1143000"/>
            <a:ext cx="4190999" cy="381000"/>
          </a:xfrm>
          <a:prstGeom prst="round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Product tuples</a:t>
            </a:r>
            <a:endParaRPr lang="en-AU" dirty="0">
              <a:solidFill>
                <a:schemeClr val="tx1"/>
              </a:solidFill>
            </a:endParaRPr>
          </a:p>
        </p:txBody>
      </p:sp>
      <p:sp>
        <p:nvSpPr>
          <p:cNvPr id="20" name="圆角矩形 19"/>
          <p:cNvSpPr/>
          <p:nvPr/>
        </p:nvSpPr>
        <p:spPr>
          <a:xfrm>
            <a:off x="4505324" y="3352800"/>
            <a:ext cx="4181476" cy="381000"/>
          </a:xfrm>
          <a:prstGeom prst="round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User preferences</a:t>
            </a:r>
            <a:endParaRPr lang="en-AU" dirty="0">
              <a:solidFill>
                <a:schemeClr val="tx1"/>
              </a:solidFill>
            </a:endParaRPr>
          </a:p>
        </p:txBody>
      </p:sp>
      <p:cxnSp>
        <p:nvCxnSpPr>
          <p:cNvPr id="31" name="直接连接符 30"/>
          <p:cNvCxnSpPr/>
          <p:nvPr/>
        </p:nvCxnSpPr>
        <p:spPr>
          <a:xfrm>
            <a:off x="1048530" y="3151453"/>
            <a:ext cx="568275" cy="251065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5" name="圆角矩形 54"/>
          <p:cNvSpPr/>
          <p:nvPr/>
        </p:nvSpPr>
        <p:spPr>
          <a:xfrm>
            <a:off x="479634" y="228600"/>
            <a:ext cx="8207166" cy="685800"/>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dirty="0" smtClean="0">
                <a:solidFill>
                  <a:schemeClr val="bg1"/>
                </a:solidFill>
              </a:rPr>
              <a:t> </a:t>
            </a:r>
            <a:r>
              <a:rPr lang="en-US" altLang="zh-CN" sz="3600" dirty="0">
                <a:solidFill>
                  <a:schemeClr val="bg1"/>
                </a:solidFill>
              </a:rPr>
              <a:t>Preliminaries</a:t>
            </a:r>
            <a:endParaRPr lang="en-AU" sz="3600" dirty="0">
              <a:solidFill>
                <a:schemeClr val="bg1"/>
              </a:solidFill>
            </a:endParaRPr>
          </a:p>
        </p:txBody>
      </p:sp>
      <p:grpSp>
        <p:nvGrpSpPr>
          <p:cNvPr id="24" name="组合 23"/>
          <p:cNvGrpSpPr/>
          <p:nvPr/>
        </p:nvGrpSpPr>
        <p:grpSpPr>
          <a:xfrm>
            <a:off x="280073" y="3006966"/>
            <a:ext cx="3639302" cy="3055249"/>
            <a:chOff x="280073" y="3006966"/>
            <a:chExt cx="3639302" cy="3055249"/>
          </a:xfrm>
        </p:grpSpPr>
        <p:grpSp>
          <p:nvGrpSpPr>
            <p:cNvPr id="25" name="组合 24"/>
            <p:cNvGrpSpPr/>
            <p:nvPr/>
          </p:nvGrpSpPr>
          <p:grpSpPr>
            <a:xfrm>
              <a:off x="778605" y="3075253"/>
              <a:ext cx="3048000" cy="2590800"/>
              <a:chOff x="914400" y="2362200"/>
              <a:chExt cx="3048000" cy="2590800"/>
            </a:xfrm>
          </p:grpSpPr>
          <p:cxnSp>
            <p:nvCxnSpPr>
              <p:cNvPr id="36" name="直接箭头连接符 35"/>
              <p:cNvCxnSpPr/>
              <p:nvPr/>
            </p:nvCxnSpPr>
            <p:spPr>
              <a:xfrm>
                <a:off x="914400" y="4953000"/>
                <a:ext cx="30480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7" name="直接箭头连接符 36"/>
              <p:cNvCxnSpPr/>
              <p:nvPr/>
            </p:nvCxnSpPr>
            <p:spPr>
              <a:xfrm flipV="1">
                <a:off x="914400" y="2362200"/>
                <a:ext cx="0" cy="25908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26" name="椭圆 25"/>
            <p:cNvSpPr/>
            <p:nvPr/>
          </p:nvSpPr>
          <p:spPr>
            <a:xfrm>
              <a:off x="1073880" y="3540853"/>
              <a:ext cx="144000" cy="144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sp>
          <p:nvSpPr>
            <p:cNvPr id="27" name="椭圆 26"/>
            <p:cNvSpPr/>
            <p:nvPr/>
          </p:nvSpPr>
          <p:spPr>
            <a:xfrm>
              <a:off x="2840205" y="5208853"/>
              <a:ext cx="144000" cy="144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sp>
          <p:nvSpPr>
            <p:cNvPr id="28" name="椭圆 27"/>
            <p:cNvSpPr/>
            <p:nvPr/>
          </p:nvSpPr>
          <p:spPr>
            <a:xfrm>
              <a:off x="1759637" y="4604659"/>
              <a:ext cx="144000" cy="144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mc:AlternateContent xmlns:mc="http://schemas.openxmlformats.org/markup-compatibility/2006" xmlns:a14="http://schemas.microsoft.com/office/drawing/2010/main">
          <mc:Choice Requires="a14">
            <p:sp>
              <p:nvSpPr>
                <p:cNvPr id="29" name="TextBox 28"/>
                <p:cNvSpPr txBox="1"/>
                <p:nvPr/>
              </p:nvSpPr>
              <p:spPr>
                <a:xfrm>
                  <a:off x="1178242" y="3212743"/>
                  <a:ext cx="582563" cy="400110"/>
                </a:xfrm>
                <a:prstGeom prst="rect">
                  <a:avLst/>
                </a:prstGeom>
              </p:spPr>
              <p:txBody>
                <a:bodyPr wrap="square" rtlCol="0">
                  <a:spAutoFit/>
                </a:bodyPr>
                <a:lstStyle/>
                <a:p>
                  <a:pPr marL="342900" indent="-342900" fontAlgn="auto">
                    <a:spcBef>
                      <a:spcPct val="20000"/>
                    </a:spcBef>
                    <a:spcAft>
                      <a:spcPts val="0"/>
                    </a:spcAft>
                  </a:pPr>
                  <a14:m>
                    <m:oMathPara xmlns:m="http://schemas.openxmlformats.org/officeDocument/2006/math">
                      <m:oMathParaPr>
                        <m:jc m:val="centerGroup"/>
                      </m:oMathParaPr>
                      <m:oMath xmlns:m="http://schemas.openxmlformats.org/officeDocument/2006/math">
                        <m:sSub>
                          <m:sSubPr>
                            <m:ctrlPr>
                              <a:rPr lang="en-US" sz="2000" i="1" dirty="0">
                                <a:latin typeface="Cambria Math"/>
                              </a:rPr>
                            </m:ctrlPr>
                          </m:sSubPr>
                          <m:e>
                            <m:r>
                              <a:rPr lang="en-US" sz="2000" i="1" dirty="0">
                                <a:latin typeface="Cambria Math"/>
                              </a:rPr>
                              <m:t>𝑝</m:t>
                            </m:r>
                          </m:e>
                          <m:sub>
                            <m:r>
                              <a:rPr lang="en-US" sz="2000" i="1" dirty="0">
                                <a:latin typeface="Cambria Math"/>
                              </a:rPr>
                              <m:t>1</m:t>
                            </m:r>
                            <m:r>
                              <m:rPr>
                                <m:nor/>
                              </m:rPr>
                              <a:rPr lang="en-AU" sz="2000" dirty="0"/>
                              <m:t> </m:t>
                            </m:r>
                          </m:sub>
                        </m:sSub>
                      </m:oMath>
                    </m:oMathPara>
                  </a14:m>
                  <a:endParaRPr kumimoji="0" lang="en-AU" sz="2000" i="0" u="none" strike="noStrike" kern="1200" cap="none" spc="0" normalizeH="0" baseline="0" noProof="0" dirty="0" smtClean="0">
                    <a:ln>
                      <a:noFill/>
                    </a:ln>
                    <a:solidFill>
                      <a:schemeClr val="tx1"/>
                    </a:solidFill>
                    <a:effectLst/>
                    <a:uLnTx/>
                    <a:uFillTx/>
                    <a:latin typeface="Sommet bold"/>
                    <a:ea typeface="+mn-ea"/>
                    <a:cs typeface="+mn-cs"/>
                  </a:endParaRPr>
                </a:p>
              </p:txBody>
            </p:sp>
          </mc:Choice>
          <mc:Fallback xmlns="">
            <p:sp>
              <p:nvSpPr>
                <p:cNvPr id="29" name="TextBox 28"/>
                <p:cNvSpPr txBox="1">
                  <a:spLocks noRot="1" noChangeAspect="1" noMove="1" noResize="1" noEditPoints="1" noAdjustHandles="1" noChangeArrowheads="1" noChangeShapeType="1" noTextEdit="1"/>
                </p:cNvSpPr>
                <p:nvPr/>
              </p:nvSpPr>
              <p:spPr>
                <a:xfrm>
                  <a:off x="1178242" y="3212743"/>
                  <a:ext cx="582563" cy="400110"/>
                </a:xfrm>
                <a:prstGeom prst="rect">
                  <a:avLst/>
                </a:prstGeom>
                <a:blipFill rotWithShape="1">
                  <a:blip r:embed="rId4"/>
                  <a:stretch>
                    <a:fillRect b="-9091"/>
                  </a:stretch>
                </a:blipFill>
              </p:spPr>
              <p:txBody>
                <a:bodyPr/>
                <a:lstStyle/>
                <a:p>
                  <a:r>
                    <a:rPr lang="en-AU">
                      <a:noFill/>
                    </a:rPr>
                    <a:t> </a:t>
                  </a:r>
                </a:p>
              </p:txBody>
            </p:sp>
          </mc:Fallback>
        </mc:AlternateContent>
        <p:sp>
          <p:nvSpPr>
            <p:cNvPr id="30" name="TextBox 29"/>
            <p:cNvSpPr txBox="1"/>
            <p:nvPr/>
          </p:nvSpPr>
          <p:spPr>
            <a:xfrm rot="10800000">
              <a:off x="318191" y="3006966"/>
              <a:ext cx="492443" cy="646972"/>
            </a:xfrm>
            <a:prstGeom prst="rect">
              <a:avLst/>
            </a:prstGeom>
          </p:spPr>
          <p:txBody>
            <a:bodyPr vert="eaVert" wrap="none" rtlCol="0">
              <a:spAutoFit/>
            </a:bodyPr>
            <a:lstStyle/>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r>
                <a:rPr kumimoji="0" lang="en-US" sz="2000" b="1" i="0" u="none" strike="noStrike" kern="1200" cap="none" spc="0" normalizeH="0" baseline="0" noProof="0" dirty="0" smtClean="0">
                  <a:ln>
                    <a:noFill/>
                  </a:ln>
                  <a:solidFill>
                    <a:schemeClr val="tx1"/>
                  </a:solidFill>
                  <a:effectLst/>
                  <a:uLnTx/>
                  <a:uFillTx/>
                  <a:latin typeface="Sommet bold"/>
                  <a:ea typeface="+mn-ea"/>
                  <a:cs typeface="+mn-cs"/>
                </a:rPr>
                <a:t>attr2</a:t>
              </a:r>
              <a:endParaRPr kumimoji="0" lang="en-AU" sz="2000" b="1" i="0" u="none" strike="noStrike" kern="1200" cap="none" spc="0" normalizeH="0" baseline="0" noProof="0" dirty="0" smtClean="0">
                <a:ln>
                  <a:noFill/>
                </a:ln>
                <a:solidFill>
                  <a:schemeClr val="tx1"/>
                </a:solidFill>
                <a:effectLst/>
                <a:uLnTx/>
                <a:uFillTx/>
                <a:latin typeface="Sommet bold"/>
                <a:ea typeface="+mn-ea"/>
                <a:cs typeface="+mn-cs"/>
              </a:endParaRPr>
            </a:p>
          </p:txBody>
        </p:sp>
        <mc:AlternateContent xmlns:mc="http://schemas.openxmlformats.org/markup-compatibility/2006" xmlns:a14="http://schemas.microsoft.com/office/drawing/2010/main">
          <mc:Choice Requires="a14">
            <p:sp>
              <p:nvSpPr>
                <p:cNvPr id="32" name="TextBox 31"/>
                <p:cNvSpPr txBox="1"/>
                <p:nvPr/>
              </p:nvSpPr>
              <p:spPr>
                <a:xfrm>
                  <a:off x="280073" y="5475665"/>
                  <a:ext cx="793807" cy="461665"/>
                </a:xfrm>
                <a:prstGeom prst="rect">
                  <a:avLst/>
                </a:prstGeom>
              </p:spPr>
              <p:txBody>
                <a:bodyPr wrap="none" rtlCol="0">
                  <a:spAutoFit/>
                </a:bodyPr>
                <a:lstStyle/>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14:m>
                    <m:oMathPara xmlns:m="http://schemas.openxmlformats.org/officeDocument/2006/math">
                      <m:oMathParaPr>
                        <m:jc m:val="centerGroup"/>
                      </m:oMathParaPr>
                      <m:oMath xmlns:m="http://schemas.openxmlformats.org/officeDocument/2006/math">
                        <m:r>
                          <a:rPr kumimoji="0" lang="en-US" sz="2400" b="1" i="1" u="none" strike="noStrike" kern="1200" cap="none" spc="0" normalizeH="0" baseline="0" noProof="0" dirty="0" smtClean="0">
                            <a:ln>
                              <a:noFill/>
                            </a:ln>
                            <a:solidFill>
                              <a:schemeClr val="tx1"/>
                            </a:solidFill>
                            <a:effectLst/>
                            <a:uLnTx/>
                            <a:uFillTx/>
                            <a:latin typeface="Cambria Math"/>
                            <a:ea typeface="+mn-ea"/>
                            <a:cs typeface="+mn-cs"/>
                          </a:rPr>
                          <m:t>𝒐</m:t>
                        </m:r>
                      </m:oMath>
                    </m:oMathPara>
                  </a14:m>
                  <a:endParaRPr kumimoji="0" lang="en-AU" sz="2400" b="1" i="0" u="none" strike="noStrike" kern="1200" cap="none" spc="0" normalizeH="0" baseline="0" noProof="0" dirty="0" smtClean="0">
                    <a:ln>
                      <a:noFill/>
                    </a:ln>
                    <a:solidFill>
                      <a:schemeClr val="tx1"/>
                    </a:solidFill>
                    <a:effectLst/>
                    <a:uLnTx/>
                    <a:uFillTx/>
                    <a:latin typeface="Sommet bold"/>
                    <a:ea typeface="+mn-ea"/>
                    <a:cs typeface="+mn-cs"/>
                  </a:endParaRPr>
                </a:p>
              </p:txBody>
            </p:sp>
          </mc:Choice>
          <mc:Fallback xmlns="">
            <p:sp>
              <p:nvSpPr>
                <p:cNvPr id="32" name="TextBox 31"/>
                <p:cNvSpPr txBox="1">
                  <a:spLocks noRot="1" noChangeAspect="1" noMove="1" noResize="1" noEditPoints="1" noAdjustHandles="1" noChangeArrowheads="1" noChangeShapeType="1" noTextEdit="1"/>
                </p:cNvSpPr>
                <p:nvPr/>
              </p:nvSpPr>
              <p:spPr>
                <a:xfrm>
                  <a:off x="280073" y="5475665"/>
                  <a:ext cx="793807" cy="461665"/>
                </a:xfrm>
                <a:prstGeom prst="rect">
                  <a:avLst/>
                </a:prstGeom>
                <a:blipFill rotWithShape="1">
                  <a:blip r:embed="rId5"/>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33" name="TextBox 32"/>
                <p:cNvSpPr txBox="1"/>
                <p:nvPr/>
              </p:nvSpPr>
              <p:spPr>
                <a:xfrm>
                  <a:off x="1861158" y="4245249"/>
                  <a:ext cx="582563" cy="400110"/>
                </a:xfrm>
                <a:prstGeom prst="rect">
                  <a:avLst/>
                </a:prstGeom>
              </p:spPr>
              <p:txBody>
                <a:bodyPr wrap="square" rtlCol="0">
                  <a:spAutoFit/>
                </a:bodyPr>
                <a:lstStyle/>
                <a:p>
                  <a:pPr marL="342900" indent="-342900" fontAlgn="auto">
                    <a:spcBef>
                      <a:spcPct val="20000"/>
                    </a:spcBef>
                    <a:spcAft>
                      <a:spcPts val="0"/>
                    </a:spcAft>
                  </a:pPr>
                  <a14:m>
                    <m:oMathPara xmlns:m="http://schemas.openxmlformats.org/officeDocument/2006/math">
                      <m:oMathParaPr>
                        <m:jc m:val="centerGroup"/>
                      </m:oMathParaPr>
                      <m:oMath xmlns:m="http://schemas.openxmlformats.org/officeDocument/2006/math">
                        <m:sSub>
                          <m:sSubPr>
                            <m:ctrlPr>
                              <a:rPr lang="en-US" sz="2000" i="1" dirty="0" smtClean="0">
                                <a:latin typeface="Cambria Math"/>
                              </a:rPr>
                            </m:ctrlPr>
                          </m:sSubPr>
                          <m:e>
                            <m:r>
                              <a:rPr lang="en-US" sz="2000" i="1" dirty="0">
                                <a:latin typeface="Cambria Math"/>
                              </a:rPr>
                              <m:t>𝑝</m:t>
                            </m:r>
                          </m:e>
                          <m:sub>
                            <m:r>
                              <a:rPr lang="en-US" sz="2000" b="0" i="1" dirty="0" smtClean="0">
                                <a:latin typeface="Cambria Math"/>
                              </a:rPr>
                              <m:t>2</m:t>
                            </m:r>
                            <m:r>
                              <m:rPr>
                                <m:nor/>
                              </m:rPr>
                              <a:rPr lang="en-AU" sz="2000" dirty="0"/>
                              <m:t> </m:t>
                            </m:r>
                          </m:sub>
                        </m:sSub>
                      </m:oMath>
                    </m:oMathPara>
                  </a14:m>
                  <a:endParaRPr kumimoji="0" lang="en-AU" sz="2000" i="0" u="none" strike="noStrike" kern="1200" cap="none" spc="0" normalizeH="0" baseline="0" noProof="0" dirty="0" smtClean="0">
                    <a:ln>
                      <a:noFill/>
                    </a:ln>
                    <a:solidFill>
                      <a:schemeClr val="tx1"/>
                    </a:solidFill>
                    <a:effectLst/>
                    <a:uLnTx/>
                    <a:uFillTx/>
                    <a:latin typeface="Sommet bold"/>
                    <a:ea typeface="+mn-ea"/>
                    <a:cs typeface="+mn-cs"/>
                  </a:endParaRPr>
                </a:p>
              </p:txBody>
            </p:sp>
          </mc:Choice>
          <mc:Fallback xmlns="">
            <p:sp>
              <p:nvSpPr>
                <p:cNvPr id="33" name="TextBox 32"/>
                <p:cNvSpPr txBox="1">
                  <a:spLocks noRot="1" noChangeAspect="1" noMove="1" noResize="1" noEditPoints="1" noAdjustHandles="1" noChangeArrowheads="1" noChangeShapeType="1" noTextEdit="1"/>
                </p:cNvSpPr>
                <p:nvPr/>
              </p:nvSpPr>
              <p:spPr>
                <a:xfrm>
                  <a:off x="1861158" y="4245249"/>
                  <a:ext cx="582563" cy="400110"/>
                </a:xfrm>
                <a:prstGeom prst="rect">
                  <a:avLst/>
                </a:prstGeom>
                <a:blipFill rotWithShape="1">
                  <a:blip r:embed="rId6"/>
                  <a:stretch>
                    <a:fillRect b="-9091"/>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34" name="TextBox 33"/>
                <p:cNvSpPr txBox="1"/>
                <p:nvPr/>
              </p:nvSpPr>
              <p:spPr>
                <a:xfrm>
                  <a:off x="2912205" y="4840713"/>
                  <a:ext cx="582563" cy="400110"/>
                </a:xfrm>
                <a:prstGeom prst="rect">
                  <a:avLst/>
                </a:prstGeom>
              </p:spPr>
              <p:txBody>
                <a:bodyPr wrap="square" rtlCol="0">
                  <a:spAutoFit/>
                </a:bodyPr>
                <a:lstStyle/>
                <a:p>
                  <a:pPr marL="342900" indent="-342900" fontAlgn="auto">
                    <a:spcBef>
                      <a:spcPct val="20000"/>
                    </a:spcBef>
                    <a:spcAft>
                      <a:spcPts val="0"/>
                    </a:spcAft>
                  </a:pPr>
                  <a14:m>
                    <m:oMathPara xmlns:m="http://schemas.openxmlformats.org/officeDocument/2006/math">
                      <m:oMathParaPr>
                        <m:jc m:val="centerGroup"/>
                      </m:oMathParaPr>
                      <m:oMath xmlns:m="http://schemas.openxmlformats.org/officeDocument/2006/math">
                        <m:sSub>
                          <m:sSubPr>
                            <m:ctrlPr>
                              <a:rPr lang="en-US" sz="2000" i="1" dirty="0" smtClean="0">
                                <a:latin typeface="Cambria Math"/>
                              </a:rPr>
                            </m:ctrlPr>
                          </m:sSubPr>
                          <m:e>
                            <m:r>
                              <a:rPr lang="en-US" sz="2000" i="1" dirty="0">
                                <a:latin typeface="Cambria Math"/>
                              </a:rPr>
                              <m:t>𝑝</m:t>
                            </m:r>
                          </m:e>
                          <m:sub>
                            <m:r>
                              <a:rPr lang="en-US" sz="2000" b="0" i="1" dirty="0" smtClean="0">
                                <a:latin typeface="Cambria Math"/>
                              </a:rPr>
                              <m:t>3</m:t>
                            </m:r>
                            <m:r>
                              <m:rPr>
                                <m:nor/>
                              </m:rPr>
                              <a:rPr lang="en-AU" sz="2000" dirty="0"/>
                              <m:t> </m:t>
                            </m:r>
                          </m:sub>
                        </m:sSub>
                      </m:oMath>
                    </m:oMathPara>
                  </a14:m>
                  <a:endParaRPr kumimoji="0" lang="en-AU" sz="2000" i="0" u="none" strike="noStrike" kern="1200" cap="none" spc="0" normalizeH="0" baseline="0" noProof="0" dirty="0" smtClean="0">
                    <a:ln>
                      <a:noFill/>
                    </a:ln>
                    <a:solidFill>
                      <a:schemeClr val="tx1"/>
                    </a:solidFill>
                    <a:effectLst/>
                    <a:uLnTx/>
                    <a:uFillTx/>
                    <a:latin typeface="Sommet bold"/>
                    <a:ea typeface="+mn-ea"/>
                    <a:cs typeface="+mn-cs"/>
                  </a:endParaRPr>
                </a:p>
              </p:txBody>
            </p:sp>
          </mc:Choice>
          <mc:Fallback xmlns="">
            <p:sp>
              <p:nvSpPr>
                <p:cNvPr id="34" name="TextBox 33"/>
                <p:cNvSpPr txBox="1">
                  <a:spLocks noRot="1" noChangeAspect="1" noMove="1" noResize="1" noEditPoints="1" noAdjustHandles="1" noChangeArrowheads="1" noChangeShapeType="1" noTextEdit="1"/>
                </p:cNvSpPr>
                <p:nvPr/>
              </p:nvSpPr>
              <p:spPr>
                <a:xfrm>
                  <a:off x="2912205" y="4840713"/>
                  <a:ext cx="582563" cy="400110"/>
                </a:xfrm>
                <a:prstGeom prst="rect">
                  <a:avLst/>
                </a:prstGeom>
                <a:blipFill rotWithShape="1">
                  <a:blip r:embed="rId7"/>
                  <a:stretch>
                    <a:fillRect b="-9091"/>
                  </a:stretch>
                </a:blipFill>
              </p:spPr>
              <p:txBody>
                <a:bodyPr/>
                <a:lstStyle/>
                <a:p>
                  <a:r>
                    <a:rPr lang="en-AU">
                      <a:noFill/>
                    </a:rPr>
                    <a:t> </a:t>
                  </a:r>
                </a:p>
              </p:txBody>
            </p:sp>
          </mc:Fallback>
        </mc:AlternateContent>
        <p:sp>
          <p:nvSpPr>
            <p:cNvPr id="35" name="TextBox 34"/>
            <p:cNvSpPr txBox="1"/>
            <p:nvPr/>
          </p:nvSpPr>
          <p:spPr>
            <a:xfrm>
              <a:off x="3180070" y="5662105"/>
              <a:ext cx="739305" cy="400110"/>
            </a:xfrm>
            <a:prstGeom prst="rect">
              <a:avLst/>
            </a:prstGeom>
          </p:spPr>
          <p:txBody>
            <a:bodyPr wrap="none" rtlCol="0">
              <a:spAutoFit/>
            </a:bodyPr>
            <a:lstStyle/>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r>
                <a:rPr kumimoji="0" lang="en-US" sz="2000" b="1" i="0" u="none" strike="noStrike" kern="1200" cap="none" spc="0" normalizeH="0" baseline="0" noProof="0" dirty="0" smtClean="0">
                  <a:ln>
                    <a:noFill/>
                  </a:ln>
                  <a:solidFill>
                    <a:schemeClr val="tx1"/>
                  </a:solidFill>
                  <a:effectLst/>
                  <a:uLnTx/>
                  <a:uFillTx/>
                  <a:latin typeface="Sommet bold"/>
                  <a:ea typeface="+mn-ea"/>
                  <a:cs typeface="+mn-cs"/>
                </a:rPr>
                <a:t>attr1</a:t>
              </a:r>
              <a:endParaRPr kumimoji="0" lang="en-AU" sz="2000" b="1" i="0" u="none" strike="noStrike" kern="1200" cap="none" spc="0" normalizeH="0" baseline="0" noProof="0" dirty="0" smtClean="0">
                <a:ln>
                  <a:noFill/>
                </a:ln>
                <a:solidFill>
                  <a:schemeClr val="tx1"/>
                </a:solidFill>
                <a:effectLst/>
                <a:uLnTx/>
                <a:uFillTx/>
                <a:latin typeface="Sommet bold"/>
                <a:ea typeface="+mn-ea"/>
                <a:cs typeface="+mn-cs"/>
              </a:endParaRPr>
            </a:p>
          </p:txBody>
        </p:sp>
      </p:grpSp>
      <mc:AlternateContent xmlns:mc="http://schemas.openxmlformats.org/markup-compatibility/2006" xmlns:a14="http://schemas.microsoft.com/office/drawing/2010/main">
        <mc:Choice Requires="a14">
          <p:graphicFrame>
            <p:nvGraphicFramePr>
              <p:cNvPr id="38" name="表格 37"/>
              <p:cNvGraphicFramePr>
                <a:graphicFrameLocks noGrp="1"/>
              </p:cNvGraphicFramePr>
              <p:nvPr>
                <p:extLst>
                  <p:ext uri="{D42A27DB-BD31-4B8C-83A1-F6EECF244321}">
                    <p14:modId xmlns:p14="http://schemas.microsoft.com/office/powerpoint/2010/main" val="3077673217"/>
                  </p:ext>
                </p:extLst>
              </p:nvPr>
            </p:nvGraphicFramePr>
            <p:xfrm>
              <a:off x="4495800" y="1600200"/>
              <a:ext cx="4191000" cy="1483360"/>
            </p:xfrm>
            <a:graphic>
              <a:graphicData uri="http://schemas.openxmlformats.org/drawingml/2006/table">
                <a:tbl>
                  <a:tblPr firstRow="1" bandRow="1">
                    <a:tableStyleId>{5C22544A-7EE6-4342-B048-85BDC9FD1C3A}</a:tableStyleId>
                  </a:tblPr>
                  <a:tblGrid>
                    <a:gridCol w="1397000"/>
                    <a:gridCol w="1397000"/>
                    <a:gridCol w="1397000"/>
                  </a:tblGrid>
                  <a:tr h="370840">
                    <a:tc>
                      <a:txBody>
                        <a:bodyPr/>
                        <a:lstStyle/>
                        <a:p>
                          <a:pPr algn="ctr"/>
                          <a:r>
                            <a:rPr lang="en-US" dirty="0" smtClean="0"/>
                            <a:t>ID</a:t>
                          </a:r>
                          <a:endParaRPr lang="en-AU" dirty="0"/>
                        </a:p>
                      </a:txBody>
                      <a:tcPr/>
                    </a:tc>
                    <a:tc>
                      <a:txBody>
                        <a:bodyPr/>
                        <a:lstStyle/>
                        <a:p>
                          <a:pPr algn="ctr"/>
                          <a:r>
                            <a:rPr lang="en-US" dirty="0" smtClean="0"/>
                            <a:t>attr1</a:t>
                          </a:r>
                          <a:endParaRPr lang="en-AU" dirty="0"/>
                        </a:p>
                      </a:txBody>
                      <a:tcPr/>
                    </a:tc>
                    <a:tc>
                      <a:txBody>
                        <a:bodyPr/>
                        <a:lstStyle/>
                        <a:p>
                          <a:pPr algn="ctr"/>
                          <a:r>
                            <a:rPr lang="en-US" dirty="0" smtClean="0"/>
                            <a:t>attr2</a:t>
                          </a:r>
                          <a:endParaRPr lang="en-AU" dirty="0"/>
                        </a:p>
                      </a:txBody>
                      <a:tcPr/>
                    </a:tc>
                  </a:tr>
                  <a:tr h="370840">
                    <a:tc>
                      <a:txBody>
                        <a:bodyPr/>
                        <a:lstStyle/>
                        <a:p>
                          <a:pPr algn="ctr"/>
                          <a14:m>
                            <m:oMathPara xmlns:m="http://schemas.openxmlformats.org/officeDocument/2006/math">
                              <m:oMathParaPr>
                                <m:jc m:val="centerGroup"/>
                              </m:oMathParaPr>
                              <m:oMath xmlns:m="http://schemas.openxmlformats.org/officeDocument/2006/math">
                                <m:sSub>
                                  <m:sSubPr>
                                    <m:ctrlPr>
                                      <a:rPr lang="en-US" i="1" dirty="0" smtClean="0">
                                        <a:latin typeface="Cambria Math"/>
                                      </a:rPr>
                                    </m:ctrlPr>
                                  </m:sSubPr>
                                  <m:e>
                                    <m:r>
                                      <a:rPr lang="en-US" i="1" dirty="0" smtClean="0">
                                        <a:latin typeface="Cambria Math"/>
                                      </a:rPr>
                                      <m:t>𝑝</m:t>
                                    </m:r>
                                  </m:e>
                                  <m:sub>
                                    <m:r>
                                      <a:rPr lang="en-US" i="1" dirty="0" smtClean="0">
                                        <a:latin typeface="Cambria Math"/>
                                      </a:rPr>
                                      <m:t>1</m:t>
                                    </m:r>
                                    <m:r>
                                      <m:rPr>
                                        <m:nor/>
                                      </m:rPr>
                                      <a:rPr lang="en-AU" dirty="0"/>
                                      <m:t> </m:t>
                                    </m:r>
                                  </m:sub>
                                </m:sSub>
                              </m:oMath>
                            </m:oMathPara>
                          </a14:m>
                          <a:endParaRPr lang="en-AU" dirty="0"/>
                        </a:p>
                      </a:txBody>
                      <a:tcPr/>
                    </a:tc>
                    <a:tc>
                      <a:txBody>
                        <a:bodyPr/>
                        <a:lstStyle/>
                        <a:p>
                          <a:pPr algn="ctr"/>
                          <a:r>
                            <a:rPr lang="en-US" dirty="0" smtClean="0"/>
                            <a:t>0.5</a:t>
                          </a:r>
                          <a:endParaRPr lang="en-AU" dirty="0"/>
                        </a:p>
                      </a:txBody>
                      <a:tcPr/>
                    </a:tc>
                    <a:tc>
                      <a:txBody>
                        <a:bodyPr/>
                        <a:lstStyle/>
                        <a:p>
                          <a:pPr algn="ctr"/>
                          <a:r>
                            <a:rPr lang="en-US" dirty="0" smtClean="0"/>
                            <a:t>3.0</a:t>
                          </a:r>
                          <a:endParaRPr lang="en-AU" dirty="0"/>
                        </a:p>
                      </a:txBody>
                      <a:tcPr/>
                    </a:tc>
                  </a:tr>
                  <a:tr h="370840">
                    <a:tc>
                      <a:txBody>
                        <a:bodyPr/>
                        <a:lstStyle/>
                        <a:p>
                          <a:pPr algn="ctr"/>
                          <a14:m>
                            <m:oMathPara xmlns:m="http://schemas.openxmlformats.org/officeDocument/2006/math">
                              <m:oMathParaPr>
                                <m:jc m:val="centerGroup"/>
                              </m:oMathParaPr>
                              <m:oMath xmlns:m="http://schemas.openxmlformats.org/officeDocument/2006/math">
                                <m:sSub>
                                  <m:sSubPr>
                                    <m:ctrlPr>
                                      <a:rPr lang="en-US" i="1" dirty="0" smtClean="0">
                                        <a:latin typeface="Cambria Math"/>
                                      </a:rPr>
                                    </m:ctrlPr>
                                  </m:sSubPr>
                                  <m:e>
                                    <m:r>
                                      <a:rPr lang="en-US" i="1" dirty="0" smtClean="0">
                                        <a:latin typeface="Cambria Math"/>
                                      </a:rPr>
                                      <m:t>𝑝</m:t>
                                    </m:r>
                                  </m:e>
                                  <m:sub>
                                    <m:r>
                                      <a:rPr lang="en-US" b="0" i="1" dirty="0" smtClean="0">
                                        <a:latin typeface="Cambria Math"/>
                                      </a:rPr>
                                      <m:t>2</m:t>
                                    </m:r>
                                    <m:r>
                                      <m:rPr>
                                        <m:nor/>
                                      </m:rPr>
                                      <a:rPr lang="en-AU" dirty="0"/>
                                      <m:t> </m:t>
                                    </m:r>
                                  </m:sub>
                                </m:sSub>
                              </m:oMath>
                            </m:oMathPara>
                          </a14:m>
                          <a:endParaRPr lang="en-AU" dirty="0"/>
                        </a:p>
                      </a:txBody>
                      <a:tcPr/>
                    </a:tc>
                    <a:tc>
                      <a:txBody>
                        <a:bodyPr/>
                        <a:lstStyle/>
                        <a:p>
                          <a:pPr algn="ctr"/>
                          <a:r>
                            <a:rPr lang="en-US" dirty="0" smtClean="0"/>
                            <a:t>1.5</a:t>
                          </a:r>
                          <a:endParaRPr lang="en-AU" dirty="0"/>
                        </a:p>
                      </a:txBody>
                      <a:tcPr/>
                    </a:tc>
                    <a:tc>
                      <a:txBody>
                        <a:bodyPr/>
                        <a:lstStyle/>
                        <a:p>
                          <a:pPr algn="ctr"/>
                          <a:r>
                            <a:rPr lang="en-US" dirty="0" smtClean="0"/>
                            <a:t>1.5</a:t>
                          </a:r>
                          <a:endParaRPr lang="en-AU" dirty="0"/>
                        </a:p>
                      </a:txBody>
                      <a:tcPr/>
                    </a:tc>
                  </a:tr>
                  <a:tr h="370840">
                    <a:tc>
                      <a:txBody>
                        <a:bodyPr/>
                        <a:lstStyle/>
                        <a:p>
                          <a:pPr algn="ctr"/>
                          <a14:m>
                            <m:oMathPara xmlns:m="http://schemas.openxmlformats.org/officeDocument/2006/math">
                              <m:oMathParaPr>
                                <m:jc m:val="centerGroup"/>
                              </m:oMathParaPr>
                              <m:oMath xmlns:m="http://schemas.openxmlformats.org/officeDocument/2006/math">
                                <m:sSub>
                                  <m:sSubPr>
                                    <m:ctrlPr>
                                      <a:rPr lang="en-US" i="1" dirty="0" smtClean="0">
                                        <a:latin typeface="Cambria Math"/>
                                      </a:rPr>
                                    </m:ctrlPr>
                                  </m:sSubPr>
                                  <m:e>
                                    <m:r>
                                      <a:rPr lang="en-US" i="1" dirty="0" smtClean="0">
                                        <a:latin typeface="Cambria Math"/>
                                      </a:rPr>
                                      <m:t>𝑝</m:t>
                                    </m:r>
                                  </m:e>
                                  <m:sub>
                                    <m:r>
                                      <a:rPr lang="en-US" b="0" i="1" dirty="0" smtClean="0">
                                        <a:latin typeface="Cambria Math"/>
                                      </a:rPr>
                                      <m:t>3</m:t>
                                    </m:r>
                                    <m:r>
                                      <m:rPr>
                                        <m:nor/>
                                      </m:rPr>
                                      <a:rPr lang="en-AU" dirty="0"/>
                                      <m:t> </m:t>
                                    </m:r>
                                  </m:sub>
                                </m:sSub>
                              </m:oMath>
                            </m:oMathPara>
                          </a14:m>
                          <a:endParaRPr lang="en-AU" dirty="0"/>
                        </a:p>
                      </a:txBody>
                      <a:tcPr/>
                    </a:tc>
                    <a:tc>
                      <a:txBody>
                        <a:bodyPr/>
                        <a:lstStyle/>
                        <a:p>
                          <a:pPr algn="ctr"/>
                          <a:r>
                            <a:rPr lang="en-US" dirty="0" smtClean="0"/>
                            <a:t>3.0</a:t>
                          </a:r>
                          <a:endParaRPr lang="en-AU" dirty="0"/>
                        </a:p>
                      </a:txBody>
                      <a:tcPr/>
                    </a:tc>
                    <a:tc>
                      <a:txBody>
                        <a:bodyPr/>
                        <a:lstStyle/>
                        <a:p>
                          <a:pPr algn="ctr"/>
                          <a:r>
                            <a:rPr lang="en-US" dirty="0" smtClean="0"/>
                            <a:t>0.5</a:t>
                          </a:r>
                          <a:endParaRPr lang="en-AU" dirty="0"/>
                        </a:p>
                      </a:txBody>
                      <a:tcPr/>
                    </a:tc>
                  </a:tr>
                </a:tbl>
              </a:graphicData>
            </a:graphic>
          </p:graphicFrame>
        </mc:Choice>
        <mc:Fallback xmlns="">
          <p:graphicFrame>
            <p:nvGraphicFramePr>
              <p:cNvPr id="38" name="表格 37"/>
              <p:cNvGraphicFramePr>
                <a:graphicFrameLocks noGrp="1"/>
              </p:cNvGraphicFramePr>
              <p:nvPr>
                <p:extLst>
                  <p:ext uri="{D42A27DB-BD31-4B8C-83A1-F6EECF244321}">
                    <p14:modId xmlns:p14="http://schemas.microsoft.com/office/powerpoint/2010/main" val="3077673217"/>
                  </p:ext>
                </p:extLst>
              </p:nvPr>
            </p:nvGraphicFramePr>
            <p:xfrm>
              <a:off x="4495800" y="1600200"/>
              <a:ext cx="4191000" cy="1483360"/>
            </p:xfrm>
            <a:graphic>
              <a:graphicData uri="http://schemas.openxmlformats.org/drawingml/2006/table">
                <a:tbl>
                  <a:tblPr firstRow="1" bandRow="1">
                    <a:tableStyleId>{5C22544A-7EE6-4342-B048-85BDC9FD1C3A}</a:tableStyleId>
                  </a:tblPr>
                  <a:tblGrid>
                    <a:gridCol w="1397000"/>
                    <a:gridCol w="1397000"/>
                    <a:gridCol w="1397000"/>
                  </a:tblGrid>
                  <a:tr h="370840">
                    <a:tc>
                      <a:txBody>
                        <a:bodyPr/>
                        <a:lstStyle/>
                        <a:p>
                          <a:pPr algn="ctr"/>
                          <a:r>
                            <a:rPr lang="en-US" dirty="0" smtClean="0"/>
                            <a:t>ID</a:t>
                          </a:r>
                          <a:endParaRPr lang="en-AU" dirty="0"/>
                        </a:p>
                      </a:txBody>
                      <a:tcPr/>
                    </a:tc>
                    <a:tc>
                      <a:txBody>
                        <a:bodyPr/>
                        <a:lstStyle/>
                        <a:p>
                          <a:pPr algn="ctr"/>
                          <a:r>
                            <a:rPr lang="en-US" dirty="0" smtClean="0"/>
                            <a:t>attr1</a:t>
                          </a:r>
                          <a:endParaRPr lang="en-AU" dirty="0"/>
                        </a:p>
                      </a:txBody>
                      <a:tcPr/>
                    </a:tc>
                    <a:tc>
                      <a:txBody>
                        <a:bodyPr/>
                        <a:lstStyle/>
                        <a:p>
                          <a:pPr algn="ctr"/>
                          <a:r>
                            <a:rPr lang="en-US" dirty="0" smtClean="0"/>
                            <a:t>attr2</a:t>
                          </a:r>
                          <a:endParaRPr lang="en-AU" dirty="0"/>
                        </a:p>
                      </a:txBody>
                      <a:tcPr/>
                    </a:tc>
                  </a:tr>
                  <a:tr h="370840">
                    <a:tc>
                      <a:txBody>
                        <a:bodyPr/>
                        <a:lstStyle/>
                        <a:p>
                          <a:endParaRPr lang="en-US"/>
                        </a:p>
                      </a:txBody>
                      <a:tcPr>
                        <a:blipFill rotWithShape="1">
                          <a:blip r:embed="rId8"/>
                          <a:stretch>
                            <a:fillRect l="-437" t="-108197" r="-200000" b="-222951"/>
                          </a:stretch>
                        </a:blipFill>
                      </a:tcPr>
                    </a:tc>
                    <a:tc>
                      <a:txBody>
                        <a:bodyPr/>
                        <a:lstStyle/>
                        <a:p>
                          <a:pPr algn="ctr"/>
                          <a:r>
                            <a:rPr lang="en-US" dirty="0" smtClean="0"/>
                            <a:t>0.5</a:t>
                          </a:r>
                          <a:endParaRPr lang="en-AU" dirty="0"/>
                        </a:p>
                      </a:txBody>
                      <a:tcPr/>
                    </a:tc>
                    <a:tc>
                      <a:txBody>
                        <a:bodyPr/>
                        <a:lstStyle/>
                        <a:p>
                          <a:pPr algn="ctr"/>
                          <a:r>
                            <a:rPr lang="en-US" dirty="0" smtClean="0"/>
                            <a:t>3.0</a:t>
                          </a:r>
                          <a:endParaRPr lang="en-AU" dirty="0"/>
                        </a:p>
                      </a:txBody>
                      <a:tcPr/>
                    </a:tc>
                  </a:tr>
                  <a:tr h="370840">
                    <a:tc>
                      <a:txBody>
                        <a:bodyPr/>
                        <a:lstStyle/>
                        <a:p>
                          <a:endParaRPr lang="en-US"/>
                        </a:p>
                      </a:txBody>
                      <a:tcPr>
                        <a:blipFill rotWithShape="1">
                          <a:blip r:embed="rId8"/>
                          <a:stretch>
                            <a:fillRect l="-437" t="-211667" r="-200000" b="-126667"/>
                          </a:stretch>
                        </a:blipFill>
                      </a:tcPr>
                    </a:tc>
                    <a:tc>
                      <a:txBody>
                        <a:bodyPr/>
                        <a:lstStyle/>
                        <a:p>
                          <a:pPr algn="ctr"/>
                          <a:r>
                            <a:rPr lang="en-US" dirty="0" smtClean="0"/>
                            <a:t>1.5</a:t>
                          </a:r>
                          <a:endParaRPr lang="en-AU" dirty="0"/>
                        </a:p>
                      </a:txBody>
                      <a:tcPr/>
                    </a:tc>
                    <a:tc>
                      <a:txBody>
                        <a:bodyPr/>
                        <a:lstStyle/>
                        <a:p>
                          <a:pPr algn="ctr"/>
                          <a:r>
                            <a:rPr lang="en-US" dirty="0" smtClean="0"/>
                            <a:t>1.5</a:t>
                          </a:r>
                          <a:endParaRPr lang="en-AU" dirty="0"/>
                        </a:p>
                      </a:txBody>
                      <a:tcPr/>
                    </a:tc>
                  </a:tr>
                  <a:tr h="370840">
                    <a:tc>
                      <a:txBody>
                        <a:bodyPr/>
                        <a:lstStyle/>
                        <a:p>
                          <a:endParaRPr lang="en-US"/>
                        </a:p>
                      </a:txBody>
                      <a:tcPr>
                        <a:blipFill rotWithShape="1">
                          <a:blip r:embed="rId8"/>
                          <a:stretch>
                            <a:fillRect l="-437" t="-306557" r="-200000" b="-24590"/>
                          </a:stretch>
                        </a:blipFill>
                      </a:tcPr>
                    </a:tc>
                    <a:tc>
                      <a:txBody>
                        <a:bodyPr/>
                        <a:lstStyle/>
                        <a:p>
                          <a:pPr algn="ctr"/>
                          <a:r>
                            <a:rPr lang="en-US" dirty="0" smtClean="0"/>
                            <a:t>3.0</a:t>
                          </a:r>
                          <a:endParaRPr lang="en-AU" dirty="0"/>
                        </a:p>
                      </a:txBody>
                      <a:tcPr/>
                    </a:tc>
                    <a:tc>
                      <a:txBody>
                        <a:bodyPr/>
                        <a:lstStyle/>
                        <a:p>
                          <a:pPr algn="ctr"/>
                          <a:r>
                            <a:rPr lang="en-US" dirty="0" smtClean="0"/>
                            <a:t>0.5</a:t>
                          </a:r>
                          <a:endParaRPr lang="en-AU" dirty="0"/>
                        </a:p>
                      </a:txBody>
                      <a:tcPr/>
                    </a:tc>
                  </a:tr>
                </a:tbl>
              </a:graphicData>
            </a:graphic>
          </p:graphicFrame>
        </mc:Fallback>
      </mc:AlternateContent>
      <p:cxnSp>
        <p:nvCxnSpPr>
          <p:cNvPr id="39" name="直接连接符 38"/>
          <p:cNvCxnSpPr/>
          <p:nvPr/>
        </p:nvCxnSpPr>
        <p:spPr>
          <a:xfrm>
            <a:off x="990600" y="3151453"/>
            <a:ext cx="870558" cy="251065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a:off x="778605" y="3653938"/>
            <a:ext cx="2034365" cy="200816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a:off x="778605" y="4604659"/>
            <a:ext cx="2716163" cy="87100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直接连接符 52"/>
          <p:cNvCxnSpPr/>
          <p:nvPr/>
        </p:nvCxnSpPr>
        <p:spPr>
          <a:xfrm>
            <a:off x="778605" y="4840713"/>
            <a:ext cx="2716163" cy="56948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5" name="矩形 64"/>
              <p:cNvSpPr/>
              <p:nvPr/>
            </p:nvSpPr>
            <p:spPr>
              <a:xfrm>
                <a:off x="1346571" y="5662105"/>
                <a:ext cx="54046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b="1" i="1">
                              <a:latin typeface="Cambria Math"/>
                            </a:rPr>
                          </m:ctrlPr>
                        </m:sSubPr>
                        <m:e>
                          <m:r>
                            <a:rPr lang="en-US" b="1" i="1">
                              <a:latin typeface="Cambria Math"/>
                            </a:rPr>
                            <m:t>𝑯</m:t>
                          </m:r>
                        </m:e>
                        <m:sub>
                          <m:r>
                            <a:rPr lang="en-US" b="1" i="1">
                              <a:latin typeface="Cambria Math"/>
                            </a:rPr>
                            <m:t>𝟏</m:t>
                          </m:r>
                        </m:sub>
                      </m:sSub>
                    </m:oMath>
                  </m:oMathPara>
                </a14:m>
                <a:endParaRPr lang="en-AU" dirty="0"/>
              </a:p>
            </p:txBody>
          </p:sp>
        </mc:Choice>
        <mc:Fallback xmlns="">
          <p:sp>
            <p:nvSpPr>
              <p:cNvPr id="65" name="矩形 64"/>
              <p:cNvSpPr>
                <a:spLocks noRot="1" noChangeAspect="1" noMove="1" noResize="1" noEditPoints="1" noAdjustHandles="1" noChangeArrowheads="1" noChangeShapeType="1" noTextEdit="1"/>
              </p:cNvSpPr>
              <p:nvPr/>
            </p:nvSpPr>
            <p:spPr>
              <a:xfrm>
                <a:off x="1346571" y="5662105"/>
                <a:ext cx="540468" cy="369332"/>
              </a:xfrm>
              <a:prstGeom prst="rect">
                <a:avLst/>
              </a:prstGeom>
              <a:blipFill rotWithShape="1">
                <a:blip r:embed="rId9"/>
                <a:stretch>
                  <a:fillRect b="-1667"/>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66" name="矩形 65"/>
              <p:cNvSpPr/>
              <p:nvPr/>
            </p:nvSpPr>
            <p:spPr>
              <a:xfrm>
                <a:off x="1677359" y="5661090"/>
                <a:ext cx="54046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b="1" i="1" smtClean="0">
                              <a:latin typeface="Cambria Math"/>
                            </a:rPr>
                          </m:ctrlPr>
                        </m:sSubPr>
                        <m:e>
                          <m:r>
                            <a:rPr lang="en-US" b="1" i="1">
                              <a:latin typeface="Cambria Math"/>
                            </a:rPr>
                            <m:t>𝑯</m:t>
                          </m:r>
                        </m:e>
                        <m:sub>
                          <m:r>
                            <a:rPr lang="en-US" b="1" i="1" smtClean="0">
                              <a:latin typeface="Cambria Math"/>
                            </a:rPr>
                            <m:t>𝟐</m:t>
                          </m:r>
                        </m:sub>
                      </m:sSub>
                    </m:oMath>
                  </m:oMathPara>
                </a14:m>
                <a:endParaRPr lang="en-AU" dirty="0"/>
              </a:p>
            </p:txBody>
          </p:sp>
        </mc:Choice>
        <mc:Fallback xmlns="">
          <p:sp>
            <p:nvSpPr>
              <p:cNvPr id="66" name="矩形 65"/>
              <p:cNvSpPr>
                <a:spLocks noRot="1" noChangeAspect="1" noMove="1" noResize="1" noEditPoints="1" noAdjustHandles="1" noChangeArrowheads="1" noChangeShapeType="1" noTextEdit="1"/>
              </p:cNvSpPr>
              <p:nvPr/>
            </p:nvSpPr>
            <p:spPr>
              <a:xfrm>
                <a:off x="1677359" y="5661090"/>
                <a:ext cx="540468" cy="369332"/>
              </a:xfrm>
              <a:prstGeom prst="rect">
                <a:avLst/>
              </a:prstGeom>
              <a:blipFill rotWithShape="1">
                <a:blip r:embed="rId10"/>
                <a:stretch>
                  <a:fillRect b="-1667"/>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67" name="矩形 66"/>
              <p:cNvSpPr/>
              <p:nvPr/>
            </p:nvSpPr>
            <p:spPr>
              <a:xfrm>
                <a:off x="2542736" y="5661090"/>
                <a:ext cx="54046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b="1" i="1" smtClean="0">
                              <a:latin typeface="Cambria Math"/>
                            </a:rPr>
                          </m:ctrlPr>
                        </m:sSubPr>
                        <m:e>
                          <m:r>
                            <a:rPr lang="en-US" b="1" i="1">
                              <a:latin typeface="Cambria Math"/>
                            </a:rPr>
                            <m:t>𝑯</m:t>
                          </m:r>
                        </m:e>
                        <m:sub>
                          <m:r>
                            <a:rPr lang="en-US" b="1" i="1" smtClean="0">
                              <a:latin typeface="Cambria Math"/>
                            </a:rPr>
                            <m:t>𝟑</m:t>
                          </m:r>
                        </m:sub>
                      </m:sSub>
                    </m:oMath>
                  </m:oMathPara>
                </a14:m>
                <a:endParaRPr lang="en-AU" dirty="0"/>
              </a:p>
            </p:txBody>
          </p:sp>
        </mc:Choice>
        <mc:Fallback xmlns="">
          <p:sp>
            <p:nvSpPr>
              <p:cNvPr id="67" name="矩形 66"/>
              <p:cNvSpPr>
                <a:spLocks noRot="1" noChangeAspect="1" noMove="1" noResize="1" noEditPoints="1" noAdjustHandles="1" noChangeArrowheads="1" noChangeShapeType="1" noTextEdit="1"/>
              </p:cNvSpPr>
              <p:nvPr/>
            </p:nvSpPr>
            <p:spPr>
              <a:xfrm>
                <a:off x="2542736" y="5661090"/>
                <a:ext cx="540468" cy="369332"/>
              </a:xfrm>
              <a:prstGeom prst="rect">
                <a:avLst/>
              </a:prstGeom>
              <a:blipFill rotWithShape="1">
                <a:blip r:embed="rId11"/>
                <a:stretch>
                  <a:fillRect b="-1667"/>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68" name="矩形 67"/>
              <p:cNvSpPr/>
              <p:nvPr/>
            </p:nvSpPr>
            <p:spPr>
              <a:xfrm>
                <a:off x="294179" y="4382320"/>
                <a:ext cx="54046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b="1" i="1" smtClean="0">
                              <a:latin typeface="Cambria Math"/>
                            </a:rPr>
                          </m:ctrlPr>
                        </m:sSubPr>
                        <m:e>
                          <m:r>
                            <a:rPr lang="en-US" b="1" i="1">
                              <a:latin typeface="Cambria Math"/>
                            </a:rPr>
                            <m:t>𝑯</m:t>
                          </m:r>
                        </m:e>
                        <m:sub>
                          <m:r>
                            <a:rPr lang="en-US" b="1" i="1" smtClean="0">
                              <a:latin typeface="Cambria Math"/>
                            </a:rPr>
                            <m:t>𝟒</m:t>
                          </m:r>
                        </m:sub>
                      </m:sSub>
                    </m:oMath>
                  </m:oMathPara>
                </a14:m>
                <a:endParaRPr lang="en-AU" dirty="0"/>
              </a:p>
            </p:txBody>
          </p:sp>
        </mc:Choice>
        <mc:Fallback xmlns="">
          <p:sp>
            <p:nvSpPr>
              <p:cNvPr id="68" name="矩形 67"/>
              <p:cNvSpPr>
                <a:spLocks noRot="1" noChangeAspect="1" noMove="1" noResize="1" noEditPoints="1" noAdjustHandles="1" noChangeArrowheads="1" noChangeShapeType="1" noTextEdit="1"/>
              </p:cNvSpPr>
              <p:nvPr/>
            </p:nvSpPr>
            <p:spPr>
              <a:xfrm>
                <a:off x="294179" y="4382320"/>
                <a:ext cx="540468" cy="369332"/>
              </a:xfrm>
              <a:prstGeom prst="rect">
                <a:avLst/>
              </a:prstGeom>
              <a:blipFill rotWithShape="1">
                <a:blip r:embed="rId12"/>
                <a:stretch>
                  <a:fillRect b="-1667"/>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69" name="矩形 68"/>
              <p:cNvSpPr/>
              <p:nvPr/>
            </p:nvSpPr>
            <p:spPr>
              <a:xfrm>
                <a:off x="280073" y="4676955"/>
                <a:ext cx="54046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b="1" i="1" smtClean="0">
                              <a:latin typeface="Cambria Math"/>
                            </a:rPr>
                          </m:ctrlPr>
                        </m:sSubPr>
                        <m:e>
                          <m:r>
                            <a:rPr lang="en-US" b="1" i="1">
                              <a:latin typeface="Cambria Math"/>
                            </a:rPr>
                            <m:t>𝑯</m:t>
                          </m:r>
                        </m:e>
                        <m:sub>
                          <m:r>
                            <a:rPr lang="en-US" b="1" i="1" smtClean="0">
                              <a:latin typeface="Cambria Math"/>
                            </a:rPr>
                            <m:t>𝟓</m:t>
                          </m:r>
                        </m:sub>
                      </m:sSub>
                    </m:oMath>
                  </m:oMathPara>
                </a14:m>
                <a:endParaRPr lang="en-AU" dirty="0"/>
              </a:p>
            </p:txBody>
          </p:sp>
        </mc:Choice>
        <mc:Fallback xmlns="">
          <p:sp>
            <p:nvSpPr>
              <p:cNvPr id="69" name="矩形 68"/>
              <p:cNvSpPr>
                <a:spLocks noRot="1" noChangeAspect="1" noMove="1" noResize="1" noEditPoints="1" noAdjustHandles="1" noChangeArrowheads="1" noChangeShapeType="1" noTextEdit="1"/>
              </p:cNvSpPr>
              <p:nvPr/>
            </p:nvSpPr>
            <p:spPr>
              <a:xfrm>
                <a:off x="280073" y="4676955"/>
                <a:ext cx="540468" cy="369332"/>
              </a:xfrm>
              <a:prstGeom prst="rect">
                <a:avLst/>
              </a:prstGeom>
              <a:blipFill rotWithShape="1">
                <a:blip r:embed="rId13"/>
                <a:stretch>
                  <a:fillRect b="-1639"/>
                </a:stretch>
              </a:blipFill>
            </p:spPr>
            <p:txBody>
              <a:bodyPr/>
              <a:lstStyle/>
              <a:p>
                <a:r>
                  <a:rPr lang="en-AU">
                    <a:noFill/>
                  </a:rPr>
                  <a:t> </a:t>
                </a:r>
              </a:p>
            </p:txBody>
          </p:sp>
        </mc:Fallback>
      </mc:AlternateContent>
    </p:spTree>
    <p:extLst>
      <p:ext uri="{BB962C8B-B14F-4D97-AF65-F5344CB8AC3E}">
        <p14:creationId xmlns:p14="http://schemas.microsoft.com/office/powerpoint/2010/main" val="1635255441"/>
      </p:ext>
    </p:extLst>
  </p:cSld>
  <p:clrMapOvr>
    <a:masterClrMapping/>
  </p:clrMapOvr>
  <mc:AlternateContent xmlns:mc="http://schemas.openxmlformats.org/markup-compatibility/2006">
    <mc:Choice xmlns:p14="http://schemas.microsoft.com/office/powerpoint/2010/main" Requires="p14">
      <p:transition spd="slow" p14:dur="2000" advTm="6636"/>
    </mc:Choice>
    <mc:Fallback>
      <p:transition spd="slow" advTm="6636"/>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任意多边形 70"/>
          <p:cNvSpPr/>
          <p:nvPr/>
        </p:nvSpPr>
        <p:spPr>
          <a:xfrm>
            <a:off x="771525" y="3648075"/>
            <a:ext cx="2028825" cy="2009775"/>
          </a:xfrm>
          <a:custGeom>
            <a:avLst/>
            <a:gdLst>
              <a:gd name="connsiteX0" fmla="*/ 0 w 2028825"/>
              <a:gd name="connsiteY0" fmla="*/ 0 h 2009775"/>
              <a:gd name="connsiteX1" fmla="*/ 504825 w 2028825"/>
              <a:gd name="connsiteY1" fmla="*/ 495300 h 2009775"/>
              <a:gd name="connsiteX2" fmla="*/ 657225 w 2028825"/>
              <a:gd name="connsiteY2" fmla="*/ 1171575 h 2009775"/>
              <a:gd name="connsiteX3" fmla="*/ 819150 w 2028825"/>
              <a:gd name="connsiteY3" fmla="*/ 1200150 h 2009775"/>
              <a:gd name="connsiteX4" fmla="*/ 876300 w 2028825"/>
              <a:gd name="connsiteY4" fmla="*/ 1381125 h 2009775"/>
              <a:gd name="connsiteX5" fmla="*/ 1524000 w 2028825"/>
              <a:gd name="connsiteY5" fmla="*/ 1504950 h 2009775"/>
              <a:gd name="connsiteX6" fmla="*/ 2028825 w 2028825"/>
              <a:gd name="connsiteY6" fmla="*/ 2009775 h 2009775"/>
              <a:gd name="connsiteX7" fmla="*/ 9525 w 2028825"/>
              <a:gd name="connsiteY7" fmla="*/ 2009775 h 2009775"/>
              <a:gd name="connsiteX8" fmla="*/ 0 w 2028825"/>
              <a:gd name="connsiteY8" fmla="*/ 0 h 2009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8825" h="2009775">
                <a:moveTo>
                  <a:pt x="0" y="0"/>
                </a:moveTo>
                <a:lnTo>
                  <a:pt x="504825" y="495300"/>
                </a:lnTo>
                <a:lnTo>
                  <a:pt x="657225" y="1171575"/>
                </a:lnTo>
                <a:lnTo>
                  <a:pt x="819150" y="1200150"/>
                </a:lnTo>
                <a:lnTo>
                  <a:pt x="876300" y="1381125"/>
                </a:lnTo>
                <a:lnTo>
                  <a:pt x="1524000" y="1504950"/>
                </a:lnTo>
                <a:lnTo>
                  <a:pt x="2028825" y="2009775"/>
                </a:lnTo>
                <a:lnTo>
                  <a:pt x="9525" y="2009775"/>
                </a:lnTo>
                <a:lnTo>
                  <a:pt x="0" y="0"/>
                </a:lnTo>
                <a:close/>
              </a:path>
            </a:pathLst>
          </a:cu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mc:AlternateContent xmlns:mc="http://schemas.openxmlformats.org/markup-compatibility/2006" xmlns:a14="http://schemas.microsoft.com/office/drawing/2010/main">
        <mc:Choice Requires="a14">
          <p:sp>
            <p:nvSpPr>
              <p:cNvPr id="5" name="圆角矩形 4"/>
              <p:cNvSpPr/>
              <p:nvPr/>
            </p:nvSpPr>
            <p:spPr>
              <a:xfrm>
                <a:off x="479634" y="1180214"/>
                <a:ext cx="3476386" cy="1486786"/>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Property 2</a:t>
                </a:r>
                <a:r>
                  <a:rPr lang="en-US" dirty="0" smtClean="0">
                    <a:solidFill>
                      <a:schemeClr val="tx1"/>
                    </a:solidFill>
                  </a:rPr>
                  <a:t>:</a:t>
                </a:r>
              </a:p>
              <a:p>
                <a:pPr algn="ctr"/>
                <a:r>
                  <a:rPr lang="en-US" dirty="0" smtClean="0">
                    <a:solidFill>
                      <a:schemeClr val="tx1"/>
                    </a:solidFill>
                  </a:rPr>
                  <a:t>Influence of point </a:t>
                </a:r>
                <a14:m>
                  <m:oMath xmlns:m="http://schemas.openxmlformats.org/officeDocument/2006/math">
                    <m:r>
                      <a:rPr lang="en-US" i="1" dirty="0" smtClean="0">
                        <a:solidFill>
                          <a:schemeClr val="tx1"/>
                        </a:solidFill>
                        <a:latin typeface="Cambria Math"/>
                      </a:rPr>
                      <m:t>𝑝</m:t>
                    </m:r>
                  </m:oMath>
                </a14:m>
                <a:r>
                  <a:rPr lang="en-US" dirty="0" smtClean="0">
                    <a:solidFill>
                      <a:schemeClr val="tx1"/>
                    </a:solidFill>
                  </a:rPr>
                  <a:t> = </a:t>
                </a:r>
                <a:r>
                  <a:rPr lang="en-US" b="1" dirty="0" smtClean="0">
                    <a:solidFill>
                      <a:schemeClr val="tx1"/>
                    </a:solidFill>
                  </a:rPr>
                  <a:t># of hyperplanes </a:t>
                </a:r>
                <a:r>
                  <a:rPr lang="en-US" dirty="0" smtClean="0">
                    <a:solidFill>
                      <a:schemeClr val="tx1"/>
                    </a:solidFill>
                  </a:rPr>
                  <a:t>which </a:t>
                </a:r>
                <a:r>
                  <a:rPr lang="en-US" b="1" dirty="0" smtClean="0">
                    <a:solidFill>
                      <a:schemeClr val="tx1"/>
                    </a:solidFill>
                  </a:rPr>
                  <a:t>are above or contain</a:t>
                </a:r>
                <a:r>
                  <a:rPr lang="en-US" dirty="0" smtClean="0">
                    <a:solidFill>
                      <a:schemeClr val="tx1"/>
                    </a:solidFill>
                  </a:rPr>
                  <a:t> </a:t>
                </a:r>
                <a14:m>
                  <m:oMath xmlns:m="http://schemas.openxmlformats.org/officeDocument/2006/math">
                    <m:r>
                      <a:rPr lang="en-US" b="0" i="1" dirty="0" smtClean="0">
                        <a:solidFill>
                          <a:schemeClr val="tx1"/>
                        </a:solidFill>
                        <a:latin typeface="Cambria Math"/>
                      </a:rPr>
                      <m:t>𝑝</m:t>
                    </m:r>
                  </m:oMath>
                </a14:m>
                <a:endParaRPr lang="en-US" dirty="0" smtClean="0">
                  <a:solidFill>
                    <a:schemeClr val="tx1"/>
                  </a:solidFill>
                </a:endParaRPr>
              </a:p>
            </p:txBody>
          </p:sp>
        </mc:Choice>
        <mc:Fallback xmlns="">
          <p:sp>
            <p:nvSpPr>
              <p:cNvPr id="5" name="圆角矩形 4"/>
              <p:cNvSpPr>
                <a:spLocks noRot="1" noChangeAspect="1" noMove="1" noResize="1" noEditPoints="1" noAdjustHandles="1" noChangeArrowheads="1" noChangeShapeType="1" noTextEdit="1"/>
              </p:cNvSpPr>
              <p:nvPr/>
            </p:nvSpPr>
            <p:spPr>
              <a:xfrm>
                <a:off x="479634" y="1180214"/>
                <a:ext cx="3476386" cy="1486786"/>
              </a:xfrm>
              <a:prstGeom prst="roundRect">
                <a:avLst/>
              </a:prstGeom>
              <a:blipFill rotWithShape="1">
                <a:blip r:embed="rId3"/>
                <a:stretch>
                  <a:fillRect r="-348"/>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graphicFrame>
            <p:nvGraphicFramePr>
              <p:cNvPr id="6" name="表格 5"/>
              <p:cNvGraphicFramePr>
                <a:graphicFrameLocks noGrp="1"/>
              </p:cNvGraphicFramePr>
              <p:nvPr>
                <p:extLst>
                  <p:ext uri="{D42A27DB-BD31-4B8C-83A1-F6EECF244321}">
                    <p14:modId xmlns:p14="http://schemas.microsoft.com/office/powerpoint/2010/main" val="643949100"/>
                  </p:ext>
                </p:extLst>
              </p:nvPr>
            </p:nvGraphicFramePr>
            <p:xfrm>
              <a:off x="4495800" y="3810000"/>
              <a:ext cx="4191000" cy="2225040"/>
            </p:xfrm>
            <a:graphic>
              <a:graphicData uri="http://schemas.openxmlformats.org/drawingml/2006/table">
                <a:tbl>
                  <a:tblPr firstRow="1" bandRow="1">
                    <a:tableStyleId>{5C22544A-7EE6-4342-B048-85BDC9FD1C3A}</a:tableStyleId>
                  </a:tblPr>
                  <a:tblGrid>
                    <a:gridCol w="1047750"/>
                    <a:gridCol w="1047750"/>
                    <a:gridCol w="1047750"/>
                    <a:gridCol w="1047750"/>
                  </a:tblGrid>
                  <a:tr h="370840">
                    <a:tc>
                      <a:txBody>
                        <a:bodyPr/>
                        <a:lstStyle/>
                        <a:p>
                          <a:pPr algn="ctr"/>
                          <a:r>
                            <a:rPr lang="en-US" dirty="0" smtClean="0"/>
                            <a:t>ID</a:t>
                          </a:r>
                          <a:endParaRPr lang="en-AU" dirty="0"/>
                        </a:p>
                      </a:txBody>
                      <a:tcPr/>
                    </a:tc>
                    <a:tc>
                      <a:txBody>
                        <a:bodyPr/>
                        <a:lstStyle/>
                        <a:p>
                          <a:pPr algn="ctr"/>
                          <a:r>
                            <a:rPr lang="en-US" dirty="0" smtClean="0"/>
                            <a:t>attr1</a:t>
                          </a:r>
                          <a:endParaRPr lang="en-AU" dirty="0"/>
                        </a:p>
                      </a:txBody>
                      <a:tcPr/>
                    </a:tc>
                    <a:tc>
                      <a:txBody>
                        <a:bodyPr/>
                        <a:lstStyle/>
                        <a:p>
                          <a:pPr algn="ctr"/>
                          <a:r>
                            <a:rPr lang="en-US" dirty="0" smtClean="0"/>
                            <a:t>attr2</a:t>
                          </a:r>
                          <a:endParaRPr lang="en-AU" dirty="0"/>
                        </a:p>
                      </a:txBody>
                      <a:tcPr/>
                    </a:tc>
                    <a:tc>
                      <a:txBody>
                        <a:bodyPr/>
                        <a:lstStyle/>
                        <a:p>
                          <a:pPr algn="ctr"/>
                          <a:r>
                            <a:rPr lang="en-US" dirty="0" smtClean="0"/>
                            <a:t>Top-1</a:t>
                          </a:r>
                          <a:endParaRPr lang="en-AU" dirty="0"/>
                        </a:p>
                      </a:txBody>
                      <a:tcPr/>
                    </a:tc>
                  </a:tr>
                  <a:tr h="370840">
                    <a:tc>
                      <a:txBody>
                        <a:bodyPr/>
                        <a:lstStyle/>
                        <a:p>
                          <a:pPr algn="ctr"/>
                          <a14:m>
                            <m:oMathPara xmlns:m="http://schemas.openxmlformats.org/officeDocument/2006/math">
                              <m:oMathParaPr>
                                <m:jc m:val="centerGroup"/>
                              </m:oMathParaPr>
                              <m:oMath xmlns:m="http://schemas.openxmlformats.org/officeDocument/2006/math">
                                <m:sSub>
                                  <m:sSubPr>
                                    <m:ctrlPr>
                                      <a:rPr lang="en-US" i="1" dirty="0" smtClean="0">
                                        <a:latin typeface="Cambria Math"/>
                                      </a:rPr>
                                    </m:ctrlPr>
                                  </m:sSubPr>
                                  <m:e>
                                    <m:r>
                                      <a:rPr lang="en-US" b="0" i="1" dirty="0" smtClean="0">
                                        <a:latin typeface="Cambria Math"/>
                                      </a:rPr>
                                      <m:t>𝑤</m:t>
                                    </m:r>
                                  </m:e>
                                  <m:sub>
                                    <m:r>
                                      <a:rPr lang="en-US" i="1" dirty="0" smtClean="0">
                                        <a:latin typeface="Cambria Math"/>
                                      </a:rPr>
                                      <m:t>1</m:t>
                                    </m:r>
                                    <m:r>
                                      <m:rPr>
                                        <m:nor/>
                                      </m:rPr>
                                      <a:rPr lang="en-AU" dirty="0"/>
                                      <m:t> </m:t>
                                    </m:r>
                                  </m:sub>
                                </m:sSub>
                              </m:oMath>
                            </m:oMathPara>
                          </a14:m>
                          <a:endParaRPr lang="en-AU" dirty="0"/>
                        </a:p>
                      </a:txBody>
                      <a:tcPr/>
                    </a:tc>
                    <a:tc>
                      <a:txBody>
                        <a:bodyPr/>
                        <a:lstStyle/>
                        <a:p>
                          <a:pPr algn="ctr"/>
                          <a:r>
                            <a:rPr lang="en-US" dirty="0" smtClean="0"/>
                            <a:t>0.8</a:t>
                          </a:r>
                          <a:endParaRPr lang="en-AU" dirty="0"/>
                        </a:p>
                      </a:txBody>
                      <a:tcPr/>
                    </a:tc>
                    <a:tc>
                      <a:txBody>
                        <a:bodyPr/>
                        <a:lstStyle/>
                        <a:p>
                          <a:pPr algn="ctr"/>
                          <a:r>
                            <a:rPr lang="en-US" dirty="0" smtClean="0"/>
                            <a:t>0.2</a:t>
                          </a:r>
                          <a:endParaRPr lang="en-AU" dirty="0"/>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i="1" dirty="0" smtClean="0">
                                        <a:latin typeface="Cambria Math"/>
                                      </a:rPr>
                                    </m:ctrlPr>
                                  </m:sSubPr>
                                  <m:e>
                                    <m:r>
                                      <a:rPr lang="en-US" i="1" dirty="0" smtClean="0">
                                        <a:latin typeface="Cambria Math"/>
                                      </a:rPr>
                                      <m:t>𝑝</m:t>
                                    </m:r>
                                  </m:e>
                                  <m:sub>
                                    <m:r>
                                      <a:rPr lang="en-US" i="1" dirty="0" smtClean="0">
                                        <a:latin typeface="Cambria Math"/>
                                      </a:rPr>
                                      <m:t>1</m:t>
                                    </m:r>
                                    <m:r>
                                      <m:rPr>
                                        <m:nor/>
                                      </m:rPr>
                                      <a:rPr lang="en-AU" dirty="0"/>
                                      <m:t> </m:t>
                                    </m:r>
                                  </m:sub>
                                </m:sSub>
                              </m:oMath>
                            </m:oMathPara>
                          </a14:m>
                          <a:endParaRPr lang="en-AU" dirty="0"/>
                        </a:p>
                      </a:txBody>
                      <a:tcPr/>
                    </a:tc>
                  </a:tr>
                  <a:tr h="370840">
                    <a:tc>
                      <a:txBody>
                        <a:bodyPr/>
                        <a:lstStyle/>
                        <a:p>
                          <a:pPr algn="ctr"/>
                          <a14:m>
                            <m:oMathPara xmlns:m="http://schemas.openxmlformats.org/officeDocument/2006/math">
                              <m:oMathParaPr>
                                <m:jc m:val="centerGroup"/>
                              </m:oMathParaPr>
                              <m:oMath xmlns:m="http://schemas.openxmlformats.org/officeDocument/2006/math">
                                <m:sSub>
                                  <m:sSubPr>
                                    <m:ctrlPr>
                                      <a:rPr lang="en-US" i="1" dirty="0" smtClean="0">
                                        <a:latin typeface="Cambria Math"/>
                                      </a:rPr>
                                    </m:ctrlPr>
                                  </m:sSubPr>
                                  <m:e>
                                    <m:r>
                                      <a:rPr lang="en-US" b="0" i="1" dirty="0" smtClean="0">
                                        <a:latin typeface="Cambria Math"/>
                                      </a:rPr>
                                      <m:t>𝑤</m:t>
                                    </m:r>
                                  </m:e>
                                  <m:sub>
                                    <m:r>
                                      <a:rPr lang="en-US" b="0" i="1" dirty="0" smtClean="0">
                                        <a:latin typeface="Cambria Math"/>
                                      </a:rPr>
                                      <m:t>2</m:t>
                                    </m:r>
                                    <m:r>
                                      <m:rPr>
                                        <m:nor/>
                                      </m:rPr>
                                      <a:rPr lang="en-AU" dirty="0"/>
                                      <m:t> </m:t>
                                    </m:r>
                                  </m:sub>
                                </m:sSub>
                              </m:oMath>
                            </m:oMathPara>
                          </a14:m>
                          <a:endParaRPr lang="en-AU" dirty="0"/>
                        </a:p>
                      </a:txBody>
                      <a:tcPr/>
                    </a:tc>
                    <a:tc>
                      <a:txBody>
                        <a:bodyPr/>
                        <a:lstStyle/>
                        <a:p>
                          <a:pPr algn="ctr"/>
                          <a:r>
                            <a:rPr lang="en-US" dirty="0" smtClean="0"/>
                            <a:t>0.7</a:t>
                          </a:r>
                          <a:endParaRPr lang="en-AU" dirty="0"/>
                        </a:p>
                      </a:txBody>
                      <a:tcPr/>
                    </a:tc>
                    <a:tc>
                      <a:txBody>
                        <a:bodyPr/>
                        <a:lstStyle/>
                        <a:p>
                          <a:pPr algn="ctr"/>
                          <a:r>
                            <a:rPr lang="en-US" dirty="0" smtClean="0"/>
                            <a:t>0.3</a:t>
                          </a:r>
                          <a:endParaRPr lang="en-AU" dirty="0"/>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i="1" dirty="0" smtClean="0">
                                        <a:latin typeface="Cambria Math"/>
                                      </a:rPr>
                                    </m:ctrlPr>
                                  </m:sSubPr>
                                  <m:e>
                                    <m:r>
                                      <a:rPr lang="en-US" i="1" dirty="0" smtClean="0">
                                        <a:latin typeface="Cambria Math"/>
                                      </a:rPr>
                                      <m:t>𝑝</m:t>
                                    </m:r>
                                  </m:e>
                                  <m:sub>
                                    <m:r>
                                      <a:rPr lang="en-US" b="0" i="1" dirty="0" smtClean="0">
                                        <a:latin typeface="Cambria Math"/>
                                      </a:rPr>
                                      <m:t>1</m:t>
                                    </m:r>
                                    <m:r>
                                      <m:rPr>
                                        <m:nor/>
                                      </m:rPr>
                                      <a:rPr lang="en-AU" dirty="0"/>
                                      <m:t> </m:t>
                                    </m:r>
                                  </m:sub>
                                </m:sSub>
                              </m:oMath>
                            </m:oMathPara>
                          </a14:m>
                          <a:endParaRPr lang="en-AU" dirty="0"/>
                        </a:p>
                      </a:txBody>
                      <a:tcPr/>
                    </a:tc>
                  </a:tr>
                  <a:tr h="370840">
                    <a:tc>
                      <a:txBody>
                        <a:bodyPr/>
                        <a:lstStyle/>
                        <a:p>
                          <a:pPr algn="ctr"/>
                          <a14:m>
                            <m:oMathPara xmlns:m="http://schemas.openxmlformats.org/officeDocument/2006/math">
                              <m:oMathParaPr>
                                <m:jc m:val="centerGroup"/>
                              </m:oMathParaPr>
                              <m:oMath xmlns:m="http://schemas.openxmlformats.org/officeDocument/2006/math">
                                <m:sSub>
                                  <m:sSubPr>
                                    <m:ctrlPr>
                                      <a:rPr lang="en-US" i="1" dirty="0" smtClean="0">
                                        <a:latin typeface="Cambria Math"/>
                                      </a:rPr>
                                    </m:ctrlPr>
                                  </m:sSubPr>
                                  <m:e>
                                    <m:r>
                                      <a:rPr lang="en-US" b="0" i="1" dirty="0" smtClean="0">
                                        <a:latin typeface="Cambria Math"/>
                                      </a:rPr>
                                      <m:t>𝑤</m:t>
                                    </m:r>
                                  </m:e>
                                  <m:sub>
                                    <m:r>
                                      <a:rPr lang="en-US" b="0" i="1" dirty="0" smtClean="0">
                                        <a:latin typeface="Cambria Math"/>
                                      </a:rPr>
                                      <m:t>3</m:t>
                                    </m:r>
                                    <m:r>
                                      <m:rPr>
                                        <m:nor/>
                                      </m:rPr>
                                      <a:rPr lang="en-AU" dirty="0"/>
                                      <m:t> </m:t>
                                    </m:r>
                                  </m:sub>
                                </m:sSub>
                              </m:oMath>
                            </m:oMathPara>
                          </a14:m>
                          <a:endParaRPr lang="en-AU" dirty="0"/>
                        </a:p>
                      </a:txBody>
                      <a:tcPr/>
                    </a:tc>
                    <a:tc>
                      <a:txBody>
                        <a:bodyPr/>
                        <a:lstStyle/>
                        <a:p>
                          <a:pPr algn="ctr"/>
                          <a:r>
                            <a:rPr lang="en-US" dirty="0" smtClean="0"/>
                            <a:t>0.5</a:t>
                          </a:r>
                          <a:endParaRPr lang="en-AU" dirty="0"/>
                        </a:p>
                      </a:txBody>
                      <a:tcPr/>
                    </a:tc>
                    <a:tc>
                      <a:txBody>
                        <a:bodyPr/>
                        <a:lstStyle/>
                        <a:p>
                          <a:pPr algn="ctr"/>
                          <a:r>
                            <a:rPr lang="en-US" dirty="0" smtClean="0"/>
                            <a:t>0.5</a:t>
                          </a:r>
                          <a:endParaRPr lang="en-AU" dirty="0"/>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i="1" dirty="0" smtClean="0">
                                        <a:latin typeface="Cambria Math"/>
                                      </a:rPr>
                                    </m:ctrlPr>
                                  </m:sSubPr>
                                  <m:e>
                                    <m:r>
                                      <a:rPr lang="en-US" i="1" dirty="0" smtClean="0">
                                        <a:latin typeface="Cambria Math"/>
                                      </a:rPr>
                                      <m:t>𝑝</m:t>
                                    </m:r>
                                  </m:e>
                                  <m:sub>
                                    <m:r>
                                      <a:rPr lang="en-US" b="0" i="1" dirty="0" smtClean="0">
                                        <a:latin typeface="Cambria Math"/>
                                      </a:rPr>
                                      <m:t>2</m:t>
                                    </m:r>
                                    <m:r>
                                      <m:rPr>
                                        <m:nor/>
                                      </m:rPr>
                                      <a:rPr lang="en-AU" dirty="0"/>
                                      <m:t> </m:t>
                                    </m:r>
                                  </m:sub>
                                </m:sSub>
                              </m:oMath>
                            </m:oMathPara>
                          </a14:m>
                          <a:endParaRPr lang="en-AU" dirty="0"/>
                        </a:p>
                      </a:txBody>
                      <a:tcPr/>
                    </a:tc>
                  </a:tr>
                  <a:tr h="370840">
                    <a:tc>
                      <a:txBody>
                        <a:bodyPr/>
                        <a:lstStyle/>
                        <a:p>
                          <a:pPr algn="ctr"/>
                          <a14:m>
                            <m:oMathPara xmlns:m="http://schemas.openxmlformats.org/officeDocument/2006/math">
                              <m:oMathParaPr>
                                <m:jc m:val="centerGroup"/>
                              </m:oMathParaPr>
                              <m:oMath xmlns:m="http://schemas.openxmlformats.org/officeDocument/2006/math">
                                <m:sSub>
                                  <m:sSubPr>
                                    <m:ctrlPr>
                                      <a:rPr lang="en-US" i="1" dirty="0" smtClean="0">
                                        <a:latin typeface="Cambria Math"/>
                                      </a:rPr>
                                    </m:ctrlPr>
                                  </m:sSubPr>
                                  <m:e>
                                    <m:r>
                                      <a:rPr lang="en-US" b="0" i="1" dirty="0" smtClean="0">
                                        <a:latin typeface="Cambria Math"/>
                                      </a:rPr>
                                      <m:t>𝑤</m:t>
                                    </m:r>
                                  </m:e>
                                  <m:sub>
                                    <m:r>
                                      <a:rPr lang="en-US" b="0" i="1" dirty="0" smtClean="0">
                                        <a:latin typeface="Cambria Math"/>
                                      </a:rPr>
                                      <m:t>4</m:t>
                                    </m:r>
                                    <m:r>
                                      <m:rPr>
                                        <m:nor/>
                                      </m:rPr>
                                      <a:rPr lang="en-AU" dirty="0"/>
                                      <m:t> </m:t>
                                    </m:r>
                                  </m:sub>
                                </m:sSub>
                              </m:oMath>
                            </m:oMathPara>
                          </a14:m>
                          <a:endParaRPr lang="en-AU" dirty="0"/>
                        </a:p>
                      </a:txBody>
                      <a:tcPr/>
                    </a:tc>
                    <a:tc>
                      <a:txBody>
                        <a:bodyPr/>
                        <a:lstStyle/>
                        <a:p>
                          <a:pPr algn="ctr"/>
                          <a:r>
                            <a:rPr lang="en-US" dirty="0" smtClean="0"/>
                            <a:t>0.3</a:t>
                          </a:r>
                          <a:endParaRPr lang="en-AU" dirty="0"/>
                        </a:p>
                      </a:txBody>
                      <a:tcPr/>
                    </a:tc>
                    <a:tc>
                      <a:txBody>
                        <a:bodyPr/>
                        <a:lstStyle/>
                        <a:p>
                          <a:pPr algn="ctr"/>
                          <a:r>
                            <a:rPr lang="en-US" dirty="0" smtClean="0"/>
                            <a:t>0.7</a:t>
                          </a:r>
                          <a:endParaRPr lang="en-AU" dirty="0"/>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i="1" dirty="0" smtClean="0">
                                        <a:latin typeface="Cambria Math"/>
                                      </a:rPr>
                                    </m:ctrlPr>
                                  </m:sSubPr>
                                  <m:e>
                                    <m:r>
                                      <a:rPr lang="en-US" i="1" dirty="0" smtClean="0">
                                        <a:latin typeface="Cambria Math"/>
                                      </a:rPr>
                                      <m:t>𝑝</m:t>
                                    </m:r>
                                  </m:e>
                                  <m:sub>
                                    <m:r>
                                      <a:rPr lang="en-US" b="0" i="1" dirty="0" smtClean="0">
                                        <a:latin typeface="Cambria Math"/>
                                      </a:rPr>
                                      <m:t>3</m:t>
                                    </m:r>
                                    <m:r>
                                      <m:rPr>
                                        <m:nor/>
                                      </m:rPr>
                                      <a:rPr lang="en-AU" dirty="0"/>
                                      <m:t> </m:t>
                                    </m:r>
                                  </m:sub>
                                </m:sSub>
                              </m:oMath>
                            </m:oMathPara>
                          </a14:m>
                          <a:endParaRPr lang="en-AU" dirty="0"/>
                        </a:p>
                      </a:txBody>
                      <a:tcPr/>
                    </a:tc>
                  </a:tr>
                  <a:tr h="370840">
                    <a:tc>
                      <a:txBody>
                        <a:bodyPr/>
                        <a:lstStyle/>
                        <a:p>
                          <a:pPr algn="ctr"/>
                          <a14:m>
                            <m:oMathPara xmlns:m="http://schemas.openxmlformats.org/officeDocument/2006/math">
                              <m:oMathParaPr>
                                <m:jc m:val="centerGroup"/>
                              </m:oMathParaPr>
                              <m:oMath xmlns:m="http://schemas.openxmlformats.org/officeDocument/2006/math">
                                <m:sSub>
                                  <m:sSubPr>
                                    <m:ctrlPr>
                                      <a:rPr lang="en-US" i="1" dirty="0" smtClean="0">
                                        <a:latin typeface="Cambria Math"/>
                                      </a:rPr>
                                    </m:ctrlPr>
                                  </m:sSubPr>
                                  <m:e>
                                    <m:r>
                                      <a:rPr lang="en-US" b="0" i="1" dirty="0" smtClean="0">
                                        <a:latin typeface="Cambria Math"/>
                                      </a:rPr>
                                      <m:t>𝑤</m:t>
                                    </m:r>
                                  </m:e>
                                  <m:sub>
                                    <m:r>
                                      <a:rPr lang="en-US" b="0" i="1" dirty="0" smtClean="0">
                                        <a:latin typeface="Cambria Math"/>
                                      </a:rPr>
                                      <m:t>5</m:t>
                                    </m:r>
                                    <m:r>
                                      <m:rPr>
                                        <m:nor/>
                                      </m:rPr>
                                      <a:rPr lang="en-AU" dirty="0"/>
                                      <m:t> </m:t>
                                    </m:r>
                                  </m:sub>
                                </m:sSub>
                              </m:oMath>
                            </m:oMathPara>
                          </a14:m>
                          <a:endParaRPr lang="en-AU" dirty="0"/>
                        </a:p>
                      </a:txBody>
                      <a:tcPr/>
                    </a:tc>
                    <a:tc>
                      <a:txBody>
                        <a:bodyPr/>
                        <a:lstStyle/>
                        <a:p>
                          <a:pPr algn="ctr"/>
                          <a:r>
                            <a:rPr lang="en-US" dirty="0" smtClean="0"/>
                            <a:t>0.2</a:t>
                          </a:r>
                          <a:endParaRPr lang="en-AU" dirty="0"/>
                        </a:p>
                      </a:txBody>
                      <a:tcPr/>
                    </a:tc>
                    <a:tc>
                      <a:txBody>
                        <a:bodyPr/>
                        <a:lstStyle/>
                        <a:p>
                          <a:pPr algn="ctr"/>
                          <a:r>
                            <a:rPr lang="en-US" dirty="0" smtClean="0"/>
                            <a:t>0.8</a:t>
                          </a:r>
                          <a:endParaRPr lang="en-AU" dirty="0"/>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i="1" dirty="0" smtClean="0">
                                        <a:latin typeface="Cambria Math"/>
                                      </a:rPr>
                                    </m:ctrlPr>
                                  </m:sSubPr>
                                  <m:e>
                                    <m:r>
                                      <a:rPr lang="en-US" i="1" dirty="0" smtClean="0">
                                        <a:latin typeface="Cambria Math"/>
                                      </a:rPr>
                                      <m:t>𝑝</m:t>
                                    </m:r>
                                  </m:e>
                                  <m:sub>
                                    <m:r>
                                      <a:rPr lang="en-US" b="0" i="1" dirty="0" smtClean="0">
                                        <a:latin typeface="Cambria Math"/>
                                      </a:rPr>
                                      <m:t>3</m:t>
                                    </m:r>
                                    <m:r>
                                      <m:rPr>
                                        <m:nor/>
                                      </m:rPr>
                                      <a:rPr lang="en-AU" dirty="0"/>
                                      <m:t> </m:t>
                                    </m:r>
                                  </m:sub>
                                </m:sSub>
                              </m:oMath>
                            </m:oMathPara>
                          </a14:m>
                          <a:endParaRPr lang="en-AU" dirty="0"/>
                        </a:p>
                      </a:txBody>
                      <a:tcPr/>
                    </a:tc>
                  </a:tr>
                </a:tbl>
              </a:graphicData>
            </a:graphic>
          </p:graphicFrame>
        </mc:Choice>
        <mc:Fallback xmlns="">
          <p:graphicFrame>
            <p:nvGraphicFramePr>
              <p:cNvPr id="6" name="表格 5"/>
              <p:cNvGraphicFramePr>
                <a:graphicFrameLocks noGrp="1"/>
              </p:cNvGraphicFramePr>
              <p:nvPr>
                <p:extLst>
                  <p:ext uri="{D42A27DB-BD31-4B8C-83A1-F6EECF244321}">
                    <p14:modId xmlns:p14="http://schemas.microsoft.com/office/powerpoint/2010/main" val="643949100"/>
                  </p:ext>
                </p:extLst>
              </p:nvPr>
            </p:nvGraphicFramePr>
            <p:xfrm>
              <a:off x="4495800" y="3810000"/>
              <a:ext cx="4191000" cy="2225040"/>
            </p:xfrm>
            <a:graphic>
              <a:graphicData uri="http://schemas.openxmlformats.org/drawingml/2006/table">
                <a:tbl>
                  <a:tblPr firstRow="1" bandRow="1">
                    <a:tableStyleId>{5C22544A-7EE6-4342-B048-85BDC9FD1C3A}</a:tableStyleId>
                  </a:tblPr>
                  <a:tblGrid>
                    <a:gridCol w="1047750"/>
                    <a:gridCol w="1047750"/>
                    <a:gridCol w="1047750"/>
                    <a:gridCol w="1047750"/>
                  </a:tblGrid>
                  <a:tr h="370840">
                    <a:tc>
                      <a:txBody>
                        <a:bodyPr/>
                        <a:lstStyle/>
                        <a:p>
                          <a:pPr algn="ctr"/>
                          <a:r>
                            <a:rPr lang="en-US" dirty="0" smtClean="0"/>
                            <a:t>ID</a:t>
                          </a:r>
                          <a:endParaRPr lang="en-AU" dirty="0"/>
                        </a:p>
                      </a:txBody>
                      <a:tcPr/>
                    </a:tc>
                    <a:tc>
                      <a:txBody>
                        <a:bodyPr/>
                        <a:lstStyle/>
                        <a:p>
                          <a:pPr algn="ctr"/>
                          <a:r>
                            <a:rPr lang="en-US" dirty="0" smtClean="0"/>
                            <a:t>attr1</a:t>
                          </a:r>
                          <a:endParaRPr lang="en-AU" dirty="0"/>
                        </a:p>
                      </a:txBody>
                      <a:tcPr/>
                    </a:tc>
                    <a:tc>
                      <a:txBody>
                        <a:bodyPr/>
                        <a:lstStyle/>
                        <a:p>
                          <a:pPr algn="ctr"/>
                          <a:r>
                            <a:rPr lang="en-US" dirty="0" smtClean="0"/>
                            <a:t>attr2</a:t>
                          </a:r>
                          <a:endParaRPr lang="en-AU" dirty="0"/>
                        </a:p>
                      </a:txBody>
                      <a:tcPr/>
                    </a:tc>
                    <a:tc>
                      <a:txBody>
                        <a:bodyPr/>
                        <a:lstStyle/>
                        <a:p>
                          <a:pPr algn="ctr"/>
                          <a:r>
                            <a:rPr lang="en-US" dirty="0" smtClean="0"/>
                            <a:t>Top-1</a:t>
                          </a:r>
                          <a:endParaRPr lang="en-AU" dirty="0"/>
                        </a:p>
                      </a:txBody>
                      <a:tcPr/>
                    </a:tc>
                  </a:tr>
                  <a:tr h="370840">
                    <a:tc>
                      <a:txBody>
                        <a:bodyPr/>
                        <a:lstStyle/>
                        <a:p>
                          <a:endParaRPr lang="en-US"/>
                        </a:p>
                      </a:txBody>
                      <a:tcPr>
                        <a:blipFill rotWithShape="1">
                          <a:blip r:embed="rId4"/>
                          <a:stretch>
                            <a:fillRect l="-581" t="-108197" r="-299419" b="-422951"/>
                          </a:stretch>
                        </a:blipFill>
                      </a:tcPr>
                    </a:tc>
                    <a:tc>
                      <a:txBody>
                        <a:bodyPr/>
                        <a:lstStyle/>
                        <a:p>
                          <a:pPr algn="ctr"/>
                          <a:r>
                            <a:rPr lang="en-US" dirty="0" smtClean="0"/>
                            <a:t>0.8</a:t>
                          </a:r>
                          <a:endParaRPr lang="en-AU" dirty="0"/>
                        </a:p>
                      </a:txBody>
                      <a:tcPr/>
                    </a:tc>
                    <a:tc>
                      <a:txBody>
                        <a:bodyPr/>
                        <a:lstStyle/>
                        <a:p>
                          <a:pPr algn="ctr"/>
                          <a:r>
                            <a:rPr lang="en-US" dirty="0" smtClean="0"/>
                            <a:t>0.2</a:t>
                          </a:r>
                          <a:endParaRPr lang="en-AU" dirty="0"/>
                        </a:p>
                      </a:txBody>
                      <a:tcPr/>
                    </a:tc>
                    <a:tc>
                      <a:txBody>
                        <a:bodyPr/>
                        <a:lstStyle/>
                        <a:p>
                          <a:endParaRPr lang="en-US"/>
                        </a:p>
                      </a:txBody>
                      <a:tcPr>
                        <a:blipFill rotWithShape="1">
                          <a:blip r:embed="rId4"/>
                          <a:stretch>
                            <a:fillRect l="-300000" t="-108197" b="-422951"/>
                          </a:stretch>
                        </a:blipFill>
                      </a:tcPr>
                    </a:tc>
                  </a:tr>
                  <a:tr h="370840">
                    <a:tc>
                      <a:txBody>
                        <a:bodyPr/>
                        <a:lstStyle/>
                        <a:p>
                          <a:endParaRPr lang="en-US"/>
                        </a:p>
                      </a:txBody>
                      <a:tcPr>
                        <a:blipFill rotWithShape="1">
                          <a:blip r:embed="rId4"/>
                          <a:stretch>
                            <a:fillRect l="-581" t="-208197" r="-299419" b="-322951"/>
                          </a:stretch>
                        </a:blipFill>
                      </a:tcPr>
                    </a:tc>
                    <a:tc>
                      <a:txBody>
                        <a:bodyPr/>
                        <a:lstStyle/>
                        <a:p>
                          <a:pPr algn="ctr"/>
                          <a:r>
                            <a:rPr lang="en-US" dirty="0" smtClean="0"/>
                            <a:t>0.7</a:t>
                          </a:r>
                          <a:endParaRPr lang="en-AU" dirty="0"/>
                        </a:p>
                      </a:txBody>
                      <a:tcPr/>
                    </a:tc>
                    <a:tc>
                      <a:txBody>
                        <a:bodyPr/>
                        <a:lstStyle/>
                        <a:p>
                          <a:pPr algn="ctr"/>
                          <a:r>
                            <a:rPr lang="en-US" dirty="0" smtClean="0"/>
                            <a:t>0.3</a:t>
                          </a:r>
                          <a:endParaRPr lang="en-AU" dirty="0"/>
                        </a:p>
                      </a:txBody>
                      <a:tcPr/>
                    </a:tc>
                    <a:tc>
                      <a:txBody>
                        <a:bodyPr/>
                        <a:lstStyle/>
                        <a:p>
                          <a:endParaRPr lang="en-US"/>
                        </a:p>
                      </a:txBody>
                      <a:tcPr>
                        <a:blipFill rotWithShape="1">
                          <a:blip r:embed="rId4"/>
                          <a:stretch>
                            <a:fillRect l="-300000" t="-208197" b="-322951"/>
                          </a:stretch>
                        </a:blipFill>
                      </a:tcPr>
                    </a:tc>
                  </a:tr>
                  <a:tr h="370840">
                    <a:tc>
                      <a:txBody>
                        <a:bodyPr/>
                        <a:lstStyle/>
                        <a:p>
                          <a:endParaRPr lang="en-US"/>
                        </a:p>
                      </a:txBody>
                      <a:tcPr>
                        <a:blipFill rotWithShape="1">
                          <a:blip r:embed="rId4"/>
                          <a:stretch>
                            <a:fillRect l="-581" t="-313333" r="-299419" b="-228333"/>
                          </a:stretch>
                        </a:blipFill>
                      </a:tcPr>
                    </a:tc>
                    <a:tc>
                      <a:txBody>
                        <a:bodyPr/>
                        <a:lstStyle/>
                        <a:p>
                          <a:pPr algn="ctr"/>
                          <a:r>
                            <a:rPr lang="en-US" dirty="0" smtClean="0"/>
                            <a:t>0.5</a:t>
                          </a:r>
                          <a:endParaRPr lang="en-AU" dirty="0"/>
                        </a:p>
                      </a:txBody>
                      <a:tcPr/>
                    </a:tc>
                    <a:tc>
                      <a:txBody>
                        <a:bodyPr/>
                        <a:lstStyle/>
                        <a:p>
                          <a:pPr algn="ctr"/>
                          <a:r>
                            <a:rPr lang="en-US" dirty="0" smtClean="0"/>
                            <a:t>0.5</a:t>
                          </a:r>
                          <a:endParaRPr lang="en-AU" dirty="0"/>
                        </a:p>
                      </a:txBody>
                      <a:tcPr/>
                    </a:tc>
                    <a:tc>
                      <a:txBody>
                        <a:bodyPr/>
                        <a:lstStyle/>
                        <a:p>
                          <a:endParaRPr lang="en-US"/>
                        </a:p>
                      </a:txBody>
                      <a:tcPr>
                        <a:blipFill rotWithShape="1">
                          <a:blip r:embed="rId4"/>
                          <a:stretch>
                            <a:fillRect l="-300000" t="-313333" b="-228333"/>
                          </a:stretch>
                        </a:blipFill>
                      </a:tcPr>
                    </a:tc>
                  </a:tr>
                  <a:tr h="370840">
                    <a:tc>
                      <a:txBody>
                        <a:bodyPr/>
                        <a:lstStyle/>
                        <a:p>
                          <a:endParaRPr lang="en-US"/>
                        </a:p>
                      </a:txBody>
                      <a:tcPr>
                        <a:blipFill rotWithShape="1">
                          <a:blip r:embed="rId4"/>
                          <a:stretch>
                            <a:fillRect l="-581" t="-406557" r="-299419" b="-124590"/>
                          </a:stretch>
                        </a:blipFill>
                      </a:tcPr>
                    </a:tc>
                    <a:tc>
                      <a:txBody>
                        <a:bodyPr/>
                        <a:lstStyle/>
                        <a:p>
                          <a:pPr algn="ctr"/>
                          <a:r>
                            <a:rPr lang="en-US" dirty="0" smtClean="0"/>
                            <a:t>0.3</a:t>
                          </a:r>
                          <a:endParaRPr lang="en-AU" dirty="0"/>
                        </a:p>
                      </a:txBody>
                      <a:tcPr/>
                    </a:tc>
                    <a:tc>
                      <a:txBody>
                        <a:bodyPr/>
                        <a:lstStyle/>
                        <a:p>
                          <a:pPr algn="ctr"/>
                          <a:r>
                            <a:rPr lang="en-US" dirty="0" smtClean="0"/>
                            <a:t>0.7</a:t>
                          </a:r>
                          <a:endParaRPr lang="en-AU" dirty="0"/>
                        </a:p>
                      </a:txBody>
                      <a:tcPr/>
                    </a:tc>
                    <a:tc>
                      <a:txBody>
                        <a:bodyPr/>
                        <a:lstStyle/>
                        <a:p>
                          <a:endParaRPr lang="en-US"/>
                        </a:p>
                      </a:txBody>
                      <a:tcPr>
                        <a:blipFill rotWithShape="1">
                          <a:blip r:embed="rId4"/>
                          <a:stretch>
                            <a:fillRect l="-300000" t="-406557" b="-124590"/>
                          </a:stretch>
                        </a:blipFill>
                      </a:tcPr>
                    </a:tc>
                  </a:tr>
                  <a:tr h="370840">
                    <a:tc>
                      <a:txBody>
                        <a:bodyPr/>
                        <a:lstStyle/>
                        <a:p>
                          <a:endParaRPr lang="en-US"/>
                        </a:p>
                      </a:txBody>
                      <a:tcPr>
                        <a:blipFill rotWithShape="1">
                          <a:blip r:embed="rId4"/>
                          <a:stretch>
                            <a:fillRect l="-581" t="-506557" r="-299419" b="-24590"/>
                          </a:stretch>
                        </a:blipFill>
                      </a:tcPr>
                    </a:tc>
                    <a:tc>
                      <a:txBody>
                        <a:bodyPr/>
                        <a:lstStyle/>
                        <a:p>
                          <a:pPr algn="ctr"/>
                          <a:r>
                            <a:rPr lang="en-US" dirty="0" smtClean="0"/>
                            <a:t>0.2</a:t>
                          </a:r>
                          <a:endParaRPr lang="en-AU" dirty="0"/>
                        </a:p>
                      </a:txBody>
                      <a:tcPr/>
                    </a:tc>
                    <a:tc>
                      <a:txBody>
                        <a:bodyPr/>
                        <a:lstStyle/>
                        <a:p>
                          <a:pPr algn="ctr"/>
                          <a:r>
                            <a:rPr lang="en-US" dirty="0" smtClean="0"/>
                            <a:t>0.8</a:t>
                          </a:r>
                          <a:endParaRPr lang="en-AU" dirty="0"/>
                        </a:p>
                      </a:txBody>
                      <a:tcPr/>
                    </a:tc>
                    <a:tc>
                      <a:txBody>
                        <a:bodyPr/>
                        <a:lstStyle/>
                        <a:p>
                          <a:endParaRPr lang="en-US"/>
                        </a:p>
                      </a:txBody>
                      <a:tcPr>
                        <a:blipFill rotWithShape="1">
                          <a:blip r:embed="rId4"/>
                          <a:stretch>
                            <a:fillRect l="-300000" t="-506557" b="-24590"/>
                          </a:stretch>
                        </a:blipFill>
                      </a:tcPr>
                    </a:tc>
                  </a:tr>
                </a:tbl>
              </a:graphicData>
            </a:graphic>
          </p:graphicFrame>
        </mc:Fallback>
      </mc:AlternateContent>
      <p:sp>
        <p:nvSpPr>
          <p:cNvPr id="17" name="圆角矩形 16"/>
          <p:cNvSpPr/>
          <p:nvPr/>
        </p:nvSpPr>
        <p:spPr>
          <a:xfrm>
            <a:off x="4495800" y="1143000"/>
            <a:ext cx="4190999" cy="381000"/>
          </a:xfrm>
          <a:prstGeom prst="round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Product tuples</a:t>
            </a:r>
            <a:endParaRPr lang="en-AU" dirty="0">
              <a:solidFill>
                <a:schemeClr val="tx1"/>
              </a:solidFill>
            </a:endParaRPr>
          </a:p>
        </p:txBody>
      </p:sp>
      <p:sp>
        <p:nvSpPr>
          <p:cNvPr id="20" name="圆角矩形 19"/>
          <p:cNvSpPr/>
          <p:nvPr/>
        </p:nvSpPr>
        <p:spPr>
          <a:xfrm>
            <a:off x="4505324" y="3352800"/>
            <a:ext cx="4181476" cy="381000"/>
          </a:xfrm>
          <a:prstGeom prst="round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User preferences</a:t>
            </a:r>
            <a:endParaRPr lang="en-AU" dirty="0">
              <a:solidFill>
                <a:schemeClr val="tx1"/>
              </a:solidFill>
            </a:endParaRPr>
          </a:p>
        </p:txBody>
      </p:sp>
      <p:cxnSp>
        <p:nvCxnSpPr>
          <p:cNvPr id="31" name="直接连接符 30"/>
          <p:cNvCxnSpPr/>
          <p:nvPr/>
        </p:nvCxnSpPr>
        <p:spPr>
          <a:xfrm>
            <a:off x="1048530" y="3151453"/>
            <a:ext cx="568275" cy="251065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5" name="圆角矩形 54"/>
          <p:cNvSpPr/>
          <p:nvPr/>
        </p:nvSpPr>
        <p:spPr>
          <a:xfrm>
            <a:off x="479634" y="228600"/>
            <a:ext cx="8207166" cy="685800"/>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dirty="0" smtClean="0">
                <a:solidFill>
                  <a:schemeClr val="bg1"/>
                </a:solidFill>
              </a:rPr>
              <a:t> </a:t>
            </a:r>
            <a:r>
              <a:rPr lang="en-US" altLang="zh-CN" sz="3600" dirty="0">
                <a:solidFill>
                  <a:schemeClr val="bg1"/>
                </a:solidFill>
              </a:rPr>
              <a:t>Preliminaries</a:t>
            </a:r>
            <a:endParaRPr lang="en-AU" sz="3600" dirty="0">
              <a:solidFill>
                <a:schemeClr val="bg1"/>
              </a:solidFill>
            </a:endParaRPr>
          </a:p>
        </p:txBody>
      </p:sp>
      <p:grpSp>
        <p:nvGrpSpPr>
          <p:cNvPr id="24" name="组合 23"/>
          <p:cNvGrpSpPr/>
          <p:nvPr/>
        </p:nvGrpSpPr>
        <p:grpSpPr>
          <a:xfrm>
            <a:off x="280073" y="3006966"/>
            <a:ext cx="3639302" cy="3055249"/>
            <a:chOff x="280073" y="3006966"/>
            <a:chExt cx="3639302" cy="3055249"/>
          </a:xfrm>
        </p:grpSpPr>
        <p:grpSp>
          <p:nvGrpSpPr>
            <p:cNvPr id="25" name="组合 24"/>
            <p:cNvGrpSpPr/>
            <p:nvPr/>
          </p:nvGrpSpPr>
          <p:grpSpPr>
            <a:xfrm>
              <a:off x="778605" y="3075253"/>
              <a:ext cx="3048000" cy="2590800"/>
              <a:chOff x="914400" y="2362200"/>
              <a:chExt cx="3048000" cy="2590800"/>
            </a:xfrm>
          </p:grpSpPr>
          <p:cxnSp>
            <p:nvCxnSpPr>
              <p:cNvPr id="36" name="直接箭头连接符 35"/>
              <p:cNvCxnSpPr/>
              <p:nvPr/>
            </p:nvCxnSpPr>
            <p:spPr>
              <a:xfrm>
                <a:off x="914400" y="4953000"/>
                <a:ext cx="30480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7" name="直接箭头连接符 36"/>
              <p:cNvCxnSpPr/>
              <p:nvPr/>
            </p:nvCxnSpPr>
            <p:spPr>
              <a:xfrm flipV="1">
                <a:off x="914400" y="2362200"/>
                <a:ext cx="0" cy="25908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26" name="椭圆 25"/>
            <p:cNvSpPr/>
            <p:nvPr/>
          </p:nvSpPr>
          <p:spPr>
            <a:xfrm>
              <a:off x="1073880" y="3540853"/>
              <a:ext cx="144000" cy="144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sp>
          <p:nvSpPr>
            <p:cNvPr id="27" name="椭圆 26"/>
            <p:cNvSpPr/>
            <p:nvPr/>
          </p:nvSpPr>
          <p:spPr>
            <a:xfrm>
              <a:off x="2840205" y="5208853"/>
              <a:ext cx="144000" cy="144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sp>
          <p:nvSpPr>
            <p:cNvPr id="28" name="椭圆 27"/>
            <p:cNvSpPr/>
            <p:nvPr/>
          </p:nvSpPr>
          <p:spPr>
            <a:xfrm>
              <a:off x="1759637" y="4604659"/>
              <a:ext cx="144000" cy="144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mc:AlternateContent xmlns:mc="http://schemas.openxmlformats.org/markup-compatibility/2006" xmlns:a14="http://schemas.microsoft.com/office/drawing/2010/main">
          <mc:Choice Requires="a14">
            <p:sp>
              <p:nvSpPr>
                <p:cNvPr id="29" name="TextBox 28"/>
                <p:cNvSpPr txBox="1"/>
                <p:nvPr/>
              </p:nvSpPr>
              <p:spPr>
                <a:xfrm>
                  <a:off x="1178242" y="3212743"/>
                  <a:ext cx="582563" cy="400110"/>
                </a:xfrm>
                <a:prstGeom prst="rect">
                  <a:avLst/>
                </a:prstGeom>
              </p:spPr>
              <p:txBody>
                <a:bodyPr wrap="square" rtlCol="0">
                  <a:spAutoFit/>
                </a:bodyPr>
                <a:lstStyle/>
                <a:p>
                  <a:pPr marL="342900" indent="-342900" fontAlgn="auto">
                    <a:spcBef>
                      <a:spcPct val="20000"/>
                    </a:spcBef>
                    <a:spcAft>
                      <a:spcPts val="0"/>
                    </a:spcAft>
                  </a:pPr>
                  <a14:m>
                    <m:oMathPara xmlns:m="http://schemas.openxmlformats.org/officeDocument/2006/math">
                      <m:oMathParaPr>
                        <m:jc m:val="centerGroup"/>
                      </m:oMathParaPr>
                      <m:oMath xmlns:m="http://schemas.openxmlformats.org/officeDocument/2006/math">
                        <m:sSub>
                          <m:sSubPr>
                            <m:ctrlPr>
                              <a:rPr lang="en-US" sz="2000" i="1" dirty="0">
                                <a:latin typeface="Cambria Math"/>
                              </a:rPr>
                            </m:ctrlPr>
                          </m:sSubPr>
                          <m:e>
                            <m:r>
                              <a:rPr lang="en-US" sz="2000" i="1" dirty="0">
                                <a:latin typeface="Cambria Math"/>
                              </a:rPr>
                              <m:t>𝑝</m:t>
                            </m:r>
                          </m:e>
                          <m:sub>
                            <m:r>
                              <a:rPr lang="en-US" sz="2000" i="1" dirty="0">
                                <a:latin typeface="Cambria Math"/>
                              </a:rPr>
                              <m:t>1</m:t>
                            </m:r>
                            <m:r>
                              <m:rPr>
                                <m:nor/>
                              </m:rPr>
                              <a:rPr lang="en-AU" sz="2000" dirty="0"/>
                              <m:t> </m:t>
                            </m:r>
                          </m:sub>
                        </m:sSub>
                      </m:oMath>
                    </m:oMathPara>
                  </a14:m>
                  <a:endParaRPr kumimoji="0" lang="en-AU" sz="2000" i="0" u="none" strike="noStrike" kern="1200" cap="none" spc="0" normalizeH="0" baseline="0" noProof="0" dirty="0" smtClean="0">
                    <a:ln>
                      <a:noFill/>
                    </a:ln>
                    <a:solidFill>
                      <a:schemeClr val="tx1"/>
                    </a:solidFill>
                    <a:effectLst/>
                    <a:uLnTx/>
                    <a:uFillTx/>
                    <a:latin typeface="Sommet bold"/>
                    <a:ea typeface="+mn-ea"/>
                    <a:cs typeface="+mn-cs"/>
                  </a:endParaRPr>
                </a:p>
              </p:txBody>
            </p:sp>
          </mc:Choice>
          <mc:Fallback xmlns="">
            <p:sp>
              <p:nvSpPr>
                <p:cNvPr id="29" name="TextBox 28"/>
                <p:cNvSpPr txBox="1">
                  <a:spLocks noRot="1" noChangeAspect="1" noMove="1" noResize="1" noEditPoints="1" noAdjustHandles="1" noChangeArrowheads="1" noChangeShapeType="1" noTextEdit="1"/>
                </p:cNvSpPr>
                <p:nvPr/>
              </p:nvSpPr>
              <p:spPr>
                <a:xfrm>
                  <a:off x="1178242" y="3212743"/>
                  <a:ext cx="582563" cy="400110"/>
                </a:xfrm>
                <a:prstGeom prst="rect">
                  <a:avLst/>
                </a:prstGeom>
                <a:blipFill rotWithShape="1">
                  <a:blip r:embed="rId5"/>
                  <a:stretch>
                    <a:fillRect b="-9091"/>
                  </a:stretch>
                </a:blipFill>
              </p:spPr>
              <p:txBody>
                <a:bodyPr/>
                <a:lstStyle/>
                <a:p>
                  <a:r>
                    <a:rPr lang="en-AU">
                      <a:noFill/>
                    </a:rPr>
                    <a:t> </a:t>
                  </a:r>
                </a:p>
              </p:txBody>
            </p:sp>
          </mc:Fallback>
        </mc:AlternateContent>
        <p:sp>
          <p:nvSpPr>
            <p:cNvPr id="30" name="TextBox 29"/>
            <p:cNvSpPr txBox="1"/>
            <p:nvPr/>
          </p:nvSpPr>
          <p:spPr>
            <a:xfrm rot="10800000">
              <a:off x="318191" y="3006966"/>
              <a:ext cx="492443" cy="646972"/>
            </a:xfrm>
            <a:prstGeom prst="rect">
              <a:avLst/>
            </a:prstGeom>
          </p:spPr>
          <p:txBody>
            <a:bodyPr vert="eaVert" wrap="none" rtlCol="0">
              <a:spAutoFit/>
            </a:bodyPr>
            <a:lstStyle/>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r>
                <a:rPr kumimoji="0" lang="en-US" sz="2000" b="1" i="0" u="none" strike="noStrike" kern="1200" cap="none" spc="0" normalizeH="0" baseline="0" noProof="0" dirty="0" smtClean="0">
                  <a:ln>
                    <a:noFill/>
                  </a:ln>
                  <a:solidFill>
                    <a:schemeClr val="tx1"/>
                  </a:solidFill>
                  <a:effectLst/>
                  <a:uLnTx/>
                  <a:uFillTx/>
                  <a:latin typeface="Sommet bold"/>
                  <a:ea typeface="+mn-ea"/>
                  <a:cs typeface="+mn-cs"/>
                </a:rPr>
                <a:t>attr2</a:t>
              </a:r>
              <a:endParaRPr kumimoji="0" lang="en-AU" sz="2000" b="1" i="0" u="none" strike="noStrike" kern="1200" cap="none" spc="0" normalizeH="0" baseline="0" noProof="0" dirty="0" smtClean="0">
                <a:ln>
                  <a:noFill/>
                </a:ln>
                <a:solidFill>
                  <a:schemeClr val="tx1"/>
                </a:solidFill>
                <a:effectLst/>
                <a:uLnTx/>
                <a:uFillTx/>
                <a:latin typeface="Sommet bold"/>
                <a:ea typeface="+mn-ea"/>
                <a:cs typeface="+mn-cs"/>
              </a:endParaRPr>
            </a:p>
          </p:txBody>
        </p:sp>
        <mc:AlternateContent xmlns:mc="http://schemas.openxmlformats.org/markup-compatibility/2006" xmlns:a14="http://schemas.microsoft.com/office/drawing/2010/main">
          <mc:Choice Requires="a14">
            <p:sp>
              <p:nvSpPr>
                <p:cNvPr id="32" name="TextBox 31"/>
                <p:cNvSpPr txBox="1"/>
                <p:nvPr/>
              </p:nvSpPr>
              <p:spPr>
                <a:xfrm>
                  <a:off x="280073" y="5475665"/>
                  <a:ext cx="793807" cy="461665"/>
                </a:xfrm>
                <a:prstGeom prst="rect">
                  <a:avLst/>
                </a:prstGeom>
              </p:spPr>
              <p:txBody>
                <a:bodyPr wrap="none" rtlCol="0">
                  <a:spAutoFit/>
                </a:bodyPr>
                <a:lstStyle/>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14:m>
                    <m:oMathPara xmlns:m="http://schemas.openxmlformats.org/officeDocument/2006/math">
                      <m:oMathParaPr>
                        <m:jc m:val="centerGroup"/>
                      </m:oMathParaPr>
                      <m:oMath xmlns:m="http://schemas.openxmlformats.org/officeDocument/2006/math">
                        <m:r>
                          <a:rPr kumimoji="0" lang="en-US" sz="2400" b="1" i="1" u="none" strike="noStrike" kern="1200" cap="none" spc="0" normalizeH="0" baseline="0" noProof="0" dirty="0" smtClean="0">
                            <a:ln>
                              <a:noFill/>
                            </a:ln>
                            <a:solidFill>
                              <a:schemeClr val="tx1"/>
                            </a:solidFill>
                            <a:effectLst/>
                            <a:uLnTx/>
                            <a:uFillTx/>
                            <a:latin typeface="Cambria Math"/>
                            <a:ea typeface="+mn-ea"/>
                            <a:cs typeface="+mn-cs"/>
                          </a:rPr>
                          <m:t>𝒐</m:t>
                        </m:r>
                      </m:oMath>
                    </m:oMathPara>
                  </a14:m>
                  <a:endParaRPr kumimoji="0" lang="en-AU" sz="2400" b="1" i="0" u="none" strike="noStrike" kern="1200" cap="none" spc="0" normalizeH="0" baseline="0" noProof="0" dirty="0" smtClean="0">
                    <a:ln>
                      <a:noFill/>
                    </a:ln>
                    <a:solidFill>
                      <a:schemeClr val="tx1"/>
                    </a:solidFill>
                    <a:effectLst/>
                    <a:uLnTx/>
                    <a:uFillTx/>
                    <a:latin typeface="Sommet bold"/>
                    <a:ea typeface="+mn-ea"/>
                    <a:cs typeface="+mn-cs"/>
                  </a:endParaRPr>
                </a:p>
              </p:txBody>
            </p:sp>
          </mc:Choice>
          <mc:Fallback xmlns="">
            <p:sp>
              <p:nvSpPr>
                <p:cNvPr id="32" name="TextBox 31"/>
                <p:cNvSpPr txBox="1">
                  <a:spLocks noRot="1" noChangeAspect="1" noMove="1" noResize="1" noEditPoints="1" noAdjustHandles="1" noChangeArrowheads="1" noChangeShapeType="1" noTextEdit="1"/>
                </p:cNvSpPr>
                <p:nvPr/>
              </p:nvSpPr>
              <p:spPr>
                <a:xfrm>
                  <a:off x="280073" y="5475665"/>
                  <a:ext cx="793807" cy="461665"/>
                </a:xfrm>
                <a:prstGeom prst="rect">
                  <a:avLst/>
                </a:prstGeom>
                <a:blipFill rotWithShape="1">
                  <a:blip r:embed="rId6"/>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33" name="TextBox 32"/>
                <p:cNvSpPr txBox="1"/>
                <p:nvPr/>
              </p:nvSpPr>
              <p:spPr>
                <a:xfrm>
                  <a:off x="1861158" y="4245249"/>
                  <a:ext cx="582563" cy="400110"/>
                </a:xfrm>
                <a:prstGeom prst="rect">
                  <a:avLst/>
                </a:prstGeom>
              </p:spPr>
              <p:txBody>
                <a:bodyPr wrap="square" rtlCol="0">
                  <a:spAutoFit/>
                </a:bodyPr>
                <a:lstStyle/>
                <a:p>
                  <a:pPr marL="342900" indent="-342900" fontAlgn="auto">
                    <a:spcBef>
                      <a:spcPct val="20000"/>
                    </a:spcBef>
                    <a:spcAft>
                      <a:spcPts val="0"/>
                    </a:spcAft>
                  </a:pPr>
                  <a14:m>
                    <m:oMathPara xmlns:m="http://schemas.openxmlformats.org/officeDocument/2006/math">
                      <m:oMathParaPr>
                        <m:jc m:val="centerGroup"/>
                      </m:oMathParaPr>
                      <m:oMath xmlns:m="http://schemas.openxmlformats.org/officeDocument/2006/math">
                        <m:sSub>
                          <m:sSubPr>
                            <m:ctrlPr>
                              <a:rPr lang="en-US" sz="2000" i="1" dirty="0" smtClean="0">
                                <a:latin typeface="Cambria Math"/>
                              </a:rPr>
                            </m:ctrlPr>
                          </m:sSubPr>
                          <m:e>
                            <m:r>
                              <a:rPr lang="en-US" sz="2000" i="1" dirty="0">
                                <a:latin typeface="Cambria Math"/>
                              </a:rPr>
                              <m:t>𝑝</m:t>
                            </m:r>
                          </m:e>
                          <m:sub>
                            <m:r>
                              <a:rPr lang="en-US" sz="2000" b="0" i="1" dirty="0" smtClean="0">
                                <a:latin typeface="Cambria Math"/>
                              </a:rPr>
                              <m:t>2</m:t>
                            </m:r>
                            <m:r>
                              <m:rPr>
                                <m:nor/>
                              </m:rPr>
                              <a:rPr lang="en-AU" sz="2000" dirty="0"/>
                              <m:t> </m:t>
                            </m:r>
                          </m:sub>
                        </m:sSub>
                      </m:oMath>
                    </m:oMathPara>
                  </a14:m>
                  <a:endParaRPr kumimoji="0" lang="en-AU" sz="2000" i="0" u="none" strike="noStrike" kern="1200" cap="none" spc="0" normalizeH="0" baseline="0" noProof="0" dirty="0" smtClean="0">
                    <a:ln>
                      <a:noFill/>
                    </a:ln>
                    <a:solidFill>
                      <a:schemeClr val="tx1"/>
                    </a:solidFill>
                    <a:effectLst/>
                    <a:uLnTx/>
                    <a:uFillTx/>
                    <a:latin typeface="Sommet bold"/>
                    <a:ea typeface="+mn-ea"/>
                    <a:cs typeface="+mn-cs"/>
                  </a:endParaRPr>
                </a:p>
              </p:txBody>
            </p:sp>
          </mc:Choice>
          <mc:Fallback xmlns="">
            <p:sp>
              <p:nvSpPr>
                <p:cNvPr id="33" name="TextBox 32"/>
                <p:cNvSpPr txBox="1">
                  <a:spLocks noRot="1" noChangeAspect="1" noMove="1" noResize="1" noEditPoints="1" noAdjustHandles="1" noChangeArrowheads="1" noChangeShapeType="1" noTextEdit="1"/>
                </p:cNvSpPr>
                <p:nvPr/>
              </p:nvSpPr>
              <p:spPr>
                <a:xfrm>
                  <a:off x="1861158" y="4245249"/>
                  <a:ext cx="582563" cy="400110"/>
                </a:xfrm>
                <a:prstGeom prst="rect">
                  <a:avLst/>
                </a:prstGeom>
                <a:blipFill rotWithShape="1">
                  <a:blip r:embed="rId7"/>
                  <a:stretch>
                    <a:fillRect b="-9091"/>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34" name="TextBox 33"/>
                <p:cNvSpPr txBox="1"/>
                <p:nvPr/>
              </p:nvSpPr>
              <p:spPr>
                <a:xfrm>
                  <a:off x="2912205" y="4840713"/>
                  <a:ext cx="582563" cy="400110"/>
                </a:xfrm>
                <a:prstGeom prst="rect">
                  <a:avLst/>
                </a:prstGeom>
              </p:spPr>
              <p:txBody>
                <a:bodyPr wrap="square" rtlCol="0">
                  <a:spAutoFit/>
                </a:bodyPr>
                <a:lstStyle/>
                <a:p>
                  <a:pPr marL="342900" indent="-342900" fontAlgn="auto">
                    <a:spcBef>
                      <a:spcPct val="20000"/>
                    </a:spcBef>
                    <a:spcAft>
                      <a:spcPts val="0"/>
                    </a:spcAft>
                  </a:pPr>
                  <a14:m>
                    <m:oMathPara xmlns:m="http://schemas.openxmlformats.org/officeDocument/2006/math">
                      <m:oMathParaPr>
                        <m:jc m:val="centerGroup"/>
                      </m:oMathParaPr>
                      <m:oMath xmlns:m="http://schemas.openxmlformats.org/officeDocument/2006/math">
                        <m:sSub>
                          <m:sSubPr>
                            <m:ctrlPr>
                              <a:rPr lang="en-US" sz="2000" i="1" dirty="0" smtClean="0">
                                <a:latin typeface="Cambria Math"/>
                              </a:rPr>
                            </m:ctrlPr>
                          </m:sSubPr>
                          <m:e>
                            <m:r>
                              <a:rPr lang="en-US" sz="2000" i="1" dirty="0">
                                <a:latin typeface="Cambria Math"/>
                              </a:rPr>
                              <m:t>𝑝</m:t>
                            </m:r>
                          </m:e>
                          <m:sub>
                            <m:r>
                              <a:rPr lang="en-US" sz="2000" b="0" i="1" dirty="0" smtClean="0">
                                <a:latin typeface="Cambria Math"/>
                              </a:rPr>
                              <m:t>3</m:t>
                            </m:r>
                            <m:r>
                              <m:rPr>
                                <m:nor/>
                              </m:rPr>
                              <a:rPr lang="en-AU" sz="2000" dirty="0"/>
                              <m:t> </m:t>
                            </m:r>
                          </m:sub>
                        </m:sSub>
                      </m:oMath>
                    </m:oMathPara>
                  </a14:m>
                  <a:endParaRPr kumimoji="0" lang="en-AU" sz="2000" i="0" u="none" strike="noStrike" kern="1200" cap="none" spc="0" normalizeH="0" baseline="0" noProof="0" dirty="0" smtClean="0">
                    <a:ln>
                      <a:noFill/>
                    </a:ln>
                    <a:solidFill>
                      <a:schemeClr val="tx1"/>
                    </a:solidFill>
                    <a:effectLst/>
                    <a:uLnTx/>
                    <a:uFillTx/>
                    <a:latin typeface="Sommet bold"/>
                    <a:ea typeface="+mn-ea"/>
                    <a:cs typeface="+mn-cs"/>
                  </a:endParaRPr>
                </a:p>
              </p:txBody>
            </p:sp>
          </mc:Choice>
          <mc:Fallback xmlns="">
            <p:sp>
              <p:nvSpPr>
                <p:cNvPr id="34" name="TextBox 33"/>
                <p:cNvSpPr txBox="1">
                  <a:spLocks noRot="1" noChangeAspect="1" noMove="1" noResize="1" noEditPoints="1" noAdjustHandles="1" noChangeArrowheads="1" noChangeShapeType="1" noTextEdit="1"/>
                </p:cNvSpPr>
                <p:nvPr/>
              </p:nvSpPr>
              <p:spPr>
                <a:xfrm>
                  <a:off x="2912205" y="4840713"/>
                  <a:ext cx="582563" cy="400110"/>
                </a:xfrm>
                <a:prstGeom prst="rect">
                  <a:avLst/>
                </a:prstGeom>
                <a:blipFill rotWithShape="1">
                  <a:blip r:embed="rId8"/>
                  <a:stretch>
                    <a:fillRect b="-9091"/>
                  </a:stretch>
                </a:blipFill>
              </p:spPr>
              <p:txBody>
                <a:bodyPr/>
                <a:lstStyle/>
                <a:p>
                  <a:r>
                    <a:rPr lang="en-AU">
                      <a:noFill/>
                    </a:rPr>
                    <a:t> </a:t>
                  </a:r>
                </a:p>
              </p:txBody>
            </p:sp>
          </mc:Fallback>
        </mc:AlternateContent>
        <p:sp>
          <p:nvSpPr>
            <p:cNvPr id="35" name="TextBox 34"/>
            <p:cNvSpPr txBox="1"/>
            <p:nvPr/>
          </p:nvSpPr>
          <p:spPr>
            <a:xfrm>
              <a:off x="3180070" y="5662105"/>
              <a:ext cx="739305" cy="400110"/>
            </a:xfrm>
            <a:prstGeom prst="rect">
              <a:avLst/>
            </a:prstGeom>
          </p:spPr>
          <p:txBody>
            <a:bodyPr wrap="none" rtlCol="0">
              <a:spAutoFit/>
            </a:bodyPr>
            <a:lstStyle/>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r>
                <a:rPr kumimoji="0" lang="en-US" sz="2000" b="1" i="0" u="none" strike="noStrike" kern="1200" cap="none" spc="0" normalizeH="0" baseline="0" noProof="0" dirty="0" smtClean="0">
                  <a:ln>
                    <a:noFill/>
                  </a:ln>
                  <a:solidFill>
                    <a:schemeClr val="tx1"/>
                  </a:solidFill>
                  <a:effectLst/>
                  <a:uLnTx/>
                  <a:uFillTx/>
                  <a:latin typeface="Sommet bold"/>
                  <a:ea typeface="+mn-ea"/>
                  <a:cs typeface="+mn-cs"/>
                </a:rPr>
                <a:t>attr1</a:t>
              </a:r>
              <a:endParaRPr kumimoji="0" lang="en-AU" sz="2000" b="1" i="0" u="none" strike="noStrike" kern="1200" cap="none" spc="0" normalizeH="0" baseline="0" noProof="0" dirty="0" smtClean="0">
                <a:ln>
                  <a:noFill/>
                </a:ln>
                <a:solidFill>
                  <a:schemeClr val="tx1"/>
                </a:solidFill>
                <a:effectLst/>
                <a:uLnTx/>
                <a:uFillTx/>
                <a:latin typeface="Sommet bold"/>
                <a:ea typeface="+mn-ea"/>
                <a:cs typeface="+mn-cs"/>
              </a:endParaRPr>
            </a:p>
          </p:txBody>
        </p:sp>
      </p:grpSp>
      <mc:AlternateContent xmlns:mc="http://schemas.openxmlformats.org/markup-compatibility/2006" xmlns:a14="http://schemas.microsoft.com/office/drawing/2010/main">
        <mc:Choice Requires="a14">
          <p:graphicFrame>
            <p:nvGraphicFramePr>
              <p:cNvPr id="38" name="表格 37"/>
              <p:cNvGraphicFramePr>
                <a:graphicFrameLocks noGrp="1"/>
              </p:cNvGraphicFramePr>
              <p:nvPr>
                <p:extLst>
                  <p:ext uri="{D42A27DB-BD31-4B8C-83A1-F6EECF244321}">
                    <p14:modId xmlns:p14="http://schemas.microsoft.com/office/powerpoint/2010/main" val="698357888"/>
                  </p:ext>
                </p:extLst>
              </p:nvPr>
            </p:nvGraphicFramePr>
            <p:xfrm>
              <a:off x="4495800" y="1600200"/>
              <a:ext cx="4191000" cy="1483360"/>
            </p:xfrm>
            <a:graphic>
              <a:graphicData uri="http://schemas.openxmlformats.org/drawingml/2006/table">
                <a:tbl>
                  <a:tblPr firstRow="1" bandRow="1">
                    <a:tableStyleId>{5C22544A-7EE6-4342-B048-85BDC9FD1C3A}</a:tableStyleId>
                  </a:tblPr>
                  <a:tblGrid>
                    <a:gridCol w="1397000"/>
                    <a:gridCol w="1397000"/>
                    <a:gridCol w="1397000"/>
                  </a:tblGrid>
                  <a:tr h="370840">
                    <a:tc>
                      <a:txBody>
                        <a:bodyPr/>
                        <a:lstStyle/>
                        <a:p>
                          <a:pPr algn="ctr"/>
                          <a:r>
                            <a:rPr lang="en-US" dirty="0" smtClean="0"/>
                            <a:t>ID</a:t>
                          </a:r>
                          <a:endParaRPr lang="en-AU" dirty="0"/>
                        </a:p>
                      </a:txBody>
                      <a:tcPr/>
                    </a:tc>
                    <a:tc>
                      <a:txBody>
                        <a:bodyPr/>
                        <a:lstStyle/>
                        <a:p>
                          <a:pPr algn="ctr"/>
                          <a:r>
                            <a:rPr lang="en-US" dirty="0" smtClean="0"/>
                            <a:t>attr1</a:t>
                          </a:r>
                          <a:endParaRPr lang="en-AU" dirty="0"/>
                        </a:p>
                      </a:txBody>
                      <a:tcPr/>
                    </a:tc>
                    <a:tc>
                      <a:txBody>
                        <a:bodyPr/>
                        <a:lstStyle/>
                        <a:p>
                          <a:pPr algn="ctr"/>
                          <a:r>
                            <a:rPr lang="en-US" dirty="0" smtClean="0"/>
                            <a:t>attr2</a:t>
                          </a:r>
                          <a:endParaRPr lang="en-AU" dirty="0"/>
                        </a:p>
                      </a:txBody>
                      <a:tcPr/>
                    </a:tc>
                  </a:tr>
                  <a:tr h="370840">
                    <a:tc>
                      <a:txBody>
                        <a:bodyPr/>
                        <a:lstStyle/>
                        <a:p>
                          <a:pPr algn="ctr"/>
                          <a14:m>
                            <m:oMathPara xmlns:m="http://schemas.openxmlformats.org/officeDocument/2006/math">
                              <m:oMathParaPr>
                                <m:jc m:val="centerGroup"/>
                              </m:oMathParaPr>
                              <m:oMath xmlns:m="http://schemas.openxmlformats.org/officeDocument/2006/math">
                                <m:sSub>
                                  <m:sSubPr>
                                    <m:ctrlPr>
                                      <a:rPr lang="en-US" i="1" dirty="0" smtClean="0">
                                        <a:latin typeface="Cambria Math"/>
                                      </a:rPr>
                                    </m:ctrlPr>
                                  </m:sSubPr>
                                  <m:e>
                                    <m:r>
                                      <a:rPr lang="en-US" i="1" dirty="0" smtClean="0">
                                        <a:latin typeface="Cambria Math"/>
                                      </a:rPr>
                                      <m:t>𝑝</m:t>
                                    </m:r>
                                  </m:e>
                                  <m:sub>
                                    <m:r>
                                      <a:rPr lang="en-US" i="1" dirty="0" smtClean="0">
                                        <a:latin typeface="Cambria Math"/>
                                      </a:rPr>
                                      <m:t>1</m:t>
                                    </m:r>
                                    <m:r>
                                      <m:rPr>
                                        <m:nor/>
                                      </m:rPr>
                                      <a:rPr lang="en-AU" dirty="0"/>
                                      <m:t> </m:t>
                                    </m:r>
                                  </m:sub>
                                </m:sSub>
                              </m:oMath>
                            </m:oMathPara>
                          </a14:m>
                          <a:endParaRPr lang="en-AU" dirty="0"/>
                        </a:p>
                      </a:txBody>
                      <a:tcPr/>
                    </a:tc>
                    <a:tc>
                      <a:txBody>
                        <a:bodyPr/>
                        <a:lstStyle/>
                        <a:p>
                          <a:pPr algn="ctr"/>
                          <a:r>
                            <a:rPr lang="en-US" dirty="0" smtClean="0"/>
                            <a:t>0.5</a:t>
                          </a:r>
                          <a:endParaRPr lang="en-AU" dirty="0"/>
                        </a:p>
                      </a:txBody>
                      <a:tcPr/>
                    </a:tc>
                    <a:tc>
                      <a:txBody>
                        <a:bodyPr/>
                        <a:lstStyle/>
                        <a:p>
                          <a:pPr algn="ctr"/>
                          <a:r>
                            <a:rPr lang="en-US" dirty="0" smtClean="0"/>
                            <a:t>3.0</a:t>
                          </a:r>
                          <a:endParaRPr lang="en-AU" dirty="0"/>
                        </a:p>
                      </a:txBody>
                      <a:tcPr/>
                    </a:tc>
                  </a:tr>
                  <a:tr h="370840">
                    <a:tc>
                      <a:txBody>
                        <a:bodyPr/>
                        <a:lstStyle/>
                        <a:p>
                          <a:pPr algn="ctr"/>
                          <a14:m>
                            <m:oMathPara xmlns:m="http://schemas.openxmlformats.org/officeDocument/2006/math">
                              <m:oMathParaPr>
                                <m:jc m:val="centerGroup"/>
                              </m:oMathParaPr>
                              <m:oMath xmlns:m="http://schemas.openxmlformats.org/officeDocument/2006/math">
                                <m:sSub>
                                  <m:sSubPr>
                                    <m:ctrlPr>
                                      <a:rPr lang="en-US" i="1" dirty="0" smtClean="0">
                                        <a:latin typeface="Cambria Math"/>
                                      </a:rPr>
                                    </m:ctrlPr>
                                  </m:sSubPr>
                                  <m:e>
                                    <m:r>
                                      <a:rPr lang="en-US" i="1" dirty="0" smtClean="0">
                                        <a:latin typeface="Cambria Math"/>
                                      </a:rPr>
                                      <m:t>𝑝</m:t>
                                    </m:r>
                                  </m:e>
                                  <m:sub>
                                    <m:r>
                                      <a:rPr lang="en-US" b="0" i="1" dirty="0" smtClean="0">
                                        <a:latin typeface="Cambria Math"/>
                                      </a:rPr>
                                      <m:t>2</m:t>
                                    </m:r>
                                    <m:r>
                                      <m:rPr>
                                        <m:nor/>
                                      </m:rPr>
                                      <a:rPr lang="en-AU" dirty="0"/>
                                      <m:t> </m:t>
                                    </m:r>
                                  </m:sub>
                                </m:sSub>
                              </m:oMath>
                            </m:oMathPara>
                          </a14:m>
                          <a:endParaRPr lang="en-AU" dirty="0"/>
                        </a:p>
                      </a:txBody>
                      <a:tcPr/>
                    </a:tc>
                    <a:tc>
                      <a:txBody>
                        <a:bodyPr/>
                        <a:lstStyle/>
                        <a:p>
                          <a:pPr algn="ctr"/>
                          <a:r>
                            <a:rPr lang="en-US" dirty="0" smtClean="0"/>
                            <a:t>1.5</a:t>
                          </a:r>
                          <a:endParaRPr lang="en-AU" dirty="0"/>
                        </a:p>
                      </a:txBody>
                      <a:tcPr/>
                    </a:tc>
                    <a:tc>
                      <a:txBody>
                        <a:bodyPr/>
                        <a:lstStyle/>
                        <a:p>
                          <a:pPr algn="ctr"/>
                          <a:r>
                            <a:rPr lang="en-US" dirty="0" smtClean="0"/>
                            <a:t>1.5</a:t>
                          </a:r>
                          <a:endParaRPr lang="en-AU" dirty="0"/>
                        </a:p>
                      </a:txBody>
                      <a:tcPr/>
                    </a:tc>
                  </a:tr>
                  <a:tr h="370840">
                    <a:tc>
                      <a:txBody>
                        <a:bodyPr/>
                        <a:lstStyle/>
                        <a:p>
                          <a:pPr algn="ctr"/>
                          <a14:m>
                            <m:oMathPara xmlns:m="http://schemas.openxmlformats.org/officeDocument/2006/math">
                              <m:oMathParaPr>
                                <m:jc m:val="centerGroup"/>
                              </m:oMathParaPr>
                              <m:oMath xmlns:m="http://schemas.openxmlformats.org/officeDocument/2006/math">
                                <m:sSub>
                                  <m:sSubPr>
                                    <m:ctrlPr>
                                      <a:rPr lang="en-US" i="1" dirty="0" smtClean="0">
                                        <a:latin typeface="Cambria Math"/>
                                      </a:rPr>
                                    </m:ctrlPr>
                                  </m:sSubPr>
                                  <m:e>
                                    <m:r>
                                      <a:rPr lang="en-US" i="1" dirty="0" smtClean="0">
                                        <a:latin typeface="Cambria Math"/>
                                      </a:rPr>
                                      <m:t>𝑝</m:t>
                                    </m:r>
                                  </m:e>
                                  <m:sub>
                                    <m:r>
                                      <a:rPr lang="en-US" b="0" i="1" dirty="0" smtClean="0">
                                        <a:latin typeface="Cambria Math"/>
                                      </a:rPr>
                                      <m:t>3</m:t>
                                    </m:r>
                                    <m:r>
                                      <m:rPr>
                                        <m:nor/>
                                      </m:rPr>
                                      <a:rPr lang="en-AU" dirty="0"/>
                                      <m:t> </m:t>
                                    </m:r>
                                  </m:sub>
                                </m:sSub>
                              </m:oMath>
                            </m:oMathPara>
                          </a14:m>
                          <a:endParaRPr lang="en-AU" dirty="0"/>
                        </a:p>
                      </a:txBody>
                      <a:tcPr/>
                    </a:tc>
                    <a:tc>
                      <a:txBody>
                        <a:bodyPr/>
                        <a:lstStyle/>
                        <a:p>
                          <a:pPr algn="ctr"/>
                          <a:r>
                            <a:rPr lang="en-US" dirty="0" smtClean="0"/>
                            <a:t>3.0</a:t>
                          </a:r>
                          <a:endParaRPr lang="en-AU" dirty="0"/>
                        </a:p>
                      </a:txBody>
                      <a:tcPr/>
                    </a:tc>
                    <a:tc>
                      <a:txBody>
                        <a:bodyPr/>
                        <a:lstStyle/>
                        <a:p>
                          <a:pPr algn="ctr"/>
                          <a:r>
                            <a:rPr lang="en-US" dirty="0" smtClean="0"/>
                            <a:t>0.5</a:t>
                          </a:r>
                          <a:endParaRPr lang="en-AU" dirty="0"/>
                        </a:p>
                      </a:txBody>
                      <a:tcPr/>
                    </a:tc>
                  </a:tr>
                </a:tbl>
              </a:graphicData>
            </a:graphic>
          </p:graphicFrame>
        </mc:Choice>
        <mc:Fallback xmlns="">
          <p:graphicFrame>
            <p:nvGraphicFramePr>
              <p:cNvPr id="38" name="表格 37"/>
              <p:cNvGraphicFramePr>
                <a:graphicFrameLocks noGrp="1"/>
              </p:cNvGraphicFramePr>
              <p:nvPr>
                <p:extLst>
                  <p:ext uri="{D42A27DB-BD31-4B8C-83A1-F6EECF244321}">
                    <p14:modId xmlns:p14="http://schemas.microsoft.com/office/powerpoint/2010/main" val="698357888"/>
                  </p:ext>
                </p:extLst>
              </p:nvPr>
            </p:nvGraphicFramePr>
            <p:xfrm>
              <a:off x="4495800" y="1600200"/>
              <a:ext cx="4191000" cy="1483360"/>
            </p:xfrm>
            <a:graphic>
              <a:graphicData uri="http://schemas.openxmlformats.org/drawingml/2006/table">
                <a:tbl>
                  <a:tblPr firstRow="1" bandRow="1">
                    <a:tableStyleId>{5C22544A-7EE6-4342-B048-85BDC9FD1C3A}</a:tableStyleId>
                  </a:tblPr>
                  <a:tblGrid>
                    <a:gridCol w="1397000"/>
                    <a:gridCol w="1397000"/>
                    <a:gridCol w="1397000"/>
                  </a:tblGrid>
                  <a:tr h="370840">
                    <a:tc>
                      <a:txBody>
                        <a:bodyPr/>
                        <a:lstStyle/>
                        <a:p>
                          <a:pPr algn="ctr"/>
                          <a:r>
                            <a:rPr lang="en-US" dirty="0" smtClean="0"/>
                            <a:t>ID</a:t>
                          </a:r>
                          <a:endParaRPr lang="en-AU" dirty="0"/>
                        </a:p>
                      </a:txBody>
                      <a:tcPr/>
                    </a:tc>
                    <a:tc>
                      <a:txBody>
                        <a:bodyPr/>
                        <a:lstStyle/>
                        <a:p>
                          <a:pPr algn="ctr"/>
                          <a:r>
                            <a:rPr lang="en-US" dirty="0" smtClean="0"/>
                            <a:t>attr1</a:t>
                          </a:r>
                          <a:endParaRPr lang="en-AU" dirty="0"/>
                        </a:p>
                      </a:txBody>
                      <a:tcPr/>
                    </a:tc>
                    <a:tc>
                      <a:txBody>
                        <a:bodyPr/>
                        <a:lstStyle/>
                        <a:p>
                          <a:pPr algn="ctr"/>
                          <a:r>
                            <a:rPr lang="en-US" dirty="0" smtClean="0"/>
                            <a:t>attr2</a:t>
                          </a:r>
                          <a:endParaRPr lang="en-AU" dirty="0"/>
                        </a:p>
                      </a:txBody>
                      <a:tcPr/>
                    </a:tc>
                  </a:tr>
                  <a:tr h="370840">
                    <a:tc>
                      <a:txBody>
                        <a:bodyPr/>
                        <a:lstStyle/>
                        <a:p>
                          <a:endParaRPr lang="en-US"/>
                        </a:p>
                      </a:txBody>
                      <a:tcPr>
                        <a:blipFill rotWithShape="1">
                          <a:blip r:embed="rId9"/>
                          <a:stretch>
                            <a:fillRect l="-437" t="-108197" r="-200000" b="-222951"/>
                          </a:stretch>
                        </a:blipFill>
                      </a:tcPr>
                    </a:tc>
                    <a:tc>
                      <a:txBody>
                        <a:bodyPr/>
                        <a:lstStyle/>
                        <a:p>
                          <a:pPr algn="ctr"/>
                          <a:r>
                            <a:rPr lang="en-US" dirty="0" smtClean="0"/>
                            <a:t>0.5</a:t>
                          </a:r>
                          <a:endParaRPr lang="en-AU" dirty="0"/>
                        </a:p>
                      </a:txBody>
                      <a:tcPr/>
                    </a:tc>
                    <a:tc>
                      <a:txBody>
                        <a:bodyPr/>
                        <a:lstStyle/>
                        <a:p>
                          <a:pPr algn="ctr"/>
                          <a:r>
                            <a:rPr lang="en-US" dirty="0" smtClean="0"/>
                            <a:t>3.0</a:t>
                          </a:r>
                          <a:endParaRPr lang="en-AU" dirty="0"/>
                        </a:p>
                      </a:txBody>
                      <a:tcPr/>
                    </a:tc>
                  </a:tr>
                  <a:tr h="370840">
                    <a:tc>
                      <a:txBody>
                        <a:bodyPr/>
                        <a:lstStyle/>
                        <a:p>
                          <a:endParaRPr lang="en-US"/>
                        </a:p>
                      </a:txBody>
                      <a:tcPr>
                        <a:blipFill rotWithShape="1">
                          <a:blip r:embed="rId9"/>
                          <a:stretch>
                            <a:fillRect l="-437" t="-211667" r="-200000" b="-126667"/>
                          </a:stretch>
                        </a:blipFill>
                      </a:tcPr>
                    </a:tc>
                    <a:tc>
                      <a:txBody>
                        <a:bodyPr/>
                        <a:lstStyle/>
                        <a:p>
                          <a:pPr algn="ctr"/>
                          <a:r>
                            <a:rPr lang="en-US" dirty="0" smtClean="0"/>
                            <a:t>1.5</a:t>
                          </a:r>
                          <a:endParaRPr lang="en-AU" dirty="0"/>
                        </a:p>
                      </a:txBody>
                      <a:tcPr/>
                    </a:tc>
                    <a:tc>
                      <a:txBody>
                        <a:bodyPr/>
                        <a:lstStyle/>
                        <a:p>
                          <a:pPr algn="ctr"/>
                          <a:r>
                            <a:rPr lang="en-US" dirty="0" smtClean="0"/>
                            <a:t>1.5</a:t>
                          </a:r>
                          <a:endParaRPr lang="en-AU" dirty="0"/>
                        </a:p>
                      </a:txBody>
                      <a:tcPr/>
                    </a:tc>
                  </a:tr>
                  <a:tr h="370840">
                    <a:tc>
                      <a:txBody>
                        <a:bodyPr/>
                        <a:lstStyle/>
                        <a:p>
                          <a:endParaRPr lang="en-US"/>
                        </a:p>
                      </a:txBody>
                      <a:tcPr>
                        <a:blipFill rotWithShape="1">
                          <a:blip r:embed="rId9"/>
                          <a:stretch>
                            <a:fillRect l="-437" t="-306557" r="-200000" b="-24590"/>
                          </a:stretch>
                        </a:blipFill>
                      </a:tcPr>
                    </a:tc>
                    <a:tc>
                      <a:txBody>
                        <a:bodyPr/>
                        <a:lstStyle/>
                        <a:p>
                          <a:pPr algn="ctr"/>
                          <a:r>
                            <a:rPr lang="en-US" dirty="0" smtClean="0"/>
                            <a:t>3.0</a:t>
                          </a:r>
                          <a:endParaRPr lang="en-AU" dirty="0"/>
                        </a:p>
                      </a:txBody>
                      <a:tcPr/>
                    </a:tc>
                    <a:tc>
                      <a:txBody>
                        <a:bodyPr/>
                        <a:lstStyle/>
                        <a:p>
                          <a:pPr algn="ctr"/>
                          <a:r>
                            <a:rPr lang="en-US" dirty="0" smtClean="0"/>
                            <a:t>0.5</a:t>
                          </a:r>
                          <a:endParaRPr lang="en-AU" dirty="0"/>
                        </a:p>
                      </a:txBody>
                      <a:tcPr/>
                    </a:tc>
                  </a:tr>
                </a:tbl>
              </a:graphicData>
            </a:graphic>
          </p:graphicFrame>
        </mc:Fallback>
      </mc:AlternateContent>
      <p:cxnSp>
        <p:nvCxnSpPr>
          <p:cNvPr id="39" name="直接连接符 38"/>
          <p:cNvCxnSpPr/>
          <p:nvPr/>
        </p:nvCxnSpPr>
        <p:spPr>
          <a:xfrm>
            <a:off x="990600" y="3151453"/>
            <a:ext cx="870558" cy="251065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a:off x="778605" y="3653938"/>
            <a:ext cx="2034365" cy="200816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a:off x="778605" y="4604659"/>
            <a:ext cx="2716163" cy="87100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直接连接符 52"/>
          <p:cNvCxnSpPr/>
          <p:nvPr/>
        </p:nvCxnSpPr>
        <p:spPr>
          <a:xfrm>
            <a:off x="778605" y="4840713"/>
            <a:ext cx="2716163" cy="56948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5" name="矩形 64"/>
              <p:cNvSpPr/>
              <p:nvPr/>
            </p:nvSpPr>
            <p:spPr>
              <a:xfrm>
                <a:off x="1346571" y="5662105"/>
                <a:ext cx="54046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b="1" i="1">
                              <a:latin typeface="Cambria Math"/>
                            </a:rPr>
                          </m:ctrlPr>
                        </m:sSubPr>
                        <m:e>
                          <m:r>
                            <a:rPr lang="en-US" b="1" i="1">
                              <a:latin typeface="Cambria Math"/>
                            </a:rPr>
                            <m:t>𝑯</m:t>
                          </m:r>
                        </m:e>
                        <m:sub>
                          <m:r>
                            <a:rPr lang="en-US" b="1" i="1">
                              <a:latin typeface="Cambria Math"/>
                            </a:rPr>
                            <m:t>𝟏</m:t>
                          </m:r>
                        </m:sub>
                      </m:sSub>
                    </m:oMath>
                  </m:oMathPara>
                </a14:m>
                <a:endParaRPr lang="en-AU" dirty="0"/>
              </a:p>
            </p:txBody>
          </p:sp>
        </mc:Choice>
        <mc:Fallback xmlns="">
          <p:sp>
            <p:nvSpPr>
              <p:cNvPr id="65" name="矩形 64"/>
              <p:cNvSpPr>
                <a:spLocks noRot="1" noChangeAspect="1" noMove="1" noResize="1" noEditPoints="1" noAdjustHandles="1" noChangeArrowheads="1" noChangeShapeType="1" noTextEdit="1"/>
              </p:cNvSpPr>
              <p:nvPr/>
            </p:nvSpPr>
            <p:spPr>
              <a:xfrm>
                <a:off x="1346571" y="5662105"/>
                <a:ext cx="540468" cy="369332"/>
              </a:xfrm>
              <a:prstGeom prst="rect">
                <a:avLst/>
              </a:prstGeom>
              <a:blipFill rotWithShape="1">
                <a:blip r:embed="rId10"/>
                <a:stretch>
                  <a:fillRect b="-1667"/>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66" name="矩形 65"/>
              <p:cNvSpPr/>
              <p:nvPr/>
            </p:nvSpPr>
            <p:spPr>
              <a:xfrm>
                <a:off x="1677359" y="5661090"/>
                <a:ext cx="54046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b="1" i="1" smtClean="0">
                              <a:latin typeface="Cambria Math"/>
                            </a:rPr>
                          </m:ctrlPr>
                        </m:sSubPr>
                        <m:e>
                          <m:r>
                            <a:rPr lang="en-US" b="1" i="1">
                              <a:latin typeface="Cambria Math"/>
                            </a:rPr>
                            <m:t>𝑯</m:t>
                          </m:r>
                        </m:e>
                        <m:sub>
                          <m:r>
                            <a:rPr lang="en-US" b="1" i="1" smtClean="0">
                              <a:latin typeface="Cambria Math"/>
                            </a:rPr>
                            <m:t>𝟐</m:t>
                          </m:r>
                        </m:sub>
                      </m:sSub>
                    </m:oMath>
                  </m:oMathPara>
                </a14:m>
                <a:endParaRPr lang="en-AU" dirty="0"/>
              </a:p>
            </p:txBody>
          </p:sp>
        </mc:Choice>
        <mc:Fallback xmlns="">
          <p:sp>
            <p:nvSpPr>
              <p:cNvPr id="66" name="矩形 65"/>
              <p:cNvSpPr>
                <a:spLocks noRot="1" noChangeAspect="1" noMove="1" noResize="1" noEditPoints="1" noAdjustHandles="1" noChangeArrowheads="1" noChangeShapeType="1" noTextEdit="1"/>
              </p:cNvSpPr>
              <p:nvPr/>
            </p:nvSpPr>
            <p:spPr>
              <a:xfrm>
                <a:off x="1677359" y="5661090"/>
                <a:ext cx="540468" cy="369332"/>
              </a:xfrm>
              <a:prstGeom prst="rect">
                <a:avLst/>
              </a:prstGeom>
              <a:blipFill rotWithShape="1">
                <a:blip r:embed="rId11"/>
                <a:stretch>
                  <a:fillRect b="-1667"/>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67" name="矩形 66"/>
              <p:cNvSpPr/>
              <p:nvPr/>
            </p:nvSpPr>
            <p:spPr>
              <a:xfrm>
                <a:off x="2542736" y="5661090"/>
                <a:ext cx="54046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b="1" i="1" smtClean="0">
                              <a:latin typeface="Cambria Math"/>
                            </a:rPr>
                          </m:ctrlPr>
                        </m:sSubPr>
                        <m:e>
                          <m:r>
                            <a:rPr lang="en-US" b="1" i="1">
                              <a:latin typeface="Cambria Math"/>
                            </a:rPr>
                            <m:t>𝑯</m:t>
                          </m:r>
                        </m:e>
                        <m:sub>
                          <m:r>
                            <a:rPr lang="en-US" b="1" i="1" smtClean="0">
                              <a:latin typeface="Cambria Math"/>
                            </a:rPr>
                            <m:t>𝟑</m:t>
                          </m:r>
                        </m:sub>
                      </m:sSub>
                    </m:oMath>
                  </m:oMathPara>
                </a14:m>
                <a:endParaRPr lang="en-AU" dirty="0"/>
              </a:p>
            </p:txBody>
          </p:sp>
        </mc:Choice>
        <mc:Fallback xmlns="">
          <p:sp>
            <p:nvSpPr>
              <p:cNvPr id="67" name="矩形 66"/>
              <p:cNvSpPr>
                <a:spLocks noRot="1" noChangeAspect="1" noMove="1" noResize="1" noEditPoints="1" noAdjustHandles="1" noChangeArrowheads="1" noChangeShapeType="1" noTextEdit="1"/>
              </p:cNvSpPr>
              <p:nvPr/>
            </p:nvSpPr>
            <p:spPr>
              <a:xfrm>
                <a:off x="2542736" y="5661090"/>
                <a:ext cx="540468" cy="369332"/>
              </a:xfrm>
              <a:prstGeom prst="rect">
                <a:avLst/>
              </a:prstGeom>
              <a:blipFill rotWithShape="1">
                <a:blip r:embed="rId12"/>
                <a:stretch>
                  <a:fillRect b="-1667"/>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68" name="矩形 67"/>
              <p:cNvSpPr/>
              <p:nvPr/>
            </p:nvSpPr>
            <p:spPr>
              <a:xfrm>
                <a:off x="294179" y="4382320"/>
                <a:ext cx="54046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b="1" i="1" smtClean="0">
                              <a:latin typeface="Cambria Math"/>
                            </a:rPr>
                          </m:ctrlPr>
                        </m:sSubPr>
                        <m:e>
                          <m:r>
                            <a:rPr lang="en-US" b="1" i="1">
                              <a:latin typeface="Cambria Math"/>
                            </a:rPr>
                            <m:t>𝑯</m:t>
                          </m:r>
                        </m:e>
                        <m:sub>
                          <m:r>
                            <a:rPr lang="en-US" b="1" i="1" smtClean="0">
                              <a:latin typeface="Cambria Math"/>
                            </a:rPr>
                            <m:t>𝟒</m:t>
                          </m:r>
                        </m:sub>
                      </m:sSub>
                    </m:oMath>
                  </m:oMathPara>
                </a14:m>
                <a:endParaRPr lang="en-AU" dirty="0"/>
              </a:p>
            </p:txBody>
          </p:sp>
        </mc:Choice>
        <mc:Fallback xmlns="">
          <p:sp>
            <p:nvSpPr>
              <p:cNvPr id="68" name="矩形 67"/>
              <p:cNvSpPr>
                <a:spLocks noRot="1" noChangeAspect="1" noMove="1" noResize="1" noEditPoints="1" noAdjustHandles="1" noChangeArrowheads="1" noChangeShapeType="1" noTextEdit="1"/>
              </p:cNvSpPr>
              <p:nvPr/>
            </p:nvSpPr>
            <p:spPr>
              <a:xfrm>
                <a:off x="294179" y="4382320"/>
                <a:ext cx="540468" cy="369332"/>
              </a:xfrm>
              <a:prstGeom prst="rect">
                <a:avLst/>
              </a:prstGeom>
              <a:blipFill rotWithShape="1">
                <a:blip r:embed="rId13"/>
                <a:stretch>
                  <a:fillRect b="-1667"/>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69" name="矩形 68"/>
              <p:cNvSpPr/>
              <p:nvPr/>
            </p:nvSpPr>
            <p:spPr>
              <a:xfrm>
                <a:off x="280073" y="4676955"/>
                <a:ext cx="54046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b="1" i="1" smtClean="0">
                              <a:latin typeface="Cambria Math"/>
                            </a:rPr>
                          </m:ctrlPr>
                        </m:sSubPr>
                        <m:e>
                          <m:r>
                            <a:rPr lang="en-US" b="1" i="1">
                              <a:latin typeface="Cambria Math"/>
                            </a:rPr>
                            <m:t>𝑯</m:t>
                          </m:r>
                        </m:e>
                        <m:sub>
                          <m:r>
                            <a:rPr lang="en-US" b="1" i="1" smtClean="0">
                              <a:latin typeface="Cambria Math"/>
                            </a:rPr>
                            <m:t>𝟓</m:t>
                          </m:r>
                        </m:sub>
                      </m:sSub>
                    </m:oMath>
                  </m:oMathPara>
                </a14:m>
                <a:endParaRPr lang="en-AU" dirty="0"/>
              </a:p>
            </p:txBody>
          </p:sp>
        </mc:Choice>
        <mc:Fallback xmlns="">
          <p:sp>
            <p:nvSpPr>
              <p:cNvPr id="69" name="矩形 68"/>
              <p:cNvSpPr>
                <a:spLocks noRot="1" noChangeAspect="1" noMove="1" noResize="1" noEditPoints="1" noAdjustHandles="1" noChangeArrowheads="1" noChangeShapeType="1" noTextEdit="1"/>
              </p:cNvSpPr>
              <p:nvPr/>
            </p:nvSpPr>
            <p:spPr>
              <a:xfrm>
                <a:off x="280073" y="4676955"/>
                <a:ext cx="540468" cy="369332"/>
              </a:xfrm>
              <a:prstGeom prst="rect">
                <a:avLst/>
              </a:prstGeom>
              <a:blipFill rotWithShape="1">
                <a:blip r:embed="rId14"/>
                <a:stretch>
                  <a:fillRect b="-1639"/>
                </a:stretch>
              </a:blipFill>
            </p:spPr>
            <p:txBody>
              <a:bodyPr/>
              <a:lstStyle/>
              <a:p>
                <a:r>
                  <a:rPr lang="en-AU">
                    <a:noFill/>
                  </a:rPr>
                  <a:t> </a:t>
                </a:r>
              </a:p>
            </p:txBody>
          </p:sp>
        </mc:Fallback>
      </mc:AlternateContent>
      <p:grpSp>
        <p:nvGrpSpPr>
          <p:cNvPr id="41" name="组合 40"/>
          <p:cNvGrpSpPr/>
          <p:nvPr/>
        </p:nvGrpSpPr>
        <p:grpSpPr>
          <a:xfrm>
            <a:off x="1255980" y="2861562"/>
            <a:ext cx="3193320" cy="1877296"/>
            <a:chOff x="1101665" y="2821820"/>
            <a:chExt cx="3193320" cy="1877296"/>
          </a:xfrm>
        </p:grpSpPr>
        <p:sp>
          <p:nvSpPr>
            <p:cNvPr id="43" name="下箭头 42"/>
            <p:cNvSpPr/>
            <p:nvPr/>
          </p:nvSpPr>
          <p:spPr>
            <a:xfrm rot="2434908">
              <a:off x="1351547" y="3083639"/>
              <a:ext cx="259236" cy="1615477"/>
            </a:xfrm>
            <a:prstGeom prst="downArrow">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mc:AlternateContent xmlns:mc="http://schemas.openxmlformats.org/markup-compatibility/2006" xmlns:a14="http://schemas.microsoft.com/office/drawing/2010/main">
          <mc:Choice Requires="a14">
            <p:sp>
              <p:nvSpPr>
                <p:cNvPr id="44" name="TextBox 43"/>
                <p:cNvSpPr txBox="1"/>
                <p:nvPr/>
              </p:nvSpPr>
              <p:spPr>
                <a:xfrm>
                  <a:off x="1101665" y="2821820"/>
                  <a:ext cx="3193320" cy="400110"/>
                </a:xfrm>
                <a:prstGeom prst="rect">
                  <a:avLst/>
                </a:prstGeom>
              </p:spPr>
              <p:txBody>
                <a:bodyPr wrap="square" rtlCol="0">
                  <a:spAutoFit/>
                </a:bodyPr>
                <a:lstStyle/>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r>
                    <a:rPr kumimoji="0" lang="en-US" sz="2000" i="0" u="none" strike="noStrike" kern="1200" cap="none" spc="0" normalizeH="0" baseline="0" noProof="0" dirty="0" smtClean="0">
                      <a:ln>
                        <a:noFill/>
                      </a:ln>
                      <a:solidFill>
                        <a:schemeClr val="tx1"/>
                      </a:solidFill>
                      <a:effectLst/>
                      <a:uLnTx/>
                      <a:uFillTx/>
                      <a:latin typeface="Sommet bold"/>
                      <a:ea typeface="+mn-ea"/>
                      <a:cs typeface="+mn-cs"/>
                    </a:rPr>
                    <a:t>Search space when </a:t>
                  </a:r>
                  <a14:m>
                    <m:oMath xmlns:m="http://schemas.openxmlformats.org/officeDocument/2006/math">
                      <m:r>
                        <a:rPr kumimoji="0" lang="en-US" sz="2000" b="1" i="1" u="none" strike="noStrike" kern="1200" cap="none" spc="0" normalizeH="0" baseline="0" noProof="0" smtClean="0">
                          <a:ln>
                            <a:noFill/>
                          </a:ln>
                          <a:solidFill>
                            <a:schemeClr val="tx1"/>
                          </a:solidFill>
                          <a:effectLst/>
                          <a:uLnTx/>
                          <a:uFillTx/>
                          <a:latin typeface="Cambria Math"/>
                          <a:ea typeface="+mn-ea"/>
                          <a:cs typeface="+mn-cs"/>
                        </a:rPr>
                        <m:t>𝒌</m:t>
                      </m:r>
                      <m:r>
                        <a:rPr kumimoji="0" lang="en-US" sz="2000" b="1" i="1" u="none" strike="noStrike" kern="1200" cap="none" spc="0" normalizeH="0" baseline="0" noProof="0" smtClean="0">
                          <a:ln>
                            <a:noFill/>
                          </a:ln>
                          <a:solidFill>
                            <a:schemeClr val="tx1"/>
                          </a:solidFill>
                          <a:effectLst/>
                          <a:uLnTx/>
                          <a:uFillTx/>
                          <a:latin typeface="Cambria Math"/>
                          <a:ea typeface="+mn-ea"/>
                          <a:cs typeface="+mn-cs"/>
                        </a:rPr>
                        <m:t>=</m:t>
                      </m:r>
                      <m:r>
                        <a:rPr kumimoji="0" lang="en-US" sz="2000" b="1" i="1" u="none" strike="noStrike" kern="1200" cap="none" spc="0" normalizeH="0" baseline="0" noProof="0" smtClean="0">
                          <a:ln>
                            <a:noFill/>
                          </a:ln>
                          <a:solidFill>
                            <a:schemeClr val="tx1"/>
                          </a:solidFill>
                          <a:effectLst/>
                          <a:uLnTx/>
                          <a:uFillTx/>
                          <a:latin typeface="Cambria Math"/>
                          <a:ea typeface="+mn-ea"/>
                          <a:cs typeface="+mn-cs"/>
                        </a:rPr>
                        <m:t>𝟑</m:t>
                      </m:r>
                    </m:oMath>
                  </a14:m>
                  <a:endParaRPr kumimoji="0" lang="en-AU" sz="2000" b="1" i="0" u="none" strike="noStrike" kern="1200" cap="none" spc="0" normalizeH="0" baseline="0" noProof="0" dirty="0" smtClean="0">
                    <a:ln>
                      <a:noFill/>
                    </a:ln>
                    <a:solidFill>
                      <a:schemeClr val="tx1"/>
                    </a:solidFill>
                    <a:effectLst/>
                    <a:uLnTx/>
                    <a:uFillTx/>
                    <a:latin typeface="Sommet bold"/>
                    <a:ea typeface="+mn-ea"/>
                    <a:cs typeface="+mn-cs"/>
                  </a:endParaRPr>
                </a:p>
              </p:txBody>
            </p:sp>
          </mc:Choice>
          <mc:Fallback xmlns="">
            <p:sp>
              <p:nvSpPr>
                <p:cNvPr id="44" name="TextBox 43"/>
                <p:cNvSpPr txBox="1">
                  <a:spLocks noRot="1" noChangeAspect="1" noMove="1" noResize="1" noEditPoints="1" noAdjustHandles="1" noChangeArrowheads="1" noChangeShapeType="1" noTextEdit="1"/>
                </p:cNvSpPr>
                <p:nvPr/>
              </p:nvSpPr>
              <p:spPr>
                <a:xfrm>
                  <a:off x="1101665" y="2821820"/>
                  <a:ext cx="3193320" cy="400110"/>
                </a:xfrm>
                <a:prstGeom prst="rect">
                  <a:avLst/>
                </a:prstGeom>
                <a:blipFill rotWithShape="1">
                  <a:blip r:embed="rId15"/>
                  <a:stretch>
                    <a:fillRect l="-1908" t="-6061" b="-27273"/>
                  </a:stretch>
                </a:blipFill>
              </p:spPr>
              <p:txBody>
                <a:bodyPr/>
                <a:lstStyle/>
                <a:p>
                  <a:r>
                    <a:rPr lang="en-AU">
                      <a:noFill/>
                    </a:rPr>
                    <a:t> </a:t>
                  </a:r>
                </a:p>
              </p:txBody>
            </p:sp>
          </mc:Fallback>
        </mc:AlternateContent>
      </p:grpSp>
    </p:spTree>
    <p:extLst>
      <p:ext uri="{BB962C8B-B14F-4D97-AF65-F5344CB8AC3E}">
        <p14:creationId xmlns:p14="http://schemas.microsoft.com/office/powerpoint/2010/main" val="3904755894"/>
      </p:ext>
    </p:extLst>
  </p:cSld>
  <p:clrMapOvr>
    <a:masterClrMapping/>
  </p:clrMapOvr>
  <mc:AlternateContent xmlns:mc="http://schemas.openxmlformats.org/markup-compatibility/2006">
    <mc:Choice xmlns:p14="http://schemas.microsoft.com/office/powerpoint/2010/main" Requires="p14">
      <p:transition spd="slow" p14:dur="2000" advTm="30088"/>
    </mc:Choice>
    <mc:Fallback>
      <p:transition spd="slow" advTm="30088"/>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圆角矩形 54"/>
          <p:cNvSpPr/>
          <p:nvPr/>
        </p:nvSpPr>
        <p:spPr>
          <a:xfrm>
            <a:off x="479634" y="228600"/>
            <a:ext cx="8207166" cy="685800"/>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dirty="0" smtClean="0">
                <a:solidFill>
                  <a:schemeClr val="bg1"/>
                </a:solidFill>
              </a:rPr>
              <a:t>Reduce Search Space</a:t>
            </a:r>
            <a:endParaRPr lang="en-AU" sz="3600" dirty="0">
              <a:solidFill>
                <a:schemeClr val="bg1"/>
              </a:solidFill>
            </a:endParaRPr>
          </a:p>
        </p:txBody>
      </p:sp>
      <p:grpSp>
        <p:nvGrpSpPr>
          <p:cNvPr id="3" name="组合 2"/>
          <p:cNvGrpSpPr/>
          <p:nvPr/>
        </p:nvGrpSpPr>
        <p:grpSpPr>
          <a:xfrm>
            <a:off x="498549" y="2901577"/>
            <a:ext cx="3639302" cy="3055249"/>
            <a:chOff x="280073" y="3006966"/>
            <a:chExt cx="3639302" cy="3055249"/>
          </a:xfrm>
        </p:grpSpPr>
        <p:sp>
          <p:nvSpPr>
            <p:cNvPr id="40" name="任意多边形 39"/>
            <p:cNvSpPr/>
            <p:nvPr/>
          </p:nvSpPr>
          <p:spPr>
            <a:xfrm>
              <a:off x="771525" y="3648075"/>
              <a:ext cx="2028825" cy="2009775"/>
            </a:xfrm>
            <a:custGeom>
              <a:avLst/>
              <a:gdLst>
                <a:gd name="connsiteX0" fmla="*/ 0 w 2028825"/>
                <a:gd name="connsiteY0" fmla="*/ 0 h 2009775"/>
                <a:gd name="connsiteX1" fmla="*/ 504825 w 2028825"/>
                <a:gd name="connsiteY1" fmla="*/ 495300 h 2009775"/>
                <a:gd name="connsiteX2" fmla="*/ 657225 w 2028825"/>
                <a:gd name="connsiteY2" fmla="*/ 1171575 h 2009775"/>
                <a:gd name="connsiteX3" fmla="*/ 819150 w 2028825"/>
                <a:gd name="connsiteY3" fmla="*/ 1200150 h 2009775"/>
                <a:gd name="connsiteX4" fmla="*/ 876300 w 2028825"/>
                <a:gd name="connsiteY4" fmla="*/ 1381125 h 2009775"/>
                <a:gd name="connsiteX5" fmla="*/ 1524000 w 2028825"/>
                <a:gd name="connsiteY5" fmla="*/ 1504950 h 2009775"/>
                <a:gd name="connsiteX6" fmla="*/ 2028825 w 2028825"/>
                <a:gd name="connsiteY6" fmla="*/ 2009775 h 2009775"/>
                <a:gd name="connsiteX7" fmla="*/ 9525 w 2028825"/>
                <a:gd name="connsiteY7" fmla="*/ 2009775 h 2009775"/>
                <a:gd name="connsiteX8" fmla="*/ 0 w 2028825"/>
                <a:gd name="connsiteY8" fmla="*/ 0 h 2009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8825" h="2009775">
                  <a:moveTo>
                    <a:pt x="0" y="0"/>
                  </a:moveTo>
                  <a:lnTo>
                    <a:pt x="504825" y="495300"/>
                  </a:lnTo>
                  <a:lnTo>
                    <a:pt x="657225" y="1171575"/>
                  </a:lnTo>
                  <a:lnTo>
                    <a:pt x="819150" y="1200150"/>
                  </a:lnTo>
                  <a:lnTo>
                    <a:pt x="876300" y="1381125"/>
                  </a:lnTo>
                  <a:lnTo>
                    <a:pt x="1524000" y="1504950"/>
                  </a:lnTo>
                  <a:lnTo>
                    <a:pt x="2028825" y="2009775"/>
                  </a:lnTo>
                  <a:lnTo>
                    <a:pt x="9525" y="2009775"/>
                  </a:lnTo>
                  <a:lnTo>
                    <a:pt x="0" y="0"/>
                  </a:lnTo>
                  <a:close/>
                </a:path>
              </a:pathLst>
            </a:cu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45" name="直接连接符 44"/>
            <p:cNvCxnSpPr/>
            <p:nvPr/>
          </p:nvCxnSpPr>
          <p:spPr>
            <a:xfrm>
              <a:off x="1048530" y="3151453"/>
              <a:ext cx="568275" cy="251065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6" name="组合 45"/>
            <p:cNvGrpSpPr/>
            <p:nvPr/>
          </p:nvGrpSpPr>
          <p:grpSpPr>
            <a:xfrm>
              <a:off x="280073" y="3006966"/>
              <a:ext cx="3639302" cy="3055249"/>
              <a:chOff x="280073" y="3006966"/>
              <a:chExt cx="3639302" cy="3055249"/>
            </a:xfrm>
          </p:grpSpPr>
          <p:grpSp>
            <p:nvGrpSpPr>
              <p:cNvPr id="47" name="组合 46"/>
              <p:cNvGrpSpPr/>
              <p:nvPr/>
            </p:nvGrpSpPr>
            <p:grpSpPr>
              <a:xfrm>
                <a:off x="778605" y="3075253"/>
                <a:ext cx="3048000" cy="2590800"/>
                <a:chOff x="914400" y="2362200"/>
                <a:chExt cx="3048000" cy="2590800"/>
              </a:xfrm>
            </p:grpSpPr>
            <p:cxnSp>
              <p:nvCxnSpPr>
                <p:cNvPr id="60" name="直接箭头连接符 59"/>
                <p:cNvCxnSpPr/>
                <p:nvPr/>
              </p:nvCxnSpPr>
              <p:spPr>
                <a:xfrm>
                  <a:off x="914400" y="4953000"/>
                  <a:ext cx="30480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1" name="直接箭头连接符 60"/>
                <p:cNvCxnSpPr/>
                <p:nvPr/>
              </p:nvCxnSpPr>
              <p:spPr>
                <a:xfrm flipV="1">
                  <a:off x="914400" y="2362200"/>
                  <a:ext cx="0" cy="25908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54" name="TextBox 53"/>
              <p:cNvSpPr txBox="1"/>
              <p:nvPr/>
            </p:nvSpPr>
            <p:spPr>
              <a:xfrm rot="10800000">
                <a:off x="318191" y="3006966"/>
                <a:ext cx="492443" cy="646972"/>
              </a:xfrm>
              <a:prstGeom prst="rect">
                <a:avLst/>
              </a:prstGeom>
            </p:spPr>
            <p:txBody>
              <a:bodyPr vert="eaVert" wrap="none" rtlCol="0">
                <a:spAutoFit/>
              </a:bodyPr>
              <a:lstStyle/>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r>
                  <a:rPr kumimoji="0" lang="en-US" sz="2000" b="1" i="0" u="none" strike="noStrike" kern="1200" cap="none" spc="0" normalizeH="0" baseline="0" noProof="0" dirty="0" smtClean="0">
                    <a:ln>
                      <a:noFill/>
                    </a:ln>
                    <a:solidFill>
                      <a:schemeClr val="tx1"/>
                    </a:solidFill>
                    <a:effectLst/>
                    <a:uLnTx/>
                    <a:uFillTx/>
                    <a:latin typeface="Sommet bold"/>
                    <a:ea typeface="+mn-ea"/>
                    <a:cs typeface="+mn-cs"/>
                  </a:rPr>
                  <a:t>attr2</a:t>
                </a:r>
                <a:endParaRPr kumimoji="0" lang="en-AU" sz="2000" b="1" i="0" u="none" strike="noStrike" kern="1200" cap="none" spc="0" normalizeH="0" baseline="0" noProof="0" dirty="0" smtClean="0">
                  <a:ln>
                    <a:noFill/>
                  </a:ln>
                  <a:solidFill>
                    <a:schemeClr val="tx1"/>
                  </a:solidFill>
                  <a:effectLst/>
                  <a:uLnTx/>
                  <a:uFillTx/>
                  <a:latin typeface="Sommet bold"/>
                  <a:ea typeface="+mn-ea"/>
                  <a:cs typeface="+mn-cs"/>
                </a:endParaRPr>
              </a:p>
            </p:txBody>
          </p:sp>
          <mc:AlternateContent xmlns:mc="http://schemas.openxmlformats.org/markup-compatibility/2006" xmlns:a14="http://schemas.microsoft.com/office/drawing/2010/main">
            <mc:Choice Requires="a14">
              <p:sp>
                <p:nvSpPr>
                  <p:cNvPr id="56" name="TextBox 55"/>
                  <p:cNvSpPr txBox="1"/>
                  <p:nvPr/>
                </p:nvSpPr>
                <p:spPr>
                  <a:xfrm>
                    <a:off x="280073" y="5475665"/>
                    <a:ext cx="793807" cy="461665"/>
                  </a:xfrm>
                  <a:prstGeom prst="rect">
                    <a:avLst/>
                  </a:prstGeom>
                </p:spPr>
                <p:txBody>
                  <a:bodyPr wrap="none" rtlCol="0">
                    <a:spAutoFit/>
                  </a:bodyPr>
                  <a:lstStyle/>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14:m>
                      <m:oMathPara xmlns:m="http://schemas.openxmlformats.org/officeDocument/2006/math">
                        <m:oMathParaPr>
                          <m:jc m:val="centerGroup"/>
                        </m:oMathParaPr>
                        <m:oMath xmlns:m="http://schemas.openxmlformats.org/officeDocument/2006/math">
                          <m:r>
                            <a:rPr kumimoji="0" lang="en-US" sz="2400" b="1" i="1" u="none" strike="noStrike" kern="1200" cap="none" spc="0" normalizeH="0" baseline="0" noProof="0" dirty="0" smtClean="0">
                              <a:ln>
                                <a:noFill/>
                              </a:ln>
                              <a:solidFill>
                                <a:schemeClr val="tx1"/>
                              </a:solidFill>
                              <a:effectLst/>
                              <a:uLnTx/>
                              <a:uFillTx/>
                              <a:latin typeface="Cambria Math"/>
                              <a:ea typeface="+mn-ea"/>
                              <a:cs typeface="+mn-cs"/>
                            </a:rPr>
                            <m:t>𝒐</m:t>
                          </m:r>
                        </m:oMath>
                      </m:oMathPara>
                    </a14:m>
                    <a:endParaRPr kumimoji="0" lang="en-AU" sz="2400" b="1" i="0" u="none" strike="noStrike" kern="1200" cap="none" spc="0" normalizeH="0" baseline="0" noProof="0" dirty="0" smtClean="0">
                      <a:ln>
                        <a:noFill/>
                      </a:ln>
                      <a:solidFill>
                        <a:schemeClr val="tx1"/>
                      </a:solidFill>
                      <a:effectLst/>
                      <a:uLnTx/>
                      <a:uFillTx/>
                      <a:latin typeface="Sommet bold"/>
                      <a:ea typeface="+mn-ea"/>
                      <a:cs typeface="+mn-cs"/>
                    </a:endParaRPr>
                  </a:p>
                </p:txBody>
              </p:sp>
            </mc:Choice>
            <mc:Fallback xmlns="">
              <p:sp>
                <p:nvSpPr>
                  <p:cNvPr id="56" name="TextBox 55"/>
                  <p:cNvSpPr txBox="1">
                    <a:spLocks noRot="1" noChangeAspect="1" noMove="1" noResize="1" noEditPoints="1" noAdjustHandles="1" noChangeArrowheads="1" noChangeShapeType="1" noTextEdit="1"/>
                  </p:cNvSpPr>
                  <p:nvPr/>
                </p:nvSpPr>
                <p:spPr>
                  <a:xfrm>
                    <a:off x="280073" y="5475665"/>
                    <a:ext cx="793807" cy="461665"/>
                  </a:xfrm>
                  <a:prstGeom prst="rect">
                    <a:avLst/>
                  </a:prstGeom>
                  <a:blipFill rotWithShape="1">
                    <a:blip r:embed="rId4"/>
                    <a:stretch>
                      <a:fillRect/>
                    </a:stretch>
                  </a:blipFill>
                </p:spPr>
                <p:txBody>
                  <a:bodyPr/>
                  <a:lstStyle/>
                  <a:p>
                    <a:r>
                      <a:rPr lang="en-AU">
                        <a:noFill/>
                      </a:rPr>
                      <a:t> </a:t>
                    </a:r>
                  </a:p>
                </p:txBody>
              </p:sp>
            </mc:Fallback>
          </mc:AlternateContent>
          <p:sp>
            <p:nvSpPr>
              <p:cNvPr id="59" name="TextBox 58"/>
              <p:cNvSpPr txBox="1"/>
              <p:nvPr/>
            </p:nvSpPr>
            <p:spPr>
              <a:xfrm>
                <a:off x="3180070" y="5662105"/>
                <a:ext cx="739305" cy="400110"/>
              </a:xfrm>
              <a:prstGeom prst="rect">
                <a:avLst/>
              </a:prstGeom>
            </p:spPr>
            <p:txBody>
              <a:bodyPr wrap="none" rtlCol="0">
                <a:spAutoFit/>
              </a:bodyPr>
              <a:lstStyle/>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r>
                  <a:rPr kumimoji="0" lang="en-US" sz="2000" b="1" i="0" u="none" strike="noStrike" kern="1200" cap="none" spc="0" normalizeH="0" baseline="0" noProof="0" dirty="0" smtClean="0">
                    <a:ln>
                      <a:noFill/>
                    </a:ln>
                    <a:solidFill>
                      <a:schemeClr val="tx1"/>
                    </a:solidFill>
                    <a:effectLst/>
                    <a:uLnTx/>
                    <a:uFillTx/>
                    <a:latin typeface="Sommet bold"/>
                    <a:ea typeface="+mn-ea"/>
                    <a:cs typeface="+mn-cs"/>
                  </a:rPr>
                  <a:t>attr1</a:t>
                </a:r>
                <a:endParaRPr kumimoji="0" lang="en-AU" sz="2000" b="1" i="0" u="none" strike="noStrike" kern="1200" cap="none" spc="0" normalizeH="0" baseline="0" noProof="0" dirty="0" smtClean="0">
                  <a:ln>
                    <a:noFill/>
                  </a:ln>
                  <a:solidFill>
                    <a:schemeClr val="tx1"/>
                  </a:solidFill>
                  <a:effectLst/>
                  <a:uLnTx/>
                  <a:uFillTx/>
                  <a:latin typeface="Sommet bold"/>
                  <a:ea typeface="+mn-ea"/>
                  <a:cs typeface="+mn-cs"/>
                </a:endParaRPr>
              </a:p>
            </p:txBody>
          </p:sp>
        </p:grpSp>
        <p:cxnSp>
          <p:nvCxnSpPr>
            <p:cNvPr id="62" name="直接连接符 61"/>
            <p:cNvCxnSpPr/>
            <p:nvPr/>
          </p:nvCxnSpPr>
          <p:spPr>
            <a:xfrm>
              <a:off x="990600" y="3151453"/>
              <a:ext cx="870558" cy="251065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直接连接符 62"/>
            <p:cNvCxnSpPr/>
            <p:nvPr/>
          </p:nvCxnSpPr>
          <p:spPr>
            <a:xfrm>
              <a:off x="778605" y="3653938"/>
              <a:ext cx="2034365" cy="200816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直接连接符 63"/>
            <p:cNvCxnSpPr/>
            <p:nvPr/>
          </p:nvCxnSpPr>
          <p:spPr>
            <a:xfrm>
              <a:off x="778605" y="4604659"/>
              <a:ext cx="2716163" cy="87100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直接连接符 69"/>
            <p:cNvCxnSpPr/>
            <p:nvPr/>
          </p:nvCxnSpPr>
          <p:spPr>
            <a:xfrm>
              <a:off x="778605" y="4840713"/>
              <a:ext cx="2716163" cy="56948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2" name="矩形 71"/>
                <p:cNvSpPr/>
                <p:nvPr/>
              </p:nvSpPr>
              <p:spPr>
                <a:xfrm>
                  <a:off x="1346571" y="5662105"/>
                  <a:ext cx="54046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b="1" i="1">
                                <a:latin typeface="Cambria Math"/>
                              </a:rPr>
                            </m:ctrlPr>
                          </m:sSubPr>
                          <m:e>
                            <m:r>
                              <a:rPr lang="en-US" b="1" i="1">
                                <a:latin typeface="Cambria Math"/>
                              </a:rPr>
                              <m:t>𝑯</m:t>
                            </m:r>
                          </m:e>
                          <m:sub>
                            <m:r>
                              <a:rPr lang="en-US" b="1" i="1">
                                <a:latin typeface="Cambria Math"/>
                              </a:rPr>
                              <m:t>𝟏</m:t>
                            </m:r>
                          </m:sub>
                        </m:sSub>
                      </m:oMath>
                    </m:oMathPara>
                  </a14:m>
                  <a:endParaRPr lang="en-AU" dirty="0"/>
                </a:p>
              </p:txBody>
            </p:sp>
          </mc:Choice>
          <mc:Fallback xmlns="">
            <p:sp>
              <p:nvSpPr>
                <p:cNvPr id="72" name="矩形 71"/>
                <p:cNvSpPr>
                  <a:spLocks noRot="1" noChangeAspect="1" noMove="1" noResize="1" noEditPoints="1" noAdjustHandles="1" noChangeArrowheads="1" noChangeShapeType="1" noTextEdit="1"/>
                </p:cNvSpPr>
                <p:nvPr/>
              </p:nvSpPr>
              <p:spPr>
                <a:xfrm>
                  <a:off x="1346571" y="5662105"/>
                  <a:ext cx="540468" cy="369332"/>
                </a:xfrm>
                <a:prstGeom prst="rect">
                  <a:avLst/>
                </a:prstGeom>
                <a:blipFill rotWithShape="1">
                  <a:blip r:embed="rId5"/>
                  <a:stretch>
                    <a:fillRect b="-1667"/>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73" name="矩形 72"/>
                <p:cNvSpPr/>
                <p:nvPr/>
              </p:nvSpPr>
              <p:spPr>
                <a:xfrm>
                  <a:off x="1677359" y="5661090"/>
                  <a:ext cx="54046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b="1" i="1" smtClean="0">
                                <a:latin typeface="Cambria Math"/>
                              </a:rPr>
                            </m:ctrlPr>
                          </m:sSubPr>
                          <m:e>
                            <m:r>
                              <a:rPr lang="en-US" b="1" i="1">
                                <a:latin typeface="Cambria Math"/>
                              </a:rPr>
                              <m:t>𝑯</m:t>
                            </m:r>
                          </m:e>
                          <m:sub>
                            <m:r>
                              <a:rPr lang="en-US" b="1" i="1" smtClean="0">
                                <a:latin typeface="Cambria Math"/>
                              </a:rPr>
                              <m:t>𝟐</m:t>
                            </m:r>
                          </m:sub>
                        </m:sSub>
                      </m:oMath>
                    </m:oMathPara>
                  </a14:m>
                  <a:endParaRPr lang="en-AU" dirty="0"/>
                </a:p>
              </p:txBody>
            </p:sp>
          </mc:Choice>
          <mc:Fallback xmlns="">
            <p:sp>
              <p:nvSpPr>
                <p:cNvPr id="73" name="矩形 72"/>
                <p:cNvSpPr>
                  <a:spLocks noRot="1" noChangeAspect="1" noMove="1" noResize="1" noEditPoints="1" noAdjustHandles="1" noChangeArrowheads="1" noChangeShapeType="1" noTextEdit="1"/>
                </p:cNvSpPr>
                <p:nvPr/>
              </p:nvSpPr>
              <p:spPr>
                <a:xfrm>
                  <a:off x="1677359" y="5661090"/>
                  <a:ext cx="540468" cy="369332"/>
                </a:xfrm>
                <a:prstGeom prst="rect">
                  <a:avLst/>
                </a:prstGeom>
                <a:blipFill rotWithShape="1">
                  <a:blip r:embed="rId6"/>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74" name="矩形 73"/>
                <p:cNvSpPr/>
                <p:nvPr/>
              </p:nvSpPr>
              <p:spPr>
                <a:xfrm>
                  <a:off x="2542736" y="5661090"/>
                  <a:ext cx="54046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b="1" i="1" smtClean="0">
                                <a:latin typeface="Cambria Math"/>
                              </a:rPr>
                            </m:ctrlPr>
                          </m:sSubPr>
                          <m:e>
                            <m:r>
                              <a:rPr lang="en-US" b="1" i="1">
                                <a:latin typeface="Cambria Math"/>
                              </a:rPr>
                              <m:t>𝑯</m:t>
                            </m:r>
                          </m:e>
                          <m:sub>
                            <m:r>
                              <a:rPr lang="en-US" b="1" i="1" smtClean="0">
                                <a:latin typeface="Cambria Math"/>
                              </a:rPr>
                              <m:t>𝟑</m:t>
                            </m:r>
                          </m:sub>
                        </m:sSub>
                      </m:oMath>
                    </m:oMathPara>
                  </a14:m>
                  <a:endParaRPr lang="en-AU" dirty="0"/>
                </a:p>
              </p:txBody>
            </p:sp>
          </mc:Choice>
          <mc:Fallback xmlns="">
            <p:sp>
              <p:nvSpPr>
                <p:cNvPr id="74" name="矩形 73"/>
                <p:cNvSpPr>
                  <a:spLocks noRot="1" noChangeAspect="1" noMove="1" noResize="1" noEditPoints="1" noAdjustHandles="1" noChangeArrowheads="1" noChangeShapeType="1" noTextEdit="1"/>
                </p:cNvSpPr>
                <p:nvPr/>
              </p:nvSpPr>
              <p:spPr>
                <a:xfrm>
                  <a:off x="2542736" y="5661090"/>
                  <a:ext cx="540468" cy="369332"/>
                </a:xfrm>
                <a:prstGeom prst="rect">
                  <a:avLst/>
                </a:prstGeom>
                <a:blipFill rotWithShape="1">
                  <a:blip r:embed="rId7"/>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75" name="矩形 74"/>
                <p:cNvSpPr/>
                <p:nvPr/>
              </p:nvSpPr>
              <p:spPr>
                <a:xfrm>
                  <a:off x="294179" y="4382320"/>
                  <a:ext cx="54046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b="1" i="1" smtClean="0">
                                <a:latin typeface="Cambria Math"/>
                              </a:rPr>
                            </m:ctrlPr>
                          </m:sSubPr>
                          <m:e>
                            <m:r>
                              <a:rPr lang="en-US" b="1" i="1">
                                <a:latin typeface="Cambria Math"/>
                              </a:rPr>
                              <m:t>𝑯</m:t>
                            </m:r>
                          </m:e>
                          <m:sub>
                            <m:r>
                              <a:rPr lang="en-US" b="1" i="1" smtClean="0">
                                <a:latin typeface="Cambria Math"/>
                              </a:rPr>
                              <m:t>𝟒</m:t>
                            </m:r>
                          </m:sub>
                        </m:sSub>
                      </m:oMath>
                    </m:oMathPara>
                  </a14:m>
                  <a:endParaRPr lang="en-AU" dirty="0"/>
                </a:p>
              </p:txBody>
            </p:sp>
          </mc:Choice>
          <mc:Fallback xmlns="">
            <p:sp>
              <p:nvSpPr>
                <p:cNvPr id="75" name="矩形 74"/>
                <p:cNvSpPr>
                  <a:spLocks noRot="1" noChangeAspect="1" noMove="1" noResize="1" noEditPoints="1" noAdjustHandles="1" noChangeArrowheads="1" noChangeShapeType="1" noTextEdit="1"/>
                </p:cNvSpPr>
                <p:nvPr/>
              </p:nvSpPr>
              <p:spPr>
                <a:xfrm>
                  <a:off x="294179" y="4382320"/>
                  <a:ext cx="540468" cy="369332"/>
                </a:xfrm>
                <a:prstGeom prst="rect">
                  <a:avLst/>
                </a:prstGeom>
                <a:blipFill rotWithShape="1">
                  <a:blip r:embed="rId8"/>
                  <a:stretch>
                    <a:fillRect b="-1667"/>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76" name="矩形 75"/>
                <p:cNvSpPr/>
                <p:nvPr/>
              </p:nvSpPr>
              <p:spPr>
                <a:xfrm>
                  <a:off x="280073" y="4676955"/>
                  <a:ext cx="54046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b="1" i="1" smtClean="0">
                                <a:latin typeface="Cambria Math"/>
                              </a:rPr>
                            </m:ctrlPr>
                          </m:sSubPr>
                          <m:e>
                            <m:r>
                              <a:rPr lang="en-US" b="1" i="1">
                                <a:latin typeface="Cambria Math"/>
                              </a:rPr>
                              <m:t>𝑯</m:t>
                            </m:r>
                          </m:e>
                          <m:sub>
                            <m:r>
                              <a:rPr lang="en-US" b="1" i="1" smtClean="0">
                                <a:latin typeface="Cambria Math"/>
                              </a:rPr>
                              <m:t>𝟓</m:t>
                            </m:r>
                          </m:sub>
                        </m:sSub>
                      </m:oMath>
                    </m:oMathPara>
                  </a14:m>
                  <a:endParaRPr lang="en-AU" dirty="0"/>
                </a:p>
              </p:txBody>
            </p:sp>
          </mc:Choice>
          <mc:Fallback xmlns="">
            <p:sp>
              <p:nvSpPr>
                <p:cNvPr id="76" name="矩形 75"/>
                <p:cNvSpPr>
                  <a:spLocks noRot="1" noChangeAspect="1" noMove="1" noResize="1" noEditPoints="1" noAdjustHandles="1" noChangeArrowheads="1" noChangeShapeType="1" noTextEdit="1"/>
                </p:cNvSpPr>
                <p:nvPr/>
              </p:nvSpPr>
              <p:spPr>
                <a:xfrm>
                  <a:off x="280073" y="4676955"/>
                  <a:ext cx="540468" cy="369332"/>
                </a:xfrm>
                <a:prstGeom prst="rect">
                  <a:avLst/>
                </a:prstGeom>
                <a:blipFill rotWithShape="1">
                  <a:blip r:embed="rId9"/>
                  <a:stretch>
                    <a:fillRect b="-1639"/>
                  </a:stretch>
                </a:blipFill>
              </p:spPr>
              <p:txBody>
                <a:bodyPr/>
                <a:lstStyle/>
                <a:p>
                  <a:r>
                    <a:rPr lang="en-AU">
                      <a:noFill/>
                    </a:rPr>
                    <a:t> </a:t>
                  </a:r>
                </a:p>
              </p:txBody>
            </p:sp>
          </mc:Fallback>
        </mc:AlternateContent>
      </p:grpSp>
      <mc:AlternateContent xmlns:mc="http://schemas.openxmlformats.org/markup-compatibility/2006" xmlns:a14="http://schemas.microsoft.com/office/drawing/2010/main">
        <mc:Choice Requires="a14">
          <p:sp>
            <p:nvSpPr>
              <p:cNvPr id="97" name="圆角矩形 96"/>
              <p:cNvSpPr/>
              <p:nvPr/>
            </p:nvSpPr>
            <p:spPr>
              <a:xfrm>
                <a:off x="658394" y="1219200"/>
                <a:ext cx="7809842" cy="1219200"/>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rPr>
                  <a:t>Theorem 1</a:t>
                </a:r>
                <a:r>
                  <a:rPr lang="en-US" dirty="0" smtClean="0">
                    <a:solidFill>
                      <a:schemeClr val="tx1"/>
                    </a:solidFill>
                  </a:rPr>
                  <a:t>:</a:t>
                </a:r>
              </a:p>
              <a:p>
                <a:pPr algn="ctr"/>
                <a:r>
                  <a:rPr lang="en-US" dirty="0" smtClean="0">
                    <a:solidFill>
                      <a:schemeClr val="tx1"/>
                    </a:solidFill>
                  </a:rPr>
                  <a:t>Given a number </a:t>
                </a:r>
                <a14:m>
                  <m:oMath xmlns:m="http://schemas.openxmlformats.org/officeDocument/2006/math">
                    <m:r>
                      <a:rPr lang="en-US" i="1" dirty="0" smtClean="0">
                        <a:solidFill>
                          <a:schemeClr val="tx1"/>
                        </a:solidFill>
                        <a:latin typeface="Cambria Math"/>
                      </a:rPr>
                      <m:t>𝑘</m:t>
                    </m:r>
                  </m:oMath>
                </a14:m>
                <a:r>
                  <a:rPr lang="en-US" dirty="0" smtClean="0">
                    <a:solidFill>
                      <a:schemeClr val="tx1"/>
                    </a:solidFill>
                  </a:rPr>
                  <a:t> with </a:t>
                </a:r>
                <a14:m>
                  <m:oMath xmlns:m="http://schemas.openxmlformats.org/officeDocument/2006/math">
                    <m:r>
                      <a:rPr lang="en-US" b="0" i="1" smtClean="0">
                        <a:solidFill>
                          <a:schemeClr val="tx1"/>
                        </a:solidFill>
                        <a:latin typeface="Cambria Math"/>
                      </a:rPr>
                      <m:t>1</m:t>
                    </m:r>
                    <m:r>
                      <a:rPr lang="en-US" b="0" i="1" smtClean="0">
                        <a:solidFill>
                          <a:schemeClr val="tx1"/>
                        </a:solidFill>
                        <a:latin typeface="Cambria Math"/>
                        <a:ea typeface="Cambria Math"/>
                      </a:rPr>
                      <m:t>≤</m:t>
                    </m:r>
                    <m:r>
                      <a:rPr lang="en-US" b="0" i="1" smtClean="0">
                        <a:solidFill>
                          <a:schemeClr val="tx1"/>
                        </a:solidFill>
                        <a:latin typeface="Cambria Math"/>
                        <a:ea typeface="Cambria Math"/>
                      </a:rPr>
                      <m:t>𝑘</m:t>
                    </m:r>
                    <m:r>
                      <a:rPr lang="en-US" b="0" i="1" smtClean="0">
                        <a:solidFill>
                          <a:schemeClr val="tx1"/>
                        </a:solidFill>
                        <a:latin typeface="Cambria Math"/>
                        <a:ea typeface="Cambria Math"/>
                      </a:rPr>
                      <m:t>≤</m:t>
                    </m:r>
                    <m:r>
                      <a:rPr lang="en-US" b="0" i="1" smtClean="0">
                        <a:solidFill>
                          <a:schemeClr val="tx1"/>
                        </a:solidFill>
                        <a:latin typeface="Cambria Math"/>
                        <a:ea typeface="Cambria Math"/>
                      </a:rPr>
                      <m:t>𝑛</m:t>
                    </m:r>
                  </m:oMath>
                </a14:m>
                <a:r>
                  <a:rPr lang="en-US" dirty="0" smtClean="0">
                    <a:solidFill>
                      <a:schemeClr val="tx1"/>
                    </a:solidFill>
                  </a:rPr>
                  <a:t>, the </a:t>
                </a:r>
                <a14:m>
                  <m:oMath xmlns:m="http://schemas.openxmlformats.org/officeDocument/2006/math">
                    <m:r>
                      <a:rPr lang="en-US" i="1" dirty="0" smtClean="0">
                        <a:solidFill>
                          <a:schemeClr val="tx1"/>
                        </a:solidFill>
                        <a:latin typeface="Cambria Math"/>
                      </a:rPr>
                      <m:t>𝑘</m:t>
                    </m:r>
                  </m:oMath>
                </a14:m>
                <a:r>
                  <a:rPr lang="en-US" dirty="0" smtClean="0">
                    <a:solidFill>
                      <a:schemeClr val="tx1"/>
                    </a:solidFill>
                  </a:rPr>
                  <a:t>-critical point </a:t>
                </a:r>
                <a14:m>
                  <m:oMath xmlns:m="http://schemas.openxmlformats.org/officeDocument/2006/math">
                    <m:r>
                      <a:rPr lang="en-US" i="1" dirty="0" smtClean="0">
                        <a:solidFill>
                          <a:schemeClr val="tx1"/>
                        </a:solidFill>
                        <a:latin typeface="Cambria Math"/>
                      </a:rPr>
                      <m:t>𝑞</m:t>
                    </m:r>
                  </m:oMath>
                </a14:m>
                <a:r>
                  <a:rPr lang="en-US" dirty="0" smtClean="0">
                    <a:solidFill>
                      <a:schemeClr val="tx1"/>
                    </a:solidFill>
                  </a:rPr>
                  <a:t> can only be one of the </a:t>
                </a:r>
                <a:r>
                  <a:rPr lang="en-US" b="1" dirty="0" smtClean="0">
                    <a:solidFill>
                      <a:schemeClr val="tx1"/>
                    </a:solidFill>
                  </a:rPr>
                  <a:t>intersection points</a:t>
                </a:r>
                <a:r>
                  <a:rPr lang="en-US" dirty="0" smtClean="0">
                    <a:solidFill>
                      <a:schemeClr val="tx1"/>
                    </a:solidFill>
                  </a:rPr>
                  <a:t> or </a:t>
                </a:r>
                <a:r>
                  <a:rPr lang="en-US" b="1" dirty="0" smtClean="0">
                    <a:solidFill>
                      <a:schemeClr val="tx1"/>
                    </a:solidFill>
                  </a:rPr>
                  <a:t>tangent points </a:t>
                </a:r>
                <a:r>
                  <a:rPr lang="en-US" dirty="0" smtClean="0">
                    <a:solidFill>
                      <a:schemeClr val="tx1"/>
                    </a:solidFill>
                  </a:rPr>
                  <a:t>on </a:t>
                </a:r>
                <a14:m>
                  <m:oMath xmlns:m="http://schemas.openxmlformats.org/officeDocument/2006/math">
                    <m:sSub>
                      <m:sSubPr>
                        <m:ctrlPr>
                          <a:rPr lang="en-US" b="0" i="1" smtClean="0">
                            <a:solidFill>
                              <a:schemeClr val="tx1"/>
                            </a:solidFill>
                            <a:latin typeface="Cambria Math"/>
                          </a:rPr>
                        </m:ctrlPr>
                      </m:sSubPr>
                      <m:e>
                        <m:r>
                          <a:rPr lang="en-US" i="1">
                            <a:solidFill>
                              <a:schemeClr val="tx1"/>
                            </a:solidFill>
                            <a:latin typeface="Cambria Math"/>
                          </a:rPr>
                          <m:t>𝑙𝑒𝑣</m:t>
                        </m:r>
                      </m:e>
                      <m:sub>
                        <m:r>
                          <a:rPr lang="en-US" b="0" i="1" smtClean="0">
                            <a:solidFill>
                              <a:schemeClr val="tx1"/>
                            </a:solidFill>
                            <a:latin typeface="Cambria Math"/>
                          </a:rPr>
                          <m:t>𝑘</m:t>
                        </m:r>
                      </m:sub>
                    </m:sSub>
                    <m:r>
                      <a:rPr lang="en-US" b="0" i="1" smtClean="0">
                        <a:solidFill>
                          <a:schemeClr val="tx1"/>
                        </a:solidFill>
                        <a:latin typeface="Cambria Math"/>
                      </a:rPr>
                      <m:t>(</m:t>
                    </m:r>
                    <m:r>
                      <a:rPr lang="en-US" b="0" i="1" smtClean="0">
                        <a:solidFill>
                          <a:schemeClr val="tx1"/>
                        </a:solidFill>
                        <a:latin typeface="Cambria Math"/>
                      </a:rPr>
                      <m:t>ℋ</m:t>
                    </m:r>
                    <m:r>
                      <a:rPr lang="en-US" b="0" i="1" smtClean="0">
                        <a:solidFill>
                          <a:schemeClr val="tx1"/>
                        </a:solidFill>
                        <a:latin typeface="Cambria Math"/>
                      </a:rPr>
                      <m:t>)</m:t>
                    </m:r>
                  </m:oMath>
                </a14:m>
                <a:r>
                  <a:rPr lang="en-US" dirty="0" smtClean="0">
                    <a:solidFill>
                      <a:schemeClr val="tx1"/>
                    </a:solidFill>
                  </a:rPr>
                  <a:t>’s faces. </a:t>
                </a:r>
              </a:p>
            </p:txBody>
          </p:sp>
        </mc:Choice>
        <mc:Fallback xmlns="">
          <p:sp>
            <p:nvSpPr>
              <p:cNvPr id="97" name="圆角矩形 96"/>
              <p:cNvSpPr>
                <a:spLocks noRot="1" noChangeAspect="1" noMove="1" noResize="1" noEditPoints="1" noAdjustHandles="1" noChangeArrowheads="1" noChangeShapeType="1" noTextEdit="1"/>
              </p:cNvSpPr>
              <p:nvPr/>
            </p:nvSpPr>
            <p:spPr>
              <a:xfrm>
                <a:off x="658394" y="1219200"/>
                <a:ext cx="7809842" cy="1219200"/>
              </a:xfrm>
              <a:prstGeom prst="roundRect">
                <a:avLst/>
              </a:prstGeom>
              <a:blipFill rotWithShape="1">
                <a:blip r:embed="rId10"/>
                <a:stretch>
                  <a:fillRect b="-490"/>
                </a:stretch>
              </a:blipFill>
            </p:spPr>
            <p:txBody>
              <a:bodyPr/>
              <a:lstStyle/>
              <a:p>
                <a:r>
                  <a:rPr lang="en-AU">
                    <a:noFill/>
                  </a:rPr>
                  <a:t> </a:t>
                </a:r>
              </a:p>
            </p:txBody>
          </p:sp>
        </mc:Fallback>
      </mc:AlternateContent>
      <p:grpSp>
        <p:nvGrpSpPr>
          <p:cNvPr id="22" name="组合 21"/>
          <p:cNvGrpSpPr/>
          <p:nvPr/>
        </p:nvGrpSpPr>
        <p:grpSpPr>
          <a:xfrm>
            <a:off x="990001" y="3542686"/>
            <a:ext cx="2028825" cy="2009775"/>
            <a:chOff x="997081" y="3684173"/>
            <a:chExt cx="2028825" cy="2009775"/>
          </a:xfrm>
        </p:grpSpPr>
        <p:cxnSp>
          <p:nvCxnSpPr>
            <p:cNvPr id="99" name="直接连接符 98"/>
            <p:cNvCxnSpPr>
              <a:stCxn id="40" idx="0"/>
              <a:endCxn id="40" idx="1"/>
            </p:cNvCxnSpPr>
            <p:nvPr/>
          </p:nvCxnSpPr>
          <p:spPr>
            <a:xfrm>
              <a:off x="997081" y="3684173"/>
              <a:ext cx="504825" cy="4953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0" name="直接连接符 99"/>
            <p:cNvCxnSpPr>
              <a:stCxn id="40" idx="2"/>
              <a:endCxn id="40" idx="1"/>
            </p:cNvCxnSpPr>
            <p:nvPr/>
          </p:nvCxnSpPr>
          <p:spPr>
            <a:xfrm flipH="1" flipV="1">
              <a:off x="1501906" y="4179473"/>
              <a:ext cx="152400" cy="67627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1" name="直接连接符 100"/>
            <p:cNvCxnSpPr>
              <a:stCxn id="40" idx="2"/>
              <a:endCxn id="40" idx="3"/>
            </p:cNvCxnSpPr>
            <p:nvPr/>
          </p:nvCxnSpPr>
          <p:spPr>
            <a:xfrm>
              <a:off x="1654306" y="4855748"/>
              <a:ext cx="161925" cy="2857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2" name="直接连接符 101"/>
            <p:cNvCxnSpPr>
              <a:stCxn id="40" idx="3"/>
              <a:endCxn id="40" idx="4"/>
            </p:cNvCxnSpPr>
            <p:nvPr/>
          </p:nvCxnSpPr>
          <p:spPr>
            <a:xfrm>
              <a:off x="1816231" y="4884323"/>
              <a:ext cx="57150" cy="18097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3" name="直接连接符 102"/>
            <p:cNvCxnSpPr>
              <a:stCxn id="40" idx="4"/>
              <a:endCxn id="40" idx="5"/>
            </p:cNvCxnSpPr>
            <p:nvPr/>
          </p:nvCxnSpPr>
          <p:spPr>
            <a:xfrm>
              <a:off x="1873381" y="5065298"/>
              <a:ext cx="647700" cy="12382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4" name="直接连接符 103"/>
            <p:cNvCxnSpPr>
              <a:stCxn id="40" idx="5"/>
              <a:endCxn id="40" idx="6"/>
            </p:cNvCxnSpPr>
            <p:nvPr/>
          </p:nvCxnSpPr>
          <p:spPr>
            <a:xfrm>
              <a:off x="2521081" y="5189123"/>
              <a:ext cx="504825" cy="50482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42" name="组合 141"/>
          <p:cNvGrpSpPr/>
          <p:nvPr/>
        </p:nvGrpSpPr>
        <p:grpSpPr>
          <a:xfrm>
            <a:off x="3849975" y="2901577"/>
            <a:ext cx="4466293" cy="3055249"/>
            <a:chOff x="3870943" y="3029389"/>
            <a:chExt cx="4466293" cy="3055249"/>
          </a:xfrm>
        </p:grpSpPr>
        <p:sp>
          <p:nvSpPr>
            <p:cNvPr id="98" name="下箭头 97"/>
            <p:cNvSpPr/>
            <p:nvPr/>
          </p:nvSpPr>
          <p:spPr>
            <a:xfrm rot="16200000">
              <a:off x="4036580" y="4034416"/>
              <a:ext cx="381000" cy="712274"/>
            </a:xfrm>
            <a:prstGeom prst="downArrow">
              <a:avLst/>
            </a:prstGeom>
            <a:solidFill>
              <a:srgbClr val="00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106" name="组合 105"/>
            <p:cNvGrpSpPr/>
            <p:nvPr/>
          </p:nvGrpSpPr>
          <p:grpSpPr>
            <a:xfrm>
              <a:off x="4697934" y="3029389"/>
              <a:ext cx="3639302" cy="3055249"/>
              <a:chOff x="280073" y="3006966"/>
              <a:chExt cx="3639302" cy="3055249"/>
            </a:xfrm>
          </p:grpSpPr>
          <p:cxnSp>
            <p:nvCxnSpPr>
              <p:cNvPr id="108" name="直接连接符 107"/>
              <p:cNvCxnSpPr/>
              <p:nvPr/>
            </p:nvCxnSpPr>
            <p:spPr>
              <a:xfrm>
                <a:off x="1048530" y="3151453"/>
                <a:ext cx="568275" cy="251065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09" name="组合 108"/>
              <p:cNvGrpSpPr/>
              <p:nvPr/>
            </p:nvGrpSpPr>
            <p:grpSpPr>
              <a:xfrm>
                <a:off x="280073" y="3006966"/>
                <a:ext cx="3639302" cy="3055249"/>
                <a:chOff x="280073" y="3006966"/>
                <a:chExt cx="3639302" cy="3055249"/>
              </a:xfrm>
            </p:grpSpPr>
            <p:grpSp>
              <p:nvGrpSpPr>
                <p:cNvPr id="119" name="组合 118"/>
                <p:cNvGrpSpPr/>
                <p:nvPr/>
              </p:nvGrpSpPr>
              <p:grpSpPr>
                <a:xfrm>
                  <a:off x="778605" y="3075253"/>
                  <a:ext cx="3048000" cy="2590800"/>
                  <a:chOff x="914400" y="2362200"/>
                  <a:chExt cx="3048000" cy="2590800"/>
                </a:xfrm>
              </p:grpSpPr>
              <p:cxnSp>
                <p:nvCxnSpPr>
                  <p:cNvPr id="123" name="直接箭头连接符 122"/>
                  <p:cNvCxnSpPr/>
                  <p:nvPr/>
                </p:nvCxnSpPr>
                <p:spPr>
                  <a:xfrm>
                    <a:off x="914400" y="4953000"/>
                    <a:ext cx="30480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4" name="直接箭头连接符 123"/>
                  <p:cNvCxnSpPr/>
                  <p:nvPr/>
                </p:nvCxnSpPr>
                <p:spPr>
                  <a:xfrm flipV="1">
                    <a:off x="914400" y="2362200"/>
                    <a:ext cx="0" cy="25908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120" name="TextBox 119"/>
                <p:cNvSpPr txBox="1"/>
                <p:nvPr/>
              </p:nvSpPr>
              <p:spPr>
                <a:xfrm rot="10800000">
                  <a:off x="318191" y="3006966"/>
                  <a:ext cx="492443" cy="646972"/>
                </a:xfrm>
                <a:prstGeom prst="rect">
                  <a:avLst/>
                </a:prstGeom>
              </p:spPr>
              <p:txBody>
                <a:bodyPr vert="eaVert" wrap="none" rtlCol="0">
                  <a:spAutoFit/>
                </a:bodyPr>
                <a:lstStyle/>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r>
                    <a:rPr kumimoji="0" lang="en-US" sz="2000" b="1" i="0" u="none" strike="noStrike" kern="1200" cap="none" spc="0" normalizeH="0" baseline="0" noProof="0" dirty="0" smtClean="0">
                      <a:ln>
                        <a:noFill/>
                      </a:ln>
                      <a:solidFill>
                        <a:schemeClr val="tx1"/>
                      </a:solidFill>
                      <a:effectLst/>
                      <a:uLnTx/>
                      <a:uFillTx/>
                      <a:latin typeface="Sommet bold"/>
                      <a:ea typeface="+mn-ea"/>
                      <a:cs typeface="+mn-cs"/>
                    </a:rPr>
                    <a:t>attr2</a:t>
                  </a:r>
                  <a:endParaRPr kumimoji="0" lang="en-AU" sz="2000" b="1" i="0" u="none" strike="noStrike" kern="1200" cap="none" spc="0" normalizeH="0" baseline="0" noProof="0" dirty="0" smtClean="0">
                    <a:ln>
                      <a:noFill/>
                    </a:ln>
                    <a:solidFill>
                      <a:schemeClr val="tx1"/>
                    </a:solidFill>
                    <a:effectLst/>
                    <a:uLnTx/>
                    <a:uFillTx/>
                    <a:latin typeface="Sommet bold"/>
                    <a:ea typeface="+mn-ea"/>
                    <a:cs typeface="+mn-cs"/>
                  </a:endParaRPr>
                </a:p>
              </p:txBody>
            </p:sp>
            <mc:AlternateContent xmlns:mc="http://schemas.openxmlformats.org/markup-compatibility/2006" xmlns:a14="http://schemas.microsoft.com/office/drawing/2010/main">
              <mc:Choice Requires="a14">
                <p:sp>
                  <p:nvSpPr>
                    <p:cNvPr id="121" name="TextBox 120"/>
                    <p:cNvSpPr txBox="1"/>
                    <p:nvPr/>
                  </p:nvSpPr>
                  <p:spPr>
                    <a:xfrm>
                      <a:off x="280073" y="5475665"/>
                      <a:ext cx="793807" cy="461665"/>
                    </a:xfrm>
                    <a:prstGeom prst="rect">
                      <a:avLst/>
                    </a:prstGeom>
                  </p:spPr>
                  <p:txBody>
                    <a:bodyPr wrap="none" rtlCol="0">
                      <a:spAutoFit/>
                    </a:bodyPr>
                    <a:lstStyle/>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14:m>
                        <m:oMathPara xmlns:m="http://schemas.openxmlformats.org/officeDocument/2006/math">
                          <m:oMathParaPr>
                            <m:jc m:val="centerGroup"/>
                          </m:oMathParaPr>
                          <m:oMath xmlns:m="http://schemas.openxmlformats.org/officeDocument/2006/math">
                            <m:r>
                              <a:rPr kumimoji="0" lang="en-US" sz="2400" b="1" i="1" u="none" strike="noStrike" kern="1200" cap="none" spc="0" normalizeH="0" baseline="0" noProof="0" dirty="0" smtClean="0">
                                <a:ln>
                                  <a:noFill/>
                                </a:ln>
                                <a:solidFill>
                                  <a:schemeClr val="tx1"/>
                                </a:solidFill>
                                <a:effectLst/>
                                <a:uLnTx/>
                                <a:uFillTx/>
                                <a:latin typeface="Cambria Math"/>
                                <a:ea typeface="+mn-ea"/>
                                <a:cs typeface="+mn-cs"/>
                              </a:rPr>
                              <m:t>𝒐</m:t>
                            </m:r>
                          </m:oMath>
                        </m:oMathPara>
                      </a14:m>
                      <a:endParaRPr kumimoji="0" lang="en-AU" sz="2400" b="1" i="0" u="none" strike="noStrike" kern="1200" cap="none" spc="0" normalizeH="0" baseline="0" noProof="0" dirty="0" smtClean="0">
                        <a:ln>
                          <a:noFill/>
                        </a:ln>
                        <a:solidFill>
                          <a:schemeClr val="tx1"/>
                        </a:solidFill>
                        <a:effectLst/>
                        <a:uLnTx/>
                        <a:uFillTx/>
                        <a:latin typeface="Sommet bold"/>
                        <a:ea typeface="+mn-ea"/>
                        <a:cs typeface="+mn-cs"/>
                      </a:endParaRPr>
                    </a:p>
                  </p:txBody>
                </p:sp>
              </mc:Choice>
              <mc:Fallback xmlns="">
                <p:sp>
                  <p:nvSpPr>
                    <p:cNvPr id="121" name="TextBox 120"/>
                    <p:cNvSpPr txBox="1">
                      <a:spLocks noRot="1" noChangeAspect="1" noMove="1" noResize="1" noEditPoints="1" noAdjustHandles="1" noChangeArrowheads="1" noChangeShapeType="1" noTextEdit="1"/>
                    </p:cNvSpPr>
                    <p:nvPr/>
                  </p:nvSpPr>
                  <p:spPr>
                    <a:xfrm>
                      <a:off x="280073" y="5475665"/>
                      <a:ext cx="793807" cy="461665"/>
                    </a:xfrm>
                    <a:prstGeom prst="rect">
                      <a:avLst/>
                    </a:prstGeom>
                    <a:blipFill rotWithShape="1">
                      <a:blip r:embed="rId11"/>
                      <a:stretch>
                        <a:fillRect/>
                      </a:stretch>
                    </a:blipFill>
                  </p:spPr>
                  <p:txBody>
                    <a:bodyPr/>
                    <a:lstStyle/>
                    <a:p>
                      <a:r>
                        <a:rPr lang="en-AU">
                          <a:noFill/>
                        </a:rPr>
                        <a:t> </a:t>
                      </a:r>
                    </a:p>
                  </p:txBody>
                </p:sp>
              </mc:Fallback>
            </mc:AlternateContent>
            <p:sp>
              <p:nvSpPr>
                <p:cNvPr id="122" name="TextBox 121"/>
                <p:cNvSpPr txBox="1"/>
                <p:nvPr/>
              </p:nvSpPr>
              <p:spPr>
                <a:xfrm>
                  <a:off x="3180070" y="5662105"/>
                  <a:ext cx="739305" cy="400110"/>
                </a:xfrm>
                <a:prstGeom prst="rect">
                  <a:avLst/>
                </a:prstGeom>
              </p:spPr>
              <p:txBody>
                <a:bodyPr wrap="none" rtlCol="0">
                  <a:spAutoFit/>
                </a:bodyPr>
                <a:lstStyle/>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r>
                    <a:rPr kumimoji="0" lang="en-US" sz="2000" b="1" i="0" u="none" strike="noStrike" kern="1200" cap="none" spc="0" normalizeH="0" baseline="0" noProof="0" dirty="0" smtClean="0">
                      <a:ln>
                        <a:noFill/>
                      </a:ln>
                      <a:solidFill>
                        <a:schemeClr val="tx1"/>
                      </a:solidFill>
                      <a:effectLst/>
                      <a:uLnTx/>
                      <a:uFillTx/>
                      <a:latin typeface="Sommet bold"/>
                      <a:ea typeface="+mn-ea"/>
                      <a:cs typeface="+mn-cs"/>
                    </a:rPr>
                    <a:t>attr1</a:t>
                  </a:r>
                  <a:endParaRPr kumimoji="0" lang="en-AU" sz="2000" b="1" i="0" u="none" strike="noStrike" kern="1200" cap="none" spc="0" normalizeH="0" baseline="0" noProof="0" dirty="0" smtClean="0">
                    <a:ln>
                      <a:noFill/>
                    </a:ln>
                    <a:solidFill>
                      <a:schemeClr val="tx1"/>
                    </a:solidFill>
                    <a:effectLst/>
                    <a:uLnTx/>
                    <a:uFillTx/>
                    <a:latin typeface="Sommet bold"/>
                    <a:ea typeface="+mn-ea"/>
                    <a:cs typeface="+mn-cs"/>
                  </a:endParaRPr>
                </a:p>
              </p:txBody>
            </p:sp>
          </p:grpSp>
          <p:cxnSp>
            <p:nvCxnSpPr>
              <p:cNvPr id="110" name="直接连接符 109"/>
              <p:cNvCxnSpPr/>
              <p:nvPr/>
            </p:nvCxnSpPr>
            <p:spPr>
              <a:xfrm>
                <a:off x="990600" y="3151453"/>
                <a:ext cx="870558" cy="251065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直接连接符 110"/>
              <p:cNvCxnSpPr/>
              <p:nvPr/>
            </p:nvCxnSpPr>
            <p:spPr>
              <a:xfrm>
                <a:off x="778605" y="3653938"/>
                <a:ext cx="2034365" cy="200816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直接连接符 111"/>
              <p:cNvCxnSpPr/>
              <p:nvPr/>
            </p:nvCxnSpPr>
            <p:spPr>
              <a:xfrm>
                <a:off x="778605" y="4604659"/>
                <a:ext cx="2716163" cy="87100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直接连接符 112"/>
              <p:cNvCxnSpPr/>
              <p:nvPr/>
            </p:nvCxnSpPr>
            <p:spPr>
              <a:xfrm>
                <a:off x="778605" y="4840713"/>
                <a:ext cx="2716163" cy="56948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4" name="矩形 113"/>
                  <p:cNvSpPr/>
                  <p:nvPr/>
                </p:nvSpPr>
                <p:spPr>
                  <a:xfrm>
                    <a:off x="1346571" y="5662105"/>
                    <a:ext cx="54046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b="1" i="1">
                                  <a:latin typeface="Cambria Math"/>
                                </a:rPr>
                              </m:ctrlPr>
                            </m:sSubPr>
                            <m:e>
                              <m:r>
                                <a:rPr lang="en-US" b="1" i="1">
                                  <a:latin typeface="Cambria Math"/>
                                </a:rPr>
                                <m:t>𝑯</m:t>
                              </m:r>
                            </m:e>
                            <m:sub>
                              <m:r>
                                <a:rPr lang="en-US" b="1" i="1">
                                  <a:latin typeface="Cambria Math"/>
                                </a:rPr>
                                <m:t>𝟏</m:t>
                              </m:r>
                            </m:sub>
                          </m:sSub>
                        </m:oMath>
                      </m:oMathPara>
                    </a14:m>
                    <a:endParaRPr lang="en-AU" dirty="0"/>
                  </a:p>
                </p:txBody>
              </p:sp>
            </mc:Choice>
            <mc:Fallback xmlns="">
              <p:sp>
                <p:nvSpPr>
                  <p:cNvPr id="114" name="矩形 113"/>
                  <p:cNvSpPr>
                    <a:spLocks noRot="1" noChangeAspect="1" noMove="1" noResize="1" noEditPoints="1" noAdjustHandles="1" noChangeArrowheads="1" noChangeShapeType="1" noTextEdit="1"/>
                  </p:cNvSpPr>
                  <p:nvPr/>
                </p:nvSpPr>
                <p:spPr>
                  <a:xfrm>
                    <a:off x="1346571" y="5662105"/>
                    <a:ext cx="540468" cy="369332"/>
                  </a:xfrm>
                  <a:prstGeom prst="rect">
                    <a:avLst/>
                  </a:prstGeom>
                  <a:blipFill rotWithShape="1">
                    <a:blip r:embed="rId12"/>
                    <a:stretch>
                      <a:fillRect b="-1667"/>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115" name="矩形 114"/>
                  <p:cNvSpPr/>
                  <p:nvPr/>
                </p:nvSpPr>
                <p:spPr>
                  <a:xfrm>
                    <a:off x="1677359" y="5661090"/>
                    <a:ext cx="54046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b="1" i="1" smtClean="0">
                                  <a:latin typeface="Cambria Math"/>
                                </a:rPr>
                              </m:ctrlPr>
                            </m:sSubPr>
                            <m:e>
                              <m:r>
                                <a:rPr lang="en-US" b="1" i="1">
                                  <a:latin typeface="Cambria Math"/>
                                </a:rPr>
                                <m:t>𝑯</m:t>
                              </m:r>
                            </m:e>
                            <m:sub>
                              <m:r>
                                <a:rPr lang="en-US" b="1" i="1" smtClean="0">
                                  <a:latin typeface="Cambria Math"/>
                                </a:rPr>
                                <m:t>𝟐</m:t>
                              </m:r>
                            </m:sub>
                          </m:sSub>
                        </m:oMath>
                      </m:oMathPara>
                    </a14:m>
                    <a:endParaRPr lang="en-AU" dirty="0"/>
                  </a:p>
                </p:txBody>
              </p:sp>
            </mc:Choice>
            <mc:Fallback xmlns="">
              <p:sp>
                <p:nvSpPr>
                  <p:cNvPr id="115" name="矩形 114"/>
                  <p:cNvSpPr>
                    <a:spLocks noRot="1" noChangeAspect="1" noMove="1" noResize="1" noEditPoints="1" noAdjustHandles="1" noChangeArrowheads="1" noChangeShapeType="1" noTextEdit="1"/>
                  </p:cNvSpPr>
                  <p:nvPr/>
                </p:nvSpPr>
                <p:spPr>
                  <a:xfrm>
                    <a:off x="1677359" y="5661090"/>
                    <a:ext cx="540468" cy="369332"/>
                  </a:xfrm>
                  <a:prstGeom prst="rect">
                    <a:avLst/>
                  </a:prstGeom>
                  <a:blipFill rotWithShape="1">
                    <a:blip r:embed="rId13"/>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116" name="矩形 115"/>
                  <p:cNvSpPr/>
                  <p:nvPr/>
                </p:nvSpPr>
                <p:spPr>
                  <a:xfrm>
                    <a:off x="2542736" y="5661090"/>
                    <a:ext cx="54046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b="1" i="1" smtClean="0">
                                  <a:latin typeface="Cambria Math"/>
                                </a:rPr>
                              </m:ctrlPr>
                            </m:sSubPr>
                            <m:e>
                              <m:r>
                                <a:rPr lang="en-US" b="1" i="1">
                                  <a:latin typeface="Cambria Math"/>
                                </a:rPr>
                                <m:t>𝑯</m:t>
                              </m:r>
                            </m:e>
                            <m:sub>
                              <m:r>
                                <a:rPr lang="en-US" b="1" i="1" smtClean="0">
                                  <a:latin typeface="Cambria Math"/>
                                </a:rPr>
                                <m:t>𝟑</m:t>
                              </m:r>
                            </m:sub>
                          </m:sSub>
                        </m:oMath>
                      </m:oMathPara>
                    </a14:m>
                    <a:endParaRPr lang="en-AU" dirty="0"/>
                  </a:p>
                </p:txBody>
              </p:sp>
            </mc:Choice>
            <mc:Fallback xmlns="">
              <p:sp>
                <p:nvSpPr>
                  <p:cNvPr id="116" name="矩形 115"/>
                  <p:cNvSpPr>
                    <a:spLocks noRot="1" noChangeAspect="1" noMove="1" noResize="1" noEditPoints="1" noAdjustHandles="1" noChangeArrowheads="1" noChangeShapeType="1" noTextEdit="1"/>
                  </p:cNvSpPr>
                  <p:nvPr/>
                </p:nvSpPr>
                <p:spPr>
                  <a:xfrm>
                    <a:off x="2542736" y="5661090"/>
                    <a:ext cx="540468" cy="369332"/>
                  </a:xfrm>
                  <a:prstGeom prst="rect">
                    <a:avLst/>
                  </a:prstGeom>
                  <a:blipFill rotWithShape="1">
                    <a:blip r:embed="rId14"/>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117" name="矩形 116"/>
                  <p:cNvSpPr/>
                  <p:nvPr/>
                </p:nvSpPr>
                <p:spPr>
                  <a:xfrm>
                    <a:off x="294179" y="4382320"/>
                    <a:ext cx="54046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b="1" i="1" smtClean="0">
                                  <a:latin typeface="Cambria Math"/>
                                </a:rPr>
                              </m:ctrlPr>
                            </m:sSubPr>
                            <m:e>
                              <m:r>
                                <a:rPr lang="en-US" b="1" i="1">
                                  <a:latin typeface="Cambria Math"/>
                                </a:rPr>
                                <m:t>𝑯</m:t>
                              </m:r>
                            </m:e>
                            <m:sub>
                              <m:r>
                                <a:rPr lang="en-US" b="1" i="1" smtClean="0">
                                  <a:latin typeface="Cambria Math"/>
                                </a:rPr>
                                <m:t>𝟒</m:t>
                              </m:r>
                            </m:sub>
                          </m:sSub>
                        </m:oMath>
                      </m:oMathPara>
                    </a14:m>
                    <a:endParaRPr lang="en-AU" dirty="0"/>
                  </a:p>
                </p:txBody>
              </p:sp>
            </mc:Choice>
            <mc:Fallback xmlns="">
              <p:sp>
                <p:nvSpPr>
                  <p:cNvPr id="117" name="矩形 116"/>
                  <p:cNvSpPr>
                    <a:spLocks noRot="1" noChangeAspect="1" noMove="1" noResize="1" noEditPoints="1" noAdjustHandles="1" noChangeArrowheads="1" noChangeShapeType="1" noTextEdit="1"/>
                  </p:cNvSpPr>
                  <p:nvPr/>
                </p:nvSpPr>
                <p:spPr>
                  <a:xfrm>
                    <a:off x="294179" y="4382320"/>
                    <a:ext cx="540468" cy="369332"/>
                  </a:xfrm>
                  <a:prstGeom prst="rect">
                    <a:avLst/>
                  </a:prstGeom>
                  <a:blipFill rotWithShape="1">
                    <a:blip r:embed="rId15"/>
                    <a:stretch>
                      <a:fillRect b="-1667"/>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118" name="矩形 117"/>
                  <p:cNvSpPr/>
                  <p:nvPr/>
                </p:nvSpPr>
                <p:spPr>
                  <a:xfrm>
                    <a:off x="280073" y="4676955"/>
                    <a:ext cx="54046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b="1" i="1" smtClean="0">
                                  <a:latin typeface="Cambria Math"/>
                                </a:rPr>
                              </m:ctrlPr>
                            </m:sSubPr>
                            <m:e>
                              <m:r>
                                <a:rPr lang="en-US" b="1" i="1">
                                  <a:latin typeface="Cambria Math"/>
                                </a:rPr>
                                <m:t>𝑯</m:t>
                              </m:r>
                            </m:e>
                            <m:sub>
                              <m:r>
                                <a:rPr lang="en-US" b="1" i="1" smtClean="0">
                                  <a:latin typeface="Cambria Math"/>
                                </a:rPr>
                                <m:t>𝟓</m:t>
                              </m:r>
                            </m:sub>
                          </m:sSub>
                        </m:oMath>
                      </m:oMathPara>
                    </a14:m>
                    <a:endParaRPr lang="en-AU" dirty="0"/>
                  </a:p>
                </p:txBody>
              </p:sp>
            </mc:Choice>
            <mc:Fallback xmlns="">
              <p:sp>
                <p:nvSpPr>
                  <p:cNvPr id="118" name="矩形 117"/>
                  <p:cNvSpPr>
                    <a:spLocks noRot="1" noChangeAspect="1" noMove="1" noResize="1" noEditPoints="1" noAdjustHandles="1" noChangeArrowheads="1" noChangeShapeType="1" noTextEdit="1"/>
                  </p:cNvSpPr>
                  <p:nvPr/>
                </p:nvSpPr>
                <p:spPr>
                  <a:xfrm>
                    <a:off x="280073" y="4676955"/>
                    <a:ext cx="540468" cy="369332"/>
                  </a:xfrm>
                  <a:prstGeom prst="rect">
                    <a:avLst/>
                  </a:prstGeom>
                  <a:blipFill rotWithShape="1">
                    <a:blip r:embed="rId16"/>
                    <a:stretch>
                      <a:fillRect b="-1639"/>
                    </a:stretch>
                  </a:blipFill>
                </p:spPr>
                <p:txBody>
                  <a:bodyPr/>
                  <a:lstStyle/>
                  <a:p>
                    <a:r>
                      <a:rPr lang="en-AU">
                        <a:noFill/>
                      </a:rPr>
                      <a:t> </a:t>
                    </a:r>
                  </a:p>
                </p:txBody>
              </p:sp>
            </mc:Fallback>
          </mc:AlternateContent>
        </p:grpSp>
        <p:grpSp>
          <p:nvGrpSpPr>
            <p:cNvPr id="125" name="组合 124"/>
            <p:cNvGrpSpPr/>
            <p:nvPr/>
          </p:nvGrpSpPr>
          <p:grpSpPr>
            <a:xfrm>
              <a:off x="5196466" y="3676361"/>
              <a:ext cx="2012220" cy="1991460"/>
              <a:chOff x="1007670" y="3676361"/>
              <a:chExt cx="2012220" cy="1991460"/>
            </a:xfrm>
          </p:grpSpPr>
          <p:cxnSp>
            <p:nvCxnSpPr>
              <p:cNvPr id="126" name="直接连接符 125"/>
              <p:cNvCxnSpPr/>
              <p:nvPr/>
            </p:nvCxnSpPr>
            <p:spPr>
              <a:xfrm>
                <a:off x="1007670" y="3676361"/>
                <a:ext cx="504825" cy="49796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7" name="直接连接符 126"/>
              <p:cNvCxnSpPr/>
              <p:nvPr/>
            </p:nvCxnSpPr>
            <p:spPr>
              <a:xfrm flipH="1" flipV="1">
                <a:off x="1495890" y="4153346"/>
                <a:ext cx="152400" cy="67627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8" name="直接连接符 127"/>
              <p:cNvCxnSpPr/>
              <p:nvPr/>
            </p:nvCxnSpPr>
            <p:spPr>
              <a:xfrm>
                <a:off x="1648290" y="4829621"/>
                <a:ext cx="161925" cy="2857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9" name="直接连接符 128"/>
              <p:cNvCxnSpPr/>
              <p:nvPr/>
            </p:nvCxnSpPr>
            <p:spPr>
              <a:xfrm>
                <a:off x="1810215" y="4858196"/>
                <a:ext cx="57150" cy="18097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0" name="直接连接符 129"/>
              <p:cNvCxnSpPr/>
              <p:nvPr/>
            </p:nvCxnSpPr>
            <p:spPr>
              <a:xfrm>
                <a:off x="1867365" y="5039171"/>
                <a:ext cx="664305" cy="13627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1" name="直接连接符 130"/>
              <p:cNvCxnSpPr/>
              <p:nvPr/>
            </p:nvCxnSpPr>
            <p:spPr>
              <a:xfrm>
                <a:off x="2515065" y="5162996"/>
                <a:ext cx="504825" cy="50482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32" name="椭圆 131"/>
            <p:cNvSpPr/>
            <p:nvPr/>
          </p:nvSpPr>
          <p:spPr>
            <a:xfrm>
              <a:off x="5130402" y="3622362"/>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sp>
          <p:nvSpPr>
            <p:cNvPr id="105" name="椭圆 104"/>
            <p:cNvSpPr/>
            <p:nvPr/>
          </p:nvSpPr>
          <p:spPr>
            <a:xfrm>
              <a:off x="5630686" y="4120324"/>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sp>
          <p:nvSpPr>
            <p:cNvPr id="133" name="椭圆 132"/>
            <p:cNvSpPr/>
            <p:nvPr/>
          </p:nvSpPr>
          <p:spPr>
            <a:xfrm>
              <a:off x="5772218" y="4767307"/>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sp>
          <p:nvSpPr>
            <p:cNvPr id="134" name="椭圆 133"/>
            <p:cNvSpPr/>
            <p:nvPr/>
          </p:nvSpPr>
          <p:spPr>
            <a:xfrm>
              <a:off x="5948161" y="4823953"/>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sp>
          <p:nvSpPr>
            <p:cNvPr id="135" name="椭圆 134"/>
            <p:cNvSpPr/>
            <p:nvPr/>
          </p:nvSpPr>
          <p:spPr>
            <a:xfrm>
              <a:off x="5997272" y="4997623"/>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sp>
          <p:nvSpPr>
            <p:cNvPr id="140" name="椭圆 139"/>
            <p:cNvSpPr/>
            <p:nvPr/>
          </p:nvSpPr>
          <p:spPr>
            <a:xfrm>
              <a:off x="6666466" y="5147879"/>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sp>
          <p:nvSpPr>
            <p:cNvPr id="141" name="椭圆 140"/>
            <p:cNvSpPr/>
            <p:nvPr/>
          </p:nvSpPr>
          <p:spPr>
            <a:xfrm>
              <a:off x="7154686" y="5626273"/>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grpSp>
      <p:grpSp>
        <p:nvGrpSpPr>
          <p:cNvPr id="143" name="组合 142"/>
          <p:cNvGrpSpPr/>
          <p:nvPr/>
        </p:nvGrpSpPr>
        <p:grpSpPr>
          <a:xfrm>
            <a:off x="1292499" y="3116551"/>
            <a:ext cx="3160026" cy="686244"/>
            <a:chOff x="563104" y="2821820"/>
            <a:chExt cx="3731881" cy="879201"/>
          </a:xfrm>
        </p:grpSpPr>
        <p:sp>
          <p:nvSpPr>
            <p:cNvPr id="144" name="下箭头 143"/>
            <p:cNvSpPr/>
            <p:nvPr/>
          </p:nvSpPr>
          <p:spPr>
            <a:xfrm rot="3593425">
              <a:off x="830167" y="3156907"/>
              <a:ext cx="277051" cy="811177"/>
            </a:xfrm>
            <a:prstGeom prst="downArrow">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mc:AlternateContent xmlns:mc="http://schemas.openxmlformats.org/markup-compatibility/2006" xmlns:a14="http://schemas.microsoft.com/office/drawing/2010/main">
          <mc:Choice Requires="a14">
            <p:sp>
              <p:nvSpPr>
                <p:cNvPr id="145" name="TextBox 144"/>
                <p:cNvSpPr txBox="1"/>
                <p:nvPr/>
              </p:nvSpPr>
              <p:spPr>
                <a:xfrm>
                  <a:off x="1101666" y="2821820"/>
                  <a:ext cx="3193319" cy="512612"/>
                </a:xfrm>
                <a:prstGeom prst="rect">
                  <a:avLst/>
                </a:prstGeom>
              </p:spPr>
              <p:txBody>
                <a:bodyPr wrap="square" rtlCol="0">
                  <a:spAutoFit/>
                </a:bodyPr>
                <a:lstStyle/>
                <a:p>
                  <a:pPr marL="342900" indent="-342900" fontAlgn="auto">
                    <a:spcBef>
                      <a:spcPct val="20000"/>
                    </a:spcBef>
                    <a:spcAft>
                      <a:spcPts val="0"/>
                    </a:spcAft>
                  </a:pPr>
                  <a:r>
                    <a:rPr kumimoji="0" lang="en-US" sz="2000" i="0" u="none" strike="noStrike" kern="1200" cap="none" spc="0" normalizeH="0" baseline="0" noProof="0" dirty="0" smtClean="0">
                      <a:ln>
                        <a:noFill/>
                      </a:ln>
                      <a:solidFill>
                        <a:schemeClr val="tx1"/>
                      </a:solidFill>
                      <a:effectLst/>
                      <a:uLnTx/>
                      <a:uFillTx/>
                      <a:latin typeface="Sommet bold"/>
                      <a:ea typeface="+mn-ea"/>
                      <a:cs typeface="+mn-cs"/>
                    </a:rPr>
                    <a:t>The 3-level,</a:t>
                  </a:r>
                  <a:r>
                    <a:rPr lang="en-US" sz="2000" dirty="0"/>
                    <a:t> </a:t>
                  </a:r>
                  <a14:m>
                    <m:oMath xmlns:m="http://schemas.openxmlformats.org/officeDocument/2006/math">
                      <m:sSub>
                        <m:sSubPr>
                          <m:ctrlPr>
                            <a:rPr lang="en-US" sz="2000" i="1">
                              <a:latin typeface="Cambria Math"/>
                            </a:rPr>
                          </m:ctrlPr>
                        </m:sSubPr>
                        <m:e>
                          <m:r>
                            <a:rPr lang="en-US" sz="2000" i="1">
                              <a:latin typeface="Cambria Math"/>
                            </a:rPr>
                            <m:t>𝑙𝑒𝑣</m:t>
                          </m:r>
                        </m:e>
                        <m:sub>
                          <m:r>
                            <a:rPr lang="en-US" sz="2000" b="0" i="1" smtClean="0">
                              <a:latin typeface="Cambria Math"/>
                            </a:rPr>
                            <m:t>3</m:t>
                          </m:r>
                        </m:sub>
                      </m:sSub>
                      <m:r>
                        <a:rPr lang="en-US" sz="2000" i="1">
                          <a:latin typeface="Cambria Math"/>
                        </a:rPr>
                        <m:t>(</m:t>
                      </m:r>
                      <m:r>
                        <a:rPr lang="en-US" sz="2000" i="1">
                          <a:latin typeface="Cambria Math"/>
                        </a:rPr>
                        <m:t>ℋ</m:t>
                      </m:r>
                      <m:r>
                        <a:rPr lang="en-US" sz="2000" i="1">
                          <a:latin typeface="Cambria Math"/>
                        </a:rPr>
                        <m:t>)</m:t>
                      </m:r>
                    </m:oMath>
                  </a14:m>
                  <a:r>
                    <a:rPr kumimoji="0" lang="en-US" sz="2000" i="0" u="none" strike="noStrike" kern="1200" cap="none" spc="0" normalizeH="0" baseline="0" noProof="0" dirty="0" smtClean="0">
                      <a:ln>
                        <a:noFill/>
                      </a:ln>
                      <a:solidFill>
                        <a:schemeClr val="tx1"/>
                      </a:solidFill>
                      <a:effectLst/>
                      <a:uLnTx/>
                      <a:uFillTx/>
                      <a:latin typeface="Sommet bold"/>
                      <a:ea typeface="+mn-ea"/>
                      <a:cs typeface="+mn-cs"/>
                    </a:rPr>
                    <a:t> </a:t>
                  </a:r>
                  <a:endParaRPr kumimoji="0" lang="en-AU" sz="2000" b="1" i="0" u="none" strike="noStrike" kern="1200" cap="none" spc="0" normalizeH="0" baseline="0" noProof="0" dirty="0" smtClean="0">
                    <a:ln>
                      <a:noFill/>
                    </a:ln>
                    <a:solidFill>
                      <a:schemeClr val="tx1"/>
                    </a:solidFill>
                    <a:effectLst/>
                    <a:uLnTx/>
                    <a:uFillTx/>
                    <a:latin typeface="Sommet bold"/>
                    <a:ea typeface="+mn-ea"/>
                    <a:cs typeface="+mn-cs"/>
                  </a:endParaRPr>
                </a:p>
              </p:txBody>
            </p:sp>
          </mc:Choice>
          <mc:Fallback xmlns="">
            <p:sp>
              <p:nvSpPr>
                <p:cNvPr id="145" name="TextBox 144"/>
                <p:cNvSpPr txBox="1">
                  <a:spLocks noRot="1" noChangeAspect="1" noMove="1" noResize="1" noEditPoints="1" noAdjustHandles="1" noChangeArrowheads="1" noChangeShapeType="1" noTextEdit="1"/>
                </p:cNvSpPr>
                <p:nvPr/>
              </p:nvSpPr>
              <p:spPr>
                <a:xfrm>
                  <a:off x="1101666" y="2821820"/>
                  <a:ext cx="3193319" cy="512612"/>
                </a:xfrm>
                <a:prstGeom prst="rect">
                  <a:avLst/>
                </a:prstGeom>
                <a:blipFill rotWithShape="1">
                  <a:blip r:embed="rId17"/>
                  <a:stretch>
                    <a:fillRect l="-2483" t="-6061" b="-27273"/>
                  </a:stretch>
                </a:blipFill>
              </p:spPr>
              <p:txBody>
                <a:bodyPr/>
                <a:lstStyle/>
                <a:p>
                  <a:r>
                    <a:rPr lang="en-AU">
                      <a:noFill/>
                    </a:rPr>
                    <a:t> </a:t>
                  </a:r>
                </a:p>
              </p:txBody>
            </p:sp>
          </mc:Fallback>
        </mc:AlternateContent>
      </p:grpSp>
    </p:spTree>
    <p:custDataLst>
      <p:tags r:id="rId1"/>
    </p:custDataLst>
    <p:extLst>
      <p:ext uri="{BB962C8B-B14F-4D97-AF65-F5344CB8AC3E}">
        <p14:creationId xmlns:p14="http://schemas.microsoft.com/office/powerpoint/2010/main" val="419139383"/>
      </p:ext>
    </p:extLst>
  </p:cSld>
  <p:clrMapOvr>
    <a:masterClrMapping/>
  </p:clrMapOvr>
  <mc:AlternateContent xmlns:mc="http://schemas.openxmlformats.org/markup-compatibility/2006">
    <mc:Choice xmlns:p14="http://schemas.microsoft.com/office/powerpoint/2010/main" Requires="p14">
      <p:transition spd="slow" p14:dur="2000" advTm="31794"/>
    </mc:Choice>
    <mc:Fallback>
      <p:transition spd="slow" advTm="3179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10" presetClass="entr" presetSubtype="0" fill="hold" nodeType="withEffect">
                                  <p:stCondLst>
                                    <p:cond delay="0"/>
                                  </p:stCondLst>
                                  <p:childTnLst>
                                    <p:set>
                                      <p:cBhvr>
                                        <p:cTn id="9" dur="1" fill="hold">
                                          <p:stCondLst>
                                            <p:cond delay="0"/>
                                          </p:stCondLst>
                                        </p:cTn>
                                        <p:tgtEl>
                                          <p:spTgt spid="143"/>
                                        </p:tgtEl>
                                        <p:attrNameLst>
                                          <p:attrName>style.visibility</p:attrName>
                                        </p:attrNameLst>
                                      </p:cBhvr>
                                      <p:to>
                                        <p:strVal val="visible"/>
                                      </p:to>
                                    </p:set>
                                    <p:animEffect transition="in" filter="fade">
                                      <p:cBhvr>
                                        <p:cTn id="10" dur="500"/>
                                        <p:tgtEl>
                                          <p:spTgt spid="14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500"/>
                                        <p:tgtEl>
                                          <p:spTgt spid="9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42"/>
                                        </p:tgtEl>
                                        <p:attrNameLst>
                                          <p:attrName>style.visibility</p:attrName>
                                        </p:attrNameLst>
                                      </p:cBhvr>
                                      <p:to>
                                        <p:strVal val="visible"/>
                                      </p:to>
                                    </p:set>
                                    <p:animEffect transition="in" filter="fade">
                                      <p:cBhvr>
                                        <p:cTn id="20" dur="500"/>
                                        <p:tgtEl>
                                          <p:spTgt spid="1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3"/>
          <p:cNvSpPr/>
          <p:nvPr/>
        </p:nvSpPr>
        <p:spPr>
          <a:xfrm>
            <a:off x="479634" y="228600"/>
            <a:ext cx="8207166" cy="685800"/>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dirty="0" smtClean="0">
                <a:solidFill>
                  <a:schemeClr val="bg1"/>
                </a:solidFill>
              </a:rPr>
              <a:t>Framework Overview</a:t>
            </a:r>
            <a:endParaRPr lang="en-AU" sz="3600" dirty="0">
              <a:solidFill>
                <a:schemeClr val="bg1"/>
              </a:solidFill>
            </a:endParaRPr>
          </a:p>
        </p:txBody>
      </p:sp>
      <p:sp>
        <p:nvSpPr>
          <p:cNvPr id="5" name="圆角矩形 4"/>
          <p:cNvSpPr/>
          <p:nvPr/>
        </p:nvSpPr>
        <p:spPr>
          <a:xfrm>
            <a:off x="678296" y="1219200"/>
            <a:ext cx="7809842" cy="1447800"/>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smtClean="0">
              <a:solidFill>
                <a:schemeClr val="tx1"/>
              </a:solidFill>
            </a:endParaRPr>
          </a:p>
          <a:p>
            <a:pPr algn="ctr"/>
            <a:endParaRPr lang="en-US" sz="2800" b="1" dirty="0">
              <a:solidFill>
                <a:schemeClr val="tx1"/>
              </a:solidFill>
            </a:endParaRPr>
          </a:p>
          <a:p>
            <a:pPr algn="ctr"/>
            <a:endParaRPr lang="en-US" sz="2800" b="1" dirty="0">
              <a:solidFill>
                <a:schemeClr val="tx1"/>
              </a:solidFill>
            </a:endParaRPr>
          </a:p>
        </p:txBody>
      </p:sp>
      <p:sp>
        <p:nvSpPr>
          <p:cNvPr id="6" name="圆角矩形 5"/>
          <p:cNvSpPr/>
          <p:nvPr/>
        </p:nvSpPr>
        <p:spPr>
          <a:xfrm>
            <a:off x="678296" y="3194518"/>
            <a:ext cx="7809842" cy="2749082"/>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smtClean="0">
              <a:solidFill>
                <a:schemeClr val="tx1"/>
              </a:solidFill>
            </a:endParaRPr>
          </a:p>
          <a:p>
            <a:pPr algn="ctr"/>
            <a:endParaRPr lang="en-US" sz="2800" b="1" dirty="0">
              <a:solidFill>
                <a:schemeClr val="tx1"/>
              </a:solidFill>
            </a:endParaRPr>
          </a:p>
          <a:p>
            <a:pPr algn="ctr"/>
            <a:endParaRPr lang="en-US" sz="2800" b="1" dirty="0">
              <a:solidFill>
                <a:schemeClr val="tx1"/>
              </a:solidFill>
            </a:endParaRPr>
          </a:p>
        </p:txBody>
      </p:sp>
      <p:sp>
        <p:nvSpPr>
          <p:cNvPr id="8" name="圆角矩形 7"/>
          <p:cNvSpPr/>
          <p:nvPr/>
        </p:nvSpPr>
        <p:spPr>
          <a:xfrm>
            <a:off x="866776" y="1828800"/>
            <a:ext cx="3581400" cy="737906"/>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Traverse based method (2D)</a:t>
            </a:r>
            <a:endParaRPr lang="en-AU" dirty="0">
              <a:solidFill>
                <a:schemeClr val="tx1"/>
              </a:solidFill>
            </a:endParaRPr>
          </a:p>
        </p:txBody>
      </p:sp>
      <p:sp>
        <p:nvSpPr>
          <p:cNvPr id="9" name="圆角矩形 8"/>
          <p:cNvSpPr/>
          <p:nvPr/>
        </p:nvSpPr>
        <p:spPr>
          <a:xfrm>
            <a:off x="4648200" y="1828800"/>
            <a:ext cx="3657600" cy="737906"/>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Randomized incremental method</a:t>
            </a:r>
            <a:endParaRPr lang="en-AU" dirty="0">
              <a:solidFill>
                <a:schemeClr val="tx1"/>
              </a:solidFill>
            </a:endParaRPr>
          </a:p>
        </p:txBody>
      </p:sp>
      <p:sp>
        <p:nvSpPr>
          <p:cNvPr id="10" name="圆角矩形 9"/>
          <p:cNvSpPr/>
          <p:nvPr/>
        </p:nvSpPr>
        <p:spPr>
          <a:xfrm>
            <a:off x="866776" y="3799912"/>
            <a:ext cx="3581400" cy="728944"/>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Anchor-pair region based traverse method (2D)</a:t>
            </a:r>
            <a:endParaRPr lang="en-AU" dirty="0">
              <a:solidFill>
                <a:schemeClr val="tx1"/>
              </a:solidFill>
            </a:endParaRPr>
          </a:p>
        </p:txBody>
      </p:sp>
      <p:sp>
        <p:nvSpPr>
          <p:cNvPr id="11" name="圆角矩形 10"/>
          <p:cNvSpPr/>
          <p:nvPr/>
        </p:nvSpPr>
        <p:spPr>
          <a:xfrm>
            <a:off x="4648200" y="3799912"/>
            <a:ext cx="3676650" cy="728944"/>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Space partition based method</a:t>
            </a:r>
            <a:endParaRPr lang="en-AU" dirty="0">
              <a:solidFill>
                <a:schemeClr val="tx1"/>
              </a:solidFill>
            </a:endParaRPr>
          </a:p>
        </p:txBody>
      </p:sp>
      <p:sp>
        <p:nvSpPr>
          <p:cNvPr id="12" name="圆角矩形 11"/>
          <p:cNvSpPr/>
          <p:nvPr/>
        </p:nvSpPr>
        <p:spPr>
          <a:xfrm>
            <a:off x="3813875" y="5019675"/>
            <a:ext cx="2209800" cy="762000"/>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Exact approach</a:t>
            </a:r>
            <a:endParaRPr lang="en-AU" dirty="0">
              <a:solidFill>
                <a:schemeClr val="tx1"/>
              </a:solidFill>
            </a:endParaRPr>
          </a:p>
        </p:txBody>
      </p:sp>
      <p:sp>
        <p:nvSpPr>
          <p:cNvPr id="13" name="圆角矩形 12"/>
          <p:cNvSpPr/>
          <p:nvPr/>
        </p:nvSpPr>
        <p:spPr>
          <a:xfrm>
            <a:off x="6096000" y="5029200"/>
            <a:ext cx="2280350" cy="762000"/>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Sampling approach</a:t>
            </a:r>
            <a:endParaRPr lang="en-AU" dirty="0">
              <a:solidFill>
                <a:schemeClr val="tx1"/>
              </a:solidFill>
            </a:endParaRPr>
          </a:p>
        </p:txBody>
      </p:sp>
      <p:sp>
        <p:nvSpPr>
          <p:cNvPr id="14" name="TextBox 13"/>
          <p:cNvSpPr txBox="1"/>
          <p:nvPr/>
        </p:nvSpPr>
        <p:spPr>
          <a:xfrm>
            <a:off x="3142758" y="1219200"/>
            <a:ext cx="2880917" cy="523220"/>
          </a:xfrm>
          <a:prstGeom prst="rect">
            <a:avLst/>
          </a:prstGeom>
        </p:spPr>
        <p:txBody>
          <a:bodyPr wrap="none" rtlCol="0">
            <a:spAutoFit/>
          </a:bodyPr>
          <a:lstStyle/>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r>
              <a:rPr kumimoji="0" lang="en-US" sz="2800" b="1" i="0" u="none" strike="noStrike" kern="1200" cap="none" spc="0" normalizeH="0" baseline="0" noProof="0" dirty="0" smtClean="0">
                <a:ln>
                  <a:noFill/>
                </a:ln>
                <a:solidFill>
                  <a:schemeClr val="tx1"/>
                </a:solidFill>
                <a:effectLst/>
                <a:uLnTx/>
                <a:uFillTx/>
                <a:latin typeface="Sommet bold"/>
                <a:ea typeface="+mn-ea"/>
                <a:cs typeface="+mn-cs"/>
              </a:rPr>
              <a:t>Naive Solutions</a:t>
            </a:r>
            <a:endParaRPr kumimoji="0" lang="en-AU" sz="2800" b="1" i="0" u="none" strike="noStrike" kern="1200" cap="none" spc="0" normalizeH="0" baseline="0" noProof="0" dirty="0" smtClean="0">
              <a:ln>
                <a:noFill/>
              </a:ln>
              <a:solidFill>
                <a:schemeClr val="tx1"/>
              </a:solidFill>
              <a:effectLst/>
              <a:uLnTx/>
              <a:uFillTx/>
              <a:latin typeface="Sommet bold"/>
              <a:ea typeface="+mn-ea"/>
              <a:cs typeface="+mn-cs"/>
            </a:endParaRPr>
          </a:p>
        </p:txBody>
      </p:sp>
      <p:sp>
        <p:nvSpPr>
          <p:cNvPr id="15" name="TextBox 14"/>
          <p:cNvSpPr txBox="1"/>
          <p:nvPr/>
        </p:nvSpPr>
        <p:spPr>
          <a:xfrm>
            <a:off x="3253365" y="3175743"/>
            <a:ext cx="2659702" cy="523220"/>
          </a:xfrm>
          <a:prstGeom prst="rect">
            <a:avLst/>
          </a:prstGeom>
        </p:spPr>
        <p:txBody>
          <a:bodyPr wrap="none" rtlCol="0">
            <a:spAutoFit/>
          </a:bodyPr>
          <a:lstStyle/>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r>
              <a:rPr kumimoji="0" lang="en-US" sz="2800" b="1" i="0" u="none" strike="noStrike" kern="1200" cap="none" spc="0" normalizeH="0" baseline="0" noProof="0" dirty="0" smtClean="0">
                <a:ln>
                  <a:noFill/>
                </a:ln>
                <a:solidFill>
                  <a:schemeClr val="tx1"/>
                </a:solidFill>
                <a:effectLst/>
                <a:uLnTx/>
                <a:uFillTx/>
                <a:latin typeface="Sommet bold"/>
                <a:ea typeface="+mn-ea"/>
                <a:cs typeface="+mn-cs"/>
              </a:rPr>
              <a:t>Our Proposals</a:t>
            </a:r>
            <a:endParaRPr kumimoji="0" lang="en-AU" sz="2800" b="1" i="0" u="none" strike="noStrike" kern="1200" cap="none" spc="0" normalizeH="0" baseline="0" noProof="0" dirty="0" smtClean="0">
              <a:ln>
                <a:noFill/>
              </a:ln>
              <a:solidFill>
                <a:schemeClr val="tx1"/>
              </a:solidFill>
              <a:effectLst/>
              <a:uLnTx/>
              <a:uFillTx/>
              <a:latin typeface="Sommet bold"/>
              <a:ea typeface="+mn-ea"/>
              <a:cs typeface="+mn-cs"/>
            </a:endParaRPr>
          </a:p>
        </p:txBody>
      </p:sp>
      <p:sp>
        <p:nvSpPr>
          <p:cNvPr id="17" name="下箭头 16"/>
          <p:cNvSpPr/>
          <p:nvPr/>
        </p:nvSpPr>
        <p:spPr>
          <a:xfrm>
            <a:off x="2466976" y="2552148"/>
            <a:ext cx="381000" cy="1247190"/>
          </a:xfrm>
          <a:prstGeom prst="downArrow">
            <a:avLst/>
          </a:prstGeom>
          <a:solidFill>
            <a:srgbClr val="00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 name="下箭头 17"/>
          <p:cNvSpPr/>
          <p:nvPr/>
        </p:nvSpPr>
        <p:spPr>
          <a:xfrm>
            <a:off x="6286500" y="2566717"/>
            <a:ext cx="381000" cy="1247190"/>
          </a:xfrm>
          <a:prstGeom prst="downArrow">
            <a:avLst/>
          </a:prstGeom>
          <a:solidFill>
            <a:srgbClr val="00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9" name="下箭头 18"/>
          <p:cNvSpPr/>
          <p:nvPr/>
        </p:nvSpPr>
        <p:spPr>
          <a:xfrm rot="2182479">
            <a:off x="5265444" y="4530250"/>
            <a:ext cx="381000" cy="516725"/>
          </a:xfrm>
          <a:prstGeom prst="downArrow">
            <a:avLst/>
          </a:prstGeom>
          <a:solidFill>
            <a:srgbClr val="00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0" name="下箭头 19"/>
          <p:cNvSpPr/>
          <p:nvPr/>
        </p:nvSpPr>
        <p:spPr>
          <a:xfrm rot="19546778">
            <a:off x="6823876" y="4530508"/>
            <a:ext cx="381000" cy="536949"/>
          </a:xfrm>
          <a:prstGeom prst="downArrow">
            <a:avLst/>
          </a:prstGeom>
          <a:solidFill>
            <a:srgbClr val="00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custDataLst>
      <p:tags r:id="rId1"/>
    </p:custDataLst>
    <p:extLst>
      <p:ext uri="{BB962C8B-B14F-4D97-AF65-F5344CB8AC3E}">
        <p14:creationId xmlns:p14="http://schemas.microsoft.com/office/powerpoint/2010/main" val="2475661105"/>
      </p:ext>
    </p:extLst>
  </p:cSld>
  <p:clrMapOvr>
    <a:masterClrMapping/>
  </p:clrMapOvr>
  <mc:AlternateContent xmlns:mc="http://schemas.openxmlformats.org/markup-compatibility/2006">
    <mc:Choice xmlns:p14="http://schemas.microsoft.com/office/powerpoint/2010/main" Requires="p14">
      <p:transition spd="slow" p14:dur="2000" advTm="92166"/>
    </mc:Choice>
    <mc:Fallback>
      <p:transition spd="slow" advTm="9216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500"/>
                                        <p:tgtEl>
                                          <p:spTgt spid="15"/>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fade">
                                      <p:cBhvr>
                                        <p:cTn id="33" dur="500"/>
                                        <p:tgtEl>
                                          <p:spTgt spid="17"/>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500"/>
                                        <p:tgtEl>
                                          <p:spTgt spid="18"/>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500"/>
                                        <p:tgtEl>
                                          <p:spTgt spid="12"/>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500"/>
                                        <p:tgtEl>
                                          <p:spTgt spid="13"/>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500"/>
                                        <p:tgtEl>
                                          <p:spTgt spid="19"/>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fade">
                                      <p:cBhvr>
                                        <p:cTn id="4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9" grpId="0" animBg="1"/>
      <p:bldP spid="10" grpId="0" animBg="1"/>
      <p:bldP spid="11" grpId="0" animBg="1"/>
      <p:bldP spid="12" grpId="0" animBg="1"/>
      <p:bldP spid="13" grpId="0" animBg="1"/>
      <p:bldP spid="14" grpId="0"/>
      <p:bldP spid="15" grpId="0"/>
      <p:bldP spid="17" grpId="0" animBg="1"/>
      <p:bldP spid="18" grpId="0" animBg="1"/>
      <p:bldP spid="19" grpId="0" animBg="1"/>
      <p:bldP spid="2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圆角矩形 54"/>
          <p:cNvSpPr/>
          <p:nvPr/>
        </p:nvSpPr>
        <p:spPr>
          <a:xfrm>
            <a:off x="479634" y="228600"/>
            <a:ext cx="8207166" cy="685800"/>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dirty="0" smtClean="0">
                <a:solidFill>
                  <a:schemeClr val="bg1"/>
                </a:solidFill>
              </a:rPr>
              <a:t>Naive Solutions</a:t>
            </a:r>
            <a:endParaRPr lang="en-AU" sz="3600" dirty="0">
              <a:solidFill>
                <a:schemeClr val="bg1"/>
              </a:solidFill>
            </a:endParaRPr>
          </a:p>
        </p:txBody>
      </p:sp>
      <mc:AlternateContent xmlns:mc="http://schemas.openxmlformats.org/markup-compatibility/2006" xmlns:a14="http://schemas.microsoft.com/office/drawing/2010/main">
        <mc:Choice Requires="a14">
          <p:sp>
            <p:nvSpPr>
              <p:cNvPr id="67" name="圆角矩形 66"/>
              <p:cNvSpPr/>
              <p:nvPr/>
            </p:nvSpPr>
            <p:spPr>
              <a:xfrm>
                <a:off x="658394" y="1219200"/>
                <a:ext cx="7809842" cy="1066800"/>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Traverse based Method (d=2) </a:t>
                </a:r>
                <a:r>
                  <a:rPr lang="en-US" dirty="0" smtClean="0">
                    <a:solidFill>
                      <a:schemeClr val="tx1"/>
                    </a:solidFill>
                  </a:rPr>
                  <a:t>[Cheema et al. EDBT2014]</a:t>
                </a:r>
              </a:p>
              <a:p>
                <a:pPr algn="ctr"/>
                <a:r>
                  <a:rPr lang="en-US" b="1" dirty="0" smtClean="0">
                    <a:solidFill>
                      <a:schemeClr val="tx1"/>
                    </a:solidFill>
                  </a:rPr>
                  <a:t>Main idea</a:t>
                </a:r>
                <a:r>
                  <a:rPr lang="en-US" dirty="0" smtClean="0">
                    <a:solidFill>
                      <a:schemeClr val="tx1"/>
                    </a:solidFill>
                  </a:rPr>
                  <a:t>: The </a:t>
                </a:r>
                <a14:m>
                  <m:oMath xmlns:m="http://schemas.openxmlformats.org/officeDocument/2006/math">
                    <m:r>
                      <a:rPr lang="en-US" i="1" dirty="0" smtClean="0">
                        <a:solidFill>
                          <a:schemeClr val="tx1"/>
                        </a:solidFill>
                        <a:latin typeface="Cambria Math"/>
                      </a:rPr>
                      <m:t>𝑘</m:t>
                    </m:r>
                  </m:oMath>
                </a14:m>
                <a:r>
                  <a:rPr lang="en-US" dirty="0">
                    <a:solidFill>
                      <a:schemeClr val="tx1"/>
                    </a:solidFill>
                  </a:rPr>
                  <a:t>-level</a:t>
                </a:r>
                <a:r>
                  <a:rPr lang="en-US" dirty="0" smtClean="0">
                    <a:solidFill>
                      <a:schemeClr val="tx1"/>
                    </a:solidFill>
                  </a:rPr>
                  <a:t> is constructed by traveling along the adjacent faces on </a:t>
                </a:r>
                <a14:m>
                  <m:oMath xmlns:m="http://schemas.openxmlformats.org/officeDocument/2006/math">
                    <m:sSub>
                      <m:sSubPr>
                        <m:ctrlPr>
                          <a:rPr lang="en-US" i="1">
                            <a:solidFill>
                              <a:schemeClr val="tx1"/>
                            </a:solidFill>
                            <a:latin typeface="Cambria Math"/>
                          </a:rPr>
                        </m:ctrlPr>
                      </m:sSubPr>
                      <m:e>
                        <m:r>
                          <a:rPr lang="en-US" i="1">
                            <a:solidFill>
                              <a:schemeClr val="tx1"/>
                            </a:solidFill>
                            <a:latin typeface="Cambria Math"/>
                          </a:rPr>
                          <m:t>𝑙𝑒𝑣</m:t>
                        </m:r>
                      </m:e>
                      <m:sub>
                        <m:r>
                          <a:rPr lang="en-US" i="1">
                            <a:solidFill>
                              <a:schemeClr val="tx1"/>
                            </a:solidFill>
                            <a:latin typeface="Cambria Math"/>
                          </a:rPr>
                          <m:t>𝑘</m:t>
                        </m:r>
                      </m:sub>
                    </m:sSub>
                    <m:r>
                      <a:rPr lang="en-US" i="1">
                        <a:solidFill>
                          <a:schemeClr val="tx1"/>
                        </a:solidFill>
                        <a:latin typeface="Cambria Math"/>
                      </a:rPr>
                      <m:t>(</m:t>
                    </m:r>
                    <m:r>
                      <a:rPr lang="en-US" i="1">
                        <a:solidFill>
                          <a:schemeClr val="tx1"/>
                        </a:solidFill>
                        <a:latin typeface="Cambria Math"/>
                      </a:rPr>
                      <m:t>ℋ</m:t>
                    </m:r>
                    <m:r>
                      <a:rPr lang="en-US" i="1">
                        <a:solidFill>
                          <a:schemeClr val="tx1"/>
                        </a:solidFill>
                        <a:latin typeface="Cambria Math"/>
                      </a:rPr>
                      <m:t>)</m:t>
                    </m:r>
                  </m:oMath>
                </a14:m>
                <a:r>
                  <a:rPr lang="en-US" dirty="0" smtClean="0">
                    <a:solidFill>
                      <a:schemeClr val="tx1"/>
                    </a:solidFill>
                  </a:rPr>
                  <a:t>. We make a turn at each intersection point.  </a:t>
                </a:r>
              </a:p>
            </p:txBody>
          </p:sp>
        </mc:Choice>
        <mc:Fallback xmlns="">
          <p:sp>
            <p:nvSpPr>
              <p:cNvPr id="67" name="圆角矩形 66"/>
              <p:cNvSpPr>
                <a:spLocks noRot="1" noChangeAspect="1" noMove="1" noResize="1" noEditPoints="1" noAdjustHandles="1" noChangeArrowheads="1" noChangeShapeType="1" noTextEdit="1"/>
              </p:cNvSpPr>
              <p:nvPr/>
            </p:nvSpPr>
            <p:spPr>
              <a:xfrm>
                <a:off x="658394" y="1219200"/>
                <a:ext cx="7809842" cy="1066800"/>
              </a:xfrm>
              <a:prstGeom prst="roundRect">
                <a:avLst/>
              </a:prstGeom>
              <a:blipFill rotWithShape="1">
                <a:blip r:embed="rId4"/>
                <a:stretch>
                  <a:fillRect b="-559"/>
                </a:stretch>
              </a:blipFill>
            </p:spPr>
            <p:txBody>
              <a:bodyPr/>
              <a:lstStyle/>
              <a:p>
                <a:r>
                  <a:rPr lang="en-AU">
                    <a:noFill/>
                  </a:rPr>
                  <a:t> </a:t>
                </a:r>
              </a:p>
            </p:txBody>
          </p:sp>
        </mc:Fallback>
      </mc:AlternateContent>
      <p:sp>
        <p:nvSpPr>
          <p:cNvPr id="11" name="椭圆 10"/>
          <p:cNvSpPr/>
          <p:nvPr/>
        </p:nvSpPr>
        <p:spPr>
          <a:xfrm>
            <a:off x="1313166" y="3917456"/>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sp>
        <p:nvSpPr>
          <p:cNvPr id="12" name="椭圆 11"/>
          <p:cNvSpPr/>
          <p:nvPr/>
        </p:nvSpPr>
        <p:spPr>
          <a:xfrm>
            <a:off x="1454698" y="4564439"/>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sp>
        <p:nvSpPr>
          <p:cNvPr id="13" name="椭圆 12"/>
          <p:cNvSpPr/>
          <p:nvPr/>
        </p:nvSpPr>
        <p:spPr>
          <a:xfrm>
            <a:off x="1630641" y="4621085"/>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sp>
        <p:nvSpPr>
          <p:cNvPr id="14" name="椭圆 13"/>
          <p:cNvSpPr/>
          <p:nvPr/>
        </p:nvSpPr>
        <p:spPr>
          <a:xfrm>
            <a:off x="1679752" y="4794755"/>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sp>
        <p:nvSpPr>
          <p:cNvPr id="15" name="椭圆 14"/>
          <p:cNvSpPr/>
          <p:nvPr/>
        </p:nvSpPr>
        <p:spPr>
          <a:xfrm>
            <a:off x="2348946" y="4945011"/>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sp>
        <p:nvSpPr>
          <p:cNvPr id="16" name="椭圆 15"/>
          <p:cNvSpPr/>
          <p:nvPr/>
        </p:nvSpPr>
        <p:spPr>
          <a:xfrm>
            <a:off x="2837166" y="5423405"/>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grpSp>
        <p:nvGrpSpPr>
          <p:cNvPr id="8" name="组合 7"/>
          <p:cNvGrpSpPr/>
          <p:nvPr/>
        </p:nvGrpSpPr>
        <p:grpSpPr>
          <a:xfrm>
            <a:off x="380414" y="2826521"/>
            <a:ext cx="3639302" cy="3055249"/>
            <a:chOff x="280073" y="3006966"/>
            <a:chExt cx="3639302" cy="3055249"/>
          </a:xfrm>
        </p:grpSpPr>
        <p:cxnSp>
          <p:nvCxnSpPr>
            <p:cNvPr id="23" name="直接连接符 22"/>
            <p:cNvCxnSpPr/>
            <p:nvPr/>
          </p:nvCxnSpPr>
          <p:spPr>
            <a:xfrm>
              <a:off x="1048530" y="3151453"/>
              <a:ext cx="568275" cy="251065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4" name="组合 23"/>
            <p:cNvGrpSpPr/>
            <p:nvPr/>
          </p:nvGrpSpPr>
          <p:grpSpPr>
            <a:xfrm>
              <a:off x="280073" y="3006966"/>
              <a:ext cx="3639302" cy="3055249"/>
              <a:chOff x="280073" y="3006966"/>
              <a:chExt cx="3639302" cy="3055249"/>
            </a:xfrm>
          </p:grpSpPr>
          <p:grpSp>
            <p:nvGrpSpPr>
              <p:cNvPr id="34" name="组合 33"/>
              <p:cNvGrpSpPr/>
              <p:nvPr/>
            </p:nvGrpSpPr>
            <p:grpSpPr>
              <a:xfrm>
                <a:off x="778605" y="3075253"/>
                <a:ext cx="3048000" cy="2590800"/>
                <a:chOff x="914400" y="2362200"/>
                <a:chExt cx="3048000" cy="2590800"/>
              </a:xfrm>
            </p:grpSpPr>
            <p:cxnSp>
              <p:nvCxnSpPr>
                <p:cNvPr id="38" name="直接箭头连接符 37"/>
                <p:cNvCxnSpPr/>
                <p:nvPr/>
              </p:nvCxnSpPr>
              <p:spPr>
                <a:xfrm>
                  <a:off x="914400" y="4953000"/>
                  <a:ext cx="30480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9" name="直接箭头连接符 38"/>
                <p:cNvCxnSpPr/>
                <p:nvPr/>
              </p:nvCxnSpPr>
              <p:spPr>
                <a:xfrm flipV="1">
                  <a:off x="914400" y="2362200"/>
                  <a:ext cx="0" cy="25908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35" name="TextBox 34"/>
              <p:cNvSpPr txBox="1"/>
              <p:nvPr/>
            </p:nvSpPr>
            <p:spPr>
              <a:xfrm rot="10800000">
                <a:off x="318191" y="3006966"/>
                <a:ext cx="492443" cy="646972"/>
              </a:xfrm>
              <a:prstGeom prst="rect">
                <a:avLst/>
              </a:prstGeom>
            </p:spPr>
            <p:txBody>
              <a:bodyPr vert="eaVert" wrap="none" rtlCol="0">
                <a:spAutoFit/>
              </a:bodyPr>
              <a:lstStyle/>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r>
                  <a:rPr kumimoji="0" lang="en-US" sz="2000" b="1" i="0" u="none" strike="noStrike" kern="1200" cap="none" spc="0" normalizeH="0" baseline="0" noProof="0" dirty="0" smtClean="0">
                    <a:ln>
                      <a:noFill/>
                    </a:ln>
                    <a:solidFill>
                      <a:schemeClr val="tx1"/>
                    </a:solidFill>
                    <a:effectLst/>
                    <a:uLnTx/>
                    <a:uFillTx/>
                    <a:latin typeface="Sommet bold"/>
                    <a:ea typeface="+mn-ea"/>
                    <a:cs typeface="+mn-cs"/>
                  </a:rPr>
                  <a:t>attr2</a:t>
                </a:r>
                <a:endParaRPr kumimoji="0" lang="en-AU" sz="2000" b="1" i="0" u="none" strike="noStrike" kern="1200" cap="none" spc="0" normalizeH="0" baseline="0" noProof="0" dirty="0" smtClean="0">
                  <a:ln>
                    <a:noFill/>
                  </a:ln>
                  <a:solidFill>
                    <a:schemeClr val="tx1"/>
                  </a:solidFill>
                  <a:effectLst/>
                  <a:uLnTx/>
                  <a:uFillTx/>
                  <a:latin typeface="Sommet bold"/>
                  <a:ea typeface="+mn-ea"/>
                  <a:cs typeface="+mn-cs"/>
                </a:endParaRPr>
              </a:p>
            </p:txBody>
          </p:sp>
          <mc:AlternateContent xmlns:mc="http://schemas.openxmlformats.org/markup-compatibility/2006" xmlns:a14="http://schemas.microsoft.com/office/drawing/2010/main">
            <mc:Choice Requires="a14">
              <p:sp>
                <p:nvSpPr>
                  <p:cNvPr id="36" name="TextBox 35"/>
                  <p:cNvSpPr txBox="1"/>
                  <p:nvPr/>
                </p:nvSpPr>
                <p:spPr>
                  <a:xfrm>
                    <a:off x="280073" y="5475665"/>
                    <a:ext cx="793807" cy="461665"/>
                  </a:xfrm>
                  <a:prstGeom prst="rect">
                    <a:avLst/>
                  </a:prstGeom>
                </p:spPr>
                <p:txBody>
                  <a:bodyPr wrap="none" rtlCol="0">
                    <a:spAutoFit/>
                  </a:bodyPr>
                  <a:lstStyle/>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14:m>
                      <m:oMathPara xmlns:m="http://schemas.openxmlformats.org/officeDocument/2006/math">
                        <m:oMathParaPr>
                          <m:jc m:val="centerGroup"/>
                        </m:oMathParaPr>
                        <m:oMath xmlns:m="http://schemas.openxmlformats.org/officeDocument/2006/math">
                          <m:r>
                            <a:rPr kumimoji="0" lang="en-US" sz="2400" b="1" i="1" u="none" strike="noStrike" kern="1200" cap="none" spc="0" normalizeH="0" baseline="0" noProof="0" dirty="0" smtClean="0">
                              <a:ln>
                                <a:noFill/>
                              </a:ln>
                              <a:solidFill>
                                <a:schemeClr val="tx1"/>
                              </a:solidFill>
                              <a:effectLst/>
                              <a:uLnTx/>
                              <a:uFillTx/>
                              <a:latin typeface="Cambria Math"/>
                              <a:ea typeface="+mn-ea"/>
                              <a:cs typeface="+mn-cs"/>
                            </a:rPr>
                            <m:t>𝒐</m:t>
                          </m:r>
                        </m:oMath>
                      </m:oMathPara>
                    </a14:m>
                    <a:endParaRPr kumimoji="0" lang="en-AU" sz="2400" b="1" i="0" u="none" strike="noStrike" kern="1200" cap="none" spc="0" normalizeH="0" baseline="0" noProof="0" dirty="0" smtClean="0">
                      <a:ln>
                        <a:noFill/>
                      </a:ln>
                      <a:solidFill>
                        <a:schemeClr val="tx1"/>
                      </a:solidFill>
                      <a:effectLst/>
                      <a:uLnTx/>
                      <a:uFillTx/>
                      <a:latin typeface="Sommet bold"/>
                      <a:ea typeface="+mn-ea"/>
                      <a:cs typeface="+mn-cs"/>
                    </a:endParaRPr>
                  </a:p>
                </p:txBody>
              </p:sp>
            </mc:Choice>
            <mc:Fallback xmlns="">
              <p:sp>
                <p:nvSpPr>
                  <p:cNvPr id="121" name="TextBox 120"/>
                  <p:cNvSpPr txBox="1">
                    <a:spLocks noRot="1" noChangeAspect="1" noMove="1" noResize="1" noEditPoints="1" noAdjustHandles="1" noChangeArrowheads="1" noChangeShapeType="1" noTextEdit="1"/>
                  </p:cNvSpPr>
                  <p:nvPr/>
                </p:nvSpPr>
                <p:spPr>
                  <a:xfrm>
                    <a:off x="280073" y="5475665"/>
                    <a:ext cx="793807" cy="461665"/>
                  </a:xfrm>
                  <a:prstGeom prst="rect">
                    <a:avLst/>
                  </a:prstGeom>
                  <a:blipFill rotWithShape="1">
                    <a:blip r:embed="rId9"/>
                    <a:stretch>
                      <a:fillRect/>
                    </a:stretch>
                  </a:blipFill>
                </p:spPr>
                <p:txBody>
                  <a:bodyPr/>
                  <a:lstStyle/>
                  <a:p>
                    <a:r>
                      <a:rPr lang="en-AU">
                        <a:noFill/>
                      </a:rPr>
                      <a:t> </a:t>
                    </a:r>
                  </a:p>
                </p:txBody>
              </p:sp>
            </mc:Fallback>
          </mc:AlternateContent>
          <p:sp>
            <p:nvSpPr>
              <p:cNvPr id="37" name="TextBox 36"/>
              <p:cNvSpPr txBox="1"/>
              <p:nvPr/>
            </p:nvSpPr>
            <p:spPr>
              <a:xfrm>
                <a:off x="3180070" y="5662105"/>
                <a:ext cx="739305" cy="400110"/>
              </a:xfrm>
              <a:prstGeom prst="rect">
                <a:avLst/>
              </a:prstGeom>
            </p:spPr>
            <p:txBody>
              <a:bodyPr wrap="none" rtlCol="0">
                <a:spAutoFit/>
              </a:bodyPr>
              <a:lstStyle/>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r>
                  <a:rPr kumimoji="0" lang="en-US" sz="2000" b="1" i="0" u="none" strike="noStrike" kern="1200" cap="none" spc="0" normalizeH="0" baseline="0" noProof="0" dirty="0" smtClean="0">
                    <a:ln>
                      <a:noFill/>
                    </a:ln>
                    <a:solidFill>
                      <a:schemeClr val="tx1"/>
                    </a:solidFill>
                    <a:effectLst/>
                    <a:uLnTx/>
                    <a:uFillTx/>
                    <a:latin typeface="Sommet bold"/>
                    <a:ea typeface="+mn-ea"/>
                    <a:cs typeface="+mn-cs"/>
                  </a:rPr>
                  <a:t>attr1</a:t>
                </a:r>
                <a:endParaRPr kumimoji="0" lang="en-AU" sz="2000" b="1" i="0" u="none" strike="noStrike" kern="1200" cap="none" spc="0" normalizeH="0" baseline="0" noProof="0" dirty="0" smtClean="0">
                  <a:ln>
                    <a:noFill/>
                  </a:ln>
                  <a:solidFill>
                    <a:schemeClr val="tx1"/>
                  </a:solidFill>
                  <a:effectLst/>
                  <a:uLnTx/>
                  <a:uFillTx/>
                  <a:latin typeface="Sommet bold"/>
                  <a:ea typeface="+mn-ea"/>
                  <a:cs typeface="+mn-cs"/>
                </a:endParaRPr>
              </a:p>
            </p:txBody>
          </p:sp>
        </p:grpSp>
        <p:cxnSp>
          <p:nvCxnSpPr>
            <p:cNvPr id="25" name="直接连接符 24"/>
            <p:cNvCxnSpPr/>
            <p:nvPr/>
          </p:nvCxnSpPr>
          <p:spPr>
            <a:xfrm>
              <a:off x="990600" y="3151453"/>
              <a:ext cx="870558" cy="251065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778605" y="3653938"/>
              <a:ext cx="2034365" cy="200816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778605" y="4604659"/>
              <a:ext cx="2716163" cy="87100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a:off x="778605" y="4840713"/>
              <a:ext cx="2716163" cy="56948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9" name="矩形 28"/>
                <p:cNvSpPr/>
                <p:nvPr/>
              </p:nvSpPr>
              <p:spPr>
                <a:xfrm>
                  <a:off x="1346571" y="5662105"/>
                  <a:ext cx="54046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b="1" i="1">
                                <a:latin typeface="Cambria Math"/>
                              </a:rPr>
                            </m:ctrlPr>
                          </m:sSubPr>
                          <m:e>
                            <m:r>
                              <a:rPr lang="en-US" b="1" i="1">
                                <a:latin typeface="Cambria Math"/>
                              </a:rPr>
                              <m:t>𝑯</m:t>
                            </m:r>
                          </m:e>
                          <m:sub>
                            <m:r>
                              <a:rPr lang="en-US" b="1" i="1">
                                <a:latin typeface="Cambria Math"/>
                              </a:rPr>
                              <m:t>𝟏</m:t>
                            </m:r>
                          </m:sub>
                        </m:sSub>
                      </m:oMath>
                    </m:oMathPara>
                  </a14:m>
                  <a:endParaRPr lang="en-AU" dirty="0"/>
                </a:p>
              </p:txBody>
            </p:sp>
          </mc:Choice>
          <mc:Fallback xmlns="">
            <p:sp>
              <p:nvSpPr>
                <p:cNvPr id="114" name="矩形 113"/>
                <p:cNvSpPr>
                  <a:spLocks noRot="1" noChangeAspect="1" noMove="1" noResize="1" noEditPoints="1" noAdjustHandles="1" noChangeArrowheads="1" noChangeShapeType="1" noTextEdit="1"/>
                </p:cNvSpPr>
                <p:nvPr/>
              </p:nvSpPr>
              <p:spPr>
                <a:xfrm>
                  <a:off x="1346571" y="5662105"/>
                  <a:ext cx="540468" cy="369332"/>
                </a:xfrm>
                <a:prstGeom prst="rect">
                  <a:avLst/>
                </a:prstGeom>
                <a:blipFill rotWithShape="1">
                  <a:blip r:embed="rId10"/>
                  <a:stretch>
                    <a:fillRect b="-1667"/>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30" name="矩形 29"/>
                <p:cNvSpPr/>
                <p:nvPr/>
              </p:nvSpPr>
              <p:spPr>
                <a:xfrm>
                  <a:off x="1677359" y="5661090"/>
                  <a:ext cx="54046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b="1" i="1" smtClean="0">
                                <a:latin typeface="Cambria Math"/>
                              </a:rPr>
                            </m:ctrlPr>
                          </m:sSubPr>
                          <m:e>
                            <m:r>
                              <a:rPr lang="en-US" b="1" i="1">
                                <a:latin typeface="Cambria Math"/>
                              </a:rPr>
                              <m:t>𝑯</m:t>
                            </m:r>
                          </m:e>
                          <m:sub>
                            <m:r>
                              <a:rPr lang="en-US" b="1" i="1" smtClean="0">
                                <a:latin typeface="Cambria Math"/>
                              </a:rPr>
                              <m:t>𝟐</m:t>
                            </m:r>
                          </m:sub>
                        </m:sSub>
                      </m:oMath>
                    </m:oMathPara>
                  </a14:m>
                  <a:endParaRPr lang="en-AU" dirty="0"/>
                </a:p>
              </p:txBody>
            </p:sp>
          </mc:Choice>
          <mc:Fallback xmlns="">
            <p:sp>
              <p:nvSpPr>
                <p:cNvPr id="115" name="矩形 114"/>
                <p:cNvSpPr>
                  <a:spLocks noRot="1" noChangeAspect="1" noMove="1" noResize="1" noEditPoints="1" noAdjustHandles="1" noChangeArrowheads="1" noChangeShapeType="1" noTextEdit="1"/>
                </p:cNvSpPr>
                <p:nvPr/>
              </p:nvSpPr>
              <p:spPr>
                <a:xfrm>
                  <a:off x="1677359" y="5661090"/>
                  <a:ext cx="540468" cy="369332"/>
                </a:xfrm>
                <a:prstGeom prst="rect">
                  <a:avLst/>
                </a:prstGeom>
                <a:blipFill rotWithShape="1">
                  <a:blip r:embed="rId11"/>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31" name="矩形 30"/>
                <p:cNvSpPr/>
                <p:nvPr/>
              </p:nvSpPr>
              <p:spPr>
                <a:xfrm>
                  <a:off x="2542736" y="5661090"/>
                  <a:ext cx="54046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b="1" i="1" smtClean="0">
                                <a:latin typeface="Cambria Math"/>
                              </a:rPr>
                            </m:ctrlPr>
                          </m:sSubPr>
                          <m:e>
                            <m:r>
                              <a:rPr lang="en-US" b="1" i="1">
                                <a:latin typeface="Cambria Math"/>
                              </a:rPr>
                              <m:t>𝑯</m:t>
                            </m:r>
                          </m:e>
                          <m:sub>
                            <m:r>
                              <a:rPr lang="en-US" b="1" i="1" smtClean="0">
                                <a:latin typeface="Cambria Math"/>
                              </a:rPr>
                              <m:t>𝟑</m:t>
                            </m:r>
                          </m:sub>
                        </m:sSub>
                      </m:oMath>
                    </m:oMathPara>
                  </a14:m>
                  <a:endParaRPr lang="en-AU" dirty="0"/>
                </a:p>
              </p:txBody>
            </p:sp>
          </mc:Choice>
          <mc:Fallback xmlns="">
            <p:sp>
              <p:nvSpPr>
                <p:cNvPr id="116" name="矩形 115"/>
                <p:cNvSpPr>
                  <a:spLocks noRot="1" noChangeAspect="1" noMove="1" noResize="1" noEditPoints="1" noAdjustHandles="1" noChangeArrowheads="1" noChangeShapeType="1" noTextEdit="1"/>
                </p:cNvSpPr>
                <p:nvPr/>
              </p:nvSpPr>
              <p:spPr>
                <a:xfrm>
                  <a:off x="2542736" y="5661090"/>
                  <a:ext cx="540468" cy="369332"/>
                </a:xfrm>
                <a:prstGeom prst="rect">
                  <a:avLst/>
                </a:prstGeom>
                <a:blipFill rotWithShape="1">
                  <a:blip r:embed="rId12"/>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32" name="矩形 31"/>
                <p:cNvSpPr/>
                <p:nvPr/>
              </p:nvSpPr>
              <p:spPr>
                <a:xfrm>
                  <a:off x="294179" y="4382320"/>
                  <a:ext cx="54046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b="1" i="1" smtClean="0">
                                <a:latin typeface="Cambria Math"/>
                              </a:rPr>
                            </m:ctrlPr>
                          </m:sSubPr>
                          <m:e>
                            <m:r>
                              <a:rPr lang="en-US" b="1" i="1">
                                <a:latin typeface="Cambria Math"/>
                              </a:rPr>
                              <m:t>𝑯</m:t>
                            </m:r>
                          </m:e>
                          <m:sub>
                            <m:r>
                              <a:rPr lang="en-US" b="1" i="1" smtClean="0">
                                <a:latin typeface="Cambria Math"/>
                              </a:rPr>
                              <m:t>𝟒</m:t>
                            </m:r>
                          </m:sub>
                        </m:sSub>
                      </m:oMath>
                    </m:oMathPara>
                  </a14:m>
                  <a:endParaRPr lang="en-AU" dirty="0"/>
                </a:p>
              </p:txBody>
            </p:sp>
          </mc:Choice>
          <mc:Fallback xmlns="">
            <p:sp>
              <p:nvSpPr>
                <p:cNvPr id="117" name="矩形 116"/>
                <p:cNvSpPr>
                  <a:spLocks noRot="1" noChangeAspect="1" noMove="1" noResize="1" noEditPoints="1" noAdjustHandles="1" noChangeArrowheads="1" noChangeShapeType="1" noTextEdit="1"/>
                </p:cNvSpPr>
                <p:nvPr/>
              </p:nvSpPr>
              <p:spPr>
                <a:xfrm>
                  <a:off x="294179" y="4382320"/>
                  <a:ext cx="540468" cy="369332"/>
                </a:xfrm>
                <a:prstGeom prst="rect">
                  <a:avLst/>
                </a:prstGeom>
                <a:blipFill rotWithShape="1">
                  <a:blip r:embed="rId13"/>
                  <a:stretch>
                    <a:fillRect b="-1667"/>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33" name="矩形 32"/>
                <p:cNvSpPr/>
                <p:nvPr/>
              </p:nvSpPr>
              <p:spPr>
                <a:xfrm>
                  <a:off x="280073" y="4676955"/>
                  <a:ext cx="54046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b="1" i="1" smtClean="0">
                                <a:latin typeface="Cambria Math"/>
                              </a:rPr>
                            </m:ctrlPr>
                          </m:sSubPr>
                          <m:e>
                            <m:r>
                              <a:rPr lang="en-US" b="1" i="1">
                                <a:latin typeface="Cambria Math"/>
                              </a:rPr>
                              <m:t>𝑯</m:t>
                            </m:r>
                          </m:e>
                          <m:sub>
                            <m:r>
                              <a:rPr lang="en-US" b="1" i="1" smtClean="0">
                                <a:latin typeface="Cambria Math"/>
                              </a:rPr>
                              <m:t>𝟓</m:t>
                            </m:r>
                          </m:sub>
                        </m:sSub>
                      </m:oMath>
                    </m:oMathPara>
                  </a14:m>
                  <a:endParaRPr lang="en-AU" dirty="0"/>
                </a:p>
              </p:txBody>
            </p:sp>
          </mc:Choice>
          <mc:Fallback xmlns="">
            <p:sp>
              <p:nvSpPr>
                <p:cNvPr id="118" name="矩形 117"/>
                <p:cNvSpPr>
                  <a:spLocks noRot="1" noChangeAspect="1" noMove="1" noResize="1" noEditPoints="1" noAdjustHandles="1" noChangeArrowheads="1" noChangeShapeType="1" noTextEdit="1"/>
                </p:cNvSpPr>
                <p:nvPr/>
              </p:nvSpPr>
              <p:spPr>
                <a:xfrm>
                  <a:off x="280073" y="4676955"/>
                  <a:ext cx="540468" cy="369332"/>
                </a:xfrm>
                <a:prstGeom prst="rect">
                  <a:avLst/>
                </a:prstGeom>
                <a:blipFill rotWithShape="1">
                  <a:blip r:embed="rId14"/>
                  <a:stretch>
                    <a:fillRect b="-1639"/>
                  </a:stretch>
                </a:blipFill>
              </p:spPr>
              <p:txBody>
                <a:bodyPr/>
                <a:lstStyle/>
                <a:p>
                  <a:r>
                    <a:rPr lang="en-AU">
                      <a:noFill/>
                    </a:rPr>
                    <a:t> </a:t>
                  </a:r>
                </a:p>
              </p:txBody>
            </p:sp>
          </mc:Fallback>
        </mc:AlternateContent>
      </p:grpSp>
      <p:cxnSp>
        <p:nvCxnSpPr>
          <p:cNvPr id="20" name="直接连接符 19"/>
          <p:cNvCxnSpPr/>
          <p:nvPr/>
        </p:nvCxnSpPr>
        <p:spPr>
          <a:xfrm>
            <a:off x="1681491" y="4655328"/>
            <a:ext cx="57150" cy="180975"/>
          </a:xfrm>
          <a:prstGeom prst="line">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1738641" y="4836303"/>
            <a:ext cx="664305" cy="136277"/>
          </a:xfrm>
          <a:prstGeom prst="line">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2386341" y="4960128"/>
            <a:ext cx="504825" cy="504825"/>
          </a:xfrm>
          <a:prstGeom prst="line">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878946" y="3473493"/>
            <a:ext cx="504825" cy="497963"/>
          </a:xfrm>
          <a:prstGeom prst="line">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flipH="1" flipV="1">
            <a:off x="1367166" y="3950478"/>
            <a:ext cx="152400" cy="676275"/>
          </a:xfrm>
          <a:prstGeom prst="line">
            <a:avLst/>
          </a:prstGeom>
          <a:ln w="38100">
            <a:solidFill>
              <a:srgbClr val="FF0000"/>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1519566" y="4626753"/>
            <a:ext cx="161925" cy="28575"/>
          </a:xfrm>
          <a:prstGeom prst="line">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椭圆 9"/>
          <p:cNvSpPr/>
          <p:nvPr/>
        </p:nvSpPr>
        <p:spPr>
          <a:xfrm>
            <a:off x="812882" y="3419494"/>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mc:AlternateContent xmlns:mc="http://schemas.openxmlformats.org/markup-compatibility/2006" xmlns:a14="http://schemas.microsoft.com/office/drawing/2010/main">
        <mc:Choice Requires="a14">
          <p:sp>
            <p:nvSpPr>
              <p:cNvPr id="40" name="矩形 39"/>
              <p:cNvSpPr/>
              <p:nvPr/>
            </p:nvSpPr>
            <p:spPr>
              <a:xfrm>
                <a:off x="4106955" y="4564439"/>
                <a:ext cx="4370806" cy="1043594"/>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Drawback 2:</a:t>
                </a:r>
              </a:p>
              <a:p>
                <a:pPr algn="ctr"/>
                <a:r>
                  <a:rPr lang="en-US" b="0" dirty="0" smtClean="0">
                    <a:solidFill>
                      <a:schemeClr val="tx1"/>
                    </a:solidFill>
                  </a:rPr>
                  <a:t>Time complexity: </a:t>
                </a:r>
                <a14:m>
                  <m:oMath xmlns:m="http://schemas.openxmlformats.org/officeDocument/2006/math">
                    <m:r>
                      <a:rPr lang="en-US" b="0" i="1" smtClean="0">
                        <a:solidFill>
                          <a:schemeClr val="tx1"/>
                        </a:solidFill>
                        <a:latin typeface="Cambria Math"/>
                      </a:rPr>
                      <m:t>𝑂</m:t>
                    </m:r>
                    <m:r>
                      <a:rPr lang="en-US" b="0" i="1" smtClean="0">
                        <a:solidFill>
                          <a:schemeClr val="tx1"/>
                        </a:solidFill>
                        <a:latin typeface="Cambria Math"/>
                      </a:rPr>
                      <m:t>(</m:t>
                    </m:r>
                    <m:sSup>
                      <m:sSupPr>
                        <m:ctrlPr>
                          <a:rPr lang="en-US" b="0" i="1" smtClean="0">
                            <a:solidFill>
                              <a:schemeClr val="tx1"/>
                            </a:solidFill>
                            <a:latin typeface="Cambria Math"/>
                          </a:rPr>
                        </m:ctrlPr>
                      </m:sSupPr>
                      <m:e>
                        <m:r>
                          <a:rPr lang="en-US" b="0" i="1" smtClean="0">
                            <a:solidFill>
                              <a:schemeClr val="tx1"/>
                            </a:solidFill>
                            <a:latin typeface="Cambria Math"/>
                          </a:rPr>
                          <m:t>𝑛</m:t>
                        </m:r>
                      </m:e>
                      <m:sup>
                        <m:r>
                          <a:rPr lang="en-US" b="0" i="1" smtClean="0">
                            <a:solidFill>
                              <a:schemeClr val="tx1"/>
                            </a:solidFill>
                            <a:latin typeface="Cambria Math"/>
                          </a:rPr>
                          <m:t>2</m:t>
                        </m:r>
                      </m:sup>
                    </m:sSup>
                    <m:sSup>
                      <m:sSupPr>
                        <m:ctrlPr>
                          <a:rPr lang="en-US" b="0" i="1" smtClean="0">
                            <a:solidFill>
                              <a:schemeClr val="tx1"/>
                            </a:solidFill>
                            <a:latin typeface="Cambria Math"/>
                          </a:rPr>
                        </m:ctrlPr>
                      </m:sSupPr>
                      <m:e>
                        <m:r>
                          <a:rPr lang="en-US" b="0" i="1" smtClean="0">
                            <a:solidFill>
                              <a:schemeClr val="tx1"/>
                            </a:solidFill>
                            <a:latin typeface="Cambria Math"/>
                          </a:rPr>
                          <m:t>𝑘</m:t>
                        </m:r>
                      </m:e>
                      <m:sup>
                        <m:f>
                          <m:fPr>
                            <m:type m:val="lin"/>
                            <m:ctrlPr>
                              <a:rPr lang="en-US" b="0" i="1" smtClean="0">
                                <a:solidFill>
                                  <a:schemeClr val="tx1"/>
                                </a:solidFill>
                                <a:latin typeface="Cambria Math"/>
                              </a:rPr>
                            </m:ctrlPr>
                          </m:fPr>
                          <m:num>
                            <m:r>
                              <a:rPr lang="en-US" b="0" i="1" smtClean="0">
                                <a:solidFill>
                                  <a:schemeClr val="tx1"/>
                                </a:solidFill>
                                <a:latin typeface="Cambria Math"/>
                              </a:rPr>
                              <m:t>1</m:t>
                            </m:r>
                          </m:num>
                          <m:den>
                            <m:r>
                              <a:rPr lang="en-US" b="0" i="1" smtClean="0">
                                <a:solidFill>
                                  <a:schemeClr val="tx1"/>
                                </a:solidFill>
                                <a:latin typeface="Cambria Math"/>
                              </a:rPr>
                              <m:t>3</m:t>
                            </m:r>
                          </m:den>
                        </m:f>
                      </m:sup>
                    </m:sSup>
                    <m:r>
                      <a:rPr lang="en-US" b="0" i="1" smtClean="0">
                        <a:solidFill>
                          <a:schemeClr val="tx1"/>
                        </a:solidFill>
                        <a:latin typeface="Cambria Math"/>
                      </a:rPr>
                      <m:t>)</m:t>
                    </m:r>
                  </m:oMath>
                </a14:m>
                <a:endParaRPr lang="en-US" dirty="0" smtClean="0">
                  <a:solidFill>
                    <a:schemeClr val="tx1"/>
                  </a:solidFill>
                </a:endParaRPr>
              </a:p>
            </p:txBody>
          </p:sp>
        </mc:Choice>
        <mc:Fallback xmlns="">
          <p:sp>
            <p:nvSpPr>
              <p:cNvPr id="40" name="矩形 39"/>
              <p:cNvSpPr>
                <a:spLocks noRot="1" noChangeAspect="1" noMove="1" noResize="1" noEditPoints="1" noAdjustHandles="1" noChangeArrowheads="1" noChangeShapeType="1" noTextEdit="1"/>
              </p:cNvSpPr>
              <p:nvPr/>
            </p:nvSpPr>
            <p:spPr>
              <a:xfrm>
                <a:off x="4106955" y="4564439"/>
                <a:ext cx="4370806" cy="1043594"/>
              </a:xfrm>
              <a:prstGeom prst="rect">
                <a:avLst/>
              </a:prstGeom>
              <a:blipFill rotWithShape="1">
                <a:blip r:embed="rId15"/>
                <a:stretch>
                  <a:fillRect b="-16571"/>
                </a:stretch>
              </a:blipFill>
            </p:spPr>
            <p:txBody>
              <a:bodyPr/>
              <a:lstStyle/>
              <a:p>
                <a:r>
                  <a:rPr lang="en-AU">
                    <a:noFill/>
                  </a:rPr>
                  <a:t> </a:t>
                </a:r>
              </a:p>
            </p:txBody>
          </p:sp>
        </mc:Fallback>
      </mc:AlternateContent>
      <p:sp>
        <p:nvSpPr>
          <p:cNvPr id="41" name="矩形 40"/>
          <p:cNvSpPr/>
          <p:nvPr/>
        </p:nvSpPr>
        <p:spPr>
          <a:xfrm>
            <a:off x="4106955" y="2783435"/>
            <a:ext cx="4370806" cy="1331365"/>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Drawback 1:</a:t>
            </a:r>
          </a:p>
          <a:p>
            <a:pPr algn="ctr"/>
            <a:r>
              <a:rPr lang="en-US" dirty="0" smtClean="0">
                <a:solidFill>
                  <a:schemeClr val="tx1"/>
                </a:solidFill>
              </a:rPr>
              <a:t>One </a:t>
            </a:r>
            <a:r>
              <a:rPr lang="en-US" b="1" dirty="0" smtClean="0">
                <a:solidFill>
                  <a:schemeClr val="tx1"/>
                </a:solidFill>
              </a:rPr>
              <a:t>cannot make use of the minimum cost</a:t>
            </a:r>
            <a:r>
              <a:rPr lang="en-US" dirty="0" smtClean="0">
                <a:solidFill>
                  <a:schemeClr val="tx1"/>
                </a:solidFill>
              </a:rPr>
              <a:t> for the candidate points seen so far because of fixed traveling order</a:t>
            </a:r>
          </a:p>
        </p:txBody>
      </p:sp>
    </p:spTree>
    <p:custDataLst>
      <p:tags r:id="rId1"/>
    </p:custDataLst>
    <p:extLst>
      <p:ext uri="{BB962C8B-B14F-4D97-AF65-F5344CB8AC3E}">
        <p14:creationId xmlns:p14="http://schemas.microsoft.com/office/powerpoint/2010/main" val="317956514"/>
      </p:ext>
    </p:extLst>
  </p:cSld>
  <p:clrMapOvr>
    <a:masterClrMapping/>
  </p:clrMapOvr>
  <mc:AlternateContent xmlns:mc="http://schemas.openxmlformats.org/markup-compatibility/2006">
    <mc:Choice xmlns:p14="http://schemas.microsoft.com/office/powerpoint/2010/main" Requires="p14">
      <p:transition spd="slow" p14:dur="2000" advTm="25716"/>
    </mc:Choice>
    <mc:Fallback>
      <p:transition spd="slow" advTm="2571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fade">
                                      <p:cBhvr>
                                        <p:cTn id="7" dur="500"/>
                                        <p:tgtEl>
                                          <p:spTgt spid="6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par>
                          <p:cTn id="20" fill="hold">
                            <p:stCondLst>
                              <p:cond delay="1000"/>
                            </p:stCondLst>
                            <p:childTnLst>
                              <p:par>
                                <p:cTn id="21" presetID="10" presetClass="entr" presetSubtype="0"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500"/>
                                        <p:tgtEl>
                                          <p:spTgt spid="18"/>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childTnLst>
                          </p:cTn>
                        </p:par>
                        <p:par>
                          <p:cTn id="27" fill="hold">
                            <p:stCondLst>
                              <p:cond delay="1500"/>
                            </p:stCondLst>
                            <p:childTnLst>
                              <p:par>
                                <p:cTn id="28" presetID="10" presetClass="entr" presetSubtype="0" fill="hold" nodeType="after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fade">
                                      <p:cBhvr>
                                        <p:cTn id="30" dur="500"/>
                                        <p:tgtEl>
                                          <p:spTgt spid="19"/>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500"/>
                                        <p:tgtEl>
                                          <p:spTgt spid="13"/>
                                        </p:tgtEl>
                                      </p:cBhvr>
                                    </p:animEffect>
                                  </p:childTnLst>
                                </p:cTn>
                              </p:par>
                            </p:childTnLst>
                          </p:cTn>
                        </p:par>
                        <p:par>
                          <p:cTn id="34" fill="hold">
                            <p:stCondLst>
                              <p:cond delay="2000"/>
                            </p:stCondLst>
                            <p:childTnLst>
                              <p:par>
                                <p:cTn id="35" presetID="10" presetClass="entr" presetSubtype="0" fill="hold"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500"/>
                                        <p:tgtEl>
                                          <p:spTgt spid="20"/>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500"/>
                                        <p:tgtEl>
                                          <p:spTgt spid="14"/>
                                        </p:tgtEl>
                                      </p:cBhvr>
                                    </p:animEffect>
                                  </p:childTnLst>
                                </p:cTn>
                              </p:par>
                            </p:childTnLst>
                          </p:cTn>
                        </p:par>
                        <p:par>
                          <p:cTn id="41" fill="hold">
                            <p:stCondLst>
                              <p:cond delay="2500"/>
                            </p:stCondLst>
                            <p:childTnLst>
                              <p:par>
                                <p:cTn id="42" presetID="10" presetClass="entr" presetSubtype="0" fill="hold" nodeType="after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fade">
                                      <p:cBhvr>
                                        <p:cTn id="44" dur="500"/>
                                        <p:tgtEl>
                                          <p:spTgt spid="21"/>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500"/>
                                        <p:tgtEl>
                                          <p:spTgt spid="15"/>
                                        </p:tgtEl>
                                      </p:cBhvr>
                                    </p:animEffect>
                                  </p:childTnLst>
                                </p:cTn>
                              </p:par>
                            </p:childTnLst>
                          </p:cTn>
                        </p:par>
                        <p:par>
                          <p:cTn id="48" fill="hold">
                            <p:stCondLst>
                              <p:cond delay="3000"/>
                            </p:stCondLst>
                            <p:childTnLst>
                              <p:par>
                                <p:cTn id="49" presetID="10" presetClass="entr" presetSubtype="0" fill="hold" nodeType="afterEffect">
                                  <p:stCondLst>
                                    <p:cond delay="0"/>
                                  </p:stCondLst>
                                  <p:childTnLst>
                                    <p:set>
                                      <p:cBhvr>
                                        <p:cTn id="50" dur="1" fill="hold">
                                          <p:stCondLst>
                                            <p:cond delay="0"/>
                                          </p:stCondLst>
                                        </p:cTn>
                                        <p:tgtEl>
                                          <p:spTgt spid="22"/>
                                        </p:tgtEl>
                                        <p:attrNameLst>
                                          <p:attrName>style.visibility</p:attrName>
                                        </p:attrNameLst>
                                      </p:cBhvr>
                                      <p:to>
                                        <p:strVal val="visible"/>
                                      </p:to>
                                    </p:set>
                                    <p:animEffect transition="in" filter="fade">
                                      <p:cBhvr>
                                        <p:cTn id="51" dur="500"/>
                                        <p:tgtEl>
                                          <p:spTgt spid="22"/>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16"/>
                                        </p:tgtEl>
                                        <p:attrNameLst>
                                          <p:attrName>style.visibility</p:attrName>
                                        </p:attrNameLst>
                                      </p:cBhvr>
                                      <p:to>
                                        <p:strVal val="visible"/>
                                      </p:to>
                                    </p:set>
                                    <p:animEffect transition="in" filter="fade">
                                      <p:cBhvr>
                                        <p:cTn id="54" dur="500"/>
                                        <p:tgtEl>
                                          <p:spTgt spid="16"/>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40"/>
                                        </p:tgtEl>
                                        <p:attrNameLst>
                                          <p:attrName>style.visibility</p:attrName>
                                        </p:attrNameLst>
                                      </p:cBhvr>
                                      <p:to>
                                        <p:strVal val="visible"/>
                                      </p:to>
                                    </p:set>
                                    <p:animEffect transition="in" filter="fade">
                                      <p:cBhvr>
                                        <p:cTn id="59" dur="500"/>
                                        <p:tgtEl>
                                          <p:spTgt spid="40"/>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41"/>
                                        </p:tgtEl>
                                        <p:attrNameLst>
                                          <p:attrName>style.visibility</p:attrName>
                                        </p:attrNameLst>
                                      </p:cBhvr>
                                      <p:to>
                                        <p:strVal val="visible"/>
                                      </p:to>
                                    </p:set>
                                    <p:animEffect transition="in" filter="fade">
                                      <p:cBhvr>
                                        <p:cTn id="62"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11" grpId="0" animBg="1"/>
      <p:bldP spid="12" grpId="0" animBg="1"/>
      <p:bldP spid="13" grpId="0" animBg="1"/>
      <p:bldP spid="14" grpId="0" animBg="1"/>
      <p:bldP spid="15" grpId="0" animBg="1"/>
      <p:bldP spid="16" grpId="0" animBg="1"/>
      <p:bldP spid="10" grpId="0" animBg="1"/>
      <p:bldP spid="40" grpId="0" animBg="1"/>
      <p:bldP spid="4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4" name="直接连接符 53"/>
          <p:cNvCxnSpPr/>
          <p:nvPr/>
        </p:nvCxnSpPr>
        <p:spPr>
          <a:xfrm>
            <a:off x="1148871" y="2971008"/>
            <a:ext cx="568275" cy="251065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5" name="圆角矩形 54"/>
          <p:cNvSpPr/>
          <p:nvPr/>
        </p:nvSpPr>
        <p:spPr>
          <a:xfrm>
            <a:off x="479634" y="228600"/>
            <a:ext cx="8207166" cy="685800"/>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dirty="0" smtClean="0">
                <a:solidFill>
                  <a:schemeClr val="bg1"/>
                </a:solidFill>
              </a:rPr>
              <a:t>Naive Solutions</a:t>
            </a:r>
            <a:endParaRPr lang="en-AU" sz="3600" dirty="0">
              <a:solidFill>
                <a:schemeClr val="bg1"/>
              </a:solidFill>
            </a:endParaRPr>
          </a:p>
        </p:txBody>
      </p:sp>
      <mc:AlternateContent xmlns:mc="http://schemas.openxmlformats.org/markup-compatibility/2006" xmlns:a14="http://schemas.microsoft.com/office/drawing/2010/main">
        <mc:Choice Requires="a14">
          <p:sp>
            <p:nvSpPr>
              <p:cNvPr id="67" name="圆角矩形 66"/>
              <p:cNvSpPr/>
              <p:nvPr/>
            </p:nvSpPr>
            <p:spPr>
              <a:xfrm>
                <a:off x="658394" y="1219200"/>
                <a:ext cx="7809842" cy="1219200"/>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Randomized Incremental Method (</a:t>
                </a:r>
                <a14:m>
                  <m:oMath xmlns:m="http://schemas.openxmlformats.org/officeDocument/2006/math">
                    <m:r>
                      <a:rPr lang="en-US" b="1" i="1">
                        <a:solidFill>
                          <a:schemeClr val="tx1"/>
                        </a:solidFill>
                        <a:latin typeface="Cambria Math"/>
                      </a:rPr>
                      <m:t>𝒅</m:t>
                    </m:r>
                    <m:r>
                      <a:rPr lang="en-US" b="1" i="1">
                        <a:solidFill>
                          <a:schemeClr val="tx1"/>
                        </a:solidFill>
                        <a:latin typeface="Cambria Math"/>
                        <a:ea typeface="Cambria Math"/>
                      </a:rPr>
                      <m:t>≥</m:t>
                    </m:r>
                    <m:r>
                      <a:rPr lang="en-US" b="1" i="1">
                        <a:solidFill>
                          <a:schemeClr val="tx1"/>
                        </a:solidFill>
                        <a:latin typeface="Cambria Math"/>
                        <a:ea typeface="Cambria Math"/>
                      </a:rPr>
                      <m:t>𝟐</m:t>
                    </m:r>
                  </m:oMath>
                </a14:m>
                <a:r>
                  <a:rPr lang="en-US" b="1" dirty="0" smtClean="0">
                    <a:solidFill>
                      <a:schemeClr val="tx1"/>
                    </a:solidFill>
                  </a:rPr>
                  <a:t>) </a:t>
                </a:r>
                <a:r>
                  <a:rPr lang="en-US" dirty="0" smtClean="0">
                    <a:solidFill>
                      <a:schemeClr val="tx1"/>
                    </a:solidFill>
                  </a:rPr>
                  <a:t>[</a:t>
                </a:r>
                <a:r>
                  <a:rPr lang="en-US" dirty="0">
                    <a:solidFill>
                      <a:schemeClr val="tx1"/>
                    </a:solidFill>
                  </a:rPr>
                  <a:t>Mulmuley et al. DCG1991</a:t>
                </a:r>
                <a:r>
                  <a:rPr lang="en-US" dirty="0" smtClean="0">
                    <a:solidFill>
                      <a:schemeClr val="tx1"/>
                    </a:solidFill>
                  </a:rPr>
                  <a:t>]</a:t>
                </a:r>
              </a:p>
              <a:p>
                <a:pPr algn="ctr"/>
                <a:r>
                  <a:rPr lang="en-US" b="1" dirty="0" smtClean="0">
                    <a:solidFill>
                      <a:schemeClr val="tx1"/>
                    </a:solidFill>
                  </a:rPr>
                  <a:t>Main idea</a:t>
                </a:r>
                <a:r>
                  <a:rPr lang="en-US" dirty="0" smtClean="0">
                    <a:solidFill>
                      <a:schemeClr val="tx1"/>
                    </a:solidFill>
                  </a:rPr>
                  <a:t>: The </a:t>
                </a:r>
                <a14:m>
                  <m:oMath xmlns:m="http://schemas.openxmlformats.org/officeDocument/2006/math">
                    <m:r>
                      <a:rPr lang="en-US" i="1" dirty="0" smtClean="0">
                        <a:solidFill>
                          <a:schemeClr val="tx1"/>
                        </a:solidFill>
                        <a:latin typeface="Cambria Math"/>
                      </a:rPr>
                      <m:t>𝑘</m:t>
                    </m:r>
                  </m:oMath>
                </a14:m>
                <a:r>
                  <a:rPr lang="en-US" dirty="0" smtClean="0">
                    <a:solidFill>
                      <a:schemeClr val="tx1"/>
                    </a:solidFill>
                  </a:rPr>
                  <a:t>-level is constructed incrementally by adding in hyperplanes one by one in a random order. </a:t>
                </a:r>
              </a:p>
            </p:txBody>
          </p:sp>
        </mc:Choice>
        <mc:Fallback xmlns="">
          <p:sp>
            <p:nvSpPr>
              <p:cNvPr id="67" name="圆角矩形 66"/>
              <p:cNvSpPr>
                <a:spLocks noRot="1" noChangeAspect="1" noMove="1" noResize="1" noEditPoints="1" noAdjustHandles="1" noChangeArrowheads="1" noChangeShapeType="1" noTextEdit="1"/>
              </p:cNvSpPr>
              <p:nvPr/>
            </p:nvSpPr>
            <p:spPr>
              <a:xfrm>
                <a:off x="658394" y="1219200"/>
                <a:ext cx="7809842" cy="1219200"/>
              </a:xfrm>
              <a:prstGeom prst="roundRect">
                <a:avLst/>
              </a:prstGeom>
              <a:blipFill rotWithShape="1">
                <a:blip r:embed="rId3"/>
                <a:stretch>
                  <a:fillRect/>
                </a:stretch>
              </a:blipFill>
            </p:spPr>
            <p:txBody>
              <a:bodyPr/>
              <a:lstStyle/>
              <a:p>
                <a:r>
                  <a:rPr lang="en-AU">
                    <a:noFill/>
                  </a:rPr>
                  <a:t> </a:t>
                </a:r>
              </a:p>
            </p:txBody>
          </p:sp>
        </mc:Fallback>
      </mc:AlternateContent>
      <p:grpSp>
        <p:nvGrpSpPr>
          <p:cNvPr id="12" name="组合 11"/>
          <p:cNvGrpSpPr/>
          <p:nvPr/>
        </p:nvGrpSpPr>
        <p:grpSpPr>
          <a:xfrm>
            <a:off x="380414" y="2826521"/>
            <a:ext cx="3639302" cy="3055249"/>
            <a:chOff x="280073" y="3006966"/>
            <a:chExt cx="3639302" cy="3055249"/>
          </a:xfrm>
        </p:grpSpPr>
        <p:grpSp>
          <p:nvGrpSpPr>
            <p:cNvPr id="14" name="组合 13"/>
            <p:cNvGrpSpPr/>
            <p:nvPr/>
          </p:nvGrpSpPr>
          <p:grpSpPr>
            <a:xfrm>
              <a:off x="280073" y="3006966"/>
              <a:ext cx="3639302" cy="3055249"/>
              <a:chOff x="280073" y="3006966"/>
              <a:chExt cx="3639302" cy="3055249"/>
            </a:xfrm>
          </p:grpSpPr>
          <p:grpSp>
            <p:nvGrpSpPr>
              <p:cNvPr id="24" name="组合 23"/>
              <p:cNvGrpSpPr/>
              <p:nvPr/>
            </p:nvGrpSpPr>
            <p:grpSpPr>
              <a:xfrm>
                <a:off x="778605" y="3075253"/>
                <a:ext cx="3048000" cy="2590800"/>
                <a:chOff x="914400" y="2362200"/>
                <a:chExt cx="3048000" cy="2590800"/>
              </a:xfrm>
            </p:grpSpPr>
            <p:cxnSp>
              <p:nvCxnSpPr>
                <p:cNvPr id="28" name="直接箭头连接符 27"/>
                <p:cNvCxnSpPr/>
                <p:nvPr/>
              </p:nvCxnSpPr>
              <p:spPr>
                <a:xfrm>
                  <a:off x="914400" y="4953000"/>
                  <a:ext cx="30480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直接箭头连接符 28"/>
                <p:cNvCxnSpPr/>
                <p:nvPr/>
              </p:nvCxnSpPr>
              <p:spPr>
                <a:xfrm flipV="1">
                  <a:off x="914400" y="2362200"/>
                  <a:ext cx="0" cy="25908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25" name="TextBox 24"/>
              <p:cNvSpPr txBox="1"/>
              <p:nvPr/>
            </p:nvSpPr>
            <p:spPr>
              <a:xfrm rot="10800000">
                <a:off x="318191" y="3006966"/>
                <a:ext cx="492443" cy="646972"/>
              </a:xfrm>
              <a:prstGeom prst="rect">
                <a:avLst/>
              </a:prstGeom>
            </p:spPr>
            <p:txBody>
              <a:bodyPr vert="eaVert" wrap="none" rtlCol="0">
                <a:spAutoFit/>
              </a:bodyPr>
              <a:lstStyle/>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r>
                  <a:rPr kumimoji="0" lang="en-US" sz="2000" b="1" i="0" u="none" strike="noStrike" kern="1200" cap="none" spc="0" normalizeH="0" baseline="0" noProof="0" dirty="0" smtClean="0">
                    <a:ln>
                      <a:noFill/>
                    </a:ln>
                    <a:solidFill>
                      <a:schemeClr val="tx1"/>
                    </a:solidFill>
                    <a:effectLst/>
                    <a:uLnTx/>
                    <a:uFillTx/>
                    <a:latin typeface="Sommet bold"/>
                    <a:ea typeface="+mn-ea"/>
                    <a:cs typeface="+mn-cs"/>
                  </a:rPr>
                  <a:t>attr2</a:t>
                </a:r>
                <a:endParaRPr kumimoji="0" lang="en-AU" sz="2000" b="1" i="0" u="none" strike="noStrike" kern="1200" cap="none" spc="0" normalizeH="0" baseline="0" noProof="0" dirty="0" smtClean="0">
                  <a:ln>
                    <a:noFill/>
                  </a:ln>
                  <a:solidFill>
                    <a:schemeClr val="tx1"/>
                  </a:solidFill>
                  <a:effectLst/>
                  <a:uLnTx/>
                  <a:uFillTx/>
                  <a:latin typeface="Sommet bold"/>
                  <a:ea typeface="+mn-ea"/>
                  <a:cs typeface="+mn-cs"/>
                </a:endParaRPr>
              </a:p>
            </p:txBody>
          </p:sp>
          <mc:AlternateContent xmlns:mc="http://schemas.openxmlformats.org/markup-compatibility/2006" xmlns:a14="http://schemas.microsoft.com/office/drawing/2010/main">
            <mc:Choice Requires="a14">
              <p:sp>
                <p:nvSpPr>
                  <p:cNvPr id="26" name="TextBox 25"/>
                  <p:cNvSpPr txBox="1"/>
                  <p:nvPr/>
                </p:nvSpPr>
                <p:spPr>
                  <a:xfrm>
                    <a:off x="280073" y="5475665"/>
                    <a:ext cx="793807" cy="461665"/>
                  </a:xfrm>
                  <a:prstGeom prst="rect">
                    <a:avLst/>
                  </a:prstGeom>
                </p:spPr>
                <p:txBody>
                  <a:bodyPr wrap="none" rtlCol="0">
                    <a:spAutoFit/>
                  </a:bodyPr>
                  <a:lstStyle/>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14:m>
                      <m:oMathPara xmlns:m="http://schemas.openxmlformats.org/officeDocument/2006/math">
                        <m:oMathParaPr>
                          <m:jc m:val="centerGroup"/>
                        </m:oMathParaPr>
                        <m:oMath xmlns:m="http://schemas.openxmlformats.org/officeDocument/2006/math">
                          <m:r>
                            <a:rPr kumimoji="0" lang="en-US" sz="2400" b="1" i="1" u="none" strike="noStrike" kern="1200" cap="none" spc="0" normalizeH="0" baseline="0" noProof="0" dirty="0" smtClean="0">
                              <a:ln>
                                <a:noFill/>
                              </a:ln>
                              <a:solidFill>
                                <a:schemeClr val="tx1"/>
                              </a:solidFill>
                              <a:effectLst/>
                              <a:uLnTx/>
                              <a:uFillTx/>
                              <a:latin typeface="Cambria Math"/>
                              <a:ea typeface="+mn-ea"/>
                              <a:cs typeface="+mn-cs"/>
                            </a:rPr>
                            <m:t>𝒐</m:t>
                          </m:r>
                        </m:oMath>
                      </m:oMathPara>
                    </a14:m>
                    <a:endParaRPr kumimoji="0" lang="en-AU" sz="2400" b="1" i="0" u="none" strike="noStrike" kern="1200" cap="none" spc="0" normalizeH="0" baseline="0" noProof="0" dirty="0" smtClean="0">
                      <a:ln>
                        <a:noFill/>
                      </a:ln>
                      <a:solidFill>
                        <a:schemeClr val="tx1"/>
                      </a:solidFill>
                      <a:effectLst/>
                      <a:uLnTx/>
                      <a:uFillTx/>
                      <a:latin typeface="Sommet bold"/>
                      <a:ea typeface="+mn-ea"/>
                      <a:cs typeface="+mn-cs"/>
                    </a:endParaRPr>
                  </a:p>
                </p:txBody>
              </p:sp>
            </mc:Choice>
            <mc:Fallback xmlns="">
              <p:sp>
                <p:nvSpPr>
                  <p:cNvPr id="121" name="TextBox 120"/>
                  <p:cNvSpPr txBox="1">
                    <a:spLocks noRot="1" noChangeAspect="1" noMove="1" noResize="1" noEditPoints="1" noAdjustHandles="1" noChangeArrowheads="1" noChangeShapeType="1" noTextEdit="1"/>
                  </p:cNvSpPr>
                  <p:nvPr/>
                </p:nvSpPr>
                <p:spPr>
                  <a:xfrm>
                    <a:off x="280073" y="5475665"/>
                    <a:ext cx="793807" cy="461665"/>
                  </a:xfrm>
                  <a:prstGeom prst="rect">
                    <a:avLst/>
                  </a:prstGeom>
                  <a:blipFill rotWithShape="1">
                    <a:blip r:embed="rId9"/>
                    <a:stretch>
                      <a:fillRect/>
                    </a:stretch>
                  </a:blipFill>
                </p:spPr>
                <p:txBody>
                  <a:bodyPr/>
                  <a:lstStyle/>
                  <a:p>
                    <a:r>
                      <a:rPr lang="en-AU">
                        <a:noFill/>
                      </a:rPr>
                      <a:t> </a:t>
                    </a:r>
                  </a:p>
                </p:txBody>
              </p:sp>
            </mc:Fallback>
          </mc:AlternateContent>
          <p:sp>
            <p:nvSpPr>
              <p:cNvPr id="27" name="TextBox 26"/>
              <p:cNvSpPr txBox="1"/>
              <p:nvPr/>
            </p:nvSpPr>
            <p:spPr>
              <a:xfrm>
                <a:off x="3180070" y="5662105"/>
                <a:ext cx="739305" cy="400110"/>
              </a:xfrm>
              <a:prstGeom prst="rect">
                <a:avLst/>
              </a:prstGeom>
            </p:spPr>
            <p:txBody>
              <a:bodyPr wrap="none" rtlCol="0">
                <a:spAutoFit/>
              </a:bodyPr>
              <a:lstStyle/>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r>
                  <a:rPr kumimoji="0" lang="en-US" sz="2000" b="1" i="0" u="none" strike="noStrike" kern="1200" cap="none" spc="0" normalizeH="0" baseline="0" noProof="0" dirty="0" smtClean="0">
                    <a:ln>
                      <a:noFill/>
                    </a:ln>
                    <a:solidFill>
                      <a:schemeClr val="tx1"/>
                    </a:solidFill>
                    <a:effectLst/>
                    <a:uLnTx/>
                    <a:uFillTx/>
                    <a:latin typeface="Sommet bold"/>
                    <a:ea typeface="+mn-ea"/>
                    <a:cs typeface="+mn-cs"/>
                  </a:rPr>
                  <a:t>attr1</a:t>
                </a:r>
                <a:endParaRPr kumimoji="0" lang="en-AU" sz="2000" b="1" i="0" u="none" strike="noStrike" kern="1200" cap="none" spc="0" normalizeH="0" baseline="0" noProof="0" dirty="0" smtClean="0">
                  <a:ln>
                    <a:noFill/>
                  </a:ln>
                  <a:solidFill>
                    <a:schemeClr val="tx1"/>
                  </a:solidFill>
                  <a:effectLst/>
                  <a:uLnTx/>
                  <a:uFillTx/>
                  <a:latin typeface="Sommet bold"/>
                  <a:ea typeface="+mn-ea"/>
                  <a:cs typeface="+mn-cs"/>
                </a:endParaRPr>
              </a:p>
            </p:txBody>
          </p:sp>
        </p:grpSp>
        <p:cxnSp>
          <p:nvCxnSpPr>
            <p:cNvPr id="15" name="直接连接符 14"/>
            <p:cNvCxnSpPr/>
            <p:nvPr/>
          </p:nvCxnSpPr>
          <p:spPr>
            <a:xfrm>
              <a:off x="990600" y="3151453"/>
              <a:ext cx="870558" cy="251065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778605" y="4604659"/>
              <a:ext cx="2716163" cy="87100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0" name="矩形 19"/>
                <p:cNvSpPr/>
                <p:nvPr/>
              </p:nvSpPr>
              <p:spPr>
                <a:xfrm>
                  <a:off x="1677359" y="5661090"/>
                  <a:ext cx="54046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b="1" i="1" smtClean="0">
                                <a:latin typeface="Cambria Math"/>
                              </a:rPr>
                            </m:ctrlPr>
                          </m:sSubPr>
                          <m:e>
                            <m:r>
                              <a:rPr lang="en-US" b="1" i="1">
                                <a:latin typeface="Cambria Math"/>
                              </a:rPr>
                              <m:t>𝑯</m:t>
                            </m:r>
                          </m:e>
                          <m:sub>
                            <m:r>
                              <a:rPr lang="en-US" b="1" i="1" smtClean="0">
                                <a:latin typeface="Cambria Math"/>
                              </a:rPr>
                              <m:t>𝟐</m:t>
                            </m:r>
                          </m:sub>
                        </m:sSub>
                      </m:oMath>
                    </m:oMathPara>
                  </a14:m>
                  <a:endParaRPr lang="en-AU" dirty="0"/>
                </a:p>
              </p:txBody>
            </p:sp>
          </mc:Choice>
          <mc:Fallback xmlns="">
            <p:sp>
              <p:nvSpPr>
                <p:cNvPr id="115" name="矩形 114"/>
                <p:cNvSpPr>
                  <a:spLocks noRot="1" noChangeAspect="1" noMove="1" noResize="1" noEditPoints="1" noAdjustHandles="1" noChangeArrowheads="1" noChangeShapeType="1" noTextEdit="1"/>
                </p:cNvSpPr>
                <p:nvPr/>
              </p:nvSpPr>
              <p:spPr>
                <a:xfrm>
                  <a:off x="1677359" y="5661090"/>
                  <a:ext cx="540468" cy="369332"/>
                </a:xfrm>
                <a:prstGeom prst="rect">
                  <a:avLst/>
                </a:prstGeom>
                <a:blipFill rotWithShape="1">
                  <a:blip r:embed="rId11"/>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22" name="矩形 21"/>
                <p:cNvSpPr/>
                <p:nvPr/>
              </p:nvSpPr>
              <p:spPr>
                <a:xfrm>
                  <a:off x="294179" y="4382320"/>
                  <a:ext cx="54046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b="1" i="1" smtClean="0">
                                <a:latin typeface="Cambria Math"/>
                              </a:rPr>
                            </m:ctrlPr>
                          </m:sSubPr>
                          <m:e>
                            <m:r>
                              <a:rPr lang="en-US" b="1" i="1">
                                <a:latin typeface="Cambria Math"/>
                              </a:rPr>
                              <m:t>𝑯</m:t>
                            </m:r>
                          </m:e>
                          <m:sub>
                            <m:r>
                              <a:rPr lang="en-US" b="1" i="1" smtClean="0">
                                <a:latin typeface="Cambria Math"/>
                              </a:rPr>
                              <m:t>𝟒</m:t>
                            </m:r>
                          </m:sub>
                        </m:sSub>
                      </m:oMath>
                    </m:oMathPara>
                  </a14:m>
                  <a:endParaRPr lang="en-AU" dirty="0"/>
                </a:p>
              </p:txBody>
            </p:sp>
          </mc:Choice>
          <mc:Fallback xmlns="">
            <p:sp>
              <p:nvSpPr>
                <p:cNvPr id="117" name="矩形 116"/>
                <p:cNvSpPr>
                  <a:spLocks noRot="1" noChangeAspect="1" noMove="1" noResize="1" noEditPoints="1" noAdjustHandles="1" noChangeArrowheads="1" noChangeShapeType="1" noTextEdit="1"/>
                </p:cNvSpPr>
                <p:nvPr/>
              </p:nvSpPr>
              <p:spPr>
                <a:xfrm>
                  <a:off x="294179" y="4382320"/>
                  <a:ext cx="540468" cy="369332"/>
                </a:xfrm>
                <a:prstGeom prst="rect">
                  <a:avLst/>
                </a:prstGeom>
                <a:blipFill rotWithShape="1">
                  <a:blip r:embed="rId13"/>
                  <a:stretch>
                    <a:fillRect b="-1667"/>
                  </a:stretch>
                </a:blipFill>
              </p:spPr>
              <p:txBody>
                <a:bodyPr/>
                <a:lstStyle/>
                <a:p>
                  <a:r>
                    <a:rPr lang="en-AU">
                      <a:noFill/>
                    </a:rPr>
                    <a:t> </a:t>
                  </a:r>
                </a:p>
              </p:txBody>
            </p:sp>
          </mc:Fallback>
        </mc:AlternateContent>
      </p:grpSp>
      <p:cxnSp>
        <p:nvCxnSpPr>
          <p:cNvPr id="37" name="直接连接符 36"/>
          <p:cNvCxnSpPr/>
          <p:nvPr/>
        </p:nvCxnSpPr>
        <p:spPr>
          <a:xfrm>
            <a:off x="878946" y="4424214"/>
            <a:ext cx="647274" cy="22398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nvCxnSpPr>
        <p:spPr>
          <a:xfrm>
            <a:off x="1526220" y="4648200"/>
            <a:ext cx="190926" cy="85122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6" name="矩形 55"/>
              <p:cNvSpPr/>
              <p:nvPr/>
            </p:nvSpPr>
            <p:spPr>
              <a:xfrm>
                <a:off x="1406166" y="5479853"/>
                <a:ext cx="54046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b="1" i="1" smtClean="0">
                              <a:latin typeface="Cambria Math"/>
                            </a:rPr>
                          </m:ctrlPr>
                        </m:sSubPr>
                        <m:e>
                          <m:r>
                            <a:rPr lang="en-US" b="1" i="1">
                              <a:latin typeface="Cambria Math"/>
                            </a:rPr>
                            <m:t>𝑯</m:t>
                          </m:r>
                        </m:e>
                        <m:sub>
                          <m:r>
                            <a:rPr lang="en-US" b="1" i="1" smtClean="0">
                              <a:latin typeface="Cambria Math"/>
                            </a:rPr>
                            <m:t>𝟏</m:t>
                          </m:r>
                        </m:sub>
                      </m:sSub>
                    </m:oMath>
                  </m:oMathPara>
                </a14:m>
                <a:endParaRPr lang="en-AU" dirty="0"/>
              </a:p>
            </p:txBody>
          </p:sp>
        </mc:Choice>
        <mc:Fallback xmlns="">
          <p:sp>
            <p:nvSpPr>
              <p:cNvPr id="56" name="矩形 55"/>
              <p:cNvSpPr>
                <a:spLocks noRot="1" noChangeAspect="1" noMove="1" noResize="1" noEditPoints="1" noAdjustHandles="1" noChangeArrowheads="1" noChangeShapeType="1" noTextEdit="1"/>
              </p:cNvSpPr>
              <p:nvPr/>
            </p:nvSpPr>
            <p:spPr>
              <a:xfrm>
                <a:off x="1406166" y="5479853"/>
                <a:ext cx="540468" cy="369332"/>
              </a:xfrm>
              <a:prstGeom prst="rect">
                <a:avLst/>
              </a:prstGeom>
              <a:blipFill rotWithShape="1">
                <a:blip r:embed="rId14"/>
                <a:stretch>
                  <a:fillRect/>
                </a:stretch>
              </a:blipFill>
            </p:spPr>
            <p:txBody>
              <a:bodyPr/>
              <a:lstStyle/>
              <a:p>
                <a:r>
                  <a:rPr lang="en-AU">
                    <a:noFill/>
                  </a:rPr>
                  <a:t> </a:t>
                </a:r>
              </a:p>
            </p:txBody>
          </p:sp>
        </mc:Fallback>
      </mc:AlternateContent>
    </p:spTree>
    <p:custDataLst>
      <p:tags r:id="rId1"/>
    </p:custDataLst>
    <p:extLst>
      <p:ext uri="{BB962C8B-B14F-4D97-AF65-F5344CB8AC3E}">
        <p14:creationId xmlns:p14="http://schemas.microsoft.com/office/powerpoint/2010/main" val="3273225332"/>
      </p:ext>
    </p:extLst>
  </p:cSld>
  <p:clrMapOvr>
    <a:masterClrMapping/>
  </p:clrMapOvr>
  <mc:AlternateContent xmlns:mc="http://schemas.openxmlformats.org/markup-compatibility/2006">
    <mc:Choice xmlns:p14="http://schemas.microsoft.com/office/powerpoint/2010/main" Requires="p14">
      <p:transition spd="slow" p14:dur="2000" advTm="3572"/>
    </mc:Choice>
    <mc:Fallback>
      <p:transition spd="slow" advTm="357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fade">
                                      <p:cBhvr>
                                        <p:cTn id="7" dur="500"/>
                                        <p:tgtEl>
                                          <p:spTgt spid="6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4"/>
                                        </p:tgtEl>
                                        <p:attrNameLst>
                                          <p:attrName>style.visibility</p:attrName>
                                        </p:attrNameLst>
                                      </p:cBhvr>
                                      <p:to>
                                        <p:strVal val="visible"/>
                                      </p:to>
                                    </p:set>
                                    <p:animEffect transition="in" filter="fade">
                                      <p:cBhvr>
                                        <p:cTn id="12" dur="500"/>
                                        <p:tgtEl>
                                          <p:spTgt spid="54"/>
                                        </p:tgtEl>
                                      </p:cBhvr>
                                    </p:animEffect>
                                  </p:childTnLst>
                                </p:cTn>
                              </p:par>
                              <p:par>
                                <p:cTn id="13" presetID="10"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Effect transition="in" filter="fade">
                                      <p:cBhvr>
                                        <p:cTn id="18" dur="500"/>
                                        <p:tgtEl>
                                          <p:spTgt spid="5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500"/>
                                        <p:tgtEl>
                                          <p:spTgt spid="37"/>
                                        </p:tgtEl>
                                      </p:cBhvr>
                                    </p:animEffect>
                                  </p:childTnLst>
                                </p:cTn>
                              </p:par>
                              <p:par>
                                <p:cTn id="24" presetID="10" presetClass="entr" presetSubtype="0" fill="hold" nodeType="withEffect">
                                  <p:stCondLst>
                                    <p:cond delay="0"/>
                                  </p:stCondLst>
                                  <p:childTnLst>
                                    <p:set>
                                      <p:cBhvr>
                                        <p:cTn id="25" dur="1" fill="hold">
                                          <p:stCondLst>
                                            <p:cond delay="0"/>
                                          </p:stCondLst>
                                        </p:cTn>
                                        <p:tgtEl>
                                          <p:spTgt spid="50"/>
                                        </p:tgtEl>
                                        <p:attrNameLst>
                                          <p:attrName>style.visibility</p:attrName>
                                        </p:attrNameLst>
                                      </p:cBhvr>
                                      <p:to>
                                        <p:strVal val="visible"/>
                                      </p:to>
                                    </p:set>
                                    <p:animEffect transition="in" filter="fade">
                                      <p:cBhvr>
                                        <p:cTn id="2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5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4" name="直接连接符 53"/>
          <p:cNvCxnSpPr/>
          <p:nvPr/>
        </p:nvCxnSpPr>
        <p:spPr>
          <a:xfrm>
            <a:off x="1148871" y="2971008"/>
            <a:ext cx="568275" cy="251065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5" name="圆角矩形 54"/>
          <p:cNvSpPr/>
          <p:nvPr/>
        </p:nvSpPr>
        <p:spPr>
          <a:xfrm>
            <a:off x="479634" y="228600"/>
            <a:ext cx="8207166" cy="685800"/>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dirty="0" smtClean="0">
                <a:solidFill>
                  <a:schemeClr val="bg1"/>
                </a:solidFill>
              </a:rPr>
              <a:t>Naive Solutions</a:t>
            </a:r>
            <a:endParaRPr lang="en-AU" sz="3600" dirty="0">
              <a:solidFill>
                <a:schemeClr val="bg1"/>
              </a:solidFill>
            </a:endParaRPr>
          </a:p>
        </p:txBody>
      </p:sp>
      <mc:AlternateContent xmlns:mc="http://schemas.openxmlformats.org/markup-compatibility/2006" xmlns:a14="http://schemas.microsoft.com/office/drawing/2010/main">
        <mc:Choice Requires="a14">
          <p:sp>
            <p:nvSpPr>
              <p:cNvPr id="67" name="圆角矩形 66"/>
              <p:cNvSpPr/>
              <p:nvPr/>
            </p:nvSpPr>
            <p:spPr>
              <a:xfrm>
                <a:off x="658394" y="1219200"/>
                <a:ext cx="7809842" cy="1219200"/>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Randomized Incremental Method (</a:t>
                </a:r>
                <a14:m>
                  <m:oMath xmlns:m="http://schemas.openxmlformats.org/officeDocument/2006/math">
                    <m:r>
                      <a:rPr lang="en-US" b="1" i="1">
                        <a:solidFill>
                          <a:schemeClr val="tx1"/>
                        </a:solidFill>
                        <a:latin typeface="Cambria Math"/>
                      </a:rPr>
                      <m:t>𝒅</m:t>
                    </m:r>
                    <m:r>
                      <a:rPr lang="en-US" b="1" i="1">
                        <a:solidFill>
                          <a:schemeClr val="tx1"/>
                        </a:solidFill>
                        <a:latin typeface="Cambria Math"/>
                        <a:ea typeface="Cambria Math"/>
                      </a:rPr>
                      <m:t>≥</m:t>
                    </m:r>
                    <m:r>
                      <a:rPr lang="en-US" b="1" i="1">
                        <a:solidFill>
                          <a:schemeClr val="tx1"/>
                        </a:solidFill>
                        <a:latin typeface="Cambria Math"/>
                        <a:ea typeface="Cambria Math"/>
                      </a:rPr>
                      <m:t>𝟐</m:t>
                    </m:r>
                  </m:oMath>
                </a14:m>
                <a:r>
                  <a:rPr lang="en-US" b="1" dirty="0" smtClean="0">
                    <a:solidFill>
                      <a:schemeClr val="tx1"/>
                    </a:solidFill>
                  </a:rPr>
                  <a:t>) </a:t>
                </a:r>
                <a:r>
                  <a:rPr lang="en-US" dirty="0" smtClean="0">
                    <a:solidFill>
                      <a:schemeClr val="tx1"/>
                    </a:solidFill>
                  </a:rPr>
                  <a:t>[</a:t>
                </a:r>
                <a:r>
                  <a:rPr lang="en-US" dirty="0">
                    <a:solidFill>
                      <a:schemeClr val="tx1"/>
                    </a:solidFill>
                  </a:rPr>
                  <a:t>Mulmuley et al. DCG1991</a:t>
                </a:r>
                <a:r>
                  <a:rPr lang="en-US" dirty="0" smtClean="0">
                    <a:solidFill>
                      <a:schemeClr val="tx1"/>
                    </a:solidFill>
                  </a:rPr>
                  <a:t>]</a:t>
                </a:r>
              </a:p>
              <a:p>
                <a:pPr algn="ctr"/>
                <a:r>
                  <a:rPr lang="en-US" b="1" dirty="0" smtClean="0">
                    <a:solidFill>
                      <a:schemeClr val="tx1"/>
                    </a:solidFill>
                  </a:rPr>
                  <a:t>Main idea</a:t>
                </a:r>
                <a:r>
                  <a:rPr lang="en-US" dirty="0" smtClean="0">
                    <a:solidFill>
                      <a:schemeClr val="tx1"/>
                    </a:solidFill>
                  </a:rPr>
                  <a:t>: The </a:t>
                </a:r>
                <a14:m>
                  <m:oMath xmlns:m="http://schemas.openxmlformats.org/officeDocument/2006/math">
                    <m:r>
                      <a:rPr lang="en-US" i="1" dirty="0" smtClean="0">
                        <a:solidFill>
                          <a:schemeClr val="tx1"/>
                        </a:solidFill>
                        <a:latin typeface="Cambria Math"/>
                      </a:rPr>
                      <m:t>𝑘</m:t>
                    </m:r>
                  </m:oMath>
                </a14:m>
                <a:r>
                  <a:rPr lang="en-US" dirty="0" smtClean="0">
                    <a:solidFill>
                      <a:schemeClr val="tx1"/>
                    </a:solidFill>
                  </a:rPr>
                  <a:t>-level is constructed incrementally by adding in hyperplanes one by one in a random order. </a:t>
                </a:r>
              </a:p>
            </p:txBody>
          </p:sp>
        </mc:Choice>
        <mc:Fallback xmlns="">
          <p:sp>
            <p:nvSpPr>
              <p:cNvPr id="67" name="圆角矩形 66"/>
              <p:cNvSpPr>
                <a:spLocks noRot="1" noChangeAspect="1" noMove="1" noResize="1" noEditPoints="1" noAdjustHandles="1" noChangeArrowheads="1" noChangeShapeType="1" noTextEdit="1"/>
              </p:cNvSpPr>
              <p:nvPr/>
            </p:nvSpPr>
            <p:spPr>
              <a:xfrm>
                <a:off x="658394" y="1219200"/>
                <a:ext cx="7809842" cy="1219200"/>
              </a:xfrm>
              <a:prstGeom prst="roundRect">
                <a:avLst/>
              </a:prstGeom>
              <a:blipFill rotWithShape="1">
                <a:blip r:embed="rId2"/>
                <a:stretch>
                  <a:fillRect/>
                </a:stretch>
              </a:blipFill>
            </p:spPr>
            <p:txBody>
              <a:bodyPr/>
              <a:lstStyle/>
              <a:p>
                <a:r>
                  <a:rPr lang="en-AU">
                    <a:noFill/>
                  </a:rPr>
                  <a:t> </a:t>
                </a:r>
              </a:p>
            </p:txBody>
          </p:sp>
        </mc:Fallback>
      </mc:AlternateContent>
      <p:grpSp>
        <p:nvGrpSpPr>
          <p:cNvPr id="12" name="组合 11"/>
          <p:cNvGrpSpPr/>
          <p:nvPr/>
        </p:nvGrpSpPr>
        <p:grpSpPr>
          <a:xfrm>
            <a:off x="380414" y="2826521"/>
            <a:ext cx="3639302" cy="3055249"/>
            <a:chOff x="280073" y="3006966"/>
            <a:chExt cx="3639302" cy="3055249"/>
          </a:xfrm>
        </p:grpSpPr>
        <p:grpSp>
          <p:nvGrpSpPr>
            <p:cNvPr id="14" name="组合 13"/>
            <p:cNvGrpSpPr/>
            <p:nvPr/>
          </p:nvGrpSpPr>
          <p:grpSpPr>
            <a:xfrm>
              <a:off x="280073" y="3006966"/>
              <a:ext cx="3639302" cy="3055249"/>
              <a:chOff x="280073" y="3006966"/>
              <a:chExt cx="3639302" cy="3055249"/>
            </a:xfrm>
          </p:grpSpPr>
          <p:grpSp>
            <p:nvGrpSpPr>
              <p:cNvPr id="24" name="组合 23"/>
              <p:cNvGrpSpPr/>
              <p:nvPr/>
            </p:nvGrpSpPr>
            <p:grpSpPr>
              <a:xfrm>
                <a:off x="778605" y="3075253"/>
                <a:ext cx="3048000" cy="2590800"/>
                <a:chOff x="914400" y="2362200"/>
                <a:chExt cx="3048000" cy="2590800"/>
              </a:xfrm>
            </p:grpSpPr>
            <p:cxnSp>
              <p:nvCxnSpPr>
                <p:cNvPr id="28" name="直接箭头连接符 27"/>
                <p:cNvCxnSpPr/>
                <p:nvPr/>
              </p:nvCxnSpPr>
              <p:spPr>
                <a:xfrm>
                  <a:off x="914400" y="4953000"/>
                  <a:ext cx="30480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直接箭头连接符 28"/>
                <p:cNvCxnSpPr/>
                <p:nvPr/>
              </p:nvCxnSpPr>
              <p:spPr>
                <a:xfrm flipV="1">
                  <a:off x="914400" y="2362200"/>
                  <a:ext cx="0" cy="25908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25" name="TextBox 24"/>
              <p:cNvSpPr txBox="1"/>
              <p:nvPr/>
            </p:nvSpPr>
            <p:spPr>
              <a:xfrm rot="10800000">
                <a:off x="318191" y="3006966"/>
                <a:ext cx="492443" cy="646972"/>
              </a:xfrm>
              <a:prstGeom prst="rect">
                <a:avLst/>
              </a:prstGeom>
            </p:spPr>
            <p:txBody>
              <a:bodyPr vert="eaVert" wrap="none" rtlCol="0">
                <a:spAutoFit/>
              </a:bodyPr>
              <a:lstStyle/>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r>
                  <a:rPr kumimoji="0" lang="en-US" sz="2000" b="1" i="0" u="none" strike="noStrike" kern="1200" cap="none" spc="0" normalizeH="0" baseline="0" noProof="0" dirty="0" smtClean="0">
                    <a:ln>
                      <a:noFill/>
                    </a:ln>
                    <a:solidFill>
                      <a:schemeClr val="tx1"/>
                    </a:solidFill>
                    <a:effectLst/>
                    <a:uLnTx/>
                    <a:uFillTx/>
                    <a:latin typeface="Sommet bold"/>
                    <a:ea typeface="+mn-ea"/>
                    <a:cs typeface="+mn-cs"/>
                  </a:rPr>
                  <a:t>attr2</a:t>
                </a:r>
                <a:endParaRPr kumimoji="0" lang="en-AU" sz="2000" b="1" i="0" u="none" strike="noStrike" kern="1200" cap="none" spc="0" normalizeH="0" baseline="0" noProof="0" dirty="0" smtClean="0">
                  <a:ln>
                    <a:noFill/>
                  </a:ln>
                  <a:solidFill>
                    <a:schemeClr val="tx1"/>
                  </a:solidFill>
                  <a:effectLst/>
                  <a:uLnTx/>
                  <a:uFillTx/>
                  <a:latin typeface="Sommet bold"/>
                  <a:ea typeface="+mn-ea"/>
                  <a:cs typeface="+mn-cs"/>
                </a:endParaRPr>
              </a:p>
            </p:txBody>
          </p:sp>
          <mc:AlternateContent xmlns:mc="http://schemas.openxmlformats.org/markup-compatibility/2006" xmlns:a14="http://schemas.microsoft.com/office/drawing/2010/main">
            <mc:Choice Requires="a14">
              <p:sp>
                <p:nvSpPr>
                  <p:cNvPr id="26" name="TextBox 25"/>
                  <p:cNvSpPr txBox="1"/>
                  <p:nvPr/>
                </p:nvSpPr>
                <p:spPr>
                  <a:xfrm>
                    <a:off x="280073" y="5475665"/>
                    <a:ext cx="793807" cy="461665"/>
                  </a:xfrm>
                  <a:prstGeom prst="rect">
                    <a:avLst/>
                  </a:prstGeom>
                </p:spPr>
                <p:txBody>
                  <a:bodyPr wrap="none" rtlCol="0">
                    <a:spAutoFit/>
                  </a:bodyPr>
                  <a:lstStyle/>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14:m>
                      <m:oMathPara xmlns:m="http://schemas.openxmlformats.org/officeDocument/2006/math">
                        <m:oMathParaPr>
                          <m:jc m:val="centerGroup"/>
                        </m:oMathParaPr>
                        <m:oMath xmlns:m="http://schemas.openxmlformats.org/officeDocument/2006/math">
                          <m:r>
                            <a:rPr kumimoji="0" lang="en-US" sz="2400" b="1" i="1" u="none" strike="noStrike" kern="1200" cap="none" spc="0" normalizeH="0" baseline="0" noProof="0" dirty="0" smtClean="0">
                              <a:ln>
                                <a:noFill/>
                              </a:ln>
                              <a:solidFill>
                                <a:schemeClr val="tx1"/>
                              </a:solidFill>
                              <a:effectLst/>
                              <a:uLnTx/>
                              <a:uFillTx/>
                              <a:latin typeface="Cambria Math"/>
                              <a:ea typeface="+mn-ea"/>
                              <a:cs typeface="+mn-cs"/>
                            </a:rPr>
                            <m:t>𝒐</m:t>
                          </m:r>
                        </m:oMath>
                      </m:oMathPara>
                    </a14:m>
                    <a:endParaRPr kumimoji="0" lang="en-AU" sz="2400" b="1" i="0" u="none" strike="noStrike" kern="1200" cap="none" spc="0" normalizeH="0" baseline="0" noProof="0" dirty="0" smtClean="0">
                      <a:ln>
                        <a:noFill/>
                      </a:ln>
                      <a:solidFill>
                        <a:schemeClr val="tx1"/>
                      </a:solidFill>
                      <a:effectLst/>
                      <a:uLnTx/>
                      <a:uFillTx/>
                      <a:latin typeface="Sommet bold"/>
                      <a:ea typeface="+mn-ea"/>
                      <a:cs typeface="+mn-cs"/>
                    </a:endParaRPr>
                  </a:p>
                </p:txBody>
              </p:sp>
            </mc:Choice>
            <mc:Fallback xmlns="">
              <p:sp>
                <p:nvSpPr>
                  <p:cNvPr id="121" name="TextBox 120"/>
                  <p:cNvSpPr txBox="1">
                    <a:spLocks noRot="1" noChangeAspect="1" noMove="1" noResize="1" noEditPoints="1" noAdjustHandles="1" noChangeArrowheads="1" noChangeShapeType="1" noTextEdit="1"/>
                  </p:cNvSpPr>
                  <p:nvPr/>
                </p:nvSpPr>
                <p:spPr>
                  <a:xfrm>
                    <a:off x="280073" y="5475665"/>
                    <a:ext cx="793807" cy="461665"/>
                  </a:xfrm>
                  <a:prstGeom prst="rect">
                    <a:avLst/>
                  </a:prstGeom>
                  <a:blipFill rotWithShape="1">
                    <a:blip r:embed="rId9"/>
                    <a:stretch>
                      <a:fillRect/>
                    </a:stretch>
                  </a:blipFill>
                </p:spPr>
                <p:txBody>
                  <a:bodyPr/>
                  <a:lstStyle/>
                  <a:p>
                    <a:r>
                      <a:rPr lang="en-AU">
                        <a:noFill/>
                      </a:rPr>
                      <a:t> </a:t>
                    </a:r>
                  </a:p>
                </p:txBody>
              </p:sp>
            </mc:Fallback>
          </mc:AlternateContent>
          <p:sp>
            <p:nvSpPr>
              <p:cNvPr id="27" name="TextBox 26"/>
              <p:cNvSpPr txBox="1"/>
              <p:nvPr/>
            </p:nvSpPr>
            <p:spPr>
              <a:xfrm>
                <a:off x="3180070" y="5662105"/>
                <a:ext cx="739305" cy="400110"/>
              </a:xfrm>
              <a:prstGeom prst="rect">
                <a:avLst/>
              </a:prstGeom>
            </p:spPr>
            <p:txBody>
              <a:bodyPr wrap="none" rtlCol="0">
                <a:spAutoFit/>
              </a:bodyPr>
              <a:lstStyle/>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r>
                  <a:rPr kumimoji="0" lang="en-US" sz="2000" b="1" i="0" u="none" strike="noStrike" kern="1200" cap="none" spc="0" normalizeH="0" baseline="0" noProof="0" dirty="0" smtClean="0">
                    <a:ln>
                      <a:noFill/>
                    </a:ln>
                    <a:solidFill>
                      <a:schemeClr val="tx1"/>
                    </a:solidFill>
                    <a:effectLst/>
                    <a:uLnTx/>
                    <a:uFillTx/>
                    <a:latin typeface="Sommet bold"/>
                    <a:ea typeface="+mn-ea"/>
                    <a:cs typeface="+mn-cs"/>
                  </a:rPr>
                  <a:t>attr1</a:t>
                </a:r>
                <a:endParaRPr kumimoji="0" lang="en-AU" sz="2000" b="1" i="0" u="none" strike="noStrike" kern="1200" cap="none" spc="0" normalizeH="0" baseline="0" noProof="0" dirty="0" smtClean="0">
                  <a:ln>
                    <a:noFill/>
                  </a:ln>
                  <a:solidFill>
                    <a:schemeClr val="tx1"/>
                  </a:solidFill>
                  <a:effectLst/>
                  <a:uLnTx/>
                  <a:uFillTx/>
                  <a:latin typeface="Sommet bold"/>
                  <a:ea typeface="+mn-ea"/>
                  <a:cs typeface="+mn-cs"/>
                </a:endParaRPr>
              </a:p>
            </p:txBody>
          </p:sp>
        </p:grpSp>
        <p:cxnSp>
          <p:nvCxnSpPr>
            <p:cNvPr id="15" name="直接连接符 14"/>
            <p:cNvCxnSpPr/>
            <p:nvPr/>
          </p:nvCxnSpPr>
          <p:spPr>
            <a:xfrm>
              <a:off x="990600" y="3151453"/>
              <a:ext cx="870558" cy="251065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778605" y="4604659"/>
              <a:ext cx="2716163" cy="87100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0" name="矩形 19"/>
                <p:cNvSpPr/>
                <p:nvPr/>
              </p:nvSpPr>
              <p:spPr>
                <a:xfrm>
                  <a:off x="1677359" y="5661090"/>
                  <a:ext cx="54046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b="1" i="1" smtClean="0">
                                <a:latin typeface="Cambria Math"/>
                              </a:rPr>
                            </m:ctrlPr>
                          </m:sSubPr>
                          <m:e>
                            <m:r>
                              <a:rPr lang="en-US" b="1" i="1">
                                <a:latin typeface="Cambria Math"/>
                              </a:rPr>
                              <m:t>𝑯</m:t>
                            </m:r>
                          </m:e>
                          <m:sub>
                            <m:r>
                              <a:rPr lang="en-US" b="1" i="1" smtClean="0">
                                <a:latin typeface="Cambria Math"/>
                              </a:rPr>
                              <m:t>𝟐</m:t>
                            </m:r>
                          </m:sub>
                        </m:sSub>
                      </m:oMath>
                    </m:oMathPara>
                  </a14:m>
                  <a:endParaRPr lang="en-AU" dirty="0"/>
                </a:p>
              </p:txBody>
            </p:sp>
          </mc:Choice>
          <mc:Fallback xmlns="">
            <p:sp>
              <p:nvSpPr>
                <p:cNvPr id="115" name="矩形 114"/>
                <p:cNvSpPr>
                  <a:spLocks noRot="1" noChangeAspect="1" noMove="1" noResize="1" noEditPoints="1" noAdjustHandles="1" noChangeArrowheads="1" noChangeShapeType="1" noTextEdit="1"/>
                </p:cNvSpPr>
                <p:nvPr/>
              </p:nvSpPr>
              <p:spPr>
                <a:xfrm>
                  <a:off x="1677359" y="5661090"/>
                  <a:ext cx="540468" cy="369332"/>
                </a:xfrm>
                <a:prstGeom prst="rect">
                  <a:avLst/>
                </a:prstGeom>
                <a:blipFill rotWithShape="1">
                  <a:blip r:embed="rId11"/>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22" name="矩形 21"/>
                <p:cNvSpPr/>
                <p:nvPr/>
              </p:nvSpPr>
              <p:spPr>
                <a:xfrm>
                  <a:off x="294179" y="4382320"/>
                  <a:ext cx="54046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b="1" i="1" smtClean="0">
                                <a:latin typeface="Cambria Math"/>
                              </a:rPr>
                            </m:ctrlPr>
                          </m:sSubPr>
                          <m:e>
                            <m:r>
                              <a:rPr lang="en-US" b="1" i="1">
                                <a:latin typeface="Cambria Math"/>
                              </a:rPr>
                              <m:t>𝑯</m:t>
                            </m:r>
                          </m:e>
                          <m:sub>
                            <m:r>
                              <a:rPr lang="en-US" b="1" i="1" smtClean="0">
                                <a:latin typeface="Cambria Math"/>
                              </a:rPr>
                              <m:t>𝟒</m:t>
                            </m:r>
                          </m:sub>
                        </m:sSub>
                      </m:oMath>
                    </m:oMathPara>
                  </a14:m>
                  <a:endParaRPr lang="en-AU" dirty="0"/>
                </a:p>
              </p:txBody>
            </p:sp>
          </mc:Choice>
          <mc:Fallback xmlns="">
            <p:sp>
              <p:nvSpPr>
                <p:cNvPr id="117" name="矩形 116"/>
                <p:cNvSpPr>
                  <a:spLocks noRot="1" noChangeAspect="1" noMove="1" noResize="1" noEditPoints="1" noAdjustHandles="1" noChangeArrowheads="1" noChangeShapeType="1" noTextEdit="1"/>
                </p:cNvSpPr>
                <p:nvPr/>
              </p:nvSpPr>
              <p:spPr>
                <a:xfrm>
                  <a:off x="294179" y="4382320"/>
                  <a:ext cx="540468" cy="369332"/>
                </a:xfrm>
                <a:prstGeom prst="rect">
                  <a:avLst/>
                </a:prstGeom>
                <a:blipFill rotWithShape="1">
                  <a:blip r:embed="rId13"/>
                  <a:stretch>
                    <a:fillRect b="-1667"/>
                  </a:stretch>
                </a:blipFill>
              </p:spPr>
              <p:txBody>
                <a:bodyPr/>
                <a:lstStyle/>
                <a:p>
                  <a:r>
                    <a:rPr lang="en-AU">
                      <a:noFill/>
                    </a:rPr>
                    <a:t> </a:t>
                  </a:r>
                </a:p>
              </p:txBody>
            </p:sp>
          </mc:Fallback>
        </mc:AlternateContent>
      </p:grpSp>
      <p:cxnSp>
        <p:nvCxnSpPr>
          <p:cNvPr id="37" name="直接连接符 36"/>
          <p:cNvCxnSpPr/>
          <p:nvPr/>
        </p:nvCxnSpPr>
        <p:spPr>
          <a:xfrm>
            <a:off x="878946" y="4424214"/>
            <a:ext cx="647274" cy="22398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6" name="矩形 55"/>
              <p:cNvSpPr/>
              <p:nvPr/>
            </p:nvSpPr>
            <p:spPr>
              <a:xfrm>
                <a:off x="1406166" y="5479853"/>
                <a:ext cx="54046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b="1" i="1" smtClean="0">
                              <a:latin typeface="Cambria Math"/>
                            </a:rPr>
                          </m:ctrlPr>
                        </m:sSubPr>
                        <m:e>
                          <m:r>
                            <a:rPr lang="en-US" b="1" i="1">
                              <a:latin typeface="Cambria Math"/>
                            </a:rPr>
                            <m:t>𝑯</m:t>
                          </m:r>
                        </m:e>
                        <m:sub>
                          <m:r>
                            <a:rPr lang="en-US" b="1" i="1" smtClean="0">
                              <a:latin typeface="Cambria Math"/>
                            </a:rPr>
                            <m:t>𝟏</m:t>
                          </m:r>
                        </m:sub>
                      </m:sSub>
                    </m:oMath>
                  </m:oMathPara>
                </a14:m>
                <a:endParaRPr lang="en-AU" dirty="0"/>
              </a:p>
            </p:txBody>
          </p:sp>
        </mc:Choice>
        <mc:Fallback xmlns="">
          <p:sp>
            <p:nvSpPr>
              <p:cNvPr id="56" name="矩形 55"/>
              <p:cNvSpPr>
                <a:spLocks noRot="1" noChangeAspect="1" noMove="1" noResize="1" noEditPoints="1" noAdjustHandles="1" noChangeArrowheads="1" noChangeShapeType="1" noTextEdit="1"/>
              </p:cNvSpPr>
              <p:nvPr/>
            </p:nvSpPr>
            <p:spPr>
              <a:xfrm>
                <a:off x="1406166" y="5479853"/>
                <a:ext cx="540468" cy="369332"/>
              </a:xfrm>
              <a:prstGeom prst="rect">
                <a:avLst/>
              </a:prstGeom>
              <a:blipFill rotWithShape="1">
                <a:blip r:embed="rId14"/>
                <a:stretch>
                  <a:fillRect/>
                </a:stretch>
              </a:blipFill>
            </p:spPr>
            <p:txBody>
              <a:bodyPr/>
              <a:lstStyle/>
              <a:p>
                <a:r>
                  <a:rPr lang="en-AU">
                    <a:noFill/>
                  </a:rPr>
                  <a:t> </a:t>
                </a:r>
              </a:p>
            </p:txBody>
          </p:sp>
        </mc:Fallback>
      </mc:AlternateContent>
      <p:cxnSp>
        <p:nvCxnSpPr>
          <p:cNvPr id="21" name="直接连接符 20"/>
          <p:cNvCxnSpPr/>
          <p:nvPr/>
        </p:nvCxnSpPr>
        <p:spPr>
          <a:xfrm>
            <a:off x="878946" y="4660268"/>
            <a:ext cx="2716163" cy="56948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1732011" y="4827884"/>
            <a:ext cx="229488" cy="65196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a:off x="1514608" y="4647908"/>
            <a:ext cx="57150" cy="18097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a:off x="1555221" y="4801806"/>
            <a:ext cx="176790" cy="2607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4" name="矩形 33"/>
              <p:cNvSpPr/>
              <p:nvPr/>
            </p:nvSpPr>
            <p:spPr>
              <a:xfrm>
                <a:off x="380414" y="4496510"/>
                <a:ext cx="54046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b="1" i="1" smtClean="0">
                              <a:latin typeface="Cambria Math"/>
                            </a:rPr>
                          </m:ctrlPr>
                        </m:sSubPr>
                        <m:e>
                          <m:r>
                            <a:rPr lang="en-US" b="1" i="1">
                              <a:latin typeface="Cambria Math"/>
                            </a:rPr>
                            <m:t>𝑯</m:t>
                          </m:r>
                        </m:e>
                        <m:sub>
                          <m:r>
                            <a:rPr lang="en-US" b="1" i="1" smtClean="0">
                              <a:latin typeface="Cambria Math"/>
                            </a:rPr>
                            <m:t>𝟓</m:t>
                          </m:r>
                        </m:sub>
                      </m:sSub>
                    </m:oMath>
                  </m:oMathPara>
                </a14:m>
                <a:endParaRPr lang="en-AU" dirty="0"/>
              </a:p>
            </p:txBody>
          </p:sp>
        </mc:Choice>
        <mc:Fallback xmlns="">
          <p:sp>
            <p:nvSpPr>
              <p:cNvPr id="34" name="矩形 33"/>
              <p:cNvSpPr>
                <a:spLocks noRot="1" noChangeAspect="1" noMove="1" noResize="1" noEditPoints="1" noAdjustHandles="1" noChangeArrowheads="1" noChangeShapeType="1" noTextEdit="1"/>
              </p:cNvSpPr>
              <p:nvPr/>
            </p:nvSpPr>
            <p:spPr>
              <a:xfrm>
                <a:off x="380414" y="4496510"/>
                <a:ext cx="540468" cy="369332"/>
              </a:xfrm>
              <a:prstGeom prst="rect">
                <a:avLst/>
              </a:prstGeom>
              <a:blipFill rotWithShape="1">
                <a:blip r:embed="rId15"/>
                <a:stretch>
                  <a:fillRect b="-3333"/>
                </a:stretch>
              </a:blipFill>
            </p:spPr>
            <p:txBody>
              <a:bodyPr/>
              <a:lstStyle/>
              <a:p>
                <a:r>
                  <a:rPr lang="en-AU">
                    <a:noFill/>
                  </a:rPr>
                  <a:t> </a:t>
                </a:r>
              </a:p>
            </p:txBody>
          </p:sp>
        </mc:Fallback>
      </mc:AlternateContent>
    </p:spTree>
    <p:extLst>
      <p:ext uri="{BB962C8B-B14F-4D97-AF65-F5344CB8AC3E}">
        <p14:creationId xmlns:p14="http://schemas.microsoft.com/office/powerpoint/2010/main" val="3120126431"/>
      </p:ext>
    </p:extLst>
  </p:cSld>
  <p:clrMapOvr>
    <a:masterClrMapping/>
  </p:clrMapOvr>
  <mc:AlternateContent xmlns:mc="http://schemas.openxmlformats.org/markup-compatibility/2006">
    <mc:Choice xmlns:p14="http://schemas.microsoft.com/office/powerpoint/2010/main" Requires="p14">
      <p:transition spd="slow" p14:dur="2000" advTm="1116"/>
    </mc:Choice>
    <mc:Fallback>
      <p:transition spd="slow" advTm="1116"/>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直接连接符 31"/>
          <p:cNvCxnSpPr/>
          <p:nvPr/>
        </p:nvCxnSpPr>
        <p:spPr>
          <a:xfrm>
            <a:off x="878946" y="3473493"/>
            <a:ext cx="2034365" cy="200816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直接连接符 53"/>
          <p:cNvCxnSpPr/>
          <p:nvPr/>
        </p:nvCxnSpPr>
        <p:spPr>
          <a:xfrm>
            <a:off x="1148871" y="2971008"/>
            <a:ext cx="568275" cy="251065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5" name="圆角矩形 54"/>
          <p:cNvSpPr/>
          <p:nvPr/>
        </p:nvSpPr>
        <p:spPr>
          <a:xfrm>
            <a:off x="479634" y="228600"/>
            <a:ext cx="8207166" cy="685800"/>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dirty="0" smtClean="0">
                <a:solidFill>
                  <a:schemeClr val="bg1"/>
                </a:solidFill>
              </a:rPr>
              <a:t>Naive Solutions</a:t>
            </a:r>
            <a:endParaRPr lang="en-AU" sz="3600" dirty="0">
              <a:solidFill>
                <a:schemeClr val="bg1"/>
              </a:solidFill>
            </a:endParaRPr>
          </a:p>
        </p:txBody>
      </p:sp>
      <mc:AlternateContent xmlns:mc="http://schemas.openxmlformats.org/markup-compatibility/2006" xmlns:a14="http://schemas.microsoft.com/office/drawing/2010/main">
        <mc:Choice Requires="a14">
          <p:sp>
            <p:nvSpPr>
              <p:cNvPr id="67" name="圆角矩形 66"/>
              <p:cNvSpPr/>
              <p:nvPr/>
            </p:nvSpPr>
            <p:spPr>
              <a:xfrm>
                <a:off x="658394" y="1219200"/>
                <a:ext cx="7809842" cy="1219200"/>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Randomized Incremental Method (</a:t>
                </a:r>
                <a14:m>
                  <m:oMath xmlns:m="http://schemas.openxmlformats.org/officeDocument/2006/math">
                    <m:r>
                      <a:rPr lang="en-US" b="1" i="1">
                        <a:solidFill>
                          <a:schemeClr val="tx1"/>
                        </a:solidFill>
                        <a:latin typeface="Cambria Math"/>
                      </a:rPr>
                      <m:t>𝒅</m:t>
                    </m:r>
                    <m:r>
                      <a:rPr lang="en-US" b="1" i="1">
                        <a:solidFill>
                          <a:schemeClr val="tx1"/>
                        </a:solidFill>
                        <a:latin typeface="Cambria Math"/>
                        <a:ea typeface="Cambria Math"/>
                      </a:rPr>
                      <m:t>≥</m:t>
                    </m:r>
                    <m:r>
                      <a:rPr lang="en-US" b="1" i="1">
                        <a:solidFill>
                          <a:schemeClr val="tx1"/>
                        </a:solidFill>
                        <a:latin typeface="Cambria Math"/>
                        <a:ea typeface="Cambria Math"/>
                      </a:rPr>
                      <m:t>𝟐</m:t>
                    </m:r>
                  </m:oMath>
                </a14:m>
                <a:r>
                  <a:rPr lang="en-US" b="1" dirty="0" smtClean="0">
                    <a:solidFill>
                      <a:schemeClr val="tx1"/>
                    </a:solidFill>
                  </a:rPr>
                  <a:t>) </a:t>
                </a:r>
                <a:r>
                  <a:rPr lang="en-US" dirty="0" smtClean="0">
                    <a:solidFill>
                      <a:schemeClr val="tx1"/>
                    </a:solidFill>
                  </a:rPr>
                  <a:t>[</a:t>
                </a:r>
                <a:r>
                  <a:rPr lang="en-US" dirty="0">
                    <a:solidFill>
                      <a:schemeClr val="tx1"/>
                    </a:solidFill>
                  </a:rPr>
                  <a:t>Mulmuley et al. DCG1991</a:t>
                </a:r>
                <a:r>
                  <a:rPr lang="en-US" dirty="0" smtClean="0">
                    <a:solidFill>
                      <a:schemeClr val="tx1"/>
                    </a:solidFill>
                  </a:rPr>
                  <a:t>]</a:t>
                </a:r>
              </a:p>
              <a:p>
                <a:pPr algn="ctr"/>
                <a:r>
                  <a:rPr lang="en-US" b="1" dirty="0" smtClean="0">
                    <a:solidFill>
                      <a:schemeClr val="tx1"/>
                    </a:solidFill>
                  </a:rPr>
                  <a:t>Main idea</a:t>
                </a:r>
                <a:r>
                  <a:rPr lang="en-US" dirty="0" smtClean="0">
                    <a:solidFill>
                      <a:schemeClr val="tx1"/>
                    </a:solidFill>
                  </a:rPr>
                  <a:t>: The </a:t>
                </a:r>
                <a14:m>
                  <m:oMath xmlns:m="http://schemas.openxmlformats.org/officeDocument/2006/math">
                    <m:r>
                      <a:rPr lang="en-US" i="1" dirty="0" smtClean="0">
                        <a:solidFill>
                          <a:schemeClr val="tx1"/>
                        </a:solidFill>
                        <a:latin typeface="Cambria Math"/>
                      </a:rPr>
                      <m:t>𝑘</m:t>
                    </m:r>
                  </m:oMath>
                </a14:m>
                <a:r>
                  <a:rPr lang="en-US" dirty="0" smtClean="0">
                    <a:solidFill>
                      <a:schemeClr val="tx1"/>
                    </a:solidFill>
                  </a:rPr>
                  <a:t>-level is constructed incrementally by adding in hyperplanes one by one in a random order. </a:t>
                </a:r>
              </a:p>
            </p:txBody>
          </p:sp>
        </mc:Choice>
        <mc:Fallback xmlns="">
          <p:sp>
            <p:nvSpPr>
              <p:cNvPr id="67" name="圆角矩形 66"/>
              <p:cNvSpPr>
                <a:spLocks noRot="1" noChangeAspect="1" noMove="1" noResize="1" noEditPoints="1" noAdjustHandles="1" noChangeArrowheads="1" noChangeShapeType="1" noTextEdit="1"/>
              </p:cNvSpPr>
              <p:nvPr/>
            </p:nvSpPr>
            <p:spPr>
              <a:xfrm>
                <a:off x="658394" y="1219200"/>
                <a:ext cx="7809842" cy="1219200"/>
              </a:xfrm>
              <a:prstGeom prst="roundRect">
                <a:avLst/>
              </a:prstGeom>
              <a:blipFill rotWithShape="1">
                <a:blip r:embed="rId3"/>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68" name="矩形 67"/>
              <p:cNvSpPr/>
              <p:nvPr/>
            </p:nvSpPr>
            <p:spPr>
              <a:xfrm>
                <a:off x="4019716" y="3448790"/>
                <a:ext cx="4541290" cy="1591565"/>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Drawback</a:t>
                </a:r>
                <a:r>
                  <a:rPr lang="zh-CN" altLang="en-US" b="1" dirty="0" smtClean="0">
                    <a:solidFill>
                      <a:schemeClr val="tx1"/>
                    </a:solidFill>
                  </a:rPr>
                  <a:t>：</a:t>
                </a:r>
                <a:endParaRPr lang="en-US" b="1" dirty="0" smtClean="0">
                  <a:solidFill>
                    <a:schemeClr val="tx1"/>
                  </a:solidFill>
                </a:endParaRPr>
              </a:p>
              <a:p>
                <a:pPr algn="ctr"/>
                <a:r>
                  <a:rPr lang="en-US" dirty="0" smtClean="0">
                    <a:solidFill>
                      <a:schemeClr val="tx1"/>
                    </a:solidFill>
                  </a:rPr>
                  <a:t>The performance is </a:t>
                </a:r>
                <a:r>
                  <a:rPr lang="en-US" b="1" dirty="0" smtClean="0">
                    <a:solidFill>
                      <a:schemeClr val="tx1"/>
                    </a:solidFill>
                  </a:rPr>
                  <a:t>very sensitive to </a:t>
                </a:r>
                <a14:m>
                  <m:oMath xmlns:m="http://schemas.openxmlformats.org/officeDocument/2006/math">
                    <m:r>
                      <a:rPr lang="en-US" b="1" i="1" dirty="0" smtClean="0">
                        <a:solidFill>
                          <a:schemeClr val="tx1"/>
                        </a:solidFill>
                        <a:latin typeface="Cambria Math"/>
                      </a:rPr>
                      <m:t>𝒏</m:t>
                    </m:r>
                  </m:oMath>
                </a14:m>
                <a:r>
                  <a:rPr lang="en-US" b="1" dirty="0" smtClean="0">
                    <a:solidFill>
                      <a:schemeClr val="tx1"/>
                    </a:solidFill>
                  </a:rPr>
                  <a:t> </a:t>
                </a:r>
                <a:r>
                  <a:rPr lang="en-US" dirty="0" smtClean="0">
                    <a:solidFill>
                      <a:schemeClr val="tx1"/>
                    </a:solidFill>
                  </a:rPr>
                  <a:t>even in low dimensional space due to high expected time complexity </a:t>
                </a:r>
                <a14:m>
                  <m:oMath xmlns:m="http://schemas.openxmlformats.org/officeDocument/2006/math">
                    <m:r>
                      <a:rPr lang="en-US" b="0" i="1" smtClean="0">
                        <a:solidFill>
                          <a:schemeClr val="tx1"/>
                        </a:solidFill>
                        <a:latin typeface="Cambria Math"/>
                      </a:rPr>
                      <m:t>𝑂</m:t>
                    </m:r>
                    <m:r>
                      <a:rPr lang="en-US" b="0" i="1" smtClean="0">
                        <a:solidFill>
                          <a:schemeClr val="tx1"/>
                        </a:solidFill>
                        <a:latin typeface="Cambria Math"/>
                      </a:rPr>
                      <m:t>(</m:t>
                    </m:r>
                    <m:sSup>
                      <m:sSupPr>
                        <m:ctrlPr>
                          <a:rPr lang="en-US" b="0" i="1" smtClean="0">
                            <a:solidFill>
                              <a:schemeClr val="tx1"/>
                            </a:solidFill>
                            <a:latin typeface="Cambria Math"/>
                          </a:rPr>
                        </m:ctrlPr>
                      </m:sSupPr>
                      <m:e>
                        <m:r>
                          <a:rPr lang="en-US" b="0" i="1" smtClean="0">
                            <a:solidFill>
                              <a:schemeClr val="tx1"/>
                            </a:solidFill>
                            <a:latin typeface="Cambria Math"/>
                          </a:rPr>
                          <m:t>𝑛</m:t>
                        </m:r>
                      </m:e>
                      <m:sup>
                        <m:d>
                          <m:dPr>
                            <m:begChr m:val="⌊"/>
                            <m:endChr m:val="⌋"/>
                            <m:ctrlPr>
                              <a:rPr lang="en-US" b="0" i="1" smtClean="0">
                                <a:solidFill>
                                  <a:schemeClr val="tx1"/>
                                </a:solidFill>
                                <a:latin typeface="Cambria Math"/>
                              </a:rPr>
                            </m:ctrlPr>
                          </m:dPr>
                          <m:e>
                            <m:f>
                              <m:fPr>
                                <m:type m:val="lin"/>
                                <m:ctrlPr>
                                  <a:rPr lang="en-US" b="0" i="1" smtClean="0">
                                    <a:solidFill>
                                      <a:schemeClr val="tx1"/>
                                    </a:solidFill>
                                    <a:latin typeface="Cambria Math"/>
                                  </a:rPr>
                                </m:ctrlPr>
                              </m:fPr>
                              <m:num>
                                <m:r>
                                  <a:rPr lang="en-US" b="0" i="1" smtClean="0">
                                    <a:solidFill>
                                      <a:schemeClr val="tx1"/>
                                    </a:solidFill>
                                    <a:latin typeface="Cambria Math"/>
                                  </a:rPr>
                                  <m:t>𝑑</m:t>
                                </m:r>
                              </m:num>
                              <m:den>
                                <m:r>
                                  <a:rPr lang="en-US" b="0" i="1" smtClean="0">
                                    <a:solidFill>
                                      <a:schemeClr val="tx1"/>
                                    </a:solidFill>
                                    <a:latin typeface="Cambria Math"/>
                                  </a:rPr>
                                  <m:t>2</m:t>
                                </m:r>
                              </m:den>
                            </m:f>
                          </m:e>
                        </m:d>
                      </m:sup>
                    </m:sSup>
                    <m:sSup>
                      <m:sSupPr>
                        <m:ctrlPr>
                          <a:rPr lang="en-US" b="0" i="1" smtClean="0">
                            <a:solidFill>
                              <a:schemeClr val="tx1"/>
                            </a:solidFill>
                            <a:latin typeface="Cambria Math"/>
                          </a:rPr>
                        </m:ctrlPr>
                      </m:sSupPr>
                      <m:e>
                        <m:r>
                          <a:rPr lang="en-US" b="0" i="1" smtClean="0">
                            <a:solidFill>
                              <a:schemeClr val="tx1"/>
                            </a:solidFill>
                            <a:latin typeface="Cambria Math"/>
                          </a:rPr>
                          <m:t>𝑘</m:t>
                        </m:r>
                      </m:e>
                      <m:sup>
                        <m:d>
                          <m:dPr>
                            <m:begChr m:val="⌈"/>
                            <m:endChr m:val="⌉"/>
                            <m:ctrlPr>
                              <a:rPr lang="en-US" b="0" i="1" smtClean="0">
                                <a:solidFill>
                                  <a:schemeClr val="tx1"/>
                                </a:solidFill>
                                <a:latin typeface="Cambria Math"/>
                              </a:rPr>
                            </m:ctrlPr>
                          </m:dPr>
                          <m:e>
                            <m:f>
                              <m:fPr>
                                <m:type m:val="lin"/>
                                <m:ctrlPr>
                                  <a:rPr lang="en-US" b="0" i="1" smtClean="0">
                                    <a:solidFill>
                                      <a:schemeClr val="tx1"/>
                                    </a:solidFill>
                                    <a:latin typeface="Cambria Math"/>
                                  </a:rPr>
                                </m:ctrlPr>
                              </m:fPr>
                              <m:num>
                                <m:r>
                                  <a:rPr lang="en-US" b="0" i="1" smtClean="0">
                                    <a:solidFill>
                                      <a:schemeClr val="tx1"/>
                                    </a:solidFill>
                                    <a:latin typeface="Cambria Math"/>
                                  </a:rPr>
                                  <m:t>𝑑</m:t>
                                </m:r>
                              </m:num>
                              <m:den>
                                <m:r>
                                  <a:rPr lang="en-US" b="0" i="1" smtClean="0">
                                    <a:solidFill>
                                      <a:schemeClr val="tx1"/>
                                    </a:solidFill>
                                    <a:latin typeface="Cambria Math"/>
                                  </a:rPr>
                                  <m:t>2</m:t>
                                </m:r>
                              </m:den>
                            </m:f>
                          </m:e>
                        </m:d>
                      </m:sup>
                    </m:sSup>
                    <m:r>
                      <a:rPr lang="en-US" b="0" i="1" smtClean="0">
                        <a:solidFill>
                          <a:schemeClr val="tx1"/>
                        </a:solidFill>
                        <a:latin typeface="Cambria Math"/>
                      </a:rPr>
                      <m:t>)</m:t>
                    </m:r>
                  </m:oMath>
                </a14:m>
                <a:r>
                  <a:rPr lang="en-US" dirty="0" smtClean="0">
                    <a:solidFill>
                      <a:schemeClr val="tx1"/>
                    </a:solidFill>
                  </a:rPr>
                  <a:t> </a:t>
                </a:r>
              </a:p>
            </p:txBody>
          </p:sp>
        </mc:Choice>
        <mc:Fallback xmlns="">
          <p:sp>
            <p:nvSpPr>
              <p:cNvPr id="68" name="矩形 67"/>
              <p:cNvSpPr>
                <a:spLocks noRot="1" noChangeAspect="1" noMove="1" noResize="1" noEditPoints="1" noAdjustHandles="1" noChangeArrowheads="1" noChangeShapeType="1" noTextEdit="1"/>
              </p:cNvSpPr>
              <p:nvPr/>
            </p:nvSpPr>
            <p:spPr>
              <a:xfrm>
                <a:off x="4019716" y="3448790"/>
                <a:ext cx="4541290" cy="1591565"/>
              </a:xfrm>
              <a:prstGeom prst="rect">
                <a:avLst/>
              </a:prstGeom>
              <a:blipFill rotWithShape="1">
                <a:blip r:embed="rId4"/>
                <a:stretch>
                  <a:fillRect l="-134" r="-1602" b="-10943"/>
                </a:stretch>
              </a:blipFill>
            </p:spPr>
            <p:txBody>
              <a:bodyPr/>
              <a:lstStyle/>
              <a:p>
                <a:r>
                  <a:rPr lang="en-AU">
                    <a:noFill/>
                  </a:rPr>
                  <a:t> </a:t>
                </a:r>
              </a:p>
            </p:txBody>
          </p:sp>
        </mc:Fallback>
      </mc:AlternateContent>
      <p:grpSp>
        <p:nvGrpSpPr>
          <p:cNvPr id="12" name="组合 11"/>
          <p:cNvGrpSpPr/>
          <p:nvPr/>
        </p:nvGrpSpPr>
        <p:grpSpPr>
          <a:xfrm>
            <a:off x="380414" y="2826521"/>
            <a:ext cx="3639302" cy="3055249"/>
            <a:chOff x="280073" y="3006966"/>
            <a:chExt cx="3639302" cy="3055249"/>
          </a:xfrm>
        </p:grpSpPr>
        <p:grpSp>
          <p:nvGrpSpPr>
            <p:cNvPr id="14" name="组合 13"/>
            <p:cNvGrpSpPr/>
            <p:nvPr/>
          </p:nvGrpSpPr>
          <p:grpSpPr>
            <a:xfrm>
              <a:off x="280073" y="3006966"/>
              <a:ext cx="3639302" cy="3055249"/>
              <a:chOff x="280073" y="3006966"/>
              <a:chExt cx="3639302" cy="3055249"/>
            </a:xfrm>
          </p:grpSpPr>
          <p:grpSp>
            <p:nvGrpSpPr>
              <p:cNvPr id="24" name="组合 23"/>
              <p:cNvGrpSpPr/>
              <p:nvPr/>
            </p:nvGrpSpPr>
            <p:grpSpPr>
              <a:xfrm>
                <a:off x="778605" y="3075253"/>
                <a:ext cx="3048000" cy="2590800"/>
                <a:chOff x="914400" y="2362200"/>
                <a:chExt cx="3048000" cy="2590800"/>
              </a:xfrm>
            </p:grpSpPr>
            <p:cxnSp>
              <p:nvCxnSpPr>
                <p:cNvPr id="28" name="直接箭头连接符 27"/>
                <p:cNvCxnSpPr/>
                <p:nvPr/>
              </p:nvCxnSpPr>
              <p:spPr>
                <a:xfrm>
                  <a:off x="914400" y="4953000"/>
                  <a:ext cx="30480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直接箭头连接符 28"/>
                <p:cNvCxnSpPr/>
                <p:nvPr/>
              </p:nvCxnSpPr>
              <p:spPr>
                <a:xfrm flipV="1">
                  <a:off x="914400" y="2362200"/>
                  <a:ext cx="0" cy="25908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25" name="TextBox 24"/>
              <p:cNvSpPr txBox="1"/>
              <p:nvPr/>
            </p:nvSpPr>
            <p:spPr>
              <a:xfrm rot="10800000">
                <a:off x="318191" y="3006966"/>
                <a:ext cx="492443" cy="646972"/>
              </a:xfrm>
              <a:prstGeom prst="rect">
                <a:avLst/>
              </a:prstGeom>
            </p:spPr>
            <p:txBody>
              <a:bodyPr vert="eaVert" wrap="none" rtlCol="0">
                <a:spAutoFit/>
              </a:bodyPr>
              <a:lstStyle/>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r>
                  <a:rPr kumimoji="0" lang="en-US" sz="2000" b="1" i="0" u="none" strike="noStrike" kern="1200" cap="none" spc="0" normalizeH="0" baseline="0" noProof="0" dirty="0" smtClean="0">
                    <a:ln>
                      <a:noFill/>
                    </a:ln>
                    <a:solidFill>
                      <a:schemeClr val="tx1"/>
                    </a:solidFill>
                    <a:effectLst/>
                    <a:uLnTx/>
                    <a:uFillTx/>
                    <a:latin typeface="Sommet bold"/>
                    <a:ea typeface="+mn-ea"/>
                    <a:cs typeface="+mn-cs"/>
                  </a:rPr>
                  <a:t>attr2</a:t>
                </a:r>
                <a:endParaRPr kumimoji="0" lang="en-AU" sz="2000" b="1" i="0" u="none" strike="noStrike" kern="1200" cap="none" spc="0" normalizeH="0" baseline="0" noProof="0" dirty="0" smtClean="0">
                  <a:ln>
                    <a:noFill/>
                  </a:ln>
                  <a:solidFill>
                    <a:schemeClr val="tx1"/>
                  </a:solidFill>
                  <a:effectLst/>
                  <a:uLnTx/>
                  <a:uFillTx/>
                  <a:latin typeface="Sommet bold"/>
                  <a:ea typeface="+mn-ea"/>
                  <a:cs typeface="+mn-cs"/>
                </a:endParaRPr>
              </a:p>
            </p:txBody>
          </p:sp>
          <mc:AlternateContent xmlns:mc="http://schemas.openxmlformats.org/markup-compatibility/2006" xmlns:a14="http://schemas.microsoft.com/office/drawing/2010/main">
            <mc:Choice Requires="a14">
              <p:sp>
                <p:nvSpPr>
                  <p:cNvPr id="26" name="TextBox 25"/>
                  <p:cNvSpPr txBox="1"/>
                  <p:nvPr/>
                </p:nvSpPr>
                <p:spPr>
                  <a:xfrm>
                    <a:off x="280073" y="5475665"/>
                    <a:ext cx="793807" cy="461665"/>
                  </a:xfrm>
                  <a:prstGeom prst="rect">
                    <a:avLst/>
                  </a:prstGeom>
                </p:spPr>
                <p:txBody>
                  <a:bodyPr wrap="none" rtlCol="0">
                    <a:spAutoFit/>
                  </a:bodyPr>
                  <a:lstStyle/>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14:m>
                      <m:oMathPara xmlns:m="http://schemas.openxmlformats.org/officeDocument/2006/math">
                        <m:oMathParaPr>
                          <m:jc m:val="centerGroup"/>
                        </m:oMathParaPr>
                        <m:oMath xmlns:m="http://schemas.openxmlformats.org/officeDocument/2006/math">
                          <m:r>
                            <a:rPr kumimoji="0" lang="en-US" sz="2400" b="1" i="1" u="none" strike="noStrike" kern="1200" cap="none" spc="0" normalizeH="0" baseline="0" noProof="0" dirty="0" smtClean="0">
                              <a:ln>
                                <a:noFill/>
                              </a:ln>
                              <a:solidFill>
                                <a:schemeClr val="tx1"/>
                              </a:solidFill>
                              <a:effectLst/>
                              <a:uLnTx/>
                              <a:uFillTx/>
                              <a:latin typeface="Cambria Math"/>
                              <a:ea typeface="+mn-ea"/>
                              <a:cs typeface="+mn-cs"/>
                            </a:rPr>
                            <m:t>𝒐</m:t>
                          </m:r>
                        </m:oMath>
                      </m:oMathPara>
                    </a14:m>
                    <a:endParaRPr kumimoji="0" lang="en-AU" sz="2400" b="1" i="0" u="none" strike="noStrike" kern="1200" cap="none" spc="0" normalizeH="0" baseline="0" noProof="0" dirty="0" smtClean="0">
                      <a:ln>
                        <a:noFill/>
                      </a:ln>
                      <a:solidFill>
                        <a:schemeClr val="tx1"/>
                      </a:solidFill>
                      <a:effectLst/>
                      <a:uLnTx/>
                      <a:uFillTx/>
                      <a:latin typeface="Sommet bold"/>
                      <a:ea typeface="+mn-ea"/>
                      <a:cs typeface="+mn-cs"/>
                    </a:endParaRPr>
                  </a:p>
                </p:txBody>
              </p:sp>
            </mc:Choice>
            <mc:Fallback xmlns="">
              <p:sp>
                <p:nvSpPr>
                  <p:cNvPr id="121" name="TextBox 120"/>
                  <p:cNvSpPr txBox="1">
                    <a:spLocks noRot="1" noChangeAspect="1" noMove="1" noResize="1" noEditPoints="1" noAdjustHandles="1" noChangeArrowheads="1" noChangeShapeType="1" noTextEdit="1"/>
                  </p:cNvSpPr>
                  <p:nvPr/>
                </p:nvSpPr>
                <p:spPr>
                  <a:xfrm>
                    <a:off x="280073" y="5475665"/>
                    <a:ext cx="793807" cy="461665"/>
                  </a:xfrm>
                  <a:prstGeom prst="rect">
                    <a:avLst/>
                  </a:prstGeom>
                  <a:blipFill rotWithShape="1">
                    <a:blip r:embed="rId9"/>
                    <a:stretch>
                      <a:fillRect/>
                    </a:stretch>
                  </a:blipFill>
                </p:spPr>
                <p:txBody>
                  <a:bodyPr/>
                  <a:lstStyle/>
                  <a:p>
                    <a:r>
                      <a:rPr lang="en-AU">
                        <a:noFill/>
                      </a:rPr>
                      <a:t> </a:t>
                    </a:r>
                  </a:p>
                </p:txBody>
              </p:sp>
            </mc:Fallback>
          </mc:AlternateContent>
          <p:sp>
            <p:nvSpPr>
              <p:cNvPr id="27" name="TextBox 26"/>
              <p:cNvSpPr txBox="1"/>
              <p:nvPr/>
            </p:nvSpPr>
            <p:spPr>
              <a:xfrm>
                <a:off x="3180070" y="5662105"/>
                <a:ext cx="739305" cy="400110"/>
              </a:xfrm>
              <a:prstGeom prst="rect">
                <a:avLst/>
              </a:prstGeom>
            </p:spPr>
            <p:txBody>
              <a:bodyPr wrap="none" rtlCol="0">
                <a:spAutoFit/>
              </a:bodyPr>
              <a:lstStyle/>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r>
                  <a:rPr kumimoji="0" lang="en-US" sz="2000" b="1" i="0" u="none" strike="noStrike" kern="1200" cap="none" spc="0" normalizeH="0" baseline="0" noProof="0" dirty="0" smtClean="0">
                    <a:ln>
                      <a:noFill/>
                    </a:ln>
                    <a:solidFill>
                      <a:schemeClr val="tx1"/>
                    </a:solidFill>
                    <a:effectLst/>
                    <a:uLnTx/>
                    <a:uFillTx/>
                    <a:latin typeface="Sommet bold"/>
                    <a:ea typeface="+mn-ea"/>
                    <a:cs typeface="+mn-cs"/>
                  </a:rPr>
                  <a:t>attr1</a:t>
                </a:r>
                <a:endParaRPr kumimoji="0" lang="en-AU" sz="2000" b="1" i="0" u="none" strike="noStrike" kern="1200" cap="none" spc="0" normalizeH="0" baseline="0" noProof="0" dirty="0" smtClean="0">
                  <a:ln>
                    <a:noFill/>
                  </a:ln>
                  <a:solidFill>
                    <a:schemeClr val="tx1"/>
                  </a:solidFill>
                  <a:effectLst/>
                  <a:uLnTx/>
                  <a:uFillTx/>
                  <a:latin typeface="Sommet bold"/>
                  <a:ea typeface="+mn-ea"/>
                  <a:cs typeface="+mn-cs"/>
                </a:endParaRPr>
              </a:p>
            </p:txBody>
          </p:sp>
        </p:grpSp>
        <p:cxnSp>
          <p:nvCxnSpPr>
            <p:cNvPr id="15" name="直接连接符 14"/>
            <p:cNvCxnSpPr/>
            <p:nvPr/>
          </p:nvCxnSpPr>
          <p:spPr>
            <a:xfrm>
              <a:off x="990600" y="3151453"/>
              <a:ext cx="870558" cy="251065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778605" y="4604659"/>
              <a:ext cx="2716163" cy="87100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0" name="矩形 19"/>
                <p:cNvSpPr/>
                <p:nvPr/>
              </p:nvSpPr>
              <p:spPr>
                <a:xfrm>
                  <a:off x="1677359" y="5661090"/>
                  <a:ext cx="54046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b="1" i="1" smtClean="0">
                                <a:latin typeface="Cambria Math"/>
                              </a:rPr>
                            </m:ctrlPr>
                          </m:sSubPr>
                          <m:e>
                            <m:r>
                              <a:rPr lang="en-US" b="1" i="1">
                                <a:latin typeface="Cambria Math"/>
                              </a:rPr>
                              <m:t>𝑯</m:t>
                            </m:r>
                          </m:e>
                          <m:sub>
                            <m:r>
                              <a:rPr lang="en-US" b="1" i="1" smtClean="0">
                                <a:latin typeface="Cambria Math"/>
                              </a:rPr>
                              <m:t>𝟐</m:t>
                            </m:r>
                          </m:sub>
                        </m:sSub>
                      </m:oMath>
                    </m:oMathPara>
                  </a14:m>
                  <a:endParaRPr lang="en-AU" dirty="0"/>
                </a:p>
              </p:txBody>
            </p:sp>
          </mc:Choice>
          <mc:Fallback xmlns="">
            <p:sp>
              <p:nvSpPr>
                <p:cNvPr id="115" name="矩形 114"/>
                <p:cNvSpPr>
                  <a:spLocks noRot="1" noChangeAspect="1" noMove="1" noResize="1" noEditPoints="1" noAdjustHandles="1" noChangeArrowheads="1" noChangeShapeType="1" noTextEdit="1"/>
                </p:cNvSpPr>
                <p:nvPr/>
              </p:nvSpPr>
              <p:spPr>
                <a:xfrm>
                  <a:off x="1677359" y="5661090"/>
                  <a:ext cx="540468" cy="369332"/>
                </a:xfrm>
                <a:prstGeom prst="rect">
                  <a:avLst/>
                </a:prstGeom>
                <a:blipFill rotWithShape="1">
                  <a:blip r:embed="rId11"/>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22" name="矩形 21"/>
                <p:cNvSpPr/>
                <p:nvPr/>
              </p:nvSpPr>
              <p:spPr>
                <a:xfrm>
                  <a:off x="294179" y="4382320"/>
                  <a:ext cx="54046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b="1" i="1" smtClean="0">
                                <a:latin typeface="Cambria Math"/>
                              </a:rPr>
                            </m:ctrlPr>
                          </m:sSubPr>
                          <m:e>
                            <m:r>
                              <a:rPr lang="en-US" b="1" i="1">
                                <a:latin typeface="Cambria Math"/>
                              </a:rPr>
                              <m:t>𝑯</m:t>
                            </m:r>
                          </m:e>
                          <m:sub>
                            <m:r>
                              <a:rPr lang="en-US" b="1" i="1" smtClean="0">
                                <a:latin typeface="Cambria Math"/>
                              </a:rPr>
                              <m:t>𝟒</m:t>
                            </m:r>
                          </m:sub>
                        </m:sSub>
                      </m:oMath>
                    </m:oMathPara>
                  </a14:m>
                  <a:endParaRPr lang="en-AU" dirty="0"/>
                </a:p>
              </p:txBody>
            </p:sp>
          </mc:Choice>
          <mc:Fallback xmlns="">
            <p:sp>
              <p:nvSpPr>
                <p:cNvPr id="117" name="矩形 116"/>
                <p:cNvSpPr>
                  <a:spLocks noRot="1" noChangeAspect="1" noMove="1" noResize="1" noEditPoints="1" noAdjustHandles="1" noChangeArrowheads="1" noChangeShapeType="1" noTextEdit="1"/>
                </p:cNvSpPr>
                <p:nvPr/>
              </p:nvSpPr>
              <p:spPr>
                <a:xfrm>
                  <a:off x="294179" y="4382320"/>
                  <a:ext cx="540468" cy="369332"/>
                </a:xfrm>
                <a:prstGeom prst="rect">
                  <a:avLst/>
                </a:prstGeom>
                <a:blipFill rotWithShape="1">
                  <a:blip r:embed="rId13"/>
                  <a:stretch>
                    <a:fillRect b="-1667"/>
                  </a:stretch>
                </a:blipFill>
              </p:spPr>
              <p:txBody>
                <a:bodyPr/>
                <a:lstStyle/>
                <a:p>
                  <a:r>
                    <a:rPr lang="en-AU">
                      <a:noFill/>
                    </a:rPr>
                    <a:t> </a:t>
                  </a:r>
                </a:p>
              </p:txBody>
            </p:sp>
          </mc:Fallback>
        </mc:AlternateContent>
      </p:grpSp>
      <mc:AlternateContent xmlns:mc="http://schemas.openxmlformats.org/markup-compatibility/2006" xmlns:a14="http://schemas.microsoft.com/office/drawing/2010/main">
        <mc:Choice Requires="a14">
          <p:sp>
            <p:nvSpPr>
              <p:cNvPr id="56" name="矩形 55"/>
              <p:cNvSpPr/>
              <p:nvPr/>
            </p:nvSpPr>
            <p:spPr>
              <a:xfrm>
                <a:off x="1406166" y="5479853"/>
                <a:ext cx="54046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b="1" i="1" smtClean="0">
                              <a:latin typeface="Cambria Math"/>
                            </a:rPr>
                          </m:ctrlPr>
                        </m:sSubPr>
                        <m:e>
                          <m:r>
                            <a:rPr lang="en-US" b="1" i="1">
                              <a:latin typeface="Cambria Math"/>
                            </a:rPr>
                            <m:t>𝑯</m:t>
                          </m:r>
                        </m:e>
                        <m:sub>
                          <m:r>
                            <a:rPr lang="en-US" b="1" i="1" smtClean="0">
                              <a:latin typeface="Cambria Math"/>
                            </a:rPr>
                            <m:t>𝟏</m:t>
                          </m:r>
                        </m:sub>
                      </m:sSub>
                    </m:oMath>
                  </m:oMathPara>
                </a14:m>
                <a:endParaRPr lang="en-AU" dirty="0"/>
              </a:p>
            </p:txBody>
          </p:sp>
        </mc:Choice>
        <mc:Fallback xmlns="">
          <p:sp>
            <p:nvSpPr>
              <p:cNvPr id="56" name="矩形 55"/>
              <p:cNvSpPr>
                <a:spLocks noRot="1" noChangeAspect="1" noMove="1" noResize="1" noEditPoints="1" noAdjustHandles="1" noChangeArrowheads="1" noChangeShapeType="1" noTextEdit="1"/>
              </p:cNvSpPr>
              <p:nvPr/>
            </p:nvSpPr>
            <p:spPr>
              <a:xfrm>
                <a:off x="1406166" y="5479853"/>
                <a:ext cx="540468" cy="369332"/>
              </a:xfrm>
              <a:prstGeom prst="rect">
                <a:avLst/>
              </a:prstGeom>
              <a:blipFill rotWithShape="1">
                <a:blip r:embed="rId14"/>
                <a:stretch>
                  <a:fillRect/>
                </a:stretch>
              </a:blipFill>
            </p:spPr>
            <p:txBody>
              <a:bodyPr/>
              <a:lstStyle/>
              <a:p>
                <a:r>
                  <a:rPr lang="en-AU">
                    <a:noFill/>
                  </a:rPr>
                  <a:t> </a:t>
                </a:r>
              </a:p>
            </p:txBody>
          </p:sp>
        </mc:Fallback>
      </mc:AlternateContent>
      <p:cxnSp>
        <p:nvCxnSpPr>
          <p:cNvPr id="21" name="直接连接符 20"/>
          <p:cNvCxnSpPr/>
          <p:nvPr/>
        </p:nvCxnSpPr>
        <p:spPr>
          <a:xfrm>
            <a:off x="878946" y="4660268"/>
            <a:ext cx="2716163" cy="56948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3" name="矩形 32"/>
              <p:cNvSpPr/>
              <p:nvPr/>
            </p:nvSpPr>
            <p:spPr>
              <a:xfrm>
                <a:off x="2643077" y="5480645"/>
                <a:ext cx="54046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b="1" i="1" smtClean="0">
                              <a:latin typeface="Cambria Math"/>
                            </a:rPr>
                          </m:ctrlPr>
                        </m:sSubPr>
                        <m:e>
                          <m:r>
                            <a:rPr lang="en-US" b="1" i="1">
                              <a:latin typeface="Cambria Math"/>
                            </a:rPr>
                            <m:t>𝑯</m:t>
                          </m:r>
                        </m:e>
                        <m:sub>
                          <m:r>
                            <a:rPr lang="en-US" b="1" i="1" smtClean="0">
                              <a:latin typeface="Cambria Math"/>
                            </a:rPr>
                            <m:t>𝟑</m:t>
                          </m:r>
                        </m:sub>
                      </m:sSub>
                    </m:oMath>
                  </m:oMathPara>
                </a14:m>
                <a:endParaRPr lang="en-AU" dirty="0"/>
              </a:p>
            </p:txBody>
          </p:sp>
        </mc:Choice>
        <mc:Fallback xmlns="">
          <p:sp>
            <p:nvSpPr>
              <p:cNvPr id="33" name="矩形 32"/>
              <p:cNvSpPr>
                <a:spLocks noRot="1" noChangeAspect="1" noMove="1" noResize="1" noEditPoints="1" noAdjustHandles="1" noChangeArrowheads="1" noChangeShapeType="1" noTextEdit="1"/>
              </p:cNvSpPr>
              <p:nvPr/>
            </p:nvSpPr>
            <p:spPr>
              <a:xfrm>
                <a:off x="2643077" y="5480645"/>
                <a:ext cx="540468" cy="369332"/>
              </a:xfrm>
              <a:prstGeom prst="rect">
                <a:avLst/>
              </a:prstGeom>
              <a:blipFill rotWithShape="1">
                <a:blip r:embed="rId15"/>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34" name="矩形 33"/>
              <p:cNvSpPr/>
              <p:nvPr/>
            </p:nvSpPr>
            <p:spPr>
              <a:xfrm>
                <a:off x="380414" y="4496510"/>
                <a:ext cx="54046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b="1" i="1" smtClean="0">
                              <a:latin typeface="Cambria Math"/>
                            </a:rPr>
                          </m:ctrlPr>
                        </m:sSubPr>
                        <m:e>
                          <m:r>
                            <a:rPr lang="en-US" b="1" i="1">
                              <a:latin typeface="Cambria Math"/>
                            </a:rPr>
                            <m:t>𝑯</m:t>
                          </m:r>
                        </m:e>
                        <m:sub>
                          <m:r>
                            <a:rPr lang="en-US" b="1" i="1" smtClean="0">
                              <a:latin typeface="Cambria Math"/>
                            </a:rPr>
                            <m:t>𝟓</m:t>
                          </m:r>
                        </m:sub>
                      </m:sSub>
                    </m:oMath>
                  </m:oMathPara>
                </a14:m>
                <a:endParaRPr lang="en-AU" dirty="0"/>
              </a:p>
            </p:txBody>
          </p:sp>
        </mc:Choice>
        <mc:Fallback xmlns="">
          <p:sp>
            <p:nvSpPr>
              <p:cNvPr id="34" name="矩形 33"/>
              <p:cNvSpPr>
                <a:spLocks noRot="1" noChangeAspect="1" noMove="1" noResize="1" noEditPoints="1" noAdjustHandles="1" noChangeArrowheads="1" noChangeShapeType="1" noTextEdit="1"/>
              </p:cNvSpPr>
              <p:nvPr/>
            </p:nvSpPr>
            <p:spPr>
              <a:xfrm>
                <a:off x="380414" y="4496510"/>
                <a:ext cx="540468" cy="369332"/>
              </a:xfrm>
              <a:prstGeom prst="rect">
                <a:avLst/>
              </a:prstGeom>
              <a:blipFill rotWithShape="1">
                <a:blip r:embed="rId16"/>
                <a:stretch>
                  <a:fillRect b="-3333"/>
                </a:stretch>
              </a:blipFill>
            </p:spPr>
            <p:txBody>
              <a:bodyPr/>
              <a:lstStyle/>
              <a:p>
                <a:r>
                  <a:rPr lang="en-AU">
                    <a:noFill/>
                  </a:rPr>
                  <a:t> </a:t>
                </a:r>
              </a:p>
            </p:txBody>
          </p:sp>
        </mc:Fallback>
      </mc:AlternateContent>
      <p:grpSp>
        <p:nvGrpSpPr>
          <p:cNvPr id="35" name="组合 34"/>
          <p:cNvGrpSpPr/>
          <p:nvPr/>
        </p:nvGrpSpPr>
        <p:grpSpPr>
          <a:xfrm>
            <a:off x="877794" y="3470078"/>
            <a:ext cx="2028825" cy="2009775"/>
            <a:chOff x="997081" y="3684173"/>
            <a:chExt cx="2028825" cy="2009775"/>
          </a:xfrm>
        </p:grpSpPr>
        <p:cxnSp>
          <p:nvCxnSpPr>
            <p:cNvPr id="36" name="直接连接符 35"/>
            <p:cNvCxnSpPr/>
            <p:nvPr/>
          </p:nvCxnSpPr>
          <p:spPr>
            <a:xfrm>
              <a:off x="997081" y="3684173"/>
              <a:ext cx="504825" cy="4953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flipH="1" flipV="1">
              <a:off x="1501906" y="4179473"/>
              <a:ext cx="152400" cy="67627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a:off x="1654306" y="4855748"/>
              <a:ext cx="161925" cy="2857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1801839" y="4884323"/>
              <a:ext cx="57150" cy="18097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a:off x="1858989" y="5065298"/>
              <a:ext cx="662092" cy="12382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a:off x="2521081" y="5189123"/>
              <a:ext cx="504825" cy="50482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Tree>
    <p:custDataLst>
      <p:tags r:id="rId1"/>
    </p:custDataLst>
    <p:extLst>
      <p:ext uri="{BB962C8B-B14F-4D97-AF65-F5344CB8AC3E}">
        <p14:creationId xmlns:p14="http://schemas.microsoft.com/office/powerpoint/2010/main" val="3555549472"/>
      </p:ext>
    </p:extLst>
  </p:cSld>
  <p:clrMapOvr>
    <a:masterClrMapping/>
  </p:clrMapOvr>
  <mc:AlternateContent xmlns:mc="http://schemas.openxmlformats.org/markup-compatibility/2006">
    <mc:Choice xmlns:p14="http://schemas.microsoft.com/office/powerpoint/2010/main" Requires="p14">
      <p:transition spd="slow" p14:dur="2000" advTm="6478"/>
    </mc:Choice>
    <mc:Fallback>
      <p:transition spd="slow" advTm="647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fade">
                                      <p:cBhvr>
                                        <p:cTn id="7"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圆角矩形 4"/>
          <p:cNvSpPr/>
          <p:nvPr/>
        </p:nvSpPr>
        <p:spPr>
          <a:xfrm>
            <a:off x="479634" y="228600"/>
            <a:ext cx="8207166" cy="685800"/>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dirty="0" smtClean="0">
                <a:solidFill>
                  <a:schemeClr val="bg1"/>
                </a:solidFill>
              </a:rPr>
              <a:t>Our Proposals</a:t>
            </a:r>
            <a:endParaRPr lang="en-AU" sz="3600" dirty="0">
              <a:solidFill>
                <a:schemeClr val="bg1"/>
              </a:solidFill>
            </a:endParaRPr>
          </a:p>
        </p:txBody>
      </p:sp>
      <p:sp>
        <p:nvSpPr>
          <p:cNvPr id="3" name="圆角矩形 2"/>
          <p:cNvSpPr/>
          <p:nvPr/>
        </p:nvSpPr>
        <p:spPr>
          <a:xfrm>
            <a:off x="658394" y="1219200"/>
            <a:ext cx="7809842" cy="1600200"/>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Traverse based Method (d=2) </a:t>
            </a:r>
          </a:p>
          <a:p>
            <a:pPr algn="ctr"/>
            <a:r>
              <a:rPr lang="en-US" b="1" dirty="0" smtClean="0">
                <a:solidFill>
                  <a:schemeClr val="tx1"/>
                </a:solidFill>
              </a:rPr>
              <a:t>Main idea</a:t>
            </a:r>
            <a:r>
              <a:rPr lang="en-US" dirty="0" smtClean="0">
                <a:solidFill>
                  <a:schemeClr val="tx1"/>
                </a:solidFill>
              </a:rPr>
              <a:t>: The </a:t>
            </a:r>
            <a:r>
              <a:rPr lang="en-US" altLang="zh-CN" dirty="0" smtClean="0">
                <a:solidFill>
                  <a:schemeClr val="tx1"/>
                </a:solidFill>
              </a:rPr>
              <a:t>solution space is partitioned into regions, some of which can be pruned during the computation. Meanwhile, we can also quickly identify candidate points for each survived region without knowledge of the previous turning point.</a:t>
            </a:r>
            <a:endParaRPr lang="en-US" dirty="0" smtClean="0">
              <a:solidFill>
                <a:schemeClr val="tx1"/>
              </a:solidFill>
            </a:endParaRPr>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24645" y="2867025"/>
            <a:ext cx="3677339" cy="32015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49773227"/>
      </p:ext>
    </p:extLst>
  </p:cSld>
  <p:clrMapOvr>
    <a:masterClrMapping/>
  </p:clrMapOvr>
  <mc:AlternateContent xmlns:mc="http://schemas.openxmlformats.org/markup-compatibility/2006">
    <mc:Choice xmlns:p14="http://schemas.microsoft.com/office/powerpoint/2010/main" Requires="p14">
      <p:transition spd="slow" p14:dur="2000" advTm="67540"/>
    </mc:Choice>
    <mc:Fallback>
      <p:transition spd="slow" advTm="6754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Content Placeholder 2"/>
          <p:cNvSpPr>
            <a:spLocks noGrp="1"/>
          </p:cNvSpPr>
          <p:nvPr>
            <p:ph idx="1"/>
          </p:nvPr>
        </p:nvSpPr>
        <p:spPr bwMode="auto">
          <a:xfrm>
            <a:off x="457200" y="1143000"/>
            <a:ext cx="8229600" cy="4495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457200" indent="-457200">
              <a:buFont typeface="Arial" pitchFamily="34" charset="0"/>
              <a:buChar char="•"/>
            </a:pPr>
            <a:endParaRPr lang="en-AU" altLang="en-US" sz="2800" dirty="0" smtClean="0"/>
          </a:p>
          <a:p>
            <a:pPr marL="457200" indent="-457200">
              <a:buFont typeface="Arial" pitchFamily="34" charset="0"/>
              <a:buChar char="•"/>
            </a:pPr>
            <a:r>
              <a:rPr lang="en-US" altLang="en-US" sz="2400" dirty="0" smtClean="0"/>
              <a:t>Influence based Cost Optimization</a:t>
            </a:r>
          </a:p>
          <a:p>
            <a:pPr marL="457200" indent="-457200">
              <a:buFont typeface="Arial" pitchFamily="34" charset="0"/>
              <a:buChar char="•"/>
            </a:pPr>
            <a:endParaRPr lang="en-AU" altLang="en-US" sz="2400" dirty="0" smtClean="0"/>
          </a:p>
          <a:p>
            <a:pPr marL="457200" indent="-457200">
              <a:buFont typeface="Arial" pitchFamily="34" charset="0"/>
              <a:buChar char="•"/>
            </a:pPr>
            <a:r>
              <a:rPr lang="en-US" altLang="zh-CN" sz="2400" dirty="0" smtClean="0"/>
              <a:t>Existing Work</a:t>
            </a:r>
          </a:p>
          <a:p>
            <a:pPr marL="457200" indent="-457200">
              <a:buFont typeface="Arial" pitchFamily="34" charset="0"/>
              <a:buChar char="•"/>
            </a:pPr>
            <a:endParaRPr lang="en-US" altLang="en-US" sz="2400" dirty="0"/>
          </a:p>
          <a:p>
            <a:pPr marL="457200" indent="-457200">
              <a:buFont typeface="Arial" pitchFamily="34" charset="0"/>
              <a:buChar char="•"/>
            </a:pPr>
            <a:r>
              <a:rPr lang="en-US" altLang="en-US" sz="2400" dirty="0" smtClean="0"/>
              <a:t>Our Proposals</a:t>
            </a:r>
            <a:endParaRPr lang="en-AU" altLang="en-US" sz="2400" dirty="0" smtClean="0"/>
          </a:p>
          <a:p>
            <a:pPr marL="457200" indent="-457200">
              <a:buFont typeface="Arial" pitchFamily="34" charset="0"/>
              <a:buChar char="•"/>
            </a:pPr>
            <a:endParaRPr lang="en-AU" altLang="en-US" sz="2400" dirty="0"/>
          </a:p>
          <a:p>
            <a:pPr marL="457200" indent="-457200">
              <a:buFont typeface="Arial" pitchFamily="34" charset="0"/>
              <a:buChar char="•"/>
            </a:pPr>
            <a:r>
              <a:rPr lang="en-AU" altLang="en-US" sz="2400" dirty="0" smtClean="0"/>
              <a:t>Experimental Studies</a:t>
            </a:r>
          </a:p>
          <a:p>
            <a:pPr marL="457200" indent="-457200">
              <a:buFont typeface="Arial" pitchFamily="34" charset="0"/>
              <a:buChar char="•"/>
            </a:pPr>
            <a:endParaRPr lang="en-US" altLang="en-US" sz="2400" dirty="0" smtClean="0"/>
          </a:p>
          <a:p>
            <a:pPr marL="457200" indent="-457200">
              <a:buFont typeface="Arial" pitchFamily="34" charset="0"/>
              <a:buChar char="•"/>
            </a:pPr>
            <a:r>
              <a:rPr lang="en-US" altLang="zh-CN" sz="2400" dirty="0" smtClean="0"/>
              <a:t>Conclusion</a:t>
            </a:r>
            <a:endParaRPr lang="en-AU" altLang="en-US" sz="2400" dirty="0"/>
          </a:p>
        </p:txBody>
      </p:sp>
      <p:sp>
        <p:nvSpPr>
          <p:cNvPr id="6" name="圆角矩形 5"/>
          <p:cNvSpPr/>
          <p:nvPr/>
        </p:nvSpPr>
        <p:spPr>
          <a:xfrm>
            <a:off x="479634" y="304800"/>
            <a:ext cx="8207166" cy="685800"/>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dirty="0" smtClean="0"/>
              <a:t>Outline</a:t>
            </a:r>
            <a:endParaRPr lang="en-AU" sz="3600" dirty="0">
              <a:solidFill>
                <a:schemeClr val="bg1"/>
              </a:solidFill>
            </a:endParaRPr>
          </a:p>
        </p:txBody>
      </p:sp>
    </p:spTree>
    <p:extLst>
      <p:ext uri="{BB962C8B-B14F-4D97-AF65-F5344CB8AC3E}">
        <p14:creationId xmlns:p14="http://schemas.microsoft.com/office/powerpoint/2010/main" val="2679812574"/>
      </p:ext>
    </p:extLst>
  </p:cSld>
  <p:clrMapOvr>
    <a:masterClrMapping/>
  </p:clrMapOvr>
  <mc:AlternateContent xmlns:mc="http://schemas.openxmlformats.org/markup-compatibility/2006">
    <mc:Choice xmlns:p14="http://schemas.microsoft.com/office/powerpoint/2010/main" Requires="p14">
      <p:transition spd="slow" p14:dur="2000" advTm="26575"/>
    </mc:Choice>
    <mc:Fallback>
      <p:transition spd="slow" advTm="26575"/>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990725"/>
            <a:ext cx="4405312" cy="40285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圆角矩形 4"/>
          <p:cNvSpPr/>
          <p:nvPr/>
        </p:nvSpPr>
        <p:spPr>
          <a:xfrm>
            <a:off x="479634" y="228600"/>
            <a:ext cx="8207166" cy="685800"/>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dirty="0" smtClean="0">
                <a:solidFill>
                  <a:schemeClr val="bg1"/>
                </a:solidFill>
              </a:rPr>
              <a:t>Anchor-pair Region</a:t>
            </a:r>
            <a:endParaRPr lang="en-AU" sz="3600" dirty="0">
              <a:solidFill>
                <a:schemeClr val="bg1"/>
              </a:solidFill>
            </a:endParaRPr>
          </a:p>
        </p:txBody>
      </p:sp>
      <mc:AlternateContent xmlns:mc="http://schemas.openxmlformats.org/markup-compatibility/2006" xmlns:a14="http://schemas.microsoft.com/office/drawing/2010/main">
        <mc:Choice Requires="a14">
          <p:sp>
            <p:nvSpPr>
              <p:cNvPr id="8" name="圆角矩形 7"/>
              <p:cNvSpPr/>
              <p:nvPr/>
            </p:nvSpPr>
            <p:spPr>
              <a:xfrm>
                <a:off x="2743200" y="1143000"/>
                <a:ext cx="5791200" cy="847725"/>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Influence-based Pruning</a:t>
                </a:r>
                <a:r>
                  <a:rPr lang="en-US" dirty="0" smtClean="0">
                    <a:solidFill>
                      <a:schemeClr val="tx1"/>
                    </a:solidFill>
                  </a:rPr>
                  <a:t>:</a:t>
                </a:r>
              </a:p>
              <a:p>
                <a:pPr algn="ctr"/>
                <a14:m>
                  <m:oMath xmlns:m="http://schemas.openxmlformats.org/officeDocument/2006/math">
                    <m:sSup>
                      <m:sSupPr>
                        <m:ctrlPr>
                          <a:rPr lang="en-US" i="1" smtClean="0">
                            <a:solidFill>
                              <a:schemeClr val="tx1"/>
                            </a:solidFill>
                            <a:latin typeface="Cambria Math"/>
                          </a:rPr>
                        </m:ctrlPr>
                      </m:sSupPr>
                      <m:e>
                        <m:r>
                          <a:rPr lang="en-US" b="0" i="1" smtClean="0">
                            <a:solidFill>
                              <a:schemeClr val="tx1"/>
                            </a:solidFill>
                            <a:latin typeface="Cambria Math"/>
                          </a:rPr>
                          <m:t>𝐼</m:t>
                        </m:r>
                      </m:e>
                      <m:sup>
                        <m:r>
                          <a:rPr lang="en-US" b="0" i="1" smtClean="0">
                            <a:solidFill>
                              <a:schemeClr val="tx1"/>
                            </a:solidFill>
                            <a:latin typeface="Cambria Math"/>
                          </a:rPr>
                          <m:t>+</m:t>
                        </m:r>
                      </m:sup>
                    </m:sSup>
                    <m:d>
                      <m:dPr>
                        <m:ctrlPr>
                          <a:rPr lang="en-US" b="0" i="1" smtClean="0">
                            <a:solidFill>
                              <a:schemeClr val="tx1"/>
                            </a:solidFill>
                            <a:latin typeface="Cambria Math"/>
                          </a:rPr>
                        </m:ctrlPr>
                      </m:dPr>
                      <m:e>
                        <m:r>
                          <a:rPr lang="en-US" b="0" i="1" smtClean="0">
                            <a:solidFill>
                              <a:schemeClr val="tx1"/>
                            </a:solidFill>
                            <a:latin typeface="Cambria Math"/>
                          </a:rPr>
                          <m:t>𝑅</m:t>
                        </m:r>
                      </m:e>
                    </m:d>
                    <m:r>
                      <a:rPr lang="en-US" b="0" i="1" smtClean="0">
                        <a:solidFill>
                          <a:schemeClr val="tx1"/>
                        </a:solidFill>
                        <a:latin typeface="Cambria Math"/>
                      </a:rPr>
                      <m:t>=</m:t>
                    </m:r>
                    <m:nary>
                      <m:naryPr>
                        <m:chr m:val="∑"/>
                        <m:limLoc m:val="subSup"/>
                        <m:supHide m:val="on"/>
                        <m:ctrlPr>
                          <a:rPr lang="en-US" b="0" i="1" smtClean="0">
                            <a:solidFill>
                              <a:schemeClr val="tx1"/>
                            </a:solidFill>
                            <a:latin typeface="Cambria Math"/>
                          </a:rPr>
                        </m:ctrlPr>
                      </m:naryPr>
                      <m:sub>
                        <m:r>
                          <m:rPr>
                            <m:brk m:alnAt="9"/>
                          </m:rPr>
                          <a:rPr lang="en-US" b="0" i="1" smtClean="0">
                            <a:solidFill>
                              <a:schemeClr val="tx1"/>
                            </a:solidFill>
                            <a:latin typeface="Cambria Math"/>
                          </a:rPr>
                          <m:t>𝑖</m:t>
                        </m:r>
                        <m:r>
                          <a:rPr lang="en-US" b="0" i="1" smtClean="0">
                            <a:solidFill>
                              <a:schemeClr val="tx1"/>
                            </a:solidFill>
                            <a:latin typeface="Cambria Math"/>
                            <a:ea typeface="Cambria Math"/>
                          </a:rPr>
                          <m:t>≤</m:t>
                        </m:r>
                        <m:r>
                          <a:rPr lang="en-US" b="0" i="1" smtClean="0">
                            <a:solidFill>
                              <a:schemeClr val="tx1"/>
                            </a:solidFill>
                            <a:latin typeface="Cambria Math"/>
                            <a:ea typeface="Cambria Math"/>
                          </a:rPr>
                          <m:t>𝑠</m:t>
                        </m:r>
                        <m:r>
                          <a:rPr lang="en-US" b="0" i="1" smtClean="0">
                            <a:solidFill>
                              <a:schemeClr val="tx1"/>
                            </a:solidFill>
                            <a:latin typeface="Cambria Math"/>
                            <a:ea typeface="Cambria Math"/>
                          </a:rPr>
                          <m:t>≤</m:t>
                        </m:r>
                        <m:r>
                          <a:rPr lang="en-US" b="0" i="1" smtClean="0">
                            <a:solidFill>
                              <a:schemeClr val="tx1"/>
                            </a:solidFill>
                            <a:latin typeface="Cambria Math"/>
                            <a:ea typeface="Cambria Math"/>
                          </a:rPr>
                          <m:t>𝑗</m:t>
                        </m:r>
                      </m:sub>
                      <m:sup/>
                      <m:e>
                        <m:d>
                          <m:dPr>
                            <m:begChr m:val="|"/>
                            <m:endChr m:val="|"/>
                            <m:ctrlPr>
                              <a:rPr lang="en-US" b="0" i="1" smtClean="0">
                                <a:solidFill>
                                  <a:schemeClr val="tx1"/>
                                </a:solidFill>
                                <a:latin typeface="Cambria Math"/>
                              </a:rPr>
                            </m:ctrlPr>
                          </m:dPr>
                          <m:e>
                            <m:sSub>
                              <m:sSubPr>
                                <m:ctrlPr>
                                  <a:rPr lang="en-US" b="0" i="1" smtClean="0">
                                    <a:solidFill>
                                      <a:schemeClr val="tx1"/>
                                    </a:solidFill>
                                    <a:latin typeface="Cambria Math"/>
                                  </a:rPr>
                                </m:ctrlPr>
                              </m:sSubPr>
                              <m:e>
                                <m:r>
                                  <a:rPr lang="en-US" b="0" i="1" smtClean="0">
                                    <a:solidFill>
                                      <a:schemeClr val="tx1"/>
                                    </a:solidFill>
                                    <a:latin typeface="Cambria Math"/>
                                  </a:rPr>
                                  <m:t>ℋ</m:t>
                                </m:r>
                              </m:e>
                              <m:sub>
                                <m:sSub>
                                  <m:sSubPr>
                                    <m:ctrlPr>
                                      <a:rPr lang="en-US" b="0" i="1" smtClean="0">
                                        <a:solidFill>
                                          <a:schemeClr val="tx1"/>
                                        </a:solidFill>
                                        <a:latin typeface="Cambria Math"/>
                                      </a:rPr>
                                    </m:ctrlPr>
                                  </m:sSubPr>
                                  <m:e>
                                    <m:r>
                                      <a:rPr lang="en-US" b="0" i="1" smtClean="0">
                                        <a:solidFill>
                                          <a:schemeClr val="tx1"/>
                                        </a:solidFill>
                                        <a:latin typeface="Cambria Math"/>
                                      </a:rPr>
                                      <m:t>𝑎</m:t>
                                    </m:r>
                                  </m:e>
                                  <m:sub>
                                    <m:r>
                                      <a:rPr lang="en-US" b="0" i="1" smtClean="0">
                                        <a:solidFill>
                                          <a:schemeClr val="tx1"/>
                                        </a:solidFill>
                                        <a:latin typeface="Cambria Math"/>
                                      </a:rPr>
                                      <m:t>𝑠</m:t>
                                    </m:r>
                                  </m:sub>
                                </m:sSub>
                              </m:sub>
                            </m:sSub>
                          </m:e>
                        </m:d>
                      </m:e>
                    </m:nary>
                  </m:oMath>
                </a14:m>
                <a:r>
                  <a:rPr lang="en-US" dirty="0" smtClean="0">
                    <a:solidFill>
                      <a:schemeClr val="tx1"/>
                    </a:solidFill>
                  </a:rPr>
                  <a:t>, </a:t>
                </a:r>
                <a14:m>
                  <m:oMath xmlns:m="http://schemas.openxmlformats.org/officeDocument/2006/math">
                    <m:sSup>
                      <m:sSupPr>
                        <m:ctrlPr>
                          <a:rPr lang="en-US" i="1">
                            <a:solidFill>
                              <a:schemeClr val="tx1"/>
                            </a:solidFill>
                            <a:latin typeface="Cambria Math"/>
                          </a:rPr>
                        </m:ctrlPr>
                      </m:sSupPr>
                      <m:e>
                        <m:r>
                          <a:rPr lang="en-US" i="1">
                            <a:solidFill>
                              <a:schemeClr val="tx1"/>
                            </a:solidFill>
                            <a:latin typeface="Cambria Math"/>
                          </a:rPr>
                          <m:t>𝐼</m:t>
                        </m:r>
                      </m:e>
                      <m:sup>
                        <m:r>
                          <a:rPr lang="en-US" b="0" i="1" smtClean="0">
                            <a:solidFill>
                              <a:schemeClr val="tx1"/>
                            </a:solidFill>
                            <a:latin typeface="Cambria Math"/>
                          </a:rPr>
                          <m:t>−</m:t>
                        </m:r>
                      </m:sup>
                    </m:sSup>
                    <m:r>
                      <a:rPr lang="en-US" b="0" i="1" smtClean="0">
                        <a:solidFill>
                          <a:schemeClr val="tx1"/>
                        </a:solidFill>
                        <a:latin typeface="Cambria Math"/>
                      </a:rPr>
                      <m:t>(</m:t>
                    </m:r>
                    <m:r>
                      <a:rPr lang="en-US" b="0" i="1" smtClean="0">
                        <a:solidFill>
                          <a:schemeClr val="tx1"/>
                        </a:solidFill>
                        <a:latin typeface="Cambria Math"/>
                      </a:rPr>
                      <m:t>𝑅</m:t>
                    </m:r>
                    <m:r>
                      <a:rPr lang="en-US" b="0" i="1" smtClean="0">
                        <a:solidFill>
                          <a:schemeClr val="tx1"/>
                        </a:solidFill>
                        <a:latin typeface="Cambria Math"/>
                      </a:rPr>
                      <m:t>)=</m:t>
                    </m:r>
                    <m:nary>
                      <m:naryPr>
                        <m:chr m:val="∑"/>
                        <m:limLoc m:val="subSup"/>
                        <m:supHide m:val="on"/>
                        <m:ctrlPr>
                          <a:rPr lang="en-US" i="1">
                            <a:solidFill>
                              <a:schemeClr val="tx1"/>
                            </a:solidFill>
                            <a:latin typeface="Cambria Math"/>
                          </a:rPr>
                        </m:ctrlPr>
                      </m:naryPr>
                      <m:sub>
                        <m:r>
                          <m:rPr>
                            <m:brk m:alnAt="9"/>
                          </m:rPr>
                          <a:rPr lang="en-US" i="1">
                            <a:solidFill>
                              <a:schemeClr val="tx1"/>
                            </a:solidFill>
                            <a:latin typeface="Cambria Math"/>
                          </a:rPr>
                          <m:t>𝑖</m:t>
                        </m:r>
                        <m:r>
                          <a:rPr lang="en-US" b="0" i="1" smtClean="0">
                            <a:solidFill>
                              <a:schemeClr val="tx1"/>
                            </a:solidFill>
                            <a:latin typeface="Cambria Math"/>
                          </a:rPr>
                          <m:t>&lt;</m:t>
                        </m:r>
                        <m:r>
                          <a:rPr lang="en-US" i="1">
                            <a:solidFill>
                              <a:schemeClr val="tx1"/>
                            </a:solidFill>
                            <a:latin typeface="Cambria Math"/>
                            <a:ea typeface="Cambria Math"/>
                          </a:rPr>
                          <m:t>𝑠</m:t>
                        </m:r>
                        <m:r>
                          <a:rPr lang="en-US" b="0" i="1" smtClean="0">
                            <a:solidFill>
                              <a:schemeClr val="tx1"/>
                            </a:solidFill>
                            <a:latin typeface="Cambria Math"/>
                            <a:ea typeface="Cambria Math"/>
                          </a:rPr>
                          <m:t>&lt;</m:t>
                        </m:r>
                        <m:r>
                          <a:rPr lang="en-US" i="1">
                            <a:solidFill>
                              <a:schemeClr val="tx1"/>
                            </a:solidFill>
                            <a:latin typeface="Cambria Math"/>
                            <a:ea typeface="Cambria Math"/>
                          </a:rPr>
                          <m:t>𝑗</m:t>
                        </m:r>
                      </m:sub>
                      <m:sup/>
                      <m:e>
                        <m:d>
                          <m:dPr>
                            <m:begChr m:val="|"/>
                            <m:endChr m:val="|"/>
                            <m:ctrlPr>
                              <a:rPr lang="en-US" i="1">
                                <a:solidFill>
                                  <a:schemeClr val="tx1"/>
                                </a:solidFill>
                                <a:latin typeface="Cambria Math"/>
                              </a:rPr>
                            </m:ctrlPr>
                          </m:dPr>
                          <m:e>
                            <m:sSub>
                              <m:sSubPr>
                                <m:ctrlPr>
                                  <a:rPr lang="en-US" i="1">
                                    <a:solidFill>
                                      <a:schemeClr val="tx1"/>
                                    </a:solidFill>
                                    <a:latin typeface="Cambria Math"/>
                                  </a:rPr>
                                </m:ctrlPr>
                              </m:sSubPr>
                              <m:e>
                                <m:r>
                                  <a:rPr lang="en-US" i="1">
                                    <a:solidFill>
                                      <a:schemeClr val="tx1"/>
                                    </a:solidFill>
                                    <a:latin typeface="Cambria Math"/>
                                  </a:rPr>
                                  <m:t>ℋ</m:t>
                                </m:r>
                              </m:e>
                              <m:sub>
                                <m:sSub>
                                  <m:sSubPr>
                                    <m:ctrlPr>
                                      <a:rPr lang="en-US" i="1">
                                        <a:solidFill>
                                          <a:schemeClr val="tx1"/>
                                        </a:solidFill>
                                        <a:latin typeface="Cambria Math"/>
                                      </a:rPr>
                                    </m:ctrlPr>
                                  </m:sSubPr>
                                  <m:e>
                                    <m:r>
                                      <a:rPr lang="en-US" i="1">
                                        <a:solidFill>
                                          <a:schemeClr val="tx1"/>
                                        </a:solidFill>
                                        <a:latin typeface="Cambria Math"/>
                                      </a:rPr>
                                      <m:t>𝑎</m:t>
                                    </m:r>
                                  </m:e>
                                  <m:sub>
                                    <m:r>
                                      <a:rPr lang="en-US" i="1">
                                        <a:solidFill>
                                          <a:schemeClr val="tx1"/>
                                        </a:solidFill>
                                        <a:latin typeface="Cambria Math"/>
                                      </a:rPr>
                                      <m:t>𝑠</m:t>
                                    </m:r>
                                  </m:sub>
                                </m:sSub>
                              </m:sub>
                            </m:sSub>
                          </m:e>
                        </m:d>
                        <m:r>
                          <a:rPr lang="en-US" b="0" i="1" smtClean="0">
                            <a:solidFill>
                              <a:schemeClr val="tx1"/>
                            </a:solidFill>
                            <a:latin typeface="Cambria Math"/>
                          </a:rPr>
                          <m:t>+2</m:t>
                        </m:r>
                      </m:e>
                    </m:nary>
                  </m:oMath>
                </a14:m>
                <a:endParaRPr lang="en-US" dirty="0" smtClean="0">
                  <a:solidFill>
                    <a:schemeClr val="tx1"/>
                  </a:solidFill>
                </a:endParaRPr>
              </a:p>
            </p:txBody>
          </p:sp>
        </mc:Choice>
        <mc:Fallback xmlns="">
          <p:sp>
            <p:nvSpPr>
              <p:cNvPr id="8" name="圆角矩形 7"/>
              <p:cNvSpPr>
                <a:spLocks noRot="1" noChangeAspect="1" noMove="1" noResize="1" noEditPoints="1" noAdjustHandles="1" noChangeArrowheads="1" noChangeShapeType="1" noTextEdit="1"/>
              </p:cNvSpPr>
              <p:nvPr/>
            </p:nvSpPr>
            <p:spPr>
              <a:xfrm>
                <a:off x="2743200" y="1143000"/>
                <a:ext cx="5791200" cy="847725"/>
              </a:xfrm>
              <a:prstGeom prst="roundRect">
                <a:avLst/>
              </a:prstGeom>
              <a:blipFill rotWithShape="1">
                <a:blip r:embed="rId4"/>
                <a:stretch>
                  <a:fillRect t="-6993" b="-65035"/>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9" name="圆角矩形 8"/>
              <p:cNvSpPr/>
              <p:nvPr/>
            </p:nvSpPr>
            <p:spPr>
              <a:xfrm>
                <a:off x="2743199" y="2209800"/>
                <a:ext cx="5791200" cy="1247775"/>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Cost-based Pruning</a:t>
                </a:r>
                <a:r>
                  <a:rPr lang="en-US" dirty="0" smtClean="0">
                    <a:solidFill>
                      <a:schemeClr val="tx1"/>
                    </a:solidFill>
                  </a:rPr>
                  <a:t>:</a:t>
                </a:r>
              </a:p>
              <a:p>
                <a:pPr algn="ctr"/>
                <a14:m>
                  <m:oMath xmlns:m="http://schemas.openxmlformats.org/officeDocument/2006/math">
                    <m:sSup>
                      <m:sSupPr>
                        <m:ctrlPr>
                          <a:rPr lang="en-US" i="1">
                            <a:solidFill>
                              <a:schemeClr val="tx1"/>
                            </a:solidFill>
                            <a:latin typeface="Cambria Math"/>
                          </a:rPr>
                        </m:ctrlPr>
                      </m:sSupPr>
                      <m:e>
                        <m:r>
                          <a:rPr lang="en-US" b="0" i="1" smtClean="0">
                            <a:solidFill>
                              <a:schemeClr val="tx1"/>
                            </a:solidFill>
                            <a:latin typeface="Cambria Math"/>
                          </a:rPr>
                          <m:t>𝑓</m:t>
                        </m:r>
                      </m:e>
                      <m:sup>
                        <m:r>
                          <a:rPr lang="en-US" i="1">
                            <a:solidFill>
                              <a:schemeClr val="tx1"/>
                            </a:solidFill>
                            <a:latin typeface="Cambria Math"/>
                          </a:rPr>
                          <m:t>+</m:t>
                        </m:r>
                      </m:sup>
                    </m:sSup>
                    <m:d>
                      <m:dPr>
                        <m:ctrlPr>
                          <a:rPr lang="en-US" i="1">
                            <a:solidFill>
                              <a:schemeClr val="tx1"/>
                            </a:solidFill>
                            <a:latin typeface="Cambria Math"/>
                          </a:rPr>
                        </m:ctrlPr>
                      </m:dPr>
                      <m:e>
                        <m:r>
                          <a:rPr lang="en-US" i="1">
                            <a:solidFill>
                              <a:schemeClr val="tx1"/>
                            </a:solidFill>
                            <a:latin typeface="Cambria Math"/>
                          </a:rPr>
                          <m:t>𝑅</m:t>
                        </m:r>
                      </m:e>
                    </m:d>
                  </m:oMath>
                </a14:m>
                <a:r>
                  <a:rPr lang="en-US" dirty="0" smtClean="0">
                    <a:solidFill>
                      <a:schemeClr val="tx1"/>
                    </a:solidFill>
                  </a:rPr>
                  <a:t> relies only on three points </a:t>
                </a:r>
                <a14:m>
                  <m:oMath xmlns:m="http://schemas.openxmlformats.org/officeDocument/2006/math">
                    <m:r>
                      <a:rPr lang="en-US" b="1" i="1" smtClean="0">
                        <a:solidFill>
                          <a:schemeClr val="tx1"/>
                        </a:solidFill>
                        <a:latin typeface="Cambria Math"/>
                      </a:rPr>
                      <m:t>𝒍</m:t>
                    </m:r>
                  </m:oMath>
                </a14:m>
                <a:r>
                  <a:rPr lang="en-US" b="1" dirty="0" smtClean="0">
                    <a:solidFill>
                      <a:schemeClr val="tx1"/>
                    </a:solidFill>
                  </a:rPr>
                  <a:t>,</a:t>
                </a:r>
                <a:r>
                  <a:rPr lang="en-US" b="1" dirty="0">
                    <a:solidFill>
                      <a:schemeClr val="tx1"/>
                    </a:solidFill>
                  </a:rPr>
                  <a:t> </a:t>
                </a:r>
                <a14:m>
                  <m:oMath xmlns:m="http://schemas.openxmlformats.org/officeDocument/2006/math">
                    <m:r>
                      <a:rPr lang="en-US" b="1" i="1" smtClean="0">
                        <a:solidFill>
                          <a:schemeClr val="tx1"/>
                        </a:solidFill>
                        <a:latin typeface="Cambria Math"/>
                      </a:rPr>
                      <m:t>𝒃</m:t>
                    </m:r>
                    <m:r>
                      <a:rPr lang="en-US" b="1" i="0" smtClean="0">
                        <a:solidFill>
                          <a:schemeClr val="tx1"/>
                        </a:solidFill>
                        <a:latin typeface="Cambria Math"/>
                      </a:rPr>
                      <m:t> </m:t>
                    </m:r>
                  </m:oMath>
                </a14:m>
                <a:r>
                  <a:rPr lang="en-US" b="1" dirty="0" smtClean="0">
                    <a:solidFill>
                      <a:schemeClr val="tx1"/>
                    </a:solidFill>
                  </a:rPr>
                  <a:t>and </a:t>
                </a:r>
                <a14:m>
                  <m:oMath xmlns:m="http://schemas.openxmlformats.org/officeDocument/2006/math">
                    <m:r>
                      <a:rPr lang="en-US" b="1" i="1" dirty="0" smtClean="0">
                        <a:solidFill>
                          <a:schemeClr val="tx1"/>
                        </a:solidFill>
                        <a:latin typeface="Cambria Math"/>
                      </a:rPr>
                      <m:t>𝒓</m:t>
                    </m:r>
                  </m:oMath>
                </a14:m>
                <a:r>
                  <a:rPr lang="en-US" dirty="0" smtClean="0">
                    <a:solidFill>
                      <a:schemeClr val="tx1"/>
                    </a:solidFill>
                  </a:rPr>
                  <a:t>;</a:t>
                </a:r>
              </a:p>
              <a:p>
                <a:pPr algn="ctr"/>
                <a14:m>
                  <m:oMath xmlns:m="http://schemas.openxmlformats.org/officeDocument/2006/math">
                    <m:sSup>
                      <m:sSupPr>
                        <m:ctrlPr>
                          <a:rPr lang="en-US" i="1">
                            <a:solidFill>
                              <a:schemeClr val="tx1"/>
                            </a:solidFill>
                            <a:latin typeface="Cambria Math"/>
                          </a:rPr>
                        </m:ctrlPr>
                      </m:sSupPr>
                      <m:e>
                        <m:r>
                          <a:rPr lang="en-US" i="1">
                            <a:solidFill>
                              <a:schemeClr val="tx1"/>
                            </a:solidFill>
                            <a:latin typeface="Cambria Math"/>
                          </a:rPr>
                          <m:t>𝑓</m:t>
                        </m:r>
                      </m:e>
                      <m:sup>
                        <m:r>
                          <a:rPr lang="en-US" b="0" i="1" smtClean="0">
                            <a:solidFill>
                              <a:schemeClr val="tx1"/>
                            </a:solidFill>
                            <a:latin typeface="Cambria Math"/>
                          </a:rPr>
                          <m:t>−</m:t>
                        </m:r>
                      </m:sup>
                    </m:sSup>
                    <m:d>
                      <m:dPr>
                        <m:ctrlPr>
                          <a:rPr lang="en-US" i="1">
                            <a:solidFill>
                              <a:schemeClr val="tx1"/>
                            </a:solidFill>
                            <a:latin typeface="Cambria Math"/>
                          </a:rPr>
                        </m:ctrlPr>
                      </m:dPr>
                      <m:e>
                        <m:r>
                          <a:rPr lang="en-US" i="1">
                            <a:solidFill>
                              <a:schemeClr val="tx1"/>
                            </a:solidFill>
                            <a:latin typeface="Cambria Math"/>
                          </a:rPr>
                          <m:t>𝑅</m:t>
                        </m:r>
                      </m:e>
                    </m:d>
                  </m:oMath>
                </a14:m>
                <a:r>
                  <a:rPr lang="en-US" dirty="0" smtClean="0">
                    <a:solidFill>
                      <a:schemeClr val="tx1"/>
                    </a:solidFill>
                  </a:rPr>
                  <a:t>  is derived based on </a:t>
                </a:r>
                <a14:m>
                  <m:oMath xmlns:m="http://schemas.openxmlformats.org/officeDocument/2006/math">
                    <m:r>
                      <a:rPr lang="en-US" b="1" i="1">
                        <a:solidFill>
                          <a:schemeClr val="tx1"/>
                        </a:solidFill>
                        <a:latin typeface="Cambria Math"/>
                      </a:rPr>
                      <m:t>𝒍</m:t>
                    </m:r>
                  </m:oMath>
                </a14:m>
                <a:r>
                  <a:rPr lang="en-US" b="1" dirty="0">
                    <a:solidFill>
                      <a:schemeClr val="tx1"/>
                    </a:solidFill>
                  </a:rPr>
                  <a:t>, </a:t>
                </a:r>
                <a14:m>
                  <m:oMath xmlns:m="http://schemas.openxmlformats.org/officeDocument/2006/math">
                    <m:r>
                      <a:rPr lang="en-US" b="1" i="1" dirty="0" smtClean="0">
                        <a:solidFill>
                          <a:schemeClr val="tx1"/>
                        </a:solidFill>
                        <a:latin typeface="Cambria Math"/>
                      </a:rPr>
                      <m:t>𝒃</m:t>
                    </m:r>
                  </m:oMath>
                </a14:m>
                <a:r>
                  <a:rPr lang="en-US" b="1" dirty="0" smtClean="0">
                    <a:solidFill>
                      <a:schemeClr val="tx1"/>
                    </a:solidFill>
                  </a:rPr>
                  <a:t>, </a:t>
                </a:r>
                <a14:m>
                  <m:oMath xmlns:m="http://schemas.openxmlformats.org/officeDocument/2006/math">
                    <m:r>
                      <a:rPr lang="en-US" b="1" i="1" dirty="0">
                        <a:solidFill>
                          <a:schemeClr val="tx1"/>
                        </a:solidFill>
                        <a:latin typeface="Cambria Math"/>
                      </a:rPr>
                      <m:t>𝒓</m:t>
                    </m:r>
                  </m:oMath>
                </a14:m>
                <a:r>
                  <a:rPr lang="en-US" b="1" dirty="0" smtClean="0">
                    <a:solidFill>
                      <a:schemeClr val="tx1"/>
                    </a:solidFill>
                  </a:rPr>
                  <a:t> </a:t>
                </a:r>
                <a:r>
                  <a:rPr lang="en-US" dirty="0" smtClean="0">
                    <a:solidFill>
                      <a:schemeClr val="tx1"/>
                    </a:solidFill>
                  </a:rPr>
                  <a:t>as well as two possible </a:t>
                </a:r>
                <a:r>
                  <a:rPr lang="en-US" b="1" dirty="0" smtClean="0">
                    <a:solidFill>
                      <a:schemeClr val="tx1"/>
                    </a:solidFill>
                  </a:rPr>
                  <a:t>tangent points on </a:t>
                </a:r>
                <a14:m>
                  <m:oMath xmlns:m="http://schemas.openxmlformats.org/officeDocument/2006/math">
                    <m:acc>
                      <m:accPr>
                        <m:chr m:val="̅"/>
                        <m:ctrlPr>
                          <a:rPr lang="en-US" b="1" i="1" smtClean="0">
                            <a:solidFill>
                              <a:schemeClr val="tx1"/>
                            </a:solidFill>
                            <a:latin typeface="Cambria Math"/>
                          </a:rPr>
                        </m:ctrlPr>
                      </m:accPr>
                      <m:e>
                        <m:r>
                          <a:rPr lang="en-US" b="1" i="1" smtClean="0">
                            <a:solidFill>
                              <a:schemeClr val="tx1"/>
                            </a:solidFill>
                            <a:latin typeface="Cambria Math"/>
                          </a:rPr>
                          <m:t>𝒍𝒕</m:t>
                        </m:r>
                      </m:e>
                    </m:acc>
                  </m:oMath>
                </a14:m>
                <a:r>
                  <a:rPr lang="en-US" b="1" dirty="0" smtClean="0">
                    <a:solidFill>
                      <a:schemeClr val="tx1"/>
                    </a:solidFill>
                  </a:rPr>
                  <a:t> and </a:t>
                </a:r>
                <a14:m>
                  <m:oMath xmlns:m="http://schemas.openxmlformats.org/officeDocument/2006/math">
                    <m:acc>
                      <m:accPr>
                        <m:chr m:val="̅"/>
                        <m:ctrlPr>
                          <a:rPr lang="en-US" b="1" i="1">
                            <a:solidFill>
                              <a:schemeClr val="tx1"/>
                            </a:solidFill>
                            <a:latin typeface="Cambria Math"/>
                          </a:rPr>
                        </m:ctrlPr>
                      </m:accPr>
                      <m:e>
                        <m:r>
                          <a:rPr lang="en-US" b="1" i="1" smtClean="0">
                            <a:solidFill>
                              <a:schemeClr val="tx1"/>
                            </a:solidFill>
                            <a:latin typeface="Cambria Math"/>
                          </a:rPr>
                          <m:t>𝒕𝒓</m:t>
                        </m:r>
                      </m:e>
                    </m:acc>
                  </m:oMath>
                </a14:m>
                <a:endParaRPr lang="en-US" b="1" dirty="0">
                  <a:solidFill>
                    <a:schemeClr val="tx1"/>
                  </a:solidFill>
                </a:endParaRPr>
              </a:p>
            </p:txBody>
          </p:sp>
        </mc:Choice>
        <mc:Fallback xmlns="">
          <p:sp>
            <p:nvSpPr>
              <p:cNvPr id="9" name="圆角矩形 8"/>
              <p:cNvSpPr>
                <a:spLocks noRot="1" noChangeAspect="1" noMove="1" noResize="1" noEditPoints="1" noAdjustHandles="1" noChangeArrowheads="1" noChangeShapeType="1" noTextEdit="1"/>
              </p:cNvSpPr>
              <p:nvPr/>
            </p:nvSpPr>
            <p:spPr>
              <a:xfrm>
                <a:off x="2743199" y="2209800"/>
                <a:ext cx="5791200" cy="1247775"/>
              </a:xfrm>
              <a:prstGeom prst="roundRect">
                <a:avLst/>
              </a:prstGeom>
              <a:blipFill rotWithShape="1">
                <a:blip r:embed="rId5"/>
                <a:stretch>
                  <a:fillRect b="-5288"/>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10" name="圆角矩形 9"/>
              <p:cNvSpPr/>
              <p:nvPr/>
            </p:nvSpPr>
            <p:spPr>
              <a:xfrm>
                <a:off x="4602267" y="4337990"/>
                <a:ext cx="4038599" cy="990601"/>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Traverse the Anchor-pair Region</a:t>
                </a:r>
                <a:r>
                  <a:rPr lang="en-US" dirty="0" smtClean="0">
                    <a:solidFill>
                      <a:schemeClr val="tx1"/>
                    </a:solidFill>
                  </a:rPr>
                  <a:t>:</a:t>
                </a:r>
              </a:p>
              <a:p>
                <a:pPr marL="400050" indent="-400050">
                  <a:buAutoNum type="romanLcParenBoth"/>
                </a:pPr>
                <a:r>
                  <a:rPr lang="en-US" dirty="0" smtClean="0">
                    <a:solidFill>
                      <a:schemeClr val="tx1"/>
                    </a:solidFill>
                  </a:rPr>
                  <a:t>Find the entrance line, </a:t>
                </a:r>
                <a14:m>
                  <m:oMath xmlns:m="http://schemas.openxmlformats.org/officeDocument/2006/math">
                    <m:r>
                      <a:rPr lang="en-US" b="0" i="1" smtClean="0">
                        <a:solidFill>
                          <a:schemeClr val="tx1"/>
                        </a:solidFill>
                        <a:latin typeface="Cambria Math"/>
                      </a:rPr>
                      <m:t>𝑂</m:t>
                    </m:r>
                    <m:r>
                      <a:rPr lang="en-US" b="0" i="1" smtClean="0">
                        <a:solidFill>
                          <a:schemeClr val="tx1"/>
                        </a:solidFill>
                        <a:latin typeface="Cambria Math"/>
                      </a:rPr>
                      <m:t>(1)</m:t>
                    </m:r>
                  </m:oMath>
                </a14:m>
                <a:r>
                  <a:rPr lang="en-US" dirty="0" smtClean="0">
                    <a:solidFill>
                      <a:schemeClr val="tx1"/>
                    </a:solidFill>
                  </a:rPr>
                  <a:t> time</a:t>
                </a:r>
              </a:p>
              <a:p>
                <a:pPr marL="400050" indent="-400050">
                  <a:buFontTx/>
                  <a:buAutoNum type="romanLcParenBoth"/>
                </a:pPr>
                <a:r>
                  <a:rPr lang="en-US" dirty="0" smtClean="0">
                    <a:solidFill>
                      <a:schemeClr val="tx1"/>
                    </a:solidFill>
                  </a:rPr>
                  <a:t>Traverse, </a:t>
                </a:r>
                <a14:m>
                  <m:oMath xmlns:m="http://schemas.openxmlformats.org/officeDocument/2006/math">
                    <m:r>
                      <a:rPr lang="en-US" i="1">
                        <a:solidFill>
                          <a:schemeClr val="tx1"/>
                        </a:solidFill>
                        <a:latin typeface="Cambria Math"/>
                      </a:rPr>
                      <m:t>𝑂</m:t>
                    </m:r>
                    <m:r>
                      <a:rPr lang="en-US" i="1">
                        <a:solidFill>
                          <a:schemeClr val="tx1"/>
                        </a:solidFill>
                        <a:latin typeface="Cambria Math"/>
                      </a:rPr>
                      <m:t>(</m:t>
                    </m:r>
                    <m:sSub>
                      <m:sSubPr>
                        <m:ctrlPr>
                          <a:rPr lang="en-US" i="1" smtClean="0">
                            <a:solidFill>
                              <a:schemeClr val="tx1"/>
                            </a:solidFill>
                            <a:latin typeface="Cambria Math"/>
                          </a:rPr>
                        </m:ctrlPr>
                      </m:sSubPr>
                      <m:e>
                        <m:r>
                          <a:rPr lang="en-US" b="0" i="1" smtClean="0">
                            <a:solidFill>
                              <a:schemeClr val="tx1"/>
                            </a:solidFill>
                            <a:latin typeface="Cambria Math"/>
                          </a:rPr>
                          <m:t>𝑛</m:t>
                        </m:r>
                      </m:e>
                      <m:sub>
                        <m:r>
                          <a:rPr lang="en-US" b="0" i="1" smtClean="0">
                            <a:solidFill>
                              <a:schemeClr val="tx1"/>
                            </a:solidFill>
                            <a:latin typeface="Cambria Math"/>
                          </a:rPr>
                          <m:t>𝑖</m:t>
                        </m:r>
                      </m:sub>
                    </m:sSub>
                    <m:r>
                      <a:rPr lang="en-US" b="0" i="1" smtClean="0">
                        <a:solidFill>
                          <a:schemeClr val="tx1"/>
                        </a:solidFill>
                        <a:latin typeface="Cambria Math"/>
                      </a:rPr>
                      <m:t>+</m:t>
                    </m:r>
                    <m:sSub>
                      <m:sSubPr>
                        <m:ctrlPr>
                          <a:rPr lang="en-US" i="1">
                            <a:solidFill>
                              <a:schemeClr val="tx1"/>
                            </a:solidFill>
                            <a:latin typeface="Cambria Math"/>
                          </a:rPr>
                        </m:ctrlPr>
                      </m:sSubPr>
                      <m:e>
                        <m:r>
                          <a:rPr lang="en-US" i="1">
                            <a:solidFill>
                              <a:schemeClr val="tx1"/>
                            </a:solidFill>
                            <a:latin typeface="Cambria Math"/>
                          </a:rPr>
                          <m:t>𝑛</m:t>
                        </m:r>
                      </m:e>
                      <m:sub>
                        <m:r>
                          <a:rPr lang="en-US" b="0" i="1" smtClean="0">
                            <a:solidFill>
                              <a:schemeClr val="tx1"/>
                            </a:solidFill>
                            <a:latin typeface="Cambria Math"/>
                          </a:rPr>
                          <m:t>𝑗</m:t>
                        </m:r>
                      </m:sub>
                    </m:sSub>
                    <m:r>
                      <a:rPr lang="en-US" i="1">
                        <a:solidFill>
                          <a:schemeClr val="tx1"/>
                        </a:solidFill>
                        <a:latin typeface="Cambria Math"/>
                      </a:rPr>
                      <m:t>)</m:t>
                    </m:r>
                  </m:oMath>
                </a14:m>
                <a:r>
                  <a:rPr lang="en-US" dirty="0">
                    <a:solidFill>
                      <a:schemeClr val="tx1"/>
                    </a:solidFill>
                  </a:rPr>
                  <a:t> </a:t>
                </a:r>
                <a:r>
                  <a:rPr lang="en-US" dirty="0" smtClean="0">
                    <a:solidFill>
                      <a:schemeClr val="tx1"/>
                    </a:solidFill>
                  </a:rPr>
                  <a:t>time</a:t>
                </a:r>
              </a:p>
            </p:txBody>
          </p:sp>
        </mc:Choice>
        <mc:Fallback xmlns="">
          <p:sp>
            <p:nvSpPr>
              <p:cNvPr id="10" name="圆角矩形 9"/>
              <p:cNvSpPr>
                <a:spLocks noRot="1" noChangeAspect="1" noMove="1" noResize="1" noEditPoints="1" noAdjustHandles="1" noChangeArrowheads="1" noChangeShapeType="1" noTextEdit="1"/>
              </p:cNvSpPr>
              <p:nvPr/>
            </p:nvSpPr>
            <p:spPr>
              <a:xfrm>
                <a:off x="4602267" y="4337990"/>
                <a:ext cx="4038599" cy="990601"/>
              </a:xfrm>
              <a:prstGeom prst="roundRect">
                <a:avLst/>
              </a:prstGeom>
              <a:blipFill rotWithShape="1">
                <a:blip r:embed="rId6"/>
                <a:stretch>
                  <a:fillRect b="-3614"/>
                </a:stretch>
              </a:blipFill>
            </p:spPr>
            <p:txBody>
              <a:bodyPr/>
              <a:lstStyle/>
              <a:p>
                <a:r>
                  <a:rPr lang="en-AU">
                    <a:noFill/>
                  </a:rPr>
                  <a:t> </a:t>
                </a:r>
              </a:p>
            </p:txBody>
          </p:sp>
        </mc:Fallback>
      </mc:AlternateContent>
      <p:grpSp>
        <p:nvGrpSpPr>
          <p:cNvPr id="11" name="组合 10"/>
          <p:cNvGrpSpPr/>
          <p:nvPr/>
        </p:nvGrpSpPr>
        <p:grpSpPr>
          <a:xfrm>
            <a:off x="2489737" y="3784771"/>
            <a:ext cx="3541282" cy="798867"/>
            <a:chOff x="1692826" y="3997717"/>
            <a:chExt cx="2964657" cy="798867"/>
          </a:xfrm>
        </p:grpSpPr>
        <mc:AlternateContent xmlns:mc="http://schemas.openxmlformats.org/markup-compatibility/2006" xmlns:a14="http://schemas.microsoft.com/office/drawing/2010/main">
          <mc:Choice Requires="a14">
            <p:sp>
              <p:nvSpPr>
                <p:cNvPr id="13" name="TextBox 12"/>
                <p:cNvSpPr txBox="1"/>
                <p:nvPr/>
              </p:nvSpPr>
              <p:spPr>
                <a:xfrm>
                  <a:off x="2233371" y="3997717"/>
                  <a:ext cx="2424112" cy="424796"/>
                </a:xfrm>
                <a:prstGeom prst="rect">
                  <a:avLst/>
                </a:prstGeom>
              </p:spPr>
              <p:txBody>
                <a:bodyPr wrap="square" rtlCol="0">
                  <a:spAutoFit/>
                </a:bodyPr>
                <a:lstStyle/>
                <a:p>
                  <a:pPr marL="342900" indent="-342900" fontAlgn="auto">
                    <a:spcBef>
                      <a:spcPct val="20000"/>
                    </a:spcBef>
                    <a:spcAft>
                      <a:spcPts val="0"/>
                    </a:spcAft>
                  </a:pPr>
                  <a:r>
                    <a:rPr kumimoji="0" lang="en-US" sz="2000" i="0" u="none" strike="noStrike" kern="1200" cap="none" spc="0" normalizeH="0" baseline="0" noProof="0" dirty="0" smtClean="0">
                      <a:ln>
                        <a:noFill/>
                      </a:ln>
                      <a:solidFill>
                        <a:schemeClr val="tx1"/>
                      </a:solidFill>
                      <a:effectLst/>
                      <a:uLnTx/>
                      <a:uFillTx/>
                      <a:latin typeface="Sommet bold"/>
                      <a:ea typeface="+mn-ea"/>
                      <a:cs typeface="+mn-cs"/>
                    </a:rPr>
                    <a:t>Anchor-pair Region </a:t>
                  </a:r>
                  <a14:m>
                    <m:oMath xmlns:m="http://schemas.openxmlformats.org/officeDocument/2006/math">
                      <m:sSub>
                        <m:sSubPr>
                          <m:ctrlPr>
                            <a:rPr kumimoji="0" lang="en-US" sz="2000" i="1" u="none" strike="noStrike" kern="1200" cap="none" spc="0" normalizeH="0" baseline="0" noProof="0" smtClean="0">
                              <a:ln>
                                <a:noFill/>
                              </a:ln>
                              <a:solidFill>
                                <a:schemeClr val="tx1"/>
                              </a:solidFill>
                              <a:effectLst/>
                              <a:uLnTx/>
                              <a:uFillTx/>
                              <a:latin typeface="Cambria Math"/>
                              <a:ea typeface="+mn-ea"/>
                              <a:cs typeface="+mn-cs"/>
                            </a:rPr>
                          </m:ctrlPr>
                        </m:sSubPr>
                        <m:e>
                          <m:r>
                            <a:rPr kumimoji="0" lang="en-US" sz="2000" b="0" i="1" u="none" strike="noStrike" kern="1200" cap="none" spc="0" normalizeH="0" baseline="0" noProof="0" smtClean="0">
                              <a:ln>
                                <a:noFill/>
                              </a:ln>
                              <a:solidFill>
                                <a:schemeClr val="tx1"/>
                              </a:solidFill>
                              <a:effectLst/>
                              <a:uLnTx/>
                              <a:uFillTx/>
                              <a:latin typeface="Cambria Math"/>
                              <a:ea typeface="+mn-ea"/>
                              <a:cs typeface="+mn-cs"/>
                            </a:rPr>
                            <m:t>𝑅</m:t>
                          </m:r>
                        </m:e>
                        <m:sub>
                          <m:r>
                            <a:rPr kumimoji="0" lang="en-US" sz="2000" b="0" i="1" u="none" strike="noStrike" kern="1200" cap="none" spc="0" normalizeH="0" baseline="0" noProof="0" smtClean="0">
                              <a:ln>
                                <a:noFill/>
                              </a:ln>
                              <a:solidFill>
                                <a:schemeClr val="tx1"/>
                              </a:solidFill>
                              <a:effectLst/>
                              <a:uLnTx/>
                              <a:uFillTx/>
                              <a:latin typeface="Cambria Math"/>
                              <a:ea typeface="+mn-ea"/>
                              <a:cs typeface="+mn-cs"/>
                            </a:rPr>
                            <m:t>𝑖</m:t>
                          </m:r>
                          <m:r>
                            <a:rPr kumimoji="0" lang="en-US" sz="2000" b="0" i="1" u="none" strike="noStrike" kern="1200" cap="none" spc="0" normalizeH="0" baseline="0" noProof="0" smtClean="0">
                              <a:ln>
                                <a:noFill/>
                              </a:ln>
                              <a:solidFill>
                                <a:schemeClr val="tx1"/>
                              </a:solidFill>
                              <a:effectLst/>
                              <a:uLnTx/>
                              <a:uFillTx/>
                              <a:latin typeface="Cambria Math"/>
                              <a:ea typeface="+mn-ea"/>
                              <a:cs typeface="+mn-cs"/>
                            </a:rPr>
                            <m:t>,</m:t>
                          </m:r>
                          <m:r>
                            <a:rPr kumimoji="0" lang="en-US" sz="2000" b="0" i="1" u="none" strike="noStrike" kern="1200" cap="none" spc="0" normalizeH="0" baseline="0" noProof="0" smtClean="0">
                              <a:ln>
                                <a:noFill/>
                              </a:ln>
                              <a:solidFill>
                                <a:schemeClr val="tx1"/>
                              </a:solidFill>
                              <a:effectLst/>
                              <a:uLnTx/>
                              <a:uFillTx/>
                              <a:latin typeface="Cambria Math"/>
                              <a:ea typeface="+mn-ea"/>
                              <a:cs typeface="+mn-cs"/>
                            </a:rPr>
                            <m:t>𝑗</m:t>
                          </m:r>
                        </m:sub>
                      </m:sSub>
                    </m:oMath>
                  </a14:m>
                  <a:endParaRPr kumimoji="0" lang="en-AU" sz="2000" b="1" i="0" u="none" strike="noStrike" kern="1200" cap="none" spc="0" normalizeH="0" baseline="0" noProof="0" dirty="0" smtClean="0">
                    <a:ln>
                      <a:noFill/>
                    </a:ln>
                    <a:solidFill>
                      <a:schemeClr val="tx1"/>
                    </a:solidFill>
                    <a:effectLst/>
                    <a:uLnTx/>
                    <a:uFillTx/>
                    <a:latin typeface="Sommet bold"/>
                    <a:ea typeface="+mn-ea"/>
                    <a:cs typeface="+mn-cs"/>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2233371" y="3997717"/>
                  <a:ext cx="2424112" cy="424796"/>
                </a:xfrm>
                <a:prstGeom prst="rect">
                  <a:avLst/>
                </a:prstGeom>
                <a:blipFill rotWithShape="1">
                  <a:blip r:embed="rId7"/>
                  <a:stretch>
                    <a:fillRect l="-2105" t="-7143" b="-18571"/>
                  </a:stretch>
                </a:blipFill>
              </p:spPr>
              <p:txBody>
                <a:bodyPr/>
                <a:lstStyle/>
                <a:p>
                  <a:r>
                    <a:rPr lang="en-AU">
                      <a:noFill/>
                    </a:rPr>
                    <a:t> </a:t>
                  </a:r>
                </a:p>
              </p:txBody>
            </p:sp>
          </mc:Fallback>
        </mc:AlternateContent>
        <p:sp>
          <p:nvSpPr>
            <p:cNvPr id="14" name="下箭头 13"/>
            <p:cNvSpPr/>
            <p:nvPr/>
          </p:nvSpPr>
          <p:spPr>
            <a:xfrm rot="3176518">
              <a:off x="1950945" y="4291872"/>
              <a:ext cx="246593" cy="762831"/>
            </a:xfrm>
            <a:prstGeom prst="downArrow">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Tree>
    <p:custDataLst>
      <p:tags r:id="rId1"/>
    </p:custDataLst>
    <p:extLst>
      <p:ext uri="{BB962C8B-B14F-4D97-AF65-F5344CB8AC3E}">
        <p14:creationId xmlns:p14="http://schemas.microsoft.com/office/powerpoint/2010/main" val="2640945890"/>
      </p:ext>
    </p:extLst>
  </p:cSld>
  <p:clrMapOvr>
    <a:masterClrMapping/>
  </p:clrMapOvr>
  <mc:AlternateContent xmlns:mc="http://schemas.openxmlformats.org/markup-compatibility/2006">
    <mc:Choice xmlns:p14="http://schemas.microsoft.com/office/powerpoint/2010/main" Requires="p14">
      <p:transition spd="slow" p14:dur="2000" advTm="41084"/>
    </mc:Choice>
    <mc:Fallback>
      <p:transition spd="slow" advTm="4108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圆角矩形 4"/>
          <p:cNvSpPr/>
          <p:nvPr/>
        </p:nvSpPr>
        <p:spPr>
          <a:xfrm>
            <a:off x="479634" y="228600"/>
            <a:ext cx="8207166" cy="685800"/>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dirty="0" smtClean="0">
                <a:solidFill>
                  <a:schemeClr val="bg1"/>
                </a:solidFill>
              </a:rPr>
              <a:t>Algorithm: </a:t>
            </a:r>
            <a:r>
              <a:rPr lang="en-US" sz="3600" dirty="0" err="1" smtClean="0">
                <a:solidFill>
                  <a:schemeClr val="bg1"/>
                </a:solidFill>
              </a:rPr>
              <a:t>TraverseBased</a:t>
            </a:r>
            <a:endParaRPr lang="en-AU" sz="3600" dirty="0">
              <a:solidFill>
                <a:schemeClr val="bg1"/>
              </a:solidFill>
            </a:endParaRPr>
          </a:p>
        </p:txBody>
      </p:sp>
      <mc:AlternateContent xmlns:mc="http://schemas.openxmlformats.org/markup-compatibility/2006" xmlns:a14="http://schemas.microsoft.com/office/drawing/2010/main">
        <mc:Choice Requires="a14">
          <p:sp>
            <p:nvSpPr>
              <p:cNvPr id="3" name="圆角矩形 2"/>
              <p:cNvSpPr/>
              <p:nvPr/>
            </p:nvSpPr>
            <p:spPr>
              <a:xfrm>
                <a:off x="1407475" y="1266825"/>
                <a:ext cx="6351483" cy="990601"/>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Phase 1 (Anchor-pair Region Collection)</a:t>
                </a:r>
                <a:endParaRPr lang="en-US" dirty="0">
                  <a:solidFill>
                    <a:schemeClr val="tx1"/>
                  </a:solidFill>
                </a:endParaRPr>
              </a:p>
              <a:p>
                <a:pPr algn="ctr"/>
                <a:r>
                  <a:rPr lang="en-US" dirty="0" smtClean="0">
                    <a:solidFill>
                      <a:schemeClr val="tx1"/>
                    </a:solidFill>
                  </a:rPr>
                  <a:t>We ensure that only </a:t>
                </a:r>
                <a14:m>
                  <m:oMath xmlns:m="http://schemas.openxmlformats.org/officeDocument/2006/math">
                    <m:r>
                      <a:rPr lang="en-US" b="1" i="1" dirty="0" smtClean="0">
                        <a:solidFill>
                          <a:schemeClr val="tx1"/>
                        </a:solidFill>
                        <a:latin typeface="Cambria Math"/>
                      </a:rPr>
                      <m:t>𝟑</m:t>
                    </m:r>
                    <m:r>
                      <a:rPr lang="en-US" b="1" i="1" dirty="0" smtClean="0">
                        <a:solidFill>
                          <a:schemeClr val="tx1"/>
                        </a:solidFill>
                        <a:latin typeface="Cambria Math"/>
                      </a:rPr>
                      <m:t>𝒎</m:t>
                    </m:r>
                  </m:oMath>
                </a14:m>
                <a:r>
                  <a:rPr lang="en-US" b="1" dirty="0" smtClean="0">
                    <a:solidFill>
                      <a:schemeClr val="tx1"/>
                    </a:solidFill>
                  </a:rPr>
                  <a:t> out of the </a:t>
                </a:r>
                <a14:m>
                  <m:oMath xmlns:m="http://schemas.openxmlformats.org/officeDocument/2006/math">
                    <m:box>
                      <m:boxPr>
                        <m:ctrlPr>
                          <a:rPr lang="en-US" b="1" i="1" smtClean="0">
                            <a:solidFill>
                              <a:schemeClr val="tx1"/>
                            </a:solidFill>
                            <a:latin typeface="Cambria Math"/>
                          </a:rPr>
                        </m:ctrlPr>
                      </m:boxPr>
                      <m:e>
                        <m:argPr>
                          <m:argSz m:val="-1"/>
                        </m:argPr>
                        <m:f>
                          <m:fPr>
                            <m:ctrlPr>
                              <a:rPr lang="en-US" b="1" i="1" smtClean="0">
                                <a:solidFill>
                                  <a:schemeClr val="tx1"/>
                                </a:solidFill>
                                <a:latin typeface="Cambria Math"/>
                              </a:rPr>
                            </m:ctrlPr>
                          </m:fPr>
                          <m:num>
                            <m:sSup>
                              <m:sSupPr>
                                <m:ctrlPr>
                                  <a:rPr lang="en-US" b="1" i="1" smtClean="0">
                                    <a:solidFill>
                                      <a:schemeClr val="tx1"/>
                                    </a:solidFill>
                                    <a:latin typeface="Cambria Math"/>
                                  </a:rPr>
                                </m:ctrlPr>
                              </m:sSupPr>
                              <m:e>
                                <m:r>
                                  <a:rPr lang="en-US" b="1" i="1" smtClean="0">
                                    <a:solidFill>
                                      <a:schemeClr val="tx1"/>
                                    </a:solidFill>
                                    <a:latin typeface="Cambria Math"/>
                                  </a:rPr>
                                  <m:t>𝒎</m:t>
                                </m:r>
                              </m:e>
                              <m:sup>
                                <m:r>
                                  <a:rPr lang="en-US" b="1" i="1" smtClean="0">
                                    <a:solidFill>
                                      <a:schemeClr val="tx1"/>
                                    </a:solidFill>
                                    <a:latin typeface="Cambria Math"/>
                                  </a:rPr>
                                  <m:t>𝟐</m:t>
                                </m:r>
                              </m:sup>
                            </m:sSup>
                          </m:num>
                          <m:den>
                            <m:r>
                              <a:rPr lang="en-US" b="1" i="1" smtClean="0">
                                <a:solidFill>
                                  <a:schemeClr val="tx1"/>
                                </a:solidFill>
                                <a:latin typeface="Cambria Math"/>
                              </a:rPr>
                              <m:t>𝟐</m:t>
                            </m:r>
                          </m:den>
                        </m:f>
                      </m:e>
                    </m:box>
                  </m:oMath>
                </a14:m>
                <a:r>
                  <a:rPr lang="en-US" dirty="0" smtClean="0">
                    <a:solidFill>
                      <a:schemeClr val="tx1"/>
                    </a:solidFill>
                  </a:rPr>
                  <a:t> regions are touched</a:t>
                </a:r>
              </a:p>
            </p:txBody>
          </p:sp>
        </mc:Choice>
        <mc:Fallback xmlns="">
          <p:sp>
            <p:nvSpPr>
              <p:cNvPr id="3" name="圆角矩形 2"/>
              <p:cNvSpPr>
                <a:spLocks noRot="1" noChangeAspect="1" noMove="1" noResize="1" noEditPoints="1" noAdjustHandles="1" noChangeArrowheads="1" noChangeShapeType="1" noTextEdit="1"/>
              </p:cNvSpPr>
              <p:nvPr/>
            </p:nvSpPr>
            <p:spPr>
              <a:xfrm>
                <a:off x="1407475" y="1266825"/>
                <a:ext cx="6351483" cy="990601"/>
              </a:xfrm>
              <a:prstGeom prst="roundRect">
                <a:avLst/>
              </a:prstGeom>
              <a:blipFill rotWithShape="1">
                <a:blip r:embed="rId3"/>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4" name="圆角矩形 3"/>
              <p:cNvSpPr/>
              <p:nvPr/>
            </p:nvSpPr>
            <p:spPr>
              <a:xfrm>
                <a:off x="1407473" y="2514600"/>
                <a:ext cx="6351483" cy="838200"/>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Phase 2 (Traverse Survived Regions)</a:t>
                </a:r>
              </a:p>
              <a:p>
                <a:pPr algn="ctr"/>
                <a:r>
                  <a:rPr lang="en-US" dirty="0" smtClean="0">
                    <a:solidFill>
                      <a:schemeClr val="tx1"/>
                    </a:solidFill>
                  </a:rPr>
                  <a:t>We can traverse a region in </a:t>
                </a:r>
                <a14:m>
                  <m:oMath xmlns:m="http://schemas.openxmlformats.org/officeDocument/2006/math">
                    <m:r>
                      <a:rPr lang="en-US" i="1">
                        <a:solidFill>
                          <a:schemeClr val="tx1"/>
                        </a:solidFill>
                        <a:latin typeface="Cambria Math"/>
                      </a:rPr>
                      <m:t>𝑂</m:t>
                    </m:r>
                    <m:r>
                      <a:rPr lang="en-US" i="1">
                        <a:solidFill>
                          <a:schemeClr val="tx1"/>
                        </a:solidFill>
                        <a:latin typeface="Cambria Math"/>
                      </a:rPr>
                      <m:t>(</m:t>
                    </m:r>
                    <m:sSub>
                      <m:sSubPr>
                        <m:ctrlPr>
                          <a:rPr lang="en-US" i="1">
                            <a:solidFill>
                              <a:schemeClr val="tx1"/>
                            </a:solidFill>
                            <a:latin typeface="Cambria Math"/>
                          </a:rPr>
                        </m:ctrlPr>
                      </m:sSubPr>
                      <m:e>
                        <m:r>
                          <a:rPr lang="en-US" i="1">
                            <a:solidFill>
                              <a:schemeClr val="tx1"/>
                            </a:solidFill>
                            <a:latin typeface="Cambria Math"/>
                          </a:rPr>
                          <m:t>𝑛</m:t>
                        </m:r>
                      </m:e>
                      <m:sub>
                        <m:r>
                          <a:rPr lang="en-US" i="1">
                            <a:solidFill>
                              <a:schemeClr val="tx1"/>
                            </a:solidFill>
                            <a:latin typeface="Cambria Math"/>
                          </a:rPr>
                          <m:t>𝑖</m:t>
                        </m:r>
                      </m:sub>
                    </m:sSub>
                    <m:r>
                      <a:rPr lang="en-US" i="1">
                        <a:solidFill>
                          <a:schemeClr val="tx1"/>
                        </a:solidFill>
                        <a:latin typeface="Cambria Math"/>
                      </a:rPr>
                      <m:t>+</m:t>
                    </m:r>
                    <m:sSub>
                      <m:sSubPr>
                        <m:ctrlPr>
                          <a:rPr lang="en-US" i="1">
                            <a:solidFill>
                              <a:schemeClr val="tx1"/>
                            </a:solidFill>
                            <a:latin typeface="Cambria Math"/>
                          </a:rPr>
                        </m:ctrlPr>
                      </m:sSubPr>
                      <m:e>
                        <m:r>
                          <a:rPr lang="en-US" i="1">
                            <a:solidFill>
                              <a:schemeClr val="tx1"/>
                            </a:solidFill>
                            <a:latin typeface="Cambria Math"/>
                          </a:rPr>
                          <m:t>𝑛</m:t>
                        </m:r>
                      </m:e>
                      <m:sub>
                        <m:r>
                          <a:rPr lang="en-US" i="1">
                            <a:solidFill>
                              <a:schemeClr val="tx1"/>
                            </a:solidFill>
                            <a:latin typeface="Cambria Math"/>
                          </a:rPr>
                          <m:t>𝑗</m:t>
                        </m:r>
                      </m:sub>
                    </m:sSub>
                    <m:r>
                      <a:rPr lang="en-US" i="1">
                        <a:solidFill>
                          <a:schemeClr val="tx1"/>
                        </a:solidFill>
                        <a:latin typeface="Cambria Math"/>
                      </a:rPr>
                      <m:t>)</m:t>
                    </m:r>
                  </m:oMath>
                </a14:m>
                <a:r>
                  <a:rPr lang="en-US" dirty="0" smtClean="0">
                    <a:solidFill>
                      <a:schemeClr val="tx1"/>
                    </a:solidFill>
                  </a:rPr>
                  <a:t> time</a:t>
                </a:r>
                <a:endParaRPr lang="en-US" dirty="0">
                  <a:solidFill>
                    <a:schemeClr val="tx1"/>
                  </a:solidFill>
                </a:endParaRPr>
              </a:p>
            </p:txBody>
          </p:sp>
        </mc:Choice>
        <mc:Fallback xmlns="">
          <p:sp>
            <p:nvSpPr>
              <p:cNvPr id="4" name="圆角矩形 3"/>
              <p:cNvSpPr>
                <a:spLocks noRot="1" noChangeAspect="1" noMove="1" noResize="1" noEditPoints="1" noAdjustHandles="1" noChangeArrowheads="1" noChangeShapeType="1" noTextEdit="1"/>
              </p:cNvSpPr>
              <p:nvPr/>
            </p:nvSpPr>
            <p:spPr>
              <a:xfrm>
                <a:off x="1407473" y="2514600"/>
                <a:ext cx="6351483" cy="838200"/>
              </a:xfrm>
              <a:prstGeom prst="roundRect">
                <a:avLst/>
              </a:prstGeom>
              <a:blipFill rotWithShape="1">
                <a:blip r:embed="rId4"/>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7" name="圆角矩形 6"/>
              <p:cNvSpPr/>
              <p:nvPr/>
            </p:nvSpPr>
            <p:spPr>
              <a:xfrm>
                <a:off x="479634" y="3733800"/>
                <a:ext cx="6351483" cy="990601"/>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rPr>
                  <a:t>Theorem 2</a:t>
                </a:r>
                <a:r>
                  <a:rPr lang="en-US" b="1" dirty="0" smtClean="0">
                    <a:solidFill>
                      <a:schemeClr val="tx1"/>
                    </a:solidFill>
                  </a:rPr>
                  <a:t>:</a:t>
                </a:r>
              </a:p>
              <a:p>
                <a:pPr algn="ctr"/>
                <a:r>
                  <a:rPr lang="en-US" dirty="0" smtClean="0">
                    <a:solidFill>
                      <a:schemeClr val="tx1"/>
                    </a:solidFill>
                  </a:rPr>
                  <a:t>The combinatorial complexity of </a:t>
                </a:r>
                <a14:m>
                  <m:oMath xmlns:m="http://schemas.openxmlformats.org/officeDocument/2006/math">
                    <m:sSub>
                      <m:sSubPr>
                        <m:ctrlPr>
                          <a:rPr lang="en-US" i="1">
                            <a:solidFill>
                              <a:schemeClr val="tx1"/>
                            </a:solidFill>
                            <a:latin typeface="Cambria Math"/>
                          </a:rPr>
                        </m:ctrlPr>
                      </m:sSubPr>
                      <m:e>
                        <m:r>
                          <a:rPr lang="en-US" i="1">
                            <a:solidFill>
                              <a:schemeClr val="tx1"/>
                            </a:solidFill>
                            <a:latin typeface="Cambria Math"/>
                          </a:rPr>
                          <m:t>𝑙𝑒𝑣</m:t>
                        </m:r>
                      </m:e>
                      <m:sub>
                        <m:r>
                          <a:rPr lang="en-US" i="1">
                            <a:solidFill>
                              <a:schemeClr val="tx1"/>
                            </a:solidFill>
                            <a:latin typeface="Cambria Math"/>
                          </a:rPr>
                          <m:t>𝑘</m:t>
                        </m:r>
                      </m:sub>
                    </m:sSub>
                    <m:r>
                      <a:rPr lang="en-US" i="1">
                        <a:solidFill>
                          <a:schemeClr val="tx1"/>
                        </a:solidFill>
                        <a:latin typeface="Cambria Math"/>
                      </a:rPr>
                      <m:t>(</m:t>
                    </m:r>
                    <m:r>
                      <a:rPr lang="en-US" i="1">
                        <a:solidFill>
                          <a:schemeClr val="tx1"/>
                        </a:solidFill>
                        <a:latin typeface="Cambria Math"/>
                      </a:rPr>
                      <m:t>ℋ</m:t>
                    </m:r>
                    <m:r>
                      <a:rPr lang="en-US" i="1">
                        <a:solidFill>
                          <a:schemeClr val="tx1"/>
                        </a:solidFill>
                        <a:latin typeface="Cambria Math"/>
                      </a:rPr>
                      <m:t>)</m:t>
                    </m:r>
                  </m:oMath>
                </a14:m>
                <a:r>
                  <a:rPr lang="en-US" dirty="0" smtClean="0">
                    <a:solidFill>
                      <a:schemeClr val="tx1"/>
                    </a:solidFill>
                  </a:rPr>
                  <a:t> is bounded by </a:t>
                </a:r>
                <a14:m>
                  <m:oMath xmlns:m="http://schemas.openxmlformats.org/officeDocument/2006/math">
                    <m:r>
                      <a:rPr lang="en-US" i="1" dirty="0" smtClean="0">
                        <a:solidFill>
                          <a:schemeClr val="tx1"/>
                        </a:solidFill>
                        <a:latin typeface="Cambria Math"/>
                      </a:rPr>
                      <m:t>2</m:t>
                    </m:r>
                    <m:r>
                      <a:rPr lang="en-US" i="1" dirty="0" smtClean="0">
                        <a:solidFill>
                          <a:schemeClr val="tx1"/>
                        </a:solidFill>
                        <a:latin typeface="Cambria Math"/>
                      </a:rPr>
                      <m:t>𝑛</m:t>
                    </m:r>
                  </m:oMath>
                </a14:m>
                <a:r>
                  <a:rPr lang="en-US" dirty="0" smtClean="0">
                    <a:solidFill>
                      <a:schemeClr val="tx1"/>
                    </a:solidFill>
                  </a:rPr>
                  <a:t> </a:t>
                </a:r>
              </a:p>
            </p:txBody>
          </p:sp>
        </mc:Choice>
        <mc:Fallback xmlns="">
          <p:sp>
            <p:nvSpPr>
              <p:cNvPr id="7" name="圆角矩形 6"/>
              <p:cNvSpPr>
                <a:spLocks noRot="1" noChangeAspect="1" noMove="1" noResize="1" noEditPoints="1" noAdjustHandles="1" noChangeArrowheads="1" noChangeShapeType="1" noTextEdit="1"/>
              </p:cNvSpPr>
              <p:nvPr/>
            </p:nvSpPr>
            <p:spPr>
              <a:xfrm>
                <a:off x="479634" y="3733800"/>
                <a:ext cx="6351483" cy="990601"/>
              </a:xfrm>
              <a:prstGeom prst="roundRect">
                <a:avLst/>
              </a:prstGeom>
              <a:blipFill rotWithShape="1">
                <a:blip r:embed="rId5"/>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8" name="圆角矩形 7"/>
              <p:cNvSpPr/>
              <p:nvPr/>
            </p:nvSpPr>
            <p:spPr>
              <a:xfrm>
                <a:off x="2335317" y="4953000"/>
                <a:ext cx="6351483" cy="990601"/>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rPr>
                  <a:t>Theorem 3</a:t>
                </a:r>
                <a:r>
                  <a:rPr lang="en-US" b="1" dirty="0" smtClean="0">
                    <a:solidFill>
                      <a:schemeClr val="tx1"/>
                    </a:solidFill>
                  </a:rPr>
                  <a:t>:</a:t>
                </a:r>
              </a:p>
              <a:p>
                <a:pPr algn="ctr"/>
                <a:r>
                  <a:rPr lang="en-US" dirty="0" smtClean="0">
                    <a:solidFill>
                      <a:schemeClr val="tx1"/>
                    </a:solidFill>
                  </a:rPr>
                  <a:t>The time complexity of Algorithm-</a:t>
                </a:r>
                <a:r>
                  <a:rPr lang="en-US" dirty="0" err="1" smtClean="0">
                    <a:solidFill>
                      <a:schemeClr val="tx1"/>
                    </a:solidFill>
                  </a:rPr>
                  <a:t>TraverseBased</a:t>
                </a:r>
                <a:r>
                  <a:rPr lang="en-US" dirty="0" smtClean="0">
                    <a:solidFill>
                      <a:schemeClr val="tx1"/>
                    </a:solidFill>
                  </a:rPr>
                  <a:t> is </a:t>
                </a:r>
                <a14:m>
                  <m:oMath xmlns:m="http://schemas.openxmlformats.org/officeDocument/2006/math">
                    <m:r>
                      <a:rPr lang="en-US" i="1">
                        <a:solidFill>
                          <a:schemeClr val="tx1"/>
                        </a:solidFill>
                        <a:latin typeface="Cambria Math"/>
                      </a:rPr>
                      <m:t>𝑂</m:t>
                    </m:r>
                    <m:r>
                      <a:rPr lang="en-US" i="1">
                        <a:solidFill>
                          <a:schemeClr val="tx1"/>
                        </a:solidFill>
                        <a:latin typeface="Cambria Math"/>
                      </a:rPr>
                      <m:t>(</m:t>
                    </m:r>
                    <m:r>
                      <a:rPr lang="en-US" b="0" i="1" smtClean="0">
                        <a:solidFill>
                          <a:schemeClr val="tx1"/>
                        </a:solidFill>
                        <a:latin typeface="Cambria Math"/>
                      </a:rPr>
                      <m:t>𝑛</m:t>
                    </m:r>
                    <m:r>
                      <a:rPr lang="en-US" i="1">
                        <a:solidFill>
                          <a:schemeClr val="tx1"/>
                        </a:solidFill>
                        <a:latin typeface="Cambria Math"/>
                      </a:rPr>
                      <m:t>)</m:t>
                    </m:r>
                  </m:oMath>
                </a14:m>
                <a:r>
                  <a:rPr lang="en-US" dirty="0" smtClean="0">
                    <a:solidFill>
                      <a:schemeClr val="tx1"/>
                    </a:solidFill>
                  </a:rPr>
                  <a:t> </a:t>
                </a:r>
              </a:p>
            </p:txBody>
          </p:sp>
        </mc:Choice>
        <mc:Fallback xmlns="">
          <p:sp>
            <p:nvSpPr>
              <p:cNvPr id="8" name="圆角矩形 7"/>
              <p:cNvSpPr>
                <a:spLocks noRot="1" noChangeAspect="1" noMove="1" noResize="1" noEditPoints="1" noAdjustHandles="1" noChangeArrowheads="1" noChangeShapeType="1" noTextEdit="1"/>
              </p:cNvSpPr>
              <p:nvPr/>
            </p:nvSpPr>
            <p:spPr>
              <a:xfrm>
                <a:off x="2335317" y="4953000"/>
                <a:ext cx="6351483" cy="990601"/>
              </a:xfrm>
              <a:prstGeom prst="roundRect">
                <a:avLst/>
              </a:prstGeom>
              <a:blipFill rotWithShape="1">
                <a:blip r:embed="rId6"/>
                <a:stretch>
                  <a:fillRect/>
                </a:stretch>
              </a:blipFill>
            </p:spPr>
            <p:txBody>
              <a:bodyPr/>
              <a:lstStyle/>
              <a:p>
                <a:r>
                  <a:rPr lang="en-AU">
                    <a:noFill/>
                  </a:rPr>
                  <a:t> </a:t>
                </a:r>
              </a:p>
            </p:txBody>
          </p:sp>
        </mc:Fallback>
      </mc:AlternateContent>
    </p:spTree>
    <p:extLst>
      <p:ext uri="{BB962C8B-B14F-4D97-AF65-F5344CB8AC3E}">
        <p14:creationId xmlns:p14="http://schemas.microsoft.com/office/powerpoint/2010/main" val="895763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圆角矩形 4"/>
          <p:cNvSpPr/>
          <p:nvPr/>
        </p:nvSpPr>
        <p:spPr>
          <a:xfrm>
            <a:off x="479634" y="228600"/>
            <a:ext cx="8207166" cy="685800"/>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dirty="0" smtClean="0">
                <a:solidFill>
                  <a:schemeClr val="bg1"/>
                </a:solidFill>
              </a:rPr>
              <a:t>Our proposals: </a:t>
            </a:r>
            <a:r>
              <a:rPr lang="en-US" sz="2800" dirty="0" smtClean="0">
                <a:solidFill>
                  <a:schemeClr val="bg1"/>
                </a:solidFill>
              </a:rPr>
              <a:t>Space Partition base Method</a:t>
            </a:r>
            <a:endParaRPr lang="en-AU" sz="2800" dirty="0">
              <a:solidFill>
                <a:schemeClr val="bg1"/>
              </a:solidFill>
            </a:endParaRPr>
          </a:p>
        </p:txBody>
      </p:sp>
      <p:sp>
        <p:nvSpPr>
          <p:cNvPr id="9" name="圆角矩形 8"/>
          <p:cNvSpPr/>
          <p:nvPr/>
        </p:nvSpPr>
        <p:spPr>
          <a:xfrm>
            <a:off x="658394" y="1219200"/>
            <a:ext cx="7809842" cy="1447800"/>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Space Partition based Method </a:t>
            </a:r>
          </a:p>
          <a:p>
            <a:pPr algn="ctr"/>
            <a:r>
              <a:rPr lang="en-US" b="1" dirty="0" smtClean="0">
                <a:solidFill>
                  <a:schemeClr val="tx1"/>
                </a:solidFill>
              </a:rPr>
              <a:t>Main idea</a:t>
            </a:r>
            <a:r>
              <a:rPr lang="en-US" dirty="0" smtClean="0">
                <a:solidFill>
                  <a:schemeClr val="tx1"/>
                </a:solidFill>
              </a:rPr>
              <a:t>: The </a:t>
            </a:r>
            <a:r>
              <a:rPr lang="en-US" altLang="zh-CN" dirty="0" smtClean="0">
                <a:solidFill>
                  <a:schemeClr val="tx1"/>
                </a:solidFill>
              </a:rPr>
              <a:t>solution space is partitioned into </a:t>
            </a:r>
            <a:r>
              <a:rPr lang="en-US" altLang="zh-CN" dirty="0" err="1" smtClean="0">
                <a:solidFill>
                  <a:schemeClr val="tx1"/>
                </a:solidFill>
              </a:rPr>
              <a:t>hypercubes</a:t>
            </a:r>
            <a:r>
              <a:rPr lang="en-US" altLang="zh-CN" dirty="0" smtClean="0">
                <a:solidFill>
                  <a:schemeClr val="tx1"/>
                </a:solidFill>
              </a:rPr>
              <a:t> such that the number of preference hyperplanes involved in each partition (e.g., hypercube) is significantly reduced.</a:t>
            </a:r>
            <a:endParaRPr lang="en-US" dirty="0" smtClean="0">
              <a:solidFill>
                <a:schemeClr val="tx1"/>
              </a:solidFill>
            </a:endParaRPr>
          </a:p>
        </p:txBody>
      </p:sp>
      <p:cxnSp>
        <p:nvCxnSpPr>
          <p:cNvPr id="22" name="直接连接符 21"/>
          <p:cNvCxnSpPr/>
          <p:nvPr/>
        </p:nvCxnSpPr>
        <p:spPr>
          <a:xfrm>
            <a:off x="3196477" y="3553086"/>
            <a:ext cx="2034365" cy="200816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3466402" y="3050601"/>
            <a:ext cx="568275" cy="251065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4" name="组合 23"/>
          <p:cNvGrpSpPr/>
          <p:nvPr/>
        </p:nvGrpSpPr>
        <p:grpSpPr>
          <a:xfrm>
            <a:off x="2697945" y="2906114"/>
            <a:ext cx="3639302" cy="3055249"/>
            <a:chOff x="280073" y="3006966"/>
            <a:chExt cx="3639302" cy="3055249"/>
          </a:xfrm>
        </p:grpSpPr>
        <p:grpSp>
          <p:nvGrpSpPr>
            <p:cNvPr id="25" name="组合 24"/>
            <p:cNvGrpSpPr/>
            <p:nvPr/>
          </p:nvGrpSpPr>
          <p:grpSpPr>
            <a:xfrm>
              <a:off x="280073" y="3006966"/>
              <a:ext cx="3639302" cy="3055249"/>
              <a:chOff x="280073" y="3006966"/>
              <a:chExt cx="3639302" cy="3055249"/>
            </a:xfrm>
          </p:grpSpPr>
          <p:grpSp>
            <p:nvGrpSpPr>
              <p:cNvPr id="30" name="组合 29"/>
              <p:cNvGrpSpPr/>
              <p:nvPr/>
            </p:nvGrpSpPr>
            <p:grpSpPr>
              <a:xfrm>
                <a:off x="778605" y="3075253"/>
                <a:ext cx="3048000" cy="2590800"/>
                <a:chOff x="914400" y="2362200"/>
                <a:chExt cx="3048000" cy="2590800"/>
              </a:xfrm>
            </p:grpSpPr>
            <p:cxnSp>
              <p:nvCxnSpPr>
                <p:cNvPr id="34" name="直接箭头连接符 33"/>
                <p:cNvCxnSpPr/>
                <p:nvPr/>
              </p:nvCxnSpPr>
              <p:spPr>
                <a:xfrm>
                  <a:off x="914400" y="4953000"/>
                  <a:ext cx="30480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 name="直接箭头连接符 34"/>
                <p:cNvCxnSpPr/>
                <p:nvPr/>
              </p:nvCxnSpPr>
              <p:spPr>
                <a:xfrm flipV="1">
                  <a:off x="914400" y="2362200"/>
                  <a:ext cx="0" cy="25908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31" name="TextBox 30"/>
              <p:cNvSpPr txBox="1"/>
              <p:nvPr/>
            </p:nvSpPr>
            <p:spPr>
              <a:xfrm rot="10800000">
                <a:off x="318191" y="3006966"/>
                <a:ext cx="492443" cy="646972"/>
              </a:xfrm>
              <a:prstGeom prst="rect">
                <a:avLst/>
              </a:prstGeom>
            </p:spPr>
            <p:txBody>
              <a:bodyPr vert="eaVert" wrap="none" rtlCol="0">
                <a:spAutoFit/>
              </a:bodyPr>
              <a:lstStyle/>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r>
                  <a:rPr kumimoji="0" lang="en-US" sz="2000" b="1" i="0" u="none" strike="noStrike" kern="1200" cap="none" spc="0" normalizeH="0" baseline="0" noProof="0" dirty="0" smtClean="0">
                    <a:ln>
                      <a:noFill/>
                    </a:ln>
                    <a:solidFill>
                      <a:schemeClr val="tx1"/>
                    </a:solidFill>
                    <a:effectLst/>
                    <a:uLnTx/>
                    <a:uFillTx/>
                    <a:latin typeface="Sommet bold"/>
                    <a:ea typeface="+mn-ea"/>
                    <a:cs typeface="+mn-cs"/>
                  </a:rPr>
                  <a:t>attr2</a:t>
                </a:r>
                <a:endParaRPr kumimoji="0" lang="en-AU" sz="2000" b="1" i="0" u="none" strike="noStrike" kern="1200" cap="none" spc="0" normalizeH="0" baseline="0" noProof="0" dirty="0" smtClean="0">
                  <a:ln>
                    <a:noFill/>
                  </a:ln>
                  <a:solidFill>
                    <a:schemeClr val="tx1"/>
                  </a:solidFill>
                  <a:effectLst/>
                  <a:uLnTx/>
                  <a:uFillTx/>
                  <a:latin typeface="Sommet bold"/>
                  <a:ea typeface="+mn-ea"/>
                  <a:cs typeface="+mn-cs"/>
                </a:endParaRPr>
              </a:p>
            </p:txBody>
          </p:sp>
          <mc:AlternateContent xmlns:mc="http://schemas.openxmlformats.org/markup-compatibility/2006" xmlns:a14="http://schemas.microsoft.com/office/drawing/2010/main">
            <mc:Choice Requires="a14">
              <p:sp>
                <p:nvSpPr>
                  <p:cNvPr id="32" name="TextBox 31"/>
                  <p:cNvSpPr txBox="1"/>
                  <p:nvPr/>
                </p:nvSpPr>
                <p:spPr>
                  <a:xfrm>
                    <a:off x="280073" y="5475665"/>
                    <a:ext cx="793807" cy="461665"/>
                  </a:xfrm>
                  <a:prstGeom prst="rect">
                    <a:avLst/>
                  </a:prstGeom>
                </p:spPr>
                <p:txBody>
                  <a:bodyPr wrap="none" rtlCol="0">
                    <a:spAutoFit/>
                  </a:bodyPr>
                  <a:lstStyle/>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14:m>
                      <m:oMathPara xmlns:m="http://schemas.openxmlformats.org/officeDocument/2006/math">
                        <m:oMathParaPr>
                          <m:jc m:val="centerGroup"/>
                        </m:oMathParaPr>
                        <m:oMath xmlns:m="http://schemas.openxmlformats.org/officeDocument/2006/math">
                          <m:r>
                            <a:rPr kumimoji="0" lang="en-US" sz="2400" b="1" i="1" u="none" strike="noStrike" kern="1200" cap="none" spc="0" normalizeH="0" baseline="0" noProof="0" dirty="0" smtClean="0">
                              <a:ln>
                                <a:noFill/>
                              </a:ln>
                              <a:solidFill>
                                <a:schemeClr val="tx1"/>
                              </a:solidFill>
                              <a:effectLst/>
                              <a:uLnTx/>
                              <a:uFillTx/>
                              <a:latin typeface="Cambria Math"/>
                              <a:ea typeface="+mn-ea"/>
                              <a:cs typeface="+mn-cs"/>
                            </a:rPr>
                            <m:t>𝒐</m:t>
                          </m:r>
                        </m:oMath>
                      </m:oMathPara>
                    </a14:m>
                    <a:endParaRPr kumimoji="0" lang="en-AU" sz="2400" b="1" i="0" u="none" strike="noStrike" kern="1200" cap="none" spc="0" normalizeH="0" baseline="0" noProof="0" dirty="0" smtClean="0">
                      <a:ln>
                        <a:noFill/>
                      </a:ln>
                      <a:solidFill>
                        <a:schemeClr val="tx1"/>
                      </a:solidFill>
                      <a:effectLst/>
                      <a:uLnTx/>
                      <a:uFillTx/>
                      <a:latin typeface="Sommet bold"/>
                      <a:ea typeface="+mn-ea"/>
                      <a:cs typeface="+mn-cs"/>
                    </a:endParaRPr>
                  </a:p>
                </p:txBody>
              </p:sp>
            </mc:Choice>
            <mc:Fallback xmlns="">
              <p:sp>
                <p:nvSpPr>
                  <p:cNvPr id="121" name="TextBox 120"/>
                  <p:cNvSpPr txBox="1">
                    <a:spLocks noRot="1" noChangeAspect="1" noMove="1" noResize="1" noEditPoints="1" noAdjustHandles="1" noChangeArrowheads="1" noChangeShapeType="1" noTextEdit="1"/>
                  </p:cNvSpPr>
                  <p:nvPr/>
                </p:nvSpPr>
                <p:spPr>
                  <a:xfrm>
                    <a:off x="280073" y="5475665"/>
                    <a:ext cx="793807" cy="461665"/>
                  </a:xfrm>
                  <a:prstGeom prst="rect">
                    <a:avLst/>
                  </a:prstGeom>
                  <a:blipFill rotWithShape="1">
                    <a:blip r:embed="rId9"/>
                    <a:stretch>
                      <a:fillRect/>
                    </a:stretch>
                  </a:blipFill>
                </p:spPr>
                <p:txBody>
                  <a:bodyPr/>
                  <a:lstStyle/>
                  <a:p>
                    <a:r>
                      <a:rPr lang="en-AU">
                        <a:noFill/>
                      </a:rPr>
                      <a:t> </a:t>
                    </a:r>
                  </a:p>
                </p:txBody>
              </p:sp>
            </mc:Fallback>
          </mc:AlternateContent>
          <p:sp>
            <p:nvSpPr>
              <p:cNvPr id="33" name="TextBox 32"/>
              <p:cNvSpPr txBox="1"/>
              <p:nvPr/>
            </p:nvSpPr>
            <p:spPr>
              <a:xfrm>
                <a:off x="3180070" y="5662105"/>
                <a:ext cx="739305" cy="400110"/>
              </a:xfrm>
              <a:prstGeom prst="rect">
                <a:avLst/>
              </a:prstGeom>
            </p:spPr>
            <p:txBody>
              <a:bodyPr wrap="none" rtlCol="0">
                <a:spAutoFit/>
              </a:bodyPr>
              <a:lstStyle/>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r>
                  <a:rPr kumimoji="0" lang="en-US" sz="2000" b="1" i="0" u="none" strike="noStrike" kern="1200" cap="none" spc="0" normalizeH="0" baseline="0" noProof="0" dirty="0" smtClean="0">
                    <a:ln>
                      <a:noFill/>
                    </a:ln>
                    <a:solidFill>
                      <a:schemeClr val="tx1"/>
                    </a:solidFill>
                    <a:effectLst/>
                    <a:uLnTx/>
                    <a:uFillTx/>
                    <a:latin typeface="Sommet bold"/>
                    <a:ea typeface="+mn-ea"/>
                    <a:cs typeface="+mn-cs"/>
                  </a:rPr>
                  <a:t>attr1</a:t>
                </a:r>
                <a:endParaRPr kumimoji="0" lang="en-AU" sz="2000" b="1" i="0" u="none" strike="noStrike" kern="1200" cap="none" spc="0" normalizeH="0" baseline="0" noProof="0" dirty="0" smtClean="0">
                  <a:ln>
                    <a:noFill/>
                  </a:ln>
                  <a:solidFill>
                    <a:schemeClr val="tx1"/>
                  </a:solidFill>
                  <a:effectLst/>
                  <a:uLnTx/>
                  <a:uFillTx/>
                  <a:latin typeface="Sommet bold"/>
                  <a:ea typeface="+mn-ea"/>
                  <a:cs typeface="+mn-cs"/>
                </a:endParaRPr>
              </a:p>
            </p:txBody>
          </p:sp>
        </p:grpSp>
        <p:cxnSp>
          <p:nvCxnSpPr>
            <p:cNvPr id="26" name="直接连接符 25"/>
            <p:cNvCxnSpPr/>
            <p:nvPr/>
          </p:nvCxnSpPr>
          <p:spPr>
            <a:xfrm>
              <a:off x="990600" y="3151453"/>
              <a:ext cx="870558" cy="251065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778605" y="4604659"/>
              <a:ext cx="2716163" cy="87100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8" name="矩形 27"/>
                <p:cNvSpPr/>
                <p:nvPr/>
              </p:nvSpPr>
              <p:spPr>
                <a:xfrm>
                  <a:off x="1677359" y="5661090"/>
                  <a:ext cx="54046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b="1" i="1" smtClean="0">
                                <a:latin typeface="Cambria Math"/>
                              </a:rPr>
                            </m:ctrlPr>
                          </m:sSubPr>
                          <m:e>
                            <m:r>
                              <a:rPr lang="en-US" b="1" i="1">
                                <a:latin typeface="Cambria Math"/>
                              </a:rPr>
                              <m:t>𝑯</m:t>
                            </m:r>
                          </m:e>
                          <m:sub>
                            <m:r>
                              <a:rPr lang="en-US" b="1" i="1" smtClean="0">
                                <a:latin typeface="Cambria Math"/>
                              </a:rPr>
                              <m:t>𝟐</m:t>
                            </m:r>
                          </m:sub>
                        </m:sSub>
                      </m:oMath>
                    </m:oMathPara>
                  </a14:m>
                  <a:endParaRPr lang="en-AU" dirty="0"/>
                </a:p>
              </p:txBody>
            </p:sp>
          </mc:Choice>
          <mc:Fallback xmlns="">
            <p:sp>
              <p:nvSpPr>
                <p:cNvPr id="115" name="矩形 114"/>
                <p:cNvSpPr>
                  <a:spLocks noRot="1" noChangeAspect="1" noMove="1" noResize="1" noEditPoints="1" noAdjustHandles="1" noChangeArrowheads="1" noChangeShapeType="1" noTextEdit="1"/>
                </p:cNvSpPr>
                <p:nvPr/>
              </p:nvSpPr>
              <p:spPr>
                <a:xfrm>
                  <a:off x="1677359" y="5661090"/>
                  <a:ext cx="540468" cy="369332"/>
                </a:xfrm>
                <a:prstGeom prst="rect">
                  <a:avLst/>
                </a:prstGeom>
                <a:blipFill rotWithShape="1">
                  <a:blip r:embed="rId11"/>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29" name="矩形 28"/>
                <p:cNvSpPr/>
                <p:nvPr/>
              </p:nvSpPr>
              <p:spPr>
                <a:xfrm>
                  <a:off x="294179" y="4382320"/>
                  <a:ext cx="54046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b="1" i="1" smtClean="0">
                                <a:latin typeface="Cambria Math"/>
                              </a:rPr>
                            </m:ctrlPr>
                          </m:sSubPr>
                          <m:e>
                            <m:r>
                              <a:rPr lang="en-US" b="1" i="1">
                                <a:latin typeface="Cambria Math"/>
                              </a:rPr>
                              <m:t>𝑯</m:t>
                            </m:r>
                          </m:e>
                          <m:sub>
                            <m:r>
                              <a:rPr lang="en-US" b="1" i="1" smtClean="0">
                                <a:latin typeface="Cambria Math"/>
                              </a:rPr>
                              <m:t>𝟒</m:t>
                            </m:r>
                          </m:sub>
                        </m:sSub>
                      </m:oMath>
                    </m:oMathPara>
                  </a14:m>
                  <a:endParaRPr lang="en-AU" dirty="0"/>
                </a:p>
              </p:txBody>
            </p:sp>
          </mc:Choice>
          <mc:Fallback xmlns="">
            <p:sp>
              <p:nvSpPr>
                <p:cNvPr id="117" name="矩形 116"/>
                <p:cNvSpPr>
                  <a:spLocks noRot="1" noChangeAspect="1" noMove="1" noResize="1" noEditPoints="1" noAdjustHandles="1" noChangeArrowheads="1" noChangeShapeType="1" noTextEdit="1"/>
                </p:cNvSpPr>
                <p:nvPr/>
              </p:nvSpPr>
              <p:spPr>
                <a:xfrm>
                  <a:off x="294179" y="4382320"/>
                  <a:ext cx="540468" cy="369332"/>
                </a:xfrm>
                <a:prstGeom prst="rect">
                  <a:avLst/>
                </a:prstGeom>
                <a:blipFill rotWithShape="1">
                  <a:blip r:embed="rId13"/>
                  <a:stretch>
                    <a:fillRect b="-1667"/>
                  </a:stretch>
                </a:blipFill>
              </p:spPr>
              <p:txBody>
                <a:bodyPr/>
                <a:lstStyle/>
                <a:p>
                  <a:r>
                    <a:rPr lang="en-AU">
                      <a:noFill/>
                    </a:rPr>
                    <a:t> </a:t>
                  </a:r>
                </a:p>
              </p:txBody>
            </p:sp>
          </mc:Fallback>
        </mc:AlternateContent>
      </p:grpSp>
      <mc:AlternateContent xmlns:mc="http://schemas.openxmlformats.org/markup-compatibility/2006" xmlns:a14="http://schemas.microsoft.com/office/drawing/2010/main">
        <mc:Choice Requires="a14">
          <p:sp>
            <p:nvSpPr>
              <p:cNvPr id="36" name="矩形 35"/>
              <p:cNvSpPr/>
              <p:nvPr/>
            </p:nvSpPr>
            <p:spPr>
              <a:xfrm>
                <a:off x="3723697" y="5559446"/>
                <a:ext cx="54046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b="1" i="1" smtClean="0">
                              <a:latin typeface="Cambria Math"/>
                            </a:rPr>
                          </m:ctrlPr>
                        </m:sSubPr>
                        <m:e>
                          <m:r>
                            <a:rPr lang="en-US" b="1" i="1">
                              <a:latin typeface="Cambria Math"/>
                            </a:rPr>
                            <m:t>𝑯</m:t>
                          </m:r>
                        </m:e>
                        <m:sub>
                          <m:r>
                            <a:rPr lang="en-US" b="1" i="1" smtClean="0">
                              <a:latin typeface="Cambria Math"/>
                            </a:rPr>
                            <m:t>𝟏</m:t>
                          </m:r>
                        </m:sub>
                      </m:sSub>
                    </m:oMath>
                  </m:oMathPara>
                </a14:m>
                <a:endParaRPr lang="en-AU" dirty="0"/>
              </a:p>
            </p:txBody>
          </p:sp>
        </mc:Choice>
        <mc:Fallback xmlns="">
          <p:sp>
            <p:nvSpPr>
              <p:cNvPr id="36" name="矩形 35"/>
              <p:cNvSpPr>
                <a:spLocks noRot="1" noChangeAspect="1" noMove="1" noResize="1" noEditPoints="1" noAdjustHandles="1" noChangeArrowheads="1" noChangeShapeType="1" noTextEdit="1"/>
              </p:cNvSpPr>
              <p:nvPr/>
            </p:nvSpPr>
            <p:spPr>
              <a:xfrm>
                <a:off x="3723697" y="5559446"/>
                <a:ext cx="540468" cy="369332"/>
              </a:xfrm>
              <a:prstGeom prst="rect">
                <a:avLst/>
              </a:prstGeom>
              <a:blipFill rotWithShape="1">
                <a:blip r:embed="rId14"/>
                <a:stretch>
                  <a:fillRect/>
                </a:stretch>
              </a:blipFill>
            </p:spPr>
            <p:txBody>
              <a:bodyPr/>
              <a:lstStyle/>
              <a:p>
                <a:r>
                  <a:rPr lang="en-AU">
                    <a:noFill/>
                  </a:rPr>
                  <a:t> </a:t>
                </a:r>
              </a:p>
            </p:txBody>
          </p:sp>
        </mc:Fallback>
      </mc:AlternateContent>
      <p:cxnSp>
        <p:nvCxnSpPr>
          <p:cNvPr id="37" name="直接连接符 36"/>
          <p:cNvCxnSpPr/>
          <p:nvPr/>
        </p:nvCxnSpPr>
        <p:spPr>
          <a:xfrm>
            <a:off x="3196477" y="4739861"/>
            <a:ext cx="2716163" cy="56948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8" name="矩形 37"/>
              <p:cNvSpPr/>
              <p:nvPr/>
            </p:nvSpPr>
            <p:spPr>
              <a:xfrm>
                <a:off x="4960608" y="5560238"/>
                <a:ext cx="54046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b="1" i="1" smtClean="0">
                              <a:latin typeface="Cambria Math"/>
                            </a:rPr>
                          </m:ctrlPr>
                        </m:sSubPr>
                        <m:e>
                          <m:r>
                            <a:rPr lang="en-US" b="1" i="1">
                              <a:latin typeface="Cambria Math"/>
                            </a:rPr>
                            <m:t>𝑯</m:t>
                          </m:r>
                        </m:e>
                        <m:sub>
                          <m:r>
                            <a:rPr lang="en-US" b="1" i="1" smtClean="0">
                              <a:latin typeface="Cambria Math"/>
                            </a:rPr>
                            <m:t>𝟑</m:t>
                          </m:r>
                        </m:sub>
                      </m:sSub>
                    </m:oMath>
                  </m:oMathPara>
                </a14:m>
                <a:endParaRPr lang="en-AU" dirty="0"/>
              </a:p>
            </p:txBody>
          </p:sp>
        </mc:Choice>
        <mc:Fallback xmlns="">
          <p:sp>
            <p:nvSpPr>
              <p:cNvPr id="38" name="矩形 37"/>
              <p:cNvSpPr>
                <a:spLocks noRot="1" noChangeAspect="1" noMove="1" noResize="1" noEditPoints="1" noAdjustHandles="1" noChangeArrowheads="1" noChangeShapeType="1" noTextEdit="1"/>
              </p:cNvSpPr>
              <p:nvPr/>
            </p:nvSpPr>
            <p:spPr>
              <a:xfrm>
                <a:off x="4960608" y="5560238"/>
                <a:ext cx="540468" cy="369332"/>
              </a:xfrm>
              <a:prstGeom prst="rect">
                <a:avLst/>
              </a:prstGeom>
              <a:blipFill rotWithShape="1">
                <a:blip r:embed="rId15"/>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39" name="矩形 38"/>
              <p:cNvSpPr/>
              <p:nvPr/>
            </p:nvSpPr>
            <p:spPr>
              <a:xfrm>
                <a:off x="2697945" y="4576103"/>
                <a:ext cx="54046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b="1" i="1" smtClean="0">
                              <a:latin typeface="Cambria Math"/>
                            </a:rPr>
                          </m:ctrlPr>
                        </m:sSubPr>
                        <m:e>
                          <m:r>
                            <a:rPr lang="en-US" b="1" i="1">
                              <a:latin typeface="Cambria Math"/>
                            </a:rPr>
                            <m:t>𝑯</m:t>
                          </m:r>
                        </m:e>
                        <m:sub>
                          <m:r>
                            <a:rPr lang="en-US" b="1" i="1" smtClean="0">
                              <a:latin typeface="Cambria Math"/>
                            </a:rPr>
                            <m:t>𝟓</m:t>
                          </m:r>
                        </m:sub>
                      </m:sSub>
                    </m:oMath>
                  </m:oMathPara>
                </a14:m>
                <a:endParaRPr lang="en-AU" dirty="0"/>
              </a:p>
            </p:txBody>
          </p:sp>
        </mc:Choice>
        <mc:Fallback xmlns="">
          <p:sp>
            <p:nvSpPr>
              <p:cNvPr id="39" name="矩形 38"/>
              <p:cNvSpPr>
                <a:spLocks noRot="1" noChangeAspect="1" noMove="1" noResize="1" noEditPoints="1" noAdjustHandles="1" noChangeArrowheads="1" noChangeShapeType="1" noTextEdit="1"/>
              </p:cNvSpPr>
              <p:nvPr/>
            </p:nvSpPr>
            <p:spPr>
              <a:xfrm>
                <a:off x="2697945" y="4576103"/>
                <a:ext cx="540468" cy="369332"/>
              </a:xfrm>
              <a:prstGeom prst="rect">
                <a:avLst/>
              </a:prstGeom>
              <a:blipFill rotWithShape="1">
                <a:blip r:embed="rId16"/>
                <a:stretch>
                  <a:fillRect b="-3333"/>
                </a:stretch>
              </a:blipFill>
            </p:spPr>
            <p:txBody>
              <a:bodyPr/>
              <a:lstStyle/>
              <a:p>
                <a:r>
                  <a:rPr lang="en-AU">
                    <a:noFill/>
                  </a:rPr>
                  <a:t> </a:t>
                </a:r>
              </a:p>
            </p:txBody>
          </p:sp>
        </mc:Fallback>
      </mc:AlternateContent>
      <p:grpSp>
        <p:nvGrpSpPr>
          <p:cNvPr id="40" name="组合 39"/>
          <p:cNvGrpSpPr/>
          <p:nvPr/>
        </p:nvGrpSpPr>
        <p:grpSpPr>
          <a:xfrm>
            <a:off x="3195325" y="3549671"/>
            <a:ext cx="2028825" cy="2009775"/>
            <a:chOff x="997081" y="3684173"/>
            <a:chExt cx="2028825" cy="2009775"/>
          </a:xfrm>
        </p:grpSpPr>
        <p:cxnSp>
          <p:nvCxnSpPr>
            <p:cNvPr id="41" name="直接连接符 40"/>
            <p:cNvCxnSpPr/>
            <p:nvPr/>
          </p:nvCxnSpPr>
          <p:spPr>
            <a:xfrm>
              <a:off x="997081" y="3684173"/>
              <a:ext cx="504825" cy="4953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flipH="1" flipV="1">
              <a:off x="1501906" y="4179473"/>
              <a:ext cx="152400" cy="67627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a:xfrm>
              <a:off x="1654306" y="4855748"/>
              <a:ext cx="161925" cy="2857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a:off x="1801839" y="4884323"/>
              <a:ext cx="57150" cy="18097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a:off x="1858989" y="5065298"/>
              <a:ext cx="662092" cy="12382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a:off x="2521081" y="5189123"/>
              <a:ext cx="504825" cy="50482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47" name="直接连接符 46"/>
          <p:cNvCxnSpPr/>
          <p:nvPr/>
        </p:nvCxnSpPr>
        <p:spPr>
          <a:xfrm>
            <a:off x="3196477" y="3553087"/>
            <a:ext cx="2034365" cy="0"/>
          </a:xfrm>
          <a:prstGeom prst="line">
            <a:avLst/>
          </a:prstGeom>
          <a:ln w="25400">
            <a:solidFill>
              <a:srgbClr val="008000"/>
            </a:solidFill>
            <a:prstDash val="dash"/>
          </a:ln>
        </p:spPr>
        <p:style>
          <a:lnRef idx="1">
            <a:schemeClr val="accent1"/>
          </a:lnRef>
          <a:fillRef idx="0">
            <a:schemeClr val="accent1"/>
          </a:fillRef>
          <a:effectRef idx="0">
            <a:schemeClr val="accent1"/>
          </a:effectRef>
          <a:fontRef idx="minor">
            <a:schemeClr val="tx1"/>
          </a:fontRef>
        </p:style>
      </p:cxnSp>
      <p:cxnSp>
        <p:nvCxnSpPr>
          <p:cNvPr id="48" name="直接连接符 47"/>
          <p:cNvCxnSpPr>
            <a:endCxn id="38" idx="0"/>
          </p:cNvCxnSpPr>
          <p:nvPr/>
        </p:nvCxnSpPr>
        <p:spPr>
          <a:xfrm>
            <a:off x="5224150" y="3549671"/>
            <a:ext cx="6692" cy="2010567"/>
          </a:xfrm>
          <a:prstGeom prst="line">
            <a:avLst/>
          </a:prstGeom>
          <a:ln w="25400">
            <a:solidFill>
              <a:srgbClr val="008000"/>
            </a:solidFill>
            <a:prstDash val="dash"/>
          </a:ln>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nvCxnSpPr>
        <p:spPr>
          <a:xfrm>
            <a:off x="4165409" y="3548879"/>
            <a:ext cx="24125" cy="2010567"/>
          </a:xfrm>
          <a:prstGeom prst="line">
            <a:avLst/>
          </a:prstGeom>
          <a:ln w="25400">
            <a:solidFill>
              <a:srgbClr val="008000"/>
            </a:solidFill>
            <a:prstDash val="dash"/>
          </a:ln>
        </p:spPr>
        <p:style>
          <a:lnRef idx="1">
            <a:schemeClr val="accent1"/>
          </a:lnRef>
          <a:fillRef idx="0">
            <a:schemeClr val="accent1"/>
          </a:fillRef>
          <a:effectRef idx="0">
            <a:schemeClr val="accent1"/>
          </a:effectRef>
          <a:fontRef idx="minor">
            <a:schemeClr val="tx1"/>
          </a:fontRef>
        </p:style>
      </p:cxnSp>
      <p:cxnSp>
        <p:nvCxnSpPr>
          <p:cNvPr id="52" name="直接连接符 51"/>
          <p:cNvCxnSpPr/>
          <p:nvPr/>
        </p:nvCxnSpPr>
        <p:spPr>
          <a:xfrm>
            <a:off x="3189785" y="4557169"/>
            <a:ext cx="2034365" cy="0"/>
          </a:xfrm>
          <a:prstGeom prst="line">
            <a:avLst/>
          </a:prstGeom>
          <a:ln w="25400">
            <a:solidFill>
              <a:srgbClr val="008000"/>
            </a:solidFill>
            <a:prstDash val="dash"/>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a:off x="3693458" y="3579268"/>
            <a:ext cx="0" cy="977901"/>
          </a:xfrm>
          <a:prstGeom prst="line">
            <a:avLst/>
          </a:prstGeom>
          <a:ln w="25400">
            <a:solidFill>
              <a:srgbClr val="008000"/>
            </a:solidFill>
            <a:prstDash val="dash"/>
          </a:ln>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nvCxnSpPr>
        <p:spPr>
          <a:xfrm>
            <a:off x="3189785" y="4068218"/>
            <a:ext cx="968932" cy="0"/>
          </a:xfrm>
          <a:prstGeom prst="line">
            <a:avLst/>
          </a:prstGeom>
          <a:ln w="25400">
            <a:solidFill>
              <a:srgbClr val="008000"/>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0944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500"/>
                                        <p:tgtEl>
                                          <p:spTgt spid="47"/>
                                        </p:tgtEl>
                                      </p:cBhvr>
                                    </p:animEffect>
                                  </p:childTnLst>
                                </p:cTn>
                              </p:par>
                              <p:par>
                                <p:cTn id="8" presetID="10" presetClass="entr" presetSubtype="0" fill="hold"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fade">
                                      <p:cBhvr>
                                        <p:cTn id="10" dur="500"/>
                                        <p:tgtEl>
                                          <p:spTgt spid="51"/>
                                        </p:tgtEl>
                                      </p:cBhvr>
                                    </p:animEffect>
                                  </p:childTnLst>
                                </p:cTn>
                              </p:par>
                              <p:par>
                                <p:cTn id="11" presetID="10" presetClass="entr" presetSubtype="0" fill="hold" nodeType="withEffect">
                                  <p:stCondLst>
                                    <p:cond delay="0"/>
                                  </p:stCondLst>
                                  <p:childTnLst>
                                    <p:set>
                                      <p:cBhvr>
                                        <p:cTn id="12" dur="1" fill="hold">
                                          <p:stCondLst>
                                            <p:cond delay="0"/>
                                          </p:stCondLst>
                                        </p:cTn>
                                        <p:tgtEl>
                                          <p:spTgt spid="52"/>
                                        </p:tgtEl>
                                        <p:attrNameLst>
                                          <p:attrName>style.visibility</p:attrName>
                                        </p:attrNameLst>
                                      </p:cBhvr>
                                      <p:to>
                                        <p:strVal val="visible"/>
                                      </p:to>
                                    </p:set>
                                    <p:animEffect transition="in" filter="fade">
                                      <p:cBhvr>
                                        <p:cTn id="13" dur="500"/>
                                        <p:tgtEl>
                                          <p:spTgt spid="52"/>
                                        </p:tgtEl>
                                      </p:cBhvr>
                                    </p:animEffect>
                                  </p:childTnLst>
                                </p:cTn>
                              </p:par>
                              <p:par>
                                <p:cTn id="14" presetID="10" presetClass="entr" presetSubtype="0" fill="hold" nodeType="withEffect">
                                  <p:stCondLst>
                                    <p:cond delay="0"/>
                                  </p:stCondLst>
                                  <p:childTnLst>
                                    <p:set>
                                      <p:cBhvr>
                                        <p:cTn id="15" dur="1" fill="hold">
                                          <p:stCondLst>
                                            <p:cond delay="0"/>
                                          </p:stCondLst>
                                        </p:cTn>
                                        <p:tgtEl>
                                          <p:spTgt spid="48"/>
                                        </p:tgtEl>
                                        <p:attrNameLst>
                                          <p:attrName>style.visibility</p:attrName>
                                        </p:attrNameLst>
                                      </p:cBhvr>
                                      <p:to>
                                        <p:strVal val="visible"/>
                                      </p:to>
                                    </p:set>
                                    <p:animEffect transition="in" filter="fade">
                                      <p:cBhvr>
                                        <p:cTn id="16" dur="500"/>
                                        <p:tgtEl>
                                          <p:spTgt spid="48"/>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49"/>
                                        </p:tgtEl>
                                        <p:attrNameLst>
                                          <p:attrName>style.visibility</p:attrName>
                                        </p:attrNameLst>
                                      </p:cBhvr>
                                      <p:to>
                                        <p:strVal val="visible"/>
                                      </p:to>
                                    </p:set>
                                    <p:animEffect transition="in" filter="fade">
                                      <p:cBhvr>
                                        <p:cTn id="21" dur="500"/>
                                        <p:tgtEl>
                                          <p:spTgt spid="49"/>
                                        </p:tgtEl>
                                      </p:cBhvr>
                                    </p:animEffect>
                                  </p:childTnLst>
                                </p:cTn>
                              </p:par>
                              <p:par>
                                <p:cTn id="22" presetID="10" presetClass="entr" presetSubtype="0" fill="hold" nodeType="withEffect">
                                  <p:stCondLst>
                                    <p:cond delay="0"/>
                                  </p:stCondLst>
                                  <p:childTnLst>
                                    <p:set>
                                      <p:cBhvr>
                                        <p:cTn id="23" dur="1" fill="hold">
                                          <p:stCondLst>
                                            <p:cond delay="0"/>
                                          </p:stCondLst>
                                        </p:cTn>
                                        <p:tgtEl>
                                          <p:spTgt spid="50"/>
                                        </p:tgtEl>
                                        <p:attrNameLst>
                                          <p:attrName>style.visibility</p:attrName>
                                        </p:attrNameLst>
                                      </p:cBhvr>
                                      <p:to>
                                        <p:strVal val="visible"/>
                                      </p:to>
                                    </p:set>
                                    <p:animEffect transition="in" filter="fade">
                                      <p:cBhvr>
                                        <p:cTn id="24"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圆角矩形 4"/>
          <p:cNvSpPr/>
          <p:nvPr/>
        </p:nvSpPr>
        <p:spPr>
          <a:xfrm>
            <a:off x="479634" y="228600"/>
            <a:ext cx="8207166" cy="685800"/>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smtClean="0">
                <a:solidFill>
                  <a:schemeClr val="bg1"/>
                </a:solidFill>
              </a:rPr>
              <a:t>Space Partition Based Pruning Techniques</a:t>
            </a:r>
            <a:endParaRPr lang="en-AU" sz="3200" dirty="0">
              <a:solidFill>
                <a:schemeClr val="bg1"/>
              </a:solidFill>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983706"/>
            <a:ext cx="3247086" cy="30146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49" name="圆角矩形 48"/>
              <p:cNvSpPr/>
              <p:nvPr/>
            </p:nvSpPr>
            <p:spPr>
              <a:xfrm>
                <a:off x="685800" y="1219200"/>
                <a:ext cx="6149766" cy="847725"/>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Pruning a Partition</a:t>
                </a:r>
                <a:r>
                  <a:rPr lang="en-US" dirty="0" smtClean="0">
                    <a:solidFill>
                      <a:schemeClr val="tx1"/>
                    </a:solidFill>
                  </a:rPr>
                  <a:t>:</a:t>
                </a:r>
              </a:p>
              <a:p>
                <a:pPr algn="ctr"/>
                <a14:m>
                  <m:oMath xmlns:m="http://schemas.openxmlformats.org/officeDocument/2006/math">
                    <m:sSup>
                      <m:sSupPr>
                        <m:ctrlPr>
                          <a:rPr lang="en-US" i="1" smtClean="0">
                            <a:solidFill>
                              <a:schemeClr val="tx1"/>
                            </a:solidFill>
                            <a:latin typeface="Cambria Math"/>
                          </a:rPr>
                        </m:ctrlPr>
                      </m:sSupPr>
                      <m:e>
                        <m:r>
                          <a:rPr lang="en-US" b="0" i="1" smtClean="0">
                            <a:solidFill>
                              <a:schemeClr val="tx1"/>
                            </a:solidFill>
                            <a:latin typeface="Cambria Math"/>
                          </a:rPr>
                          <m:t>𝐼</m:t>
                        </m:r>
                      </m:e>
                      <m:sup>
                        <m:r>
                          <a:rPr lang="en-US" b="0" i="1" smtClean="0">
                            <a:solidFill>
                              <a:schemeClr val="tx1"/>
                            </a:solidFill>
                            <a:latin typeface="Cambria Math"/>
                          </a:rPr>
                          <m:t>+</m:t>
                        </m:r>
                      </m:sup>
                    </m:sSup>
                    <m:d>
                      <m:dPr>
                        <m:ctrlPr>
                          <a:rPr lang="en-US" b="0" i="1" smtClean="0">
                            <a:solidFill>
                              <a:schemeClr val="tx1"/>
                            </a:solidFill>
                            <a:latin typeface="Cambria Math"/>
                          </a:rPr>
                        </m:ctrlPr>
                      </m:dPr>
                      <m:e>
                        <m:r>
                          <a:rPr lang="en-US" b="0" i="1" smtClean="0">
                            <a:solidFill>
                              <a:schemeClr val="tx1"/>
                            </a:solidFill>
                            <a:latin typeface="Cambria Math"/>
                          </a:rPr>
                          <m:t>𝑐</m:t>
                        </m:r>
                      </m:e>
                    </m:d>
                    <m:r>
                      <a:rPr lang="en-US" b="0" i="1" smtClean="0">
                        <a:solidFill>
                          <a:schemeClr val="tx1"/>
                        </a:solidFill>
                        <a:latin typeface="Cambria Math"/>
                      </a:rPr>
                      <m:t>=</m:t>
                    </m:r>
                    <m:r>
                      <a:rPr lang="en-US" b="0" i="1" smtClean="0">
                        <a:solidFill>
                          <a:schemeClr val="tx1"/>
                        </a:solidFill>
                        <a:latin typeface="Cambria Math"/>
                      </a:rPr>
                      <m:t>𝐼</m:t>
                    </m:r>
                    <m:d>
                      <m:dPr>
                        <m:ctrlPr>
                          <a:rPr lang="en-US" i="1">
                            <a:solidFill>
                              <a:schemeClr val="tx1"/>
                            </a:solidFill>
                            <a:latin typeface="Cambria Math"/>
                          </a:rPr>
                        </m:ctrlPr>
                      </m:dPr>
                      <m:e>
                        <m:sSub>
                          <m:sSubPr>
                            <m:ctrlPr>
                              <a:rPr lang="en-US" i="1" smtClean="0">
                                <a:solidFill>
                                  <a:schemeClr val="tx1"/>
                                </a:solidFill>
                                <a:latin typeface="Cambria Math"/>
                              </a:rPr>
                            </m:ctrlPr>
                          </m:sSubPr>
                          <m:e>
                            <m:r>
                              <a:rPr lang="en-US" i="1">
                                <a:solidFill>
                                  <a:schemeClr val="tx1"/>
                                </a:solidFill>
                                <a:latin typeface="Cambria Math"/>
                              </a:rPr>
                              <m:t>𝑐</m:t>
                            </m:r>
                          </m:e>
                          <m:sub>
                            <m:r>
                              <a:rPr lang="en-US" b="0" i="1" smtClean="0">
                                <a:solidFill>
                                  <a:schemeClr val="tx1"/>
                                </a:solidFill>
                                <a:latin typeface="Cambria Math"/>
                              </a:rPr>
                              <m:t>𝑙</m:t>
                            </m:r>
                          </m:sub>
                        </m:sSub>
                      </m:e>
                    </m:d>
                  </m:oMath>
                </a14:m>
                <a:r>
                  <a:rPr lang="en-US" dirty="0" smtClean="0">
                    <a:solidFill>
                      <a:schemeClr val="tx1"/>
                    </a:solidFill>
                  </a:rPr>
                  <a:t>,</a:t>
                </a:r>
                <a:r>
                  <a:rPr lang="en-US" dirty="0">
                    <a:solidFill>
                      <a:schemeClr val="tx1"/>
                    </a:solidFill>
                  </a:rPr>
                  <a:t> </a:t>
                </a:r>
                <a14:m>
                  <m:oMath xmlns:m="http://schemas.openxmlformats.org/officeDocument/2006/math">
                    <m:sSup>
                      <m:sSupPr>
                        <m:ctrlPr>
                          <a:rPr lang="en-US" i="1">
                            <a:solidFill>
                              <a:schemeClr val="tx1"/>
                            </a:solidFill>
                            <a:latin typeface="Cambria Math"/>
                          </a:rPr>
                        </m:ctrlPr>
                      </m:sSupPr>
                      <m:e>
                        <m:r>
                          <a:rPr lang="en-US" i="1">
                            <a:solidFill>
                              <a:schemeClr val="tx1"/>
                            </a:solidFill>
                            <a:latin typeface="Cambria Math"/>
                          </a:rPr>
                          <m:t>𝐼</m:t>
                        </m:r>
                      </m:e>
                      <m:sup>
                        <m:r>
                          <a:rPr lang="en-US" b="0" i="1" smtClean="0">
                            <a:solidFill>
                              <a:schemeClr val="tx1"/>
                            </a:solidFill>
                            <a:latin typeface="Cambria Math"/>
                          </a:rPr>
                          <m:t>−</m:t>
                        </m:r>
                      </m:sup>
                    </m:sSup>
                    <m:d>
                      <m:dPr>
                        <m:ctrlPr>
                          <a:rPr lang="en-US" i="1">
                            <a:solidFill>
                              <a:schemeClr val="tx1"/>
                            </a:solidFill>
                            <a:latin typeface="Cambria Math"/>
                          </a:rPr>
                        </m:ctrlPr>
                      </m:dPr>
                      <m:e>
                        <m:r>
                          <a:rPr lang="en-US" i="1">
                            <a:solidFill>
                              <a:schemeClr val="tx1"/>
                            </a:solidFill>
                            <a:latin typeface="Cambria Math"/>
                          </a:rPr>
                          <m:t>𝑐</m:t>
                        </m:r>
                      </m:e>
                    </m:d>
                    <m:r>
                      <a:rPr lang="en-US" i="1">
                        <a:solidFill>
                          <a:schemeClr val="tx1"/>
                        </a:solidFill>
                        <a:latin typeface="Cambria Math"/>
                      </a:rPr>
                      <m:t>=</m:t>
                    </m:r>
                    <m:r>
                      <a:rPr lang="en-US" i="1">
                        <a:solidFill>
                          <a:schemeClr val="tx1"/>
                        </a:solidFill>
                        <a:latin typeface="Cambria Math"/>
                      </a:rPr>
                      <m:t>𝐼</m:t>
                    </m:r>
                    <m:d>
                      <m:dPr>
                        <m:ctrlPr>
                          <a:rPr lang="en-US" i="1">
                            <a:solidFill>
                              <a:schemeClr val="tx1"/>
                            </a:solidFill>
                            <a:latin typeface="Cambria Math"/>
                          </a:rPr>
                        </m:ctrlPr>
                      </m:dPr>
                      <m:e>
                        <m:sSub>
                          <m:sSubPr>
                            <m:ctrlPr>
                              <a:rPr lang="en-US" i="1">
                                <a:solidFill>
                                  <a:schemeClr val="tx1"/>
                                </a:solidFill>
                                <a:latin typeface="Cambria Math"/>
                              </a:rPr>
                            </m:ctrlPr>
                          </m:sSubPr>
                          <m:e>
                            <m:r>
                              <a:rPr lang="en-US" i="1">
                                <a:solidFill>
                                  <a:schemeClr val="tx1"/>
                                </a:solidFill>
                                <a:latin typeface="Cambria Math"/>
                              </a:rPr>
                              <m:t>𝑐</m:t>
                            </m:r>
                          </m:e>
                          <m:sub>
                            <m:r>
                              <a:rPr lang="en-US" b="0" i="1" smtClean="0">
                                <a:solidFill>
                                  <a:schemeClr val="tx1"/>
                                </a:solidFill>
                                <a:latin typeface="Cambria Math"/>
                              </a:rPr>
                              <m:t>h</m:t>
                            </m:r>
                          </m:sub>
                        </m:sSub>
                      </m:e>
                    </m:d>
                  </m:oMath>
                </a14:m>
                <a:r>
                  <a:rPr lang="en-US" dirty="0">
                    <a:solidFill>
                      <a:schemeClr val="tx1"/>
                    </a:solidFill>
                  </a:rPr>
                  <a:t>,</a:t>
                </a:r>
                <a14:m>
                  <m:oMath xmlns:m="http://schemas.openxmlformats.org/officeDocument/2006/math">
                    <m:sSup>
                      <m:sSupPr>
                        <m:ctrlPr>
                          <a:rPr lang="en-US" i="1">
                            <a:solidFill>
                              <a:schemeClr val="tx1"/>
                            </a:solidFill>
                            <a:latin typeface="Cambria Math"/>
                          </a:rPr>
                        </m:ctrlPr>
                      </m:sSupPr>
                      <m:e>
                        <m:r>
                          <a:rPr lang="en-US" b="0" i="1" smtClean="0">
                            <a:solidFill>
                              <a:schemeClr val="tx1"/>
                            </a:solidFill>
                            <a:latin typeface="Cambria Math"/>
                          </a:rPr>
                          <m:t>𝑓</m:t>
                        </m:r>
                      </m:e>
                      <m:sup>
                        <m:r>
                          <a:rPr lang="en-US" i="1">
                            <a:solidFill>
                              <a:schemeClr val="tx1"/>
                            </a:solidFill>
                            <a:latin typeface="Cambria Math"/>
                          </a:rPr>
                          <m:t>+</m:t>
                        </m:r>
                      </m:sup>
                    </m:sSup>
                    <m:d>
                      <m:dPr>
                        <m:ctrlPr>
                          <a:rPr lang="en-US" i="1">
                            <a:solidFill>
                              <a:schemeClr val="tx1"/>
                            </a:solidFill>
                            <a:latin typeface="Cambria Math"/>
                          </a:rPr>
                        </m:ctrlPr>
                      </m:dPr>
                      <m:e>
                        <m:r>
                          <a:rPr lang="en-US" i="1">
                            <a:solidFill>
                              <a:schemeClr val="tx1"/>
                            </a:solidFill>
                            <a:latin typeface="Cambria Math"/>
                          </a:rPr>
                          <m:t>𝑐</m:t>
                        </m:r>
                      </m:e>
                    </m:d>
                    <m:r>
                      <a:rPr lang="en-US" i="1">
                        <a:solidFill>
                          <a:schemeClr val="tx1"/>
                        </a:solidFill>
                        <a:latin typeface="Cambria Math"/>
                      </a:rPr>
                      <m:t>=</m:t>
                    </m:r>
                    <m:r>
                      <a:rPr lang="en-US" b="0" i="1" smtClean="0">
                        <a:solidFill>
                          <a:schemeClr val="tx1"/>
                        </a:solidFill>
                        <a:latin typeface="Cambria Math"/>
                      </a:rPr>
                      <m:t>𝑓</m:t>
                    </m:r>
                    <m:d>
                      <m:dPr>
                        <m:ctrlPr>
                          <a:rPr lang="en-US" i="1">
                            <a:solidFill>
                              <a:schemeClr val="tx1"/>
                            </a:solidFill>
                            <a:latin typeface="Cambria Math"/>
                          </a:rPr>
                        </m:ctrlPr>
                      </m:dPr>
                      <m:e>
                        <m:sSub>
                          <m:sSubPr>
                            <m:ctrlPr>
                              <a:rPr lang="en-US" i="1">
                                <a:solidFill>
                                  <a:schemeClr val="tx1"/>
                                </a:solidFill>
                                <a:latin typeface="Cambria Math"/>
                              </a:rPr>
                            </m:ctrlPr>
                          </m:sSubPr>
                          <m:e>
                            <m:r>
                              <a:rPr lang="en-US" i="1">
                                <a:solidFill>
                                  <a:schemeClr val="tx1"/>
                                </a:solidFill>
                                <a:latin typeface="Cambria Math"/>
                              </a:rPr>
                              <m:t>𝑐</m:t>
                            </m:r>
                          </m:e>
                          <m:sub>
                            <m:r>
                              <a:rPr lang="en-US" i="1">
                                <a:solidFill>
                                  <a:schemeClr val="tx1"/>
                                </a:solidFill>
                                <a:latin typeface="Cambria Math"/>
                              </a:rPr>
                              <m:t>𝑙</m:t>
                            </m:r>
                          </m:sub>
                        </m:sSub>
                      </m:e>
                    </m:d>
                  </m:oMath>
                </a14:m>
                <a:r>
                  <a:rPr lang="en-US" dirty="0">
                    <a:solidFill>
                      <a:schemeClr val="tx1"/>
                    </a:solidFill>
                  </a:rPr>
                  <a:t>, </a:t>
                </a:r>
                <a14:m>
                  <m:oMath xmlns:m="http://schemas.openxmlformats.org/officeDocument/2006/math">
                    <m:sSup>
                      <m:sSupPr>
                        <m:ctrlPr>
                          <a:rPr lang="en-US" i="1">
                            <a:solidFill>
                              <a:schemeClr val="tx1"/>
                            </a:solidFill>
                            <a:latin typeface="Cambria Math"/>
                          </a:rPr>
                        </m:ctrlPr>
                      </m:sSupPr>
                      <m:e>
                        <m:r>
                          <a:rPr lang="en-US" b="0" i="1" smtClean="0">
                            <a:solidFill>
                              <a:schemeClr val="tx1"/>
                            </a:solidFill>
                            <a:latin typeface="Cambria Math"/>
                          </a:rPr>
                          <m:t>𝑓</m:t>
                        </m:r>
                      </m:e>
                      <m:sup>
                        <m:r>
                          <a:rPr lang="en-US" i="1">
                            <a:solidFill>
                              <a:schemeClr val="tx1"/>
                            </a:solidFill>
                            <a:latin typeface="Cambria Math"/>
                          </a:rPr>
                          <m:t>−</m:t>
                        </m:r>
                      </m:sup>
                    </m:sSup>
                    <m:d>
                      <m:dPr>
                        <m:ctrlPr>
                          <a:rPr lang="en-US" i="1">
                            <a:solidFill>
                              <a:schemeClr val="tx1"/>
                            </a:solidFill>
                            <a:latin typeface="Cambria Math"/>
                          </a:rPr>
                        </m:ctrlPr>
                      </m:dPr>
                      <m:e>
                        <m:r>
                          <a:rPr lang="en-US" i="1">
                            <a:solidFill>
                              <a:schemeClr val="tx1"/>
                            </a:solidFill>
                            <a:latin typeface="Cambria Math"/>
                          </a:rPr>
                          <m:t>𝑐</m:t>
                        </m:r>
                      </m:e>
                    </m:d>
                    <m:r>
                      <a:rPr lang="en-US" i="1">
                        <a:solidFill>
                          <a:schemeClr val="tx1"/>
                        </a:solidFill>
                        <a:latin typeface="Cambria Math"/>
                      </a:rPr>
                      <m:t>=</m:t>
                    </m:r>
                    <m:r>
                      <a:rPr lang="en-US" b="0" i="1" smtClean="0">
                        <a:solidFill>
                          <a:schemeClr val="tx1"/>
                        </a:solidFill>
                        <a:latin typeface="Cambria Math"/>
                      </a:rPr>
                      <m:t>𝑓</m:t>
                    </m:r>
                    <m:d>
                      <m:dPr>
                        <m:ctrlPr>
                          <a:rPr lang="en-US" i="1">
                            <a:solidFill>
                              <a:schemeClr val="tx1"/>
                            </a:solidFill>
                            <a:latin typeface="Cambria Math"/>
                          </a:rPr>
                        </m:ctrlPr>
                      </m:dPr>
                      <m:e>
                        <m:sSub>
                          <m:sSubPr>
                            <m:ctrlPr>
                              <a:rPr lang="en-US" i="1">
                                <a:solidFill>
                                  <a:schemeClr val="tx1"/>
                                </a:solidFill>
                                <a:latin typeface="Cambria Math"/>
                              </a:rPr>
                            </m:ctrlPr>
                          </m:sSubPr>
                          <m:e>
                            <m:r>
                              <a:rPr lang="en-US" i="1">
                                <a:solidFill>
                                  <a:schemeClr val="tx1"/>
                                </a:solidFill>
                                <a:latin typeface="Cambria Math"/>
                              </a:rPr>
                              <m:t>𝑐</m:t>
                            </m:r>
                          </m:e>
                          <m:sub>
                            <m:r>
                              <a:rPr lang="en-US" i="1">
                                <a:solidFill>
                                  <a:schemeClr val="tx1"/>
                                </a:solidFill>
                                <a:latin typeface="Cambria Math"/>
                              </a:rPr>
                              <m:t>h</m:t>
                            </m:r>
                          </m:sub>
                        </m:sSub>
                      </m:e>
                    </m:d>
                  </m:oMath>
                </a14:m>
                <a:endParaRPr lang="en-US" dirty="0" smtClean="0">
                  <a:solidFill>
                    <a:schemeClr val="tx1"/>
                  </a:solidFill>
                </a:endParaRPr>
              </a:p>
            </p:txBody>
          </p:sp>
        </mc:Choice>
        <mc:Fallback xmlns="">
          <p:sp>
            <p:nvSpPr>
              <p:cNvPr id="49" name="圆角矩形 48"/>
              <p:cNvSpPr>
                <a:spLocks noRot="1" noChangeAspect="1" noMove="1" noResize="1" noEditPoints="1" noAdjustHandles="1" noChangeArrowheads="1" noChangeShapeType="1" noTextEdit="1"/>
              </p:cNvSpPr>
              <p:nvPr/>
            </p:nvSpPr>
            <p:spPr>
              <a:xfrm>
                <a:off x="685800" y="1219200"/>
                <a:ext cx="6149766" cy="847725"/>
              </a:xfrm>
              <a:prstGeom prst="roundRect">
                <a:avLst/>
              </a:prstGeom>
              <a:blipFill rotWithShape="1">
                <a:blip r:embed="rId4"/>
                <a:stretch>
                  <a:fillRect/>
                </a:stretch>
              </a:blipFill>
            </p:spPr>
            <p:txBody>
              <a:bodyPr/>
              <a:lstStyle/>
              <a:p>
                <a:r>
                  <a:rPr lang="en-AU">
                    <a:noFill/>
                  </a:rPr>
                  <a:t> </a:t>
                </a:r>
              </a:p>
            </p:txBody>
          </p:sp>
        </mc:Fallback>
      </mc:AlternateContent>
      <p:sp>
        <p:nvSpPr>
          <p:cNvPr id="6" name="圆角矩形 5"/>
          <p:cNvSpPr/>
          <p:nvPr/>
        </p:nvSpPr>
        <p:spPr>
          <a:xfrm>
            <a:off x="3760681" y="2286000"/>
            <a:ext cx="4926117" cy="1142999"/>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Exploiting Local Dominance</a:t>
            </a:r>
            <a:r>
              <a:rPr lang="en-US" dirty="0" smtClean="0">
                <a:solidFill>
                  <a:schemeClr val="tx1"/>
                </a:solidFill>
              </a:rPr>
              <a:t>:</a:t>
            </a:r>
          </a:p>
          <a:p>
            <a:r>
              <a:rPr lang="en-US" dirty="0" smtClean="0">
                <a:solidFill>
                  <a:schemeClr val="tx1"/>
                </a:solidFill>
              </a:rPr>
              <a:t>1. Dominance Pruning Rule (lower bound)</a:t>
            </a:r>
          </a:p>
          <a:p>
            <a:r>
              <a:rPr lang="en-US" dirty="0" smtClean="0">
                <a:solidFill>
                  <a:schemeClr val="tx1"/>
                </a:solidFill>
              </a:rPr>
              <a:t>2. Dominance Pruning Rule (upper bound)</a:t>
            </a:r>
          </a:p>
        </p:txBody>
      </p:sp>
    </p:spTree>
    <p:extLst>
      <p:ext uri="{BB962C8B-B14F-4D97-AF65-F5344CB8AC3E}">
        <p14:creationId xmlns:p14="http://schemas.microsoft.com/office/powerpoint/2010/main" val="122665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500"/>
                                        <p:tgtEl>
                                          <p:spTgt spid="4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1278" y="2993248"/>
            <a:ext cx="3226530" cy="29955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圆角矩形 4"/>
          <p:cNvSpPr/>
          <p:nvPr/>
        </p:nvSpPr>
        <p:spPr>
          <a:xfrm>
            <a:off x="479634" y="228600"/>
            <a:ext cx="8207166" cy="685800"/>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smtClean="0">
                <a:solidFill>
                  <a:schemeClr val="bg1"/>
                </a:solidFill>
              </a:rPr>
              <a:t>Space Partition Based Pruning Techniques</a:t>
            </a:r>
            <a:endParaRPr lang="en-AU" sz="3200" dirty="0">
              <a:solidFill>
                <a:schemeClr val="bg1"/>
              </a:solidFill>
            </a:endParaRPr>
          </a:p>
        </p:txBody>
      </p:sp>
      <mc:AlternateContent xmlns:mc="http://schemas.openxmlformats.org/markup-compatibility/2006" xmlns:a14="http://schemas.microsoft.com/office/drawing/2010/main">
        <mc:Choice Requires="a14">
          <p:sp>
            <p:nvSpPr>
              <p:cNvPr id="49" name="圆角矩形 48"/>
              <p:cNvSpPr/>
              <p:nvPr/>
            </p:nvSpPr>
            <p:spPr>
              <a:xfrm>
                <a:off x="685800" y="1219200"/>
                <a:ext cx="6149766" cy="847725"/>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Pruning a Partition</a:t>
                </a:r>
                <a:r>
                  <a:rPr lang="en-US" dirty="0" smtClean="0">
                    <a:solidFill>
                      <a:schemeClr val="tx1"/>
                    </a:solidFill>
                  </a:rPr>
                  <a:t>:</a:t>
                </a:r>
              </a:p>
              <a:p>
                <a:pPr algn="ctr"/>
                <a14:m>
                  <m:oMath xmlns:m="http://schemas.openxmlformats.org/officeDocument/2006/math">
                    <m:sSup>
                      <m:sSupPr>
                        <m:ctrlPr>
                          <a:rPr lang="en-US" i="1" smtClean="0">
                            <a:solidFill>
                              <a:schemeClr val="tx1"/>
                            </a:solidFill>
                            <a:latin typeface="Cambria Math"/>
                          </a:rPr>
                        </m:ctrlPr>
                      </m:sSupPr>
                      <m:e>
                        <m:r>
                          <a:rPr lang="en-US" b="0" i="1" smtClean="0">
                            <a:solidFill>
                              <a:schemeClr val="tx1"/>
                            </a:solidFill>
                            <a:latin typeface="Cambria Math"/>
                          </a:rPr>
                          <m:t>𝐼</m:t>
                        </m:r>
                      </m:e>
                      <m:sup>
                        <m:r>
                          <a:rPr lang="en-US" b="0" i="1" smtClean="0">
                            <a:solidFill>
                              <a:schemeClr val="tx1"/>
                            </a:solidFill>
                            <a:latin typeface="Cambria Math"/>
                          </a:rPr>
                          <m:t>+</m:t>
                        </m:r>
                      </m:sup>
                    </m:sSup>
                    <m:d>
                      <m:dPr>
                        <m:ctrlPr>
                          <a:rPr lang="en-US" b="0" i="1" smtClean="0">
                            <a:solidFill>
                              <a:schemeClr val="tx1"/>
                            </a:solidFill>
                            <a:latin typeface="Cambria Math"/>
                          </a:rPr>
                        </m:ctrlPr>
                      </m:dPr>
                      <m:e>
                        <m:r>
                          <a:rPr lang="en-US" b="0" i="1" smtClean="0">
                            <a:solidFill>
                              <a:schemeClr val="tx1"/>
                            </a:solidFill>
                            <a:latin typeface="Cambria Math"/>
                          </a:rPr>
                          <m:t>𝑐</m:t>
                        </m:r>
                      </m:e>
                    </m:d>
                    <m:r>
                      <a:rPr lang="en-US" b="0" i="1" smtClean="0">
                        <a:solidFill>
                          <a:schemeClr val="tx1"/>
                        </a:solidFill>
                        <a:latin typeface="Cambria Math"/>
                      </a:rPr>
                      <m:t>=</m:t>
                    </m:r>
                    <m:r>
                      <a:rPr lang="en-US" b="0" i="1" smtClean="0">
                        <a:solidFill>
                          <a:schemeClr val="tx1"/>
                        </a:solidFill>
                        <a:latin typeface="Cambria Math"/>
                      </a:rPr>
                      <m:t>𝐼</m:t>
                    </m:r>
                    <m:d>
                      <m:dPr>
                        <m:ctrlPr>
                          <a:rPr lang="en-US" i="1">
                            <a:solidFill>
                              <a:schemeClr val="tx1"/>
                            </a:solidFill>
                            <a:latin typeface="Cambria Math"/>
                          </a:rPr>
                        </m:ctrlPr>
                      </m:dPr>
                      <m:e>
                        <m:sSub>
                          <m:sSubPr>
                            <m:ctrlPr>
                              <a:rPr lang="en-US" i="1" smtClean="0">
                                <a:solidFill>
                                  <a:schemeClr val="tx1"/>
                                </a:solidFill>
                                <a:latin typeface="Cambria Math"/>
                              </a:rPr>
                            </m:ctrlPr>
                          </m:sSubPr>
                          <m:e>
                            <m:r>
                              <a:rPr lang="en-US" i="1">
                                <a:solidFill>
                                  <a:schemeClr val="tx1"/>
                                </a:solidFill>
                                <a:latin typeface="Cambria Math"/>
                              </a:rPr>
                              <m:t>𝑐</m:t>
                            </m:r>
                          </m:e>
                          <m:sub>
                            <m:r>
                              <a:rPr lang="en-US" b="0" i="1" smtClean="0">
                                <a:solidFill>
                                  <a:schemeClr val="tx1"/>
                                </a:solidFill>
                                <a:latin typeface="Cambria Math"/>
                              </a:rPr>
                              <m:t>𝑙</m:t>
                            </m:r>
                          </m:sub>
                        </m:sSub>
                      </m:e>
                    </m:d>
                  </m:oMath>
                </a14:m>
                <a:r>
                  <a:rPr lang="en-US" dirty="0" smtClean="0">
                    <a:solidFill>
                      <a:schemeClr val="tx1"/>
                    </a:solidFill>
                  </a:rPr>
                  <a:t>,</a:t>
                </a:r>
                <a:r>
                  <a:rPr lang="en-US" dirty="0">
                    <a:solidFill>
                      <a:schemeClr val="tx1"/>
                    </a:solidFill>
                  </a:rPr>
                  <a:t> </a:t>
                </a:r>
                <a14:m>
                  <m:oMath xmlns:m="http://schemas.openxmlformats.org/officeDocument/2006/math">
                    <m:sSup>
                      <m:sSupPr>
                        <m:ctrlPr>
                          <a:rPr lang="en-US" i="1">
                            <a:solidFill>
                              <a:schemeClr val="tx1"/>
                            </a:solidFill>
                            <a:latin typeface="Cambria Math"/>
                          </a:rPr>
                        </m:ctrlPr>
                      </m:sSupPr>
                      <m:e>
                        <m:r>
                          <a:rPr lang="en-US" i="1">
                            <a:solidFill>
                              <a:schemeClr val="tx1"/>
                            </a:solidFill>
                            <a:latin typeface="Cambria Math"/>
                          </a:rPr>
                          <m:t>𝐼</m:t>
                        </m:r>
                      </m:e>
                      <m:sup>
                        <m:r>
                          <a:rPr lang="en-US" b="0" i="1" smtClean="0">
                            <a:solidFill>
                              <a:schemeClr val="tx1"/>
                            </a:solidFill>
                            <a:latin typeface="Cambria Math"/>
                          </a:rPr>
                          <m:t>−</m:t>
                        </m:r>
                      </m:sup>
                    </m:sSup>
                    <m:d>
                      <m:dPr>
                        <m:ctrlPr>
                          <a:rPr lang="en-US" i="1">
                            <a:solidFill>
                              <a:schemeClr val="tx1"/>
                            </a:solidFill>
                            <a:latin typeface="Cambria Math"/>
                          </a:rPr>
                        </m:ctrlPr>
                      </m:dPr>
                      <m:e>
                        <m:r>
                          <a:rPr lang="en-US" i="1">
                            <a:solidFill>
                              <a:schemeClr val="tx1"/>
                            </a:solidFill>
                            <a:latin typeface="Cambria Math"/>
                          </a:rPr>
                          <m:t>𝑐</m:t>
                        </m:r>
                      </m:e>
                    </m:d>
                    <m:r>
                      <a:rPr lang="en-US" i="1">
                        <a:solidFill>
                          <a:schemeClr val="tx1"/>
                        </a:solidFill>
                        <a:latin typeface="Cambria Math"/>
                      </a:rPr>
                      <m:t>=</m:t>
                    </m:r>
                    <m:r>
                      <a:rPr lang="en-US" i="1">
                        <a:solidFill>
                          <a:schemeClr val="tx1"/>
                        </a:solidFill>
                        <a:latin typeface="Cambria Math"/>
                      </a:rPr>
                      <m:t>𝐼</m:t>
                    </m:r>
                    <m:d>
                      <m:dPr>
                        <m:ctrlPr>
                          <a:rPr lang="en-US" i="1">
                            <a:solidFill>
                              <a:schemeClr val="tx1"/>
                            </a:solidFill>
                            <a:latin typeface="Cambria Math"/>
                          </a:rPr>
                        </m:ctrlPr>
                      </m:dPr>
                      <m:e>
                        <m:sSub>
                          <m:sSubPr>
                            <m:ctrlPr>
                              <a:rPr lang="en-US" i="1">
                                <a:solidFill>
                                  <a:schemeClr val="tx1"/>
                                </a:solidFill>
                                <a:latin typeface="Cambria Math"/>
                              </a:rPr>
                            </m:ctrlPr>
                          </m:sSubPr>
                          <m:e>
                            <m:r>
                              <a:rPr lang="en-US" i="1">
                                <a:solidFill>
                                  <a:schemeClr val="tx1"/>
                                </a:solidFill>
                                <a:latin typeface="Cambria Math"/>
                              </a:rPr>
                              <m:t>𝑐</m:t>
                            </m:r>
                          </m:e>
                          <m:sub>
                            <m:r>
                              <a:rPr lang="en-US" b="0" i="1" smtClean="0">
                                <a:solidFill>
                                  <a:schemeClr val="tx1"/>
                                </a:solidFill>
                                <a:latin typeface="Cambria Math"/>
                              </a:rPr>
                              <m:t>h</m:t>
                            </m:r>
                          </m:sub>
                        </m:sSub>
                      </m:e>
                    </m:d>
                  </m:oMath>
                </a14:m>
                <a:r>
                  <a:rPr lang="en-US" dirty="0">
                    <a:solidFill>
                      <a:schemeClr val="tx1"/>
                    </a:solidFill>
                  </a:rPr>
                  <a:t>,</a:t>
                </a:r>
                <a14:m>
                  <m:oMath xmlns:m="http://schemas.openxmlformats.org/officeDocument/2006/math">
                    <m:sSup>
                      <m:sSupPr>
                        <m:ctrlPr>
                          <a:rPr lang="en-US" i="1">
                            <a:solidFill>
                              <a:schemeClr val="tx1"/>
                            </a:solidFill>
                            <a:latin typeface="Cambria Math"/>
                          </a:rPr>
                        </m:ctrlPr>
                      </m:sSupPr>
                      <m:e>
                        <m:r>
                          <a:rPr lang="en-US" b="0" i="1" smtClean="0">
                            <a:solidFill>
                              <a:schemeClr val="tx1"/>
                            </a:solidFill>
                            <a:latin typeface="Cambria Math"/>
                          </a:rPr>
                          <m:t>𝑓</m:t>
                        </m:r>
                      </m:e>
                      <m:sup>
                        <m:r>
                          <a:rPr lang="en-US" i="1">
                            <a:solidFill>
                              <a:schemeClr val="tx1"/>
                            </a:solidFill>
                            <a:latin typeface="Cambria Math"/>
                          </a:rPr>
                          <m:t>+</m:t>
                        </m:r>
                      </m:sup>
                    </m:sSup>
                    <m:d>
                      <m:dPr>
                        <m:ctrlPr>
                          <a:rPr lang="en-US" i="1">
                            <a:solidFill>
                              <a:schemeClr val="tx1"/>
                            </a:solidFill>
                            <a:latin typeface="Cambria Math"/>
                          </a:rPr>
                        </m:ctrlPr>
                      </m:dPr>
                      <m:e>
                        <m:r>
                          <a:rPr lang="en-US" i="1">
                            <a:solidFill>
                              <a:schemeClr val="tx1"/>
                            </a:solidFill>
                            <a:latin typeface="Cambria Math"/>
                          </a:rPr>
                          <m:t>𝑐</m:t>
                        </m:r>
                      </m:e>
                    </m:d>
                    <m:r>
                      <a:rPr lang="en-US" i="1">
                        <a:solidFill>
                          <a:schemeClr val="tx1"/>
                        </a:solidFill>
                        <a:latin typeface="Cambria Math"/>
                      </a:rPr>
                      <m:t>=</m:t>
                    </m:r>
                    <m:r>
                      <a:rPr lang="en-US" b="0" i="1" smtClean="0">
                        <a:solidFill>
                          <a:schemeClr val="tx1"/>
                        </a:solidFill>
                        <a:latin typeface="Cambria Math"/>
                      </a:rPr>
                      <m:t>𝑓</m:t>
                    </m:r>
                    <m:d>
                      <m:dPr>
                        <m:ctrlPr>
                          <a:rPr lang="en-US" i="1">
                            <a:solidFill>
                              <a:schemeClr val="tx1"/>
                            </a:solidFill>
                            <a:latin typeface="Cambria Math"/>
                          </a:rPr>
                        </m:ctrlPr>
                      </m:dPr>
                      <m:e>
                        <m:sSub>
                          <m:sSubPr>
                            <m:ctrlPr>
                              <a:rPr lang="en-US" i="1">
                                <a:solidFill>
                                  <a:schemeClr val="tx1"/>
                                </a:solidFill>
                                <a:latin typeface="Cambria Math"/>
                              </a:rPr>
                            </m:ctrlPr>
                          </m:sSubPr>
                          <m:e>
                            <m:r>
                              <a:rPr lang="en-US" i="1">
                                <a:solidFill>
                                  <a:schemeClr val="tx1"/>
                                </a:solidFill>
                                <a:latin typeface="Cambria Math"/>
                              </a:rPr>
                              <m:t>𝑐</m:t>
                            </m:r>
                          </m:e>
                          <m:sub>
                            <m:r>
                              <a:rPr lang="en-US" i="1">
                                <a:solidFill>
                                  <a:schemeClr val="tx1"/>
                                </a:solidFill>
                                <a:latin typeface="Cambria Math"/>
                              </a:rPr>
                              <m:t>𝑙</m:t>
                            </m:r>
                          </m:sub>
                        </m:sSub>
                      </m:e>
                    </m:d>
                  </m:oMath>
                </a14:m>
                <a:r>
                  <a:rPr lang="en-US" dirty="0">
                    <a:solidFill>
                      <a:schemeClr val="tx1"/>
                    </a:solidFill>
                  </a:rPr>
                  <a:t>, </a:t>
                </a:r>
                <a14:m>
                  <m:oMath xmlns:m="http://schemas.openxmlformats.org/officeDocument/2006/math">
                    <m:sSup>
                      <m:sSupPr>
                        <m:ctrlPr>
                          <a:rPr lang="en-US" i="1">
                            <a:solidFill>
                              <a:schemeClr val="tx1"/>
                            </a:solidFill>
                            <a:latin typeface="Cambria Math"/>
                          </a:rPr>
                        </m:ctrlPr>
                      </m:sSupPr>
                      <m:e>
                        <m:r>
                          <a:rPr lang="en-US" b="0" i="1" smtClean="0">
                            <a:solidFill>
                              <a:schemeClr val="tx1"/>
                            </a:solidFill>
                            <a:latin typeface="Cambria Math"/>
                          </a:rPr>
                          <m:t>𝑓</m:t>
                        </m:r>
                      </m:e>
                      <m:sup>
                        <m:r>
                          <a:rPr lang="en-US" i="1">
                            <a:solidFill>
                              <a:schemeClr val="tx1"/>
                            </a:solidFill>
                            <a:latin typeface="Cambria Math"/>
                          </a:rPr>
                          <m:t>−</m:t>
                        </m:r>
                      </m:sup>
                    </m:sSup>
                    <m:d>
                      <m:dPr>
                        <m:ctrlPr>
                          <a:rPr lang="en-US" i="1">
                            <a:solidFill>
                              <a:schemeClr val="tx1"/>
                            </a:solidFill>
                            <a:latin typeface="Cambria Math"/>
                          </a:rPr>
                        </m:ctrlPr>
                      </m:dPr>
                      <m:e>
                        <m:r>
                          <a:rPr lang="en-US" i="1">
                            <a:solidFill>
                              <a:schemeClr val="tx1"/>
                            </a:solidFill>
                            <a:latin typeface="Cambria Math"/>
                          </a:rPr>
                          <m:t>𝑐</m:t>
                        </m:r>
                      </m:e>
                    </m:d>
                    <m:r>
                      <a:rPr lang="en-US" i="1">
                        <a:solidFill>
                          <a:schemeClr val="tx1"/>
                        </a:solidFill>
                        <a:latin typeface="Cambria Math"/>
                      </a:rPr>
                      <m:t>=</m:t>
                    </m:r>
                    <m:r>
                      <a:rPr lang="en-US" b="0" i="1" smtClean="0">
                        <a:solidFill>
                          <a:schemeClr val="tx1"/>
                        </a:solidFill>
                        <a:latin typeface="Cambria Math"/>
                      </a:rPr>
                      <m:t>𝑓</m:t>
                    </m:r>
                    <m:d>
                      <m:dPr>
                        <m:ctrlPr>
                          <a:rPr lang="en-US" i="1">
                            <a:solidFill>
                              <a:schemeClr val="tx1"/>
                            </a:solidFill>
                            <a:latin typeface="Cambria Math"/>
                          </a:rPr>
                        </m:ctrlPr>
                      </m:dPr>
                      <m:e>
                        <m:sSub>
                          <m:sSubPr>
                            <m:ctrlPr>
                              <a:rPr lang="en-US" i="1">
                                <a:solidFill>
                                  <a:schemeClr val="tx1"/>
                                </a:solidFill>
                                <a:latin typeface="Cambria Math"/>
                              </a:rPr>
                            </m:ctrlPr>
                          </m:sSubPr>
                          <m:e>
                            <m:r>
                              <a:rPr lang="en-US" i="1">
                                <a:solidFill>
                                  <a:schemeClr val="tx1"/>
                                </a:solidFill>
                                <a:latin typeface="Cambria Math"/>
                              </a:rPr>
                              <m:t>𝑐</m:t>
                            </m:r>
                          </m:e>
                          <m:sub>
                            <m:r>
                              <a:rPr lang="en-US" i="1">
                                <a:solidFill>
                                  <a:schemeClr val="tx1"/>
                                </a:solidFill>
                                <a:latin typeface="Cambria Math"/>
                              </a:rPr>
                              <m:t>h</m:t>
                            </m:r>
                          </m:sub>
                        </m:sSub>
                      </m:e>
                    </m:d>
                  </m:oMath>
                </a14:m>
                <a:endParaRPr lang="en-US" dirty="0" smtClean="0">
                  <a:solidFill>
                    <a:schemeClr val="tx1"/>
                  </a:solidFill>
                </a:endParaRPr>
              </a:p>
            </p:txBody>
          </p:sp>
        </mc:Choice>
        <mc:Fallback xmlns="">
          <p:sp>
            <p:nvSpPr>
              <p:cNvPr id="49" name="圆角矩形 48"/>
              <p:cNvSpPr>
                <a:spLocks noRot="1" noChangeAspect="1" noMove="1" noResize="1" noEditPoints="1" noAdjustHandles="1" noChangeArrowheads="1" noChangeShapeType="1" noTextEdit="1"/>
              </p:cNvSpPr>
              <p:nvPr/>
            </p:nvSpPr>
            <p:spPr>
              <a:xfrm>
                <a:off x="685800" y="1219200"/>
                <a:ext cx="6149766" cy="847725"/>
              </a:xfrm>
              <a:prstGeom prst="roundRect">
                <a:avLst/>
              </a:prstGeom>
              <a:blipFill rotWithShape="1">
                <a:blip r:embed="rId3"/>
                <a:stretch>
                  <a:fillRect/>
                </a:stretch>
              </a:blipFill>
            </p:spPr>
            <p:txBody>
              <a:bodyPr/>
              <a:lstStyle/>
              <a:p>
                <a:r>
                  <a:rPr lang="en-AU">
                    <a:noFill/>
                  </a:rPr>
                  <a:t> </a:t>
                </a:r>
              </a:p>
            </p:txBody>
          </p:sp>
        </mc:Fallback>
      </mc:AlternateContent>
      <p:cxnSp>
        <p:nvCxnSpPr>
          <p:cNvPr id="7" name="直接连接符 6"/>
          <p:cNvCxnSpPr/>
          <p:nvPr/>
        </p:nvCxnSpPr>
        <p:spPr>
          <a:xfrm>
            <a:off x="1676400" y="3733800"/>
            <a:ext cx="171724" cy="1051151"/>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圆角矩形 7"/>
          <p:cNvSpPr/>
          <p:nvPr/>
        </p:nvSpPr>
        <p:spPr>
          <a:xfrm>
            <a:off x="3760681" y="2286000"/>
            <a:ext cx="4926117" cy="1142999"/>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Exploiting Local Dominance</a:t>
            </a:r>
            <a:r>
              <a:rPr lang="en-US" dirty="0" smtClean="0">
                <a:solidFill>
                  <a:schemeClr val="tx1"/>
                </a:solidFill>
              </a:rPr>
              <a:t>:</a:t>
            </a:r>
          </a:p>
          <a:p>
            <a:r>
              <a:rPr lang="en-US" dirty="0" smtClean="0">
                <a:solidFill>
                  <a:schemeClr val="tx1"/>
                </a:solidFill>
              </a:rPr>
              <a:t>1. </a:t>
            </a:r>
            <a:r>
              <a:rPr lang="en-US" dirty="0" smtClean="0">
                <a:solidFill>
                  <a:srgbClr val="FF0000"/>
                </a:solidFill>
              </a:rPr>
              <a:t>Dominance Pruning Rule (lower bound)</a:t>
            </a:r>
          </a:p>
          <a:p>
            <a:r>
              <a:rPr lang="en-US" dirty="0" smtClean="0">
                <a:solidFill>
                  <a:schemeClr val="tx1"/>
                </a:solidFill>
              </a:rPr>
              <a:t>2. Dominance Pruning Rule (upper bound)</a:t>
            </a:r>
          </a:p>
        </p:txBody>
      </p:sp>
    </p:spTree>
    <p:extLst>
      <p:ext uri="{BB962C8B-B14F-4D97-AF65-F5344CB8AC3E}">
        <p14:creationId xmlns:p14="http://schemas.microsoft.com/office/powerpoint/2010/main" val="1893116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10" presetClass="exit" presetSubtype="0" fill="hold" nodeType="afterEffect">
                                  <p:stCondLst>
                                    <p:cond delay="0"/>
                                  </p:stCondLst>
                                  <p:childTnLst>
                                    <p:animEffect transition="out" filter="fade">
                                      <p:cBhvr>
                                        <p:cTn id="14" dur="500"/>
                                        <p:tgtEl>
                                          <p:spTgt spid="7"/>
                                        </p:tgtEl>
                                      </p:cBhvr>
                                    </p:animEffect>
                                    <p:set>
                                      <p:cBhvr>
                                        <p:cTn id="15"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1278" y="2993248"/>
            <a:ext cx="3226529" cy="29955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圆角矩形 4"/>
          <p:cNvSpPr/>
          <p:nvPr/>
        </p:nvSpPr>
        <p:spPr>
          <a:xfrm>
            <a:off x="479634" y="228600"/>
            <a:ext cx="8207166" cy="685800"/>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smtClean="0">
                <a:solidFill>
                  <a:schemeClr val="bg1"/>
                </a:solidFill>
              </a:rPr>
              <a:t>Space Partition Based Pruning Techniques</a:t>
            </a:r>
            <a:endParaRPr lang="en-AU" sz="3200" dirty="0">
              <a:solidFill>
                <a:schemeClr val="bg1"/>
              </a:solidFill>
            </a:endParaRPr>
          </a:p>
        </p:txBody>
      </p:sp>
      <mc:AlternateContent xmlns:mc="http://schemas.openxmlformats.org/markup-compatibility/2006" xmlns:a14="http://schemas.microsoft.com/office/drawing/2010/main">
        <mc:Choice Requires="a14">
          <p:sp>
            <p:nvSpPr>
              <p:cNvPr id="49" name="圆角矩形 48"/>
              <p:cNvSpPr/>
              <p:nvPr/>
            </p:nvSpPr>
            <p:spPr>
              <a:xfrm>
                <a:off x="685800" y="1219200"/>
                <a:ext cx="6149766" cy="847725"/>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Pruning a Partition</a:t>
                </a:r>
                <a:r>
                  <a:rPr lang="en-US" dirty="0" smtClean="0">
                    <a:solidFill>
                      <a:schemeClr val="tx1"/>
                    </a:solidFill>
                  </a:rPr>
                  <a:t>:</a:t>
                </a:r>
              </a:p>
              <a:p>
                <a:pPr algn="ctr"/>
                <a14:m>
                  <m:oMath xmlns:m="http://schemas.openxmlformats.org/officeDocument/2006/math">
                    <m:sSup>
                      <m:sSupPr>
                        <m:ctrlPr>
                          <a:rPr lang="en-US" i="1" smtClean="0">
                            <a:solidFill>
                              <a:schemeClr val="tx1"/>
                            </a:solidFill>
                            <a:latin typeface="Cambria Math"/>
                          </a:rPr>
                        </m:ctrlPr>
                      </m:sSupPr>
                      <m:e>
                        <m:r>
                          <a:rPr lang="en-US" b="0" i="1" smtClean="0">
                            <a:solidFill>
                              <a:schemeClr val="tx1"/>
                            </a:solidFill>
                            <a:latin typeface="Cambria Math"/>
                          </a:rPr>
                          <m:t>𝐼</m:t>
                        </m:r>
                      </m:e>
                      <m:sup>
                        <m:r>
                          <a:rPr lang="en-US" b="0" i="1" smtClean="0">
                            <a:solidFill>
                              <a:schemeClr val="tx1"/>
                            </a:solidFill>
                            <a:latin typeface="Cambria Math"/>
                          </a:rPr>
                          <m:t>+</m:t>
                        </m:r>
                      </m:sup>
                    </m:sSup>
                    <m:d>
                      <m:dPr>
                        <m:ctrlPr>
                          <a:rPr lang="en-US" b="0" i="1" smtClean="0">
                            <a:solidFill>
                              <a:schemeClr val="tx1"/>
                            </a:solidFill>
                            <a:latin typeface="Cambria Math"/>
                          </a:rPr>
                        </m:ctrlPr>
                      </m:dPr>
                      <m:e>
                        <m:r>
                          <a:rPr lang="en-US" b="0" i="1" smtClean="0">
                            <a:solidFill>
                              <a:schemeClr val="tx1"/>
                            </a:solidFill>
                            <a:latin typeface="Cambria Math"/>
                          </a:rPr>
                          <m:t>𝑐</m:t>
                        </m:r>
                      </m:e>
                    </m:d>
                    <m:r>
                      <a:rPr lang="en-US" b="0" i="1" smtClean="0">
                        <a:solidFill>
                          <a:schemeClr val="tx1"/>
                        </a:solidFill>
                        <a:latin typeface="Cambria Math"/>
                      </a:rPr>
                      <m:t>=</m:t>
                    </m:r>
                    <m:r>
                      <a:rPr lang="en-US" b="0" i="1" smtClean="0">
                        <a:solidFill>
                          <a:schemeClr val="tx1"/>
                        </a:solidFill>
                        <a:latin typeface="Cambria Math"/>
                      </a:rPr>
                      <m:t>𝐼</m:t>
                    </m:r>
                    <m:d>
                      <m:dPr>
                        <m:ctrlPr>
                          <a:rPr lang="en-US" i="1">
                            <a:solidFill>
                              <a:schemeClr val="tx1"/>
                            </a:solidFill>
                            <a:latin typeface="Cambria Math"/>
                          </a:rPr>
                        </m:ctrlPr>
                      </m:dPr>
                      <m:e>
                        <m:sSub>
                          <m:sSubPr>
                            <m:ctrlPr>
                              <a:rPr lang="en-US" i="1" smtClean="0">
                                <a:solidFill>
                                  <a:schemeClr val="tx1"/>
                                </a:solidFill>
                                <a:latin typeface="Cambria Math"/>
                              </a:rPr>
                            </m:ctrlPr>
                          </m:sSubPr>
                          <m:e>
                            <m:r>
                              <a:rPr lang="en-US" i="1">
                                <a:solidFill>
                                  <a:schemeClr val="tx1"/>
                                </a:solidFill>
                                <a:latin typeface="Cambria Math"/>
                              </a:rPr>
                              <m:t>𝑐</m:t>
                            </m:r>
                          </m:e>
                          <m:sub>
                            <m:r>
                              <a:rPr lang="en-US" b="0" i="1" smtClean="0">
                                <a:solidFill>
                                  <a:schemeClr val="tx1"/>
                                </a:solidFill>
                                <a:latin typeface="Cambria Math"/>
                              </a:rPr>
                              <m:t>𝑙</m:t>
                            </m:r>
                          </m:sub>
                        </m:sSub>
                      </m:e>
                    </m:d>
                  </m:oMath>
                </a14:m>
                <a:r>
                  <a:rPr lang="en-US" dirty="0" smtClean="0">
                    <a:solidFill>
                      <a:schemeClr val="tx1"/>
                    </a:solidFill>
                  </a:rPr>
                  <a:t>,</a:t>
                </a:r>
                <a:r>
                  <a:rPr lang="en-US" dirty="0">
                    <a:solidFill>
                      <a:schemeClr val="tx1"/>
                    </a:solidFill>
                  </a:rPr>
                  <a:t> </a:t>
                </a:r>
                <a14:m>
                  <m:oMath xmlns:m="http://schemas.openxmlformats.org/officeDocument/2006/math">
                    <m:sSup>
                      <m:sSupPr>
                        <m:ctrlPr>
                          <a:rPr lang="en-US" i="1">
                            <a:solidFill>
                              <a:schemeClr val="tx1"/>
                            </a:solidFill>
                            <a:latin typeface="Cambria Math"/>
                          </a:rPr>
                        </m:ctrlPr>
                      </m:sSupPr>
                      <m:e>
                        <m:r>
                          <a:rPr lang="en-US" i="1">
                            <a:solidFill>
                              <a:schemeClr val="tx1"/>
                            </a:solidFill>
                            <a:latin typeface="Cambria Math"/>
                          </a:rPr>
                          <m:t>𝐼</m:t>
                        </m:r>
                      </m:e>
                      <m:sup>
                        <m:r>
                          <a:rPr lang="en-US" b="0" i="1" smtClean="0">
                            <a:solidFill>
                              <a:schemeClr val="tx1"/>
                            </a:solidFill>
                            <a:latin typeface="Cambria Math"/>
                          </a:rPr>
                          <m:t>−</m:t>
                        </m:r>
                      </m:sup>
                    </m:sSup>
                    <m:d>
                      <m:dPr>
                        <m:ctrlPr>
                          <a:rPr lang="en-US" i="1">
                            <a:solidFill>
                              <a:schemeClr val="tx1"/>
                            </a:solidFill>
                            <a:latin typeface="Cambria Math"/>
                          </a:rPr>
                        </m:ctrlPr>
                      </m:dPr>
                      <m:e>
                        <m:r>
                          <a:rPr lang="en-US" i="1">
                            <a:solidFill>
                              <a:schemeClr val="tx1"/>
                            </a:solidFill>
                            <a:latin typeface="Cambria Math"/>
                          </a:rPr>
                          <m:t>𝑐</m:t>
                        </m:r>
                      </m:e>
                    </m:d>
                    <m:r>
                      <a:rPr lang="en-US" i="1">
                        <a:solidFill>
                          <a:schemeClr val="tx1"/>
                        </a:solidFill>
                        <a:latin typeface="Cambria Math"/>
                      </a:rPr>
                      <m:t>=</m:t>
                    </m:r>
                    <m:r>
                      <a:rPr lang="en-US" i="1">
                        <a:solidFill>
                          <a:schemeClr val="tx1"/>
                        </a:solidFill>
                        <a:latin typeface="Cambria Math"/>
                      </a:rPr>
                      <m:t>𝐼</m:t>
                    </m:r>
                    <m:d>
                      <m:dPr>
                        <m:ctrlPr>
                          <a:rPr lang="en-US" i="1">
                            <a:solidFill>
                              <a:schemeClr val="tx1"/>
                            </a:solidFill>
                            <a:latin typeface="Cambria Math"/>
                          </a:rPr>
                        </m:ctrlPr>
                      </m:dPr>
                      <m:e>
                        <m:sSub>
                          <m:sSubPr>
                            <m:ctrlPr>
                              <a:rPr lang="en-US" i="1">
                                <a:solidFill>
                                  <a:schemeClr val="tx1"/>
                                </a:solidFill>
                                <a:latin typeface="Cambria Math"/>
                              </a:rPr>
                            </m:ctrlPr>
                          </m:sSubPr>
                          <m:e>
                            <m:r>
                              <a:rPr lang="en-US" i="1">
                                <a:solidFill>
                                  <a:schemeClr val="tx1"/>
                                </a:solidFill>
                                <a:latin typeface="Cambria Math"/>
                              </a:rPr>
                              <m:t>𝑐</m:t>
                            </m:r>
                          </m:e>
                          <m:sub>
                            <m:r>
                              <a:rPr lang="en-US" b="0" i="1" smtClean="0">
                                <a:solidFill>
                                  <a:schemeClr val="tx1"/>
                                </a:solidFill>
                                <a:latin typeface="Cambria Math"/>
                              </a:rPr>
                              <m:t>h</m:t>
                            </m:r>
                          </m:sub>
                        </m:sSub>
                      </m:e>
                    </m:d>
                  </m:oMath>
                </a14:m>
                <a:r>
                  <a:rPr lang="en-US" dirty="0">
                    <a:solidFill>
                      <a:schemeClr val="tx1"/>
                    </a:solidFill>
                  </a:rPr>
                  <a:t>,</a:t>
                </a:r>
                <a14:m>
                  <m:oMath xmlns:m="http://schemas.openxmlformats.org/officeDocument/2006/math">
                    <m:sSup>
                      <m:sSupPr>
                        <m:ctrlPr>
                          <a:rPr lang="en-US" i="1">
                            <a:solidFill>
                              <a:schemeClr val="tx1"/>
                            </a:solidFill>
                            <a:latin typeface="Cambria Math"/>
                          </a:rPr>
                        </m:ctrlPr>
                      </m:sSupPr>
                      <m:e>
                        <m:r>
                          <a:rPr lang="en-US" b="0" i="1" smtClean="0">
                            <a:solidFill>
                              <a:schemeClr val="tx1"/>
                            </a:solidFill>
                            <a:latin typeface="Cambria Math"/>
                          </a:rPr>
                          <m:t>𝑓</m:t>
                        </m:r>
                      </m:e>
                      <m:sup>
                        <m:r>
                          <a:rPr lang="en-US" i="1">
                            <a:solidFill>
                              <a:schemeClr val="tx1"/>
                            </a:solidFill>
                            <a:latin typeface="Cambria Math"/>
                          </a:rPr>
                          <m:t>+</m:t>
                        </m:r>
                      </m:sup>
                    </m:sSup>
                    <m:d>
                      <m:dPr>
                        <m:ctrlPr>
                          <a:rPr lang="en-US" i="1">
                            <a:solidFill>
                              <a:schemeClr val="tx1"/>
                            </a:solidFill>
                            <a:latin typeface="Cambria Math"/>
                          </a:rPr>
                        </m:ctrlPr>
                      </m:dPr>
                      <m:e>
                        <m:r>
                          <a:rPr lang="en-US" i="1">
                            <a:solidFill>
                              <a:schemeClr val="tx1"/>
                            </a:solidFill>
                            <a:latin typeface="Cambria Math"/>
                          </a:rPr>
                          <m:t>𝑐</m:t>
                        </m:r>
                      </m:e>
                    </m:d>
                    <m:r>
                      <a:rPr lang="en-US" i="1">
                        <a:solidFill>
                          <a:schemeClr val="tx1"/>
                        </a:solidFill>
                        <a:latin typeface="Cambria Math"/>
                      </a:rPr>
                      <m:t>=</m:t>
                    </m:r>
                    <m:r>
                      <a:rPr lang="en-US" b="0" i="1" smtClean="0">
                        <a:solidFill>
                          <a:schemeClr val="tx1"/>
                        </a:solidFill>
                        <a:latin typeface="Cambria Math"/>
                      </a:rPr>
                      <m:t>𝑓</m:t>
                    </m:r>
                    <m:d>
                      <m:dPr>
                        <m:ctrlPr>
                          <a:rPr lang="en-US" i="1">
                            <a:solidFill>
                              <a:schemeClr val="tx1"/>
                            </a:solidFill>
                            <a:latin typeface="Cambria Math"/>
                          </a:rPr>
                        </m:ctrlPr>
                      </m:dPr>
                      <m:e>
                        <m:sSub>
                          <m:sSubPr>
                            <m:ctrlPr>
                              <a:rPr lang="en-US" i="1">
                                <a:solidFill>
                                  <a:schemeClr val="tx1"/>
                                </a:solidFill>
                                <a:latin typeface="Cambria Math"/>
                              </a:rPr>
                            </m:ctrlPr>
                          </m:sSubPr>
                          <m:e>
                            <m:r>
                              <a:rPr lang="en-US" i="1">
                                <a:solidFill>
                                  <a:schemeClr val="tx1"/>
                                </a:solidFill>
                                <a:latin typeface="Cambria Math"/>
                              </a:rPr>
                              <m:t>𝑐</m:t>
                            </m:r>
                          </m:e>
                          <m:sub>
                            <m:r>
                              <a:rPr lang="en-US" i="1">
                                <a:solidFill>
                                  <a:schemeClr val="tx1"/>
                                </a:solidFill>
                                <a:latin typeface="Cambria Math"/>
                              </a:rPr>
                              <m:t>𝑙</m:t>
                            </m:r>
                          </m:sub>
                        </m:sSub>
                      </m:e>
                    </m:d>
                  </m:oMath>
                </a14:m>
                <a:r>
                  <a:rPr lang="en-US" dirty="0">
                    <a:solidFill>
                      <a:schemeClr val="tx1"/>
                    </a:solidFill>
                  </a:rPr>
                  <a:t>, </a:t>
                </a:r>
                <a14:m>
                  <m:oMath xmlns:m="http://schemas.openxmlformats.org/officeDocument/2006/math">
                    <m:sSup>
                      <m:sSupPr>
                        <m:ctrlPr>
                          <a:rPr lang="en-US" i="1">
                            <a:solidFill>
                              <a:schemeClr val="tx1"/>
                            </a:solidFill>
                            <a:latin typeface="Cambria Math"/>
                          </a:rPr>
                        </m:ctrlPr>
                      </m:sSupPr>
                      <m:e>
                        <m:r>
                          <a:rPr lang="en-US" b="0" i="1" smtClean="0">
                            <a:solidFill>
                              <a:schemeClr val="tx1"/>
                            </a:solidFill>
                            <a:latin typeface="Cambria Math"/>
                          </a:rPr>
                          <m:t>𝑓</m:t>
                        </m:r>
                      </m:e>
                      <m:sup>
                        <m:r>
                          <a:rPr lang="en-US" i="1">
                            <a:solidFill>
                              <a:schemeClr val="tx1"/>
                            </a:solidFill>
                            <a:latin typeface="Cambria Math"/>
                          </a:rPr>
                          <m:t>−</m:t>
                        </m:r>
                      </m:sup>
                    </m:sSup>
                    <m:d>
                      <m:dPr>
                        <m:ctrlPr>
                          <a:rPr lang="en-US" i="1">
                            <a:solidFill>
                              <a:schemeClr val="tx1"/>
                            </a:solidFill>
                            <a:latin typeface="Cambria Math"/>
                          </a:rPr>
                        </m:ctrlPr>
                      </m:dPr>
                      <m:e>
                        <m:r>
                          <a:rPr lang="en-US" i="1">
                            <a:solidFill>
                              <a:schemeClr val="tx1"/>
                            </a:solidFill>
                            <a:latin typeface="Cambria Math"/>
                          </a:rPr>
                          <m:t>𝑐</m:t>
                        </m:r>
                      </m:e>
                    </m:d>
                    <m:r>
                      <a:rPr lang="en-US" i="1">
                        <a:solidFill>
                          <a:schemeClr val="tx1"/>
                        </a:solidFill>
                        <a:latin typeface="Cambria Math"/>
                      </a:rPr>
                      <m:t>=</m:t>
                    </m:r>
                    <m:r>
                      <a:rPr lang="en-US" b="0" i="1" smtClean="0">
                        <a:solidFill>
                          <a:schemeClr val="tx1"/>
                        </a:solidFill>
                        <a:latin typeface="Cambria Math"/>
                      </a:rPr>
                      <m:t>𝑓</m:t>
                    </m:r>
                    <m:d>
                      <m:dPr>
                        <m:ctrlPr>
                          <a:rPr lang="en-US" i="1">
                            <a:solidFill>
                              <a:schemeClr val="tx1"/>
                            </a:solidFill>
                            <a:latin typeface="Cambria Math"/>
                          </a:rPr>
                        </m:ctrlPr>
                      </m:dPr>
                      <m:e>
                        <m:sSub>
                          <m:sSubPr>
                            <m:ctrlPr>
                              <a:rPr lang="en-US" i="1">
                                <a:solidFill>
                                  <a:schemeClr val="tx1"/>
                                </a:solidFill>
                                <a:latin typeface="Cambria Math"/>
                              </a:rPr>
                            </m:ctrlPr>
                          </m:sSubPr>
                          <m:e>
                            <m:r>
                              <a:rPr lang="en-US" i="1">
                                <a:solidFill>
                                  <a:schemeClr val="tx1"/>
                                </a:solidFill>
                                <a:latin typeface="Cambria Math"/>
                              </a:rPr>
                              <m:t>𝑐</m:t>
                            </m:r>
                          </m:e>
                          <m:sub>
                            <m:r>
                              <a:rPr lang="en-US" i="1">
                                <a:solidFill>
                                  <a:schemeClr val="tx1"/>
                                </a:solidFill>
                                <a:latin typeface="Cambria Math"/>
                              </a:rPr>
                              <m:t>h</m:t>
                            </m:r>
                          </m:sub>
                        </m:sSub>
                      </m:e>
                    </m:d>
                  </m:oMath>
                </a14:m>
                <a:endParaRPr lang="en-US" dirty="0" smtClean="0">
                  <a:solidFill>
                    <a:schemeClr val="tx1"/>
                  </a:solidFill>
                </a:endParaRPr>
              </a:p>
            </p:txBody>
          </p:sp>
        </mc:Choice>
        <mc:Fallback xmlns="">
          <p:sp>
            <p:nvSpPr>
              <p:cNvPr id="49" name="圆角矩形 48"/>
              <p:cNvSpPr>
                <a:spLocks noRot="1" noChangeAspect="1" noMove="1" noResize="1" noEditPoints="1" noAdjustHandles="1" noChangeArrowheads="1" noChangeShapeType="1" noTextEdit="1"/>
              </p:cNvSpPr>
              <p:nvPr/>
            </p:nvSpPr>
            <p:spPr>
              <a:xfrm>
                <a:off x="685800" y="1219200"/>
                <a:ext cx="6149766" cy="847725"/>
              </a:xfrm>
              <a:prstGeom prst="roundRect">
                <a:avLst/>
              </a:prstGeom>
              <a:blipFill rotWithShape="1">
                <a:blip r:embed="rId3"/>
                <a:stretch>
                  <a:fillRect/>
                </a:stretch>
              </a:blipFill>
            </p:spPr>
            <p:txBody>
              <a:bodyPr/>
              <a:lstStyle/>
              <a:p>
                <a:r>
                  <a:rPr lang="en-AU">
                    <a:noFill/>
                  </a:rPr>
                  <a:t> </a:t>
                </a:r>
              </a:p>
            </p:txBody>
          </p:sp>
        </mc:Fallback>
      </mc:AlternateContent>
      <p:cxnSp>
        <p:nvCxnSpPr>
          <p:cNvPr id="8" name="直接连接符 7"/>
          <p:cNvCxnSpPr/>
          <p:nvPr/>
        </p:nvCxnSpPr>
        <p:spPr>
          <a:xfrm>
            <a:off x="1752600" y="3200400"/>
            <a:ext cx="1295400" cy="914400"/>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2475244" y="3200400"/>
            <a:ext cx="609600" cy="685800"/>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圆角矩形 8"/>
          <p:cNvSpPr/>
          <p:nvPr/>
        </p:nvSpPr>
        <p:spPr>
          <a:xfrm>
            <a:off x="3760681" y="2286000"/>
            <a:ext cx="4926117" cy="1142999"/>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Exploiting Local Dominance</a:t>
            </a:r>
            <a:r>
              <a:rPr lang="en-US" dirty="0" smtClean="0">
                <a:solidFill>
                  <a:schemeClr val="tx1"/>
                </a:solidFill>
              </a:rPr>
              <a:t>:</a:t>
            </a:r>
          </a:p>
          <a:p>
            <a:r>
              <a:rPr lang="en-US" dirty="0" smtClean="0">
                <a:solidFill>
                  <a:schemeClr val="tx1"/>
                </a:solidFill>
              </a:rPr>
              <a:t>1. Dominance Pruning Rule (lower bound)</a:t>
            </a:r>
          </a:p>
          <a:p>
            <a:r>
              <a:rPr lang="en-US" dirty="0" smtClean="0">
                <a:solidFill>
                  <a:schemeClr val="tx1"/>
                </a:solidFill>
              </a:rPr>
              <a:t>2. </a:t>
            </a:r>
            <a:r>
              <a:rPr lang="en-US" dirty="0" smtClean="0">
                <a:solidFill>
                  <a:srgbClr val="FF0000"/>
                </a:solidFill>
              </a:rPr>
              <a:t>Dominance Pruning Rule (upper bound)</a:t>
            </a:r>
          </a:p>
        </p:txBody>
      </p:sp>
    </p:spTree>
    <p:extLst>
      <p:ext uri="{BB962C8B-B14F-4D97-AF65-F5344CB8AC3E}">
        <p14:creationId xmlns:p14="http://schemas.microsoft.com/office/powerpoint/2010/main" val="2736428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16"/>
                                        </p:tgtEl>
                                      </p:cBhvr>
                                    </p:animEffect>
                                    <p:set>
                                      <p:cBhvr>
                                        <p:cTn id="10" dur="1" fill="hold">
                                          <p:stCondLst>
                                            <p:cond delay="499"/>
                                          </p:stCondLst>
                                        </p:cTn>
                                        <p:tgtEl>
                                          <p:spTgt spid="16"/>
                                        </p:tgtEl>
                                        <p:attrNameLst>
                                          <p:attrName>style.visibility</p:attrName>
                                        </p:attrNameLst>
                                      </p:cBhvr>
                                      <p:to>
                                        <p:strVal val="hidden"/>
                                      </p:to>
                                    </p:se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par>
                                <p:cTn id="15" presetID="10"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par>
                          <p:cTn id="18" fill="hold">
                            <p:stCondLst>
                              <p:cond delay="1000"/>
                            </p:stCondLst>
                            <p:childTnLst>
                              <p:par>
                                <p:cTn id="19" presetID="10" presetClass="exit" presetSubtype="0" fill="hold" nodeType="afterEffect">
                                  <p:stCondLst>
                                    <p:cond delay="0"/>
                                  </p:stCondLst>
                                  <p:childTnLst>
                                    <p:animEffect transition="out" filter="fade">
                                      <p:cBhvr>
                                        <p:cTn id="20" dur="500"/>
                                        <p:tgtEl>
                                          <p:spTgt spid="8"/>
                                        </p:tgtEl>
                                      </p:cBhvr>
                                    </p:animEffect>
                                    <p:set>
                                      <p:cBhvr>
                                        <p:cTn id="21" dur="1" fill="hold">
                                          <p:stCondLst>
                                            <p:cond delay="499"/>
                                          </p:stCondLst>
                                        </p:cTn>
                                        <p:tgtEl>
                                          <p:spTgt spid="8"/>
                                        </p:tgtEl>
                                        <p:attrNameLst>
                                          <p:attrName>style.visibility</p:attrName>
                                        </p:attrNameLst>
                                      </p:cBhvr>
                                      <p:to>
                                        <p:strVal val="hidden"/>
                                      </p:to>
                                    </p:set>
                                  </p:childTnLst>
                                </p:cTn>
                              </p:par>
                              <p:par>
                                <p:cTn id="22" presetID="10" presetClass="exit" presetSubtype="0" fill="hold" nodeType="withEffect">
                                  <p:stCondLst>
                                    <p:cond delay="0"/>
                                  </p:stCondLst>
                                  <p:childTnLst>
                                    <p:animEffect transition="out" filter="fade">
                                      <p:cBhvr>
                                        <p:cTn id="23" dur="500"/>
                                        <p:tgtEl>
                                          <p:spTgt spid="16"/>
                                        </p:tgtEl>
                                      </p:cBhvr>
                                    </p:animEffect>
                                    <p:set>
                                      <p:cBhvr>
                                        <p:cTn id="24"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1278" y="2971800"/>
            <a:ext cx="3247086" cy="30146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圆角矩形 4"/>
          <p:cNvSpPr/>
          <p:nvPr/>
        </p:nvSpPr>
        <p:spPr>
          <a:xfrm>
            <a:off x="479634" y="228600"/>
            <a:ext cx="8207166" cy="685800"/>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3200" dirty="0" smtClean="0">
                <a:solidFill>
                  <a:schemeClr val="bg1"/>
                </a:solidFill>
              </a:rPr>
              <a:t>Algorithm: </a:t>
            </a:r>
            <a:r>
              <a:rPr lang="en-US" altLang="zh-CN" sz="3200" dirty="0" err="1" smtClean="0">
                <a:solidFill>
                  <a:schemeClr val="bg1"/>
                </a:solidFill>
              </a:rPr>
              <a:t>PartitionBased</a:t>
            </a:r>
            <a:r>
              <a:rPr lang="en-US" altLang="zh-CN" sz="3200" dirty="0" smtClean="0">
                <a:solidFill>
                  <a:schemeClr val="bg1"/>
                </a:solidFill>
              </a:rPr>
              <a:t>-Exact</a:t>
            </a:r>
            <a:endParaRPr lang="en-AU" sz="3200" dirty="0">
              <a:solidFill>
                <a:schemeClr val="bg1"/>
              </a:solidFill>
            </a:endParaRPr>
          </a:p>
        </p:txBody>
      </p:sp>
      <mc:AlternateContent xmlns:mc="http://schemas.openxmlformats.org/markup-compatibility/2006" xmlns:a14="http://schemas.microsoft.com/office/drawing/2010/main">
        <mc:Choice Requires="a14">
          <p:sp>
            <p:nvSpPr>
              <p:cNvPr id="49" name="圆角矩形 48"/>
              <p:cNvSpPr/>
              <p:nvPr/>
            </p:nvSpPr>
            <p:spPr>
              <a:xfrm>
                <a:off x="685800" y="1219200"/>
                <a:ext cx="6149766" cy="847725"/>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Pruning a Partition</a:t>
                </a:r>
                <a:r>
                  <a:rPr lang="en-US" dirty="0" smtClean="0">
                    <a:solidFill>
                      <a:schemeClr val="tx1"/>
                    </a:solidFill>
                  </a:rPr>
                  <a:t>:</a:t>
                </a:r>
              </a:p>
              <a:p>
                <a:pPr algn="ctr"/>
                <a14:m>
                  <m:oMath xmlns:m="http://schemas.openxmlformats.org/officeDocument/2006/math">
                    <m:sSup>
                      <m:sSupPr>
                        <m:ctrlPr>
                          <a:rPr lang="en-US" i="1" smtClean="0">
                            <a:solidFill>
                              <a:schemeClr val="tx1"/>
                            </a:solidFill>
                            <a:latin typeface="Cambria Math"/>
                          </a:rPr>
                        </m:ctrlPr>
                      </m:sSupPr>
                      <m:e>
                        <m:r>
                          <a:rPr lang="en-US" b="0" i="1" smtClean="0">
                            <a:solidFill>
                              <a:schemeClr val="tx1"/>
                            </a:solidFill>
                            <a:latin typeface="Cambria Math"/>
                          </a:rPr>
                          <m:t>𝐼</m:t>
                        </m:r>
                      </m:e>
                      <m:sup>
                        <m:r>
                          <a:rPr lang="en-US" b="0" i="1" smtClean="0">
                            <a:solidFill>
                              <a:schemeClr val="tx1"/>
                            </a:solidFill>
                            <a:latin typeface="Cambria Math"/>
                          </a:rPr>
                          <m:t>+</m:t>
                        </m:r>
                      </m:sup>
                    </m:sSup>
                    <m:d>
                      <m:dPr>
                        <m:ctrlPr>
                          <a:rPr lang="en-US" b="0" i="1" smtClean="0">
                            <a:solidFill>
                              <a:schemeClr val="tx1"/>
                            </a:solidFill>
                            <a:latin typeface="Cambria Math"/>
                          </a:rPr>
                        </m:ctrlPr>
                      </m:dPr>
                      <m:e>
                        <m:r>
                          <a:rPr lang="en-US" b="0" i="1" smtClean="0">
                            <a:solidFill>
                              <a:schemeClr val="tx1"/>
                            </a:solidFill>
                            <a:latin typeface="Cambria Math"/>
                          </a:rPr>
                          <m:t>𝑐</m:t>
                        </m:r>
                      </m:e>
                    </m:d>
                    <m:r>
                      <a:rPr lang="en-US" b="0" i="1" smtClean="0">
                        <a:solidFill>
                          <a:schemeClr val="tx1"/>
                        </a:solidFill>
                        <a:latin typeface="Cambria Math"/>
                      </a:rPr>
                      <m:t>=</m:t>
                    </m:r>
                    <m:r>
                      <a:rPr lang="en-US" b="0" i="1" smtClean="0">
                        <a:solidFill>
                          <a:schemeClr val="tx1"/>
                        </a:solidFill>
                        <a:latin typeface="Cambria Math"/>
                      </a:rPr>
                      <m:t>𝐼</m:t>
                    </m:r>
                    <m:d>
                      <m:dPr>
                        <m:ctrlPr>
                          <a:rPr lang="en-US" i="1">
                            <a:solidFill>
                              <a:schemeClr val="tx1"/>
                            </a:solidFill>
                            <a:latin typeface="Cambria Math"/>
                          </a:rPr>
                        </m:ctrlPr>
                      </m:dPr>
                      <m:e>
                        <m:sSub>
                          <m:sSubPr>
                            <m:ctrlPr>
                              <a:rPr lang="en-US" i="1" smtClean="0">
                                <a:solidFill>
                                  <a:schemeClr val="tx1"/>
                                </a:solidFill>
                                <a:latin typeface="Cambria Math"/>
                              </a:rPr>
                            </m:ctrlPr>
                          </m:sSubPr>
                          <m:e>
                            <m:r>
                              <a:rPr lang="en-US" i="1">
                                <a:solidFill>
                                  <a:schemeClr val="tx1"/>
                                </a:solidFill>
                                <a:latin typeface="Cambria Math"/>
                              </a:rPr>
                              <m:t>𝑐</m:t>
                            </m:r>
                          </m:e>
                          <m:sub>
                            <m:r>
                              <a:rPr lang="en-US" b="0" i="1" smtClean="0">
                                <a:solidFill>
                                  <a:schemeClr val="tx1"/>
                                </a:solidFill>
                                <a:latin typeface="Cambria Math"/>
                              </a:rPr>
                              <m:t>𝑙</m:t>
                            </m:r>
                          </m:sub>
                        </m:sSub>
                      </m:e>
                    </m:d>
                  </m:oMath>
                </a14:m>
                <a:r>
                  <a:rPr lang="en-US" dirty="0" smtClean="0">
                    <a:solidFill>
                      <a:schemeClr val="tx1"/>
                    </a:solidFill>
                  </a:rPr>
                  <a:t>,</a:t>
                </a:r>
                <a:r>
                  <a:rPr lang="en-US" dirty="0">
                    <a:solidFill>
                      <a:schemeClr val="tx1"/>
                    </a:solidFill>
                  </a:rPr>
                  <a:t> </a:t>
                </a:r>
                <a14:m>
                  <m:oMath xmlns:m="http://schemas.openxmlformats.org/officeDocument/2006/math">
                    <m:sSup>
                      <m:sSupPr>
                        <m:ctrlPr>
                          <a:rPr lang="en-US" i="1">
                            <a:solidFill>
                              <a:schemeClr val="tx1"/>
                            </a:solidFill>
                            <a:latin typeface="Cambria Math"/>
                          </a:rPr>
                        </m:ctrlPr>
                      </m:sSupPr>
                      <m:e>
                        <m:r>
                          <a:rPr lang="en-US" i="1">
                            <a:solidFill>
                              <a:schemeClr val="tx1"/>
                            </a:solidFill>
                            <a:latin typeface="Cambria Math"/>
                          </a:rPr>
                          <m:t>𝐼</m:t>
                        </m:r>
                      </m:e>
                      <m:sup>
                        <m:r>
                          <a:rPr lang="en-US" b="0" i="1" smtClean="0">
                            <a:solidFill>
                              <a:schemeClr val="tx1"/>
                            </a:solidFill>
                            <a:latin typeface="Cambria Math"/>
                          </a:rPr>
                          <m:t>−</m:t>
                        </m:r>
                      </m:sup>
                    </m:sSup>
                    <m:d>
                      <m:dPr>
                        <m:ctrlPr>
                          <a:rPr lang="en-US" i="1">
                            <a:solidFill>
                              <a:schemeClr val="tx1"/>
                            </a:solidFill>
                            <a:latin typeface="Cambria Math"/>
                          </a:rPr>
                        </m:ctrlPr>
                      </m:dPr>
                      <m:e>
                        <m:r>
                          <a:rPr lang="en-US" i="1">
                            <a:solidFill>
                              <a:schemeClr val="tx1"/>
                            </a:solidFill>
                            <a:latin typeface="Cambria Math"/>
                          </a:rPr>
                          <m:t>𝑐</m:t>
                        </m:r>
                      </m:e>
                    </m:d>
                    <m:r>
                      <a:rPr lang="en-US" i="1">
                        <a:solidFill>
                          <a:schemeClr val="tx1"/>
                        </a:solidFill>
                        <a:latin typeface="Cambria Math"/>
                      </a:rPr>
                      <m:t>=</m:t>
                    </m:r>
                    <m:r>
                      <a:rPr lang="en-US" i="1">
                        <a:solidFill>
                          <a:schemeClr val="tx1"/>
                        </a:solidFill>
                        <a:latin typeface="Cambria Math"/>
                      </a:rPr>
                      <m:t>𝐼</m:t>
                    </m:r>
                    <m:d>
                      <m:dPr>
                        <m:ctrlPr>
                          <a:rPr lang="en-US" i="1">
                            <a:solidFill>
                              <a:schemeClr val="tx1"/>
                            </a:solidFill>
                            <a:latin typeface="Cambria Math"/>
                          </a:rPr>
                        </m:ctrlPr>
                      </m:dPr>
                      <m:e>
                        <m:sSub>
                          <m:sSubPr>
                            <m:ctrlPr>
                              <a:rPr lang="en-US" i="1">
                                <a:solidFill>
                                  <a:schemeClr val="tx1"/>
                                </a:solidFill>
                                <a:latin typeface="Cambria Math"/>
                              </a:rPr>
                            </m:ctrlPr>
                          </m:sSubPr>
                          <m:e>
                            <m:r>
                              <a:rPr lang="en-US" i="1">
                                <a:solidFill>
                                  <a:schemeClr val="tx1"/>
                                </a:solidFill>
                                <a:latin typeface="Cambria Math"/>
                              </a:rPr>
                              <m:t>𝑐</m:t>
                            </m:r>
                          </m:e>
                          <m:sub>
                            <m:r>
                              <a:rPr lang="en-US" b="0" i="1" smtClean="0">
                                <a:solidFill>
                                  <a:schemeClr val="tx1"/>
                                </a:solidFill>
                                <a:latin typeface="Cambria Math"/>
                              </a:rPr>
                              <m:t>h</m:t>
                            </m:r>
                          </m:sub>
                        </m:sSub>
                      </m:e>
                    </m:d>
                  </m:oMath>
                </a14:m>
                <a:r>
                  <a:rPr lang="en-US" dirty="0">
                    <a:solidFill>
                      <a:schemeClr val="tx1"/>
                    </a:solidFill>
                  </a:rPr>
                  <a:t>,</a:t>
                </a:r>
                <a14:m>
                  <m:oMath xmlns:m="http://schemas.openxmlformats.org/officeDocument/2006/math">
                    <m:sSup>
                      <m:sSupPr>
                        <m:ctrlPr>
                          <a:rPr lang="en-US" i="1">
                            <a:solidFill>
                              <a:schemeClr val="tx1"/>
                            </a:solidFill>
                            <a:latin typeface="Cambria Math"/>
                          </a:rPr>
                        </m:ctrlPr>
                      </m:sSupPr>
                      <m:e>
                        <m:r>
                          <a:rPr lang="en-US" b="0" i="1" smtClean="0">
                            <a:solidFill>
                              <a:schemeClr val="tx1"/>
                            </a:solidFill>
                            <a:latin typeface="Cambria Math"/>
                          </a:rPr>
                          <m:t>𝑓</m:t>
                        </m:r>
                      </m:e>
                      <m:sup>
                        <m:r>
                          <a:rPr lang="en-US" i="1">
                            <a:solidFill>
                              <a:schemeClr val="tx1"/>
                            </a:solidFill>
                            <a:latin typeface="Cambria Math"/>
                          </a:rPr>
                          <m:t>+</m:t>
                        </m:r>
                      </m:sup>
                    </m:sSup>
                    <m:d>
                      <m:dPr>
                        <m:ctrlPr>
                          <a:rPr lang="en-US" i="1">
                            <a:solidFill>
                              <a:schemeClr val="tx1"/>
                            </a:solidFill>
                            <a:latin typeface="Cambria Math"/>
                          </a:rPr>
                        </m:ctrlPr>
                      </m:dPr>
                      <m:e>
                        <m:r>
                          <a:rPr lang="en-US" i="1">
                            <a:solidFill>
                              <a:schemeClr val="tx1"/>
                            </a:solidFill>
                            <a:latin typeface="Cambria Math"/>
                          </a:rPr>
                          <m:t>𝑐</m:t>
                        </m:r>
                      </m:e>
                    </m:d>
                    <m:r>
                      <a:rPr lang="en-US" i="1">
                        <a:solidFill>
                          <a:schemeClr val="tx1"/>
                        </a:solidFill>
                        <a:latin typeface="Cambria Math"/>
                      </a:rPr>
                      <m:t>=</m:t>
                    </m:r>
                    <m:r>
                      <a:rPr lang="en-US" b="0" i="1" smtClean="0">
                        <a:solidFill>
                          <a:schemeClr val="tx1"/>
                        </a:solidFill>
                        <a:latin typeface="Cambria Math"/>
                      </a:rPr>
                      <m:t>𝑓</m:t>
                    </m:r>
                    <m:d>
                      <m:dPr>
                        <m:ctrlPr>
                          <a:rPr lang="en-US" i="1">
                            <a:solidFill>
                              <a:schemeClr val="tx1"/>
                            </a:solidFill>
                            <a:latin typeface="Cambria Math"/>
                          </a:rPr>
                        </m:ctrlPr>
                      </m:dPr>
                      <m:e>
                        <m:sSub>
                          <m:sSubPr>
                            <m:ctrlPr>
                              <a:rPr lang="en-US" i="1">
                                <a:solidFill>
                                  <a:schemeClr val="tx1"/>
                                </a:solidFill>
                                <a:latin typeface="Cambria Math"/>
                              </a:rPr>
                            </m:ctrlPr>
                          </m:sSubPr>
                          <m:e>
                            <m:r>
                              <a:rPr lang="en-US" i="1">
                                <a:solidFill>
                                  <a:schemeClr val="tx1"/>
                                </a:solidFill>
                                <a:latin typeface="Cambria Math"/>
                              </a:rPr>
                              <m:t>𝑐</m:t>
                            </m:r>
                          </m:e>
                          <m:sub>
                            <m:r>
                              <a:rPr lang="en-US" i="1">
                                <a:solidFill>
                                  <a:schemeClr val="tx1"/>
                                </a:solidFill>
                                <a:latin typeface="Cambria Math"/>
                              </a:rPr>
                              <m:t>𝑙</m:t>
                            </m:r>
                          </m:sub>
                        </m:sSub>
                      </m:e>
                    </m:d>
                  </m:oMath>
                </a14:m>
                <a:r>
                  <a:rPr lang="en-US" dirty="0">
                    <a:solidFill>
                      <a:schemeClr val="tx1"/>
                    </a:solidFill>
                  </a:rPr>
                  <a:t>, </a:t>
                </a:r>
                <a14:m>
                  <m:oMath xmlns:m="http://schemas.openxmlformats.org/officeDocument/2006/math">
                    <m:sSup>
                      <m:sSupPr>
                        <m:ctrlPr>
                          <a:rPr lang="en-US" i="1">
                            <a:solidFill>
                              <a:schemeClr val="tx1"/>
                            </a:solidFill>
                            <a:latin typeface="Cambria Math"/>
                          </a:rPr>
                        </m:ctrlPr>
                      </m:sSupPr>
                      <m:e>
                        <m:r>
                          <a:rPr lang="en-US" b="0" i="1" smtClean="0">
                            <a:solidFill>
                              <a:schemeClr val="tx1"/>
                            </a:solidFill>
                            <a:latin typeface="Cambria Math"/>
                          </a:rPr>
                          <m:t>𝑓</m:t>
                        </m:r>
                      </m:e>
                      <m:sup>
                        <m:r>
                          <a:rPr lang="en-US" i="1">
                            <a:solidFill>
                              <a:schemeClr val="tx1"/>
                            </a:solidFill>
                            <a:latin typeface="Cambria Math"/>
                          </a:rPr>
                          <m:t>−</m:t>
                        </m:r>
                      </m:sup>
                    </m:sSup>
                    <m:d>
                      <m:dPr>
                        <m:ctrlPr>
                          <a:rPr lang="en-US" i="1">
                            <a:solidFill>
                              <a:schemeClr val="tx1"/>
                            </a:solidFill>
                            <a:latin typeface="Cambria Math"/>
                          </a:rPr>
                        </m:ctrlPr>
                      </m:dPr>
                      <m:e>
                        <m:r>
                          <a:rPr lang="en-US" i="1">
                            <a:solidFill>
                              <a:schemeClr val="tx1"/>
                            </a:solidFill>
                            <a:latin typeface="Cambria Math"/>
                          </a:rPr>
                          <m:t>𝑐</m:t>
                        </m:r>
                      </m:e>
                    </m:d>
                    <m:r>
                      <a:rPr lang="en-US" i="1">
                        <a:solidFill>
                          <a:schemeClr val="tx1"/>
                        </a:solidFill>
                        <a:latin typeface="Cambria Math"/>
                      </a:rPr>
                      <m:t>=</m:t>
                    </m:r>
                    <m:r>
                      <a:rPr lang="en-US" b="0" i="1" smtClean="0">
                        <a:solidFill>
                          <a:schemeClr val="tx1"/>
                        </a:solidFill>
                        <a:latin typeface="Cambria Math"/>
                      </a:rPr>
                      <m:t>𝑓</m:t>
                    </m:r>
                    <m:d>
                      <m:dPr>
                        <m:ctrlPr>
                          <a:rPr lang="en-US" i="1">
                            <a:solidFill>
                              <a:schemeClr val="tx1"/>
                            </a:solidFill>
                            <a:latin typeface="Cambria Math"/>
                          </a:rPr>
                        </m:ctrlPr>
                      </m:dPr>
                      <m:e>
                        <m:sSub>
                          <m:sSubPr>
                            <m:ctrlPr>
                              <a:rPr lang="en-US" i="1">
                                <a:solidFill>
                                  <a:schemeClr val="tx1"/>
                                </a:solidFill>
                                <a:latin typeface="Cambria Math"/>
                              </a:rPr>
                            </m:ctrlPr>
                          </m:sSubPr>
                          <m:e>
                            <m:r>
                              <a:rPr lang="en-US" i="1">
                                <a:solidFill>
                                  <a:schemeClr val="tx1"/>
                                </a:solidFill>
                                <a:latin typeface="Cambria Math"/>
                              </a:rPr>
                              <m:t>𝑐</m:t>
                            </m:r>
                          </m:e>
                          <m:sub>
                            <m:r>
                              <a:rPr lang="en-US" i="1">
                                <a:solidFill>
                                  <a:schemeClr val="tx1"/>
                                </a:solidFill>
                                <a:latin typeface="Cambria Math"/>
                              </a:rPr>
                              <m:t>h</m:t>
                            </m:r>
                          </m:sub>
                        </m:sSub>
                      </m:e>
                    </m:d>
                  </m:oMath>
                </a14:m>
                <a:endParaRPr lang="en-US" dirty="0" smtClean="0">
                  <a:solidFill>
                    <a:schemeClr val="tx1"/>
                  </a:solidFill>
                </a:endParaRPr>
              </a:p>
            </p:txBody>
          </p:sp>
        </mc:Choice>
        <mc:Fallback xmlns="">
          <p:sp>
            <p:nvSpPr>
              <p:cNvPr id="49" name="圆角矩形 48"/>
              <p:cNvSpPr>
                <a:spLocks noRot="1" noChangeAspect="1" noMove="1" noResize="1" noEditPoints="1" noAdjustHandles="1" noChangeArrowheads="1" noChangeShapeType="1" noTextEdit="1"/>
              </p:cNvSpPr>
              <p:nvPr/>
            </p:nvSpPr>
            <p:spPr>
              <a:xfrm>
                <a:off x="685800" y="1219200"/>
                <a:ext cx="6149766" cy="847725"/>
              </a:xfrm>
              <a:prstGeom prst="roundRect">
                <a:avLst/>
              </a:prstGeom>
              <a:blipFill rotWithShape="1">
                <a:blip r:embed="rId4"/>
                <a:stretch>
                  <a:fillRect/>
                </a:stretch>
              </a:blipFill>
            </p:spPr>
            <p:txBody>
              <a:bodyPr/>
              <a:lstStyle/>
              <a:p>
                <a:r>
                  <a:rPr lang="en-AU">
                    <a:noFill/>
                  </a:rPr>
                  <a:t> </a:t>
                </a:r>
              </a:p>
            </p:txBody>
          </p:sp>
        </mc:Fallback>
      </mc:AlternateContent>
      <p:sp>
        <p:nvSpPr>
          <p:cNvPr id="50" name="圆角矩形 49"/>
          <p:cNvSpPr/>
          <p:nvPr/>
        </p:nvSpPr>
        <p:spPr>
          <a:xfrm>
            <a:off x="3760681" y="2286000"/>
            <a:ext cx="4926117" cy="1142999"/>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Exploiting Local Dominance</a:t>
            </a:r>
            <a:r>
              <a:rPr lang="en-US" dirty="0" smtClean="0">
                <a:solidFill>
                  <a:schemeClr val="tx1"/>
                </a:solidFill>
              </a:rPr>
              <a:t>:</a:t>
            </a:r>
          </a:p>
          <a:p>
            <a:r>
              <a:rPr lang="en-US" dirty="0" smtClean="0">
                <a:solidFill>
                  <a:schemeClr val="tx1"/>
                </a:solidFill>
              </a:rPr>
              <a:t>1. Dominance Pruning Rule (lower bound)</a:t>
            </a:r>
          </a:p>
          <a:p>
            <a:r>
              <a:rPr lang="en-US" dirty="0" smtClean="0">
                <a:solidFill>
                  <a:schemeClr val="tx1"/>
                </a:solidFill>
              </a:rPr>
              <a:t>2. Dominance Pruning Rule (upper bound)</a:t>
            </a:r>
          </a:p>
        </p:txBody>
      </p:sp>
      <mc:AlternateContent xmlns:mc="http://schemas.openxmlformats.org/markup-compatibility/2006" xmlns:a14="http://schemas.microsoft.com/office/drawing/2010/main">
        <mc:Choice Requires="a14">
          <p:sp>
            <p:nvSpPr>
              <p:cNvPr id="10" name="圆角矩形 9"/>
              <p:cNvSpPr/>
              <p:nvPr/>
            </p:nvSpPr>
            <p:spPr>
              <a:xfrm>
                <a:off x="3760683" y="3657600"/>
                <a:ext cx="5002317" cy="1062038"/>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Finding Candidate Solution</a:t>
                </a:r>
                <a:r>
                  <a:rPr lang="en-US" dirty="0" smtClean="0">
                    <a:solidFill>
                      <a:schemeClr val="tx1"/>
                    </a:solidFill>
                  </a:rPr>
                  <a:t>:</a:t>
                </a:r>
              </a:p>
              <a:p>
                <a:r>
                  <a:rPr lang="en-US" dirty="0" smtClean="0">
                    <a:solidFill>
                      <a:schemeClr val="tx1"/>
                    </a:solidFill>
                  </a:rPr>
                  <a:t>Applying the Randomized Incremental Method to find the candidate solution in </a:t>
                </a:r>
                <a14:m>
                  <m:oMath xmlns:m="http://schemas.openxmlformats.org/officeDocument/2006/math">
                    <m:r>
                      <a:rPr lang="en-US" b="0" i="1" smtClean="0">
                        <a:solidFill>
                          <a:schemeClr val="tx1"/>
                        </a:solidFill>
                        <a:latin typeface="Cambria Math"/>
                      </a:rPr>
                      <m:t>𝑐</m:t>
                    </m:r>
                  </m:oMath>
                </a14:m>
                <a:endParaRPr lang="en-US" dirty="0" smtClean="0">
                  <a:solidFill>
                    <a:schemeClr val="tx1"/>
                  </a:solidFill>
                </a:endParaRPr>
              </a:p>
            </p:txBody>
          </p:sp>
        </mc:Choice>
        <mc:Fallback xmlns="">
          <p:sp>
            <p:nvSpPr>
              <p:cNvPr id="10" name="圆角矩形 9"/>
              <p:cNvSpPr>
                <a:spLocks noRot="1" noChangeAspect="1" noMove="1" noResize="1" noEditPoints="1" noAdjustHandles="1" noChangeArrowheads="1" noChangeShapeType="1" noTextEdit="1"/>
              </p:cNvSpPr>
              <p:nvPr/>
            </p:nvSpPr>
            <p:spPr>
              <a:xfrm>
                <a:off x="3760683" y="3657600"/>
                <a:ext cx="5002317" cy="1062038"/>
              </a:xfrm>
              <a:prstGeom prst="roundRect">
                <a:avLst/>
              </a:prstGeom>
              <a:blipFill rotWithShape="1">
                <a:blip r:embed="rId5"/>
                <a:stretch>
                  <a:fillRect r="-364" b="-1124"/>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11" name="圆角矩形 10"/>
              <p:cNvSpPr/>
              <p:nvPr/>
            </p:nvSpPr>
            <p:spPr>
              <a:xfrm>
                <a:off x="3785341" y="4952999"/>
                <a:ext cx="4952999" cy="838201"/>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Problem</a:t>
                </a:r>
              </a:p>
              <a:p>
                <a:pPr algn="ctr"/>
                <a14:m>
                  <m:oMath xmlns:m="http://schemas.openxmlformats.org/officeDocument/2006/math">
                    <m:sSub>
                      <m:sSubPr>
                        <m:ctrlPr>
                          <a:rPr lang="en-US" i="1" smtClean="0">
                            <a:solidFill>
                              <a:schemeClr val="tx1"/>
                            </a:solidFill>
                            <a:latin typeface="Cambria Math"/>
                          </a:rPr>
                        </m:ctrlPr>
                      </m:sSubPr>
                      <m:e>
                        <m:r>
                          <a:rPr lang="en-US" b="0" i="1" smtClean="0">
                            <a:solidFill>
                              <a:schemeClr val="tx1"/>
                            </a:solidFill>
                            <a:latin typeface="Cambria Math"/>
                          </a:rPr>
                          <m:t>𝑛</m:t>
                        </m:r>
                      </m:e>
                      <m:sub>
                        <m:r>
                          <a:rPr lang="en-US" b="0" i="1" smtClean="0">
                            <a:solidFill>
                              <a:schemeClr val="tx1"/>
                            </a:solidFill>
                            <a:latin typeface="Cambria Math"/>
                          </a:rPr>
                          <m:t>𝑐</m:t>
                        </m:r>
                      </m:sub>
                    </m:sSub>
                  </m:oMath>
                </a14:m>
                <a:r>
                  <a:rPr lang="en-US" dirty="0" smtClean="0">
                    <a:solidFill>
                      <a:schemeClr val="tx1"/>
                    </a:solidFill>
                  </a:rPr>
                  <a:t> might be still considerably large</a:t>
                </a:r>
              </a:p>
            </p:txBody>
          </p:sp>
        </mc:Choice>
        <mc:Fallback xmlns="">
          <p:sp>
            <p:nvSpPr>
              <p:cNvPr id="11" name="圆角矩形 10"/>
              <p:cNvSpPr>
                <a:spLocks noRot="1" noChangeAspect="1" noMove="1" noResize="1" noEditPoints="1" noAdjustHandles="1" noChangeArrowheads="1" noChangeShapeType="1" noTextEdit="1"/>
              </p:cNvSpPr>
              <p:nvPr/>
            </p:nvSpPr>
            <p:spPr>
              <a:xfrm>
                <a:off x="3785341" y="4952999"/>
                <a:ext cx="4952999" cy="838201"/>
              </a:xfrm>
              <a:prstGeom prst="roundRect">
                <a:avLst/>
              </a:prstGeom>
              <a:blipFill rotWithShape="1">
                <a:blip r:embed="rId6"/>
                <a:stretch>
                  <a:fillRect/>
                </a:stretch>
              </a:blipFill>
            </p:spPr>
            <p:txBody>
              <a:bodyPr/>
              <a:lstStyle/>
              <a:p>
                <a:r>
                  <a:rPr lang="en-AU">
                    <a:noFill/>
                  </a:rPr>
                  <a:t> </a:t>
                </a:r>
              </a:p>
            </p:txBody>
          </p:sp>
        </mc:Fallback>
      </mc:AlternateContent>
    </p:spTree>
    <p:extLst>
      <p:ext uri="{BB962C8B-B14F-4D97-AF65-F5344CB8AC3E}">
        <p14:creationId xmlns:p14="http://schemas.microsoft.com/office/powerpoint/2010/main" val="98598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圆角矩形 4"/>
          <p:cNvSpPr/>
          <p:nvPr/>
        </p:nvSpPr>
        <p:spPr>
          <a:xfrm>
            <a:off x="479634" y="228600"/>
            <a:ext cx="8207166" cy="685800"/>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3200" dirty="0" smtClean="0">
                <a:solidFill>
                  <a:schemeClr val="bg1"/>
                </a:solidFill>
              </a:rPr>
              <a:t>Our Proposal: </a:t>
            </a:r>
            <a:r>
              <a:rPr lang="en-US" altLang="zh-CN" sz="3200" dirty="0" err="1" smtClean="0">
                <a:solidFill>
                  <a:schemeClr val="bg1"/>
                </a:solidFill>
              </a:rPr>
              <a:t>PartitionBased</a:t>
            </a:r>
            <a:r>
              <a:rPr lang="en-US" altLang="zh-CN" sz="3200" dirty="0" smtClean="0">
                <a:solidFill>
                  <a:schemeClr val="bg1"/>
                </a:solidFill>
              </a:rPr>
              <a:t>-Sampling</a:t>
            </a:r>
            <a:endParaRPr lang="en-AU" sz="3200" dirty="0">
              <a:solidFill>
                <a:schemeClr val="bg1"/>
              </a:solidFill>
            </a:endParaRPr>
          </a:p>
        </p:txBody>
      </p:sp>
      <p:sp>
        <p:nvSpPr>
          <p:cNvPr id="8" name="圆角矩形 7"/>
          <p:cNvSpPr/>
          <p:nvPr/>
        </p:nvSpPr>
        <p:spPr>
          <a:xfrm>
            <a:off x="735117" y="1143000"/>
            <a:ext cx="7696200" cy="990600"/>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Sampling based Method </a:t>
            </a:r>
          </a:p>
          <a:p>
            <a:pPr algn="ctr"/>
            <a:r>
              <a:rPr lang="en-US" b="1" dirty="0" smtClean="0">
                <a:solidFill>
                  <a:schemeClr val="tx1"/>
                </a:solidFill>
              </a:rPr>
              <a:t>Main idea</a:t>
            </a:r>
            <a:r>
              <a:rPr lang="en-US" dirty="0" smtClean="0">
                <a:solidFill>
                  <a:schemeClr val="tx1"/>
                </a:solidFill>
              </a:rPr>
              <a:t>: We might get candidate solutions by sampling hyperplanes and  maintaining the </a:t>
            </a:r>
            <a:r>
              <a:rPr lang="en-US" i="1" dirty="0" smtClean="0">
                <a:solidFill>
                  <a:schemeClr val="tx1"/>
                </a:solidFill>
              </a:rPr>
              <a:t>half-space intersection </a:t>
            </a:r>
            <a:r>
              <a:rPr lang="en-US" dirty="0" smtClean="0">
                <a:solidFill>
                  <a:schemeClr val="tx1"/>
                </a:solidFill>
              </a:rPr>
              <a:t>of them.</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5117" y="2280388"/>
            <a:ext cx="7575701" cy="25202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12" name="圆角矩形 11"/>
              <p:cNvSpPr/>
              <p:nvPr/>
            </p:nvSpPr>
            <p:spPr>
              <a:xfrm>
                <a:off x="228600" y="4800601"/>
                <a:ext cx="4495800" cy="1216933"/>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Time Complexity: </a:t>
                </a:r>
              </a:p>
              <a:p>
                <a:pPr algn="ctr"/>
                <a14:m>
                  <m:oMath xmlns:m="http://schemas.openxmlformats.org/officeDocument/2006/math">
                    <m:r>
                      <a:rPr lang="en-US" i="1" smtClean="0">
                        <a:solidFill>
                          <a:schemeClr val="tx1"/>
                        </a:solidFill>
                        <a:latin typeface="Cambria Math"/>
                      </a:rPr>
                      <m:t>𝑂</m:t>
                    </m:r>
                    <m:r>
                      <a:rPr lang="en-US" b="0" i="1" smtClean="0">
                        <a:solidFill>
                          <a:schemeClr val="tx1"/>
                        </a:solidFill>
                        <a:latin typeface="Cambria Math"/>
                      </a:rPr>
                      <m:t>(</m:t>
                    </m:r>
                    <m:sSub>
                      <m:sSubPr>
                        <m:ctrlPr>
                          <a:rPr lang="en-US" b="0" i="1" smtClean="0">
                            <a:solidFill>
                              <a:schemeClr val="tx1"/>
                            </a:solidFill>
                            <a:latin typeface="Cambria Math"/>
                          </a:rPr>
                        </m:ctrlPr>
                      </m:sSubPr>
                      <m:e>
                        <m:r>
                          <a:rPr lang="en-US" b="0" i="1" smtClean="0">
                            <a:solidFill>
                              <a:schemeClr val="tx1"/>
                            </a:solidFill>
                            <a:latin typeface="Cambria Math"/>
                          </a:rPr>
                          <m:t>𝑛</m:t>
                        </m:r>
                      </m:e>
                      <m:sub>
                        <m:r>
                          <a:rPr lang="en-US" b="0" i="1" smtClean="0">
                            <a:solidFill>
                              <a:schemeClr val="tx1"/>
                            </a:solidFill>
                            <a:latin typeface="Cambria Math"/>
                          </a:rPr>
                          <m:t>𝑟</m:t>
                        </m:r>
                      </m:sub>
                    </m:sSub>
                    <m:sSup>
                      <m:sSupPr>
                        <m:ctrlPr>
                          <a:rPr lang="en-US" b="0" i="1" smtClean="0">
                            <a:solidFill>
                              <a:schemeClr val="tx1"/>
                            </a:solidFill>
                            <a:latin typeface="Cambria Math"/>
                          </a:rPr>
                        </m:ctrlPr>
                      </m:sSupPr>
                      <m:e>
                        <m:r>
                          <a:rPr lang="en-US" b="0" i="1" smtClean="0">
                            <a:solidFill>
                              <a:schemeClr val="tx1"/>
                            </a:solidFill>
                            <a:latin typeface="Cambria Math"/>
                          </a:rPr>
                          <m:t>(</m:t>
                        </m:r>
                        <m:r>
                          <a:rPr lang="en-US" b="0" i="1" smtClean="0">
                            <a:solidFill>
                              <a:schemeClr val="tx1"/>
                            </a:solidFill>
                            <a:latin typeface="Cambria Math"/>
                            <a:ea typeface="Cambria Math"/>
                          </a:rPr>
                          <m:t>𝜌</m:t>
                        </m:r>
                        <m:sSub>
                          <m:sSubPr>
                            <m:ctrlPr>
                              <a:rPr lang="en-US" b="0" i="1" smtClean="0">
                                <a:solidFill>
                                  <a:schemeClr val="tx1"/>
                                </a:solidFill>
                                <a:latin typeface="Cambria Math"/>
                                <a:ea typeface="Cambria Math"/>
                              </a:rPr>
                            </m:ctrlPr>
                          </m:sSubPr>
                          <m:e>
                            <m:r>
                              <a:rPr lang="en-US" b="0" i="1" smtClean="0">
                                <a:solidFill>
                                  <a:schemeClr val="tx1"/>
                                </a:solidFill>
                                <a:latin typeface="Cambria Math"/>
                                <a:ea typeface="Cambria Math"/>
                              </a:rPr>
                              <m:t>𝑛</m:t>
                            </m:r>
                          </m:e>
                          <m:sub>
                            <m:r>
                              <a:rPr lang="en-US" b="0" i="1" smtClean="0">
                                <a:solidFill>
                                  <a:schemeClr val="tx1"/>
                                </a:solidFill>
                                <a:latin typeface="Cambria Math"/>
                                <a:ea typeface="Cambria Math"/>
                              </a:rPr>
                              <m:t>𝑐</m:t>
                            </m:r>
                          </m:sub>
                        </m:sSub>
                        <m:r>
                          <a:rPr lang="en-US" b="0" i="1" smtClean="0">
                            <a:solidFill>
                              <a:schemeClr val="tx1"/>
                            </a:solidFill>
                            <a:latin typeface="Cambria Math"/>
                            <a:ea typeface="Cambria Math"/>
                          </a:rPr>
                          <m:t>)</m:t>
                        </m:r>
                      </m:e>
                      <m:sup>
                        <m:d>
                          <m:dPr>
                            <m:begChr m:val="⌊"/>
                            <m:endChr m:val="⌋"/>
                            <m:ctrlPr>
                              <a:rPr lang="en-US" b="0" i="1" smtClean="0">
                                <a:solidFill>
                                  <a:schemeClr val="tx1"/>
                                </a:solidFill>
                                <a:latin typeface="Cambria Math"/>
                              </a:rPr>
                            </m:ctrlPr>
                          </m:dPr>
                          <m:e>
                            <m:f>
                              <m:fPr>
                                <m:type m:val="lin"/>
                                <m:ctrlPr>
                                  <a:rPr lang="en-US" b="0" i="1" smtClean="0">
                                    <a:solidFill>
                                      <a:schemeClr val="tx1"/>
                                    </a:solidFill>
                                    <a:latin typeface="Cambria Math"/>
                                  </a:rPr>
                                </m:ctrlPr>
                              </m:fPr>
                              <m:num>
                                <m:r>
                                  <a:rPr lang="en-US" b="0" i="1" smtClean="0">
                                    <a:solidFill>
                                      <a:schemeClr val="tx1"/>
                                    </a:solidFill>
                                    <a:latin typeface="Cambria Math"/>
                                  </a:rPr>
                                  <m:t>𝑑</m:t>
                                </m:r>
                              </m:num>
                              <m:den>
                                <m:r>
                                  <a:rPr lang="en-US" b="0" i="1" smtClean="0">
                                    <a:solidFill>
                                      <a:schemeClr val="tx1"/>
                                    </a:solidFill>
                                    <a:latin typeface="Cambria Math"/>
                                  </a:rPr>
                                  <m:t>2</m:t>
                                </m:r>
                              </m:den>
                            </m:f>
                            <m:r>
                              <a:rPr lang="en-US" b="0" i="1" smtClean="0">
                                <a:solidFill>
                                  <a:schemeClr val="tx1"/>
                                </a:solidFill>
                                <a:latin typeface="Cambria Math"/>
                              </a:rPr>
                              <m:t>+1</m:t>
                            </m:r>
                          </m:e>
                        </m:d>
                      </m:sup>
                    </m:sSup>
                    <m:r>
                      <a:rPr lang="en-US" b="0" i="1" smtClean="0">
                        <a:solidFill>
                          <a:schemeClr val="tx1"/>
                        </a:solidFill>
                        <a:latin typeface="Cambria Math"/>
                      </a:rPr>
                      <m:t>)</m:t>
                    </m:r>
                  </m:oMath>
                </a14:m>
                <a:r>
                  <a:rPr lang="en-US" dirty="0" smtClean="0">
                    <a:solidFill>
                      <a:schemeClr val="tx1"/>
                    </a:solidFill>
                  </a:rPr>
                  <a:t>, where </a:t>
                </a:r>
                <a14:m>
                  <m:oMath xmlns:m="http://schemas.openxmlformats.org/officeDocument/2006/math">
                    <m:r>
                      <a:rPr lang="en-US" i="1" smtClean="0">
                        <a:solidFill>
                          <a:schemeClr val="tx1"/>
                        </a:solidFill>
                        <a:latin typeface="Cambria Math"/>
                        <a:ea typeface="Cambria Math"/>
                      </a:rPr>
                      <m:t>𝜌</m:t>
                    </m:r>
                    <m:r>
                      <a:rPr lang="en-US" b="0" i="1" smtClean="0">
                        <a:solidFill>
                          <a:schemeClr val="tx1"/>
                        </a:solidFill>
                        <a:latin typeface="Cambria Math"/>
                        <a:ea typeface="Cambria Math"/>
                      </a:rPr>
                      <m:t>=</m:t>
                    </m:r>
                    <m:f>
                      <m:fPr>
                        <m:type m:val="lin"/>
                        <m:ctrlPr>
                          <a:rPr lang="en-US" b="0" i="1" smtClean="0">
                            <a:solidFill>
                              <a:schemeClr val="tx1"/>
                            </a:solidFill>
                            <a:latin typeface="Cambria Math"/>
                            <a:ea typeface="Cambria Math"/>
                          </a:rPr>
                        </m:ctrlPr>
                      </m:fPr>
                      <m:num>
                        <m:r>
                          <a:rPr lang="en-US" b="0" i="1" smtClean="0">
                            <a:solidFill>
                              <a:schemeClr val="tx1"/>
                            </a:solidFill>
                            <a:latin typeface="Cambria Math"/>
                            <a:ea typeface="Cambria Math"/>
                          </a:rPr>
                          <m:t>1</m:t>
                        </m:r>
                      </m:num>
                      <m:den>
                        <m:sSub>
                          <m:sSubPr>
                            <m:ctrlPr>
                              <a:rPr lang="en-US" b="0" i="1" smtClean="0">
                                <a:solidFill>
                                  <a:schemeClr val="tx1"/>
                                </a:solidFill>
                                <a:latin typeface="Cambria Math"/>
                                <a:ea typeface="Cambria Math"/>
                              </a:rPr>
                            </m:ctrlPr>
                          </m:sSubPr>
                          <m:e>
                            <m:r>
                              <a:rPr lang="en-US" b="0" i="1" smtClean="0">
                                <a:solidFill>
                                  <a:schemeClr val="tx1"/>
                                </a:solidFill>
                                <a:latin typeface="Cambria Math"/>
                                <a:ea typeface="Cambria Math"/>
                              </a:rPr>
                              <m:t>𝑘</m:t>
                            </m:r>
                          </m:e>
                          <m:sub>
                            <m:r>
                              <a:rPr lang="en-US" b="0" i="1" smtClean="0">
                                <a:solidFill>
                                  <a:schemeClr val="tx1"/>
                                </a:solidFill>
                                <a:latin typeface="Cambria Math"/>
                                <a:ea typeface="Cambria Math"/>
                              </a:rPr>
                              <m:t>𝑠</m:t>
                            </m:r>
                          </m:sub>
                        </m:sSub>
                      </m:den>
                    </m:f>
                  </m:oMath>
                </a14:m>
                <a:r>
                  <a:rPr lang="en-US" dirty="0" smtClean="0">
                    <a:solidFill>
                      <a:schemeClr val="tx1"/>
                    </a:solidFill>
                  </a:rPr>
                  <a:t>, </a:t>
                </a:r>
                <a14:m>
                  <m:oMath xmlns:m="http://schemas.openxmlformats.org/officeDocument/2006/math">
                    <m:sSub>
                      <m:sSubPr>
                        <m:ctrlPr>
                          <a:rPr lang="en-US" i="1">
                            <a:solidFill>
                              <a:schemeClr val="tx1"/>
                            </a:solidFill>
                            <a:latin typeface="Cambria Math"/>
                          </a:rPr>
                        </m:ctrlPr>
                      </m:sSubPr>
                      <m:e>
                        <m:sSub>
                          <m:sSubPr>
                            <m:ctrlPr>
                              <a:rPr lang="en-US" i="1" smtClean="0">
                                <a:solidFill>
                                  <a:schemeClr val="tx1"/>
                                </a:solidFill>
                                <a:latin typeface="Cambria Math"/>
                              </a:rPr>
                            </m:ctrlPr>
                          </m:sSubPr>
                          <m:e>
                            <m:r>
                              <a:rPr lang="en-US" b="0" i="1" smtClean="0">
                                <a:solidFill>
                                  <a:schemeClr val="tx1"/>
                                </a:solidFill>
                                <a:latin typeface="Cambria Math"/>
                              </a:rPr>
                              <m:t>𝑘</m:t>
                            </m:r>
                          </m:e>
                          <m:sub>
                            <m:r>
                              <a:rPr lang="en-US" b="0" i="1" smtClean="0">
                                <a:solidFill>
                                  <a:schemeClr val="tx1"/>
                                </a:solidFill>
                                <a:latin typeface="Cambria Math"/>
                              </a:rPr>
                              <m:t>𝑠</m:t>
                            </m:r>
                          </m:sub>
                        </m:sSub>
                        <m:r>
                          <a:rPr lang="en-US" b="0" i="1" smtClean="0">
                            <a:solidFill>
                              <a:schemeClr val="tx1"/>
                            </a:solidFill>
                            <a:latin typeface="Cambria Math"/>
                          </a:rPr>
                          <m:t>=</m:t>
                        </m:r>
                        <m:r>
                          <a:rPr lang="en-US" i="1">
                            <a:solidFill>
                              <a:schemeClr val="tx1"/>
                            </a:solidFill>
                            <a:latin typeface="Cambria Math"/>
                          </a:rPr>
                          <m:t>𝑛</m:t>
                        </m:r>
                      </m:e>
                      <m:sub>
                        <m:r>
                          <a:rPr lang="en-US" i="1">
                            <a:solidFill>
                              <a:schemeClr val="tx1"/>
                            </a:solidFill>
                            <a:latin typeface="Cambria Math"/>
                          </a:rPr>
                          <m:t>𝑐</m:t>
                        </m:r>
                      </m:sub>
                    </m:sSub>
                    <m:r>
                      <a:rPr lang="en-US" i="1">
                        <a:solidFill>
                          <a:schemeClr val="tx1"/>
                        </a:solidFill>
                        <a:latin typeface="Cambria Math"/>
                      </a:rPr>
                      <m:t>−</m:t>
                    </m:r>
                    <m:sSub>
                      <m:sSubPr>
                        <m:ctrlPr>
                          <a:rPr lang="en-US" i="1">
                            <a:solidFill>
                              <a:schemeClr val="tx1"/>
                            </a:solidFill>
                            <a:latin typeface="Cambria Math"/>
                          </a:rPr>
                        </m:ctrlPr>
                      </m:sSubPr>
                      <m:e>
                        <m:r>
                          <a:rPr lang="en-US" i="1">
                            <a:solidFill>
                              <a:schemeClr val="tx1"/>
                            </a:solidFill>
                            <a:latin typeface="Cambria Math"/>
                          </a:rPr>
                          <m:t>𝑘</m:t>
                        </m:r>
                      </m:e>
                      <m:sub>
                        <m:r>
                          <a:rPr lang="en-US" i="1">
                            <a:solidFill>
                              <a:schemeClr val="tx1"/>
                            </a:solidFill>
                            <a:latin typeface="Cambria Math"/>
                          </a:rPr>
                          <m:t>𝑐</m:t>
                        </m:r>
                      </m:sub>
                    </m:sSub>
                  </m:oMath>
                </a14:m>
                <a:r>
                  <a:rPr lang="en-US" dirty="0" smtClean="0">
                    <a:solidFill>
                      <a:schemeClr val="tx1"/>
                    </a:solidFill>
                  </a:rPr>
                  <a:t>, and </a:t>
                </a:r>
                <a14:m>
                  <m:oMath xmlns:m="http://schemas.openxmlformats.org/officeDocument/2006/math">
                    <m:sSub>
                      <m:sSubPr>
                        <m:ctrlPr>
                          <a:rPr lang="en-US" i="1">
                            <a:solidFill>
                              <a:schemeClr val="tx1"/>
                            </a:solidFill>
                            <a:latin typeface="Cambria Math"/>
                          </a:rPr>
                        </m:ctrlPr>
                      </m:sSubPr>
                      <m:e>
                        <m:r>
                          <a:rPr lang="en-US" i="1">
                            <a:solidFill>
                              <a:schemeClr val="tx1"/>
                            </a:solidFill>
                            <a:latin typeface="Cambria Math"/>
                          </a:rPr>
                          <m:t>𝑛</m:t>
                        </m:r>
                      </m:e>
                      <m:sub>
                        <m:r>
                          <a:rPr lang="en-US" i="1">
                            <a:solidFill>
                              <a:schemeClr val="tx1"/>
                            </a:solidFill>
                            <a:latin typeface="Cambria Math"/>
                          </a:rPr>
                          <m:t>𝑟</m:t>
                        </m:r>
                      </m:sub>
                    </m:sSub>
                  </m:oMath>
                </a14:m>
                <a:r>
                  <a:rPr lang="en-US" dirty="0" smtClean="0">
                    <a:solidFill>
                      <a:schemeClr val="tx1"/>
                    </a:solidFill>
                  </a:rPr>
                  <a:t> is the number of sampling rounds</a:t>
                </a:r>
                <a:endParaRPr lang="en-US" dirty="0">
                  <a:solidFill>
                    <a:schemeClr val="tx1"/>
                  </a:solidFill>
                </a:endParaRPr>
              </a:p>
            </p:txBody>
          </p:sp>
        </mc:Choice>
        <mc:Fallback xmlns="">
          <p:sp>
            <p:nvSpPr>
              <p:cNvPr id="12" name="圆角矩形 11"/>
              <p:cNvSpPr>
                <a:spLocks noRot="1" noChangeAspect="1" noMove="1" noResize="1" noEditPoints="1" noAdjustHandles="1" noChangeArrowheads="1" noChangeShapeType="1" noTextEdit="1"/>
              </p:cNvSpPr>
              <p:nvPr/>
            </p:nvSpPr>
            <p:spPr>
              <a:xfrm>
                <a:off x="228600" y="4800601"/>
                <a:ext cx="4495800" cy="1216933"/>
              </a:xfrm>
              <a:prstGeom prst="roundRect">
                <a:avLst/>
              </a:prstGeom>
              <a:blipFill rotWithShape="1">
                <a:blip r:embed="rId4"/>
                <a:stretch>
                  <a:fillRect t="-9852" b="-7882"/>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13" name="圆角矩形 12"/>
              <p:cNvSpPr/>
              <p:nvPr/>
            </p:nvSpPr>
            <p:spPr>
              <a:xfrm>
                <a:off x="4800600" y="4800601"/>
                <a:ext cx="4114800" cy="1216934"/>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Theoretical Result: </a:t>
                </a:r>
              </a:p>
              <a:p>
                <a:pPr algn="ctr"/>
                <a:r>
                  <a:rPr lang="en-US" dirty="0" smtClean="0">
                    <a:solidFill>
                      <a:schemeClr val="tx1"/>
                    </a:solidFill>
                  </a:rPr>
                  <a:t>Sampling </a:t>
                </a:r>
                <a14:m>
                  <m:oMath xmlns:m="http://schemas.openxmlformats.org/officeDocument/2006/math">
                    <m:sSub>
                      <m:sSubPr>
                        <m:ctrlPr>
                          <a:rPr lang="en-US" i="1">
                            <a:solidFill>
                              <a:schemeClr val="tx1"/>
                            </a:solidFill>
                            <a:latin typeface="Cambria Math"/>
                          </a:rPr>
                        </m:ctrlPr>
                      </m:sSubPr>
                      <m:e>
                        <m:r>
                          <a:rPr lang="en-US" i="1">
                            <a:solidFill>
                              <a:schemeClr val="tx1"/>
                            </a:solidFill>
                            <a:latin typeface="Cambria Math"/>
                          </a:rPr>
                          <m:t>𝑛</m:t>
                        </m:r>
                      </m:e>
                      <m:sub>
                        <m:r>
                          <a:rPr lang="en-US" i="1">
                            <a:solidFill>
                              <a:schemeClr val="tx1"/>
                            </a:solidFill>
                            <a:latin typeface="Cambria Math"/>
                          </a:rPr>
                          <m:t>𝑟</m:t>
                        </m:r>
                      </m:sub>
                    </m:sSub>
                    <m:r>
                      <a:rPr lang="en-US" b="0" i="1" smtClean="0">
                        <a:solidFill>
                          <a:schemeClr val="tx1"/>
                        </a:solidFill>
                        <a:latin typeface="Cambria Math"/>
                      </a:rPr>
                      <m:t>=8</m:t>
                    </m:r>
                    <m:sSup>
                      <m:sSupPr>
                        <m:ctrlPr>
                          <a:rPr lang="en-US" b="0" i="1" smtClean="0">
                            <a:solidFill>
                              <a:schemeClr val="tx1"/>
                            </a:solidFill>
                            <a:latin typeface="Cambria Math"/>
                          </a:rPr>
                        </m:ctrlPr>
                      </m:sSupPr>
                      <m:e>
                        <m:sSub>
                          <m:sSubPr>
                            <m:ctrlPr>
                              <a:rPr lang="en-US" b="0" i="1" smtClean="0">
                                <a:solidFill>
                                  <a:schemeClr val="tx1"/>
                                </a:solidFill>
                                <a:latin typeface="Cambria Math"/>
                              </a:rPr>
                            </m:ctrlPr>
                          </m:sSubPr>
                          <m:e>
                            <m:r>
                              <a:rPr lang="en-US" b="0" i="1" smtClean="0">
                                <a:solidFill>
                                  <a:schemeClr val="tx1"/>
                                </a:solidFill>
                                <a:latin typeface="Cambria Math"/>
                              </a:rPr>
                              <m:t>𝑘</m:t>
                            </m:r>
                          </m:e>
                          <m:sub>
                            <m:r>
                              <a:rPr lang="en-US" b="0" i="1" smtClean="0">
                                <a:solidFill>
                                  <a:schemeClr val="tx1"/>
                                </a:solidFill>
                                <a:latin typeface="Cambria Math"/>
                              </a:rPr>
                              <m:t>𝑠</m:t>
                            </m:r>
                          </m:sub>
                        </m:sSub>
                      </m:e>
                      <m:sup>
                        <m:r>
                          <a:rPr lang="en-US" b="0" i="1" smtClean="0">
                            <a:solidFill>
                              <a:schemeClr val="tx1"/>
                            </a:solidFill>
                            <a:latin typeface="Cambria Math"/>
                          </a:rPr>
                          <m:t>𝑑</m:t>
                        </m:r>
                      </m:sup>
                    </m:sSup>
                    <m:func>
                      <m:funcPr>
                        <m:ctrlPr>
                          <a:rPr lang="en-US" b="0" i="1" smtClean="0">
                            <a:solidFill>
                              <a:schemeClr val="tx1"/>
                            </a:solidFill>
                            <a:latin typeface="Cambria Math"/>
                          </a:rPr>
                        </m:ctrlPr>
                      </m:funcPr>
                      <m:fName>
                        <m:r>
                          <m:rPr>
                            <m:sty m:val="p"/>
                          </m:rPr>
                          <a:rPr lang="en-US" b="0" i="0" smtClean="0">
                            <a:solidFill>
                              <a:schemeClr val="tx1"/>
                            </a:solidFill>
                            <a:latin typeface="Cambria Math"/>
                          </a:rPr>
                          <m:t>ln</m:t>
                        </m:r>
                      </m:fName>
                      <m:e>
                        <m:box>
                          <m:boxPr>
                            <m:ctrlPr>
                              <a:rPr lang="en-US" b="0" i="1" smtClean="0">
                                <a:solidFill>
                                  <a:schemeClr val="tx1"/>
                                </a:solidFill>
                                <a:latin typeface="Cambria Math"/>
                              </a:rPr>
                            </m:ctrlPr>
                          </m:boxPr>
                          <m:e>
                            <m:argPr>
                              <m:argSz m:val="-1"/>
                            </m:argPr>
                            <m:f>
                              <m:fPr>
                                <m:ctrlPr>
                                  <a:rPr lang="en-US" b="0" i="1" smtClean="0">
                                    <a:solidFill>
                                      <a:schemeClr val="tx1"/>
                                    </a:solidFill>
                                    <a:latin typeface="Cambria Math"/>
                                  </a:rPr>
                                </m:ctrlPr>
                              </m:fPr>
                              <m:num>
                                <m:r>
                                  <a:rPr lang="en-US" b="0" i="1" smtClean="0">
                                    <a:solidFill>
                                      <a:schemeClr val="tx1"/>
                                    </a:solidFill>
                                    <a:latin typeface="Cambria Math"/>
                                  </a:rPr>
                                  <m:t>1</m:t>
                                </m:r>
                              </m:num>
                              <m:den>
                                <m:r>
                                  <a:rPr lang="en-US" b="0" i="1" smtClean="0">
                                    <a:solidFill>
                                      <a:schemeClr val="tx1"/>
                                    </a:solidFill>
                                    <a:latin typeface="Cambria Math"/>
                                    <a:ea typeface="Cambria Math"/>
                                  </a:rPr>
                                  <m:t>𝛿</m:t>
                                </m:r>
                              </m:den>
                            </m:f>
                          </m:e>
                        </m:box>
                      </m:e>
                    </m:func>
                  </m:oMath>
                </a14:m>
                <a:r>
                  <a:rPr lang="en-US" dirty="0" smtClean="0">
                    <a:solidFill>
                      <a:schemeClr val="tx1"/>
                    </a:solidFill>
                  </a:rPr>
                  <a:t> rounds, we can identify the optimal solution with probability </a:t>
                </a:r>
                <a14:m>
                  <m:oMath xmlns:m="http://schemas.openxmlformats.org/officeDocument/2006/math">
                    <m:r>
                      <a:rPr lang="en-US" b="0" i="1" smtClean="0">
                        <a:solidFill>
                          <a:schemeClr val="tx1"/>
                        </a:solidFill>
                        <a:latin typeface="Cambria Math"/>
                      </a:rPr>
                      <m:t>1−</m:t>
                    </m:r>
                    <m:r>
                      <a:rPr lang="en-US" b="0" i="1" smtClean="0">
                        <a:solidFill>
                          <a:schemeClr val="tx1"/>
                        </a:solidFill>
                        <a:latin typeface="Cambria Math"/>
                        <a:ea typeface="Cambria Math"/>
                      </a:rPr>
                      <m:t>𝛿</m:t>
                    </m:r>
                  </m:oMath>
                </a14:m>
                <a:endParaRPr lang="en-US" dirty="0" smtClean="0">
                  <a:solidFill>
                    <a:schemeClr val="tx1"/>
                  </a:solidFill>
                </a:endParaRPr>
              </a:p>
            </p:txBody>
          </p:sp>
        </mc:Choice>
        <mc:Fallback xmlns="">
          <p:sp>
            <p:nvSpPr>
              <p:cNvPr id="13" name="圆角矩形 12"/>
              <p:cNvSpPr>
                <a:spLocks noRot="1" noChangeAspect="1" noMove="1" noResize="1" noEditPoints="1" noAdjustHandles="1" noChangeArrowheads="1" noChangeShapeType="1" noTextEdit="1"/>
              </p:cNvSpPr>
              <p:nvPr/>
            </p:nvSpPr>
            <p:spPr>
              <a:xfrm>
                <a:off x="4800600" y="4800601"/>
                <a:ext cx="4114800" cy="1216934"/>
              </a:xfrm>
              <a:prstGeom prst="roundRect">
                <a:avLst/>
              </a:prstGeom>
              <a:blipFill rotWithShape="1">
                <a:blip r:embed="rId5"/>
                <a:stretch>
                  <a:fillRect t="-2956" b="-8867"/>
                </a:stretch>
              </a:blipFill>
            </p:spPr>
            <p:txBody>
              <a:bodyPr/>
              <a:lstStyle/>
              <a:p>
                <a:r>
                  <a:rPr lang="en-AU">
                    <a:noFill/>
                  </a:rPr>
                  <a:t> </a:t>
                </a:r>
              </a:p>
            </p:txBody>
          </p:sp>
        </mc:Fallback>
      </mc:AlternateContent>
    </p:spTree>
    <p:extLst>
      <p:ext uri="{BB962C8B-B14F-4D97-AF65-F5344CB8AC3E}">
        <p14:creationId xmlns:p14="http://schemas.microsoft.com/office/powerpoint/2010/main" val="3415739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圆角矩形 4"/>
          <p:cNvSpPr/>
          <p:nvPr/>
        </p:nvSpPr>
        <p:spPr>
          <a:xfrm>
            <a:off x="479634" y="228600"/>
            <a:ext cx="8207166" cy="685800"/>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smtClean="0">
                <a:solidFill>
                  <a:schemeClr val="bg1"/>
                </a:solidFill>
              </a:rPr>
              <a:t>Experimental: Datasets</a:t>
            </a:r>
            <a:endParaRPr lang="en-AU" sz="3200" dirty="0">
              <a:solidFill>
                <a:schemeClr val="bg1"/>
              </a:solidFill>
            </a:endParaRPr>
          </a:p>
        </p:txBody>
      </p:sp>
      <p:graphicFrame>
        <p:nvGraphicFramePr>
          <p:cNvPr id="7" name="表格 6"/>
          <p:cNvGraphicFramePr>
            <a:graphicFrameLocks noGrp="1"/>
          </p:cNvGraphicFramePr>
          <p:nvPr>
            <p:extLst>
              <p:ext uri="{D42A27DB-BD31-4B8C-83A1-F6EECF244321}">
                <p14:modId xmlns:p14="http://schemas.microsoft.com/office/powerpoint/2010/main" val="3896218069"/>
              </p:ext>
            </p:extLst>
          </p:nvPr>
        </p:nvGraphicFramePr>
        <p:xfrm>
          <a:off x="2487717" y="2124075"/>
          <a:ext cx="4191000" cy="1112520"/>
        </p:xfrm>
        <a:graphic>
          <a:graphicData uri="http://schemas.openxmlformats.org/drawingml/2006/table">
            <a:tbl>
              <a:tblPr firstRow="1" bandRow="1">
                <a:tableStyleId>{5C22544A-7EE6-4342-B048-85BDC9FD1C3A}</a:tableStyleId>
              </a:tblPr>
              <a:tblGrid>
                <a:gridCol w="1397000"/>
                <a:gridCol w="1397000"/>
                <a:gridCol w="1397000"/>
              </a:tblGrid>
              <a:tr h="370840">
                <a:tc>
                  <a:txBody>
                    <a:bodyPr/>
                    <a:lstStyle/>
                    <a:p>
                      <a:pPr algn="ctr"/>
                      <a:r>
                        <a:rPr lang="en-US" dirty="0" smtClean="0"/>
                        <a:t>Dataset</a:t>
                      </a:r>
                      <a:endParaRPr lang="en-AU" dirty="0"/>
                    </a:p>
                  </a:txBody>
                  <a:tcPr/>
                </a:tc>
                <a:tc>
                  <a:txBody>
                    <a:bodyPr/>
                    <a:lstStyle/>
                    <a:p>
                      <a:pPr algn="ctr"/>
                      <a:r>
                        <a:rPr lang="en-US" dirty="0" smtClean="0"/>
                        <a:t>size</a:t>
                      </a:r>
                      <a:endParaRPr lang="en-AU" dirty="0"/>
                    </a:p>
                  </a:txBody>
                  <a:tcPr/>
                </a:tc>
                <a:tc>
                  <a:txBody>
                    <a:bodyPr/>
                    <a:lstStyle/>
                    <a:p>
                      <a:pPr algn="ctr"/>
                      <a:r>
                        <a:rPr lang="en-US" dirty="0" smtClean="0"/>
                        <a:t>dim</a:t>
                      </a:r>
                      <a:endParaRPr lang="en-AU" dirty="0"/>
                    </a:p>
                  </a:txBody>
                  <a:tcPr/>
                </a:tc>
              </a:tr>
              <a:tr h="370840">
                <a:tc>
                  <a:txBody>
                    <a:bodyPr/>
                    <a:lstStyle/>
                    <a:p>
                      <a:pPr algn="ctr"/>
                      <a:r>
                        <a:rPr lang="en-US" dirty="0" smtClean="0"/>
                        <a:t>COLOR (C)</a:t>
                      </a:r>
                      <a:endParaRPr lang="en-AU" dirty="0"/>
                    </a:p>
                  </a:txBody>
                  <a:tcPr/>
                </a:tc>
                <a:tc>
                  <a:txBody>
                    <a:bodyPr/>
                    <a:lstStyle/>
                    <a:p>
                      <a:pPr algn="ctr"/>
                      <a:r>
                        <a:rPr lang="en-US" dirty="0" smtClean="0"/>
                        <a:t>68,036</a:t>
                      </a:r>
                      <a:endParaRPr lang="en-AU" dirty="0"/>
                    </a:p>
                  </a:txBody>
                  <a:tcPr/>
                </a:tc>
                <a:tc rowSpan="2">
                  <a:txBody>
                    <a:bodyPr/>
                    <a:lstStyle/>
                    <a:p>
                      <a:pPr algn="ctr"/>
                      <a:r>
                        <a:rPr lang="en-US" dirty="0" smtClean="0"/>
                        <a:t>2, </a:t>
                      </a:r>
                      <a:r>
                        <a:rPr lang="en-US" b="1" dirty="0" smtClean="0"/>
                        <a:t>3</a:t>
                      </a:r>
                      <a:r>
                        <a:rPr lang="en-US" dirty="0" smtClean="0"/>
                        <a:t>, 4, 5</a:t>
                      </a:r>
                      <a:endParaRPr lang="en-AU" dirty="0"/>
                    </a:p>
                  </a:txBody>
                  <a:tcPr anchor="ctr"/>
                </a:tc>
              </a:tr>
              <a:tr h="370840">
                <a:tc>
                  <a:txBody>
                    <a:bodyPr/>
                    <a:lstStyle/>
                    <a:p>
                      <a:pPr algn="ctr"/>
                      <a:r>
                        <a:rPr lang="en-US" dirty="0" smtClean="0"/>
                        <a:t>HOUSE (H)</a:t>
                      </a:r>
                      <a:endParaRPr lang="en-AU" dirty="0"/>
                    </a:p>
                  </a:txBody>
                  <a:tcPr/>
                </a:tc>
                <a:tc>
                  <a:txBody>
                    <a:bodyPr/>
                    <a:lstStyle/>
                    <a:p>
                      <a:pPr algn="ctr"/>
                      <a:r>
                        <a:rPr lang="en-US" dirty="0" smtClean="0"/>
                        <a:t>127,925</a:t>
                      </a:r>
                      <a:endParaRPr lang="en-AU" dirty="0"/>
                    </a:p>
                  </a:txBody>
                  <a:tcPr/>
                </a:tc>
                <a:tc vMerge="1">
                  <a:txBody>
                    <a:bodyPr/>
                    <a:lstStyle/>
                    <a:p>
                      <a:pPr algn="ctr"/>
                      <a:endParaRPr lang="en-AU" dirty="0"/>
                    </a:p>
                  </a:txBody>
                  <a:tcPr/>
                </a:tc>
              </a:tr>
            </a:tbl>
          </a:graphicData>
        </a:graphic>
      </p:graphicFrame>
      <p:sp>
        <p:nvSpPr>
          <p:cNvPr id="8" name="圆角矩形 7"/>
          <p:cNvSpPr/>
          <p:nvPr/>
        </p:nvSpPr>
        <p:spPr>
          <a:xfrm>
            <a:off x="2487717" y="1666875"/>
            <a:ext cx="4190999" cy="381000"/>
          </a:xfrm>
          <a:prstGeom prst="round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Tuple Dataset</a:t>
            </a:r>
            <a:endParaRPr lang="en-AU" b="1" dirty="0">
              <a:solidFill>
                <a:schemeClr val="tx1"/>
              </a:solidFill>
            </a:endParaRPr>
          </a:p>
        </p:txBody>
      </p:sp>
      <p:graphicFrame>
        <p:nvGraphicFramePr>
          <p:cNvPr id="9" name="表格 8"/>
          <p:cNvGraphicFramePr>
            <a:graphicFrameLocks noGrp="1"/>
          </p:cNvGraphicFramePr>
          <p:nvPr>
            <p:extLst>
              <p:ext uri="{D42A27DB-BD31-4B8C-83A1-F6EECF244321}">
                <p14:modId xmlns:p14="http://schemas.microsoft.com/office/powerpoint/2010/main" val="2029282222"/>
              </p:ext>
            </p:extLst>
          </p:nvPr>
        </p:nvGraphicFramePr>
        <p:xfrm>
          <a:off x="1818739" y="4305300"/>
          <a:ext cx="5545777" cy="1112520"/>
        </p:xfrm>
        <a:graphic>
          <a:graphicData uri="http://schemas.openxmlformats.org/drawingml/2006/table">
            <a:tbl>
              <a:tblPr firstRow="1" bandRow="1">
                <a:tableStyleId>{5C22544A-7EE6-4342-B048-85BDC9FD1C3A}</a:tableStyleId>
              </a:tblPr>
              <a:tblGrid>
                <a:gridCol w="1920493"/>
                <a:gridCol w="3625284"/>
              </a:tblGrid>
              <a:tr h="370840">
                <a:tc>
                  <a:txBody>
                    <a:bodyPr/>
                    <a:lstStyle/>
                    <a:p>
                      <a:pPr algn="ctr"/>
                      <a:r>
                        <a:rPr lang="en-US" dirty="0" smtClean="0"/>
                        <a:t>Dataset</a:t>
                      </a:r>
                      <a:endParaRPr lang="en-AU" dirty="0"/>
                    </a:p>
                  </a:txBody>
                  <a:tcPr/>
                </a:tc>
                <a:tc>
                  <a:txBody>
                    <a:bodyPr/>
                    <a:lstStyle/>
                    <a:p>
                      <a:pPr algn="ctr"/>
                      <a:r>
                        <a:rPr lang="en-US" dirty="0" smtClean="0"/>
                        <a:t>Cardinality</a:t>
                      </a:r>
                      <a:endParaRPr lang="en-AU" dirty="0"/>
                    </a:p>
                  </a:txBody>
                  <a:tcPr/>
                </a:tc>
              </a:tr>
              <a:tr h="370840">
                <a:tc>
                  <a:txBody>
                    <a:bodyPr/>
                    <a:lstStyle/>
                    <a:p>
                      <a:pPr algn="ctr"/>
                      <a:r>
                        <a:rPr lang="en-US" dirty="0" smtClean="0"/>
                        <a:t>Uniform (UN)</a:t>
                      </a:r>
                      <a:endParaRPr lang="en-AU" dirty="0"/>
                    </a:p>
                  </a:txBody>
                  <a:tcPr/>
                </a:tc>
                <a:tc rowSpan="2">
                  <a:txBody>
                    <a:bodyPr/>
                    <a:lstStyle/>
                    <a:p>
                      <a:pPr algn="ctr"/>
                      <a:r>
                        <a:rPr lang="en-US" dirty="0" smtClean="0"/>
                        <a:t>10K, 0.2M, 0.4M,</a:t>
                      </a:r>
                      <a:r>
                        <a:rPr lang="en-US" baseline="0" dirty="0" smtClean="0"/>
                        <a:t> 0.6M, 0.8M, </a:t>
                      </a:r>
                      <a:r>
                        <a:rPr lang="en-US" b="1" baseline="0" dirty="0" smtClean="0"/>
                        <a:t>1M</a:t>
                      </a:r>
                      <a:endParaRPr lang="en-AU" b="1" dirty="0"/>
                    </a:p>
                  </a:txBody>
                  <a:tcPr anchor="ctr"/>
                </a:tc>
              </a:tr>
              <a:tr h="370840">
                <a:tc>
                  <a:txBody>
                    <a:bodyPr/>
                    <a:lstStyle/>
                    <a:p>
                      <a:pPr algn="ctr"/>
                      <a:r>
                        <a:rPr lang="en-US" dirty="0" smtClean="0"/>
                        <a:t>Clustered (CL)</a:t>
                      </a:r>
                      <a:endParaRPr lang="en-AU" dirty="0"/>
                    </a:p>
                  </a:txBody>
                  <a:tcPr/>
                </a:tc>
                <a:tc vMerge="1">
                  <a:txBody>
                    <a:bodyPr/>
                    <a:lstStyle/>
                    <a:p>
                      <a:pPr algn="ctr"/>
                      <a:endParaRPr lang="en-AU" dirty="0"/>
                    </a:p>
                  </a:txBody>
                  <a:tcPr/>
                </a:tc>
              </a:tr>
            </a:tbl>
          </a:graphicData>
        </a:graphic>
      </p:graphicFrame>
      <p:sp>
        <p:nvSpPr>
          <p:cNvPr id="10" name="圆角矩形 9"/>
          <p:cNvSpPr/>
          <p:nvPr/>
        </p:nvSpPr>
        <p:spPr>
          <a:xfrm>
            <a:off x="1801917" y="3848100"/>
            <a:ext cx="5562600" cy="381000"/>
          </a:xfrm>
          <a:prstGeom prst="round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Preference Dataset</a:t>
            </a:r>
            <a:endParaRPr lang="en-AU" b="1" dirty="0">
              <a:solidFill>
                <a:schemeClr val="tx1"/>
              </a:solidFill>
            </a:endParaRPr>
          </a:p>
        </p:txBody>
      </p:sp>
    </p:spTree>
    <p:extLst>
      <p:ext uri="{BB962C8B-B14F-4D97-AF65-F5344CB8AC3E}">
        <p14:creationId xmlns:p14="http://schemas.microsoft.com/office/powerpoint/2010/main" val="216464824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圆角矩形 4"/>
          <p:cNvSpPr/>
          <p:nvPr/>
        </p:nvSpPr>
        <p:spPr>
          <a:xfrm>
            <a:off x="479634" y="228600"/>
            <a:ext cx="8207166" cy="685800"/>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smtClean="0">
                <a:solidFill>
                  <a:schemeClr val="bg1"/>
                </a:solidFill>
              </a:rPr>
              <a:t>Experimental: Algorithms</a:t>
            </a:r>
            <a:endParaRPr lang="en-AU" sz="3200" dirty="0">
              <a:solidFill>
                <a:schemeClr val="bg1"/>
              </a:solidFill>
            </a:endParaRPr>
          </a:p>
        </p:txBody>
      </p:sp>
      <p:sp>
        <p:nvSpPr>
          <p:cNvPr id="13" name="圆角矩形 12"/>
          <p:cNvSpPr/>
          <p:nvPr/>
        </p:nvSpPr>
        <p:spPr>
          <a:xfrm>
            <a:off x="588325" y="2362200"/>
            <a:ext cx="7989783" cy="381000"/>
          </a:xfrm>
          <a:prstGeom prst="round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Algorithms</a:t>
            </a:r>
            <a:endParaRPr lang="en-AU" b="1" dirty="0">
              <a:solidFill>
                <a:schemeClr val="tx1"/>
              </a:solidFill>
            </a:endParaRPr>
          </a:p>
        </p:txBody>
      </p:sp>
      <mc:AlternateContent xmlns:mc="http://schemas.openxmlformats.org/markup-compatibility/2006" xmlns:a14="http://schemas.microsoft.com/office/drawing/2010/main">
        <mc:Choice Requires="a14">
          <p:graphicFrame>
            <p:nvGraphicFramePr>
              <p:cNvPr id="2" name="表格 1"/>
              <p:cNvGraphicFramePr>
                <a:graphicFrameLocks noGrp="1"/>
              </p:cNvGraphicFramePr>
              <p:nvPr>
                <p:extLst>
                  <p:ext uri="{D42A27DB-BD31-4B8C-83A1-F6EECF244321}">
                    <p14:modId xmlns:p14="http://schemas.microsoft.com/office/powerpoint/2010/main" val="856879958"/>
                  </p:ext>
                </p:extLst>
              </p:nvPr>
            </p:nvGraphicFramePr>
            <p:xfrm>
              <a:off x="550226" y="2819400"/>
              <a:ext cx="8039100" cy="2225040"/>
            </p:xfrm>
            <a:graphic>
              <a:graphicData uri="http://schemas.openxmlformats.org/drawingml/2006/table">
                <a:tbl>
                  <a:tblPr firstRow="1" bandRow="1">
                    <a:tableStyleId>{5C22544A-7EE6-4342-B048-85BDC9FD1C3A}</a:tableStyleId>
                  </a:tblPr>
                  <a:tblGrid>
                    <a:gridCol w="2019300"/>
                    <a:gridCol w="6019800"/>
                  </a:tblGrid>
                  <a:tr h="370840">
                    <a:tc>
                      <a:txBody>
                        <a:bodyPr/>
                        <a:lstStyle/>
                        <a:p>
                          <a:pPr algn="ctr"/>
                          <a:r>
                            <a:rPr lang="en-US" dirty="0" smtClean="0"/>
                            <a:t>Algorithm</a:t>
                          </a:r>
                          <a:endParaRPr lang="en-AU" dirty="0"/>
                        </a:p>
                      </a:txBody>
                      <a:tcPr/>
                    </a:tc>
                    <a:tc>
                      <a:txBody>
                        <a:bodyPr/>
                        <a:lstStyle/>
                        <a:p>
                          <a:pPr algn="ctr"/>
                          <a:r>
                            <a:rPr lang="en-US" dirty="0" smtClean="0"/>
                            <a:t>Description</a:t>
                          </a:r>
                          <a:endParaRPr lang="en-AU" dirty="0"/>
                        </a:p>
                      </a:txBody>
                      <a:tcPr/>
                    </a:tc>
                  </a:tr>
                  <a:tr h="370840">
                    <a:tc>
                      <a:txBody>
                        <a:bodyPr/>
                        <a:lstStyle/>
                        <a:p>
                          <a:pPr algn="ctr"/>
                          <a:r>
                            <a:rPr lang="en-US" altLang="zh-CN" b="1" dirty="0" smtClean="0"/>
                            <a:t>TRAVERSE (NP)</a:t>
                          </a:r>
                          <a:endParaRPr lang="en-AU" b="1" dirty="0"/>
                        </a:p>
                      </a:txBody>
                      <a:tcPr/>
                    </a:tc>
                    <a:tc>
                      <a:txBody>
                        <a:bodyPr/>
                        <a:lstStyle/>
                        <a:p>
                          <a:pPr algn="ctr"/>
                          <a:r>
                            <a:rPr lang="en-US" dirty="0" smtClean="0"/>
                            <a:t>Naive</a:t>
                          </a:r>
                          <a:r>
                            <a:rPr lang="en-US" baseline="0" dirty="0" smtClean="0"/>
                            <a:t> Traverse based method (2D)</a:t>
                          </a:r>
                          <a:endParaRPr lang="en-AU" dirty="0"/>
                        </a:p>
                      </a:txBody>
                      <a:tcPr/>
                    </a:tc>
                  </a:tr>
                  <a:tr h="370840">
                    <a:tc>
                      <a:txBody>
                        <a:bodyPr/>
                        <a:lstStyle/>
                        <a:p>
                          <a:pPr algn="ctr"/>
                          <a:r>
                            <a:rPr lang="en-US" b="1" dirty="0" smtClean="0"/>
                            <a:t>TRAVERSE</a:t>
                          </a:r>
                          <a:endParaRPr lang="en-AU" b="1" dirty="0"/>
                        </a:p>
                      </a:txBody>
                      <a:tcPr/>
                    </a:tc>
                    <a:tc>
                      <a:txBody>
                        <a:bodyPr/>
                        <a:lstStyle/>
                        <a:p>
                          <a:pPr algn="ctr"/>
                          <a:r>
                            <a:rPr lang="en-US" dirty="0" smtClean="0"/>
                            <a:t> Anchor-pair region</a:t>
                          </a:r>
                          <a:r>
                            <a:rPr lang="en-US" baseline="0" dirty="0" smtClean="0"/>
                            <a:t> based</a:t>
                          </a:r>
                          <a:r>
                            <a:rPr lang="en-US" dirty="0" smtClean="0"/>
                            <a:t> Traverse</a:t>
                          </a:r>
                          <a:r>
                            <a:rPr lang="en-US" baseline="0" dirty="0" smtClean="0"/>
                            <a:t> method (2D)</a:t>
                          </a:r>
                          <a:endParaRPr lang="en-AU" dirty="0"/>
                        </a:p>
                      </a:txBody>
                      <a:tcPr/>
                    </a:tc>
                  </a:tr>
                  <a:tr h="370840">
                    <a:tc>
                      <a:txBody>
                        <a:bodyPr/>
                        <a:lstStyle/>
                        <a:p>
                          <a:pPr algn="ctr"/>
                          <a:r>
                            <a:rPr lang="en-US" b="1" dirty="0" smtClean="0"/>
                            <a:t>PARTITION</a:t>
                          </a:r>
                          <a:endParaRPr lang="en-AU" b="1" dirty="0"/>
                        </a:p>
                      </a:txBody>
                      <a:tcPr/>
                    </a:tc>
                    <a:tc>
                      <a:txBody>
                        <a:bodyPr/>
                        <a:lstStyle/>
                        <a:p>
                          <a:pPr algn="ctr"/>
                          <a:r>
                            <a:rPr lang="en-US" dirty="0" smtClean="0"/>
                            <a:t>The space partition</a:t>
                          </a:r>
                          <a:r>
                            <a:rPr lang="en-US" baseline="0" dirty="0" smtClean="0"/>
                            <a:t> based exact method</a:t>
                          </a:r>
                          <a:endParaRPr lang="en-AU" dirty="0"/>
                        </a:p>
                      </a:txBody>
                      <a:tcPr/>
                    </a:tc>
                  </a:tr>
                  <a:tr h="370840">
                    <a:tc>
                      <a:txBody>
                        <a:bodyPr/>
                        <a:lstStyle/>
                        <a:p>
                          <a:pPr algn="ctr"/>
                          <a:r>
                            <a:rPr lang="en-US" b="1" dirty="0" smtClean="0"/>
                            <a:t>EXACT</a:t>
                          </a:r>
                          <a:endParaRPr lang="en-AU" b="1" dirty="0"/>
                        </a:p>
                      </a:txBody>
                      <a:tcPr/>
                    </a:tc>
                    <a:tc>
                      <a:txBody>
                        <a:bodyPr/>
                        <a:lstStyle/>
                        <a:p>
                          <a:pPr algn="ctr"/>
                          <a:r>
                            <a:rPr lang="en-US" dirty="0" smtClean="0"/>
                            <a:t>Denote </a:t>
                          </a:r>
                          <a:r>
                            <a:rPr lang="en-US" b="1" dirty="0" smtClean="0"/>
                            <a:t>TRAVERSE</a:t>
                          </a:r>
                          <a:r>
                            <a:rPr lang="en-US" dirty="0" smtClean="0"/>
                            <a:t> (</a:t>
                          </a:r>
                          <a:r>
                            <a:rPr lang="en-US" b="1" dirty="0" smtClean="0"/>
                            <a:t>PARTITION</a:t>
                          </a:r>
                          <a:r>
                            <a:rPr lang="en-US" dirty="0" smtClean="0"/>
                            <a:t>) when </a:t>
                          </a:r>
                          <a14:m>
                            <m:oMath xmlns:m="http://schemas.openxmlformats.org/officeDocument/2006/math">
                              <m:r>
                                <a:rPr lang="en-US" i="1" dirty="0" smtClean="0">
                                  <a:latin typeface="Cambria Math"/>
                                </a:rPr>
                                <m:t>𝑑</m:t>
                              </m:r>
                              <m:r>
                                <a:rPr lang="en-US" i="1" dirty="0" smtClean="0">
                                  <a:latin typeface="Cambria Math"/>
                                </a:rPr>
                                <m:t>=2</m:t>
                              </m:r>
                            </m:oMath>
                          </a14:m>
                          <a:r>
                            <a:rPr lang="en-US" dirty="0" smtClean="0"/>
                            <a:t> (</a:t>
                          </a:r>
                          <a14:m>
                            <m:oMath xmlns:m="http://schemas.openxmlformats.org/officeDocument/2006/math">
                              <m:r>
                                <a:rPr lang="en-US" i="1" dirty="0" smtClean="0">
                                  <a:latin typeface="Cambria Math"/>
                                </a:rPr>
                                <m:t>𝑑</m:t>
                              </m:r>
                              <m:r>
                                <a:rPr lang="en-US" i="1" dirty="0" smtClean="0">
                                  <a:latin typeface="Cambria Math"/>
                                  <a:ea typeface="Cambria Math"/>
                                </a:rPr>
                                <m:t>≥</m:t>
                              </m:r>
                              <m:r>
                                <a:rPr lang="en-US" b="0" i="1" dirty="0" smtClean="0">
                                  <a:latin typeface="Cambria Math"/>
                                  <a:ea typeface="Cambria Math"/>
                                </a:rPr>
                                <m:t>3</m:t>
                              </m:r>
                            </m:oMath>
                          </a14:m>
                          <a:r>
                            <a:rPr lang="en-US" dirty="0" smtClean="0"/>
                            <a:t>)</a:t>
                          </a:r>
                          <a:endParaRPr lang="en-AU" dirty="0"/>
                        </a:p>
                      </a:txBody>
                      <a:tcPr/>
                    </a:tc>
                  </a:tr>
                  <a:tr h="370840">
                    <a:tc>
                      <a:txBody>
                        <a:bodyPr/>
                        <a:lstStyle/>
                        <a:p>
                          <a:pPr algn="ctr"/>
                          <a:r>
                            <a:rPr lang="en-US" b="1" dirty="0" smtClean="0"/>
                            <a:t>SAMPLING</a:t>
                          </a:r>
                          <a:endParaRPr lang="en-AU" b="1" dirty="0"/>
                        </a:p>
                      </a:txBody>
                      <a:tcPr/>
                    </a:tc>
                    <a:tc>
                      <a:txBody>
                        <a:bodyPr/>
                        <a:lstStyle/>
                        <a:p>
                          <a:pPr algn="ctr"/>
                          <a:r>
                            <a:rPr lang="en-US" dirty="0" smtClean="0"/>
                            <a:t>The space partition based sampling method</a:t>
                          </a:r>
                          <a:endParaRPr lang="en-AU" dirty="0"/>
                        </a:p>
                      </a:txBody>
                      <a:tcPr/>
                    </a:tc>
                  </a:tr>
                </a:tbl>
              </a:graphicData>
            </a:graphic>
          </p:graphicFrame>
        </mc:Choice>
        <mc:Fallback xmlns="">
          <p:graphicFrame>
            <p:nvGraphicFramePr>
              <p:cNvPr id="2" name="表格 1"/>
              <p:cNvGraphicFramePr>
                <a:graphicFrameLocks noGrp="1"/>
              </p:cNvGraphicFramePr>
              <p:nvPr>
                <p:extLst>
                  <p:ext uri="{D42A27DB-BD31-4B8C-83A1-F6EECF244321}">
                    <p14:modId xmlns:p14="http://schemas.microsoft.com/office/powerpoint/2010/main" val="856879958"/>
                  </p:ext>
                </p:extLst>
              </p:nvPr>
            </p:nvGraphicFramePr>
            <p:xfrm>
              <a:off x="550226" y="2819400"/>
              <a:ext cx="8039100" cy="2225040"/>
            </p:xfrm>
            <a:graphic>
              <a:graphicData uri="http://schemas.openxmlformats.org/drawingml/2006/table">
                <a:tbl>
                  <a:tblPr firstRow="1" bandRow="1">
                    <a:tableStyleId>{5C22544A-7EE6-4342-B048-85BDC9FD1C3A}</a:tableStyleId>
                  </a:tblPr>
                  <a:tblGrid>
                    <a:gridCol w="2019300"/>
                    <a:gridCol w="6019800"/>
                  </a:tblGrid>
                  <a:tr h="370840">
                    <a:tc>
                      <a:txBody>
                        <a:bodyPr/>
                        <a:lstStyle/>
                        <a:p>
                          <a:pPr algn="ctr"/>
                          <a:r>
                            <a:rPr lang="en-US" dirty="0" smtClean="0"/>
                            <a:t>Algorithm</a:t>
                          </a:r>
                          <a:endParaRPr lang="en-AU" dirty="0"/>
                        </a:p>
                      </a:txBody>
                      <a:tcPr/>
                    </a:tc>
                    <a:tc>
                      <a:txBody>
                        <a:bodyPr/>
                        <a:lstStyle/>
                        <a:p>
                          <a:pPr algn="ctr"/>
                          <a:r>
                            <a:rPr lang="en-US" dirty="0" smtClean="0"/>
                            <a:t>Description</a:t>
                          </a:r>
                          <a:endParaRPr lang="en-AU" dirty="0"/>
                        </a:p>
                      </a:txBody>
                      <a:tcPr/>
                    </a:tc>
                  </a:tr>
                  <a:tr h="370840">
                    <a:tc>
                      <a:txBody>
                        <a:bodyPr/>
                        <a:lstStyle/>
                        <a:p>
                          <a:pPr algn="ctr"/>
                          <a:r>
                            <a:rPr lang="en-US" altLang="zh-CN" b="1" dirty="0" smtClean="0"/>
                            <a:t>TRAVERSE (NP)</a:t>
                          </a:r>
                          <a:endParaRPr lang="en-AU" b="1" dirty="0"/>
                        </a:p>
                      </a:txBody>
                      <a:tcPr/>
                    </a:tc>
                    <a:tc>
                      <a:txBody>
                        <a:bodyPr/>
                        <a:lstStyle/>
                        <a:p>
                          <a:pPr algn="ctr"/>
                          <a:r>
                            <a:rPr lang="en-US" dirty="0" smtClean="0"/>
                            <a:t>Naive</a:t>
                          </a:r>
                          <a:r>
                            <a:rPr lang="en-US" baseline="0" dirty="0" smtClean="0"/>
                            <a:t> Traverse based method (2D)</a:t>
                          </a:r>
                          <a:endParaRPr lang="en-AU" dirty="0"/>
                        </a:p>
                      </a:txBody>
                      <a:tcPr/>
                    </a:tc>
                  </a:tr>
                  <a:tr h="370840">
                    <a:tc>
                      <a:txBody>
                        <a:bodyPr/>
                        <a:lstStyle/>
                        <a:p>
                          <a:pPr algn="ctr"/>
                          <a:r>
                            <a:rPr lang="en-US" b="1" dirty="0" smtClean="0"/>
                            <a:t>TRAVERSE</a:t>
                          </a:r>
                          <a:endParaRPr lang="en-AU" b="1" dirty="0"/>
                        </a:p>
                      </a:txBody>
                      <a:tcPr/>
                    </a:tc>
                    <a:tc>
                      <a:txBody>
                        <a:bodyPr/>
                        <a:lstStyle/>
                        <a:p>
                          <a:pPr algn="ctr"/>
                          <a:r>
                            <a:rPr lang="en-US" dirty="0" smtClean="0"/>
                            <a:t> Anchor-pair region</a:t>
                          </a:r>
                          <a:r>
                            <a:rPr lang="en-US" baseline="0" dirty="0" smtClean="0"/>
                            <a:t> based</a:t>
                          </a:r>
                          <a:r>
                            <a:rPr lang="en-US" dirty="0" smtClean="0"/>
                            <a:t> Traverse</a:t>
                          </a:r>
                          <a:r>
                            <a:rPr lang="en-US" baseline="0" dirty="0" smtClean="0"/>
                            <a:t> method (2D)</a:t>
                          </a:r>
                          <a:endParaRPr lang="en-AU" dirty="0"/>
                        </a:p>
                      </a:txBody>
                      <a:tcPr/>
                    </a:tc>
                  </a:tr>
                  <a:tr h="370840">
                    <a:tc>
                      <a:txBody>
                        <a:bodyPr/>
                        <a:lstStyle/>
                        <a:p>
                          <a:pPr algn="ctr"/>
                          <a:r>
                            <a:rPr lang="en-US" b="1" dirty="0" smtClean="0"/>
                            <a:t>PARTITION</a:t>
                          </a:r>
                          <a:endParaRPr lang="en-AU" b="1" dirty="0"/>
                        </a:p>
                      </a:txBody>
                      <a:tcPr/>
                    </a:tc>
                    <a:tc>
                      <a:txBody>
                        <a:bodyPr/>
                        <a:lstStyle/>
                        <a:p>
                          <a:pPr algn="ctr"/>
                          <a:r>
                            <a:rPr lang="en-US" dirty="0" smtClean="0"/>
                            <a:t>The space partition</a:t>
                          </a:r>
                          <a:r>
                            <a:rPr lang="en-US" baseline="0" dirty="0" smtClean="0"/>
                            <a:t> based exact method</a:t>
                          </a:r>
                          <a:endParaRPr lang="en-AU" dirty="0"/>
                        </a:p>
                      </a:txBody>
                      <a:tcPr/>
                    </a:tc>
                  </a:tr>
                  <a:tr h="370840">
                    <a:tc>
                      <a:txBody>
                        <a:bodyPr/>
                        <a:lstStyle/>
                        <a:p>
                          <a:pPr algn="ctr"/>
                          <a:r>
                            <a:rPr lang="en-US" b="1" dirty="0" smtClean="0"/>
                            <a:t>EXACT</a:t>
                          </a:r>
                          <a:endParaRPr lang="en-AU" b="1" dirty="0"/>
                        </a:p>
                      </a:txBody>
                      <a:tcPr/>
                    </a:tc>
                    <a:tc>
                      <a:txBody>
                        <a:bodyPr/>
                        <a:lstStyle/>
                        <a:p>
                          <a:endParaRPr lang="en-US"/>
                        </a:p>
                      </a:txBody>
                      <a:tcPr>
                        <a:blipFill rotWithShape="1">
                          <a:blip r:embed="rId2"/>
                          <a:stretch>
                            <a:fillRect l="-33502" t="-406557" r="-101" b="-124590"/>
                          </a:stretch>
                        </a:blipFill>
                      </a:tcPr>
                    </a:tc>
                  </a:tr>
                  <a:tr h="370840">
                    <a:tc>
                      <a:txBody>
                        <a:bodyPr/>
                        <a:lstStyle/>
                        <a:p>
                          <a:pPr algn="ctr"/>
                          <a:r>
                            <a:rPr lang="en-US" b="1" dirty="0" smtClean="0"/>
                            <a:t>SAMPLING</a:t>
                          </a:r>
                          <a:endParaRPr lang="en-AU" b="1" dirty="0"/>
                        </a:p>
                      </a:txBody>
                      <a:tcPr/>
                    </a:tc>
                    <a:tc>
                      <a:txBody>
                        <a:bodyPr/>
                        <a:lstStyle/>
                        <a:p>
                          <a:pPr algn="ctr"/>
                          <a:r>
                            <a:rPr lang="en-US" dirty="0" smtClean="0"/>
                            <a:t>The space partition based sampling method</a:t>
                          </a:r>
                          <a:endParaRPr lang="en-AU" dirty="0"/>
                        </a:p>
                      </a:txBody>
                      <a:tcPr/>
                    </a:tc>
                  </a:tr>
                </a:tbl>
              </a:graphicData>
            </a:graphic>
          </p:graphicFrame>
        </mc:Fallback>
      </mc:AlternateContent>
    </p:spTree>
    <p:extLst>
      <p:ext uri="{BB962C8B-B14F-4D97-AF65-F5344CB8AC3E}">
        <p14:creationId xmlns:p14="http://schemas.microsoft.com/office/powerpoint/2010/main" val="41199018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990600"/>
            <a:ext cx="5526429" cy="3470522"/>
          </a:xfrm>
          <a:prstGeom prst="rect">
            <a:avLst/>
          </a:prstGeom>
        </p:spPr>
      </p:pic>
      <p:pic>
        <p:nvPicPr>
          <p:cNvPr id="4" name="内容占位符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266699" y="2189053"/>
            <a:ext cx="5488329" cy="3678348"/>
          </a:xfrm>
        </p:spPr>
      </p:pic>
      <p:pic>
        <p:nvPicPr>
          <p:cNvPr id="6" name="图片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33800" y="990600"/>
            <a:ext cx="4726622" cy="4876800"/>
          </a:xfrm>
          <a:prstGeom prst="rect">
            <a:avLst/>
          </a:prstGeom>
        </p:spPr>
      </p:pic>
      <p:sp>
        <p:nvSpPr>
          <p:cNvPr id="9" name="圆角矩形 8"/>
          <p:cNvSpPr/>
          <p:nvPr/>
        </p:nvSpPr>
        <p:spPr>
          <a:xfrm>
            <a:off x="479634" y="114628"/>
            <a:ext cx="8207166" cy="685800"/>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3600" dirty="0" smtClean="0"/>
              <a:t>Multi-Criteria Decision</a:t>
            </a:r>
            <a:r>
              <a:rPr lang="en-US" sz="3600" dirty="0" smtClean="0"/>
              <a:t> </a:t>
            </a:r>
            <a:r>
              <a:rPr lang="en-US" sz="3600" dirty="0"/>
              <a:t>Is Everywhere</a:t>
            </a:r>
            <a:endParaRPr lang="en-AU" sz="3600" dirty="0">
              <a:solidFill>
                <a:schemeClr val="bg1"/>
              </a:solidFill>
            </a:endParaRPr>
          </a:p>
        </p:txBody>
      </p:sp>
    </p:spTree>
    <p:custDataLst>
      <p:tags r:id="rId1"/>
    </p:custDataLst>
    <p:extLst>
      <p:ext uri="{BB962C8B-B14F-4D97-AF65-F5344CB8AC3E}">
        <p14:creationId xmlns:p14="http://schemas.microsoft.com/office/powerpoint/2010/main" val="3288653278"/>
      </p:ext>
    </p:extLst>
  </p:cSld>
  <p:clrMapOvr>
    <a:masterClrMapping/>
  </p:clrMapOvr>
  <mc:AlternateContent xmlns:mc="http://schemas.openxmlformats.org/markup-compatibility/2006">
    <mc:Choice xmlns:p14="http://schemas.microsoft.com/office/powerpoint/2010/main" Requires="p14">
      <p:transition spd="slow" p14:dur="2000" advTm="34283"/>
    </mc:Choice>
    <mc:Fallback>
      <p:transition spd="slow" advTm="3428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圆角矩形 4"/>
          <p:cNvSpPr/>
          <p:nvPr/>
        </p:nvSpPr>
        <p:spPr>
          <a:xfrm>
            <a:off x="479634" y="228600"/>
            <a:ext cx="8207166" cy="685800"/>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smtClean="0">
                <a:solidFill>
                  <a:schemeClr val="bg1"/>
                </a:solidFill>
              </a:rPr>
              <a:t>Experimental: Efficiency</a:t>
            </a:r>
            <a:endParaRPr lang="en-AU" sz="3200" dirty="0">
              <a:solidFill>
                <a:schemeClr val="bg1"/>
              </a:solidFill>
            </a:endParaRPr>
          </a:p>
        </p:txBody>
      </p:sp>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9350" y="1984323"/>
            <a:ext cx="3954896" cy="2711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9" name="TextBox 8"/>
              <p:cNvSpPr txBox="1"/>
              <p:nvPr/>
            </p:nvSpPr>
            <p:spPr>
              <a:xfrm>
                <a:off x="3048000" y="4800600"/>
                <a:ext cx="3193320" cy="400110"/>
              </a:xfrm>
              <a:prstGeom prst="rect">
                <a:avLst/>
              </a:prstGeom>
            </p:spPr>
            <p:txBody>
              <a:bodyPr wrap="square" rtlCol="0">
                <a:spAutoFit/>
              </a:bodyPr>
              <a:lstStyle/>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r>
                  <a:rPr kumimoji="0" lang="en-US" sz="2000" i="0" u="none" strike="noStrike" kern="1200" cap="none" spc="0" normalizeH="0" baseline="0" noProof="0" dirty="0" smtClean="0">
                    <a:ln>
                      <a:noFill/>
                    </a:ln>
                    <a:solidFill>
                      <a:schemeClr val="tx1"/>
                    </a:solidFill>
                    <a:effectLst/>
                    <a:uLnTx/>
                    <a:uFillTx/>
                    <a:latin typeface="Sommet bold"/>
                    <a:ea typeface="+mn-ea"/>
                    <a:cs typeface="+mn-cs"/>
                  </a:rPr>
                  <a:t>Comparing methods (</a:t>
                </a:r>
                <a14:m>
                  <m:oMath xmlns:m="http://schemas.openxmlformats.org/officeDocument/2006/math">
                    <m:r>
                      <a:rPr kumimoji="0" lang="en-US" sz="2000" i="1" u="none" strike="noStrike" kern="1200" cap="none" spc="0" normalizeH="0" baseline="0" noProof="0" dirty="0" smtClean="0">
                        <a:ln>
                          <a:noFill/>
                        </a:ln>
                        <a:solidFill>
                          <a:schemeClr val="tx1"/>
                        </a:solidFill>
                        <a:effectLst/>
                        <a:uLnTx/>
                        <a:uFillTx/>
                        <a:latin typeface="Cambria Math"/>
                        <a:ea typeface="+mn-ea"/>
                        <a:cs typeface="+mn-cs"/>
                      </a:rPr>
                      <m:t>2</m:t>
                    </m:r>
                    <m:r>
                      <a:rPr kumimoji="0" lang="en-US" sz="2000" i="1" u="none" strike="noStrike" kern="1200" cap="none" spc="0" normalizeH="0" baseline="0" noProof="0" dirty="0" smtClean="0">
                        <a:ln>
                          <a:noFill/>
                        </a:ln>
                        <a:solidFill>
                          <a:schemeClr val="tx1"/>
                        </a:solidFill>
                        <a:effectLst/>
                        <a:uLnTx/>
                        <a:uFillTx/>
                        <a:latin typeface="Cambria Math"/>
                        <a:ea typeface="+mn-ea"/>
                        <a:cs typeface="+mn-cs"/>
                      </a:rPr>
                      <m:t>𝑑</m:t>
                    </m:r>
                  </m:oMath>
                </a14:m>
                <a:r>
                  <a:rPr kumimoji="0" lang="en-US" sz="2000" i="0" u="none" strike="noStrike" kern="1200" cap="none" spc="0" normalizeH="0" baseline="0" noProof="0" dirty="0" smtClean="0">
                    <a:ln>
                      <a:noFill/>
                    </a:ln>
                    <a:solidFill>
                      <a:schemeClr val="tx1"/>
                    </a:solidFill>
                    <a:effectLst/>
                    <a:uLnTx/>
                    <a:uFillTx/>
                    <a:latin typeface="Sommet bold"/>
                    <a:ea typeface="+mn-ea"/>
                    <a:cs typeface="+mn-cs"/>
                  </a:rPr>
                  <a:t>) </a:t>
                </a:r>
                <a:endParaRPr kumimoji="0" lang="en-AU" sz="2000" b="1" i="0" u="none" strike="noStrike" kern="1200" cap="none" spc="0" normalizeH="0" baseline="0" noProof="0" dirty="0" smtClean="0">
                  <a:ln>
                    <a:noFill/>
                  </a:ln>
                  <a:solidFill>
                    <a:schemeClr val="tx1"/>
                  </a:solidFill>
                  <a:effectLst/>
                  <a:uLnTx/>
                  <a:uFillTx/>
                  <a:latin typeface="Sommet bold"/>
                  <a:ea typeface="+mn-ea"/>
                  <a:cs typeface="+mn-cs"/>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3048000" y="4800600"/>
                <a:ext cx="3193320" cy="400110"/>
              </a:xfrm>
              <a:prstGeom prst="rect">
                <a:avLst/>
              </a:prstGeom>
              <a:blipFill rotWithShape="1">
                <a:blip r:embed="rId3"/>
                <a:stretch>
                  <a:fillRect l="-1908" t="-6154" b="-27692"/>
                </a:stretch>
              </a:blipFill>
            </p:spPr>
            <p:txBody>
              <a:bodyPr/>
              <a:lstStyle/>
              <a:p>
                <a:r>
                  <a:rPr lang="en-AU">
                    <a:noFill/>
                  </a:rPr>
                  <a:t> </a:t>
                </a:r>
              </a:p>
            </p:txBody>
          </p:sp>
        </mc:Fallback>
      </mc:AlternateContent>
    </p:spTree>
    <p:extLst>
      <p:ext uri="{BB962C8B-B14F-4D97-AF65-F5344CB8AC3E}">
        <p14:creationId xmlns:p14="http://schemas.microsoft.com/office/powerpoint/2010/main" val="22034949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圆角矩形 4"/>
          <p:cNvSpPr/>
          <p:nvPr/>
        </p:nvSpPr>
        <p:spPr>
          <a:xfrm>
            <a:off x="479634" y="228600"/>
            <a:ext cx="8207166" cy="685800"/>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smtClean="0">
                <a:solidFill>
                  <a:schemeClr val="bg1"/>
                </a:solidFill>
              </a:rPr>
              <a:t>Experimental: Efficiency</a:t>
            </a:r>
            <a:endParaRPr lang="en-AU" sz="3200" dirty="0">
              <a:solidFill>
                <a:schemeClr val="bg1"/>
              </a:solidFill>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3010" y="3593485"/>
            <a:ext cx="3050064" cy="20795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5159" y="3603010"/>
            <a:ext cx="2971800" cy="20259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8" name="TextBox 7"/>
              <p:cNvSpPr txBox="1"/>
              <p:nvPr/>
            </p:nvSpPr>
            <p:spPr>
              <a:xfrm>
                <a:off x="5192348" y="5628983"/>
                <a:ext cx="3193320" cy="369332"/>
              </a:xfrm>
              <a:prstGeom prst="rect">
                <a:avLst/>
              </a:prstGeom>
            </p:spPr>
            <p:txBody>
              <a:bodyPr wrap="square" rtlCol="0">
                <a:spAutoFit/>
              </a:bodyPr>
              <a:lstStyle/>
              <a:p>
                <a:pPr marL="342900" marR="0" indent="-342900" algn="ctr" defTabSz="914400" rtl="0" eaLnBrk="1" fontAlgn="auto" latinLnBrk="0" hangingPunct="1">
                  <a:lnSpc>
                    <a:spcPct val="100000"/>
                  </a:lnSpc>
                  <a:spcBef>
                    <a:spcPct val="20000"/>
                  </a:spcBef>
                  <a:spcAft>
                    <a:spcPts val="0"/>
                  </a:spcAft>
                  <a:buClrTx/>
                  <a:buSzTx/>
                  <a:buFont typeface="Arial" pitchFamily="34" charset="0"/>
                  <a:buNone/>
                  <a:tabLst/>
                </a:pPr>
                <a:r>
                  <a:rPr kumimoji="0" lang="en-US" i="0" u="none" strike="noStrike" kern="1200" cap="none" spc="0" normalizeH="0" baseline="0" noProof="0" dirty="0" smtClean="0">
                    <a:ln>
                      <a:noFill/>
                    </a:ln>
                    <a:solidFill>
                      <a:schemeClr val="tx1"/>
                    </a:solidFill>
                    <a:effectLst/>
                    <a:uLnTx/>
                    <a:uFillTx/>
                    <a:latin typeface="Sommet bold"/>
                    <a:cs typeface="+mn-cs"/>
                  </a:rPr>
                  <a:t>Running time vs </a:t>
                </a:r>
                <a14:m>
                  <m:oMath xmlns:m="http://schemas.openxmlformats.org/officeDocument/2006/math">
                    <m:r>
                      <a:rPr lang="en-US" altLang="zh-CN" i="1" dirty="0">
                        <a:latin typeface="Cambria Math"/>
                        <a:cs typeface="+mn-cs"/>
                      </a:rPr>
                      <m:t>𝑘</m:t>
                    </m:r>
                  </m:oMath>
                </a14:m>
                <a:endParaRPr kumimoji="0" lang="en-AU" b="1" i="1" u="none" strike="noStrike" kern="1200" cap="none" spc="0" normalizeH="0" baseline="0" noProof="0" dirty="0" smtClean="0">
                  <a:ln>
                    <a:noFill/>
                  </a:ln>
                  <a:solidFill>
                    <a:schemeClr val="tx1"/>
                  </a:solidFill>
                  <a:effectLst/>
                  <a:uLnTx/>
                  <a:uFillTx/>
                  <a:latin typeface="Sommet bold"/>
                  <a:cs typeface="+mn-cs"/>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5192348" y="5628983"/>
                <a:ext cx="3193320" cy="369332"/>
              </a:xfrm>
              <a:prstGeom prst="rect">
                <a:avLst/>
              </a:prstGeom>
              <a:blipFill rotWithShape="1">
                <a:blip r:embed="rId4"/>
                <a:stretch>
                  <a:fillRect t="-8197" b="-24590"/>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1077548" y="5609964"/>
                <a:ext cx="3193320" cy="369332"/>
              </a:xfrm>
              <a:prstGeom prst="rect">
                <a:avLst/>
              </a:prstGeom>
            </p:spPr>
            <p:txBody>
              <a:bodyPr wrap="square" rtlCol="0">
                <a:spAutoFit/>
              </a:bodyPr>
              <a:lstStyle/>
              <a:p>
                <a:pPr marL="342900" marR="0" indent="-342900" algn="ctr" defTabSz="914400" rtl="0" eaLnBrk="1" fontAlgn="auto" latinLnBrk="0" hangingPunct="1">
                  <a:lnSpc>
                    <a:spcPct val="100000"/>
                  </a:lnSpc>
                  <a:spcBef>
                    <a:spcPct val="20000"/>
                  </a:spcBef>
                  <a:spcAft>
                    <a:spcPts val="0"/>
                  </a:spcAft>
                  <a:buClrTx/>
                  <a:buSzTx/>
                  <a:buFont typeface="Arial" pitchFamily="34" charset="0"/>
                  <a:buNone/>
                  <a:tabLst/>
                </a:pPr>
                <a:r>
                  <a:rPr kumimoji="0" lang="en-US" altLang="zh-CN" i="0" u="none" strike="noStrike" kern="1200" cap="none" spc="0" normalizeH="0" baseline="0" noProof="0" dirty="0" smtClean="0">
                    <a:ln>
                      <a:noFill/>
                    </a:ln>
                    <a:solidFill>
                      <a:schemeClr val="tx1"/>
                    </a:solidFill>
                    <a:effectLst/>
                    <a:uLnTx/>
                    <a:uFillTx/>
                    <a:latin typeface="Sommet bold"/>
                    <a:ea typeface="+mn-ea"/>
                    <a:cs typeface="+mn-cs"/>
                  </a:rPr>
                  <a:t>Running</a:t>
                </a:r>
                <a:r>
                  <a:rPr kumimoji="0" lang="en-US" altLang="zh-CN" i="0" u="none" strike="noStrike" kern="1200" cap="none" spc="0" normalizeH="0" noProof="0" dirty="0" smtClean="0">
                    <a:ln>
                      <a:noFill/>
                    </a:ln>
                    <a:solidFill>
                      <a:schemeClr val="tx1"/>
                    </a:solidFill>
                    <a:effectLst/>
                    <a:uLnTx/>
                    <a:uFillTx/>
                    <a:latin typeface="Sommet bold"/>
                    <a:ea typeface="+mn-ea"/>
                    <a:cs typeface="+mn-cs"/>
                  </a:rPr>
                  <a:t> time vs</a:t>
                </a:r>
                <a:r>
                  <a:rPr kumimoji="0" lang="en-US" i="0" u="none" strike="noStrike" kern="1200" cap="none" spc="0" normalizeH="0" baseline="0" noProof="0" dirty="0" smtClean="0">
                    <a:ln>
                      <a:noFill/>
                    </a:ln>
                    <a:solidFill>
                      <a:schemeClr val="tx1"/>
                    </a:solidFill>
                    <a:effectLst/>
                    <a:uLnTx/>
                    <a:uFillTx/>
                    <a:latin typeface="Sommet bold"/>
                    <a:ea typeface="+mn-ea"/>
                    <a:cs typeface="+mn-cs"/>
                  </a:rPr>
                  <a:t> </a:t>
                </a:r>
                <a14:m>
                  <m:oMath xmlns:m="http://schemas.openxmlformats.org/officeDocument/2006/math">
                    <m:d>
                      <m:dPr>
                        <m:begChr m:val="|"/>
                        <m:endChr m:val="|"/>
                        <m:ctrlPr>
                          <a:rPr kumimoji="0" lang="en-US" i="1" u="none" strike="noStrike" kern="1200" cap="none" spc="0" normalizeH="0" baseline="0" noProof="0" smtClean="0">
                            <a:ln>
                              <a:noFill/>
                            </a:ln>
                            <a:solidFill>
                              <a:schemeClr val="tx1"/>
                            </a:solidFill>
                            <a:effectLst/>
                            <a:uLnTx/>
                            <a:uFillTx/>
                            <a:latin typeface="Cambria Math"/>
                            <a:ea typeface="+mn-ea"/>
                            <a:cs typeface="+mn-cs"/>
                          </a:rPr>
                        </m:ctrlPr>
                      </m:dPr>
                      <m:e>
                        <m:r>
                          <a:rPr kumimoji="0" lang="en-US" b="0" i="1" u="none" strike="noStrike" kern="1200" cap="none" spc="0" normalizeH="0" baseline="0" noProof="0" smtClean="0">
                            <a:ln>
                              <a:noFill/>
                            </a:ln>
                            <a:solidFill>
                              <a:schemeClr val="tx1"/>
                            </a:solidFill>
                            <a:effectLst/>
                            <a:uLnTx/>
                            <a:uFillTx/>
                            <a:latin typeface="Cambria Math"/>
                            <a:ea typeface="+mn-ea"/>
                            <a:cs typeface="+mn-cs"/>
                          </a:rPr>
                          <m:t>𝑊</m:t>
                        </m:r>
                      </m:e>
                    </m:d>
                  </m:oMath>
                </a14:m>
                <a:endParaRPr kumimoji="0" lang="en-AU" b="1" i="0" u="none" strike="noStrike" kern="1200" cap="none" spc="0" normalizeH="0" baseline="0" noProof="0" dirty="0" smtClean="0">
                  <a:ln>
                    <a:noFill/>
                  </a:ln>
                  <a:solidFill>
                    <a:schemeClr val="tx1"/>
                  </a:solidFill>
                  <a:effectLst/>
                  <a:uLnTx/>
                  <a:uFillTx/>
                  <a:latin typeface="Sommet bold"/>
                  <a:ea typeface="+mn-ea"/>
                  <a:cs typeface="+mn-cs"/>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1077548" y="5609964"/>
                <a:ext cx="3193320" cy="369332"/>
              </a:xfrm>
              <a:prstGeom prst="rect">
                <a:avLst/>
              </a:prstGeom>
              <a:blipFill rotWithShape="1">
                <a:blip r:embed="rId5"/>
                <a:stretch>
                  <a:fillRect t="-8197" b="-24590"/>
                </a:stretch>
              </a:blipFill>
            </p:spPr>
            <p:txBody>
              <a:bodyPr/>
              <a:lstStyle/>
              <a:p>
                <a:r>
                  <a:rPr lang="en-AU">
                    <a:noFill/>
                  </a:rPr>
                  <a:t> </a:t>
                </a:r>
              </a:p>
            </p:txBody>
          </p:sp>
        </mc:Fallback>
      </mc:AlternateContent>
      <p:pic>
        <p:nvPicPr>
          <p:cNvPr id="1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98574" y="1076356"/>
            <a:ext cx="3034500" cy="20972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20372" y="1076356"/>
            <a:ext cx="3381375" cy="20836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11" name="TextBox 10"/>
              <p:cNvSpPr txBox="1"/>
              <p:nvPr/>
            </p:nvSpPr>
            <p:spPr>
              <a:xfrm>
                <a:off x="5192348" y="3159975"/>
                <a:ext cx="3193320" cy="369332"/>
              </a:xfrm>
              <a:prstGeom prst="rect">
                <a:avLst/>
              </a:prstGeom>
            </p:spPr>
            <p:txBody>
              <a:bodyPr wrap="square" rtlCol="0">
                <a:spAutoFit/>
              </a:bodyPr>
              <a:lstStyle/>
              <a:p>
                <a:pPr marL="342900" marR="0" indent="-342900" algn="ctr" defTabSz="914400" rtl="0" eaLnBrk="1" fontAlgn="auto" latinLnBrk="0" hangingPunct="1">
                  <a:lnSpc>
                    <a:spcPct val="100000"/>
                  </a:lnSpc>
                  <a:spcBef>
                    <a:spcPct val="20000"/>
                  </a:spcBef>
                  <a:spcAft>
                    <a:spcPts val="0"/>
                  </a:spcAft>
                  <a:buClrTx/>
                  <a:buSzTx/>
                  <a:buFont typeface="Arial" pitchFamily="34" charset="0"/>
                  <a:buNone/>
                  <a:tabLst/>
                </a:pPr>
                <a:r>
                  <a:rPr kumimoji="0" lang="en-US" i="0" u="none" strike="noStrike" kern="1200" cap="none" spc="0" normalizeH="0" baseline="0" noProof="0" dirty="0" smtClean="0">
                    <a:ln>
                      <a:noFill/>
                    </a:ln>
                    <a:solidFill>
                      <a:schemeClr val="tx1"/>
                    </a:solidFill>
                    <a:effectLst/>
                    <a:uLnTx/>
                    <a:uFillTx/>
                    <a:latin typeface="Sommet bold"/>
                    <a:cs typeface="+mn-cs"/>
                  </a:rPr>
                  <a:t>Running time vs </a:t>
                </a:r>
                <a14:m>
                  <m:oMath xmlns:m="http://schemas.openxmlformats.org/officeDocument/2006/math">
                    <m:r>
                      <a:rPr lang="en-US" altLang="zh-CN" b="0" i="1" dirty="0" smtClean="0">
                        <a:latin typeface="Cambria Math"/>
                        <a:cs typeface="+mn-cs"/>
                      </a:rPr>
                      <m:t>𝑑</m:t>
                    </m:r>
                  </m:oMath>
                </a14:m>
                <a:endParaRPr kumimoji="0" lang="en-AU" b="1" i="1" u="none" strike="noStrike" kern="1200" cap="none" spc="0" normalizeH="0" baseline="0" noProof="0" dirty="0" smtClean="0">
                  <a:ln>
                    <a:noFill/>
                  </a:ln>
                  <a:solidFill>
                    <a:schemeClr val="tx1"/>
                  </a:solidFill>
                  <a:effectLst/>
                  <a:uLnTx/>
                  <a:uFillTx/>
                  <a:latin typeface="Sommet bold"/>
                  <a:cs typeface="+mn-cs"/>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5192348" y="3159975"/>
                <a:ext cx="3193320" cy="369332"/>
              </a:xfrm>
              <a:prstGeom prst="rect">
                <a:avLst/>
              </a:prstGeom>
              <a:blipFill rotWithShape="1">
                <a:blip r:embed="rId8"/>
                <a:stretch>
                  <a:fillRect t="-8197" b="-24590"/>
                </a:stretch>
              </a:blipFill>
            </p:spPr>
            <p:txBody>
              <a:bodyPr/>
              <a:lstStyle/>
              <a:p>
                <a:r>
                  <a:rPr lang="en-AU">
                    <a:noFill/>
                  </a:rPr>
                  <a:t> </a:t>
                </a:r>
              </a:p>
            </p:txBody>
          </p:sp>
        </mc:Fallback>
      </mc:AlternateContent>
      <p:sp>
        <p:nvSpPr>
          <p:cNvPr id="12" name="TextBox 11"/>
          <p:cNvSpPr txBox="1"/>
          <p:nvPr/>
        </p:nvSpPr>
        <p:spPr>
          <a:xfrm>
            <a:off x="1077548" y="3173647"/>
            <a:ext cx="3193320" cy="369332"/>
          </a:xfrm>
          <a:prstGeom prst="rect">
            <a:avLst/>
          </a:prstGeom>
        </p:spPr>
        <p:txBody>
          <a:bodyPr wrap="square" rtlCol="0">
            <a:spAutoFit/>
          </a:bodyPr>
          <a:lstStyle/>
          <a:p>
            <a:pPr marL="342900" marR="0" indent="-342900" algn="ctr" defTabSz="914400" rtl="0" eaLnBrk="1" fontAlgn="auto" latinLnBrk="0" hangingPunct="1">
              <a:lnSpc>
                <a:spcPct val="100000"/>
              </a:lnSpc>
              <a:spcBef>
                <a:spcPct val="20000"/>
              </a:spcBef>
              <a:spcAft>
                <a:spcPts val="0"/>
              </a:spcAft>
              <a:buClrTx/>
              <a:buSzTx/>
              <a:buFont typeface="Arial" pitchFamily="34" charset="0"/>
              <a:buNone/>
              <a:tabLst/>
            </a:pPr>
            <a:r>
              <a:rPr kumimoji="0" lang="en-US" i="0" u="none" strike="noStrike" kern="1200" cap="none" spc="0" normalizeH="0" baseline="0" noProof="0" dirty="0" smtClean="0">
                <a:ln>
                  <a:noFill/>
                </a:ln>
                <a:solidFill>
                  <a:schemeClr val="tx1"/>
                </a:solidFill>
                <a:effectLst/>
                <a:uLnTx/>
                <a:uFillTx/>
                <a:latin typeface="Sommet bold"/>
                <a:cs typeface="+mn-cs"/>
              </a:rPr>
              <a:t>Running time vs</a:t>
            </a:r>
            <a:r>
              <a:rPr kumimoji="0" lang="en-US" i="0" u="none" strike="noStrike" kern="1200" cap="none" spc="0" normalizeH="0" noProof="0" dirty="0" smtClean="0">
                <a:ln>
                  <a:noFill/>
                </a:ln>
                <a:solidFill>
                  <a:schemeClr val="tx1"/>
                </a:solidFill>
                <a:effectLst/>
                <a:uLnTx/>
                <a:uFillTx/>
                <a:latin typeface="Sommet bold"/>
                <a:cs typeface="+mn-cs"/>
              </a:rPr>
              <a:t> datasets</a:t>
            </a:r>
            <a:endParaRPr kumimoji="0" lang="en-AU" b="1" i="1" u="none" strike="noStrike" kern="1200" cap="none" spc="0" normalizeH="0" baseline="0" noProof="0" dirty="0" smtClean="0">
              <a:ln>
                <a:noFill/>
              </a:ln>
              <a:solidFill>
                <a:schemeClr val="tx1"/>
              </a:solidFill>
              <a:effectLst/>
              <a:uLnTx/>
              <a:uFillTx/>
              <a:latin typeface="Sommet bold"/>
              <a:cs typeface="+mn-cs"/>
            </a:endParaRPr>
          </a:p>
        </p:txBody>
      </p:sp>
    </p:spTree>
    <p:extLst>
      <p:ext uri="{BB962C8B-B14F-4D97-AF65-F5344CB8AC3E}">
        <p14:creationId xmlns:p14="http://schemas.microsoft.com/office/powerpoint/2010/main" val="407199542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圆角矩形 4"/>
          <p:cNvSpPr/>
          <p:nvPr/>
        </p:nvSpPr>
        <p:spPr>
          <a:xfrm>
            <a:off x="479634" y="228600"/>
            <a:ext cx="8207166" cy="685800"/>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smtClean="0">
                <a:solidFill>
                  <a:schemeClr val="bg1"/>
                </a:solidFill>
              </a:rPr>
              <a:t>Experimental: Accuracy</a:t>
            </a:r>
            <a:endParaRPr lang="en-AU" sz="3200" dirty="0">
              <a:solidFill>
                <a:schemeClr val="bg1"/>
              </a:solidFill>
            </a:endParaRPr>
          </a:p>
        </p:txBody>
      </p:sp>
      <mc:AlternateContent xmlns:mc="http://schemas.openxmlformats.org/markup-compatibility/2006" xmlns:a14="http://schemas.microsoft.com/office/drawing/2010/main">
        <mc:Choice Requires="a14">
          <p:sp>
            <p:nvSpPr>
              <p:cNvPr id="8" name="TextBox 7"/>
              <p:cNvSpPr txBox="1"/>
              <p:nvPr/>
            </p:nvSpPr>
            <p:spPr>
              <a:xfrm>
                <a:off x="5181600" y="4781550"/>
                <a:ext cx="3193320" cy="400110"/>
              </a:xfrm>
              <a:prstGeom prst="rect">
                <a:avLst/>
              </a:prstGeom>
            </p:spPr>
            <p:txBody>
              <a:bodyPr wrap="square" rtlCol="0">
                <a:spAutoFit/>
              </a:bodyPr>
              <a:lstStyle/>
              <a:p>
                <a:pPr marL="342900" marR="0" indent="-342900" algn="ctr" defTabSz="914400" rtl="0" eaLnBrk="1" fontAlgn="auto" latinLnBrk="0" hangingPunct="1">
                  <a:lnSpc>
                    <a:spcPct val="100000"/>
                  </a:lnSpc>
                  <a:spcBef>
                    <a:spcPct val="20000"/>
                  </a:spcBef>
                  <a:spcAft>
                    <a:spcPts val="0"/>
                  </a:spcAft>
                  <a:buClrTx/>
                  <a:buSzTx/>
                  <a:buFont typeface="Arial" pitchFamily="34" charset="0"/>
                  <a:buNone/>
                  <a:tabLst/>
                </a:pPr>
                <a:r>
                  <a:rPr kumimoji="0" lang="en-US" sz="2000" i="0" u="none" strike="noStrike" kern="1200" cap="none" spc="0" normalizeH="0" baseline="0" noProof="0" dirty="0" smtClean="0">
                    <a:ln>
                      <a:noFill/>
                    </a:ln>
                    <a:solidFill>
                      <a:schemeClr val="tx1"/>
                    </a:solidFill>
                    <a:effectLst/>
                    <a:uLnTx/>
                    <a:uFillTx/>
                    <a:latin typeface="Sommet bold"/>
                    <a:ea typeface="+mn-ea"/>
                    <a:cs typeface="+mn-cs"/>
                  </a:rPr>
                  <a:t>Varying </a:t>
                </a:r>
                <a14:m>
                  <m:oMath xmlns:m="http://schemas.openxmlformats.org/officeDocument/2006/math">
                    <m:r>
                      <a:rPr kumimoji="0" lang="en-US" sz="2000" i="1" u="none" strike="noStrike" kern="1200" cap="none" spc="0" normalizeH="0" baseline="0" noProof="0" dirty="0" smtClean="0">
                        <a:ln>
                          <a:noFill/>
                        </a:ln>
                        <a:solidFill>
                          <a:schemeClr val="tx1"/>
                        </a:solidFill>
                        <a:effectLst/>
                        <a:uLnTx/>
                        <a:uFillTx/>
                        <a:latin typeface="Cambria Math"/>
                        <a:ea typeface="+mn-ea"/>
                        <a:cs typeface="+mn-cs"/>
                      </a:rPr>
                      <m:t>𝑑</m:t>
                    </m:r>
                  </m:oMath>
                </a14:m>
                <a:endParaRPr kumimoji="0" lang="en-AU" sz="2000" b="1" i="0" u="none" strike="noStrike" kern="1200" cap="none" spc="0" normalizeH="0" baseline="0" noProof="0" dirty="0" smtClean="0">
                  <a:ln>
                    <a:noFill/>
                  </a:ln>
                  <a:solidFill>
                    <a:schemeClr val="tx1"/>
                  </a:solidFill>
                  <a:effectLst/>
                  <a:uLnTx/>
                  <a:uFillTx/>
                  <a:latin typeface="Sommet bold"/>
                  <a:ea typeface="+mn-ea"/>
                  <a:cs typeface="+mn-cs"/>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5181600" y="4781550"/>
                <a:ext cx="3193320" cy="400110"/>
              </a:xfrm>
              <a:prstGeom prst="rect">
                <a:avLst/>
              </a:prstGeom>
              <a:blipFill rotWithShape="1">
                <a:blip r:embed="rId2"/>
                <a:stretch>
                  <a:fillRect t="-6061" b="-27273"/>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1066800" y="4781550"/>
                <a:ext cx="3193320" cy="400110"/>
              </a:xfrm>
              <a:prstGeom prst="rect">
                <a:avLst/>
              </a:prstGeom>
            </p:spPr>
            <p:txBody>
              <a:bodyPr wrap="square" rtlCol="0">
                <a:spAutoFit/>
              </a:bodyPr>
              <a:lstStyle/>
              <a:p>
                <a:pPr marL="342900" marR="0" indent="-342900" algn="ctr" defTabSz="914400" rtl="0" eaLnBrk="1" fontAlgn="auto" latinLnBrk="0" hangingPunct="1">
                  <a:lnSpc>
                    <a:spcPct val="100000"/>
                  </a:lnSpc>
                  <a:spcBef>
                    <a:spcPct val="20000"/>
                  </a:spcBef>
                  <a:spcAft>
                    <a:spcPts val="0"/>
                  </a:spcAft>
                  <a:buClrTx/>
                  <a:buSzTx/>
                  <a:buFont typeface="Arial" pitchFamily="34" charset="0"/>
                  <a:buNone/>
                  <a:tabLst/>
                </a:pPr>
                <a:r>
                  <a:rPr kumimoji="0" lang="en-US" sz="2000" i="0" u="none" strike="noStrike" kern="1200" cap="none" spc="0" normalizeH="0" baseline="0" noProof="0" dirty="0" smtClean="0">
                    <a:ln>
                      <a:noFill/>
                    </a:ln>
                    <a:solidFill>
                      <a:schemeClr val="tx1"/>
                    </a:solidFill>
                    <a:effectLst/>
                    <a:uLnTx/>
                    <a:uFillTx/>
                    <a:latin typeface="Sommet bold"/>
                    <a:ea typeface="+mn-ea"/>
                    <a:cs typeface="+mn-cs"/>
                  </a:rPr>
                  <a:t>Varying </a:t>
                </a:r>
                <a14:m>
                  <m:oMath xmlns:m="http://schemas.openxmlformats.org/officeDocument/2006/math">
                    <m:d>
                      <m:dPr>
                        <m:begChr m:val="|"/>
                        <m:endChr m:val="|"/>
                        <m:ctrlPr>
                          <a:rPr kumimoji="0" lang="en-US" sz="2000" i="1" u="none" strike="noStrike" kern="1200" cap="none" spc="0" normalizeH="0" baseline="0" noProof="0" smtClean="0">
                            <a:ln>
                              <a:noFill/>
                            </a:ln>
                            <a:solidFill>
                              <a:schemeClr val="tx1"/>
                            </a:solidFill>
                            <a:effectLst/>
                            <a:uLnTx/>
                            <a:uFillTx/>
                            <a:latin typeface="Cambria Math"/>
                            <a:ea typeface="+mn-ea"/>
                            <a:cs typeface="+mn-cs"/>
                          </a:rPr>
                        </m:ctrlPr>
                      </m:dPr>
                      <m:e>
                        <m:r>
                          <a:rPr kumimoji="0" lang="en-US" sz="2000" b="0" i="1" u="none" strike="noStrike" kern="1200" cap="none" spc="0" normalizeH="0" baseline="0" noProof="0" smtClean="0">
                            <a:ln>
                              <a:noFill/>
                            </a:ln>
                            <a:solidFill>
                              <a:schemeClr val="tx1"/>
                            </a:solidFill>
                            <a:effectLst/>
                            <a:uLnTx/>
                            <a:uFillTx/>
                            <a:latin typeface="Cambria Math"/>
                            <a:ea typeface="+mn-ea"/>
                            <a:cs typeface="+mn-cs"/>
                          </a:rPr>
                          <m:t>𝑊</m:t>
                        </m:r>
                      </m:e>
                    </m:d>
                  </m:oMath>
                </a14:m>
                <a:endParaRPr kumimoji="0" lang="en-AU" sz="2000" b="1" i="0" u="none" strike="noStrike" kern="1200" cap="none" spc="0" normalizeH="0" baseline="0" noProof="0" dirty="0" smtClean="0">
                  <a:ln>
                    <a:noFill/>
                  </a:ln>
                  <a:solidFill>
                    <a:schemeClr val="tx1"/>
                  </a:solidFill>
                  <a:effectLst/>
                  <a:uLnTx/>
                  <a:uFillTx/>
                  <a:latin typeface="Sommet bold"/>
                  <a:ea typeface="+mn-ea"/>
                  <a:cs typeface="+mn-cs"/>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1066800" y="4781550"/>
                <a:ext cx="3193320" cy="400110"/>
              </a:xfrm>
              <a:prstGeom prst="rect">
                <a:avLst/>
              </a:prstGeom>
              <a:blipFill rotWithShape="1">
                <a:blip r:embed="rId3"/>
                <a:stretch>
                  <a:fillRect t="-6061" b="-27273"/>
                </a:stretch>
              </a:blipFill>
            </p:spPr>
            <p:txBody>
              <a:bodyPr/>
              <a:lstStyle/>
              <a:p>
                <a:r>
                  <a:rPr lang="en-AU">
                    <a:noFill/>
                  </a:rPr>
                  <a:t> </a:t>
                </a:r>
              </a:p>
            </p:txBody>
          </p:sp>
        </mc:Fallback>
      </mc:AlternateContent>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00163" y="1295400"/>
            <a:ext cx="6543675" cy="4486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2197800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3"/>
          <p:cNvSpPr/>
          <p:nvPr/>
        </p:nvSpPr>
        <p:spPr>
          <a:xfrm>
            <a:off x="479634" y="228600"/>
            <a:ext cx="8207166" cy="685800"/>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smtClean="0">
                <a:solidFill>
                  <a:schemeClr val="bg1"/>
                </a:solidFill>
              </a:rPr>
              <a:t>Conclusion</a:t>
            </a:r>
            <a:endParaRPr lang="en-AU" sz="3200" dirty="0">
              <a:solidFill>
                <a:schemeClr val="bg1"/>
              </a:solidFill>
            </a:endParaRPr>
          </a:p>
        </p:txBody>
      </p:sp>
      <p:sp>
        <p:nvSpPr>
          <p:cNvPr id="5" name="Content Placeholder 2"/>
          <p:cNvSpPr>
            <a:spLocks noGrp="1"/>
          </p:cNvSpPr>
          <p:nvPr>
            <p:ph idx="1"/>
          </p:nvPr>
        </p:nvSpPr>
        <p:spPr bwMode="auto">
          <a:xfrm>
            <a:off x="457200" y="1143000"/>
            <a:ext cx="8229600" cy="4495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457200" indent="-457200">
              <a:buFont typeface="Arial" pitchFamily="34" charset="0"/>
              <a:buChar char="•"/>
            </a:pPr>
            <a:r>
              <a:rPr lang="en-US" altLang="en-US" sz="2400" dirty="0" smtClean="0"/>
              <a:t>We propose a k-critical point retrieval query, which finds in a d-dimensional real space an optimal point, such that it can attract at least k out of n customers and the manufacturing cost is minimized.</a:t>
            </a:r>
          </a:p>
          <a:p>
            <a:pPr marL="457200" indent="-457200">
              <a:buFont typeface="Arial" pitchFamily="34" charset="0"/>
              <a:buChar char="•"/>
            </a:pPr>
            <a:endParaRPr lang="en-US" altLang="en-US" sz="2400" dirty="0"/>
          </a:p>
          <a:p>
            <a:pPr marL="457200" indent="-457200">
              <a:buFont typeface="Arial" pitchFamily="34" charset="0"/>
              <a:buChar char="•"/>
            </a:pPr>
            <a:r>
              <a:rPr lang="en-US" altLang="en-US" sz="2400" dirty="0" smtClean="0"/>
              <a:t>We develop efficient algorithms to answer the k-critical point retrieval problem.</a:t>
            </a:r>
          </a:p>
          <a:p>
            <a:pPr marL="457200" indent="-457200">
              <a:buFont typeface="Arial" pitchFamily="34" charset="0"/>
              <a:buChar char="•"/>
            </a:pPr>
            <a:endParaRPr lang="en-US" altLang="en-US" sz="2400" dirty="0"/>
          </a:p>
          <a:p>
            <a:pPr marL="457200" indent="-457200">
              <a:buFont typeface="Arial" pitchFamily="34" charset="0"/>
              <a:buChar char="•"/>
            </a:pPr>
            <a:r>
              <a:rPr lang="en-US" altLang="en-US" sz="2400" dirty="0" smtClean="0"/>
              <a:t>We conduct extensive experiments to demonstrate the effectiveness and efficiency of our techniques.</a:t>
            </a:r>
            <a:endParaRPr lang="en-AU" altLang="en-US" sz="2400" dirty="0" smtClean="0"/>
          </a:p>
        </p:txBody>
      </p:sp>
    </p:spTree>
    <p:extLst>
      <p:ext uri="{BB962C8B-B14F-4D97-AF65-F5344CB8AC3E}">
        <p14:creationId xmlns:p14="http://schemas.microsoft.com/office/powerpoint/2010/main" val="384542160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4038600" y="4038599"/>
            <a:ext cx="1254962" cy="1575285"/>
          </a:xfrm>
          <a:prstGeom prst="rect">
            <a:avLst/>
          </a:prstGeom>
        </p:spPr>
      </p:pic>
      <p:sp>
        <p:nvSpPr>
          <p:cNvPr id="5" name="Rectangle 2"/>
          <p:cNvSpPr>
            <a:spLocks noChangeArrowheads="1"/>
          </p:cNvSpPr>
          <p:nvPr/>
        </p:nvSpPr>
        <p:spPr bwMode="auto">
          <a:xfrm>
            <a:off x="2984821" y="1752600"/>
            <a:ext cx="3362519" cy="830997"/>
          </a:xfrm>
          <a:prstGeom prst="rect">
            <a:avLst/>
          </a:prstGeom>
          <a:noFill/>
          <a:ln w="9525" algn="ctr">
            <a:noFill/>
            <a:miter lim="800000"/>
            <a:headEnd/>
            <a:tailEnd/>
          </a:ln>
          <a:effectLst/>
        </p:spPr>
        <p:txBody>
          <a:bodyPr wrap="none">
            <a:spAutoFit/>
          </a:bodyPr>
          <a:lstStyle/>
          <a:p>
            <a:pPr>
              <a:spcBef>
                <a:spcPct val="40000"/>
              </a:spcBef>
            </a:pPr>
            <a:r>
              <a:rPr lang="en-US" sz="4800" b="1" dirty="0">
                <a:solidFill>
                  <a:srgbClr val="CC0000"/>
                </a:solidFill>
                <a:effectLst>
                  <a:outerShdw blurRad="38100" dist="38100" dir="2700000" algn="tl">
                    <a:srgbClr val="DDDDDD"/>
                  </a:outerShdw>
                </a:effectLst>
                <a:latin typeface="Comic Sans MS"/>
                <a:cs typeface="Comic Sans MS"/>
              </a:rPr>
              <a:t>Thank you!</a:t>
            </a:r>
          </a:p>
        </p:txBody>
      </p:sp>
      <p:sp>
        <p:nvSpPr>
          <p:cNvPr id="6" name="Rectangle 3"/>
          <p:cNvSpPr>
            <a:spLocks noChangeArrowheads="1"/>
          </p:cNvSpPr>
          <p:nvPr/>
        </p:nvSpPr>
        <p:spPr bwMode="auto">
          <a:xfrm>
            <a:off x="3507558" y="3066504"/>
            <a:ext cx="2336096"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40000"/>
              </a:spcBef>
            </a:pPr>
            <a:r>
              <a:rPr lang="en-US" sz="3200" b="1" dirty="0">
                <a:solidFill>
                  <a:srgbClr val="3366FF"/>
                </a:solidFill>
                <a:latin typeface="Comic Sans MS"/>
                <a:cs typeface="Comic Sans MS"/>
              </a:rPr>
              <a:t>Questions?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22" presetClass="entr" presetSubtype="8" fill="hold" nodeType="withEffect">
                                  <p:stCondLst>
                                    <p:cond delay="50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left)">
                                      <p:cBhvr>
                                        <p:cTn id="12"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609600" y="1298582"/>
            <a:ext cx="2197149" cy="4606925"/>
          </a:xfrm>
        </p:spPr>
      </p:pic>
      <p:pic>
        <p:nvPicPr>
          <p:cNvPr id="6" name="Picture 8"/>
          <p:cNvPicPr>
            <a:picLocks noChangeAspect="1" noChangeArrowheads="1"/>
          </p:cNvPicPr>
          <p:nvPr/>
        </p:nvPicPr>
        <p:blipFill>
          <a:blip r:embed="rId5"/>
          <a:srcRect/>
          <a:stretch>
            <a:fillRect/>
          </a:stretch>
        </p:blipFill>
        <p:spPr bwMode="auto">
          <a:xfrm>
            <a:off x="3771906" y="1220794"/>
            <a:ext cx="804863" cy="792163"/>
          </a:xfrm>
          <a:prstGeom prst="rect">
            <a:avLst/>
          </a:prstGeom>
          <a:noFill/>
          <a:ln w="9525">
            <a:noFill/>
            <a:miter lim="800000"/>
            <a:headEnd/>
            <a:tailEnd/>
          </a:ln>
        </p:spPr>
      </p:pic>
      <p:pic>
        <p:nvPicPr>
          <p:cNvPr id="7" name="Picture 9"/>
          <p:cNvPicPr>
            <a:picLocks noChangeAspect="1" noChangeArrowheads="1"/>
          </p:cNvPicPr>
          <p:nvPr/>
        </p:nvPicPr>
        <p:blipFill>
          <a:blip r:embed="rId6"/>
          <a:srcRect/>
          <a:stretch>
            <a:fillRect/>
          </a:stretch>
        </p:blipFill>
        <p:spPr bwMode="auto">
          <a:xfrm>
            <a:off x="3862393" y="2316171"/>
            <a:ext cx="822325" cy="852488"/>
          </a:xfrm>
          <a:prstGeom prst="rect">
            <a:avLst/>
          </a:prstGeom>
          <a:noFill/>
          <a:ln w="9525">
            <a:noFill/>
            <a:miter lim="800000"/>
            <a:headEnd/>
            <a:tailEnd/>
          </a:ln>
        </p:spPr>
      </p:pic>
      <p:sp>
        <p:nvSpPr>
          <p:cNvPr id="8" name="Text Box 10"/>
          <p:cNvSpPr txBox="1">
            <a:spLocks noChangeArrowheads="1"/>
          </p:cNvSpPr>
          <p:nvPr/>
        </p:nvSpPr>
        <p:spPr bwMode="auto">
          <a:xfrm>
            <a:off x="3652843" y="1949457"/>
            <a:ext cx="1152525" cy="366713"/>
          </a:xfrm>
          <a:prstGeom prst="rect">
            <a:avLst/>
          </a:prstGeom>
          <a:noFill/>
          <a:ln w="9525">
            <a:noFill/>
            <a:miter lim="800000"/>
            <a:headEnd/>
            <a:tailEnd/>
          </a:ln>
        </p:spPr>
        <p:txBody>
          <a:bodyPr>
            <a:spAutoFit/>
          </a:bodyPr>
          <a:lstStyle/>
          <a:p>
            <a:pPr algn="ctr" defTabSz="914400"/>
            <a:r>
              <a:rPr lang="en-GB" dirty="0" smtClean="0">
                <a:solidFill>
                  <a:srgbClr val="5F5F5F"/>
                </a:solidFill>
                <a:latin typeface="Times New Roman" pitchFamily="18" charset="0"/>
              </a:rPr>
              <a:t>customer1</a:t>
            </a:r>
            <a:endParaRPr lang="el-GR" dirty="0">
              <a:solidFill>
                <a:srgbClr val="5F5F5F"/>
              </a:solidFill>
              <a:latin typeface="Times New Roman" pitchFamily="18" charset="0"/>
            </a:endParaRPr>
          </a:p>
        </p:txBody>
      </p:sp>
      <p:sp>
        <p:nvSpPr>
          <p:cNvPr id="9" name="Text Box 11"/>
          <p:cNvSpPr txBox="1">
            <a:spLocks noChangeArrowheads="1"/>
          </p:cNvSpPr>
          <p:nvPr/>
        </p:nvSpPr>
        <p:spPr bwMode="auto">
          <a:xfrm>
            <a:off x="3665543" y="3090871"/>
            <a:ext cx="1152525" cy="366713"/>
          </a:xfrm>
          <a:prstGeom prst="rect">
            <a:avLst/>
          </a:prstGeom>
          <a:noFill/>
          <a:ln w="9525">
            <a:noFill/>
            <a:miter lim="800000"/>
            <a:headEnd/>
            <a:tailEnd/>
          </a:ln>
        </p:spPr>
        <p:txBody>
          <a:bodyPr>
            <a:spAutoFit/>
          </a:bodyPr>
          <a:lstStyle/>
          <a:p>
            <a:pPr algn="ctr" defTabSz="914400"/>
            <a:r>
              <a:rPr lang="en-GB" dirty="0" smtClean="0">
                <a:solidFill>
                  <a:srgbClr val="5F5F5F"/>
                </a:solidFill>
                <a:latin typeface="Times New Roman" pitchFamily="18" charset="0"/>
              </a:rPr>
              <a:t>customer2</a:t>
            </a:r>
            <a:endParaRPr lang="el-GR" dirty="0">
              <a:solidFill>
                <a:srgbClr val="5F5F5F"/>
              </a:solidFill>
              <a:latin typeface="Times New Roman" pitchFamily="18" charset="0"/>
            </a:endParaRPr>
          </a:p>
        </p:txBody>
      </p:sp>
      <p:pic>
        <p:nvPicPr>
          <p:cNvPr id="10" name="Picture 13"/>
          <p:cNvPicPr>
            <a:picLocks noChangeAspect="1" noChangeArrowheads="1"/>
          </p:cNvPicPr>
          <p:nvPr/>
        </p:nvPicPr>
        <p:blipFill>
          <a:blip r:embed="rId7"/>
          <a:srcRect/>
          <a:stretch>
            <a:fillRect/>
          </a:stretch>
        </p:blipFill>
        <p:spPr bwMode="auto">
          <a:xfrm>
            <a:off x="3933831" y="3546484"/>
            <a:ext cx="631825" cy="849313"/>
          </a:xfrm>
          <a:prstGeom prst="rect">
            <a:avLst/>
          </a:prstGeom>
          <a:noFill/>
          <a:ln w="9525">
            <a:noFill/>
            <a:miter lim="800000"/>
            <a:headEnd/>
            <a:tailEnd/>
          </a:ln>
        </p:spPr>
      </p:pic>
      <p:sp>
        <p:nvSpPr>
          <p:cNvPr id="11" name="Text Box 14"/>
          <p:cNvSpPr txBox="1">
            <a:spLocks noChangeArrowheads="1"/>
          </p:cNvSpPr>
          <p:nvPr/>
        </p:nvSpPr>
        <p:spPr bwMode="auto">
          <a:xfrm>
            <a:off x="3665543" y="4306897"/>
            <a:ext cx="1152525" cy="366713"/>
          </a:xfrm>
          <a:prstGeom prst="rect">
            <a:avLst/>
          </a:prstGeom>
          <a:noFill/>
          <a:ln w="9525">
            <a:noFill/>
            <a:miter lim="800000"/>
            <a:headEnd/>
            <a:tailEnd/>
          </a:ln>
        </p:spPr>
        <p:txBody>
          <a:bodyPr>
            <a:spAutoFit/>
          </a:bodyPr>
          <a:lstStyle/>
          <a:p>
            <a:pPr algn="ctr" defTabSz="914400"/>
            <a:r>
              <a:rPr lang="en-GB" dirty="0" smtClean="0">
                <a:solidFill>
                  <a:srgbClr val="5F5F5F"/>
                </a:solidFill>
                <a:latin typeface="Times New Roman" pitchFamily="18" charset="0"/>
              </a:rPr>
              <a:t>customer3</a:t>
            </a:r>
            <a:endParaRPr lang="el-GR" dirty="0">
              <a:solidFill>
                <a:srgbClr val="5F5F5F"/>
              </a:solidFill>
              <a:latin typeface="Times New Roman" pitchFamily="18" charset="0"/>
            </a:endParaRPr>
          </a:p>
        </p:txBody>
      </p:sp>
      <p:pic>
        <p:nvPicPr>
          <p:cNvPr id="12" name="Picture 15"/>
          <p:cNvPicPr>
            <a:picLocks noChangeAspect="1" noChangeArrowheads="1"/>
          </p:cNvPicPr>
          <p:nvPr/>
        </p:nvPicPr>
        <p:blipFill>
          <a:blip r:embed="rId8"/>
          <a:srcRect/>
          <a:stretch>
            <a:fillRect/>
          </a:stretch>
        </p:blipFill>
        <p:spPr bwMode="auto">
          <a:xfrm>
            <a:off x="3840168" y="4826010"/>
            <a:ext cx="844550" cy="763588"/>
          </a:xfrm>
          <a:prstGeom prst="rect">
            <a:avLst/>
          </a:prstGeom>
          <a:noFill/>
          <a:ln w="9525">
            <a:noFill/>
            <a:miter lim="800000"/>
            <a:headEnd/>
            <a:tailEnd/>
          </a:ln>
        </p:spPr>
      </p:pic>
      <p:sp>
        <p:nvSpPr>
          <p:cNvPr id="13" name="Text Box 16"/>
          <p:cNvSpPr txBox="1">
            <a:spLocks noChangeArrowheads="1"/>
          </p:cNvSpPr>
          <p:nvPr/>
        </p:nvSpPr>
        <p:spPr bwMode="auto">
          <a:xfrm>
            <a:off x="3671893" y="5540385"/>
            <a:ext cx="1152525" cy="366713"/>
          </a:xfrm>
          <a:prstGeom prst="rect">
            <a:avLst/>
          </a:prstGeom>
          <a:noFill/>
          <a:ln w="9525">
            <a:noFill/>
            <a:miter lim="800000"/>
            <a:headEnd/>
            <a:tailEnd/>
          </a:ln>
        </p:spPr>
        <p:txBody>
          <a:bodyPr>
            <a:spAutoFit/>
          </a:bodyPr>
          <a:lstStyle/>
          <a:p>
            <a:pPr algn="ctr" defTabSz="914400"/>
            <a:r>
              <a:rPr lang="en-GB" dirty="0" smtClean="0">
                <a:solidFill>
                  <a:srgbClr val="5F5F5F"/>
                </a:solidFill>
                <a:latin typeface="Times New Roman" pitchFamily="18" charset="0"/>
              </a:rPr>
              <a:t>customer4</a:t>
            </a:r>
            <a:endParaRPr lang="el-GR" dirty="0">
              <a:solidFill>
                <a:srgbClr val="5F5F5F"/>
              </a:solidFill>
              <a:latin typeface="Times New Roman" pitchFamily="18" charset="0"/>
            </a:endParaRPr>
          </a:p>
        </p:txBody>
      </p:sp>
      <p:sp>
        <p:nvSpPr>
          <p:cNvPr id="14" name="Line 39"/>
          <p:cNvSpPr>
            <a:spLocks noChangeShapeType="1"/>
          </p:cNvSpPr>
          <p:nvPr/>
        </p:nvSpPr>
        <p:spPr bwMode="auto">
          <a:xfrm flipH="1">
            <a:off x="2743200" y="1753401"/>
            <a:ext cx="1028706" cy="1221582"/>
          </a:xfrm>
          <a:prstGeom prst="line">
            <a:avLst/>
          </a:prstGeom>
          <a:noFill/>
          <a:ln w="76200">
            <a:solidFill>
              <a:schemeClr val="folHlink"/>
            </a:solidFill>
            <a:round/>
            <a:headEnd/>
            <a:tailEnd type="triangle" w="med" len="med"/>
          </a:ln>
        </p:spPr>
        <p:txBody>
          <a:bodyPr/>
          <a:lstStyle/>
          <a:p>
            <a:endParaRPr lang="en-US"/>
          </a:p>
        </p:txBody>
      </p:sp>
      <p:sp>
        <p:nvSpPr>
          <p:cNvPr id="16" name="Line 39"/>
          <p:cNvSpPr>
            <a:spLocks noChangeShapeType="1"/>
          </p:cNvSpPr>
          <p:nvPr/>
        </p:nvSpPr>
        <p:spPr bwMode="auto">
          <a:xfrm flipH="1">
            <a:off x="2743200" y="2974983"/>
            <a:ext cx="1028706" cy="1142998"/>
          </a:xfrm>
          <a:prstGeom prst="line">
            <a:avLst/>
          </a:prstGeom>
          <a:noFill/>
          <a:ln w="76200">
            <a:solidFill>
              <a:schemeClr val="folHlink"/>
            </a:solidFill>
            <a:round/>
            <a:headEnd/>
            <a:tailEnd type="triangle" w="med" len="med"/>
          </a:ln>
        </p:spPr>
        <p:txBody>
          <a:bodyPr/>
          <a:lstStyle/>
          <a:p>
            <a:endParaRPr lang="en-US"/>
          </a:p>
        </p:txBody>
      </p:sp>
      <p:sp>
        <p:nvSpPr>
          <p:cNvPr id="17" name="Line 39"/>
          <p:cNvSpPr>
            <a:spLocks noChangeShapeType="1"/>
          </p:cNvSpPr>
          <p:nvPr/>
        </p:nvSpPr>
        <p:spPr bwMode="auto">
          <a:xfrm flipH="1">
            <a:off x="2743200" y="4117981"/>
            <a:ext cx="1028706" cy="1142999"/>
          </a:xfrm>
          <a:prstGeom prst="line">
            <a:avLst/>
          </a:prstGeom>
          <a:noFill/>
          <a:ln w="76200">
            <a:solidFill>
              <a:schemeClr val="folHlink"/>
            </a:solidFill>
            <a:round/>
            <a:headEnd/>
            <a:tailEnd type="triangle" w="med" len="med"/>
          </a:ln>
        </p:spPr>
        <p:txBody>
          <a:bodyPr/>
          <a:lstStyle/>
          <a:p>
            <a:endParaRPr lang="en-US"/>
          </a:p>
        </p:txBody>
      </p:sp>
      <p:sp>
        <p:nvSpPr>
          <p:cNvPr id="18" name="Line 39"/>
          <p:cNvSpPr>
            <a:spLocks noChangeShapeType="1"/>
          </p:cNvSpPr>
          <p:nvPr/>
        </p:nvSpPr>
        <p:spPr bwMode="auto">
          <a:xfrm flipH="1">
            <a:off x="2743200" y="5337182"/>
            <a:ext cx="1096968" cy="0"/>
          </a:xfrm>
          <a:prstGeom prst="line">
            <a:avLst/>
          </a:prstGeom>
          <a:noFill/>
          <a:ln w="76200">
            <a:solidFill>
              <a:schemeClr val="folHlink"/>
            </a:solidFill>
            <a:round/>
            <a:headEnd/>
            <a:tailEnd type="triangle" w="med" len="med"/>
          </a:ln>
        </p:spPr>
        <p:txBody>
          <a:bodyPr/>
          <a:lstStyle/>
          <a:p>
            <a:endParaRPr lang="en-US"/>
          </a:p>
        </p:txBody>
      </p:sp>
      <p:sp>
        <p:nvSpPr>
          <p:cNvPr id="19" name="矩形 18"/>
          <p:cNvSpPr/>
          <p:nvPr/>
        </p:nvSpPr>
        <p:spPr>
          <a:xfrm>
            <a:off x="5114926" y="4881172"/>
            <a:ext cx="3333750" cy="91202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 customer chooses the smart phone with </a:t>
            </a:r>
            <a:r>
              <a:rPr lang="en-US" altLang="zh-CN" b="1" dirty="0" smtClean="0">
                <a:solidFill>
                  <a:schemeClr val="tx1"/>
                </a:solidFill>
              </a:rPr>
              <a:t>best</a:t>
            </a:r>
            <a:r>
              <a:rPr lang="en-US" b="1" dirty="0" smtClean="0">
                <a:solidFill>
                  <a:schemeClr val="tx1"/>
                </a:solidFill>
              </a:rPr>
              <a:t> utility.</a:t>
            </a:r>
            <a:endParaRPr lang="en-AU" b="1" dirty="0">
              <a:solidFill>
                <a:schemeClr val="tx1"/>
              </a:solidFill>
            </a:endParaRPr>
          </a:p>
        </p:txBody>
      </p:sp>
      <mc:AlternateContent xmlns:mc="http://schemas.openxmlformats.org/markup-compatibility/2006" xmlns:a14="http://schemas.microsoft.com/office/drawing/2010/main">
        <mc:Choice Requires="a14">
          <p:sp>
            <p:nvSpPr>
              <p:cNvPr id="21" name="圆角矩形 20"/>
              <p:cNvSpPr/>
              <p:nvPr/>
            </p:nvSpPr>
            <p:spPr>
              <a:xfrm>
                <a:off x="5114926" y="2974983"/>
                <a:ext cx="3333750" cy="1219201"/>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Additive Linear Function:</a:t>
                </a:r>
              </a:p>
              <a:p>
                <a:pPr algn="ctr"/>
                <a14:m>
                  <m:oMathPara xmlns:m="http://schemas.openxmlformats.org/officeDocument/2006/math">
                    <m:oMathParaPr>
                      <m:jc m:val="centerGroup"/>
                    </m:oMathParaPr>
                    <m:oMath xmlns:m="http://schemas.openxmlformats.org/officeDocument/2006/math">
                      <m:r>
                        <a:rPr lang="en-US" b="1" i="0" smtClean="0">
                          <a:solidFill>
                            <a:srgbClr val="008000"/>
                          </a:solidFill>
                          <a:latin typeface="Cambria Math"/>
                        </a:rPr>
                        <m:t>𝐰</m:t>
                      </m:r>
                      <m:d>
                        <m:dPr>
                          <m:ctrlPr>
                            <a:rPr lang="en-US" b="1" i="1" smtClean="0">
                              <a:solidFill>
                                <a:srgbClr val="008000"/>
                              </a:solidFill>
                              <a:latin typeface="Cambria Math"/>
                            </a:rPr>
                          </m:ctrlPr>
                        </m:dPr>
                        <m:e>
                          <m:r>
                            <a:rPr lang="en-US" b="1" i="1" smtClean="0">
                              <a:solidFill>
                                <a:srgbClr val="008000"/>
                              </a:solidFill>
                              <a:latin typeface="Cambria Math"/>
                            </a:rPr>
                            <m:t>𝒑</m:t>
                          </m:r>
                        </m:e>
                      </m:d>
                      <m:r>
                        <a:rPr lang="en-US" b="1" i="1" smtClean="0">
                          <a:solidFill>
                            <a:srgbClr val="008000"/>
                          </a:solidFill>
                          <a:latin typeface="Cambria Math"/>
                        </a:rPr>
                        <m:t>=</m:t>
                      </m:r>
                      <m:r>
                        <a:rPr lang="en-US" b="1" i="0" smtClean="0">
                          <a:solidFill>
                            <a:srgbClr val="008000"/>
                          </a:solidFill>
                          <a:latin typeface="Cambria Math"/>
                        </a:rPr>
                        <m:t>𝐰</m:t>
                      </m:r>
                      <m:r>
                        <a:rPr lang="en-US" b="1" i="1" smtClean="0">
                          <a:solidFill>
                            <a:srgbClr val="008000"/>
                          </a:solidFill>
                          <a:latin typeface="Cambria Math"/>
                          <a:ea typeface="Cambria Math"/>
                        </a:rPr>
                        <m:t>∙</m:t>
                      </m:r>
                      <m:r>
                        <a:rPr lang="en-US" b="1" i="1" smtClean="0">
                          <a:solidFill>
                            <a:srgbClr val="008000"/>
                          </a:solidFill>
                          <a:latin typeface="Cambria Math"/>
                          <a:ea typeface="Cambria Math"/>
                        </a:rPr>
                        <m:t>𝒑</m:t>
                      </m:r>
                      <m:r>
                        <a:rPr lang="en-US" b="1" i="1" smtClean="0">
                          <a:solidFill>
                            <a:srgbClr val="008000"/>
                          </a:solidFill>
                          <a:latin typeface="Cambria Math"/>
                          <a:ea typeface="Cambria Math"/>
                        </a:rPr>
                        <m:t>=</m:t>
                      </m:r>
                      <m:nary>
                        <m:naryPr>
                          <m:chr m:val="∑"/>
                          <m:limLoc m:val="subSup"/>
                          <m:ctrlPr>
                            <a:rPr lang="en-US" b="1" i="1" smtClean="0">
                              <a:solidFill>
                                <a:srgbClr val="008000"/>
                              </a:solidFill>
                              <a:latin typeface="Cambria Math"/>
                              <a:ea typeface="Cambria Math"/>
                            </a:rPr>
                          </m:ctrlPr>
                        </m:naryPr>
                        <m:sub>
                          <m:r>
                            <m:rPr>
                              <m:brk m:alnAt="25"/>
                            </m:rPr>
                            <a:rPr lang="en-US" b="1" i="1" smtClean="0">
                              <a:solidFill>
                                <a:srgbClr val="008000"/>
                              </a:solidFill>
                              <a:latin typeface="Cambria Math"/>
                              <a:ea typeface="Cambria Math"/>
                            </a:rPr>
                            <m:t>𝒊</m:t>
                          </m:r>
                          <m:r>
                            <a:rPr lang="en-US" b="1" i="1" smtClean="0">
                              <a:solidFill>
                                <a:srgbClr val="008000"/>
                              </a:solidFill>
                              <a:latin typeface="Cambria Math"/>
                              <a:ea typeface="Cambria Math"/>
                            </a:rPr>
                            <m:t>=</m:t>
                          </m:r>
                          <m:r>
                            <a:rPr lang="en-US" b="1" i="1" smtClean="0">
                              <a:solidFill>
                                <a:srgbClr val="008000"/>
                              </a:solidFill>
                              <a:latin typeface="Cambria Math"/>
                              <a:ea typeface="Cambria Math"/>
                            </a:rPr>
                            <m:t>𝟏</m:t>
                          </m:r>
                        </m:sub>
                        <m:sup>
                          <m:r>
                            <a:rPr lang="en-US" b="1" i="1" smtClean="0">
                              <a:solidFill>
                                <a:srgbClr val="008000"/>
                              </a:solidFill>
                              <a:latin typeface="Cambria Math"/>
                              <a:ea typeface="Cambria Math"/>
                            </a:rPr>
                            <m:t>𝒅</m:t>
                          </m:r>
                        </m:sup>
                        <m:e>
                          <m:r>
                            <a:rPr lang="en-US" b="1" i="0" smtClean="0">
                              <a:solidFill>
                                <a:srgbClr val="008000"/>
                              </a:solidFill>
                              <a:latin typeface="Cambria Math"/>
                              <a:ea typeface="Cambria Math"/>
                            </a:rPr>
                            <m:t>𝐰</m:t>
                          </m:r>
                          <m:d>
                            <m:dPr>
                              <m:begChr m:val="["/>
                              <m:endChr m:val="]"/>
                              <m:ctrlPr>
                                <a:rPr lang="en-US" b="1" i="1" smtClean="0">
                                  <a:solidFill>
                                    <a:srgbClr val="008000"/>
                                  </a:solidFill>
                                  <a:latin typeface="Cambria Math"/>
                                  <a:ea typeface="Cambria Math"/>
                                </a:rPr>
                              </m:ctrlPr>
                            </m:dPr>
                            <m:e>
                              <m:r>
                                <a:rPr lang="en-US" b="1" i="1" smtClean="0">
                                  <a:solidFill>
                                    <a:srgbClr val="008000"/>
                                  </a:solidFill>
                                  <a:latin typeface="Cambria Math"/>
                                  <a:ea typeface="Cambria Math"/>
                                </a:rPr>
                                <m:t>𝒊</m:t>
                              </m:r>
                            </m:e>
                          </m:d>
                          <m:r>
                            <a:rPr lang="en-US" b="1" i="1" smtClean="0">
                              <a:solidFill>
                                <a:srgbClr val="008000"/>
                              </a:solidFill>
                              <a:latin typeface="Cambria Math"/>
                              <a:ea typeface="Cambria Math"/>
                            </a:rPr>
                            <m:t>𝒑</m:t>
                          </m:r>
                          <m:r>
                            <a:rPr lang="en-US" b="1" i="1" smtClean="0">
                              <a:solidFill>
                                <a:srgbClr val="008000"/>
                              </a:solidFill>
                              <a:latin typeface="Cambria Math"/>
                              <a:ea typeface="Cambria Math"/>
                            </a:rPr>
                            <m:t>[</m:t>
                          </m:r>
                          <m:r>
                            <a:rPr lang="en-US" b="1" i="1" smtClean="0">
                              <a:solidFill>
                                <a:srgbClr val="008000"/>
                              </a:solidFill>
                              <a:latin typeface="Cambria Math"/>
                              <a:ea typeface="Cambria Math"/>
                            </a:rPr>
                            <m:t>𝒊</m:t>
                          </m:r>
                          <m:r>
                            <a:rPr lang="en-US" b="1" i="1" smtClean="0">
                              <a:solidFill>
                                <a:srgbClr val="008000"/>
                              </a:solidFill>
                              <a:latin typeface="Cambria Math"/>
                              <a:ea typeface="Cambria Math"/>
                            </a:rPr>
                            <m:t>]</m:t>
                          </m:r>
                        </m:e>
                      </m:nary>
                    </m:oMath>
                  </m:oMathPara>
                </a14:m>
                <a:endParaRPr lang="en-AU" b="1" dirty="0">
                  <a:solidFill>
                    <a:srgbClr val="009900"/>
                  </a:solidFill>
                </a:endParaRPr>
              </a:p>
            </p:txBody>
          </p:sp>
        </mc:Choice>
        <mc:Fallback xmlns="">
          <p:sp>
            <p:nvSpPr>
              <p:cNvPr id="21" name="圆角矩形 20"/>
              <p:cNvSpPr>
                <a:spLocks noRot="1" noChangeAspect="1" noMove="1" noResize="1" noEditPoints="1" noAdjustHandles="1" noChangeArrowheads="1" noChangeShapeType="1" noTextEdit="1"/>
              </p:cNvSpPr>
              <p:nvPr/>
            </p:nvSpPr>
            <p:spPr>
              <a:xfrm>
                <a:off x="5114926" y="2974983"/>
                <a:ext cx="3333750" cy="1219201"/>
              </a:xfrm>
              <a:prstGeom prst="roundRect">
                <a:avLst/>
              </a:prstGeom>
              <a:blipFill rotWithShape="1">
                <a:blip r:embed="rId9"/>
                <a:stretch>
                  <a:fillRect/>
                </a:stretch>
              </a:blipFill>
            </p:spPr>
            <p:txBody>
              <a:bodyPr/>
              <a:lstStyle/>
              <a:p>
                <a:r>
                  <a:rPr lang="en-AU">
                    <a:noFill/>
                  </a:rPr>
                  <a:t> </a:t>
                </a:r>
              </a:p>
            </p:txBody>
          </p:sp>
        </mc:Fallback>
      </mc:AlternateContent>
      <p:sp>
        <p:nvSpPr>
          <p:cNvPr id="22" name="下箭头 21"/>
          <p:cNvSpPr/>
          <p:nvPr/>
        </p:nvSpPr>
        <p:spPr>
          <a:xfrm>
            <a:off x="6610349" y="2316170"/>
            <a:ext cx="381000" cy="572279"/>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3" name="下箭头 22"/>
          <p:cNvSpPr/>
          <p:nvPr/>
        </p:nvSpPr>
        <p:spPr>
          <a:xfrm>
            <a:off x="6591301" y="4273569"/>
            <a:ext cx="381000" cy="515129"/>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4" name="云形 23"/>
          <p:cNvSpPr/>
          <p:nvPr/>
        </p:nvSpPr>
        <p:spPr>
          <a:xfrm>
            <a:off x="5114924" y="1045375"/>
            <a:ext cx="3333751" cy="1143000"/>
          </a:xfrm>
          <a:prstGeom prst="cloud">
            <a:avLst/>
          </a:prstGeom>
          <a:solidFill>
            <a:srgbClr val="F8F8F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How to </a:t>
            </a:r>
            <a:r>
              <a:rPr lang="en-US" b="1" dirty="0">
                <a:solidFill>
                  <a:schemeClr val="tx1"/>
                </a:solidFill>
              </a:rPr>
              <a:t>express preference </a:t>
            </a:r>
            <a:r>
              <a:rPr lang="en-US" dirty="0">
                <a:solidFill>
                  <a:schemeClr val="tx1"/>
                </a:solidFill>
              </a:rPr>
              <a:t>on smart </a:t>
            </a:r>
            <a:r>
              <a:rPr lang="en-US" dirty="0" smtClean="0">
                <a:solidFill>
                  <a:schemeClr val="tx1"/>
                </a:solidFill>
              </a:rPr>
              <a:t>phones?</a:t>
            </a:r>
            <a:endParaRPr lang="en-AU" dirty="0">
              <a:solidFill>
                <a:schemeClr val="tx1"/>
              </a:solidFill>
            </a:endParaRPr>
          </a:p>
        </p:txBody>
      </p:sp>
      <p:sp>
        <p:nvSpPr>
          <p:cNvPr id="25" name="矩形 24"/>
          <p:cNvSpPr/>
          <p:nvPr/>
        </p:nvSpPr>
        <p:spPr>
          <a:xfrm>
            <a:off x="5095876" y="4881172"/>
            <a:ext cx="3352800" cy="91202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Without loss of generality, </a:t>
            </a:r>
          </a:p>
          <a:p>
            <a:pPr algn="ctr"/>
            <a:r>
              <a:rPr lang="en-US" b="1" dirty="0">
                <a:solidFill>
                  <a:schemeClr val="tx1"/>
                </a:solidFill>
              </a:rPr>
              <a:t>t</a:t>
            </a:r>
            <a:r>
              <a:rPr lang="en-US" b="1" dirty="0" smtClean="0">
                <a:solidFill>
                  <a:schemeClr val="tx1"/>
                </a:solidFill>
              </a:rPr>
              <a:t>he smaller the better.</a:t>
            </a:r>
            <a:endParaRPr lang="en-AU" b="1" dirty="0">
              <a:solidFill>
                <a:schemeClr val="tx1"/>
              </a:solidFill>
            </a:endParaRPr>
          </a:p>
        </p:txBody>
      </p:sp>
      <p:sp>
        <p:nvSpPr>
          <p:cNvPr id="26" name="圆角矩形 25"/>
          <p:cNvSpPr/>
          <p:nvPr/>
        </p:nvSpPr>
        <p:spPr>
          <a:xfrm>
            <a:off x="479634" y="304800"/>
            <a:ext cx="8207166" cy="685800"/>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dirty="0"/>
              <a:t>User Preference over Multi-criteria</a:t>
            </a:r>
            <a:endParaRPr lang="en-AU" sz="3600" dirty="0">
              <a:solidFill>
                <a:schemeClr val="bg1"/>
              </a:solidFill>
            </a:endParaRPr>
          </a:p>
        </p:txBody>
      </p:sp>
    </p:spTree>
    <p:custDataLst>
      <p:tags r:id="rId1"/>
    </p:custDataLst>
    <p:extLst>
      <p:ext uri="{BB962C8B-B14F-4D97-AF65-F5344CB8AC3E}">
        <p14:creationId xmlns:p14="http://schemas.microsoft.com/office/powerpoint/2010/main" val="3728823819"/>
      </p:ext>
    </p:extLst>
  </p:cSld>
  <p:clrMapOvr>
    <a:masterClrMapping/>
  </p:clrMapOvr>
  <mc:AlternateContent xmlns:mc="http://schemas.openxmlformats.org/markup-compatibility/2006">
    <mc:Choice xmlns:p14="http://schemas.microsoft.com/office/powerpoint/2010/main" Requires="p14">
      <p:transition spd="slow" p14:dur="2000" advTm="94774"/>
    </mc:Choice>
    <mc:Fallback>
      <p:transition spd="slow" advTm="9477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500"/>
                                        <p:tgtEl>
                                          <p:spTgt spid="2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fade">
                                      <p:cBhvr>
                                        <p:cTn id="20" dur="500"/>
                                        <p:tgtEl>
                                          <p:spTgt spid="22"/>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500"/>
                                        <p:tgtEl>
                                          <p:spTgt spid="21"/>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fade">
                                      <p:cBhvr>
                                        <p:cTn id="28" dur="500"/>
                                        <p:tgtEl>
                                          <p:spTgt spid="23"/>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500"/>
                                        <p:tgtEl>
                                          <p:spTgt spid="19"/>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fade">
                                      <p:cBhvr>
                                        <p:cTn id="36" dur="500"/>
                                        <p:tgtEl>
                                          <p:spTgt spid="25"/>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fade">
                                      <p:cBhvr>
                                        <p:cTn id="41" dur="500"/>
                                        <p:tgtEl>
                                          <p:spTgt spid="14"/>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fade">
                                      <p:cBhvr>
                                        <p:cTn id="46" dur="500"/>
                                        <p:tgtEl>
                                          <p:spTgt spid="7"/>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fade">
                                      <p:cBhvr>
                                        <p:cTn id="49" dur="500"/>
                                        <p:tgtEl>
                                          <p:spTgt spid="9"/>
                                        </p:tgtEl>
                                      </p:cBhvr>
                                    </p:animEffect>
                                  </p:childTnLst>
                                </p:cTn>
                              </p:par>
                              <p:par>
                                <p:cTn id="50" presetID="10" presetClass="entr" presetSubtype="0"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fade">
                                      <p:cBhvr>
                                        <p:cTn id="52" dur="500"/>
                                        <p:tgtEl>
                                          <p:spTgt spid="10"/>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1"/>
                                        </p:tgtEl>
                                        <p:attrNameLst>
                                          <p:attrName>style.visibility</p:attrName>
                                        </p:attrNameLst>
                                      </p:cBhvr>
                                      <p:to>
                                        <p:strVal val="visible"/>
                                      </p:to>
                                    </p:set>
                                    <p:animEffect transition="in" filter="fade">
                                      <p:cBhvr>
                                        <p:cTn id="55" dur="500"/>
                                        <p:tgtEl>
                                          <p:spTgt spid="11"/>
                                        </p:tgtEl>
                                      </p:cBhvr>
                                    </p:animEffect>
                                  </p:childTnLst>
                                </p:cTn>
                              </p:par>
                              <p:par>
                                <p:cTn id="56" presetID="10" presetClass="entr" presetSubtype="0" fill="hold" nodeType="with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500"/>
                                        <p:tgtEl>
                                          <p:spTgt spid="12"/>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13"/>
                                        </p:tgtEl>
                                        <p:attrNameLst>
                                          <p:attrName>style.visibility</p:attrName>
                                        </p:attrNameLst>
                                      </p:cBhvr>
                                      <p:to>
                                        <p:strVal val="visible"/>
                                      </p:to>
                                    </p:set>
                                    <p:animEffect transition="in" filter="fade">
                                      <p:cBhvr>
                                        <p:cTn id="61" dur="500"/>
                                        <p:tgtEl>
                                          <p:spTgt spid="13"/>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500"/>
                                        <p:tgtEl>
                                          <p:spTgt spid="16"/>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17"/>
                                        </p:tgtEl>
                                        <p:attrNameLst>
                                          <p:attrName>style.visibility</p:attrName>
                                        </p:attrNameLst>
                                      </p:cBhvr>
                                      <p:to>
                                        <p:strVal val="visible"/>
                                      </p:to>
                                    </p:set>
                                    <p:animEffect transition="in" filter="fade">
                                      <p:cBhvr>
                                        <p:cTn id="67" dur="500"/>
                                        <p:tgtEl>
                                          <p:spTgt spid="17"/>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fade">
                                      <p:cBhvr>
                                        <p:cTn id="7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1" grpId="0"/>
      <p:bldP spid="13" grpId="0"/>
      <p:bldP spid="14" grpId="0" animBg="1"/>
      <p:bldP spid="16" grpId="0" animBg="1"/>
      <p:bldP spid="17" grpId="0" animBg="1"/>
      <p:bldP spid="18" grpId="0" animBg="1"/>
      <p:bldP spid="19" grpId="0" animBg="1"/>
      <p:bldP spid="21" grpId="0" animBg="1"/>
      <p:bldP spid="22" grpId="0" animBg="1"/>
      <p:bldP spid="23" grpId="0" animBg="1"/>
      <p:bldP spid="24" grpId="0" animBg="1"/>
      <p:bldP spid="2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3"/>
          <a:srcRect/>
          <a:stretch>
            <a:fillRect/>
          </a:stretch>
        </p:blipFill>
        <p:spPr bwMode="auto">
          <a:xfrm>
            <a:off x="507230" y="3886200"/>
            <a:ext cx="819048" cy="914286"/>
          </a:xfrm>
          <a:prstGeom prst="rect">
            <a:avLst/>
          </a:prstGeom>
          <a:noFill/>
          <a:ln w="9525">
            <a:noFill/>
            <a:miter lim="800000"/>
            <a:headEnd/>
            <a:tailEnd/>
          </a:ln>
        </p:spPr>
      </p:pic>
      <p:sp>
        <p:nvSpPr>
          <p:cNvPr id="5" name="Text Box 12"/>
          <p:cNvSpPr txBox="1">
            <a:spLocks noChangeArrowheads="1"/>
          </p:cNvSpPr>
          <p:nvPr/>
        </p:nvSpPr>
        <p:spPr bwMode="auto">
          <a:xfrm>
            <a:off x="259580" y="4781664"/>
            <a:ext cx="1300112" cy="366712"/>
          </a:xfrm>
          <a:prstGeom prst="rect">
            <a:avLst/>
          </a:prstGeom>
          <a:noFill/>
          <a:ln w="9525">
            <a:noFill/>
            <a:miter lim="800000"/>
            <a:headEnd/>
            <a:tailEnd/>
          </a:ln>
        </p:spPr>
        <p:txBody>
          <a:bodyPr wrap="square">
            <a:spAutoFit/>
          </a:bodyPr>
          <a:lstStyle/>
          <a:p>
            <a:pPr algn="ctr" defTabSz="914400"/>
            <a:r>
              <a:rPr lang="en-GB" dirty="0" smtClean="0">
                <a:solidFill>
                  <a:srgbClr val="5F5F5F"/>
                </a:solidFill>
                <a:latin typeface="Times New Roman" pitchFamily="18" charset="0"/>
              </a:rPr>
              <a:t>Marketer</a:t>
            </a:r>
            <a:endParaRPr lang="el-GR" dirty="0">
              <a:solidFill>
                <a:srgbClr val="5F5F5F"/>
              </a:solidFill>
              <a:latin typeface="Times New Roman" pitchFamily="18" charset="0"/>
            </a:endParaRPr>
          </a:p>
        </p:txBody>
      </p:sp>
      <p:sp>
        <p:nvSpPr>
          <p:cNvPr id="7" name="云形标注 6"/>
          <p:cNvSpPr/>
          <p:nvPr/>
        </p:nvSpPr>
        <p:spPr>
          <a:xfrm>
            <a:off x="762000" y="1981200"/>
            <a:ext cx="3429001" cy="990600"/>
          </a:xfrm>
          <a:prstGeom prst="cloudCallout">
            <a:avLst>
              <a:gd name="adj1" fmla="val -43161"/>
              <a:gd name="adj2" fmla="val 134616"/>
            </a:avLst>
          </a:prstGeom>
          <a:solidFill>
            <a:srgbClr val="F8F8F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How to </a:t>
            </a:r>
            <a:r>
              <a:rPr lang="en-US" b="1" dirty="0" smtClean="0">
                <a:solidFill>
                  <a:schemeClr val="tx1"/>
                </a:solidFill>
              </a:rPr>
              <a:t>design a new smart phone</a:t>
            </a:r>
            <a:r>
              <a:rPr lang="en-US" dirty="0" smtClean="0">
                <a:solidFill>
                  <a:schemeClr val="tx1"/>
                </a:solidFill>
              </a:rPr>
              <a:t>?</a:t>
            </a:r>
            <a:endParaRPr lang="en-AU" dirty="0">
              <a:solidFill>
                <a:schemeClr val="tx1"/>
              </a:solidFill>
            </a:endParaRPr>
          </a:p>
        </p:txBody>
      </p:sp>
      <p:sp>
        <p:nvSpPr>
          <p:cNvPr id="8" name="圆角矩形 7"/>
          <p:cNvSpPr/>
          <p:nvPr/>
        </p:nvSpPr>
        <p:spPr>
          <a:xfrm>
            <a:off x="4476750" y="1371600"/>
            <a:ext cx="4191000" cy="914400"/>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Goal 1 (</a:t>
            </a:r>
            <a:r>
              <a:rPr lang="en-US" b="1" dirty="0" smtClean="0">
                <a:solidFill>
                  <a:srgbClr val="FF0000"/>
                </a:solidFill>
              </a:rPr>
              <a:t>Influence</a:t>
            </a:r>
            <a:r>
              <a:rPr lang="en-US" dirty="0" smtClean="0">
                <a:solidFill>
                  <a:schemeClr val="tx1"/>
                </a:solidFill>
              </a:rPr>
              <a:t>)</a:t>
            </a:r>
            <a:r>
              <a:rPr lang="en-US" b="1" dirty="0" smtClean="0">
                <a:solidFill>
                  <a:schemeClr val="tx1"/>
                </a:solidFill>
              </a:rPr>
              <a:t>:</a:t>
            </a:r>
          </a:p>
          <a:p>
            <a:pPr algn="ctr"/>
            <a:r>
              <a:rPr lang="en-US" b="1" dirty="0" smtClean="0">
                <a:solidFill>
                  <a:schemeClr val="tx1"/>
                </a:solidFill>
              </a:rPr>
              <a:t>Attract at least k out of n customers</a:t>
            </a:r>
          </a:p>
        </p:txBody>
      </p:sp>
      <p:sp>
        <p:nvSpPr>
          <p:cNvPr id="9" name="圆角矩形 8"/>
          <p:cNvSpPr/>
          <p:nvPr/>
        </p:nvSpPr>
        <p:spPr>
          <a:xfrm>
            <a:off x="4476750" y="2721139"/>
            <a:ext cx="4191000" cy="914400"/>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Goal 2 (</a:t>
            </a:r>
            <a:r>
              <a:rPr lang="en-US" b="1" dirty="0" smtClean="0">
                <a:solidFill>
                  <a:srgbClr val="FF0000"/>
                </a:solidFill>
              </a:rPr>
              <a:t>Cost</a:t>
            </a:r>
            <a:r>
              <a:rPr lang="en-US" dirty="0" smtClean="0">
                <a:solidFill>
                  <a:schemeClr val="tx1"/>
                </a:solidFill>
              </a:rPr>
              <a:t>):</a:t>
            </a:r>
          </a:p>
          <a:p>
            <a:pPr algn="ctr"/>
            <a:r>
              <a:rPr lang="en-US" b="1" dirty="0" smtClean="0">
                <a:solidFill>
                  <a:schemeClr val="tx1"/>
                </a:solidFill>
              </a:rPr>
              <a:t>Minimized manufacturing cost</a:t>
            </a:r>
          </a:p>
        </p:txBody>
      </p:sp>
      <p:sp>
        <p:nvSpPr>
          <p:cNvPr id="11" name="右箭头 10"/>
          <p:cNvSpPr/>
          <p:nvPr/>
        </p:nvSpPr>
        <p:spPr>
          <a:xfrm rot="19623780">
            <a:off x="3856508" y="1664507"/>
            <a:ext cx="532831" cy="328584"/>
          </a:xfrm>
          <a:prstGeom prst="rightArrow">
            <a:avLst/>
          </a:prstGeom>
          <a:solidFill>
            <a:srgbClr val="00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右箭头 11"/>
          <p:cNvSpPr/>
          <p:nvPr/>
        </p:nvSpPr>
        <p:spPr>
          <a:xfrm rot="1292912">
            <a:off x="3861294" y="2807508"/>
            <a:ext cx="532831" cy="328584"/>
          </a:xfrm>
          <a:prstGeom prst="rightArrow">
            <a:avLst/>
          </a:prstGeom>
          <a:solidFill>
            <a:srgbClr val="00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18" name="组合 17"/>
          <p:cNvGrpSpPr/>
          <p:nvPr/>
        </p:nvGrpSpPr>
        <p:grpSpPr>
          <a:xfrm>
            <a:off x="2952750" y="4195712"/>
            <a:ext cx="5715000" cy="1581428"/>
            <a:chOff x="2733675" y="4174306"/>
            <a:chExt cx="5715000" cy="1581428"/>
          </a:xfrm>
        </p:grpSpPr>
        <p:sp>
          <p:nvSpPr>
            <p:cNvPr id="13" name="矩形 12"/>
            <p:cNvSpPr/>
            <p:nvPr/>
          </p:nvSpPr>
          <p:spPr>
            <a:xfrm>
              <a:off x="2733675" y="4174306"/>
              <a:ext cx="5715000" cy="1581428"/>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1" dirty="0">
                <a:solidFill>
                  <a:schemeClr val="tx1"/>
                </a:solidFill>
              </a:endParaRPr>
            </a:p>
          </p:txBody>
        </p:sp>
        <p:sp>
          <p:nvSpPr>
            <p:cNvPr id="16" name="TextBox 15"/>
            <p:cNvSpPr txBox="1"/>
            <p:nvPr/>
          </p:nvSpPr>
          <p:spPr>
            <a:xfrm>
              <a:off x="3962400" y="4239810"/>
              <a:ext cx="3581400" cy="369332"/>
            </a:xfrm>
            <a:prstGeom prst="rect">
              <a:avLst/>
            </a:prstGeom>
          </p:spPr>
          <p:txBody>
            <a:bodyPr wrap="square" rtlCol="0">
              <a:spAutoFit/>
            </a:bodyPr>
            <a:lstStyle/>
            <a:p>
              <a:pPr marL="342900" indent="-342900" fontAlgn="auto">
                <a:spcBef>
                  <a:spcPct val="20000"/>
                </a:spcBef>
                <a:spcAft>
                  <a:spcPts val="0"/>
                </a:spcAft>
              </a:pPr>
              <a:r>
                <a:rPr lang="en-US" dirty="0"/>
                <a:t>Manufacturing Cost Function</a:t>
              </a:r>
              <a:endParaRPr kumimoji="0" lang="en-AU" b="1" i="0" u="none" strike="noStrike" kern="1200" cap="none" spc="0" normalizeH="0" baseline="0" noProof="0" dirty="0" smtClean="0">
                <a:ln>
                  <a:noFill/>
                </a:ln>
                <a:solidFill>
                  <a:schemeClr val="tx1"/>
                </a:solidFill>
                <a:effectLst/>
                <a:uLnTx/>
                <a:uFillTx/>
                <a:latin typeface="Sommet bold"/>
                <a:cs typeface="+mn-cs"/>
              </a:endParaRPr>
            </a:p>
          </p:txBody>
        </p:sp>
        <mc:AlternateContent xmlns:mc="http://schemas.openxmlformats.org/markup-compatibility/2006" xmlns:a14="http://schemas.microsoft.com/office/drawing/2010/main">
          <mc:Choice Requires="a14">
            <p:sp>
              <p:nvSpPr>
                <p:cNvPr id="17" name="矩形 16"/>
                <p:cNvSpPr/>
                <p:nvPr/>
              </p:nvSpPr>
              <p:spPr>
                <a:xfrm>
                  <a:off x="2833686" y="4599617"/>
                  <a:ext cx="5562600" cy="1097518"/>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Monotonic &amp; Convex: </a:t>
                  </a:r>
                  <a14:m>
                    <m:oMath xmlns:m="http://schemas.openxmlformats.org/officeDocument/2006/math">
                      <m:r>
                        <a:rPr lang="en-US" b="1" i="1" smtClean="0">
                          <a:solidFill>
                            <a:schemeClr val="tx1"/>
                          </a:solidFill>
                          <a:latin typeface="Cambria Math"/>
                        </a:rPr>
                        <m:t>𝒇</m:t>
                      </m:r>
                      <m:r>
                        <a:rPr lang="en-US" b="1" i="1" smtClean="0">
                          <a:solidFill>
                            <a:schemeClr val="tx1"/>
                          </a:solidFill>
                          <a:latin typeface="Cambria Math"/>
                        </a:rPr>
                        <m:t>(</m:t>
                      </m:r>
                      <m:sSub>
                        <m:sSubPr>
                          <m:ctrlPr>
                            <a:rPr lang="en-US" b="1" i="1" smtClean="0">
                              <a:solidFill>
                                <a:schemeClr val="tx1"/>
                              </a:solidFill>
                              <a:latin typeface="Cambria Math"/>
                            </a:rPr>
                          </m:ctrlPr>
                        </m:sSubPr>
                        <m:e>
                          <m:r>
                            <a:rPr lang="en-US" b="1" i="1" smtClean="0">
                              <a:solidFill>
                                <a:schemeClr val="tx1"/>
                              </a:solidFill>
                              <a:latin typeface="Cambria Math"/>
                            </a:rPr>
                            <m:t>𝒑</m:t>
                          </m:r>
                        </m:e>
                        <m:sub>
                          <m:r>
                            <a:rPr lang="en-US" b="1" i="1" smtClean="0">
                              <a:solidFill>
                                <a:schemeClr val="tx1"/>
                              </a:solidFill>
                              <a:latin typeface="Cambria Math"/>
                            </a:rPr>
                            <m:t>𝟏</m:t>
                          </m:r>
                        </m:sub>
                      </m:sSub>
                      <m:r>
                        <a:rPr lang="en-US" b="1" i="1" smtClean="0">
                          <a:solidFill>
                            <a:schemeClr val="tx1"/>
                          </a:solidFill>
                          <a:latin typeface="Cambria Math"/>
                        </a:rPr>
                        <m:t>)</m:t>
                      </m:r>
                      <m:r>
                        <a:rPr lang="en-US" b="1" i="1" smtClean="0">
                          <a:solidFill>
                            <a:schemeClr val="tx1"/>
                          </a:solidFill>
                          <a:latin typeface="Cambria Math"/>
                          <a:ea typeface="Cambria Math"/>
                        </a:rPr>
                        <m:t>≥</m:t>
                      </m:r>
                      <m:r>
                        <a:rPr lang="en-US" b="1" i="1" smtClean="0">
                          <a:solidFill>
                            <a:schemeClr val="tx1"/>
                          </a:solidFill>
                          <a:latin typeface="Cambria Math"/>
                          <a:ea typeface="Cambria Math"/>
                        </a:rPr>
                        <m:t>𝒇</m:t>
                      </m:r>
                      <m:r>
                        <a:rPr lang="en-US" b="1" i="1" smtClean="0">
                          <a:solidFill>
                            <a:schemeClr val="tx1"/>
                          </a:solidFill>
                          <a:latin typeface="Cambria Math"/>
                          <a:ea typeface="Cambria Math"/>
                        </a:rPr>
                        <m:t>(</m:t>
                      </m:r>
                      <m:sSub>
                        <m:sSubPr>
                          <m:ctrlPr>
                            <a:rPr lang="en-US" b="1" i="1" smtClean="0">
                              <a:solidFill>
                                <a:schemeClr val="tx1"/>
                              </a:solidFill>
                              <a:latin typeface="Cambria Math"/>
                              <a:ea typeface="Cambria Math"/>
                            </a:rPr>
                          </m:ctrlPr>
                        </m:sSubPr>
                        <m:e>
                          <m:r>
                            <a:rPr lang="en-US" b="1" i="1" smtClean="0">
                              <a:solidFill>
                                <a:schemeClr val="tx1"/>
                              </a:solidFill>
                              <a:latin typeface="Cambria Math"/>
                              <a:ea typeface="Cambria Math"/>
                            </a:rPr>
                            <m:t>𝒑</m:t>
                          </m:r>
                        </m:e>
                        <m:sub>
                          <m:r>
                            <a:rPr lang="en-US" b="1" i="1" smtClean="0">
                              <a:solidFill>
                                <a:schemeClr val="tx1"/>
                              </a:solidFill>
                              <a:latin typeface="Cambria Math"/>
                              <a:ea typeface="Cambria Math"/>
                            </a:rPr>
                            <m:t>𝟐</m:t>
                          </m:r>
                        </m:sub>
                      </m:sSub>
                      <m:r>
                        <a:rPr lang="en-US" b="1" i="1" smtClean="0">
                          <a:solidFill>
                            <a:schemeClr val="tx1"/>
                          </a:solidFill>
                          <a:latin typeface="Cambria Math"/>
                          <a:ea typeface="Cambria Math"/>
                        </a:rPr>
                        <m:t>)</m:t>
                      </m:r>
                    </m:oMath>
                  </a14:m>
                  <a:r>
                    <a:rPr lang="en-US" b="1" dirty="0" smtClean="0">
                      <a:solidFill>
                        <a:schemeClr val="tx1"/>
                      </a:solidFill>
                    </a:rPr>
                    <a:t> if </a:t>
                  </a:r>
                  <a14:m>
                    <m:oMath xmlns:m="http://schemas.openxmlformats.org/officeDocument/2006/math">
                      <m:sSub>
                        <m:sSubPr>
                          <m:ctrlPr>
                            <a:rPr lang="en-US" b="1" i="1" smtClean="0">
                              <a:solidFill>
                                <a:schemeClr val="tx1"/>
                              </a:solidFill>
                              <a:latin typeface="Cambria Math"/>
                            </a:rPr>
                          </m:ctrlPr>
                        </m:sSubPr>
                        <m:e>
                          <m:r>
                            <a:rPr lang="en-US" b="1" i="1" smtClean="0">
                              <a:solidFill>
                                <a:schemeClr val="tx1"/>
                              </a:solidFill>
                              <a:latin typeface="Cambria Math"/>
                            </a:rPr>
                            <m:t>𝒑</m:t>
                          </m:r>
                        </m:e>
                        <m:sub>
                          <m:r>
                            <a:rPr lang="en-US" b="1" i="1" smtClean="0">
                              <a:solidFill>
                                <a:schemeClr val="tx1"/>
                              </a:solidFill>
                              <a:latin typeface="Cambria Math"/>
                            </a:rPr>
                            <m:t>𝟏</m:t>
                          </m:r>
                        </m:sub>
                      </m:sSub>
                      <m:r>
                        <a:rPr lang="en-US" b="1" i="1" smtClean="0">
                          <a:solidFill>
                            <a:schemeClr val="tx1"/>
                          </a:solidFill>
                          <a:latin typeface="Cambria Math"/>
                        </a:rPr>
                        <m:t>≺</m:t>
                      </m:r>
                      <m:sSub>
                        <m:sSubPr>
                          <m:ctrlPr>
                            <a:rPr lang="en-US" b="1" i="1">
                              <a:solidFill>
                                <a:schemeClr val="tx1"/>
                              </a:solidFill>
                              <a:latin typeface="Cambria Math"/>
                              <a:ea typeface="Cambria Math"/>
                            </a:rPr>
                          </m:ctrlPr>
                        </m:sSubPr>
                        <m:e>
                          <m:r>
                            <a:rPr lang="en-US" b="1" i="1">
                              <a:solidFill>
                                <a:schemeClr val="tx1"/>
                              </a:solidFill>
                              <a:latin typeface="Cambria Math"/>
                              <a:ea typeface="Cambria Math"/>
                            </a:rPr>
                            <m:t>𝒑</m:t>
                          </m:r>
                        </m:e>
                        <m:sub>
                          <m:r>
                            <a:rPr lang="en-US" b="1" i="1">
                              <a:solidFill>
                                <a:schemeClr val="tx1"/>
                              </a:solidFill>
                              <a:latin typeface="Cambria Math"/>
                              <a:ea typeface="Cambria Math"/>
                            </a:rPr>
                            <m:t>𝟐</m:t>
                          </m:r>
                        </m:sub>
                      </m:sSub>
                    </m:oMath>
                  </a14:m>
                  <a:endParaRPr lang="en-US" b="1" dirty="0" smtClean="0">
                    <a:solidFill>
                      <a:schemeClr val="tx1"/>
                    </a:solidFill>
                  </a:endParaRPr>
                </a:p>
                <a:p>
                  <a:pPr algn="ctr"/>
                  <a:r>
                    <a:rPr lang="en-US" dirty="0" smtClean="0">
                      <a:solidFill>
                        <a:schemeClr val="tx1"/>
                      </a:solidFill>
                    </a:rPr>
                    <a:t>e.g., </a:t>
                  </a:r>
                  <a14:m>
                    <m:oMath xmlns:m="http://schemas.openxmlformats.org/officeDocument/2006/math">
                      <m:r>
                        <a:rPr lang="en-US" b="1" i="1" smtClean="0">
                          <a:solidFill>
                            <a:schemeClr val="tx1"/>
                          </a:solidFill>
                          <a:latin typeface="Cambria Math"/>
                        </a:rPr>
                        <m:t>𝒇</m:t>
                      </m:r>
                      <m:d>
                        <m:dPr>
                          <m:ctrlPr>
                            <a:rPr lang="en-US" b="1" i="1" smtClean="0">
                              <a:solidFill>
                                <a:schemeClr val="tx1"/>
                              </a:solidFill>
                              <a:latin typeface="Cambria Math"/>
                            </a:rPr>
                          </m:ctrlPr>
                        </m:dPr>
                        <m:e>
                          <m:r>
                            <a:rPr lang="en-US" b="1" i="1" smtClean="0">
                              <a:solidFill>
                                <a:schemeClr val="tx1"/>
                              </a:solidFill>
                              <a:latin typeface="Cambria Math"/>
                            </a:rPr>
                            <m:t>𝒑</m:t>
                          </m:r>
                        </m:e>
                      </m:d>
                      <m:r>
                        <a:rPr lang="en-US" b="1" i="1" smtClean="0">
                          <a:solidFill>
                            <a:schemeClr val="tx1"/>
                          </a:solidFill>
                          <a:latin typeface="Cambria Math"/>
                        </a:rPr>
                        <m:t>=</m:t>
                      </m:r>
                      <m:nary>
                        <m:naryPr>
                          <m:chr m:val="∑"/>
                          <m:limLoc m:val="subSup"/>
                          <m:ctrlPr>
                            <a:rPr lang="en-US" b="1" i="1" smtClean="0">
                              <a:solidFill>
                                <a:schemeClr val="tx1"/>
                              </a:solidFill>
                              <a:latin typeface="Cambria Math"/>
                            </a:rPr>
                          </m:ctrlPr>
                        </m:naryPr>
                        <m:sub>
                          <m:r>
                            <m:rPr>
                              <m:brk m:alnAt="25"/>
                            </m:rPr>
                            <a:rPr lang="en-US" b="1" i="1" smtClean="0">
                              <a:solidFill>
                                <a:schemeClr val="tx1"/>
                              </a:solidFill>
                              <a:latin typeface="Cambria Math"/>
                            </a:rPr>
                            <m:t>𝒊</m:t>
                          </m:r>
                          <m:r>
                            <a:rPr lang="en-US" b="1" i="1" smtClean="0">
                              <a:solidFill>
                                <a:schemeClr val="tx1"/>
                              </a:solidFill>
                              <a:latin typeface="Cambria Math"/>
                            </a:rPr>
                            <m:t>=</m:t>
                          </m:r>
                          <m:r>
                            <a:rPr lang="en-US" b="1" i="1" smtClean="0">
                              <a:solidFill>
                                <a:schemeClr val="tx1"/>
                              </a:solidFill>
                              <a:latin typeface="Cambria Math"/>
                            </a:rPr>
                            <m:t>𝟏</m:t>
                          </m:r>
                        </m:sub>
                        <m:sup>
                          <m:r>
                            <a:rPr lang="en-US" b="1" i="1" smtClean="0">
                              <a:solidFill>
                                <a:schemeClr val="tx1"/>
                              </a:solidFill>
                              <a:latin typeface="Cambria Math"/>
                            </a:rPr>
                            <m:t>𝒅</m:t>
                          </m:r>
                        </m:sup>
                        <m:e>
                          <m:box>
                            <m:boxPr>
                              <m:ctrlPr>
                                <a:rPr lang="en-US" b="1" i="1" smtClean="0">
                                  <a:solidFill>
                                    <a:schemeClr val="tx1"/>
                                  </a:solidFill>
                                  <a:latin typeface="Cambria Math"/>
                                </a:rPr>
                              </m:ctrlPr>
                            </m:boxPr>
                            <m:e>
                              <m:f>
                                <m:fPr>
                                  <m:ctrlPr>
                                    <a:rPr lang="en-US" b="1" i="1" smtClean="0">
                                      <a:solidFill>
                                        <a:schemeClr val="tx1"/>
                                      </a:solidFill>
                                      <a:latin typeface="Cambria Math"/>
                                    </a:rPr>
                                  </m:ctrlPr>
                                </m:fPr>
                                <m:num>
                                  <m:r>
                                    <a:rPr lang="en-US" b="1" i="1" smtClean="0">
                                      <a:solidFill>
                                        <a:schemeClr val="tx1"/>
                                      </a:solidFill>
                                      <a:latin typeface="Cambria Math"/>
                                    </a:rPr>
                                    <m:t>𝟏</m:t>
                                  </m:r>
                                </m:num>
                                <m:den>
                                  <m:r>
                                    <a:rPr lang="en-US" b="1" i="1" smtClean="0">
                                      <a:solidFill>
                                        <a:schemeClr val="tx1"/>
                                      </a:solidFill>
                                      <a:latin typeface="Cambria Math"/>
                                    </a:rPr>
                                    <m:t>𝒑</m:t>
                                  </m:r>
                                  <m:r>
                                    <a:rPr lang="en-US" b="1" i="1" smtClean="0">
                                      <a:solidFill>
                                        <a:schemeClr val="tx1"/>
                                      </a:solidFill>
                                      <a:latin typeface="Cambria Math"/>
                                    </a:rPr>
                                    <m:t>[</m:t>
                                  </m:r>
                                  <m:r>
                                    <a:rPr lang="en-US" b="1" i="1" smtClean="0">
                                      <a:solidFill>
                                        <a:schemeClr val="tx1"/>
                                      </a:solidFill>
                                      <a:latin typeface="Cambria Math"/>
                                    </a:rPr>
                                    <m:t>𝒊</m:t>
                                  </m:r>
                                  <m:r>
                                    <a:rPr lang="en-US" b="1" i="1" smtClean="0">
                                      <a:solidFill>
                                        <a:schemeClr val="tx1"/>
                                      </a:solidFill>
                                      <a:latin typeface="Cambria Math"/>
                                    </a:rPr>
                                    <m:t>]</m:t>
                                  </m:r>
                                </m:den>
                              </m:f>
                            </m:e>
                          </m:box>
                        </m:e>
                      </m:nary>
                    </m:oMath>
                  </a14:m>
                  <a:endParaRPr lang="en-AU" b="1" dirty="0">
                    <a:solidFill>
                      <a:schemeClr val="tx1"/>
                    </a:solidFill>
                  </a:endParaRPr>
                </a:p>
              </p:txBody>
            </p:sp>
          </mc:Choice>
          <mc:Fallback xmlns="">
            <p:sp>
              <p:nvSpPr>
                <p:cNvPr id="17" name="矩形 16"/>
                <p:cNvSpPr>
                  <a:spLocks noRot="1" noChangeAspect="1" noMove="1" noResize="1" noEditPoints="1" noAdjustHandles="1" noChangeArrowheads="1" noChangeShapeType="1" noTextEdit="1"/>
                </p:cNvSpPr>
                <p:nvPr/>
              </p:nvSpPr>
              <p:spPr>
                <a:xfrm>
                  <a:off x="2833686" y="4599617"/>
                  <a:ext cx="5562600" cy="1097518"/>
                </a:xfrm>
                <a:prstGeom prst="rect">
                  <a:avLst/>
                </a:prstGeom>
                <a:blipFill rotWithShape="1">
                  <a:blip r:embed="rId4"/>
                  <a:stretch>
                    <a:fillRect b="-40556"/>
                  </a:stretch>
                </a:blipFill>
                <a:ln>
                  <a:noFill/>
                </a:ln>
              </p:spPr>
              <p:txBody>
                <a:bodyPr/>
                <a:lstStyle/>
                <a:p>
                  <a:r>
                    <a:rPr lang="en-AU">
                      <a:noFill/>
                    </a:rPr>
                    <a:t> </a:t>
                  </a:r>
                </a:p>
              </p:txBody>
            </p:sp>
          </mc:Fallback>
        </mc:AlternateContent>
      </p:grpSp>
      <p:sp>
        <p:nvSpPr>
          <p:cNvPr id="15" name="圆角矩形 14"/>
          <p:cNvSpPr/>
          <p:nvPr/>
        </p:nvSpPr>
        <p:spPr>
          <a:xfrm>
            <a:off x="479634" y="304800"/>
            <a:ext cx="8207166" cy="685800"/>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dirty="0"/>
              <a:t>Influence </a:t>
            </a:r>
            <a:r>
              <a:rPr lang="en-US" sz="3600" dirty="0" smtClean="0"/>
              <a:t>based </a:t>
            </a:r>
            <a:r>
              <a:rPr lang="en-US" sz="3600" dirty="0"/>
              <a:t>Cost Optimization</a:t>
            </a:r>
            <a:endParaRPr lang="en-AU" sz="3600" dirty="0">
              <a:solidFill>
                <a:schemeClr val="bg1"/>
              </a:solidFill>
            </a:endParaRPr>
          </a:p>
        </p:txBody>
      </p:sp>
    </p:spTree>
    <p:custDataLst>
      <p:tags r:id="rId1"/>
    </p:custDataLst>
    <p:extLst>
      <p:ext uri="{BB962C8B-B14F-4D97-AF65-F5344CB8AC3E}">
        <p14:creationId xmlns:p14="http://schemas.microsoft.com/office/powerpoint/2010/main" val="3271335800"/>
      </p:ext>
    </p:extLst>
  </p:cSld>
  <p:clrMapOvr>
    <a:masterClrMapping/>
  </p:clrMapOvr>
  <mc:AlternateContent xmlns:mc="http://schemas.openxmlformats.org/markup-compatibility/2006">
    <mc:Choice xmlns:p14="http://schemas.microsoft.com/office/powerpoint/2010/main" Requires="p14">
      <p:transition spd="slow" p14:dur="2000" advTm="82638"/>
    </mc:Choice>
    <mc:Fallback>
      <p:transition spd="slow" advTm="8263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animBg="1"/>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771387" y="2464861"/>
            <a:ext cx="7619999" cy="2057400"/>
            <a:chOff x="762000" y="1524000"/>
            <a:chExt cx="7619999" cy="2057400"/>
          </a:xfrm>
        </p:grpSpPr>
        <p:sp>
          <p:nvSpPr>
            <p:cNvPr id="8" name="圆角矩形 7"/>
            <p:cNvSpPr/>
            <p:nvPr/>
          </p:nvSpPr>
          <p:spPr>
            <a:xfrm>
              <a:off x="762000" y="1524000"/>
              <a:ext cx="7619999" cy="2057400"/>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TextBox 8"/>
            <p:cNvSpPr txBox="1"/>
            <p:nvPr/>
          </p:nvSpPr>
          <p:spPr>
            <a:xfrm>
              <a:off x="1276217" y="1600200"/>
              <a:ext cx="6629400" cy="473333"/>
            </a:xfrm>
            <a:prstGeom prst="rect">
              <a:avLst/>
            </a:prstGeom>
          </p:spPr>
          <p:txBody>
            <a:bodyPr wrap="square" rtlCol="0">
              <a:spAutoFit/>
            </a:bodyPr>
            <a:lstStyle/>
            <a:p>
              <a:pPr marL="342900" indent="-342900" fontAlgn="auto">
                <a:spcBef>
                  <a:spcPct val="20000"/>
                </a:spcBef>
                <a:spcAft>
                  <a:spcPts val="0"/>
                </a:spcAft>
              </a:pPr>
              <a:r>
                <a:rPr lang="en-US" sz="2400" dirty="0" smtClean="0"/>
                <a:t>Problem Statement (</a:t>
              </a:r>
              <a:r>
                <a:rPr lang="en-US" sz="2400" b="1" dirty="0" smtClean="0"/>
                <a:t>k-critical point retrieval</a:t>
              </a:r>
              <a:r>
                <a:rPr lang="en-US" sz="2400" dirty="0" smtClean="0"/>
                <a:t>)</a:t>
              </a:r>
              <a:endParaRPr kumimoji="0" lang="en-AU" sz="2400" b="1" i="0" u="none" strike="noStrike" kern="1200" cap="none" spc="0" normalizeH="0" baseline="0" noProof="0" dirty="0" smtClean="0">
                <a:ln>
                  <a:noFill/>
                </a:ln>
                <a:solidFill>
                  <a:schemeClr val="tx1"/>
                </a:solidFill>
                <a:effectLst/>
                <a:uLnTx/>
                <a:uFillTx/>
                <a:latin typeface="Sommet bold"/>
                <a:cs typeface="+mn-cs"/>
              </a:endParaRPr>
            </a:p>
          </p:txBody>
        </p:sp>
        <mc:AlternateContent xmlns:mc="http://schemas.openxmlformats.org/markup-compatibility/2006" xmlns:a14="http://schemas.microsoft.com/office/drawing/2010/main">
          <mc:Choice Requires="a14">
            <p:sp>
              <p:nvSpPr>
                <p:cNvPr id="10" name="矩形 9"/>
                <p:cNvSpPr/>
                <p:nvPr/>
              </p:nvSpPr>
              <p:spPr>
                <a:xfrm>
                  <a:off x="947158" y="2073533"/>
                  <a:ext cx="7268463" cy="1442024"/>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Given a set </a:t>
                  </a:r>
                  <a14:m>
                    <m:oMath xmlns:m="http://schemas.openxmlformats.org/officeDocument/2006/math">
                      <m:r>
                        <a:rPr lang="en-US" sz="2000" b="1" i="1" dirty="0">
                          <a:solidFill>
                            <a:schemeClr val="tx1"/>
                          </a:solidFill>
                          <a:latin typeface="Cambria Math"/>
                        </a:rPr>
                        <m:t>𝑷</m:t>
                      </m:r>
                    </m:oMath>
                  </a14:m>
                  <a:r>
                    <a:rPr lang="en-US" sz="2000" b="1" dirty="0">
                      <a:solidFill>
                        <a:schemeClr val="tx1"/>
                      </a:solidFill>
                    </a:rPr>
                    <a:t> of tuples</a:t>
                  </a:r>
                  <a:r>
                    <a:rPr lang="en-US" sz="2000" dirty="0">
                      <a:solidFill>
                        <a:schemeClr val="tx1"/>
                      </a:solidFill>
                    </a:rPr>
                    <a:t>, a set </a:t>
                  </a:r>
                  <a14:m>
                    <m:oMath xmlns:m="http://schemas.openxmlformats.org/officeDocument/2006/math">
                      <m:r>
                        <a:rPr lang="en-US" sz="2000" b="1" i="1" dirty="0" smtClean="0">
                          <a:solidFill>
                            <a:schemeClr val="tx1"/>
                          </a:solidFill>
                          <a:latin typeface="Cambria Math"/>
                        </a:rPr>
                        <m:t>𝑾</m:t>
                      </m:r>
                    </m:oMath>
                  </a14:m>
                  <a:r>
                    <a:rPr lang="en-US" sz="2000" b="1" dirty="0">
                      <a:solidFill>
                        <a:schemeClr val="tx1"/>
                      </a:solidFill>
                    </a:rPr>
                    <a:t> of user preferences</a:t>
                  </a:r>
                  <a:r>
                    <a:rPr lang="en-US" sz="2000" dirty="0">
                      <a:solidFill>
                        <a:schemeClr val="tx1"/>
                      </a:solidFill>
                    </a:rPr>
                    <a:t>, a </a:t>
                  </a:r>
                  <a:r>
                    <a:rPr lang="en-US" sz="2000" b="1" dirty="0">
                      <a:solidFill>
                        <a:schemeClr val="tx1"/>
                      </a:solidFill>
                    </a:rPr>
                    <a:t>cost function </a:t>
                  </a:r>
                  <a14:m>
                    <m:oMath xmlns:m="http://schemas.openxmlformats.org/officeDocument/2006/math">
                      <m:r>
                        <a:rPr lang="en-US" sz="2000" b="1" i="1" dirty="0">
                          <a:solidFill>
                            <a:schemeClr val="tx1"/>
                          </a:solidFill>
                          <a:latin typeface="Cambria Math"/>
                        </a:rPr>
                        <m:t>𝒇</m:t>
                      </m:r>
                    </m:oMath>
                  </a14:m>
                  <a:r>
                    <a:rPr lang="en-US" sz="2000" dirty="0">
                      <a:solidFill>
                        <a:schemeClr val="tx1"/>
                      </a:solidFill>
                    </a:rPr>
                    <a:t>, and a number </a:t>
                  </a:r>
                  <a14:m>
                    <m:oMath xmlns:m="http://schemas.openxmlformats.org/officeDocument/2006/math">
                      <m:r>
                        <a:rPr lang="en-US" sz="2000" b="1" i="1" dirty="0">
                          <a:solidFill>
                            <a:schemeClr val="tx1"/>
                          </a:solidFill>
                          <a:latin typeface="Cambria Math"/>
                        </a:rPr>
                        <m:t>𝒌</m:t>
                      </m:r>
                      <m:r>
                        <a:rPr lang="en-US" sz="2000" b="1" i="1" dirty="0" smtClean="0">
                          <a:solidFill>
                            <a:schemeClr val="tx1"/>
                          </a:solidFill>
                          <a:latin typeface="Cambria Math"/>
                        </a:rPr>
                        <m:t> (</m:t>
                      </m:r>
                      <m:r>
                        <a:rPr lang="en-US" sz="2000" b="0" i="1" dirty="0" smtClean="0">
                          <a:solidFill>
                            <a:schemeClr val="tx1"/>
                          </a:solidFill>
                          <a:latin typeface="Cambria Math"/>
                        </a:rPr>
                        <m:t>1</m:t>
                      </m:r>
                      <m:r>
                        <a:rPr lang="en-US" sz="2000" b="0" i="1" dirty="0" smtClean="0">
                          <a:solidFill>
                            <a:schemeClr val="tx1"/>
                          </a:solidFill>
                          <a:latin typeface="Cambria Math"/>
                          <a:ea typeface="Cambria Math"/>
                        </a:rPr>
                        <m:t>≤</m:t>
                      </m:r>
                      <m:r>
                        <a:rPr lang="en-US" sz="2000" b="0" i="1" dirty="0" smtClean="0">
                          <a:solidFill>
                            <a:schemeClr val="tx1"/>
                          </a:solidFill>
                          <a:latin typeface="Cambria Math"/>
                          <a:ea typeface="Cambria Math"/>
                        </a:rPr>
                        <m:t>𝑘</m:t>
                      </m:r>
                      <m:r>
                        <a:rPr lang="en-US" sz="2000" b="0" i="1" dirty="0" smtClean="0">
                          <a:solidFill>
                            <a:schemeClr val="tx1"/>
                          </a:solidFill>
                          <a:latin typeface="Cambria Math"/>
                          <a:ea typeface="Cambria Math"/>
                        </a:rPr>
                        <m:t>≤</m:t>
                      </m:r>
                      <m:d>
                        <m:dPr>
                          <m:begChr m:val="|"/>
                          <m:endChr m:val="|"/>
                          <m:ctrlPr>
                            <a:rPr lang="en-US" sz="2000" i="1" dirty="0" smtClean="0">
                              <a:solidFill>
                                <a:schemeClr val="tx1"/>
                              </a:solidFill>
                              <a:latin typeface="Cambria Math"/>
                              <a:ea typeface="Cambria Math"/>
                            </a:rPr>
                          </m:ctrlPr>
                        </m:dPr>
                        <m:e>
                          <m:r>
                            <a:rPr lang="en-US" sz="2000" b="0" i="1" dirty="0" smtClean="0">
                              <a:solidFill>
                                <a:schemeClr val="tx1"/>
                              </a:solidFill>
                              <a:latin typeface="Cambria Math"/>
                              <a:ea typeface="Cambria Math"/>
                            </a:rPr>
                            <m:t>𝑊</m:t>
                          </m:r>
                        </m:e>
                      </m:d>
                      <m:r>
                        <a:rPr lang="en-US" sz="2000" b="1" i="1" dirty="0" smtClean="0">
                          <a:solidFill>
                            <a:schemeClr val="tx1"/>
                          </a:solidFill>
                          <a:latin typeface="Cambria Math"/>
                        </a:rPr>
                        <m:t>)</m:t>
                      </m:r>
                    </m:oMath>
                  </a14:m>
                  <a:r>
                    <a:rPr lang="en-US" sz="2000" dirty="0">
                      <a:solidFill>
                        <a:schemeClr val="tx1"/>
                      </a:solidFill>
                    </a:rPr>
                    <a:t>, we aim to identify the </a:t>
                  </a:r>
                  <a:r>
                    <a:rPr lang="en-US" sz="2000" b="1" dirty="0">
                      <a:solidFill>
                        <a:schemeClr val="tx1"/>
                      </a:solidFill>
                    </a:rPr>
                    <a:t>most cost-effective point</a:t>
                  </a:r>
                  <a:r>
                    <a:rPr lang="en-US" sz="2000" dirty="0">
                      <a:solidFill>
                        <a:schemeClr val="tx1"/>
                      </a:solidFill>
                    </a:rPr>
                    <a:t> in </a:t>
                  </a:r>
                  <a14:m>
                    <m:oMath xmlns:m="http://schemas.openxmlformats.org/officeDocument/2006/math">
                      <m:sSup>
                        <m:sSupPr>
                          <m:ctrlPr>
                            <a:rPr lang="en-US" sz="2000" i="1" dirty="0">
                              <a:solidFill>
                                <a:schemeClr val="tx1"/>
                              </a:solidFill>
                              <a:latin typeface="Cambria Math"/>
                            </a:rPr>
                          </m:ctrlPr>
                        </m:sSupPr>
                        <m:e>
                          <m:r>
                            <a:rPr lang="en-US" sz="2000" i="1" dirty="0">
                              <a:solidFill>
                                <a:schemeClr val="tx1"/>
                              </a:solidFill>
                              <a:latin typeface="Cambria Math"/>
                            </a:rPr>
                            <m:t>ℛ</m:t>
                          </m:r>
                        </m:e>
                        <m:sup>
                          <m:r>
                            <a:rPr lang="en-US" sz="2000" i="1" dirty="0">
                              <a:solidFill>
                                <a:schemeClr val="tx1"/>
                              </a:solidFill>
                              <a:latin typeface="Cambria Math"/>
                            </a:rPr>
                            <m:t>𝑑</m:t>
                          </m:r>
                        </m:sup>
                      </m:sSup>
                    </m:oMath>
                  </a14:m>
                  <a:r>
                    <a:rPr lang="en-US" sz="2000" dirty="0">
                      <a:solidFill>
                        <a:schemeClr val="tx1"/>
                      </a:solidFill>
                    </a:rPr>
                    <a:t> to attract </a:t>
                  </a:r>
                  <a:r>
                    <a:rPr lang="en-US" sz="2000" dirty="0" smtClean="0">
                      <a:solidFill>
                        <a:schemeClr val="tx1"/>
                      </a:solidFill>
                    </a:rPr>
                    <a:t>(</a:t>
                  </a:r>
                  <a:r>
                    <a:rPr lang="en-US" sz="2000" smtClean="0">
                      <a:solidFill>
                        <a:schemeClr val="tx1"/>
                      </a:solidFill>
                    </a:rPr>
                    <a:t>i.e., </a:t>
                  </a:r>
                  <a:r>
                    <a:rPr lang="en-US" sz="2000" i="1" dirty="0" smtClean="0">
                      <a:solidFill>
                        <a:schemeClr val="tx1"/>
                      </a:solidFill>
                    </a:rPr>
                    <a:t>top-1</a:t>
                  </a:r>
                  <a:r>
                    <a:rPr lang="en-US" sz="2000" dirty="0" smtClean="0">
                      <a:solidFill>
                        <a:schemeClr val="tx1"/>
                      </a:solidFill>
                    </a:rPr>
                    <a:t> tuple) at </a:t>
                  </a:r>
                  <a:r>
                    <a:rPr lang="en-US" sz="2000" dirty="0">
                      <a:solidFill>
                        <a:schemeClr val="tx1"/>
                      </a:solidFill>
                    </a:rPr>
                    <a:t>least </a:t>
                  </a:r>
                  <a14:m>
                    <m:oMath xmlns:m="http://schemas.openxmlformats.org/officeDocument/2006/math">
                      <m:r>
                        <a:rPr lang="en-US" sz="2000" b="1" i="1" dirty="0">
                          <a:solidFill>
                            <a:schemeClr val="tx1"/>
                          </a:solidFill>
                          <a:latin typeface="Cambria Math"/>
                        </a:rPr>
                        <m:t>𝒌</m:t>
                      </m:r>
                    </m:oMath>
                  </a14:m>
                  <a:r>
                    <a:rPr lang="en-US" sz="2000" dirty="0">
                      <a:solidFill>
                        <a:schemeClr val="tx1"/>
                      </a:solidFill>
                    </a:rPr>
                    <a:t> users</a:t>
                  </a:r>
                  <a:r>
                    <a:rPr lang="en-US" sz="2000" dirty="0" smtClean="0">
                      <a:solidFill>
                        <a:schemeClr val="tx1"/>
                      </a:solidFill>
                    </a:rPr>
                    <a:t>.</a:t>
                  </a:r>
                  <a:endParaRPr lang="en-AU" sz="2000" dirty="0">
                    <a:solidFill>
                      <a:schemeClr val="tx1"/>
                    </a:solidFill>
                  </a:endParaRPr>
                </a:p>
              </p:txBody>
            </p:sp>
          </mc:Choice>
          <mc:Fallback xmlns="">
            <p:sp>
              <p:nvSpPr>
                <p:cNvPr id="10" name="矩形 9"/>
                <p:cNvSpPr>
                  <a:spLocks noRot="1" noChangeAspect="1" noMove="1" noResize="1" noEditPoints="1" noAdjustHandles="1" noChangeArrowheads="1" noChangeShapeType="1" noTextEdit="1"/>
                </p:cNvSpPr>
                <p:nvPr/>
              </p:nvSpPr>
              <p:spPr>
                <a:xfrm>
                  <a:off x="947158" y="2073533"/>
                  <a:ext cx="7268463" cy="1442024"/>
                </a:xfrm>
                <a:prstGeom prst="rect">
                  <a:avLst/>
                </a:prstGeom>
                <a:blipFill rotWithShape="1">
                  <a:blip r:embed="rId2"/>
                  <a:stretch>
                    <a:fillRect l="-839" r="-1594" b="-3376"/>
                  </a:stretch>
                </a:blipFill>
                <a:ln>
                  <a:noFill/>
                </a:ln>
              </p:spPr>
              <p:txBody>
                <a:bodyPr/>
                <a:lstStyle/>
                <a:p>
                  <a:r>
                    <a:rPr lang="en-AU">
                      <a:noFill/>
                    </a:rPr>
                    <a:t> </a:t>
                  </a:r>
                </a:p>
              </p:txBody>
            </p:sp>
          </mc:Fallback>
        </mc:AlternateContent>
      </p:grpSp>
      <p:sp>
        <p:nvSpPr>
          <p:cNvPr id="12" name="圆角矩形 11"/>
          <p:cNvSpPr/>
          <p:nvPr/>
        </p:nvSpPr>
        <p:spPr>
          <a:xfrm>
            <a:off x="479634" y="304800"/>
            <a:ext cx="8207166" cy="685800"/>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dirty="0"/>
              <a:t>Influence </a:t>
            </a:r>
            <a:r>
              <a:rPr lang="en-US" sz="3600" dirty="0" smtClean="0"/>
              <a:t>based </a:t>
            </a:r>
            <a:r>
              <a:rPr lang="en-US" sz="3600" dirty="0"/>
              <a:t>Cost Optimization</a:t>
            </a:r>
            <a:endParaRPr lang="en-AU" sz="3600" dirty="0">
              <a:solidFill>
                <a:schemeClr val="bg1"/>
              </a:solidFill>
            </a:endParaRPr>
          </a:p>
        </p:txBody>
      </p:sp>
    </p:spTree>
    <p:extLst>
      <p:ext uri="{BB962C8B-B14F-4D97-AF65-F5344CB8AC3E}">
        <p14:creationId xmlns:p14="http://schemas.microsoft.com/office/powerpoint/2010/main" val="4019227025"/>
      </p:ext>
    </p:extLst>
  </p:cSld>
  <p:clrMapOvr>
    <a:masterClrMapping/>
  </p:clrMapOvr>
  <mc:AlternateContent xmlns:mc="http://schemas.openxmlformats.org/markup-compatibility/2006">
    <mc:Choice xmlns:p14="http://schemas.microsoft.com/office/powerpoint/2010/main" Requires="p14">
      <p:transition spd="slow" p14:dur="2000" advTm="42445"/>
    </mc:Choice>
    <mc:Fallback>
      <p:transition spd="slow" advTm="42445"/>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771387" y="1467414"/>
            <a:ext cx="7619999" cy="1885386"/>
            <a:chOff x="762000" y="1524000"/>
            <a:chExt cx="7619999" cy="2057400"/>
          </a:xfrm>
        </p:grpSpPr>
        <p:sp>
          <p:nvSpPr>
            <p:cNvPr id="5" name="圆角矩形 4"/>
            <p:cNvSpPr/>
            <p:nvPr/>
          </p:nvSpPr>
          <p:spPr>
            <a:xfrm>
              <a:off x="762000" y="1524000"/>
              <a:ext cx="7619999" cy="2057400"/>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TextBox 5"/>
            <p:cNvSpPr txBox="1"/>
            <p:nvPr/>
          </p:nvSpPr>
          <p:spPr>
            <a:xfrm>
              <a:off x="3585891" y="1663184"/>
              <a:ext cx="1990995" cy="473333"/>
            </a:xfrm>
            <a:prstGeom prst="rect">
              <a:avLst/>
            </a:prstGeom>
          </p:spPr>
          <p:txBody>
            <a:bodyPr wrap="square" rtlCol="0">
              <a:spAutoFit/>
            </a:bodyPr>
            <a:lstStyle/>
            <a:p>
              <a:pPr marL="342900" indent="-342900" fontAlgn="auto">
                <a:spcBef>
                  <a:spcPct val="20000"/>
                </a:spcBef>
                <a:spcAft>
                  <a:spcPts val="0"/>
                </a:spcAft>
              </a:pPr>
              <a:r>
                <a:rPr lang="en-US" sz="2400" dirty="0" smtClean="0"/>
                <a:t>Existing work</a:t>
              </a:r>
              <a:endParaRPr kumimoji="0" lang="en-AU" sz="2400" b="1" i="0" u="none" strike="noStrike" kern="1200" cap="none" spc="0" normalizeH="0" baseline="0" noProof="0" dirty="0" smtClean="0">
                <a:ln>
                  <a:noFill/>
                </a:ln>
                <a:solidFill>
                  <a:schemeClr val="tx1"/>
                </a:solidFill>
                <a:effectLst/>
                <a:uLnTx/>
                <a:uFillTx/>
                <a:latin typeface="Sommet bold"/>
                <a:cs typeface="+mn-cs"/>
              </a:endParaRPr>
            </a:p>
          </p:txBody>
        </p:sp>
        <p:sp>
          <p:nvSpPr>
            <p:cNvPr id="7" name="矩形 6"/>
            <p:cNvSpPr/>
            <p:nvPr/>
          </p:nvSpPr>
          <p:spPr>
            <a:xfrm>
              <a:off x="937767" y="2250966"/>
              <a:ext cx="7268463" cy="1177615"/>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[Gao et al. VLDB2015</a:t>
              </a:r>
              <a:r>
                <a:rPr lang="en-US" sz="2000" dirty="0" smtClean="0">
                  <a:solidFill>
                    <a:schemeClr val="tx1"/>
                  </a:solidFill>
                </a:rPr>
                <a:t>] develop a novel algorithm to find the cost optimal point to attract a </a:t>
              </a:r>
              <a:r>
                <a:rPr lang="en-US" sz="2000" b="1" dirty="0" smtClean="0">
                  <a:solidFill>
                    <a:schemeClr val="tx1"/>
                  </a:solidFill>
                </a:rPr>
                <a:t>specific group of k users </a:t>
              </a:r>
              <a:r>
                <a:rPr lang="en-US" sz="2000" dirty="0" smtClean="0">
                  <a:solidFill>
                    <a:schemeClr val="tx1"/>
                  </a:solidFill>
                </a:rPr>
                <a:t>by applying </a:t>
              </a:r>
              <a:r>
                <a:rPr lang="en-US" sz="2000" b="1" dirty="0" smtClean="0">
                  <a:solidFill>
                    <a:schemeClr val="tx1"/>
                  </a:solidFill>
                </a:rPr>
                <a:t>quadratic programming</a:t>
              </a:r>
              <a:r>
                <a:rPr lang="en-US" sz="2000" dirty="0" smtClean="0">
                  <a:solidFill>
                    <a:schemeClr val="tx1"/>
                  </a:solidFill>
                </a:rPr>
                <a:t> method.</a:t>
              </a:r>
              <a:endParaRPr lang="en-AU" sz="2000" b="1" dirty="0">
                <a:solidFill>
                  <a:schemeClr val="tx1"/>
                </a:solidFill>
                <a:latin typeface="Sommet bold"/>
              </a:endParaRPr>
            </a:p>
          </p:txBody>
        </p:sp>
      </p:grpSp>
      <mc:AlternateContent xmlns:mc="http://schemas.openxmlformats.org/markup-compatibility/2006" xmlns:a14="http://schemas.microsoft.com/office/drawing/2010/main">
        <mc:Choice Requires="a14">
          <p:sp>
            <p:nvSpPr>
              <p:cNvPr id="8" name="圆角矩形 7"/>
              <p:cNvSpPr/>
              <p:nvPr/>
            </p:nvSpPr>
            <p:spPr>
              <a:xfrm>
                <a:off x="381000" y="3733800"/>
                <a:ext cx="5934214" cy="914400"/>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rPr>
                  <a:t>Issue 1:</a:t>
                </a:r>
                <a:r>
                  <a:rPr lang="en-US" dirty="0" smtClean="0">
                    <a:solidFill>
                      <a:schemeClr val="tx1"/>
                    </a:solidFill>
                  </a:rPr>
                  <a:t> </a:t>
                </a:r>
              </a:p>
              <a:p>
                <a:pPr algn="ctr"/>
                <a:r>
                  <a:rPr lang="en-US" dirty="0" smtClean="0">
                    <a:solidFill>
                      <a:schemeClr val="tx1"/>
                    </a:solidFill>
                  </a:rPr>
                  <a:t>It is cost-prohibitive to </a:t>
                </a:r>
                <a:r>
                  <a:rPr lang="en-US" b="1" dirty="0" smtClean="0">
                    <a:solidFill>
                      <a:schemeClr val="tx1"/>
                    </a:solidFill>
                  </a:rPr>
                  <a:t>enumerate </a:t>
                </a:r>
                <a14:m>
                  <m:oMath xmlns:m="http://schemas.openxmlformats.org/officeDocument/2006/math">
                    <m:d>
                      <m:dPr>
                        <m:ctrlPr>
                          <a:rPr lang="en-US" b="1" i="1" smtClean="0">
                            <a:solidFill>
                              <a:schemeClr val="tx1"/>
                            </a:solidFill>
                            <a:latin typeface="Cambria Math"/>
                          </a:rPr>
                        </m:ctrlPr>
                      </m:dPr>
                      <m:e>
                        <m:f>
                          <m:fPr>
                            <m:type m:val="noBar"/>
                            <m:ctrlPr>
                              <a:rPr lang="en-US" b="1" i="1" smtClean="0">
                                <a:solidFill>
                                  <a:schemeClr val="tx1"/>
                                </a:solidFill>
                                <a:latin typeface="Cambria Math"/>
                              </a:rPr>
                            </m:ctrlPr>
                          </m:fPr>
                          <m:num>
                            <m:r>
                              <a:rPr lang="en-US" b="1" i="1" smtClean="0">
                                <a:solidFill>
                                  <a:schemeClr val="tx1"/>
                                </a:solidFill>
                                <a:latin typeface="Cambria Math"/>
                              </a:rPr>
                              <m:t>𝒏</m:t>
                            </m:r>
                          </m:num>
                          <m:den>
                            <m:r>
                              <a:rPr lang="en-US" b="1" i="1" smtClean="0">
                                <a:solidFill>
                                  <a:schemeClr val="tx1"/>
                                </a:solidFill>
                                <a:latin typeface="Cambria Math"/>
                              </a:rPr>
                              <m:t>𝒌</m:t>
                            </m:r>
                          </m:den>
                        </m:f>
                      </m:e>
                    </m:d>
                  </m:oMath>
                </a14:m>
                <a:r>
                  <a:rPr lang="en-US" b="1" dirty="0" smtClean="0">
                    <a:solidFill>
                      <a:schemeClr val="tx1"/>
                    </a:solidFill>
                  </a:rPr>
                  <a:t> possible groups </a:t>
                </a:r>
              </a:p>
            </p:txBody>
          </p:sp>
        </mc:Choice>
        <mc:Fallback xmlns="">
          <p:sp>
            <p:nvSpPr>
              <p:cNvPr id="8" name="圆角矩形 7"/>
              <p:cNvSpPr>
                <a:spLocks noRot="1" noChangeAspect="1" noMove="1" noResize="1" noEditPoints="1" noAdjustHandles="1" noChangeArrowheads="1" noChangeShapeType="1" noTextEdit="1"/>
              </p:cNvSpPr>
              <p:nvPr/>
            </p:nvSpPr>
            <p:spPr>
              <a:xfrm>
                <a:off x="381000" y="3733800"/>
                <a:ext cx="5934214" cy="914400"/>
              </a:xfrm>
              <a:prstGeom prst="roundRect">
                <a:avLst/>
              </a:prstGeom>
              <a:blipFill rotWithShape="1">
                <a:blip r:embed="rId3"/>
                <a:stretch>
                  <a:fillRect r="-614"/>
                </a:stretch>
              </a:blipFill>
            </p:spPr>
            <p:txBody>
              <a:bodyPr/>
              <a:lstStyle/>
              <a:p>
                <a:r>
                  <a:rPr lang="en-AU">
                    <a:noFill/>
                  </a:rPr>
                  <a:t> </a:t>
                </a:r>
              </a:p>
            </p:txBody>
          </p:sp>
        </mc:Fallback>
      </mc:AlternateContent>
      <p:sp>
        <p:nvSpPr>
          <p:cNvPr id="9" name="圆角矩形 8"/>
          <p:cNvSpPr/>
          <p:nvPr/>
        </p:nvSpPr>
        <p:spPr>
          <a:xfrm>
            <a:off x="3348107" y="4876800"/>
            <a:ext cx="5324612" cy="914400"/>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rPr>
              <a:t>Issue 2:</a:t>
            </a:r>
          </a:p>
          <a:p>
            <a:pPr algn="ctr"/>
            <a:r>
              <a:rPr lang="en-US" dirty="0" smtClean="0">
                <a:solidFill>
                  <a:schemeClr val="tx1"/>
                </a:solidFill>
              </a:rPr>
              <a:t>We aim to support the general </a:t>
            </a:r>
            <a:r>
              <a:rPr lang="en-US" b="1" dirty="0" smtClean="0">
                <a:solidFill>
                  <a:schemeClr val="tx1"/>
                </a:solidFill>
              </a:rPr>
              <a:t>monotonic and convex cost functions</a:t>
            </a:r>
          </a:p>
        </p:txBody>
      </p:sp>
      <p:sp>
        <p:nvSpPr>
          <p:cNvPr id="11" name="Line 39"/>
          <p:cNvSpPr>
            <a:spLocks noChangeShapeType="1"/>
          </p:cNvSpPr>
          <p:nvPr/>
        </p:nvSpPr>
        <p:spPr bwMode="auto">
          <a:xfrm flipH="1">
            <a:off x="3437975" y="2828925"/>
            <a:ext cx="1219200" cy="838200"/>
          </a:xfrm>
          <a:prstGeom prst="line">
            <a:avLst/>
          </a:prstGeom>
          <a:noFill/>
          <a:ln w="76200">
            <a:solidFill>
              <a:schemeClr val="folHlink"/>
            </a:solidFill>
            <a:round/>
            <a:headEnd/>
            <a:tailEnd type="triangle" w="med" len="med"/>
          </a:ln>
        </p:spPr>
        <p:txBody>
          <a:bodyPr/>
          <a:lstStyle/>
          <a:p>
            <a:endParaRPr lang="en-US"/>
          </a:p>
        </p:txBody>
      </p:sp>
      <p:sp>
        <p:nvSpPr>
          <p:cNvPr id="12" name="Line 39"/>
          <p:cNvSpPr>
            <a:spLocks noChangeShapeType="1"/>
          </p:cNvSpPr>
          <p:nvPr/>
        </p:nvSpPr>
        <p:spPr bwMode="auto">
          <a:xfrm>
            <a:off x="5943600" y="3165389"/>
            <a:ext cx="1524000" cy="1730459"/>
          </a:xfrm>
          <a:prstGeom prst="line">
            <a:avLst/>
          </a:prstGeom>
          <a:noFill/>
          <a:ln w="76200">
            <a:solidFill>
              <a:schemeClr val="folHlink"/>
            </a:solidFill>
            <a:round/>
            <a:headEnd/>
            <a:tailEnd type="triangle" w="med" len="med"/>
          </a:ln>
        </p:spPr>
        <p:txBody>
          <a:bodyPr/>
          <a:lstStyle/>
          <a:p>
            <a:endParaRPr lang="en-US"/>
          </a:p>
        </p:txBody>
      </p:sp>
      <p:sp>
        <p:nvSpPr>
          <p:cNvPr id="13" name="圆角矩形 12"/>
          <p:cNvSpPr/>
          <p:nvPr/>
        </p:nvSpPr>
        <p:spPr>
          <a:xfrm>
            <a:off x="479634" y="304800"/>
            <a:ext cx="8207166" cy="685800"/>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smtClean="0">
                <a:solidFill>
                  <a:schemeClr val="bg1"/>
                </a:solidFill>
              </a:rPr>
              <a:t>Existing Work</a:t>
            </a:r>
            <a:endParaRPr lang="en-AU" sz="3600" dirty="0">
              <a:solidFill>
                <a:schemeClr val="bg1"/>
              </a:solidFill>
            </a:endParaRPr>
          </a:p>
        </p:txBody>
      </p:sp>
    </p:spTree>
    <p:custDataLst>
      <p:tags r:id="rId1"/>
    </p:custDataLst>
    <p:extLst>
      <p:ext uri="{BB962C8B-B14F-4D97-AF65-F5344CB8AC3E}">
        <p14:creationId xmlns:p14="http://schemas.microsoft.com/office/powerpoint/2010/main" val="1359072306"/>
      </p:ext>
    </p:extLst>
  </p:cSld>
  <p:clrMapOvr>
    <a:masterClrMapping/>
  </p:clrMapOvr>
  <mc:AlternateContent xmlns:mc="http://schemas.openxmlformats.org/markup-compatibility/2006">
    <mc:Choice xmlns:p14="http://schemas.microsoft.com/office/powerpoint/2010/main" Requires="p14">
      <p:transition spd="slow" p14:dur="2000" advTm="84733"/>
    </mc:Choice>
    <mc:Fallback>
      <p:transition spd="slow" advTm="8473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animBg="1"/>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15" name="表格 14"/>
              <p:cNvGraphicFramePr>
                <a:graphicFrameLocks noGrp="1"/>
              </p:cNvGraphicFramePr>
              <p:nvPr>
                <p:extLst>
                  <p:ext uri="{D42A27DB-BD31-4B8C-83A1-F6EECF244321}">
                    <p14:modId xmlns:p14="http://schemas.microsoft.com/office/powerpoint/2010/main" val="1835231207"/>
                  </p:ext>
                </p:extLst>
              </p:nvPr>
            </p:nvGraphicFramePr>
            <p:xfrm>
              <a:off x="4495800" y="1600200"/>
              <a:ext cx="4191000" cy="1483360"/>
            </p:xfrm>
            <a:graphic>
              <a:graphicData uri="http://schemas.openxmlformats.org/drawingml/2006/table">
                <a:tbl>
                  <a:tblPr firstRow="1" bandRow="1">
                    <a:tableStyleId>{5C22544A-7EE6-4342-B048-85BDC9FD1C3A}</a:tableStyleId>
                  </a:tblPr>
                  <a:tblGrid>
                    <a:gridCol w="1397000"/>
                    <a:gridCol w="1397000"/>
                    <a:gridCol w="1397000"/>
                  </a:tblGrid>
                  <a:tr h="370840">
                    <a:tc>
                      <a:txBody>
                        <a:bodyPr/>
                        <a:lstStyle/>
                        <a:p>
                          <a:pPr algn="ctr"/>
                          <a:r>
                            <a:rPr lang="en-US" dirty="0" smtClean="0"/>
                            <a:t>ID</a:t>
                          </a:r>
                          <a:endParaRPr lang="en-AU" dirty="0"/>
                        </a:p>
                      </a:txBody>
                      <a:tcPr/>
                    </a:tc>
                    <a:tc>
                      <a:txBody>
                        <a:bodyPr/>
                        <a:lstStyle/>
                        <a:p>
                          <a:pPr algn="ctr"/>
                          <a:r>
                            <a:rPr lang="en-US" dirty="0" smtClean="0"/>
                            <a:t>attr1</a:t>
                          </a:r>
                          <a:endParaRPr lang="en-AU" dirty="0"/>
                        </a:p>
                      </a:txBody>
                      <a:tcPr/>
                    </a:tc>
                    <a:tc>
                      <a:txBody>
                        <a:bodyPr/>
                        <a:lstStyle/>
                        <a:p>
                          <a:pPr algn="ctr"/>
                          <a:r>
                            <a:rPr lang="en-US" dirty="0" smtClean="0"/>
                            <a:t>attr2</a:t>
                          </a:r>
                          <a:endParaRPr lang="en-AU" dirty="0"/>
                        </a:p>
                      </a:txBody>
                      <a:tcPr/>
                    </a:tc>
                  </a:tr>
                  <a:tr h="370840">
                    <a:tc>
                      <a:txBody>
                        <a:bodyPr/>
                        <a:lstStyle/>
                        <a:p>
                          <a:pPr algn="ctr"/>
                          <a14:m>
                            <m:oMathPara xmlns:m="http://schemas.openxmlformats.org/officeDocument/2006/math">
                              <m:oMathParaPr>
                                <m:jc m:val="centerGroup"/>
                              </m:oMathParaPr>
                              <m:oMath xmlns:m="http://schemas.openxmlformats.org/officeDocument/2006/math">
                                <m:sSub>
                                  <m:sSubPr>
                                    <m:ctrlPr>
                                      <a:rPr lang="en-US" i="1" dirty="0" smtClean="0">
                                        <a:latin typeface="Cambria Math"/>
                                      </a:rPr>
                                    </m:ctrlPr>
                                  </m:sSubPr>
                                  <m:e>
                                    <m:r>
                                      <a:rPr lang="en-US" i="1" dirty="0" smtClean="0">
                                        <a:latin typeface="Cambria Math"/>
                                      </a:rPr>
                                      <m:t>𝑝</m:t>
                                    </m:r>
                                  </m:e>
                                  <m:sub>
                                    <m:r>
                                      <a:rPr lang="en-US" i="1" dirty="0" smtClean="0">
                                        <a:latin typeface="Cambria Math"/>
                                      </a:rPr>
                                      <m:t>1</m:t>
                                    </m:r>
                                    <m:r>
                                      <m:rPr>
                                        <m:nor/>
                                      </m:rPr>
                                      <a:rPr lang="en-AU" dirty="0"/>
                                      <m:t> </m:t>
                                    </m:r>
                                  </m:sub>
                                </m:sSub>
                              </m:oMath>
                            </m:oMathPara>
                          </a14:m>
                          <a:endParaRPr lang="en-AU" dirty="0"/>
                        </a:p>
                      </a:txBody>
                      <a:tcPr/>
                    </a:tc>
                    <a:tc>
                      <a:txBody>
                        <a:bodyPr/>
                        <a:lstStyle/>
                        <a:p>
                          <a:pPr algn="ctr"/>
                          <a:r>
                            <a:rPr lang="en-US" dirty="0" smtClean="0"/>
                            <a:t>0.5</a:t>
                          </a:r>
                          <a:endParaRPr lang="en-AU" dirty="0"/>
                        </a:p>
                      </a:txBody>
                      <a:tcPr/>
                    </a:tc>
                    <a:tc>
                      <a:txBody>
                        <a:bodyPr/>
                        <a:lstStyle/>
                        <a:p>
                          <a:pPr algn="ctr"/>
                          <a:r>
                            <a:rPr lang="en-US" dirty="0" smtClean="0"/>
                            <a:t>3.0</a:t>
                          </a:r>
                          <a:endParaRPr lang="en-AU" dirty="0"/>
                        </a:p>
                      </a:txBody>
                      <a:tcPr/>
                    </a:tc>
                  </a:tr>
                  <a:tr h="370840">
                    <a:tc>
                      <a:txBody>
                        <a:bodyPr/>
                        <a:lstStyle/>
                        <a:p>
                          <a:pPr algn="ctr"/>
                          <a14:m>
                            <m:oMathPara xmlns:m="http://schemas.openxmlformats.org/officeDocument/2006/math">
                              <m:oMathParaPr>
                                <m:jc m:val="centerGroup"/>
                              </m:oMathParaPr>
                              <m:oMath xmlns:m="http://schemas.openxmlformats.org/officeDocument/2006/math">
                                <m:sSub>
                                  <m:sSubPr>
                                    <m:ctrlPr>
                                      <a:rPr lang="en-US" i="1" dirty="0" smtClean="0">
                                        <a:latin typeface="Cambria Math"/>
                                      </a:rPr>
                                    </m:ctrlPr>
                                  </m:sSubPr>
                                  <m:e>
                                    <m:r>
                                      <a:rPr lang="en-US" i="1" dirty="0" smtClean="0">
                                        <a:latin typeface="Cambria Math"/>
                                      </a:rPr>
                                      <m:t>𝑝</m:t>
                                    </m:r>
                                  </m:e>
                                  <m:sub>
                                    <m:r>
                                      <a:rPr lang="en-US" b="0" i="1" dirty="0" smtClean="0">
                                        <a:latin typeface="Cambria Math"/>
                                      </a:rPr>
                                      <m:t>2</m:t>
                                    </m:r>
                                    <m:r>
                                      <m:rPr>
                                        <m:nor/>
                                      </m:rPr>
                                      <a:rPr lang="en-AU" dirty="0"/>
                                      <m:t> </m:t>
                                    </m:r>
                                  </m:sub>
                                </m:sSub>
                              </m:oMath>
                            </m:oMathPara>
                          </a14:m>
                          <a:endParaRPr lang="en-AU" dirty="0"/>
                        </a:p>
                      </a:txBody>
                      <a:tcPr/>
                    </a:tc>
                    <a:tc>
                      <a:txBody>
                        <a:bodyPr/>
                        <a:lstStyle/>
                        <a:p>
                          <a:pPr algn="ctr"/>
                          <a:r>
                            <a:rPr lang="en-US" dirty="0" smtClean="0"/>
                            <a:t>1.5</a:t>
                          </a:r>
                          <a:endParaRPr lang="en-AU" dirty="0"/>
                        </a:p>
                      </a:txBody>
                      <a:tcPr/>
                    </a:tc>
                    <a:tc>
                      <a:txBody>
                        <a:bodyPr/>
                        <a:lstStyle/>
                        <a:p>
                          <a:pPr algn="ctr"/>
                          <a:r>
                            <a:rPr lang="en-US" dirty="0" smtClean="0"/>
                            <a:t>1.5</a:t>
                          </a:r>
                          <a:endParaRPr lang="en-AU" dirty="0"/>
                        </a:p>
                      </a:txBody>
                      <a:tcPr/>
                    </a:tc>
                  </a:tr>
                  <a:tr h="370840">
                    <a:tc>
                      <a:txBody>
                        <a:bodyPr/>
                        <a:lstStyle/>
                        <a:p>
                          <a:pPr algn="ctr"/>
                          <a14:m>
                            <m:oMathPara xmlns:m="http://schemas.openxmlformats.org/officeDocument/2006/math">
                              <m:oMathParaPr>
                                <m:jc m:val="centerGroup"/>
                              </m:oMathParaPr>
                              <m:oMath xmlns:m="http://schemas.openxmlformats.org/officeDocument/2006/math">
                                <m:sSub>
                                  <m:sSubPr>
                                    <m:ctrlPr>
                                      <a:rPr lang="en-US" i="1" dirty="0" smtClean="0">
                                        <a:latin typeface="Cambria Math"/>
                                      </a:rPr>
                                    </m:ctrlPr>
                                  </m:sSubPr>
                                  <m:e>
                                    <m:r>
                                      <a:rPr lang="en-US" i="1" dirty="0" smtClean="0">
                                        <a:latin typeface="Cambria Math"/>
                                      </a:rPr>
                                      <m:t>𝑝</m:t>
                                    </m:r>
                                  </m:e>
                                  <m:sub>
                                    <m:r>
                                      <a:rPr lang="en-US" b="0" i="1" dirty="0" smtClean="0">
                                        <a:latin typeface="Cambria Math"/>
                                      </a:rPr>
                                      <m:t>3</m:t>
                                    </m:r>
                                    <m:r>
                                      <m:rPr>
                                        <m:nor/>
                                      </m:rPr>
                                      <a:rPr lang="en-AU" dirty="0"/>
                                      <m:t> </m:t>
                                    </m:r>
                                  </m:sub>
                                </m:sSub>
                              </m:oMath>
                            </m:oMathPara>
                          </a14:m>
                          <a:endParaRPr lang="en-AU" dirty="0"/>
                        </a:p>
                      </a:txBody>
                      <a:tcPr/>
                    </a:tc>
                    <a:tc>
                      <a:txBody>
                        <a:bodyPr/>
                        <a:lstStyle/>
                        <a:p>
                          <a:pPr algn="ctr"/>
                          <a:r>
                            <a:rPr lang="en-US" dirty="0" smtClean="0"/>
                            <a:t>3.0</a:t>
                          </a:r>
                          <a:endParaRPr lang="en-AU" dirty="0"/>
                        </a:p>
                      </a:txBody>
                      <a:tcPr/>
                    </a:tc>
                    <a:tc>
                      <a:txBody>
                        <a:bodyPr/>
                        <a:lstStyle/>
                        <a:p>
                          <a:pPr algn="ctr"/>
                          <a:r>
                            <a:rPr lang="en-US" dirty="0" smtClean="0"/>
                            <a:t>0.5</a:t>
                          </a:r>
                          <a:endParaRPr lang="en-AU" dirty="0"/>
                        </a:p>
                      </a:txBody>
                      <a:tcPr/>
                    </a:tc>
                  </a:tr>
                </a:tbl>
              </a:graphicData>
            </a:graphic>
          </p:graphicFrame>
        </mc:Choice>
        <mc:Fallback xmlns="">
          <p:graphicFrame>
            <p:nvGraphicFramePr>
              <p:cNvPr id="15" name="表格 14"/>
              <p:cNvGraphicFramePr>
                <a:graphicFrameLocks noGrp="1"/>
              </p:cNvGraphicFramePr>
              <p:nvPr>
                <p:extLst>
                  <p:ext uri="{D42A27DB-BD31-4B8C-83A1-F6EECF244321}">
                    <p14:modId xmlns:p14="http://schemas.microsoft.com/office/powerpoint/2010/main" val="1835231207"/>
                  </p:ext>
                </p:extLst>
              </p:nvPr>
            </p:nvGraphicFramePr>
            <p:xfrm>
              <a:off x="4495800" y="1600200"/>
              <a:ext cx="4191000" cy="1483360"/>
            </p:xfrm>
            <a:graphic>
              <a:graphicData uri="http://schemas.openxmlformats.org/drawingml/2006/table">
                <a:tbl>
                  <a:tblPr firstRow="1" bandRow="1">
                    <a:tableStyleId>{5C22544A-7EE6-4342-B048-85BDC9FD1C3A}</a:tableStyleId>
                  </a:tblPr>
                  <a:tblGrid>
                    <a:gridCol w="1397000"/>
                    <a:gridCol w="1397000"/>
                    <a:gridCol w="1397000"/>
                  </a:tblGrid>
                  <a:tr h="370840">
                    <a:tc>
                      <a:txBody>
                        <a:bodyPr/>
                        <a:lstStyle/>
                        <a:p>
                          <a:pPr algn="ctr"/>
                          <a:r>
                            <a:rPr lang="en-US" dirty="0" smtClean="0"/>
                            <a:t>ID</a:t>
                          </a:r>
                          <a:endParaRPr lang="en-AU" dirty="0"/>
                        </a:p>
                      </a:txBody>
                      <a:tcPr/>
                    </a:tc>
                    <a:tc>
                      <a:txBody>
                        <a:bodyPr/>
                        <a:lstStyle/>
                        <a:p>
                          <a:pPr algn="ctr"/>
                          <a:r>
                            <a:rPr lang="en-US" dirty="0" smtClean="0"/>
                            <a:t>attr1</a:t>
                          </a:r>
                          <a:endParaRPr lang="en-AU" dirty="0"/>
                        </a:p>
                      </a:txBody>
                      <a:tcPr/>
                    </a:tc>
                    <a:tc>
                      <a:txBody>
                        <a:bodyPr/>
                        <a:lstStyle/>
                        <a:p>
                          <a:pPr algn="ctr"/>
                          <a:r>
                            <a:rPr lang="en-US" dirty="0" smtClean="0"/>
                            <a:t>attr2</a:t>
                          </a:r>
                          <a:endParaRPr lang="en-AU" dirty="0"/>
                        </a:p>
                      </a:txBody>
                      <a:tcPr/>
                    </a:tc>
                  </a:tr>
                  <a:tr h="370840">
                    <a:tc>
                      <a:txBody>
                        <a:bodyPr/>
                        <a:lstStyle/>
                        <a:p>
                          <a:endParaRPr lang="en-US"/>
                        </a:p>
                      </a:txBody>
                      <a:tcPr>
                        <a:blipFill rotWithShape="1">
                          <a:blip r:embed="rId2"/>
                          <a:stretch>
                            <a:fillRect l="-437" t="-108197" r="-200000" b="-222951"/>
                          </a:stretch>
                        </a:blipFill>
                      </a:tcPr>
                    </a:tc>
                    <a:tc>
                      <a:txBody>
                        <a:bodyPr/>
                        <a:lstStyle/>
                        <a:p>
                          <a:pPr algn="ctr"/>
                          <a:r>
                            <a:rPr lang="en-US" dirty="0" smtClean="0"/>
                            <a:t>0.5</a:t>
                          </a:r>
                          <a:endParaRPr lang="en-AU" dirty="0"/>
                        </a:p>
                      </a:txBody>
                      <a:tcPr/>
                    </a:tc>
                    <a:tc>
                      <a:txBody>
                        <a:bodyPr/>
                        <a:lstStyle/>
                        <a:p>
                          <a:pPr algn="ctr"/>
                          <a:r>
                            <a:rPr lang="en-US" dirty="0" smtClean="0"/>
                            <a:t>3.0</a:t>
                          </a:r>
                          <a:endParaRPr lang="en-AU" dirty="0"/>
                        </a:p>
                      </a:txBody>
                      <a:tcPr/>
                    </a:tc>
                  </a:tr>
                  <a:tr h="370840">
                    <a:tc>
                      <a:txBody>
                        <a:bodyPr/>
                        <a:lstStyle/>
                        <a:p>
                          <a:endParaRPr lang="en-US"/>
                        </a:p>
                      </a:txBody>
                      <a:tcPr>
                        <a:blipFill rotWithShape="1">
                          <a:blip r:embed="rId2"/>
                          <a:stretch>
                            <a:fillRect l="-437" t="-211667" r="-200000" b="-126667"/>
                          </a:stretch>
                        </a:blipFill>
                      </a:tcPr>
                    </a:tc>
                    <a:tc>
                      <a:txBody>
                        <a:bodyPr/>
                        <a:lstStyle/>
                        <a:p>
                          <a:pPr algn="ctr"/>
                          <a:r>
                            <a:rPr lang="en-US" dirty="0" smtClean="0"/>
                            <a:t>1.5</a:t>
                          </a:r>
                          <a:endParaRPr lang="en-AU" dirty="0"/>
                        </a:p>
                      </a:txBody>
                      <a:tcPr/>
                    </a:tc>
                    <a:tc>
                      <a:txBody>
                        <a:bodyPr/>
                        <a:lstStyle/>
                        <a:p>
                          <a:pPr algn="ctr"/>
                          <a:r>
                            <a:rPr lang="en-US" dirty="0" smtClean="0"/>
                            <a:t>1.5</a:t>
                          </a:r>
                          <a:endParaRPr lang="en-AU" dirty="0"/>
                        </a:p>
                      </a:txBody>
                      <a:tcPr/>
                    </a:tc>
                  </a:tr>
                  <a:tr h="370840">
                    <a:tc>
                      <a:txBody>
                        <a:bodyPr/>
                        <a:lstStyle/>
                        <a:p>
                          <a:endParaRPr lang="en-US"/>
                        </a:p>
                      </a:txBody>
                      <a:tcPr>
                        <a:blipFill rotWithShape="1">
                          <a:blip r:embed="rId2"/>
                          <a:stretch>
                            <a:fillRect l="-437" t="-306557" r="-200000" b="-24590"/>
                          </a:stretch>
                        </a:blipFill>
                      </a:tcPr>
                    </a:tc>
                    <a:tc>
                      <a:txBody>
                        <a:bodyPr/>
                        <a:lstStyle/>
                        <a:p>
                          <a:pPr algn="ctr"/>
                          <a:r>
                            <a:rPr lang="en-US" dirty="0" smtClean="0"/>
                            <a:t>3.0</a:t>
                          </a:r>
                          <a:endParaRPr lang="en-AU" dirty="0"/>
                        </a:p>
                      </a:txBody>
                      <a:tcPr/>
                    </a:tc>
                    <a:tc>
                      <a:txBody>
                        <a:bodyPr/>
                        <a:lstStyle/>
                        <a:p>
                          <a:pPr algn="ctr"/>
                          <a:r>
                            <a:rPr lang="en-US" dirty="0" smtClean="0"/>
                            <a:t>0.5</a:t>
                          </a:r>
                          <a:endParaRPr lang="en-AU" dirty="0"/>
                        </a:p>
                      </a:txBody>
                      <a:tcPr/>
                    </a:tc>
                  </a:tr>
                </a:tbl>
              </a:graphicData>
            </a:graphic>
          </p:graphicFrame>
        </mc:Fallback>
      </mc:AlternateContent>
      <p:sp>
        <p:nvSpPr>
          <p:cNvPr id="17" name="圆角矩形 16"/>
          <p:cNvSpPr/>
          <p:nvPr/>
        </p:nvSpPr>
        <p:spPr>
          <a:xfrm>
            <a:off x="4495800" y="1143000"/>
            <a:ext cx="4190999" cy="381000"/>
          </a:xfrm>
          <a:prstGeom prst="round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Product tuples</a:t>
            </a:r>
            <a:endParaRPr lang="en-AU" dirty="0">
              <a:solidFill>
                <a:schemeClr val="tx1"/>
              </a:solidFill>
            </a:endParaRPr>
          </a:p>
        </p:txBody>
      </p:sp>
      <p:sp>
        <p:nvSpPr>
          <p:cNvPr id="55" name="圆角矩形 54"/>
          <p:cNvSpPr/>
          <p:nvPr/>
        </p:nvSpPr>
        <p:spPr>
          <a:xfrm>
            <a:off x="479634" y="228600"/>
            <a:ext cx="8207166" cy="685800"/>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dirty="0" smtClean="0">
                <a:solidFill>
                  <a:schemeClr val="bg1"/>
                </a:solidFill>
              </a:rPr>
              <a:t> </a:t>
            </a:r>
            <a:r>
              <a:rPr lang="en-US" altLang="zh-CN" sz="3600" dirty="0" smtClean="0">
                <a:solidFill>
                  <a:schemeClr val="bg1"/>
                </a:solidFill>
              </a:rPr>
              <a:t>Preliminaries</a:t>
            </a:r>
            <a:endParaRPr lang="en-AU" sz="3600" dirty="0">
              <a:solidFill>
                <a:schemeClr val="bg1"/>
              </a:solidFill>
            </a:endParaRPr>
          </a:p>
        </p:txBody>
      </p:sp>
      <p:grpSp>
        <p:nvGrpSpPr>
          <p:cNvPr id="2" name="组合 1"/>
          <p:cNvGrpSpPr/>
          <p:nvPr/>
        </p:nvGrpSpPr>
        <p:grpSpPr>
          <a:xfrm>
            <a:off x="280073" y="3006966"/>
            <a:ext cx="3639302" cy="3055249"/>
            <a:chOff x="280073" y="3006966"/>
            <a:chExt cx="3639302" cy="3055249"/>
          </a:xfrm>
        </p:grpSpPr>
        <p:grpSp>
          <p:nvGrpSpPr>
            <p:cNvPr id="18" name="组合 17"/>
            <p:cNvGrpSpPr/>
            <p:nvPr/>
          </p:nvGrpSpPr>
          <p:grpSpPr>
            <a:xfrm>
              <a:off x="778605" y="3075253"/>
              <a:ext cx="3048000" cy="2590800"/>
              <a:chOff x="914400" y="2362200"/>
              <a:chExt cx="3048000" cy="2590800"/>
            </a:xfrm>
          </p:grpSpPr>
          <p:cxnSp>
            <p:nvCxnSpPr>
              <p:cNvPr id="19" name="直接箭头连接符 18"/>
              <p:cNvCxnSpPr/>
              <p:nvPr/>
            </p:nvCxnSpPr>
            <p:spPr>
              <a:xfrm>
                <a:off x="914400" y="4953000"/>
                <a:ext cx="30480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直接箭头连接符 19"/>
              <p:cNvCxnSpPr/>
              <p:nvPr/>
            </p:nvCxnSpPr>
            <p:spPr>
              <a:xfrm flipV="1">
                <a:off x="914400" y="2362200"/>
                <a:ext cx="0" cy="25908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24" name="椭圆 23"/>
            <p:cNvSpPr/>
            <p:nvPr/>
          </p:nvSpPr>
          <p:spPr>
            <a:xfrm>
              <a:off x="1073880" y="3540853"/>
              <a:ext cx="144000" cy="144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sp>
          <p:nvSpPr>
            <p:cNvPr id="25" name="椭圆 24"/>
            <p:cNvSpPr/>
            <p:nvPr/>
          </p:nvSpPr>
          <p:spPr>
            <a:xfrm>
              <a:off x="2840205" y="5208853"/>
              <a:ext cx="144000" cy="144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sp>
          <p:nvSpPr>
            <p:cNvPr id="26" name="椭圆 25"/>
            <p:cNvSpPr/>
            <p:nvPr/>
          </p:nvSpPr>
          <p:spPr>
            <a:xfrm>
              <a:off x="1759637" y="4604659"/>
              <a:ext cx="144000" cy="144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mc:AlternateContent xmlns:mc="http://schemas.openxmlformats.org/markup-compatibility/2006" xmlns:a14="http://schemas.microsoft.com/office/drawing/2010/main">
          <mc:Choice Requires="a14">
            <p:sp>
              <p:nvSpPr>
                <p:cNvPr id="28" name="TextBox 27"/>
                <p:cNvSpPr txBox="1"/>
                <p:nvPr/>
              </p:nvSpPr>
              <p:spPr>
                <a:xfrm>
                  <a:off x="1178242" y="3212743"/>
                  <a:ext cx="582563" cy="400110"/>
                </a:xfrm>
                <a:prstGeom prst="rect">
                  <a:avLst/>
                </a:prstGeom>
              </p:spPr>
              <p:txBody>
                <a:bodyPr wrap="square" rtlCol="0">
                  <a:spAutoFit/>
                </a:bodyPr>
                <a:lstStyle/>
                <a:p>
                  <a:pPr marL="342900" indent="-342900" fontAlgn="auto">
                    <a:spcBef>
                      <a:spcPct val="20000"/>
                    </a:spcBef>
                    <a:spcAft>
                      <a:spcPts val="0"/>
                    </a:spcAft>
                  </a:pPr>
                  <a14:m>
                    <m:oMathPara xmlns:m="http://schemas.openxmlformats.org/officeDocument/2006/math">
                      <m:oMathParaPr>
                        <m:jc m:val="centerGroup"/>
                      </m:oMathParaPr>
                      <m:oMath xmlns:m="http://schemas.openxmlformats.org/officeDocument/2006/math">
                        <m:sSub>
                          <m:sSubPr>
                            <m:ctrlPr>
                              <a:rPr lang="en-US" sz="2000" i="1" dirty="0">
                                <a:latin typeface="Cambria Math"/>
                              </a:rPr>
                            </m:ctrlPr>
                          </m:sSubPr>
                          <m:e>
                            <m:r>
                              <a:rPr lang="en-US" sz="2000" i="1" dirty="0">
                                <a:latin typeface="Cambria Math"/>
                              </a:rPr>
                              <m:t>𝑝</m:t>
                            </m:r>
                          </m:e>
                          <m:sub>
                            <m:r>
                              <a:rPr lang="en-US" sz="2000" i="1" dirty="0">
                                <a:latin typeface="Cambria Math"/>
                              </a:rPr>
                              <m:t>1</m:t>
                            </m:r>
                            <m:r>
                              <m:rPr>
                                <m:nor/>
                              </m:rPr>
                              <a:rPr lang="en-AU" sz="2000" dirty="0"/>
                              <m:t> </m:t>
                            </m:r>
                          </m:sub>
                        </m:sSub>
                      </m:oMath>
                    </m:oMathPara>
                  </a14:m>
                  <a:endParaRPr kumimoji="0" lang="en-AU" sz="2000" i="0" u="none" strike="noStrike" kern="1200" cap="none" spc="0" normalizeH="0" baseline="0" noProof="0" dirty="0" smtClean="0">
                    <a:ln>
                      <a:noFill/>
                    </a:ln>
                    <a:solidFill>
                      <a:schemeClr val="tx1"/>
                    </a:solidFill>
                    <a:effectLst/>
                    <a:uLnTx/>
                    <a:uFillTx/>
                    <a:latin typeface="Sommet bold"/>
                    <a:ea typeface="+mn-ea"/>
                    <a:cs typeface="+mn-cs"/>
                  </a:endParaRPr>
                </a:p>
              </p:txBody>
            </p:sp>
          </mc:Choice>
          <mc:Fallback xmlns="">
            <p:sp>
              <p:nvSpPr>
                <p:cNvPr id="28" name="TextBox 27"/>
                <p:cNvSpPr txBox="1">
                  <a:spLocks noRot="1" noChangeAspect="1" noMove="1" noResize="1" noEditPoints="1" noAdjustHandles="1" noChangeArrowheads="1" noChangeShapeType="1" noTextEdit="1"/>
                </p:cNvSpPr>
                <p:nvPr/>
              </p:nvSpPr>
              <p:spPr>
                <a:xfrm>
                  <a:off x="1178242" y="3212743"/>
                  <a:ext cx="582563" cy="400110"/>
                </a:xfrm>
                <a:prstGeom prst="rect">
                  <a:avLst/>
                </a:prstGeom>
                <a:blipFill rotWithShape="1">
                  <a:blip r:embed="rId3"/>
                  <a:stretch>
                    <a:fillRect b="-9091"/>
                  </a:stretch>
                </a:blipFill>
              </p:spPr>
              <p:txBody>
                <a:bodyPr/>
                <a:lstStyle/>
                <a:p>
                  <a:r>
                    <a:rPr lang="en-AU">
                      <a:noFill/>
                    </a:rPr>
                    <a:t> </a:t>
                  </a:r>
                </a:p>
              </p:txBody>
            </p:sp>
          </mc:Fallback>
        </mc:AlternateContent>
        <p:sp>
          <p:nvSpPr>
            <p:cNvPr id="29" name="TextBox 28"/>
            <p:cNvSpPr txBox="1"/>
            <p:nvPr/>
          </p:nvSpPr>
          <p:spPr>
            <a:xfrm rot="10800000">
              <a:off x="318191" y="3006966"/>
              <a:ext cx="492443" cy="646972"/>
            </a:xfrm>
            <a:prstGeom prst="rect">
              <a:avLst/>
            </a:prstGeom>
          </p:spPr>
          <p:txBody>
            <a:bodyPr vert="eaVert" wrap="none" rtlCol="0">
              <a:spAutoFit/>
            </a:bodyPr>
            <a:lstStyle/>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r>
                <a:rPr kumimoji="0" lang="en-US" sz="2000" b="1" i="0" u="none" strike="noStrike" kern="1200" cap="none" spc="0" normalizeH="0" baseline="0" noProof="0" dirty="0" smtClean="0">
                  <a:ln>
                    <a:noFill/>
                  </a:ln>
                  <a:solidFill>
                    <a:schemeClr val="tx1"/>
                  </a:solidFill>
                  <a:effectLst/>
                  <a:uLnTx/>
                  <a:uFillTx/>
                  <a:latin typeface="Sommet bold"/>
                  <a:ea typeface="+mn-ea"/>
                  <a:cs typeface="+mn-cs"/>
                </a:rPr>
                <a:t>attr2</a:t>
              </a:r>
              <a:endParaRPr kumimoji="0" lang="en-AU" sz="2000" b="1" i="0" u="none" strike="noStrike" kern="1200" cap="none" spc="0" normalizeH="0" baseline="0" noProof="0" dirty="0" smtClean="0">
                <a:ln>
                  <a:noFill/>
                </a:ln>
                <a:solidFill>
                  <a:schemeClr val="tx1"/>
                </a:solidFill>
                <a:effectLst/>
                <a:uLnTx/>
                <a:uFillTx/>
                <a:latin typeface="Sommet bold"/>
                <a:ea typeface="+mn-ea"/>
                <a:cs typeface="+mn-cs"/>
              </a:endParaRPr>
            </a:p>
          </p:txBody>
        </p:sp>
        <mc:AlternateContent xmlns:mc="http://schemas.openxmlformats.org/markup-compatibility/2006" xmlns:a14="http://schemas.microsoft.com/office/drawing/2010/main">
          <mc:Choice Requires="a14">
            <p:sp>
              <p:nvSpPr>
                <p:cNvPr id="30" name="TextBox 29"/>
                <p:cNvSpPr txBox="1"/>
                <p:nvPr/>
              </p:nvSpPr>
              <p:spPr>
                <a:xfrm>
                  <a:off x="280073" y="5475665"/>
                  <a:ext cx="793807" cy="461665"/>
                </a:xfrm>
                <a:prstGeom prst="rect">
                  <a:avLst/>
                </a:prstGeom>
              </p:spPr>
              <p:txBody>
                <a:bodyPr wrap="none" rtlCol="0">
                  <a:spAutoFit/>
                </a:bodyPr>
                <a:lstStyle/>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14:m>
                    <m:oMathPara xmlns:m="http://schemas.openxmlformats.org/officeDocument/2006/math">
                      <m:oMathParaPr>
                        <m:jc m:val="centerGroup"/>
                      </m:oMathParaPr>
                      <m:oMath xmlns:m="http://schemas.openxmlformats.org/officeDocument/2006/math">
                        <m:r>
                          <a:rPr kumimoji="0" lang="en-US" sz="2400" b="1" i="1" u="none" strike="noStrike" kern="1200" cap="none" spc="0" normalizeH="0" baseline="0" noProof="0" dirty="0" smtClean="0">
                            <a:ln>
                              <a:noFill/>
                            </a:ln>
                            <a:solidFill>
                              <a:schemeClr val="tx1"/>
                            </a:solidFill>
                            <a:effectLst/>
                            <a:uLnTx/>
                            <a:uFillTx/>
                            <a:latin typeface="Cambria Math"/>
                            <a:ea typeface="+mn-ea"/>
                            <a:cs typeface="+mn-cs"/>
                          </a:rPr>
                          <m:t>𝒐</m:t>
                        </m:r>
                      </m:oMath>
                    </m:oMathPara>
                  </a14:m>
                  <a:endParaRPr kumimoji="0" lang="en-AU" sz="2400" b="1" i="0" u="none" strike="noStrike" kern="1200" cap="none" spc="0" normalizeH="0" baseline="0" noProof="0" dirty="0" smtClean="0">
                    <a:ln>
                      <a:noFill/>
                    </a:ln>
                    <a:solidFill>
                      <a:schemeClr val="tx1"/>
                    </a:solidFill>
                    <a:effectLst/>
                    <a:uLnTx/>
                    <a:uFillTx/>
                    <a:latin typeface="Sommet bold"/>
                    <a:ea typeface="+mn-ea"/>
                    <a:cs typeface="+mn-cs"/>
                  </a:endParaRPr>
                </a:p>
              </p:txBody>
            </p:sp>
          </mc:Choice>
          <mc:Fallback xmlns="">
            <p:sp>
              <p:nvSpPr>
                <p:cNvPr id="30" name="TextBox 29"/>
                <p:cNvSpPr txBox="1">
                  <a:spLocks noRot="1" noChangeAspect="1" noMove="1" noResize="1" noEditPoints="1" noAdjustHandles="1" noChangeArrowheads="1" noChangeShapeType="1" noTextEdit="1"/>
                </p:cNvSpPr>
                <p:nvPr/>
              </p:nvSpPr>
              <p:spPr>
                <a:xfrm>
                  <a:off x="280073" y="5475665"/>
                  <a:ext cx="793807" cy="461665"/>
                </a:xfrm>
                <a:prstGeom prst="rect">
                  <a:avLst/>
                </a:prstGeom>
                <a:blipFill rotWithShape="1">
                  <a:blip r:embed="rId4"/>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31" name="TextBox 30"/>
                <p:cNvSpPr txBox="1"/>
                <p:nvPr/>
              </p:nvSpPr>
              <p:spPr>
                <a:xfrm>
                  <a:off x="1861158" y="4245249"/>
                  <a:ext cx="582563" cy="400110"/>
                </a:xfrm>
                <a:prstGeom prst="rect">
                  <a:avLst/>
                </a:prstGeom>
              </p:spPr>
              <p:txBody>
                <a:bodyPr wrap="square" rtlCol="0">
                  <a:spAutoFit/>
                </a:bodyPr>
                <a:lstStyle/>
                <a:p>
                  <a:pPr marL="342900" indent="-342900" fontAlgn="auto">
                    <a:spcBef>
                      <a:spcPct val="20000"/>
                    </a:spcBef>
                    <a:spcAft>
                      <a:spcPts val="0"/>
                    </a:spcAft>
                  </a:pPr>
                  <a14:m>
                    <m:oMathPara xmlns:m="http://schemas.openxmlformats.org/officeDocument/2006/math">
                      <m:oMathParaPr>
                        <m:jc m:val="centerGroup"/>
                      </m:oMathParaPr>
                      <m:oMath xmlns:m="http://schemas.openxmlformats.org/officeDocument/2006/math">
                        <m:sSub>
                          <m:sSubPr>
                            <m:ctrlPr>
                              <a:rPr lang="en-US" sz="2000" i="1" dirty="0" smtClean="0">
                                <a:latin typeface="Cambria Math"/>
                              </a:rPr>
                            </m:ctrlPr>
                          </m:sSubPr>
                          <m:e>
                            <m:r>
                              <a:rPr lang="en-US" sz="2000" i="1" dirty="0">
                                <a:latin typeface="Cambria Math"/>
                              </a:rPr>
                              <m:t>𝑝</m:t>
                            </m:r>
                          </m:e>
                          <m:sub>
                            <m:r>
                              <a:rPr lang="en-US" sz="2000" b="0" i="1" dirty="0" smtClean="0">
                                <a:latin typeface="Cambria Math"/>
                              </a:rPr>
                              <m:t>2</m:t>
                            </m:r>
                            <m:r>
                              <m:rPr>
                                <m:nor/>
                              </m:rPr>
                              <a:rPr lang="en-AU" sz="2000" dirty="0"/>
                              <m:t> </m:t>
                            </m:r>
                          </m:sub>
                        </m:sSub>
                      </m:oMath>
                    </m:oMathPara>
                  </a14:m>
                  <a:endParaRPr kumimoji="0" lang="en-AU" sz="2000" i="0" u="none" strike="noStrike" kern="1200" cap="none" spc="0" normalizeH="0" baseline="0" noProof="0" dirty="0" smtClean="0">
                    <a:ln>
                      <a:noFill/>
                    </a:ln>
                    <a:solidFill>
                      <a:schemeClr val="tx1"/>
                    </a:solidFill>
                    <a:effectLst/>
                    <a:uLnTx/>
                    <a:uFillTx/>
                    <a:latin typeface="Sommet bold"/>
                    <a:ea typeface="+mn-ea"/>
                    <a:cs typeface="+mn-cs"/>
                  </a:endParaRPr>
                </a:p>
              </p:txBody>
            </p:sp>
          </mc:Choice>
          <mc:Fallback xmlns="">
            <p:sp>
              <p:nvSpPr>
                <p:cNvPr id="31" name="TextBox 30"/>
                <p:cNvSpPr txBox="1">
                  <a:spLocks noRot="1" noChangeAspect="1" noMove="1" noResize="1" noEditPoints="1" noAdjustHandles="1" noChangeArrowheads="1" noChangeShapeType="1" noTextEdit="1"/>
                </p:cNvSpPr>
                <p:nvPr/>
              </p:nvSpPr>
              <p:spPr>
                <a:xfrm>
                  <a:off x="1861158" y="4245249"/>
                  <a:ext cx="582563" cy="400110"/>
                </a:xfrm>
                <a:prstGeom prst="rect">
                  <a:avLst/>
                </a:prstGeom>
                <a:blipFill rotWithShape="1">
                  <a:blip r:embed="rId5"/>
                  <a:stretch>
                    <a:fillRect b="-9091"/>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32" name="TextBox 31"/>
                <p:cNvSpPr txBox="1"/>
                <p:nvPr/>
              </p:nvSpPr>
              <p:spPr>
                <a:xfrm>
                  <a:off x="2912205" y="4840713"/>
                  <a:ext cx="582563" cy="400110"/>
                </a:xfrm>
                <a:prstGeom prst="rect">
                  <a:avLst/>
                </a:prstGeom>
              </p:spPr>
              <p:txBody>
                <a:bodyPr wrap="square" rtlCol="0">
                  <a:spAutoFit/>
                </a:bodyPr>
                <a:lstStyle/>
                <a:p>
                  <a:pPr marL="342900" indent="-342900" fontAlgn="auto">
                    <a:spcBef>
                      <a:spcPct val="20000"/>
                    </a:spcBef>
                    <a:spcAft>
                      <a:spcPts val="0"/>
                    </a:spcAft>
                  </a:pPr>
                  <a14:m>
                    <m:oMathPara xmlns:m="http://schemas.openxmlformats.org/officeDocument/2006/math">
                      <m:oMathParaPr>
                        <m:jc m:val="centerGroup"/>
                      </m:oMathParaPr>
                      <m:oMath xmlns:m="http://schemas.openxmlformats.org/officeDocument/2006/math">
                        <m:sSub>
                          <m:sSubPr>
                            <m:ctrlPr>
                              <a:rPr lang="en-US" sz="2000" i="1" dirty="0" smtClean="0">
                                <a:latin typeface="Cambria Math"/>
                              </a:rPr>
                            </m:ctrlPr>
                          </m:sSubPr>
                          <m:e>
                            <m:r>
                              <a:rPr lang="en-US" sz="2000" i="1" dirty="0">
                                <a:latin typeface="Cambria Math"/>
                              </a:rPr>
                              <m:t>𝑝</m:t>
                            </m:r>
                          </m:e>
                          <m:sub>
                            <m:r>
                              <a:rPr lang="en-US" sz="2000" b="0" i="1" dirty="0" smtClean="0">
                                <a:latin typeface="Cambria Math"/>
                              </a:rPr>
                              <m:t>3</m:t>
                            </m:r>
                            <m:r>
                              <m:rPr>
                                <m:nor/>
                              </m:rPr>
                              <a:rPr lang="en-AU" sz="2000" dirty="0"/>
                              <m:t> </m:t>
                            </m:r>
                          </m:sub>
                        </m:sSub>
                      </m:oMath>
                    </m:oMathPara>
                  </a14:m>
                  <a:endParaRPr kumimoji="0" lang="en-AU" sz="2000" i="0" u="none" strike="noStrike" kern="1200" cap="none" spc="0" normalizeH="0" baseline="0" noProof="0" dirty="0" smtClean="0">
                    <a:ln>
                      <a:noFill/>
                    </a:ln>
                    <a:solidFill>
                      <a:schemeClr val="tx1"/>
                    </a:solidFill>
                    <a:effectLst/>
                    <a:uLnTx/>
                    <a:uFillTx/>
                    <a:latin typeface="Sommet bold"/>
                    <a:ea typeface="+mn-ea"/>
                    <a:cs typeface="+mn-cs"/>
                  </a:endParaRPr>
                </a:p>
              </p:txBody>
            </p:sp>
          </mc:Choice>
          <mc:Fallback xmlns="">
            <p:sp>
              <p:nvSpPr>
                <p:cNvPr id="32" name="TextBox 31"/>
                <p:cNvSpPr txBox="1">
                  <a:spLocks noRot="1" noChangeAspect="1" noMove="1" noResize="1" noEditPoints="1" noAdjustHandles="1" noChangeArrowheads="1" noChangeShapeType="1" noTextEdit="1"/>
                </p:cNvSpPr>
                <p:nvPr/>
              </p:nvSpPr>
              <p:spPr>
                <a:xfrm>
                  <a:off x="2912205" y="4840713"/>
                  <a:ext cx="582563" cy="400110"/>
                </a:xfrm>
                <a:prstGeom prst="rect">
                  <a:avLst/>
                </a:prstGeom>
                <a:blipFill rotWithShape="1">
                  <a:blip r:embed="rId6"/>
                  <a:stretch>
                    <a:fillRect b="-9091"/>
                  </a:stretch>
                </a:blipFill>
              </p:spPr>
              <p:txBody>
                <a:bodyPr/>
                <a:lstStyle/>
                <a:p>
                  <a:r>
                    <a:rPr lang="en-AU">
                      <a:noFill/>
                    </a:rPr>
                    <a:t> </a:t>
                  </a:r>
                </a:p>
              </p:txBody>
            </p:sp>
          </mc:Fallback>
        </mc:AlternateContent>
        <p:sp>
          <p:nvSpPr>
            <p:cNvPr id="33" name="TextBox 32"/>
            <p:cNvSpPr txBox="1"/>
            <p:nvPr/>
          </p:nvSpPr>
          <p:spPr>
            <a:xfrm>
              <a:off x="3180070" y="5662105"/>
              <a:ext cx="739305" cy="400110"/>
            </a:xfrm>
            <a:prstGeom prst="rect">
              <a:avLst/>
            </a:prstGeom>
          </p:spPr>
          <p:txBody>
            <a:bodyPr wrap="none" rtlCol="0">
              <a:spAutoFit/>
            </a:bodyPr>
            <a:lstStyle/>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r>
                <a:rPr kumimoji="0" lang="en-US" sz="2000" b="1" i="0" u="none" strike="noStrike" kern="1200" cap="none" spc="0" normalizeH="0" baseline="0" noProof="0" dirty="0" smtClean="0">
                  <a:ln>
                    <a:noFill/>
                  </a:ln>
                  <a:solidFill>
                    <a:schemeClr val="tx1"/>
                  </a:solidFill>
                  <a:effectLst/>
                  <a:uLnTx/>
                  <a:uFillTx/>
                  <a:latin typeface="Sommet bold"/>
                  <a:ea typeface="+mn-ea"/>
                  <a:cs typeface="+mn-cs"/>
                </a:rPr>
                <a:t>attr1</a:t>
              </a:r>
              <a:endParaRPr kumimoji="0" lang="en-AU" sz="2000" b="1" i="0" u="none" strike="noStrike" kern="1200" cap="none" spc="0" normalizeH="0" baseline="0" noProof="0" dirty="0" smtClean="0">
                <a:ln>
                  <a:noFill/>
                </a:ln>
                <a:solidFill>
                  <a:schemeClr val="tx1"/>
                </a:solidFill>
                <a:effectLst/>
                <a:uLnTx/>
                <a:uFillTx/>
                <a:latin typeface="Sommet bold"/>
                <a:ea typeface="+mn-ea"/>
                <a:cs typeface="+mn-cs"/>
              </a:endParaRPr>
            </a:p>
          </p:txBody>
        </p:sp>
      </p:grpSp>
    </p:spTree>
    <p:extLst>
      <p:ext uri="{BB962C8B-B14F-4D97-AF65-F5344CB8AC3E}">
        <p14:creationId xmlns:p14="http://schemas.microsoft.com/office/powerpoint/2010/main" val="2113072764"/>
      </p:ext>
    </p:extLst>
  </p:cSld>
  <p:clrMapOvr>
    <a:masterClrMapping/>
  </p:clrMapOvr>
  <mc:AlternateContent xmlns:mc="http://schemas.openxmlformats.org/markup-compatibility/2006">
    <mc:Choice xmlns:p14="http://schemas.microsoft.com/office/powerpoint/2010/main" Requires="p14">
      <p:transition spd="slow" p14:dur="2000" advTm="33923"/>
    </mc:Choice>
    <mc:Fallback>
      <p:transition spd="slow" advTm="33923"/>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6" name="表格 5"/>
              <p:cNvGraphicFramePr>
                <a:graphicFrameLocks noGrp="1"/>
              </p:cNvGraphicFramePr>
              <p:nvPr>
                <p:extLst>
                  <p:ext uri="{D42A27DB-BD31-4B8C-83A1-F6EECF244321}">
                    <p14:modId xmlns:p14="http://schemas.microsoft.com/office/powerpoint/2010/main" val="2211662892"/>
                  </p:ext>
                </p:extLst>
              </p:nvPr>
            </p:nvGraphicFramePr>
            <p:xfrm>
              <a:off x="4495800" y="3810000"/>
              <a:ext cx="4191000" cy="741680"/>
            </p:xfrm>
            <a:graphic>
              <a:graphicData uri="http://schemas.openxmlformats.org/drawingml/2006/table">
                <a:tbl>
                  <a:tblPr firstRow="1" bandRow="1">
                    <a:tableStyleId>{5C22544A-7EE6-4342-B048-85BDC9FD1C3A}</a:tableStyleId>
                  </a:tblPr>
                  <a:tblGrid>
                    <a:gridCol w="1047750"/>
                    <a:gridCol w="1047750"/>
                    <a:gridCol w="1047750"/>
                    <a:gridCol w="1047750"/>
                  </a:tblGrid>
                  <a:tr h="370840">
                    <a:tc>
                      <a:txBody>
                        <a:bodyPr/>
                        <a:lstStyle/>
                        <a:p>
                          <a:pPr algn="ctr"/>
                          <a:r>
                            <a:rPr lang="en-US" dirty="0" smtClean="0"/>
                            <a:t>ID</a:t>
                          </a:r>
                          <a:endParaRPr lang="en-AU" dirty="0"/>
                        </a:p>
                      </a:txBody>
                      <a:tcPr/>
                    </a:tc>
                    <a:tc>
                      <a:txBody>
                        <a:bodyPr/>
                        <a:lstStyle/>
                        <a:p>
                          <a:pPr algn="ctr"/>
                          <a:r>
                            <a:rPr lang="en-US" dirty="0" smtClean="0"/>
                            <a:t>attr1</a:t>
                          </a:r>
                          <a:endParaRPr lang="en-AU" dirty="0"/>
                        </a:p>
                      </a:txBody>
                      <a:tcPr/>
                    </a:tc>
                    <a:tc>
                      <a:txBody>
                        <a:bodyPr/>
                        <a:lstStyle/>
                        <a:p>
                          <a:pPr algn="ctr"/>
                          <a:r>
                            <a:rPr lang="en-US" dirty="0" smtClean="0"/>
                            <a:t>attr2</a:t>
                          </a:r>
                          <a:endParaRPr lang="en-AU" dirty="0"/>
                        </a:p>
                      </a:txBody>
                      <a:tcPr/>
                    </a:tc>
                    <a:tc>
                      <a:txBody>
                        <a:bodyPr/>
                        <a:lstStyle/>
                        <a:p>
                          <a:pPr algn="ctr"/>
                          <a:r>
                            <a:rPr lang="en-US" dirty="0" smtClean="0"/>
                            <a:t>Top-1</a:t>
                          </a:r>
                          <a:endParaRPr lang="en-AU" dirty="0"/>
                        </a:p>
                      </a:txBody>
                      <a:tcPr/>
                    </a:tc>
                  </a:tr>
                  <a:tr h="370840">
                    <a:tc>
                      <a:txBody>
                        <a:bodyPr/>
                        <a:lstStyle/>
                        <a:p>
                          <a:pPr algn="ctr"/>
                          <a14:m>
                            <m:oMathPara xmlns:m="http://schemas.openxmlformats.org/officeDocument/2006/math">
                              <m:oMathParaPr>
                                <m:jc m:val="centerGroup"/>
                              </m:oMathParaPr>
                              <m:oMath xmlns:m="http://schemas.openxmlformats.org/officeDocument/2006/math">
                                <m:sSub>
                                  <m:sSubPr>
                                    <m:ctrlPr>
                                      <a:rPr lang="en-US" i="1" dirty="0" smtClean="0">
                                        <a:latin typeface="Cambria Math"/>
                                      </a:rPr>
                                    </m:ctrlPr>
                                  </m:sSubPr>
                                  <m:e>
                                    <m:r>
                                      <a:rPr lang="en-US" b="0" i="1" dirty="0" smtClean="0">
                                        <a:latin typeface="Cambria Math"/>
                                      </a:rPr>
                                      <m:t>𝑤</m:t>
                                    </m:r>
                                  </m:e>
                                  <m:sub>
                                    <m:r>
                                      <a:rPr lang="en-US" i="1" dirty="0" smtClean="0">
                                        <a:latin typeface="Cambria Math"/>
                                      </a:rPr>
                                      <m:t>1</m:t>
                                    </m:r>
                                    <m:r>
                                      <m:rPr>
                                        <m:nor/>
                                      </m:rPr>
                                      <a:rPr lang="en-AU" dirty="0"/>
                                      <m:t> </m:t>
                                    </m:r>
                                  </m:sub>
                                </m:sSub>
                              </m:oMath>
                            </m:oMathPara>
                          </a14:m>
                          <a:endParaRPr lang="en-AU" dirty="0"/>
                        </a:p>
                      </a:txBody>
                      <a:tcPr/>
                    </a:tc>
                    <a:tc>
                      <a:txBody>
                        <a:bodyPr/>
                        <a:lstStyle/>
                        <a:p>
                          <a:pPr algn="ctr"/>
                          <a:r>
                            <a:rPr lang="en-US" dirty="0" smtClean="0"/>
                            <a:t>0.8</a:t>
                          </a:r>
                          <a:endParaRPr lang="en-AU" dirty="0"/>
                        </a:p>
                      </a:txBody>
                      <a:tcPr/>
                    </a:tc>
                    <a:tc>
                      <a:txBody>
                        <a:bodyPr/>
                        <a:lstStyle/>
                        <a:p>
                          <a:pPr algn="ctr"/>
                          <a:r>
                            <a:rPr lang="en-US" dirty="0" smtClean="0"/>
                            <a:t>0.2</a:t>
                          </a:r>
                          <a:endParaRPr lang="en-AU" dirty="0"/>
                        </a:p>
                      </a:txBody>
                      <a:tcPr/>
                    </a:tc>
                    <a:tc>
                      <a:txBody>
                        <a:bodyPr/>
                        <a:lstStyle/>
                        <a:p>
                          <a:pPr algn="ctr"/>
                          <a:endParaRPr lang="en-AU" dirty="0"/>
                        </a:p>
                      </a:txBody>
                      <a:tcPr/>
                    </a:tc>
                  </a:tr>
                </a:tbl>
              </a:graphicData>
            </a:graphic>
          </p:graphicFrame>
        </mc:Choice>
        <mc:Fallback xmlns="">
          <p:graphicFrame>
            <p:nvGraphicFramePr>
              <p:cNvPr id="6" name="表格 5"/>
              <p:cNvGraphicFramePr>
                <a:graphicFrameLocks noGrp="1"/>
              </p:cNvGraphicFramePr>
              <p:nvPr>
                <p:extLst>
                  <p:ext uri="{D42A27DB-BD31-4B8C-83A1-F6EECF244321}">
                    <p14:modId xmlns:p14="http://schemas.microsoft.com/office/powerpoint/2010/main" val="2211662892"/>
                  </p:ext>
                </p:extLst>
              </p:nvPr>
            </p:nvGraphicFramePr>
            <p:xfrm>
              <a:off x="4495800" y="3810000"/>
              <a:ext cx="4191000" cy="741680"/>
            </p:xfrm>
            <a:graphic>
              <a:graphicData uri="http://schemas.openxmlformats.org/drawingml/2006/table">
                <a:tbl>
                  <a:tblPr firstRow="1" bandRow="1">
                    <a:tableStyleId>{5C22544A-7EE6-4342-B048-85BDC9FD1C3A}</a:tableStyleId>
                  </a:tblPr>
                  <a:tblGrid>
                    <a:gridCol w="1047750"/>
                    <a:gridCol w="1047750"/>
                    <a:gridCol w="1047750"/>
                    <a:gridCol w="1047750"/>
                  </a:tblGrid>
                  <a:tr h="370840">
                    <a:tc>
                      <a:txBody>
                        <a:bodyPr/>
                        <a:lstStyle/>
                        <a:p>
                          <a:pPr algn="ctr"/>
                          <a:r>
                            <a:rPr lang="en-US" dirty="0" smtClean="0"/>
                            <a:t>ID</a:t>
                          </a:r>
                          <a:endParaRPr lang="en-AU" dirty="0"/>
                        </a:p>
                      </a:txBody>
                      <a:tcPr/>
                    </a:tc>
                    <a:tc>
                      <a:txBody>
                        <a:bodyPr/>
                        <a:lstStyle/>
                        <a:p>
                          <a:pPr algn="ctr"/>
                          <a:r>
                            <a:rPr lang="en-US" dirty="0" smtClean="0"/>
                            <a:t>attr1</a:t>
                          </a:r>
                          <a:endParaRPr lang="en-AU" dirty="0"/>
                        </a:p>
                      </a:txBody>
                      <a:tcPr/>
                    </a:tc>
                    <a:tc>
                      <a:txBody>
                        <a:bodyPr/>
                        <a:lstStyle/>
                        <a:p>
                          <a:pPr algn="ctr"/>
                          <a:r>
                            <a:rPr lang="en-US" dirty="0" smtClean="0"/>
                            <a:t>attr2</a:t>
                          </a:r>
                          <a:endParaRPr lang="en-AU" dirty="0"/>
                        </a:p>
                      </a:txBody>
                      <a:tcPr/>
                    </a:tc>
                    <a:tc>
                      <a:txBody>
                        <a:bodyPr/>
                        <a:lstStyle/>
                        <a:p>
                          <a:pPr algn="ctr"/>
                          <a:r>
                            <a:rPr lang="en-US" dirty="0" smtClean="0"/>
                            <a:t>Top-1</a:t>
                          </a:r>
                          <a:endParaRPr lang="en-AU" dirty="0"/>
                        </a:p>
                      </a:txBody>
                      <a:tcPr/>
                    </a:tc>
                  </a:tr>
                  <a:tr h="370840">
                    <a:tc>
                      <a:txBody>
                        <a:bodyPr/>
                        <a:lstStyle/>
                        <a:p>
                          <a:endParaRPr lang="en-US"/>
                        </a:p>
                      </a:txBody>
                      <a:tcPr>
                        <a:blipFill rotWithShape="1">
                          <a:blip r:embed="rId2"/>
                          <a:stretch>
                            <a:fillRect l="-581" t="-108197" r="-299419" b="-24590"/>
                          </a:stretch>
                        </a:blipFill>
                      </a:tcPr>
                    </a:tc>
                    <a:tc>
                      <a:txBody>
                        <a:bodyPr/>
                        <a:lstStyle/>
                        <a:p>
                          <a:pPr algn="ctr"/>
                          <a:r>
                            <a:rPr lang="en-US" dirty="0" smtClean="0"/>
                            <a:t>0.8</a:t>
                          </a:r>
                          <a:endParaRPr lang="en-AU" dirty="0"/>
                        </a:p>
                      </a:txBody>
                      <a:tcPr/>
                    </a:tc>
                    <a:tc>
                      <a:txBody>
                        <a:bodyPr/>
                        <a:lstStyle/>
                        <a:p>
                          <a:pPr algn="ctr"/>
                          <a:r>
                            <a:rPr lang="en-US" dirty="0" smtClean="0"/>
                            <a:t>0.2</a:t>
                          </a:r>
                          <a:endParaRPr lang="en-AU" dirty="0"/>
                        </a:p>
                      </a:txBody>
                      <a:tcPr/>
                    </a:tc>
                    <a:tc>
                      <a:txBody>
                        <a:bodyPr/>
                        <a:lstStyle/>
                        <a:p>
                          <a:pPr algn="ctr"/>
                          <a:endParaRPr lang="en-AU" dirty="0"/>
                        </a:p>
                      </a:txBody>
                      <a:tcPr/>
                    </a:tc>
                  </a:tr>
                </a:tbl>
              </a:graphicData>
            </a:graphic>
          </p:graphicFrame>
        </mc:Fallback>
      </mc:AlternateContent>
      <p:sp>
        <p:nvSpPr>
          <p:cNvPr id="17" name="圆角矩形 16"/>
          <p:cNvSpPr/>
          <p:nvPr/>
        </p:nvSpPr>
        <p:spPr>
          <a:xfrm>
            <a:off x="4495800" y="1143000"/>
            <a:ext cx="4190999" cy="381000"/>
          </a:xfrm>
          <a:prstGeom prst="round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Product tuples</a:t>
            </a:r>
            <a:endParaRPr lang="en-AU" dirty="0">
              <a:solidFill>
                <a:schemeClr val="tx1"/>
              </a:solidFill>
            </a:endParaRPr>
          </a:p>
        </p:txBody>
      </p:sp>
      <p:sp>
        <p:nvSpPr>
          <p:cNvPr id="20" name="圆角矩形 19"/>
          <p:cNvSpPr/>
          <p:nvPr/>
        </p:nvSpPr>
        <p:spPr>
          <a:xfrm>
            <a:off x="4505324" y="3352800"/>
            <a:ext cx="4181476" cy="381000"/>
          </a:xfrm>
          <a:prstGeom prst="round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User preferences</a:t>
            </a:r>
            <a:endParaRPr lang="en-AU" dirty="0">
              <a:solidFill>
                <a:schemeClr val="tx1"/>
              </a:solidFill>
            </a:endParaRPr>
          </a:p>
        </p:txBody>
      </p:sp>
      <p:sp>
        <p:nvSpPr>
          <p:cNvPr id="55" name="圆角矩形 54"/>
          <p:cNvSpPr/>
          <p:nvPr/>
        </p:nvSpPr>
        <p:spPr>
          <a:xfrm>
            <a:off x="479634" y="228600"/>
            <a:ext cx="8207166" cy="685800"/>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dirty="0" smtClean="0">
                <a:solidFill>
                  <a:schemeClr val="bg1"/>
                </a:solidFill>
              </a:rPr>
              <a:t> </a:t>
            </a:r>
            <a:r>
              <a:rPr lang="en-US" altLang="zh-CN" sz="3600" dirty="0">
                <a:solidFill>
                  <a:schemeClr val="bg1"/>
                </a:solidFill>
              </a:rPr>
              <a:t>Preliminaries</a:t>
            </a:r>
            <a:endParaRPr lang="en-AU" sz="3600" dirty="0">
              <a:solidFill>
                <a:schemeClr val="bg1"/>
              </a:solidFill>
            </a:endParaRPr>
          </a:p>
        </p:txBody>
      </p:sp>
      <p:grpSp>
        <p:nvGrpSpPr>
          <p:cNvPr id="44" name="组合 43"/>
          <p:cNvGrpSpPr/>
          <p:nvPr/>
        </p:nvGrpSpPr>
        <p:grpSpPr>
          <a:xfrm>
            <a:off x="280073" y="3006966"/>
            <a:ext cx="3639302" cy="3055249"/>
            <a:chOff x="280073" y="3006966"/>
            <a:chExt cx="3639302" cy="3055249"/>
          </a:xfrm>
        </p:grpSpPr>
        <p:grpSp>
          <p:nvGrpSpPr>
            <p:cNvPr id="45" name="组合 44"/>
            <p:cNvGrpSpPr/>
            <p:nvPr/>
          </p:nvGrpSpPr>
          <p:grpSpPr>
            <a:xfrm>
              <a:off x="778605" y="3075253"/>
              <a:ext cx="3048000" cy="2590800"/>
              <a:chOff x="914400" y="2362200"/>
              <a:chExt cx="3048000" cy="2590800"/>
            </a:xfrm>
          </p:grpSpPr>
          <p:cxnSp>
            <p:nvCxnSpPr>
              <p:cNvPr id="58" name="直接箭头连接符 57"/>
              <p:cNvCxnSpPr/>
              <p:nvPr/>
            </p:nvCxnSpPr>
            <p:spPr>
              <a:xfrm>
                <a:off x="914400" y="4953000"/>
                <a:ext cx="30480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3" name="直接箭头连接符 62"/>
              <p:cNvCxnSpPr/>
              <p:nvPr/>
            </p:nvCxnSpPr>
            <p:spPr>
              <a:xfrm flipV="1">
                <a:off x="914400" y="2362200"/>
                <a:ext cx="0" cy="25908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46" name="椭圆 45"/>
            <p:cNvSpPr/>
            <p:nvPr/>
          </p:nvSpPr>
          <p:spPr>
            <a:xfrm>
              <a:off x="1073880" y="3540853"/>
              <a:ext cx="144000" cy="144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sp>
          <p:nvSpPr>
            <p:cNvPr id="47" name="椭圆 46"/>
            <p:cNvSpPr/>
            <p:nvPr/>
          </p:nvSpPr>
          <p:spPr>
            <a:xfrm>
              <a:off x="2840205" y="5208853"/>
              <a:ext cx="144000" cy="144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sp>
          <p:nvSpPr>
            <p:cNvPr id="48" name="椭圆 47"/>
            <p:cNvSpPr/>
            <p:nvPr/>
          </p:nvSpPr>
          <p:spPr>
            <a:xfrm>
              <a:off x="1759637" y="4604659"/>
              <a:ext cx="144000" cy="144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mc:AlternateContent xmlns:mc="http://schemas.openxmlformats.org/markup-compatibility/2006" xmlns:a14="http://schemas.microsoft.com/office/drawing/2010/main">
          <mc:Choice Requires="a14">
            <p:sp>
              <p:nvSpPr>
                <p:cNvPr id="49" name="TextBox 48"/>
                <p:cNvSpPr txBox="1"/>
                <p:nvPr/>
              </p:nvSpPr>
              <p:spPr>
                <a:xfrm>
                  <a:off x="1178242" y="3212743"/>
                  <a:ext cx="582563" cy="400110"/>
                </a:xfrm>
                <a:prstGeom prst="rect">
                  <a:avLst/>
                </a:prstGeom>
              </p:spPr>
              <p:txBody>
                <a:bodyPr wrap="square" rtlCol="0">
                  <a:spAutoFit/>
                </a:bodyPr>
                <a:lstStyle/>
                <a:p>
                  <a:pPr marL="342900" indent="-342900" fontAlgn="auto">
                    <a:spcBef>
                      <a:spcPct val="20000"/>
                    </a:spcBef>
                    <a:spcAft>
                      <a:spcPts val="0"/>
                    </a:spcAft>
                  </a:pPr>
                  <a14:m>
                    <m:oMathPara xmlns:m="http://schemas.openxmlformats.org/officeDocument/2006/math">
                      <m:oMathParaPr>
                        <m:jc m:val="centerGroup"/>
                      </m:oMathParaPr>
                      <m:oMath xmlns:m="http://schemas.openxmlformats.org/officeDocument/2006/math">
                        <m:sSub>
                          <m:sSubPr>
                            <m:ctrlPr>
                              <a:rPr lang="en-US" sz="2000" i="1" dirty="0">
                                <a:latin typeface="Cambria Math"/>
                              </a:rPr>
                            </m:ctrlPr>
                          </m:sSubPr>
                          <m:e>
                            <m:r>
                              <a:rPr lang="en-US" sz="2000" i="1" dirty="0">
                                <a:latin typeface="Cambria Math"/>
                              </a:rPr>
                              <m:t>𝑝</m:t>
                            </m:r>
                          </m:e>
                          <m:sub>
                            <m:r>
                              <a:rPr lang="en-US" sz="2000" i="1" dirty="0">
                                <a:latin typeface="Cambria Math"/>
                              </a:rPr>
                              <m:t>1</m:t>
                            </m:r>
                            <m:r>
                              <m:rPr>
                                <m:nor/>
                              </m:rPr>
                              <a:rPr lang="en-AU" sz="2000" dirty="0"/>
                              <m:t> </m:t>
                            </m:r>
                          </m:sub>
                        </m:sSub>
                      </m:oMath>
                    </m:oMathPara>
                  </a14:m>
                  <a:endParaRPr kumimoji="0" lang="en-AU" sz="2000" i="0" u="none" strike="noStrike" kern="1200" cap="none" spc="0" normalizeH="0" baseline="0" noProof="0" dirty="0" smtClean="0">
                    <a:ln>
                      <a:noFill/>
                    </a:ln>
                    <a:solidFill>
                      <a:schemeClr val="tx1"/>
                    </a:solidFill>
                    <a:effectLst/>
                    <a:uLnTx/>
                    <a:uFillTx/>
                    <a:latin typeface="Sommet bold"/>
                    <a:ea typeface="+mn-ea"/>
                    <a:cs typeface="+mn-cs"/>
                  </a:endParaRPr>
                </a:p>
              </p:txBody>
            </p:sp>
          </mc:Choice>
          <mc:Fallback xmlns="">
            <p:sp>
              <p:nvSpPr>
                <p:cNvPr id="49" name="TextBox 48"/>
                <p:cNvSpPr txBox="1">
                  <a:spLocks noRot="1" noChangeAspect="1" noMove="1" noResize="1" noEditPoints="1" noAdjustHandles="1" noChangeArrowheads="1" noChangeShapeType="1" noTextEdit="1"/>
                </p:cNvSpPr>
                <p:nvPr/>
              </p:nvSpPr>
              <p:spPr>
                <a:xfrm>
                  <a:off x="1178242" y="3212743"/>
                  <a:ext cx="582563" cy="400110"/>
                </a:xfrm>
                <a:prstGeom prst="rect">
                  <a:avLst/>
                </a:prstGeom>
                <a:blipFill rotWithShape="1">
                  <a:blip r:embed="rId3"/>
                  <a:stretch>
                    <a:fillRect b="-9091"/>
                  </a:stretch>
                </a:blipFill>
              </p:spPr>
              <p:txBody>
                <a:bodyPr/>
                <a:lstStyle/>
                <a:p>
                  <a:r>
                    <a:rPr lang="en-AU">
                      <a:noFill/>
                    </a:rPr>
                    <a:t> </a:t>
                  </a:r>
                </a:p>
              </p:txBody>
            </p:sp>
          </mc:Fallback>
        </mc:AlternateContent>
        <p:sp>
          <p:nvSpPr>
            <p:cNvPr id="50" name="TextBox 49"/>
            <p:cNvSpPr txBox="1"/>
            <p:nvPr/>
          </p:nvSpPr>
          <p:spPr>
            <a:xfrm rot="10800000">
              <a:off x="318191" y="3006966"/>
              <a:ext cx="492443" cy="646972"/>
            </a:xfrm>
            <a:prstGeom prst="rect">
              <a:avLst/>
            </a:prstGeom>
          </p:spPr>
          <p:txBody>
            <a:bodyPr vert="eaVert" wrap="none" rtlCol="0">
              <a:spAutoFit/>
            </a:bodyPr>
            <a:lstStyle/>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r>
                <a:rPr kumimoji="0" lang="en-US" sz="2000" b="1" i="0" u="none" strike="noStrike" kern="1200" cap="none" spc="0" normalizeH="0" baseline="0" noProof="0" dirty="0" smtClean="0">
                  <a:ln>
                    <a:noFill/>
                  </a:ln>
                  <a:solidFill>
                    <a:schemeClr val="tx1"/>
                  </a:solidFill>
                  <a:effectLst/>
                  <a:uLnTx/>
                  <a:uFillTx/>
                  <a:latin typeface="Sommet bold"/>
                  <a:ea typeface="+mn-ea"/>
                  <a:cs typeface="+mn-cs"/>
                </a:rPr>
                <a:t>attr2</a:t>
              </a:r>
              <a:endParaRPr kumimoji="0" lang="en-AU" sz="2000" b="1" i="0" u="none" strike="noStrike" kern="1200" cap="none" spc="0" normalizeH="0" baseline="0" noProof="0" dirty="0" smtClean="0">
                <a:ln>
                  <a:noFill/>
                </a:ln>
                <a:solidFill>
                  <a:schemeClr val="tx1"/>
                </a:solidFill>
                <a:effectLst/>
                <a:uLnTx/>
                <a:uFillTx/>
                <a:latin typeface="Sommet bold"/>
                <a:ea typeface="+mn-ea"/>
                <a:cs typeface="+mn-cs"/>
              </a:endParaRPr>
            </a:p>
          </p:txBody>
        </p:sp>
        <mc:AlternateContent xmlns:mc="http://schemas.openxmlformats.org/markup-compatibility/2006" xmlns:a14="http://schemas.microsoft.com/office/drawing/2010/main">
          <mc:Choice Requires="a14">
            <p:sp>
              <p:nvSpPr>
                <p:cNvPr id="51" name="TextBox 50"/>
                <p:cNvSpPr txBox="1"/>
                <p:nvPr/>
              </p:nvSpPr>
              <p:spPr>
                <a:xfrm>
                  <a:off x="280073" y="5475665"/>
                  <a:ext cx="793807" cy="461665"/>
                </a:xfrm>
                <a:prstGeom prst="rect">
                  <a:avLst/>
                </a:prstGeom>
              </p:spPr>
              <p:txBody>
                <a:bodyPr wrap="none" rtlCol="0">
                  <a:spAutoFit/>
                </a:bodyPr>
                <a:lstStyle/>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14:m>
                    <m:oMathPara xmlns:m="http://schemas.openxmlformats.org/officeDocument/2006/math">
                      <m:oMathParaPr>
                        <m:jc m:val="centerGroup"/>
                      </m:oMathParaPr>
                      <m:oMath xmlns:m="http://schemas.openxmlformats.org/officeDocument/2006/math">
                        <m:r>
                          <a:rPr kumimoji="0" lang="en-US" sz="2400" b="1" i="1" u="none" strike="noStrike" kern="1200" cap="none" spc="0" normalizeH="0" baseline="0" noProof="0" dirty="0" smtClean="0">
                            <a:ln>
                              <a:noFill/>
                            </a:ln>
                            <a:solidFill>
                              <a:schemeClr val="tx1"/>
                            </a:solidFill>
                            <a:effectLst/>
                            <a:uLnTx/>
                            <a:uFillTx/>
                            <a:latin typeface="Cambria Math"/>
                            <a:ea typeface="+mn-ea"/>
                            <a:cs typeface="+mn-cs"/>
                          </a:rPr>
                          <m:t>𝒐</m:t>
                        </m:r>
                      </m:oMath>
                    </m:oMathPara>
                  </a14:m>
                  <a:endParaRPr kumimoji="0" lang="en-AU" sz="2400" b="1" i="0" u="none" strike="noStrike" kern="1200" cap="none" spc="0" normalizeH="0" baseline="0" noProof="0" dirty="0" smtClean="0">
                    <a:ln>
                      <a:noFill/>
                    </a:ln>
                    <a:solidFill>
                      <a:schemeClr val="tx1"/>
                    </a:solidFill>
                    <a:effectLst/>
                    <a:uLnTx/>
                    <a:uFillTx/>
                    <a:latin typeface="Sommet bold"/>
                    <a:ea typeface="+mn-ea"/>
                    <a:cs typeface="+mn-cs"/>
                  </a:endParaRPr>
                </a:p>
              </p:txBody>
            </p:sp>
          </mc:Choice>
          <mc:Fallback xmlns="">
            <p:sp>
              <p:nvSpPr>
                <p:cNvPr id="51" name="TextBox 50"/>
                <p:cNvSpPr txBox="1">
                  <a:spLocks noRot="1" noChangeAspect="1" noMove="1" noResize="1" noEditPoints="1" noAdjustHandles="1" noChangeArrowheads="1" noChangeShapeType="1" noTextEdit="1"/>
                </p:cNvSpPr>
                <p:nvPr/>
              </p:nvSpPr>
              <p:spPr>
                <a:xfrm>
                  <a:off x="280073" y="5475665"/>
                  <a:ext cx="793807" cy="461665"/>
                </a:xfrm>
                <a:prstGeom prst="rect">
                  <a:avLst/>
                </a:prstGeom>
                <a:blipFill rotWithShape="1">
                  <a:blip r:embed="rId4"/>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53" name="TextBox 52"/>
                <p:cNvSpPr txBox="1"/>
                <p:nvPr/>
              </p:nvSpPr>
              <p:spPr>
                <a:xfrm>
                  <a:off x="1861158" y="4245249"/>
                  <a:ext cx="582563" cy="400110"/>
                </a:xfrm>
                <a:prstGeom prst="rect">
                  <a:avLst/>
                </a:prstGeom>
              </p:spPr>
              <p:txBody>
                <a:bodyPr wrap="square" rtlCol="0">
                  <a:spAutoFit/>
                </a:bodyPr>
                <a:lstStyle/>
                <a:p>
                  <a:pPr marL="342900" indent="-342900" fontAlgn="auto">
                    <a:spcBef>
                      <a:spcPct val="20000"/>
                    </a:spcBef>
                    <a:spcAft>
                      <a:spcPts val="0"/>
                    </a:spcAft>
                  </a:pPr>
                  <a14:m>
                    <m:oMathPara xmlns:m="http://schemas.openxmlformats.org/officeDocument/2006/math">
                      <m:oMathParaPr>
                        <m:jc m:val="centerGroup"/>
                      </m:oMathParaPr>
                      <m:oMath xmlns:m="http://schemas.openxmlformats.org/officeDocument/2006/math">
                        <m:sSub>
                          <m:sSubPr>
                            <m:ctrlPr>
                              <a:rPr lang="en-US" sz="2000" i="1" dirty="0" smtClean="0">
                                <a:latin typeface="Cambria Math"/>
                              </a:rPr>
                            </m:ctrlPr>
                          </m:sSubPr>
                          <m:e>
                            <m:r>
                              <a:rPr lang="en-US" sz="2000" i="1" dirty="0">
                                <a:latin typeface="Cambria Math"/>
                              </a:rPr>
                              <m:t>𝑝</m:t>
                            </m:r>
                          </m:e>
                          <m:sub>
                            <m:r>
                              <a:rPr lang="en-US" sz="2000" b="0" i="1" dirty="0" smtClean="0">
                                <a:latin typeface="Cambria Math"/>
                              </a:rPr>
                              <m:t>2</m:t>
                            </m:r>
                            <m:r>
                              <m:rPr>
                                <m:nor/>
                              </m:rPr>
                              <a:rPr lang="en-AU" sz="2000" dirty="0"/>
                              <m:t> </m:t>
                            </m:r>
                          </m:sub>
                        </m:sSub>
                      </m:oMath>
                    </m:oMathPara>
                  </a14:m>
                  <a:endParaRPr kumimoji="0" lang="en-AU" sz="2000" i="0" u="none" strike="noStrike" kern="1200" cap="none" spc="0" normalizeH="0" baseline="0" noProof="0" dirty="0" smtClean="0">
                    <a:ln>
                      <a:noFill/>
                    </a:ln>
                    <a:solidFill>
                      <a:schemeClr val="tx1"/>
                    </a:solidFill>
                    <a:effectLst/>
                    <a:uLnTx/>
                    <a:uFillTx/>
                    <a:latin typeface="Sommet bold"/>
                    <a:ea typeface="+mn-ea"/>
                    <a:cs typeface="+mn-cs"/>
                  </a:endParaRPr>
                </a:p>
              </p:txBody>
            </p:sp>
          </mc:Choice>
          <mc:Fallback xmlns="">
            <p:sp>
              <p:nvSpPr>
                <p:cNvPr id="53" name="TextBox 52"/>
                <p:cNvSpPr txBox="1">
                  <a:spLocks noRot="1" noChangeAspect="1" noMove="1" noResize="1" noEditPoints="1" noAdjustHandles="1" noChangeArrowheads="1" noChangeShapeType="1" noTextEdit="1"/>
                </p:cNvSpPr>
                <p:nvPr/>
              </p:nvSpPr>
              <p:spPr>
                <a:xfrm>
                  <a:off x="1861158" y="4245249"/>
                  <a:ext cx="582563" cy="400110"/>
                </a:xfrm>
                <a:prstGeom prst="rect">
                  <a:avLst/>
                </a:prstGeom>
                <a:blipFill rotWithShape="1">
                  <a:blip r:embed="rId5"/>
                  <a:stretch>
                    <a:fillRect b="-9091"/>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54" name="TextBox 53"/>
                <p:cNvSpPr txBox="1"/>
                <p:nvPr/>
              </p:nvSpPr>
              <p:spPr>
                <a:xfrm>
                  <a:off x="2912205" y="4840713"/>
                  <a:ext cx="582563" cy="400110"/>
                </a:xfrm>
                <a:prstGeom prst="rect">
                  <a:avLst/>
                </a:prstGeom>
              </p:spPr>
              <p:txBody>
                <a:bodyPr wrap="square" rtlCol="0">
                  <a:spAutoFit/>
                </a:bodyPr>
                <a:lstStyle/>
                <a:p>
                  <a:pPr marL="342900" indent="-342900" fontAlgn="auto">
                    <a:spcBef>
                      <a:spcPct val="20000"/>
                    </a:spcBef>
                    <a:spcAft>
                      <a:spcPts val="0"/>
                    </a:spcAft>
                  </a:pPr>
                  <a14:m>
                    <m:oMathPara xmlns:m="http://schemas.openxmlformats.org/officeDocument/2006/math">
                      <m:oMathParaPr>
                        <m:jc m:val="centerGroup"/>
                      </m:oMathParaPr>
                      <m:oMath xmlns:m="http://schemas.openxmlformats.org/officeDocument/2006/math">
                        <m:sSub>
                          <m:sSubPr>
                            <m:ctrlPr>
                              <a:rPr lang="en-US" sz="2000" i="1" dirty="0" smtClean="0">
                                <a:latin typeface="Cambria Math"/>
                              </a:rPr>
                            </m:ctrlPr>
                          </m:sSubPr>
                          <m:e>
                            <m:r>
                              <a:rPr lang="en-US" sz="2000" i="1" dirty="0">
                                <a:latin typeface="Cambria Math"/>
                              </a:rPr>
                              <m:t>𝑝</m:t>
                            </m:r>
                          </m:e>
                          <m:sub>
                            <m:r>
                              <a:rPr lang="en-US" sz="2000" b="0" i="1" dirty="0" smtClean="0">
                                <a:latin typeface="Cambria Math"/>
                              </a:rPr>
                              <m:t>3</m:t>
                            </m:r>
                            <m:r>
                              <m:rPr>
                                <m:nor/>
                              </m:rPr>
                              <a:rPr lang="en-AU" sz="2000" dirty="0"/>
                              <m:t> </m:t>
                            </m:r>
                          </m:sub>
                        </m:sSub>
                      </m:oMath>
                    </m:oMathPara>
                  </a14:m>
                  <a:endParaRPr kumimoji="0" lang="en-AU" sz="2000" i="0" u="none" strike="noStrike" kern="1200" cap="none" spc="0" normalizeH="0" baseline="0" noProof="0" dirty="0" smtClean="0">
                    <a:ln>
                      <a:noFill/>
                    </a:ln>
                    <a:solidFill>
                      <a:schemeClr val="tx1"/>
                    </a:solidFill>
                    <a:effectLst/>
                    <a:uLnTx/>
                    <a:uFillTx/>
                    <a:latin typeface="Sommet bold"/>
                    <a:ea typeface="+mn-ea"/>
                    <a:cs typeface="+mn-cs"/>
                  </a:endParaRPr>
                </a:p>
              </p:txBody>
            </p:sp>
          </mc:Choice>
          <mc:Fallback xmlns="">
            <p:sp>
              <p:nvSpPr>
                <p:cNvPr id="54" name="TextBox 53"/>
                <p:cNvSpPr txBox="1">
                  <a:spLocks noRot="1" noChangeAspect="1" noMove="1" noResize="1" noEditPoints="1" noAdjustHandles="1" noChangeArrowheads="1" noChangeShapeType="1" noTextEdit="1"/>
                </p:cNvSpPr>
                <p:nvPr/>
              </p:nvSpPr>
              <p:spPr>
                <a:xfrm>
                  <a:off x="2912205" y="4840713"/>
                  <a:ext cx="582563" cy="400110"/>
                </a:xfrm>
                <a:prstGeom prst="rect">
                  <a:avLst/>
                </a:prstGeom>
                <a:blipFill rotWithShape="1">
                  <a:blip r:embed="rId6"/>
                  <a:stretch>
                    <a:fillRect b="-9091"/>
                  </a:stretch>
                </a:blipFill>
              </p:spPr>
              <p:txBody>
                <a:bodyPr/>
                <a:lstStyle/>
                <a:p>
                  <a:r>
                    <a:rPr lang="en-AU">
                      <a:noFill/>
                    </a:rPr>
                    <a:t> </a:t>
                  </a:r>
                </a:p>
              </p:txBody>
            </p:sp>
          </mc:Fallback>
        </mc:AlternateContent>
        <p:sp>
          <p:nvSpPr>
            <p:cNvPr id="56" name="TextBox 55"/>
            <p:cNvSpPr txBox="1"/>
            <p:nvPr/>
          </p:nvSpPr>
          <p:spPr>
            <a:xfrm>
              <a:off x="3180070" y="5662105"/>
              <a:ext cx="739305" cy="400110"/>
            </a:xfrm>
            <a:prstGeom prst="rect">
              <a:avLst/>
            </a:prstGeom>
          </p:spPr>
          <p:txBody>
            <a:bodyPr wrap="none" rtlCol="0">
              <a:spAutoFit/>
            </a:bodyPr>
            <a:lstStyle/>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r>
                <a:rPr kumimoji="0" lang="en-US" sz="2000" b="1" i="0" u="none" strike="noStrike" kern="1200" cap="none" spc="0" normalizeH="0" baseline="0" noProof="0" dirty="0" smtClean="0">
                  <a:ln>
                    <a:noFill/>
                  </a:ln>
                  <a:solidFill>
                    <a:schemeClr val="tx1"/>
                  </a:solidFill>
                  <a:effectLst/>
                  <a:uLnTx/>
                  <a:uFillTx/>
                  <a:latin typeface="Sommet bold"/>
                  <a:ea typeface="+mn-ea"/>
                  <a:cs typeface="+mn-cs"/>
                </a:rPr>
                <a:t>attr1</a:t>
              </a:r>
              <a:endParaRPr kumimoji="0" lang="en-AU" sz="2000" b="1" i="0" u="none" strike="noStrike" kern="1200" cap="none" spc="0" normalizeH="0" baseline="0" noProof="0" dirty="0" smtClean="0">
                <a:ln>
                  <a:noFill/>
                </a:ln>
                <a:solidFill>
                  <a:schemeClr val="tx1"/>
                </a:solidFill>
                <a:effectLst/>
                <a:uLnTx/>
                <a:uFillTx/>
                <a:latin typeface="Sommet bold"/>
                <a:ea typeface="+mn-ea"/>
                <a:cs typeface="+mn-cs"/>
              </a:endParaRPr>
            </a:p>
          </p:txBody>
        </p:sp>
      </p:grpSp>
      <mc:AlternateContent xmlns:mc="http://schemas.openxmlformats.org/markup-compatibility/2006" xmlns:a14="http://schemas.microsoft.com/office/drawing/2010/main">
        <mc:Choice Requires="a14">
          <p:graphicFrame>
            <p:nvGraphicFramePr>
              <p:cNvPr id="64" name="表格 63"/>
              <p:cNvGraphicFramePr>
                <a:graphicFrameLocks noGrp="1"/>
              </p:cNvGraphicFramePr>
              <p:nvPr>
                <p:extLst>
                  <p:ext uri="{D42A27DB-BD31-4B8C-83A1-F6EECF244321}">
                    <p14:modId xmlns:p14="http://schemas.microsoft.com/office/powerpoint/2010/main" val="1407423801"/>
                  </p:ext>
                </p:extLst>
              </p:nvPr>
            </p:nvGraphicFramePr>
            <p:xfrm>
              <a:off x="4495800" y="1600200"/>
              <a:ext cx="4191000" cy="1483360"/>
            </p:xfrm>
            <a:graphic>
              <a:graphicData uri="http://schemas.openxmlformats.org/drawingml/2006/table">
                <a:tbl>
                  <a:tblPr firstRow="1" bandRow="1">
                    <a:tableStyleId>{5C22544A-7EE6-4342-B048-85BDC9FD1C3A}</a:tableStyleId>
                  </a:tblPr>
                  <a:tblGrid>
                    <a:gridCol w="1397000"/>
                    <a:gridCol w="1397000"/>
                    <a:gridCol w="1397000"/>
                  </a:tblGrid>
                  <a:tr h="370840">
                    <a:tc>
                      <a:txBody>
                        <a:bodyPr/>
                        <a:lstStyle/>
                        <a:p>
                          <a:pPr algn="ctr"/>
                          <a:r>
                            <a:rPr lang="en-US" dirty="0" smtClean="0"/>
                            <a:t>ID</a:t>
                          </a:r>
                          <a:endParaRPr lang="en-AU" dirty="0"/>
                        </a:p>
                      </a:txBody>
                      <a:tcPr/>
                    </a:tc>
                    <a:tc>
                      <a:txBody>
                        <a:bodyPr/>
                        <a:lstStyle/>
                        <a:p>
                          <a:pPr algn="ctr"/>
                          <a:r>
                            <a:rPr lang="en-US" dirty="0" smtClean="0"/>
                            <a:t>attr1</a:t>
                          </a:r>
                          <a:endParaRPr lang="en-AU" dirty="0"/>
                        </a:p>
                      </a:txBody>
                      <a:tcPr/>
                    </a:tc>
                    <a:tc>
                      <a:txBody>
                        <a:bodyPr/>
                        <a:lstStyle/>
                        <a:p>
                          <a:pPr algn="ctr"/>
                          <a:r>
                            <a:rPr lang="en-US" dirty="0" smtClean="0"/>
                            <a:t>attr2</a:t>
                          </a:r>
                          <a:endParaRPr lang="en-AU" dirty="0"/>
                        </a:p>
                      </a:txBody>
                      <a:tcPr/>
                    </a:tc>
                  </a:tr>
                  <a:tr h="370840">
                    <a:tc>
                      <a:txBody>
                        <a:bodyPr/>
                        <a:lstStyle/>
                        <a:p>
                          <a:pPr algn="ctr"/>
                          <a14:m>
                            <m:oMathPara xmlns:m="http://schemas.openxmlformats.org/officeDocument/2006/math">
                              <m:oMathParaPr>
                                <m:jc m:val="centerGroup"/>
                              </m:oMathParaPr>
                              <m:oMath xmlns:m="http://schemas.openxmlformats.org/officeDocument/2006/math">
                                <m:sSub>
                                  <m:sSubPr>
                                    <m:ctrlPr>
                                      <a:rPr lang="en-US" i="1" dirty="0" smtClean="0">
                                        <a:latin typeface="Cambria Math"/>
                                      </a:rPr>
                                    </m:ctrlPr>
                                  </m:sSubPr>
                                  <m:e>
                                    <m:r>
                                      <a:rPr lang="en-US" i="1" dirty="0" smtClean="0">
                                        <a:latin typeface="Cambria Math"/>
                                      </a:rPr>
                                      <m:t>𝑝</m:t>
                                    </m:r>
                                  </m:e>
                                  <m:sub>
                                    <m:r>
                                      <a:rPr lang="en-US" i="1" dirty="0" smtClean="0">
                                        <a:latin typeface="Cambria Math"/>
                                      </a:rPr>
                                      <m:t>1</m:t>
                                    </m:r>
                                    <m:r>
                                      <m:rPr>
                                        <m:nor/>
                                      </m:rPr>
                                      <a:rPr lang="en-AU" dirty="0"/>
                                      <m:t> </m:t>
                                    </m:r>
                                  </m:sub>
                                </m:sSub>
                              </m:oMath>
                            </m:oMathPara>
                          </a14:m>
                          <a:endParaRPr lang="en-AU" dirty="0"/>
                        </a:p>
                      </a:txBody>
                      <a:tcPr/>
                    </a:tc>
                    <a:tc>
                      <a:txBody>
                        <a:bodyPr/>
                        <a:lstStyle/>
                        <a:p>
                          <a:pPr algn="ctr"/>
                          <a:r>
                            <a:rPr lang="en-US" dirty="0" smtClean="0"/>
                            <a:t>0.5</a:t>
                          </a:r>
                          <a:endParaRPr lang="en-AU" dirty="0"/>
                        </a:p>
                      </a:txBody>
                      <a:tcPr/>
                    </a:tc>
                    <a:tc>
                      <a:txBody>
                        <a:bodyPr/>
                        <a:lstStyle/>
                        <a:p>
                          <a:pPr algn="ctr"/>
                          <a:r>
                            <a:rPr lang="en-US" dirty="0" smtClean="0"/>
                            <a:t>3.0</a:t>
                          </a:r>
                          <a:endParaRPr lang="en-AU" dirty="0"/>
                        </a:p>
                      </a:txBody>
                      <a:tcPr/>
                    </a:tc>
                  </a:tr>
                  <a:tr h="370840">
                    <a:tc>
                      <a:txBody>
                        <a:bodyPr/>
                        <a:lstStyle/>
                        <a:p>
                          <a:pPr algn="ctr"/>
                          <a14:m>
                            <m:oMathPara xmlns:m="http://schemas.openxmlformats.org/officeDocument/2006/math">
                              <m:oMathParaPr>
                                <m:jc m:val="centerGroup"/>
                              </m:oMathParaPr>
                              <m:oMath xmlns:m="http://schemas.openxmlformats.org/officeDocument/2006/math">
                                <m:sSub>
                                  <m:sSubPr>
                                    <m:ctrlPr>
                                      <a:rPr lang="en-US" i="1" dirty="0" smtClean="0">
                                        <a:latin typeface="Cambria Math"/>
                                      </a:rPr>
                                    </m:ctrlPr>
                                  </m:sSubPr>
                                  <m:e>
                                    <m:r>
                                      <a:rPr lang="en-US" i="1" dirty="0" smtClean="0">
                                        <a:latin typeface="Cambria Math"/>
                                      </a:rPr>
                                      <m:t>𝑝</m:t>
                                    </m:r>
                                  </m:e>
                                  <m:sub>
                                    <m:r>
                                      <a:rPr lang="en-US" b="0" i="1" dirty="0" smtClean="0">
                                        <a:latin typeface="Cambria Math"/>
                                      </a:rPr>
                                      <m:t>2</m:t>
                                    </m:r>
                                    <m:r>
                                      <m:rPr>
                                        <m:nor/>
                                      </m:rPr>
                                      <a:rPr lang="en-AU" dirty="0"/>
                                      <m:t> </m:t>
                                    </m:r>
                                  </m:sub>
                                </m:sSub>
                              </m:oMath>
                            </m:oMathPara>
                          </a14:m>
                          <a:endParaRPr lang="en-AU" dirty="0"/>
                        </a:p>
                      </a:txBody>
                      <a:tcPr/>
                    </a:tc>
                    <a:tc>
                      <a:txBody>
                        <a:bodyPr/>
                        <a:lstStyle/>
                        <a:p>
                          <a:pPr algn="ctr"/>
                          <a:r>
                            <a:rPr lang="en-US" dirty="0" smtClean="0"/>
                            <a:t>1.5</a:t>
                          </a:r>
                          <a:endParaRPr lang="en-AU" dirty="0"/>
                        </a:p>
                      </a:txBody>
                      <a:tcPr/>
                    </a:tc>
                    <a:tc>
                      <a:txBody>
                        <a:bodyPr/>
                        <a:lstStyle/>
                        <a:p>
                          <a:pPr algn="ctr"/>
                          <a:r>
                            <a:rPr lang="en-US" dirty="0" smtClean="0"/>
                            <a:t>1.5</a:t>
                          </a:r>
                          <a:endParaRPr lang="en-AU" dirty="0"/>
                        </a:p>
                      </a:txBody>
                      <a:tcPr/>
                    </a:tc>
                  </a:tr>
                  <a:tr h="370840">
                    <a:tc>
                      <a:txBody>
                        <a:bodyPr/>
                        <a:lstStyle/>
                        <a:p>
                          <a:pPr algn="ctr"/>
                          <a14:m>
                            <m:oMathPara xmlns:m="http://schemas.openxmlformats.org/officeDocument/2006/math">
                              <m:oMathParaPr>
                                <m:jc m:val="centerGroup"/>
                              </m:oMathParaPr>
                              <m:oMath xmlns:m="http://schemas.openxmlformats.org/officeDocument/2006/math">
                                <m:sSub>
                                  <m:sSubPr>
                                    <m:ctrlPr>
                                      <a:rPr lang="en-US" i="1" dirty="0" smtClean="0">
                                        <a:latin typeface="Cambria Math"/>
                                      </a:rPr>
                                    </m:ctrlPr>
                                  </m:sSubPr>
                                  <m:e>
                                    <m:r>
                                      <a:rPr lang="en-US" i="1" dirty="0" smtClean="0">
                                        <a:latin typeface="Cambria Math"/>
                                      </a:rPr>
                                      <m:t>𝑝</m:t>
                                    </m:r>
                                  </m:e>
                                  <m:sub>
                                    <m:r>
                                      <a:rPr lang="en-US" b="0" i="1" dirty="0" smtClean="0">
                                        <a:latin typeface="Cambria Math"/>
                                      </a:rPr>
                                      <m:t>3</m:t>
                                    </m:r>
                                    <m:r>
                                      <m:rPr>
                                        <m:nor/>
                                      </m:rPr>
                                      <a:rPr lang="en-AU" dirty="0"/>
                                      <m:t> </m:t>
                                    </m:r>
                                  </m:sub>
                                </m:sSub>
                              </m:oMath>
                            </m:oMathPara>
                          </a14:m>
                          <a:endParaRPr lang="en-AU" dirty="0"/>
                        </a:p>
                      </a:txBody>
                      <a:tcPr/>
                    </a:tc>
                    <a:tc>
                      <a:txBody>
                        <a:bodyPr/>
                        <a:lstStyle/>
                        <a:p>
                          <a:pPr algn="ctr"/>
                          <a:r>
                            <a:rPr lang="en-US" dirty="0" smtClean="0"/>
                            <a:t>3.0</a:t>
                          </a:r>
                          <a:endParaRPr lang="en-AU" dirty="0"/>
                        </a:p>
                      </a:txBody>
                      <a:tcPr/>
                    </a:tc>
                    <a:tc>
                      <a:txBody>
                        <a:bodyPr/>
                        <a:lstStyle/>
                        <a:p>
                          <a:pPr algn="ctr"/>
                          <a:r>
                            <a:rPr lang="en-US" dirty="0" smtClean="0"/>
                            <a:t>0.5</a:t>
                          </a:r>
                          <a:endParaRPr lang="en-AU" dirty="0"/>
                        </a:p>
                      </a:txBody>
                      <a:tcPr/>
                    </a:tc>
                  </a:tr>
                </a:tbl>
              </a:graphicData>
            </a:graphic>
          </p:graphicFrame>
        </mc:Choice>
        <mc:Fallback xmlns="">
          <p:graphicFrame>
            <p:nvGraphicFramePr>
              <p:cNvPr id="64" name="表格 63"/>
              <p:cNvGraphicFramePr>
                <a:graphicFrameLocks noGrp="1"/>
              </p:cNvGraphicFramePr>
              <p:nvPr>
                <p:extLst>
                  <p:ext uri="{D42A27DB-BD31-4B8C-83A1-F6EECF244321}">
                    <p14:modId xmlns:p14="http://schemas.microsoft.com/office/powerpoint/2010/main" val="1407423801"/>
                  </p:ext>
                </p:extLst>
              </p:nvPr>
            </p:nvGraphicFramePr>
            <p:xfrm>
              <a:off x="4495800" y="1600200"/>
              <a:ext cx="4191000" cy="1483360"/>
            </p:xfrm>
            <a:graphic>
              <a:graphicData uri="http://schemas.openxmlformats.org/drawingml/2006/table">
                <a:tbl>
                  <a:tblPr firstRow="1" bandRow="1">
                    <a:tableStyleId>{5C22544A-7EE6-4342-B048-85BDC9FD1C3A}</a:tableStyleId>
                  </a:tblPr>
                  <a:tblGrid>
                    <a:gridCol w="1397000"/>
                    <a:gridCol w="1397000"/>
                    <a:gridCol w="1397000"/>
                  </a:tblGrid>
                  <a:tr h="370840">
                    <a:tc>
                      <a:txBody>
                        <a:bodyPr/>
                        <a:lstStyle/>
                        <a:p>
                          <a:pPr algn="ctr"/>
                          <a:r>
                            <a:rPr lang="en-US" dirty="0" smtClean="0"/>
                            <a:t>ID</a:t>
                          </a:r>
                          <a:endParaRPr lang="en-AU" dirty="0"/>
                        </a:p>
                      </a:txBody>
                      <a:tcPr/>
                    </a:tc>
                    <a:tc>
                      <a:txBody>
                        <a:bodyPr/>
                        <a:lstStyle/>
                        <a:p>
                          <a:pPr algn="ctr"/>
                          <a:r>
                            <a:rPr lang="en-US" dirty="0" smtClean="0"/>
                            <a:t>attr1</a:t>
                          </a:r>
                          <a:endParaRPr lang="en-AU" dirty="0"/>
                        </a:p>
                      </a:txBody>
                      <a:tcPr/>
                    </a:tc>
                    <a:tc>
                      <a:txBody>
                        <a:bodyPr/>
                        <a:lstStyle/>
                        <a:p>
                          <a:pPr algn="ctr"/>
                          <a:r>
                            <a:rPr lang="en-US" dirty="0" smtClean="0"/>
                            <a:t>attr2</a:t>
                          </a:r>
                          <a:endParaRPr lang="en-AU" dirty="0"/>
                        </a:p>
                      </a:txBody>
                      <a:tcPr/>
                    </a:tc>
                  </a:tr>
                  <a:tr h="370840">
                    <a:tc>
                      <a:txBody>
                        <a:bodyPr/>
                        <a:lstStyle/>
                        <a:p>
                          <a:endParaRPr lang="en-US"/>
                        </a:p>
                      </a:txBody>
                      <a:tcPr>
                        <a:blipFill rotWithShape="1">
                          <a:blip r:embed="rId7"/>
                          <a:stretch>
                            <a:fillRect l="-437" t="-108197" r="-200000" b="-222951"/>
                          </a:stretch>
                        </a:blipFill>
                      </a:tcPr>
                    </a:tc>
                    <a:tc>
                      <a:txBody>
                        <a:bodyPr/>
                        <a:lstStyle/>
                        <a:p>
                          <a:pPr algn="ctr"/>
                          <a:r>
                            <a:rPr lang="en-US" dirty="0" smtClean="0"/>
                            <a:t>0.5</a:t>
                          </a:r>
                          <a:endParaRPr lang="en-AU" dirty="0"/>
                        </a:p>
                      </a:txBody>
                      <a:tcPr/>
                    </a:tc>
                    <a:tc>
                      <a:txBody>
                        <a:bodyPr/>
                        <a:lstStyle/>
                        <a:p>
                          <a:pPr algn="ctr"/>
                          <a:r>
                            <a:rPr lang="en-US" dirty="0" smtClean="0"/>
                            <a:t>3.0</a:t>
                          </a:r>
                          <a:endParaRPr lang="en-AU" dirty="0"/>
                        </a:p>
                      </a:txBody>
                      <a:tcPr/>
                    </a:tc>
                  </a:tr>
                  <a:tr h="370840">
                    <a:tc>
                      <a:txBody>
                        <a:bodyPr/>
                        <a:lstStyle/>
                        <a:p>
                          <a:endParaRPr lang="en-US"/>
                        </a:p>
                      </a:txBody>
                      <a:tcPr>
                        <a:blipFill rotWithShape="1">
                          <a:blip r:embed="rId7"/>
                          <a:stretch>
                            <a:fillRect l="-437" t="-211667" r="-200000" b="-126667"/>
                          </a:stretch>
                        </a:blipFill>
                      </a:tcPr>
                    </a:tc>
                    <a:tc>
                      <a:txBody>
                        <a:bodyPr/>
                        <a:lstStyle/>
                        <a:p>
                          <a:pPr algn="ctr"/>
                          <a:r>
                            <a:rPr lang="en-US" dirty="0" smtClean="0"/>
                            <a:t>1.5</a:t>
                          </a:r>
                          <a:endParaRPr lang="en-AU" dirty="0"/>
                        </a:p>
                      </a:txBody>
                      <a:tcPr/>
                    </a:tc>
                    <a:tc>
                      <a:txBody>
                        <a:bodyPr/>
                        <a:lstStyle/>
                        <a:p>
                          <a:pPr algn="ctr"/>
                          <a:r>
                            <a:rPr lang="en-US" dirty="0" smtClean="0"/>
                            <a:t>1.5</a:t>
                          </a:r>
                          <a:endParaRPr lang="en-AU" dirty="0"/>
                        </a:p>
                      </a:txBody>
                      <a:tcPr/>
                    </a:tc>
                  </a:tr>
                  <a:tr h="370840">
                    <a:tc>
                      <a:txBody>
                        <a:bodyPr/>
                        <a:lstStyle/>
                        <a:p>
                          <a:endParaRPr lang="en-US"/>
                        </a:p>
                      </a:txBody>
                      <a:tcPr>
                        <a:blipFill rotWithShape="1">
                          <a:blip r:embed="rId7"/>
                          <a:stretch>
                            <a:fillRect l="-437" t="-306557" r="-200000" b="-24590"/>
                          </a:stretch>
                        </a:blipFill>
                      </a:tcPr>
                    </a:tc>
                    <a:tc>
                      <a:txBody>
                        <a:bodyPr/>
                        <a:lstStyle/>
                        <a:p>
                          <a:pPr algn="ctr"/>
                          <a:r>
                            <a:rPr lang="en-US" dirty="0" smtClean="0"/>
                            <a:t>3.0</a:t>
                          </a:r>
                          <a:endParaRPr lang="en-AU" dirty="0"/>
                        </a:p>
                      </a:txBody>
                      <a:tcPr/>
                    </a:tc>
                    <a:tc>
                      <a:txBody>
                        <a:bodyPr/>
                        <a:lstStyle/>
                        <a:p>
                          <a:pPr algn="ctr"/>
                          <a:r>
                            <a:rPr lang="en-US" dirty="0" smtClean="0"/>
                            <a:t>0.5</a:t>
                          </a:r>
                          <a:endParaRPr lang="en-AU" dirty="0"/>
                        </a:p>
                      </a:txBody>
                      <a:tcPr/>
                    </a:tc>
                  </a:tr>
                </a:tbl>
              </a:graphicData>
            </a:graphic>
          </p:graphicFrame>
        </mc:Fallback>
      </mc:AlternateContent>
    </p:spTree>
    <p:extLst>
      <p:ext uri="{BB962C8B-B14F-4D97-AF65-F5344CB8AC3E}">
        <p14:creationId xmlns:p14="http://schemas.microsoft.com/office/powerpoint/2010/main" val="3445259394"/>
      </p:ext>
    </p:extLst>
  </p:cSld>
  <p:clrMapOvr>
    <a:masterClrMapping/>
  </p:clrMapOvr>
  <mc:AlternateContent xmlns:mc="http://schemas.openxmlformats.org/markup-compatibility/2006">
    <mc:Choice xmlns:p14="http://schemas.microsoft.com/office/powerpoint/2010/main" Requires="p14">
      <p:transition spd="slow" p14:dur="2000" advTm="13640"/>
    </mc:Choice>
    <mc:Fallback>
      <p:transition spd="slow" advTm="13640"/>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1.4|5.8|4.1"/>
</p:tagLst>
</file>

<file path=ppt/tags/tag10.xml><?xml version="1.0" encoding="utf-8"?>
<p:tagLst xmlns:a="http://schemas.openxmlformats.org/drawingml/2006/main" xmlns:r="http://schemas.openxmlformats.org/officeDocument/2006/relationships" xmlns:p="http://schemas.openxmlformats.org/presentationml/2006/main">
  <p:tag name="TIMING" val="|0.5"/>
</p:tagLst>
</file>

<file path=ppt/tags/tag11.xml><?xml version="1.0" encoding="utf-8"?>
<p:tagLst xmlns:a="http://schemas.openxmlformats.org/drawingml/2006/main" xmlns:r="http://schemas.openxmlformats.org/officeDocument/2006/relationships" xmlns:p="http://schemas.openxmlformats.org/presentationml/2006/main">
  <p:tag name="TIMING" val="|0.8|15.4|1.5"/>
</p:tagLst>
</file>

<file path=ppt/tags/tag2.xml><?xml version="1.0" encoding="utf-8"?>
<p:tagLst xmlns:a="http://schemas.openxmlformats.org/drawingml/2006/main" xmlns:r="http://schemas.openxmlformats.org/officeDocument/2006/relationships" xmlns:p="http://schemas.openxmlformats.org/presentationml/2006/main">
  <p:tag name="TIMING" val="|2|4.3|11.4|14.3|6.4|19|31.5"/>
</p:tagLst>
</file>

<file path=ppt/tags/tag3.xml><?xml version="1.0" encoding="utf-8"?>
<p:tagLst xmlns:a="http://schemas.openxmlformats.org/drawingml/2006/main" xmlns:r="http://schemas.openxmlformats.org/officeDocument/2006/relationships" xmlns:p="http://schemas.openxmlformats.org/presentationml/2006/main">
  <p:tag name="TIMING" val="|18.5|43"/>
</p:tagLst>
</file>

<file path=ppt/tags/tag4.xml><?xml version="1.0" encoding="utf-8"?>
<p:tagLst xmlns:a="http://schemas.openxmlformats.org/drawingml/2006/main" xmlns:r="http://schemas.openxmlformats.org/officeDocument/2006/relationships" xmlns:p="http://schemas.openxmlformats.org/presentationml/2006/main">
  <p:tag name="TIMING" val="|11.2|18.9"/>
</p:tagLst>
</file>

<file path=ppt/tags/tag5.xml><?xml version="1.0" encoding="utf-8"?>
<p:tagLst xmlns:a="http://schemas.openxmlformats.org/drawingml/2006/main" xmlns:r="http://schemas.openxmlformats.org/officeDocument/2006/relationships" xmlns:p="http://schemas.openxmlformats.org/presentationml/2006/main">
  <p:tag name="TIMING" val="|56.3|26|28.7|3.3"/>
</p:tagLst>
</file>

<file path=ppt/tags/tag6.xml><?xml version="1.0" encoding="utf-8"?>
<p:tagLst xmlns:a="http://schemas.openxmlformats.org/drawingml/2006/main" xmlns:r="http://schemas.openxmlformats.org/officeDocument/2006/relationships" xmlns:p="http://schemas.openxmlformats.org/presentationml/2006/main">
  <p:tag name="TIMING" val="|0.7|0.2|0.2"/>
</p:tagLst>
</file>

<file path=ppt/tags/tag7.xml><?xml version="1.0" encoding="utf-8"?>
<p:tagLst xmlns:a="http://schemas.openxmlformats.org/drawingml/2006/main" xmlns:r="http://schemas.openxmlformats.org/officeDocument/2006/relationships" xmlns:p="http://schemas.openxmlformats.org/presentationml/2006/main">
  <p:tag name="TIMING" val="|1.6|9.1"/>
</p:tagLst>
</file>

<file path=ppt/tags/tag8.xml><?xml version="1.0" encoding="utf-8"?>
<p:tagLst xmlns:a="http://schemas.openxmlformats.org/drawingml/2006/main" xmlns:r="http://schemas.openxmlformats.org/officeDocument/2006/relationships" xmlns:p="http://schemas.openxmlformats.org/presentationml/2006/main">
  <p:tag name="TIMING" val="|1.3|1.5|10.8"/>
</p:tagLst>
</file>

<file path=ppt/tags/tag9.xml><?xml version="1.0" encoding="utf-8"?>
<p:tagLst xmlns:a="http://schemas.openxmlformats.org/drawingml/2006/main" xmlns:r="http://schemas.openxmlformats.org/officeDocument/2006/relationships" xmlns:p="http://schemas.openxmlformats.org/presentationml/2006/main">
  <p:tag name="TIMING" val="|0.5|0.9|1.1"/>
</p:tagLst>
</file>

<file path=ppt/theme/theme1.xml><?xml version="1.0" encoding="utf-8"?>
<a:theme xmlns:a="http://schemas.openxmlformats.org/drawingml/2006/main" name="Powerpoint Template - ENG">
  <a:themeElements>
    <a:clrScheme name="Custom 1">
      <a:dk1>
        <a:srgbClr val="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UNSW">
      <a:majorFont>
        <a:latin typeface="Sommet"/>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a:lstStyle>
        <a:def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kumimoji="0" sz="1150" b="1" i="0" u="none" strike="noStrike" kern="1200" cap="none" spc="0" normalizeH="0" baseline="0" noProof="0" dirty="0" smtClean="0">
            <a:ln>
              <a:noFill/>
            </a:ln>
            <a:solidFill>
              <a:schemeClr val="tx1"/>
            </a:solidFill>
            <a:effectLst/>
            <a:uLnTx/>
            <a:uFillTx/>
            <a:latin typeface="Sommet bold"/>
            <a:ea typeface="+mn-ea"/>
            <a:cs typeface="+mn-cs"/>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Powerpoint Template - ENG</Template>
  <TotalTime>51941</TotalTime>
  <Words>3071</Words>
  <Application>Microsoft Office PowerPoint</Application>
  <PresentationFormat>全屏显示(4:3)</PresentationFormat>
  <Paragraphs>453</Paragraphs>
  <Slides>34</Slides>
  <Notes>12</Notes>
  <HiddenSlides>0</HiddenSlides>
  <MMClips>0</MMClips>
  <ScaleCrop>false</ScaleCrop>
  <HeadingPairs>
    <vt:vector size="4" baseType="variant">
      <vt:variant>
        <vt:lpstr>主题</vt:lpstr>
      </vt:variant>
      <vt:variant>
        <vt:i4>1</vt:i4>
      </vt:variant>
      <vt:variant>
        <vt:lpstr>幻灯片标题</vt:lpstr>
      </vt:variant>
      <vt:variant>
        <vt:i4>34</vt:i4>
      </vt:variant>
    </vt:vector>
  </HeadingPairs>
  <TitlesOfParts>
    <vt:vector size="35" baseType="lpstr">
      <vt:lpstr>Powerpoint Template - ENG</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University of New South Wales</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Brad Hall</dc:creator>
  <cp:lastModifiedBy>Joffrey</cp:lastModifiedBy>
  <cp:revision>1116</cp:revision>
  <dcterms:created xsi:type="dcterms:W3CDTF">2011-09-09T04:59:58Z</dcterms:created>
  <dcterms:modified xsi:type="dcterms:W3CDTF">2016-05-19T05:44:33Z</dcterms:modified>
</cp:coreProperties>
</file>