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39" r:id="rId2"/>
    <p:sldId id="418" r:id="rId3"/>
    <p:sldId id="416" r:id="rId4"/>
    <p:sldId id="417" r:id="rId5"/>
    <p:sldId id="419" r:id="rId6"/>
    <p:sldId id="420" r:id="rId7"/>
    <p:sldId id="422" r:id="rId8"/>
    <p:sldId id="423" r:id="rId9"/>
    <p:sldId id="424" r:id="rId10"/>
    <p:sldId id="425" r:id="rId11"/>
    <p:sldId id="421" r:id="rId12"/>
    <p:sldId id="426" r:id="rId13"/>
    <p:sldId id="428" r:id="rId14"/>
    <p:sldId id="429" r:id="rId15"/>
    <p:sldId id="427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40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3300"/>
    <a:srgbClr val="00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5591" autoAdjust="0"/>
  </p:normalViewPr>
  <p:slideViewPr>
    <p:cSldViewPr>
      <p:cViewPr>
        <p:scale>
          <a:sx n="80" d="100"/>
          <a:sy n="80" d="100"/>
        </p:scale>
        <p:origin x="-70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88" y="-114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0.wmf"/><Relationship Id="rId7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image" Target="../media/image22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9.wmf"/><Relationship Id="rId3" Type="http://schemas.openxmlformats.org/officeDocument/2006/relationships/image" Target="../media/image30.wmf"/><Relationship Id="rId7" Type="http://schemas.openxmlformats.org/officeDocument/2006/relationships/image" Target="../media/image26.wmf"/><Relationship Id="rId12" Type="http://schemas.openxmlformats.org/officeDocument/2006/relationships/image" Target="../media/image38.wmf"/><Relationship Id="rId2" Type="http://schemas.openxmlformats.org/officeDocument/2006/relationships/image" Target="../media/image29.wmf"/><Relationship Id="rId1" Type="http://schemas.openxmlformats.org/officeDocument/2006/relationships/image" Target="../media/image22.wmf"/><Relationship Id="rId6" Type="http://schemas.openxmlformats.org/officeDocument/2006/relationships/image" Target="../media/image34.wmf"/><Relationship Id="rId11" Type="http://schemas.openxmlformats.org/officeDocument/2006/relationships/image" Target="../media/image37.wmf"/><Relationship Id="rId5" Type="http://schemas.openxmlformats.org/officeDocument/2006/relationships/image" Target="../media/image33.wmf"/><Relationship Id="rId10" Type="http://schemas.openxmlformats.org/officeDocument/2006/relationships/image" Target="../media/image36.wmf"/><Relationship Id="rId4" Type="http://schemas.openxmlformats.org/officeDocument/2006/relationships/image" Target="../media/image31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646AE59-5376-4611-B23E-38AF4C942F31}" type="datetimeFigureOut">
              <a:rPr lang="zh-CN" altLang="en-US" smtClean="0"/>
              <a:pPr/>
              <a:t>2013/4/10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50B1E51-2EFD-45BA-9DDA-460E1964F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BE67D8E-EF2D-4312-ABE1-3D8A3F5AA4C6}" type="datetimeFigureOut">
              <a:rPr lang="en-US"/>
              <a:pPr>
                <a:defRPr/>
              </a:pPr>
              <a:t>4/10/2013</a:t>
            </a:fld>
            <a:endParaRPr lang="en-AU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en-AU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en-AU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6E1199C-A154-4EE7-8804-0413C0651BD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354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1199C-A154-4EE7-8804-0413C0651BDC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1199C-A154-4EE7-8804-0413C0651BDC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Pictorially,</a:t>
            </a:r>
            <a:r>
              <a:rPr lang="en-US" altLang="zh-CN" baseline="0" dirty="0" smtClean="0"/>
              <a:t> we need to sum up 8 red squares together to compute s(</a:t>
            </a:r>
            <a:r>
              <a:rPr lang="en-US" altLang="zh-CN" baseline="0" dirty="0" err="1" smtClean="0"/>
              <a:t>a,b</a:t>
            </a:r>
            <a:r>
              <a:rPr lang="en-US" altLang="zh-CN" baseline="0" dirty="0" smtClean="0"/>
              <a:t>)</a:t>
            </a:r>
          </a:p>
          <a:p>
            <a:r>
              <a:rPr lang="en-US" altLang="zh-CN" baseline="0" dirty="0" smtClean="0"/>
              <a:t>Likewise, to compute s(</a:t>
            </a:r>
            <a:r>
              <a:rPr lang="en-US" altLang="zh-CN" baseline="0" dirty="0" err="1" smtClean="0"/>
              <a:t>a,d</a:t>
            </a:r>
            <a:r>
              <a:rPr lang="en-US" altLang="zh-CN" baseline="0" dirty="0" smtClean="0"/>
              <a:t>), we need to sum  up 8 blue squares.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dirty="0" smtClean="0"/>
              <a:t>Since I(d)</a:t>
            </a:r>
            <a:r>
              <a:rPr lang="en-US" altLang="zh-CN" baseline="0" dirty="0" smtClean="0"/>
              <a:t> and I(b) has 3 vertices in common. Thus, the summation over this region may have duplicate redundancy.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remove such duplicate computations,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1199C-A154-4EE7-8804-0413C0651BDC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1199C-A154-4EE7-8804-0413C0651BDC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1199C-A154-4EE7-8804-0413C0651BDC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800225"/>
          </a:xfrm>
        </p:spPr>
        <p:txBody>
          <a:bodyPr/>
          <a:lstStyle>
            <a:lvl1pPr algn="ctr">
              <a:defRPr sz="3200" b="1">
                <a:latin typeface="Arial Unicode MS" pitchFamily="34" charset="-122"/>
              </a:defRPr>
            </a:lvl1pPr>
          </a:lstStyle>
          <a:p>
            <a:r>
              <a:rPr 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213100"/>
            <a:ext cx="6400800" cy="2209800"/>
          </a:xfrm>
        </p:spPr>
        <p:txBody>
          <a:bodyPr/>
          <a:lstStyle>
            <a:lvl1pPr marL="0" indent="0">
              <a:defRPr sz="1600">
                <a:latin typeface="Arial Unicode MS" pitchFamily="34" charset="-122"/>
              </a:defRPr>
            </a:lvl1pPr>
          </a:lstStyle>
          <a:p>
            <a:r>
              <a:rPr 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4373E6-426B-4862-BEF8-06FA05582EE0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1" name="Picture 2" descr="C:\Users\shyboy\Desktop\Picture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UNSWbannerTOPb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455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2231838"/>
            <a:ext cx="5527675" cy="180975"/>
            <a:chOff x="238" y="1842"/>
            <a:chExt cx="3482" cy="114"/>
          </a:xfrm>
        </p:grpSpPr>
        <p:pic>
          <p:nvPicPr>
            <p:cNvPr id="6" name="Picture 9" descr="unswBanner-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842"/>
              <a:ext cx="297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unswBanner-1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1842"/>
              <a:ext cx="50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5" descr="image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120071" cy="1667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622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5D3A2-6BE8-4E53-B982-044615EDDB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37405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990600"/>
            <a:ext cx="2076450" cy="5140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76950" cy="5140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4249D-2C8F-4793-A149-A15207195D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13876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6524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1C7D8-BFEF-44A1-AEBC-EB6490AF88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0558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816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buFont typeface="Arial" pitchFamily="34" charset="0"/>
              <a:buChar char="•"/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629400"/>
            <a:ext cx="1905000" cy="228600"/>
          </a:xfrm>
          <a:ln/>
        </p:spPr>
        <p:txBody>
          <a:bodyPr/>
          <a:lstStyle>
            <a:lvl1pPr>
              <a:defRPr b="1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76200"/>
            <a:ext cx="533400" cy="381000"/>
          </a:xfrm>
          <a:ln/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5C795DAD-BE80-484D-ADD5-0F34BD73B728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096000" cy="609600"/>
          </a:xfrm>
        </p:spPr>
        <p:txBody>
          <a:bodyPr/>
          <a:lstStyle>
            <a:lvl1pPr algn="ctr">
              <a:defRPr sz="3600" b="1" baseline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2"/>
                <a:cs typeface="Arial Unicode MS" pitchFamily="34" charset="-122"/>
              </a:defRPr>
            </a:lvl1pPr>
          </a:lstStyle>
          <a:p>
            <a:endParaRPr lang="zh-CN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94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7B8B7-9EB4-48B1-80A9-89CD6CE5A0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211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554CF-8B20-4E58-B43A-30367908BE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3404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FAC9B-1C3A-4CB5-AB6D-63745D9A75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2282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CD816-628A-460C-AF41-E363BEB3DA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782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FB2CE-1953-42B3-8F88-C9818C1E7F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1627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8CDD1-8E76-48AE-ABA4-6FA7A3AC5B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14999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04D1C-F805-4636-8D29-0BED3BC5F6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4059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8" descr="UNSW_Crest_Strip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5" y="-26988"/>
            <a:ext cx="1947123" cy="7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banner_lion_cropp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05" y="-26988"/>
            <a:ext cx="7210494" cy="7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924800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宋体" pitchFamily="2" charset="-122"/>
              </a:defRPr>
            </a:lvl1pPr>
          </a:lstStyle>
          <a:p>
            <a:fld id="{27D5BED4-79C6-4DDE-96C6-9C9A9B984769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9" name="Picture 10" descr="UNSWbannerTOPb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oup 11"/>
          <p:cNvGrpSpPr>
            <a:grpSpLocks/>
          </p:cNvGrpSpPr>
          <p:nvPr/>
        </p:nvGrpSpPr>
        <p:grpSpPr bwMode="auto">
          <a:xfrm>
            <a:off x="628650" y="6642100"/>
            <a:ext cx="5527675" cy="180975"/>
            <a:chOff x="238" y="1842"/>
            <a:chExt cx="3482" cy="114"/>
          </a:xfrm>
        </p:grpSpPr>
        <p:pic>
          <p:nvPicPr>
            <p:cNvPr id="5131" name="Picture 12" descr="unswBanner-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842"/>
              <a:ext cx="297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3" descr="unswBanner-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1842"/>
              <a:ext cx="50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―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8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3E6-426B-4862-BEF8-06FA05582EE0}" type="slidenum">
              <a:rPr lang="en-US" altLang="zh-CN" smtClean="0"/>
              <a:pPr/>
              <a:t>1</a:t>
            </a:fld>
            <a:endParaRPr lang="en-US" altLang="zh-CN"/>
          </a:p>
        </p:txBody>
      </p:sp>
      <p:pic>
        <p:nvPicPr>
          <p:cNvPr id="160770" name="Picture 2" descr="C:\Users\ywr0708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337927"/>
          <p:cNvSpPr>
            <a:spLocks noChangeArrowheads="1"/>
          </p:cNvSpPr>
          <p:nvPr/>
        </p:nvSpPr>
        <p:spPr bwMode="auto">
          <a:xfrm>
            <a:off x="0" y="3195638"/>
            <a:ext cx="1082675" cy="2628900"/>
          </a:xfrm>
          <a:prstGeom prst="rect">
            <a:avLst/>
          </a:prstGeom>
          <a:gradFill rotWithShape="0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shade val="57255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z="1800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Rectangle 4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8338"/>
            <a:ext cx="9144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hape 337921"/>
          <p:cNvSpPr txBox="1">
            <a:spLocks noChangeArrowheads="1"/>
          </p:cNvSpPr>
          <p:nvPr/>
        </p:nvSpPr>
        <p:spPr bwMode="auto">
          <a:xfrm>
            <a:off x="1371600" y="3657600"/>
            <a:ext cx="662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Weiren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 Yu</a:t>
            </a:r>
            <a:r>
              <a:rPr lang="en-US" altLang="zh-CN" sz="2000" b="1" kern="0" baseline="30000" dirty="0" smtClean="0">
                <a:solidFill>
                  <a:schemeClr val="bg1"/>
                </a:solidFill>
                <a:ea typeface="PMingLiU" pitchFamily="18" charset="-120"/>
              </a:rPr>
              <a:t>1,2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, </a:t>
            </a:r>
            <a:r>
              <a:rPr kumimoji="0" lang="en-US" altLang="zh-TW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Xuemin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 Lin</a:t>
            </a:r>
            <a:r>
              <a:rPr lang="en-US" altLang="zh-CN" sz="2000" b="1" kern="0" baseline="30000" dirty="0" smtClean="0">
                <a:solidFill>
                  <a:schemeClr val="bg1"/>
                </a:solidFill>
                <a:ea typeface="PMingLiU" pitchFamily="18" charset="-120"/>
              </a:rPr>
              <a:t>1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, </a:t>
            </a:r>
            <a:r>
              <a:rPr kumimoji="0" lang="en-US" altLang="zh-TW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Wenjie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 Zhang</a:t>
            </a:r>
            <a:r>
              <a:rPr lang="en-US" altLang="zh-CN" sz="2000" b="1" kern="0" baseline="30000" dirty="0" smtClean="0">
                <a:solidFill>
                  <a:schemeClr val="bg1"/>
                </a:solidFill>
                <a:ea typeface="PMingLiU" pitchFamily="18" charset="-120"/>
              </a:rPr>
              <a:t>1</a:t>
            </a:r>
            <a:endParaRPr kumimoji="0" lang="en-US" altLang="zh-TW" sz="20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PMingLiU" pitchFamily="18" charset="-12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baseline="0" dirty="0" smtClean="0">
              <a:solidFill>
                <a:schemeClr val="bg1"/>
              </a:solidFill>
              <a:latin typeface="+mn-lt"/>
              <a:ea typeface="PMingLiU" pitchFamily="18" charset="-12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1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j-cs"/>
              </a:rPr>
              <a:t> University of New South Wales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baseline="30000" dirty="0" smtClean="0">
                <a:solidFill>
                  <a:schemeClr val="bg1"/>
                </a:solidFill>
                <a:latin typeface="+mn-lt"/>
                <a:ea typeface="PMingLiU" pitchFamily="18" charset="-120"/>
                <a:cs typeface="+mj-cs"/>
              </a:rPr>
              <a:t>2</a:t>
            </a:r>
            <a:r>
              <a:rPr lang="en-US" sz="2000" b="1" kern="0" baseline="0" dirty="0" smtClean="0">
                <a:solidFill>
                  <a:schemeClr val="bg1"/>
                </a:solidFill>
                <a:latin typeface="+mn-lt"/>
                <a:ea typeface="PMingLiU" pitchFamily="18" charset="-120"/>
                <a:cs typeface="+mj-cs"/>
              </a:rPr>
              <a:t> NICTA,</a:t>
            </a:r>
            <a:r>
              <a:rPr lang="en-US" sz="2000" b="1" kern="0" dirty="0" smtClean="0">
                <a:solidFill>
                  <a:schemeClr val="bg1"/>
                </a:solidFill>
                <a:latin typeface="+mn-lt"/>
                <a:ea typeface="PMingLiU" pitchFamily="18" charset="-120"/>
                <a:cs typeface="+mj-cs"/>
              </a:rPr>
              <a:t> Australia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4478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Towards Efficient SimRank Computation over Large Networks</a:t>
            </a:r>
            <a:endParaRPr lang="zh-CN" altLang="en-US" sz="2800" b="1" dirty="0">
              <a:solidFill>
                <a:srgbClr val="FFFF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219200"/>
            <a:ext cx="73914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43000" y="2667000"/>
            <a:ext cx="8001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43000" y="2590800"/>
            <a:ext cx="8001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Main idea</a:t>
            </a:r>
          </a:p>
          <a:p>
            <a:pPr lvl="1"/>
            <a:r>
              <a:rPr lang="en-US" altLang="zh-CN" dirty="0" smtClean="0"/>
              <a:t>share common sub-summations among partial sums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Eliminating Partial Sums Redundancy</a:t>
            </a:r>
            <a:endParaRPr lang="zh-CN" altLang="en-US" sz="2800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81200"/>
            <a:ext cx="608541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096000" y="2057400"/>
            <a:ext cx="16002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34000" y="25146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590800" y="2971800"/>
            <a:ext cx="2895600" cy="685800"/>
            <a:chOff x="2667001" y="2590800"/>
            <a:chExt cx="2435981" cy="685800"/>
          </a:xfrm>
        </p:grpSpPr>
        <p:sp>
          <p:nvSpPr>
            <p:cNvPr id="11" name="圆角矩形标注 10"/>
            <p:cNvSpPr/>
            <p:nvPr/>
          </p:nvSpPr>
          <p:spPr>
            <a:xfrm>
              <a:off x="2667001" y="2590800"/>
              <a:ext cx="2435981" cy="685800"/>
            </a:xfrm>
            <a:prstGeom prst="wedgeRoundRectCallout">
              <a:avLst>
                <a:gd name="adj1" fmla="val 42610"/>
                <a:gd name="adj2" fmla="val -78639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NP-hard to find “best” partition for</a:t>
              </a:r>
              <a:endParaRPr lang="zh-CN" alt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5173" name="Object 4"/>
            <p:cNvGraphicFramePr>
              <a:graphicFrameLocks noChangeAspect="1"/>
            </p:cNvGraphicFramePr>
            <p:nvPr/>
          </p:nvGraphicFramePr>
          <p:xfrm>
            <a:off x="4008779" y="2908738"/>
            <a:ext cx="563593" cy="328246"/>
          </p:xfrm>
          <a:graphic>
            <a:graphicData uri="http://schemas.openxmlformats.org/presentationml/2006/ole">
              <p:oleObj spid="_x0000_s135173" name="Equation" r:id="rId5" imgW="342720" imgH="203040" progId="Equation.DSMT4">
                <p:embed/>
              </p:oleObj>
            </a:graphicData>
          </a:graphic>
        </p:graphicFrame>
      </p:grpSp>
      <p:sp>
        <p:nvSpPr>
          <p:cNvPr id="15" name="圆角矩形标注 14"/>
          <p:cNvSpPr/>
          <p:nvPr/>
        </p:nvSpPr>
        <p:spPr>
          <a:xfrm>
            <a:off x="6934200" y="2819400"/>
            <a:ext cx="1828800" cy="685800"/>
          </a:xfrm>
          <a:prstGeom prst="wedgeRoundRectCallout">
            <a:avLst>
              <a:gd name="adj1" fmla="val -39838"/>
              <a:gd name="adj2" fmla="val -955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fine-grained partial sums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28600" y="3962400"/>
            <a:ext cx="4267200" cy="2209800"/>
            <a:chOff x="381000" y="3810000"/>
            <a:chExt cx="4267200" cy="2209800"/>
          </a:xfrm>
        </p:grpSpPr>
        <p:sp>
          <p:nvSpPr>
            <p:cNvPr id="32" name="圆角矩形 31"/>
            <p:cNvSpPr/>
            <p:nvPr/>
          </p:nvSpPr>
          <p:spPr>
            <a:xfrm>
              <a:off x="381000" y="3810000"/>
              <a:ext cx="4267200" cy="2209800"/>
            </a:xfrm>
            <a:prstGeom prst="roundRect">
              <a:avLst>
                <a:gd name="adj" fmla="val 804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984046" y="4384675"/>
              <a:ext cx="1530678" cy="90039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ectangle 9"/>
            <p:cNvSpPr/>
            <p:nvPr/>
          </p:nvSpPr>
          <p:spPr>
            <a:xfrm>
              <a:off x="1981200" y="5334000"/>
              <a:ext cx="1600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sz="1400" b="1" dirty="0" smtClean="0">
                  <a:solidFill>
                    <a:srgbClr val="FF0000"/>
                  </a:solidFill>
                </a:rPr>
                <a:t>Duplicate Computation !!</a:t>
              </a:r>
              <a:endParaRPr lang="en-US" altLang="zh-CN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10"/>
            <p:cNvSpPr/>
            <p:nvPr/>
          </p:nvSpPr>
          <p:spPr>
            <a:xfrm>
              <a:off x="3124200" y="3886200"/>
              <a:ext cx="1178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0070C0"/>
                  </a:solidFill>
                </a:rPr>
                <a:t>(3 additions)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24" name="Rectangle 9"/>
            <p:cNvSpPr/>
            <p:nvPr/>
          </p:nvSpPr>
          <p:spPr>
            <a:xfrm>
              <a:off x="990600" y="3810000"/>
              <a:ext cx="2273379" cy="4119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chemeClr val="tx2"/>
                  </a:solidFill>
                </a:rPr>
                <a:t>Existing Approach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53556342"/>
                </p:ext>
              </p:extLst>
            </p:nvPr>
          </p:nvGraphicFramePr>
          <p:xfrm>
            <a:off x="533400" y="4419600"/>
            <a:ext cx="3837950" cy="830994"/>
          </p:xfrm>
          <a:graphic>
            <a:graphicData uri="http://schemas.openxmlformats.org/presentationml/2006/ole">
              <p:oleObj spid="_x0000_s135175" name="Equation" r:id="rId6" imgW="2222280" imgH="482400" progId="Equation.DSMT4">
                <p:embed/>
              </p:oleObj>
            </a:graphicData>
          </a:graphic>
        </p:graphicFrame>
      </p:grpSp>
      <p:grpSp>
        <p:nvGrpSpPr>
          <p:cNvPr id="34" name="组合 33"/>
          <p:cNvGrpSpPr/>
          <p:nvPr/>
        </p:nvGrpSpPr>
        <p:grpSpPr>
          <a:xfrm>
            <a:off x="4648200" y="3962400"/>
            <a:ext cx="4267200" cy="2209800"/>
            <a:chOff x="4781550" y="3810000"/>
            <a:chExt cx="4267200" cy="2209800"/>
          </a:xfrm>
        </p:grpSpPr>
        <p:sp>
          <p:nvSpPr>
            <p:cNvPr id="33" name="圆角矩形 32"/>
            <p:cNvSpPr/>
            <p:nvPr/>
          </p:nvSpPr>
          <p:spPr>
            <a:xfrm>
              <a:off x="4781550" y="3810000"/>
              <a:ext cx="4267200" cy="2209800"/>
            </a:xfrm>
            <a:prstGeom prst="roundRect">
              <a:avLst>
                <a:gd name="adj" fmla="val 804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08707302"/>
                </p:ext>
              </p:extLst>
            </p:nvPr>
          </p:nvGraphicFramePr>
          <p:xfrm>
            <a:off x="5257800" y="4800600"/>
            <a:ext cx="3552825" cy="830993"/>
          </p:xfrm>
          <a:graphic>
            <a:graphicData uri="http://schemas.openxmlformats.org/presentationml/2006/ole">
              <p:oleObj spid="_x0000_s135176" name="Equation" r:id="rId7" imgW="2057400" imgH="482400" progId="Equation.DSMT4">
                <p:embed/>
              </p:oleObj>
            </a:graphicData>
          </a:graphic>
        </p:graphicFrame>
        <p:sp>
          <p:nvSpPr>
            <p:cNvPr id="23" name="Rectangle 11"/>
            <p:cNvSpPr/>
            <p:nvPr/>
          </p:nvSpPr>
          <p:spPr>
            <a:xfrm>
              <a:off x="7391400" y="3886200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0070C0"/>
                  </a:solidFill>
                </a:rPr>
                <a:t>(only 2 additions)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25" name="Rectangle 9"/>
            <p:cNvSpPr/>
            <p:nvPr/>
          </p:nvSpPr>
          <p:spPr>
            <a:xfrm>
              <a:off x="5715000" y="3810000"/>
              <a:ext cx="17732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chemeClr val="tx2"/>
                  </a:solidFill>
                </a:rPr>
                <a:t>Our Approach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229224" y="4802188"/>
              <a:ext cx="1295401" cy="36016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677025" y="5259388"/>
              <a:ext cx="1260560" cy="36016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Rectangle 9"/>
            <p:cNvSpPr/>
            <p:nvPr/>
          </p:nvSpPr>
          <p:spPr>
            <a:xfrm>
              <a:off x="5105400" y="4267200"/>
              <a:ext cx="1042080" cy="4119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altLang="zh-CN" sz="1600" dirty="0" smtClean="0"/>
                <a:t>Partition</a:t>
              </a:r>
              <a:endParaRPr lang="en-US" altLang="zh-CN" sz="1200" dirty="0"/>
            </a:p>
          </p:txBody>
        </p:sp>
        <p:graphicFrame>
          <p:nvGraphicFramePr>
            <p:cNvPr id="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08707302"/>
                </p:ext>
              </p:extLst>
            </p:nvPr>
          </p:nvGraphicFramePr>
          <p:xfrm>
            <a:off x="6134100" y="4391025"/>
            <a:ext cx="1485900" cy="265987"/>
          </p:xfrm>
          <a:graphic>
            <a:graphicData uri="http://schemas.openxmlformats.org/presentationml/2006/ole">
              <p:oleObj spid="_x0000_s135179" name="Equation" r:id="rId8" imgW="1130040" imgH="2030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065338" algn="l"/>
                <a:tab pos="2160588" algn="l"/>
              </a:tabLst>
            </a:pPr>
            <a:r>
              <a:rPr lang="en-US" altLang="zh-CN" dirty="0" smtClean="0"/>
              <a:t>Find:	partitions for each in-neighbor set</a:t>
            </a:r>
            <a:br>
              <a:rPr lang="en-US" altLang="zh-CN" dirty="0" smtClean="0"/>
            </a:br>
            <a:r>
              <a:rPr lang="en-US" altLang="zh-CN" dirty="0" smtClean="0"/>
              <a:t>Minimize:	the total cost of all partial sums</a:t>
            </a:r>
          </a:p>
          <a:p>
            <a:pPr>
              <a:tabLst>
                <a:tab pos="2065338" algn="l"/>
                <a:tab pos="2160588" algn="l"/>
              </a:tabLst>
            </a:pPr>
            <a:endParaRPr lang="en-US" altLang="zh-CN" dirty="0" smtClean="0"/>
          </a:p>
          <a:p>
            <a:pPr>
              <a:tabLst>
                <a:tab pos="2065338" algn="l"/>
                <a:tab pos="2160588" algn="l"/>
              </a:tabLst>
            </a:pPr>
            <a:r>
              <a:rPr lang="en-US" altLang="zh-CN" dirty="0" smtClean="0"/>
              <a:t>Main Idea</a:t>
            </a:r>
          </a:p>
          <a:p>
            <a:pPr lvl="1">
              <a:tabLst>
                <a:tab pos="2065338" algn="l"/>
                <a:tab pos="2160588" algn="l"/>
              </a:tabLst>
            </a:pPr>
            <a:r>
              <a:rPr lang="en-US" altLang="zh-CN" dirty="0" smtClean="0"/>
              <a:t>Calculate </a:t>
            </a:r>
            <a:r>
              <a:rPr lang="en-US" altLang="zh-CN" i="1" dirty="0" smtClean="0">
                <a:solidFill>
                  <a:srgbClr val="0070C0"/>
                </a:solidFill>
              </a:rPr>
              <a:t>transition cost</a:t>
            </a:r>
            <a:r>
              <a:rPr lang="en-US" altLang="zh-CN" dirty="0" smtClean="0"/>
              <a:t> btw. in-neighbor sets</a:t>
            </a:r>
          </a:p>
          <a:p>
            <a:pPr lvl="1">
              <a:tabLst>
                <a:tab pos="2065338" algn="l"/>
                <a:tab pos="2160588" algn="l"/>
              </a:tabLst>
            </a:pPr>
            <a:endParaRPr lang="en-US" altLang="zh-CN" dirty="0" smtClean="0"/>
          </a:p>
          <a:p>
            <a:pPr lvl="1">
              <a:tabLst>
                <a:tab pos="2065338" algn="l"/>
                <a:tab pos="2160588" algn="l"/>
              </a:tabLst>
            </a:pPr>
            <a:r>
              <a:rPr lang="en-US" altLang="zh-CN" dirty="0" smtClean="0"/>
              <a:t>Construct a weighted digraph                           </a:t>
            </a:r>
            <a:r>
              <a:rPr lang="en-US" altLang="zh-CN" dirty="0" err="1" smtClean="0"/>
              <a:t>s.t</a:t>
            </a:r>
            <a:r>
              <a:rPr lang="en-US" altLang="zh-CN" dirty="0" smtClean="0"/>
              <a:t>.</a:t>
            </a:r>
          </a:p>
          <a:p>
            <a:pPr lvl="1">
              <a:tabLst>
                <a:tab pos="2065338" algn="l"/>
                <a:tab pos="2160588" algn="l"/>
              </a:tabLst>
            </a:pPr>
            <a:endParaRPr lang="en-US" altLang="zh-CN" dirty="0" smtClean="0"/>
          </a:p>
          <a:p>
            <a:pPr lvl="1">
              <a:tabLst>
                <a:tab pos="2065338" algn="l"/>
                <a:tab pos="2160588" algn="l"/>
              </a:tabLst>
            </a:pPr>
            <a:endParaRPr lang="en-US" altLang="zh-CN" dirty="0" smtClean="0"/>
          </a:p>
          <a:p>
            <a:pPr lvl="1">
              <a:tabLst>
                <a:tab pos="2065338" algn="l"/>
                <a:tab pos="2160588" algn="l"/>
              </a:tabLst>
            </a:pPr>
            <a:endParaRPr lang="en-US" altLang="zh-CN" dirty="0" smtClean="0"/>
          </a:p>
          <a:p>
            <a:pPr lvl="1">
              <a:tabLst>
                <a:tab pos="2065338" algn="l"/>
                <a:tab pos="2160588" algn="l"/>
              </a:tabLst>
            </a:pPr>
            <a:endParaRPr lang="en-US" altLang="zh-CN" dirty="0" smtClean="0"/>
          </a:p>
          <a:p>
            <a:pPr lvl="1">
              <a:tabLst>
                <a:tab pos="2065338" algn="l"/>
                <a:tab pos="2160588" algn="l"/>
              </a:tabLst>
            </a:pPr>
            <a:r>
              <a:rPr lang="en-US" altLang="zh-CN" dirty="0" smtClean="0"/>
              <a:t>Find a MST of      to minimize the total transition cost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Heuristic for Finding Partitions</a:t>
            </a:r>
            <a:endParaRPr lang="zh-CN" altLang="en-US" dirty="0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5181600" cy="51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606" y="3852041"/>
            <a:ext cx="1743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343400"/>
            <a:ext cx="3581400" cy="3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876800"/>
            <a:ext cx="4486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410200"/>
            <a:ext cx="4895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9900" y="6000750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838200"/>
            <a:ext cx="2924800" cy="2438400"/>
            <a:chOff x="152400" y="1447800"/>
            <a:chExt cx="3581400" cy="29858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447800"/>
              <a:ext cx="3581400" cy="298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椭圆 6"/>
            <p:cNvSpPr/>
            <p:nvPr/>
          </p:nvSpPr>
          <p:spPr>
            <a:xfrm>
              <a:off x="241300" y="19621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123950" y="33083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17600" y="32956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65300" y="23304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679700" y="31432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238500" y="38735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7" idx="4"/>
            </p:cNvCxnSpPr>
            <p:nvPr/>
          </p:nvCxnSpPr>
          <p:spPr>
            <a:xfrm>
              <a:off x="457200" y="2362200"/>
              <a:ext cx="114300" cy="11430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39750" y="2317750"/>
              <a:ext cx="660400" cy="10287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441450" y="2679700"/>
              <a:ext cx="431800" cy="6604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549400" y="3378200"/>
              <a:ext cx="1143000" cy="13335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1524000" y="3594100"/>
              <a:ext cx="1720850" cy="4699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2133600" cy="255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4876800" cy="25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下箭头 21"/>
          <p:cNvSpPr/>
          <p:nvPr/>
        </p:nvSpPr>
        <p:spPr>
          <a:xfrm>
            <a:off x="1371600" y="3048000"/>
            <a:ext cx="685800" cy="838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 rot="16200000">
            <a:off x="3019217" y="4448383"/>
            <a:ext cx="514765" cy="1219199"/>
          </a:xfrm>
          <a:prstGeom prst="downArrow">
            <a:avLst>
              <a:gd name="adj1" fmla="val 50000"/>
              <a:gd name="adj2" fmla="val 762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8986" y="762000"/>
            <a:ext cx="3685014" cy="271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下箭头 24"/>
          <p:cNvSpPr/>
          <p:nvPr/>
        </p:nvSpPr>
        <p:spPr>
          <a:xfrm rot="10800000">
            <a:off x="6934200" y="3429000"/>
            <a:ext cx="514765" cy="515693"/>
          </a:xfrm>
          <a:prstGeom prst="downArrow">
            <a:avLst>
              <a:gd name="adj1" fmla="val 50000"/>
              <a:gd name="adj2" fmla="val 485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66800" y="3124200"/>
            <a:ext cx="46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(1)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71800" y="4572000"/>
            <a:ext cx="46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(2)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77001" y="3581401"/>
            <a:ext cx="46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(3)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34000" y="1600200"/>
            <a:ext cx="46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(4)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838200"/>
            <a:ext cx="2133600" cy="271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下箭头 28"/>
          <p:cNvSpPr/>
          <p:nvPr/>
        </p:nvSpPr>
        <p:spPr>
          <a:xfrm rot="5400000">
            <a:off x="5152817" y="1705185"/>
            <a:ext cx="514765" cy="762000"/>
          </a:xfrm>
          <a:prstGeom prst="downArrow">
            <a:avLst>
              <a:gd name="adj1" fmla="val 50000"/>
              <a:gd name="adj2" fmla="val 601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直接箭头连接符 106"/>
          <p:cNvCxnSpPr/>
          <p:nvPr/>
        </p:nvCxnSpPr>
        <p:spPr>
          <a:xfrm>
            <a:off x="4267200" y="4038600"/>
            <a:ext cx="1130300" cy="0"/>
          </a:xfrm>
          <a:prstGeom prst="straightConnector1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3835400" y="4292600"/>
            <a:ext cx="1562100" cy="0"/>
          </a:xfrm>
          <a:prstGeom prst="straightConnector1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3829050" y="4610100"/>
            <a:ext cx="1581150" cy="0"/>
          </a:xfrm>
          <a:prstGeom prst="straightConnector1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/>
          <p:nvPr/>
        </p:nvCxnSpPr>
        <p:spPr>
          <a:xfrm>
            <a:off x="3829050" y="5318125"/>
            <a:ext cx="1581150" cy="0"/>
          </a:xfrm>
          <a:prstGeom prst="straightConnector1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4476750" y="6013450"/>
            <a:ext cx="920750" cy="0"/>
          </a:xfrm>
          <a:prstGeom prst="straightConnector1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080000" y="4968875"/>
            <a:ext cx="323850" cy="0"/>
          </a:xfrm>
          <a:prstGeom prst="straightConnector1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838201"/>
            <a:ext cx="1905000" cy="26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grpSp>
        <p:nvGrpSpPr>
          <p:cNvPr id="2" name="组合 4"/>
          <p:cNvGrpSpPr/>
          <p:nvPr/>
        </p:nvGrpSpPr>
        <p:grpSpPr>
          <a:xfrm>
            <a:off x="0" y="838200"/>
            <a:ext cx="2924800" cy="2438400"/>
            <a:chOff x="152400" y="1447800"/>
            <a:chExt cx="3581400" cy="29858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447800"/>
              <a:ext cx="3581400" cy="298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椭圆 6"/>
            <p:cNvSpPr/>
            <p:nvPr/>
          </p:nvSpPr>
          <p:spPr>
            <a:xfrm>
              <a:off x="241300" y="19621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123950" y="33083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17600" y="32956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65300" y="23304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679700" y="31432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238500" y="38735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7" idx="4"/>
            </p:cNvCxnSpPr>
            <p:nvPr/>
          </p:nvCxnSpPr>
          <p:spPr>
            <a:xfrm>
              <a:off x="457200" y="2362200"/>
              <a:ext cx="114300" cy="11430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39750" y="2317750"/>
              <a:ext cx="660400" cy="10287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441450" y="2679700"/>
              <a:ext cx="431800" cy="6604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549400" y="3378200"/>
              <a:ext cx="1143000" cy="13335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1524000" y="3594100"/>
              <a:ext cx="1720850" cy="4699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3048000" y="2819400"/>
            <a:ext cx="46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(1)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52800" y="1143000"/>
            <a:ext cx="533400" cy="1219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2266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228600" y="5181600"/>
            <a:ext cx="21336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3352800" y="2514600"/>
            <a:ext cx="457200" cy="1143000"/>
          </a:xfrm>
          <a:prstGeom prst="downArrow">
            <a:avLst>
              <a:gd name="adj1" fmla="val 39610"/>
              <a:gd name="adj2" fmla="val 915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009900" y="3905250"/>
            <a:ext cx="279400" cy="266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09900" y="4500604"/>
            <a:ext cx="279400" cy="266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09900" y="4849173"/>
            <a:ext cx="279400" cy="266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009900" y="5184775"/>
            <a:ext cx="279400" cy="266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009900" y="5530850"/>
            <a:ext cx="279400" cy="266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09900" y="5880100"/>
            <a:ext cx="279400" cy="266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09900" y="6223000"/>
            <a:ext cx="279400" cy="266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594100" y="41719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+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032250" y="39243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+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587750" y="44958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+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587750" y="52038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+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892550" y="55562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+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235450" y="58991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+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521200" y="62357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+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838700" y="48545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-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直接箭头连接符 55"/>
          <p:cNvCxnSpPr>
            <a:stCxn id="38" idx="3"/>
            <a:endCxn id="48" idx="2"/>
          </p:cNvCxnSpPr>
          <p:nvPr/>
        </p:nvCxnSpPr>
        <p:spPr>
          <a:xfrm>
            <a:off x="3289300" y="4038600"/>
            <a:ext cx="7429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38" idx="3"/>
            <a:endCxn id="47" idx="1"/>
          </p:cNvCxnSpPr>
          <p:nvPr/>
        </p:nvCxnSpPr>
        <p:spPr>
          <a:xfrm>
            <a:off x="3289300" y="4038600"/>
            <a:ext cx="338278" cy="1668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39" idx="3"/>
            <a:endCxn id="47" idx="3"/>
          </p:cNvCxnSpPr>
          <p:nvPr/>
        </p:nvCxnSpPr>
        <p:spPr>
          <a:xfrm flipV="1">
            <a:off x="3289300" y="4367072"/>
            <a:ext cx="338278" cy="266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3292613" y="4619626"/>
            <a:ext cx="29513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40" idx="3"/>
            <a:endCxn id="49" idx="3"/>
          </p:cNvCxnSpPr>
          <p:nvPr/>
        </p:nvCxnSpPr>
        <p:spPr>
          <a:xfrm flipV="1">
            <a:off x="3289300" y="4690922"/>
            <a:ext cx="331928" cy="29160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49" idx="7"/>
            <a:endCxn id="48" idx="4"/>
          </p:cNvCxnSpPr>
          <p:nvPr/>
        </p:nvCxnSpPr>
        <p:spPr>
          <a:xfrm flipV="1">
            <a:off x="3782872" y="4152900"/>
            <a:ext cx="363678" cy="3763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3289300" y="4964113"/>
            <a:ext cx="1549400" cy="9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>
            <a:stCxn id="40" idx="3"/>
            <a:endCxn id="50" idx="1"/>
          </p:cNvCxnSpPr>
          <p:nvPr/>
        </p:nvCxnSpPr>
        <p:spPr>
          <a:xfrm>
            <a:off x="3289300" y="4982523"/>
            <a:ext cx="331928" cy="25478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50" idx="5"/>
            <a:endCxn id="51" idx="1"/>
          </p:cNvCxnSpPr>
          <p:nvPr/>
        </p:nvCxnSpPr>
        <p:spPr>
          <a:xfrm>
            <a:off x="3782872" y="5398947"/>
            <a:ext cx="143156" cy="19078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>
            <a:stCxn id="51" idx="5"/>
            <a:endCxn id="52" idx="1"/>
          </p:cNvCxnSpPr>
          <p:nvPr/>
        </p:nvCxnSpPr>
        <p:spPr>
          <a:xfrm>
            <a:off x="4087672" y="5751372"/>
            <a:ext cx="181256" cy="181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52" idx="5"/>
            <a:endCxn id="53" idx="1"/>
          </p:cNvCxnSpPr>
          <p:nvPr/>
        </p:nvCxnSpPr>
        <p:spPr>
          <a:xfrm>
            <a:off x="4430572" y="6094272"/>
            <a:ext cx="124106" cy="174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stCxn id="53" idx="7"/>
            <a:endCxn id="54" idx="4"/>
          </p:cNvCxnSpPr>
          <p:nvPr/>
        </p:nvCxnSpPr>
        <p:spPr>
          <a:xfrm flipV="1">
            <a:off x="4716322" y="5083175"/>
            <a:ext cx="236678" cy="118600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>
            <a:off x="3289300" y="5316538"/>
            <a:ext cx="298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>
            <a:stCxn id="42" idx="3"/>
            <a:endCxn id="51" idx="2"/>
          </p:cNvCxnSpPr>
          <p:nvPr/>
        </p:nvCxnSpPr>
        <p:spPr>
          <a:xfrm>
            <a:off x="3289300" y="5664200"/>
            <a:ext cx="603250" cy="6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3289300" y="6010275"/>
            <a:ext cx="946150" cy="6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>
            <a:stCxn id="44" idx="3"/>
            <a:endCxn id="53" idx="2"/>
          </p:cNvCxnSpPr>
          <p:nvPr/>
        </p:nvCxnSpPr>
        <p:spPr>
          <a:xfrm flipV="1">
            <a:off x="3289300" y="6350000"/>
            <a:ext cx="1231900" cy="6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92550"/>
            <a:ext cx="131656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2901" y="4171950"/>
            <a:ext cx="1142999" cy="2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2900" y="4502426"/>
            <a:ext cx="1143000" cy="2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2900" y="4852965"/>
            <a:ext cx="1524000" cy="2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2899" y="5210175"/>
            <a:ext cx="119176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0" y="5897563"/>
            <a:ext cx="1510820" cy="23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838200"/>
            <a:ext cx="269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矩形 138"/>
          <p:cNvSpPr/>
          <p:nvPr/>
        </p:nvSpPr>
        <p:spPr>
          <a:xfrm>
            <a:off x="5410200" y="4114800"/>
            <a:ext cx="12192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6096000" y="2209800"/>
            <a:ext cx="25146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圆角右箭头 141"/>
          <p:cNvSpPr/>
          <p:nvPr/>
        </p:nvSpPr>
        <p:spPr>
          <a:xfrm rot="5400000" flipH="1">
            <a:off x="6896100" y="4152900"/>
            <a:ext cx="1676400" cy="838200"/>
          </a:xfrm>
          <a:prstGeom prst="bentArrow">
            <a:avLst>
              <a:gd name="adj1" fmla="val 25000"/>
              <a:gd name="adj2" fmla="val 25000"/>
              <a:gd name="adj3" fmla="val 46818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8077200" y="4495800"/>
            <a:ext cx="46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(2)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19401"/>
          </a:xfrm>
        </p:spPr>
        <p:txBody>
          <a:bodyPr/>
          <a:lstStyle/>
          <a:p>
            <a:r>
              <a:rPr lang="en-US" altLang="zh-CN" sz="2400" dirty="0" smtClean="0"/>
              <a:t>(Inner) partial sums sharing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Outer partial sums sharing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Outer Partial Sums Sharing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838200"/>
            <a:ext cx="2924800" cy="2438400"/>
            <a:chOff x="152400" y="1447800"/>
            <a:chExt cx="3581400" cy="29858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447800"/>
              <a:ext cx="3581400" cy="298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椭圆 6"/>
            <p:cNvSpPr/>
            <p:nvPr/>
          </p:nvSpPr>
          <p:spPr>
            <a:xfrm>
              <a:off x="241300" y="19621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123950" y="33083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17600" y="32956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65300" y="23304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679700" y="31432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238500" y="38735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7" idx="4"/>
            </p:cNvCxnSpPr>
            <p:nvPr/>
          </p:nvCxnSpPr>
          <p:spPr>
            <a:xfrm>
              <a:off x="457200" y="2362200"/>
              <a:ext cx="114300" cy="11430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39750" y="2317750"/>
              <a:ext cx="660400" cy="10287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441450" y="2679700"/>
              <a:ext cx="431800" cy="6604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549400" y="3378200"/>
              <a:ext cx="1143000" cy="13335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1524000" y="3594100"/>
              <a:ext cx="1720850" cy="4699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38200"/>
            <a:ext cx="2514600" cy="25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838200"/>
            <a:ext cx="1676400" cy="23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3810000" y="1143000"/>
            <a:ext cx="457200" cy="990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10000" y="1828800"/>
            <a:ext cx="457200" cy="838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334000" y="1524000"/>
            <a:ext cx="23622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600201" y="3810000"/>
            <a:ext cx="4191000" cy="808609"/>
            <a:chOff x="1523999" y="3962400"/>
            <a:chExt cx="4800600" cy="926225"/>
          </a:xfrm>
        </p:grpSpPr>
        <p:pic>
          <p:nvPicPr>
            <p:cNvPr id="1382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0" y="3962400"/>
              <a:ext cx="3962399" cy="354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矩形 24"/>
            <p:cNvSpPr/>
            <p:nvPr/>
          </p:nvSpPr>
          <p:spPr>
            <a:xfrm>
              <a:off x="2362199" y="4114800"/>
              <a:ext cx="457200" cy="2286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824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3999" y="4419600"/>
              <a:ext cx="4800600" cy="46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矩形 30"/>
            <p:cNvSpPr/>
            <p:nvPr/>
          </p:nvSpPr>
          <p:spPr>
            <a:xfrm>
              <a:off x="3886199" y="3962400"/>
              <a:ext cx="152400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029199" y="3962400"/>
              <a:ext cx="152400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2362199" y="4648200"/>
              <a:ext cx="457200" cy="2286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343399" y="4648200"/>
              <a:ext cx="457200" cy="2286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791199" y="4495800"/>
              <a:ext cx="152400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24000" y="5029200"/>
            <a:ext cx="5334000" cy="947943"/>
            <a:chOff x="1905000" y="5562600"/>
            <a:chExt cx="5791200" cy="1029195"/>
          </a:xfrm>
        </p:grpSpPr>
        <p:pic>
          <p:nvPicPr>
            <p:cNvPr id="13824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5562600"/>
              <a:ext cx="4191000" cy="613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8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5000" y="6172200"/>
              <a:ext cx="5791200" cy="399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3215244" y="5749636"/>
              <a:ext cx="381000" cy="27016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310743" y="5933704"/>
              <a:ext cx="381000" cy="27016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175660" y="6321631"/>
              <a:ext cx="381000" cy="27016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431972" y="6321631"/>
              <a:ext cx="381000" cy="27016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7461662" y="6207826"/>
              <a:ext cx="152400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6019800"/>
            <a:ext cx="4343399" cy="58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3999"/>
          </a:xfrm>
        </p:spPr>
        <p:txBody>
          <a:bodyPr/>
          <a:lstStyle/>
          <a:p>
            <a:r>
              <a:rPr lang="en-US" altLang="zh-CN" dirty="0" smtClean="0"/>
              <a:t>Existing Approach (VLDB J. ’10)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For                 , to guarantee the accuracy                    , there are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Our Approach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For                 ,                    ,  we need only 7 iterations.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Exponential SimRank</a:t>
            </a:r>
            <a:endParaRPr lang="zh-CN" altLang="en-US" dirty="0"/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3262313" y="1600200"/>
          <a:ext cx="2217737" cy="528638"/>
        </p:xfrm>
        <a:graphic>
          <a:graphicData uri="http://schemas.openxmlformats.org/presentationml/2006/ole">
            <p:oleObj spid="_x0000_s139266" name="Equation" r:id="rId3" imgW="1079280" imgH="253800" progId="Equation.DSMT4">
              <p:embed/>
            </p:oleObj>
          </a:graphicData>
        </a:graphic>
      </p:graphicFrame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686" y="2562101"/>
            <a:ext cx="1238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997" y="2567049"/>
            <a:ext cx="1476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352800"/>
            <a:ext cx="457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324600" y="1676400"/>
            <a:ext cx="19819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Geometric Rate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6800" y="1600200"/>
            <a:ext cx="533400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48400" y="4648200"/>
            <a:ext cx="21422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Exponential Rate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562600"/>
            <a:ext cx="1238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562600"/>
            <a:ext cx="1476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410200" y="3352800"/>
            <a:ext cx="3810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629400" y="5486400"/>
            <a:ext cx="304800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048000" y="4343400"/>
            <a:ext cx="2590800" cy="990600"/>
            <a:chOff x="3048000" y="4343400"/>
            <a:chExt cx="2590800" cy="990600"/>
          </a:xfrm>
        </p:grpSpPr>
        <p:sp>
          <p:nvSpPr>
            <p:cNvPr id="12" name="矩形 11"/>
            <p:cNvSpPr/>
            <p:nvPr/>
          </p:nvSpPr>
          <p:spPr>
            <a:xfrm>
              <a:off x="4648200" y="4419600"/>
              <a:ext cx="990600" cy="914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048000" y="4343400"/>
            <a:ext cx="2584450" cy="925513"/>
          </p:xfrm>
          <a:graphic>
            <a:graphicData uri="http://schemas.openxmlformats.org/presentationml/2006/ole">
              <p:oleObj spid="_x0000_s139270" name="Equation" r:id="rId7" imgW="1257120" imgH="4442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9631" y="4230584"/>
            <a:ext cx="2819400" cy="67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altLang="zh-CN" sz="2800" dirty="0" smtClean="0"/>
              <a:t>Key Observation</a:t>
            </a:r>
          </a:p>
          <a:p>
            <a:pPr lvl="1">
              <a:buNone/>
            </a:pPr>
            <a:endParaRPr lang="en-US" altLang="zh-CN" sz="2800" dirty="0" smtClean="0"/>
          </a:p>
          <a:p>
            <a:pPr lvl="1">
              <a:buNone/>
            </a:pPr>
            <a:endParaRPr lang="en-US" altLang="zh-CN" sz="2800" dirty="0" smtClean="0"/>
          </a:p>
          <a:p>
            <a:pPr lvl="1">
              <a:buNone/>
            </a:pPr>
            <a:r>
              <a:rPr lang="en-US" altLang="zh-CN" sz="1800" dirty="0" smtClean="0"/>
              <a:t>The effect of </a:t>
            </a:r>
            <a:r>
              <a:rPr lang="en-US" altLang="zh-CN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800" i="1" baseline="3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800" dirty="0" smtClean="0"/>
              <a:t> is to 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reduce</a:t>
            </a:r>
            <a:r>
              <a:rPr lang="en-US" altLang="zh-CN" sz="1800" dirty="0" smtClean="0"/>
              <a:t> the contribution of 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long</a:t>
            </a:r>
            <a:r>
              <a:rPr lang="en-US" altLang="zh-CN" sz="1800" dirty="0" smtClean="0"/>
              <a:t> paths relative to 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short</a:t>
            </a:r>
            <a:r>
              <a:rPr lang="en-US" altLang="zh-CN" sz="1800" dirty="0" smtClean="0"/>
              <a:t> ones</a:t>
            </a:r>
            <a:endParaRPr lang="en-US" altLang="zh-CN" sz="2800" dirty="0" smtClean="0"/>
          </a:p>
          <a:p>
            <a:pPr marL="342900" lvl="1" indent="-342900"/>
            <a:r>
              <a:rPr lang="en-US" altLang="zh-CN" sz="2800" dirty="0" smtClean="0"/>
              <a:t>Main Idea</a:t>
            </a:r>
          </a:p>
          <a:p>
            <a:pPr marL="742950" lvl="2" indent="-342900"/>
            <a:r>
              <a:rPr lang="en-US" altLang="zh-CN" dirty="0" smtClean="0"/>
              <a:t>Accelerate convergence by replacing the </a:t>
            </a:r>
            <a:r>
              <a:rPr lang="en-US" altLang="zh-CN" i="1" dirty="0" smtClean="0">
                <a:solidFill>
                  <a:srgbClr val="0070C0"/>
                </a:solidFill>
              </a:rPr>
              <a:t>geometric sum</a:t>
            </a:r>
            <a:r>
              <a:rPr lang="en-US" altLang="zh-CN" dirty="0" smtClean="0"/>
              <a:t> of SimRank with the </a:t>
            </a:r>
            <a:r>
              <a:rPr lang="en-US" altLang="zh-CN" i="1" dirty="0" smtClean="0">
                <a:solidFill>
                  <a:srgbClr val="0070C0"/>
                </a:solidFill>
              </a:rPr>
              <a:t>exponential sum.</a:t>
            </a:r>
            <a:endParaRPr lang="zh-CN" altLang="en-US" i="1" dirty="0" smtClean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Exponential SimRank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28600" y="1447800"/>
            <a:ext cx="8686800" cy="838200"/>
            <a:chOff x="304800" y="1600200"/>
            <a:chExt cx="8686800" cy="838200"/>
          </a:xfrm>
        </p:grpSpPr>
        <p:sp>
          <p:nvSpPr>
            <p:cNvPr id="10" name="圆角矩形 9"/>
            <p:cNvSpPr/>
            <p:nvPr/>
          </p:nvSpPr>
          <p:spPr>
            <a:xfrm>
              <a:off x="304800" y="1600200"/>
              <a:ext cx="8686800" cy="838200"/>
            </a:xfrm>
            <a:prstGeom prst="roundRect">
              <a:avLst>
                <a:gd name="adj" fmla="val 8046"/>
              </a:avLst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0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1828799"/>
              <a:ext cx="3352800" cy="3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下箭头 5"/>
            <p:cNvSpPr/>
            <p:nvPr/>
          </p:nvSpPr>
          <p:spPr>
            <a:xfrm rot="16200000">
              <a:off x="4648200" y="1676399"/>
              <a:ext cx="304800" cy="609600"/>
            </a:xfrm>
            <a:prstGeom prst="downArrow">
              <a:avLst>
                <a:gd name="adj1" fmla="val 50945"/>
                <a:gd name="adj2" fmla="val 8047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0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1676400"/>
              <a:ext cx="32004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7086600" y="1752599"/>
              <a:ext cx="285345" cy="47174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181600" y="31242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228600" y="4114800"/>
            <a:ext cx="8686800" cy="838200"/>
          </a:xfrm>
          <a:prstGeom prst="roundRect">
            <a:avLst>
              <a:gd name="adj" fmla="val 8046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5400000">
            <a:off x="4569031" y="4230583"/>
            <a:ext cx="304800" cy="609600"/>
          </a:xfrm>
          <a:prstGeom prst="downArrow">
            <a:avLst>
              <a:gd name="adj1" fmla="val 50945"/>
              <a:gd name="adj2" fmla="val 804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31231" y="4230584"/>
            <a:ext cx="304800" cy="54794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940631" y="4306785"/>
            <a:ext cx="457200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标注 21"/>
          <p:cNvSpPr/>
          <p:nvPr/>
        </p:nvSpPr>
        <p:spPr>
          <a:xfrm>
            <a:off x="4648200" y="5334000"/>
            <a:ext cx="1828800" cy="685800"/>
          </a:xfrm>
          <a:prstGeom prst="wedgeRoundRectCallout">
            <a:avLst>
              <a:gd name="adj1" fmla="val 33538"/>
              <a:gd name="adj2" fmla="val -12672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Normalized Factor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6858000" y="5334000"/>
            <a:ext cx="1828800" cy="685800"/>
          </a:xfrm>
          <a:prstGeom prst="wedgeRoundRectCallout">
            <a:avLst>
              <a:gd name="adj1" fmla="val -35942"/>
              <a:gd name="adj2" fmla="val -12153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Exponential Sum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7162800" y="685800"/>
            <a:ext cx="1828800" cy="685800"/>
          </a:xfrm>
          <a:prstGeom prst="wedgeRoundRectCallout">
            <a:avLst>
              <a:gd name="adj1" fmla="val -46332"/>
              <a:gd name="adj2" fmla="val 7413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Geometric Sum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199"/>
            <a:ext cx="3810000" cy="5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圆角矩形标注 25"/>
          <p:cNvSpPr/>
          <p:nvPr/>
        </p:nvSpPr>
        <p:spPr>
          <a:xfrm>
            <a:off x="457200" y="5334000"/>
            <a:ext cx="1828800" cy="685800"/>
          </a:xfrm>
          <a:prstGeom prst="wedgeRoundRectCallout">
            <a:avLst>
              <a:gd name="adj1" fmla="val 3668"/>
              <a:gd name="adj2" fmla="val -1319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Differential Equation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2438400" y="5334000"/>
            <a:ext cx="1828800" cy="685800"/>
          </a:xfrm>
          <a:prstGeom prst="wedgeRoundRectCallout">
            <a:avLst>
              <a:gd name="adj1" fmla="val 3668"/>
              <a:gd name="adj2" fmla="val -1319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Initial Condition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Recursive form for Differential SimRank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Conventional computing method </a:t>
            </a:r>
          </a:p>
          <a:p>
            <a:pPr lvl="1"/>
            <a:r>
              <a:rPr lang="en-US" altLang="zh-CN" dirty="0" smtClean="0"/>
              <a:t>Euler iteration:  Set                      , 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Disadvantage: Hard to determine the value of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Our approach</a:t>
            </a:r>
          </a:p>
          <a:p>
            <a:pPr lvl="1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SimRank Differential Equation</a:t>
            </a:r>
            <a:endParaRPr lang="zh-CN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1600200"/>
            <a:ext cx="4495801" cy="6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5981700" cy="43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6146" y="3019301"/>
            <a:ext cx="1295400" cy="30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334000"/>
            <a:ext cx="66088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Accuracy Guarantee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#-Iterations</a:t>
            </a:r>
          </a:p>
          <a:p>
            <a:pPr lvl="1"/>
            <a:r>
              <a:rPr lang="en-US" altLang="zh-CN" sz="2000" dirty="0" smtClean="0"/>
              <a:t>Use Lambert W function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r>
              <a:rPr lang="en-US" altLang="zh-CN" sz="2000" dirty="0" smtClean="0"/>
              <a:t>Use Log function    (for                                    )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r>
              <a:rPr lang="en-US" altLang="zh-CN" sz="2400" dirty="0" smtClean="0"/>
              <a:t>Example  (                ,                       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SimRank Differential Equation</a:t>
            </a:r>
            <a:endParaRPr lang="zh-CN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838200"/>
            <a:ext cx="4953000" cy="62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2438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1371600" y="1676400"/>
            <a:ext cx="6248400" cy="609600"/>
          </a:xfrm>
          <a:prstGeom prst="roundRect">
            <a:avLst>
              <a:gd name="adj" fmla="val 8046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124200"/>
            <a:ext cx="46363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10000"/>
            <a:ext cx="1905000" cy="36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343400"/>
            <a:ext cx="5257800" cy="44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799" y="5486400"/>
            <a:ext cx="47459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9330" y="5018314"/>
            <a:ext cx="1048708" cy="23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7334" y="4994565"/>
            <a:ext cx="1475508" cy="2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/>
          <p:cNvSpPr/>
          <p:nvPr/>
        </p:nvSpPr>
        <p:spPr>
          <a:xfrm>
            <a:off x="1394944" y="3028208"/>
            <a:ext cx="6225056" cy="705592"/>
          </a:xfrm>
          <a:prstGeom prst="roundRect">
            <a:avLst>
              <a:gd name="adj" fmla="val 8046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371113" y="4267200"/>
            <a:ext cx="6252846" cy="609600"/>
          </a:xfrm>
          <a:prstGeom prst="roundRect">
            <a:avLst>
              <a:gd name="adj" fmla="val 8046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Geometric vs. Exponential SimRank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</a:t>
            </a:r>
            <a:endParaRPr lang="zh-CN" altLang="en-US" dirty="0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607164"/>
              </p:ext>
            </p:extLst>
          </p:nvPr>
        </p:nvGraphicFramePr>
        <p:xfrm>
          <a:off x="228600" y="1676400"/>
          <a:ext cx="8762999" cy="35632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5399"/>
                <a:gridCol w="3254761"/>
                <a:gridCol w="4212839"/>
              </a:tblGrid>
              <a:tr h="6703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703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alibri" pitchFamily="34" charset="0"/>
                        </a:rPr>
                        <a:t>Closed form</a:t>
                      </a:r>
                      <a:endParaRPr lang="zh-CN" altLang="en-US" sz="20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3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alibri" pitchFamily="34" charset="0"/>
                        </a:rPr>
                        <a:t>Series</a:t>
                      </a:r>
                    </a:p>
                    <a:p>
                      <a:pPr algn="ctr"/>
                      <a:r>
                        <a:rPr lang="en-US" altLang="zh-CN" sz="2000" dirty="0" smtClean="0">
                          <a:latin typeface="Calibri" pitchFamily="34" charset="0"/>
                        </a:rPr>
                        <a:t>form</a:t>
                      </a:r>
                      <a:endParaRPr lang="zh-CN" altLang="en-US" sz="20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4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alibri" pitchFamily="34" charset="0"/>
                        </a:rPr>
                        <a:t>Iterative </a:t>
                      </a:r>
                      <a:r>
                        <a:rPr lang="en-US" altLang="zh-CN" sz="2000" baseline="0" dirty="0" smtClean="0">
                          <a:latin typeface="Calibri" pitchFamily="34" charset="0"/>
                        </a:rPr>
                        <a:t> form</a:t>
                      </a:r>
                      <a:endParaRPr lang="zh-CN" altLang="en-US" sz="20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3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alibri" pitchFamily="34" charset="0"/>
                        </a:rPr>
                        <a:t>Accuracy</a:t>
                      </a:r>
                      <a:endParaRPr lang="zh-CN" altLang="en-US" sz="20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50" y="2462152"/>
            <a:ext cx="3429000" cy="47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9639"/>
            <a:ext cx="1981200" cy="4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97" y="3857656"/>
            <a:ext cx="3866392" cy="59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0" y="2538699"/>
            <a:ext cx="2756517" cy="33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60" y="3876459"/>
            <a:ext cx="677825" cy="25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1981200" cy="43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38" y="3115257"/>
            <a:ext cx="2286000" cy="57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55" y="3118226"/>
            <a:ext cx="2500708" cy="5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1676400" y="1828801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</a:rPr>
              <a:t>(Geometric) SimRank</a:t>
            </a:r>
            <a:endParaRPr lang="zh-CN" altLang="en-US" sz="2000" dirty="0">
              <a:latin typeface="Calibri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5399" y="1828801"/>
            <a:ext cx="3631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</a:rPr>
              <a:t>Exponential SimRank</a:t>
            </a:r>
            <a:endParaRPr lang="zh-CN" altLang="en-US" sz="2000" dirty="0">
              <a:latin typeface="Calibri" pitchFamily="34" charset="0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2504" y="4154447"/>
            <a:ext cx="302418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FF3300"/>
                </a:solidFill>
              </a:rPr>
              <a:t>SimRank overview</a:t>
            </a:r>
          </a:p>
          <a:p>
            <a:r>
              <a:rPr lang="en-US" altLang="zh-CN" sz="3200" dirty="0" smtClean="0"/>
              <a:t>Existing computing method</a:t>
            </a:r>
          </a:p>
          <a:p>
            <a:r>
              <a:rPr lang="en-US" altLang="zh-CN" sz="3200" dirty="0" smtClean="0"/>
              <a:t>Our approaches</a:t>
            </a:r>
          </a:p>
          <a:p>
            <a:pPr lvl="1"/>
            <a:r>
              <a:rPr lang="en-US" altLang="zh-CN" sz="2800" dirty="0" smtClean="0"/>
              <a:t>Partial Sums Sharing</a:t>
            </a:r>
          </a:p>
          <a:p>
            <a:pPr lvl="1"/>
            <a:r>
              <a:rPr lang="en-US" altLang="zh-CN" sz="2800" dirty="0" smtClean="0"/>
              <a:t>Exponential SimRank</a:t>
            </a:r>
          </a:p>
          <a:p>
            <a:r>
              <a:rPr lang="en-US" altLang="zh-CN" sz="3200" dirty="0" smtClean="0"/>
              <a:t>Empirical evaluations</a:t>
            </a:r>
          </a:p>
          <a:p>
            <a:r>
              <a:rPr lang="en-US" altLang="zh-CN" sz="3200" dirty="0" smtClean="0"/>
              <a:t>Conclusions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447675" y="1095375"/>
            <a:ext cx="3429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Datasets</a:t>
            </a:r>
          </a:p>
          <a:p>
            <a:pPr lvl="1"/>
            <a:r>
              <a:rPr lang="en-US" altLang="zh-CN" sz="2000" dirty="0" smtClean="0"/>
              <a:t>Real graph:  BERKSTAN, PATENT, DBLP (D02, D05, D08, D11)</a:t>
            </a:r>
          </a:p>
          <a:p>
            <a:pPr lvl="1"/>
            <a:r>
              <a:rPr lang="en-US" altLang="zh-CN" sz="2000" dirty="0" smtClean="0"/>
              <a:t>Synthetic data:   SYN100K  (via  </a:t>
            </a:r>
            <a:r>
              <a:rPr lang="en-US" altLang="zh-CN" sz="2000" dirty="0" err="1" smtClean="0"/>
              <a:t>GTGraph</a:t>
            </a:r>
            <a:r>
              <a:rPr lang="en-US" altLang="zh-CN" sz="2000" dirty="0" smtClean="0"/>
              <a:t> generator)</a:t>
            </a:r>
          </a:p>
          <a:p>
            <a:pPr lvl="1"/>
            <a:endParaRPr lang="en-US" altLang="zh-CN" sz="2000" dirty="0" smtClean="0"/>
          </a:p>
          <a:p>
            <a:r>
              <a:rPr lang="en-US" altLang="zh-CN" sz="2400" dirty="0" smtClean="0"/>
              <a:t>Compared Algorithms</a:t>
            </a:r>
          </a:p>
          <a:p>
            <a:pPr lvl="1"/>
            <a:r>
              <a:rPr lang="en-US" altLang="zh-CN" sz="2000" dirty="0" smtClean="0"/>
              <a:t>OIP-DSR:  Differential SimRank + Partial Sums Sharing</a:t>
            </a:r>
          </a:p>
          <a:p>
            <a:pPr lvl="1"/>
            <a:r>
              <a:rPr lang="en-US" altLang="zh-CN" sz="2000" dirty="0" smtClean="0"/>
              <a:t>OIP-SR:  Conventional SimRank + Partial Sums Sharing</a:t>
            </a:r>
          </a:p>
          <a:p>
            <a:pPr lvl="1"/>
            <a:r>
              <a:rPr lang="en-US" altLang="zh-CN" sz="2000" dirty="0" err="1" smtClean="0"/>
              <a:t>psum</a:t>
            </a:r>
            <a:r>
              <a:rPr lang="en-US" altLang="zh-CN" sz="2000" dirty="0" smtClean="0"/>
              <a:t>-SR [VLDB J. ’10]:  Without Partial Sums Sharing</a:t>
            </a:r>
          </a:p>
          <a:p>
            <a:pPr lvl="1"/>
            <a:r>
              <a:rPr lang="en-US" altLang="zh-CN" sz="2000" dirty="0" err="1" smtClean="0"/>
              <a:t>mtx</a:t>
            </a:r>
            <a:r>
              <a:rPr lang="en-US" altLang="zh-CN" sz="2000" dirty="0" smtClean="0"/>
              <a:t>-SR [EDBT ’10]: Matrix-based SimRank via SVD</a:t>
            </a:r>
          </a:p>
          <a:p>
            <a:pPr lvl="1"/>
            <a:endParaRPr lang="en-US" altLang="zh-CN" sz="1800" dirty="0" smtClean="0"/>
          </a:p>
          <a:p>
            <a:r>
              <a:rPr lang="en-US" altLang="zh-CN" sz="2400" dirty="0" smtClean="0"/>
              <a:t>Evaluations</a:t>
            </a:r>
          </a:p>
          <a:p>
            <a:pPr lvl="1"/>
            <a:r>
              <a:rPr lang="en-US" altLang="zh-CN" sz="2000" dirty="0" smtClean="0"/>
              <a:t>Efficiency: CPU time, memory space, convergence rate</a:t>
            </a:r>
          </a:p>
          <a:p>
            <a:pPr lvl="1"/>
            <a:r>
              <a:rPr lang="en-US" altLang="zh-CN" sz="2000" dirty="0" smtClean="0"/>
              <a:t>Effectiveness: relative order preservation of OIP-DSR</a:t>
            </a:r>
          </a:p>
          <a:p>
            <a:pPr lvl="1"/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Settings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Efficiency</a:t>
            </a:r>
            <a:endParaRPr lang="zh-CN" altLang="en-US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3124200" cy="24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290837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83153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Space &amp; Convergence Rate</a:t>
            </a:r>
            <a:endParaRPr lang="zh-CN" altLang="en-US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2971800" cy="257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2836476" cy="255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85110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Relative Order Preservation</a:t>
            </a:r>
            <a:endParaRPr lang="zh-CN" altLang="en-US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27527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4238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0" y="990600"/>
            <a:ext cx="7696200" cy="5181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zh-CN" dirty="0" smtClean="0"/>
              <a:t>Two efficient methods are proposed to speed up the computation of SimRank on large graphs.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/>
              <a:t>A novel clustering approach to eliminate duplicate computations among the partial summations.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/>
              <a:t>A differential SimRank model for achieving an exponential convergence rate.</a:t>
            </a:r>
          </a:p>
          <a:p>
            <a:pPr>
              <a:spcBef>
                <a:spcPts val="1800"/>
              </a:spcBef>
            </a:pPr>
            <a:r>
              <a:rPr lang="en-US" altLang="zh-CN" dirty="0" smtClean="0"/>
              <a:t>Empirical evaluations to show the superiority of our methods by one order of magnitude.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7154" name="Picture 2" descr="C:\Users\ywr0708\Desktop\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9349734" cy="70104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717102" y="2590800"/>
            <a:ext cx="306205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  <a:p>
            <a:pPr algn="ctr"/>
            <a:endParaRPr lang="en-US" altLang="zh-CN" sz="3600" b="1" i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Q/A</a:t>
            </a:r>
            <a:endParaRPr lang="zh-CN" altLang="en-US" sz="36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SimRank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Similarity Computation plays a vital role in our lives.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28600" y="3505200"/>
            <a:ext cx="4876800" cy="2971800"/>
            <a:chOff x="228600" y="3505200"/>
            <a:chExt cx="4876800" cy="2971800"/>
          </a:xfrm>
        </p:grpSpPr>
        <p:sp>
          <p:nvSpPr>
            <p:cNvPr id="25" name="圆角矩形 24"/>
            <p:cNvSpPr/>
            <p:nvPr/>
          </p:nvSpPr>
          <p:spPr>
            <a:xfrm>
              <a:off x="228600" y="3505200"/>
              <a:ext cx="4876800" cy="2971800"/>
            </a:xfrm>
            <a:prstGeom prst="roundRect">
              <a:avLst>
                <a:gd name="adj" fmla="val 6816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81000" y="3581400"/>
              <a:ext cx="4706434" cy="2838510"/>
              <a:chOff x="4267200" y="1752600"/>
              <a:chExt cx="4706434" cy="283851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267200" y="1752600"/>
                <a:ext cx="4706434" cy="2107439"/>
                <a:chOff x="4208966" y="1752599"/>
                <a:chExt cx="4935034" cy="2209801"/>
              </a:xfrm>
            </p:grpSpPr>
            <p:pic>
              <p:nvPicPr>
                <p:cNvPr id="117770" name="Picture 1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208966" y="2895600"/>
                  <a:ext cx="4935034" cy="1066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771" name="Picture 1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1752599"/>
                  <a:ext cx="4648200" cy="1143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" name="矩形 19"/>
              <p:cNvSpPr/>
              <p:nvPr/>
            </p:nvSpPr>
            <p:spPr>
              <a:xfrm>
                <a:off x="5715000" y="4191000"/>
                <a:ext cx="173957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CN" sz="2000" b="1" kern="0" dirty="0" smtClean="0">
                    <a:solidFill>
                      <a:schemeClr val="tx2"/>
                    </a:solidFill>
                    <a:latin typeface="Calibri" pitchFamily="34" charset="0"/>
                    <a:cs typeface="+mn-cs"/>
                  </a:rPr>
                  <a:t>Citation Graph</a:t>
                </a:r>
                <a:endParaRPr lang="zh-CN" altLang="en-US" sz="1400" b="1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410200" y="3505200"/>
            <a:ext cx="3505200" cy="2971800"/>
            <a:chOff x="5410200" y="3505200"/>
            <a:chExt cx="3505200" cy="2971800"/>
          </a:xfrm>
        </p:grpSpPr>
        <p:pic>
          <p:nvPicPr>
            <p:cNvPr id="1177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3505200"/>
              <a:ext cx="3276600" cy="240335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5943600" y="6019800"/>
              <a:ext cx="2618024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000" b="1" kern="0" dirty="0" smtClean="0">
                  <a:solidFill>
                    <a:schemeClr val="tx2"/>
                  </a:solidFill>
                  <a:latin typeface="Calibri" pitchFamily="34" charset="0"/>
                </a:rPr>
                <a:t>Collaboration Network</a:t>
              </a:r>
              <a:endParaRPr lang="zh-CN" altLang="en-US" sz="2000" b="1" kern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410200" y="3505200"/>
              <a:ext cx="3505200" cy="2971800"/>
            </a:xfrm>
            <a:prstGeom prst="roundRect">
              <a:avLst>
                <a:gd name="adj" fmla="val 6816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8600" y="1524000"/>
            <a:ext cx="8686800" cy="1752600"/>
            <a:chOff x="228600" y="1524000"/>
            <a:chExt cx="8686800" cy="1752600"/>
          </a:xfrm>
        </p:grpSpPr>
        <p:pic>
          <p:nvPicPr>
            <p:cNvPr id="11776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1600200"/>
              <a:ext cx="4648200" cy="1576445"/>
            </a:xfrm>
            <a:prstGeom prst="rect">
              <a:avLst/>
            </a:prstGeom>
          </p:spPr>
        </p:pic>
        <p:pic>
          <p:nvPicPr>
            <p:cNvPr id="117773" name="Picture 13" descr="C:\Users\ywr0708\Desktop\imag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" y="1827549"/>
              <a:ext cx="1068049" cy="106804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6781800" y="2133600"/>
              <a:ext cx="180530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zh-CN" sz="2000" b="1" kern="0" dirty="0" smtClean="0">
                  <a:solidFill>
                    <a:schemeClr val="tx2"/>
                  </a:solidFill>
                  <a:latin typeface="Calibri" pitchFamily="34" charset="0"/>
                </a:rPr>
                <a:t>Recommender </a:t>
              </a:r>
            </a:p>
            <a:p>
              <a:pPr algn="ctr"/>
              <a:r>
                <a:rPr lang="en-US" altLang="zh-CN" sz="2000" b="1" kern="0" dirty="0" smtClean="0">
                  <a:solidFill>
                    <a:schemeClr val="tx2"/>
                  </a:solidFill>
                  <a:latin typeface="Calibri" pitchFamily="34" charset="0"/>
                </a:rPr>
                <a:t>System</a:t>
              </a:r>
              <a:endParaRPr lang="zh-CN" altLang="en-US" sz="2000" b="1" kern="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28600" y="1524000"/>
              <a:ext cx="8686800" cy="1752600"/>
            </a:xfrm>
            <a:prstGeom prst="roundRect">
              <a:avLst>
                <a:gd name="adj" fmla="val 6816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3276600" y="5334000"/>
            <a:ext cx="8382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SimRank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SimRank</a:t>
            </a:r>
          </a:p>
          <a:p>
            <a:pPr lvl="1"/>
            <a:r>
              <a:rPr lang="en-US" altLang="zh-CN" dirty="0" smtClean="0"/>
              <a:t>An appealing link-based similarity measure (KDD ’02)</a:t>
            </a:r>
          </a:p>
          <a:p>
            <a:pPr lvl="1"/>
            <a:r>
              <a:rPr lang="en-US" altLang="zh-CN" dirty="0" smtClean="0"/>
              <a:t>Basic philosophy</a:t>
            </a:r>
          </a:p>
          <a:p>
            <a:pPr lvl="2">
              <a:spcBef>
                <a:spcPts val="600"/>
              </a:spcBef>
              <a:buNone/>
            </a:pPr>
            <a:r>
              <a:rPr lang="en-US" altLang="zh-CN" dirty="0" smtClean="0"/>
              <a:t>Two vertices are similar if they are referenced by similar vertices.</a:t>
            </a:r>
          </a:p>
          <a:p>
            <a:pPr lvl="2">
              <a:buNone/>
            </a:pPr>
            <a:endParaRPr lang="en-US" altLang="zh-CN" dirty="0" smtClean="0"/>
          </a:p>
          <a:p>
            <a:r>
              <a:rPr lang="en-US" altLang="zh-CN" dirty="0" smtClean="0"/>
              <a:t>Two Forms</a:t>
            </a:r>
          </a:p>
          <a:p>
            <a:pPr lvl="2">
              <a:tabLst>
                <a:tab pos="5922963" algn="l"/>
              </a:tabLst>
            </a:pPr>
            <a:r>
              <a:rPr lang="en-US" altLang="zh-CN" dirty="0" smtClean="0"/>
              <a:t>Original form    (KDD ’02)</a:t>
            </a:r>
          </a:p>
          <a:p>
            <a:pPr lvl="2">
              <a:tabLst>
                <a:tab pos="5922963" algn="l"/>
              </a:tabLst>
            </a:pPr>
            <a:endParaRPr lang="en-US" altLang="zh-CN" dirty="0" smtClean="0"/>
          </a:p>
          <a:p>
            <a:pPr lvl="2">
              <a:tabLst>
                <a:tab pos="5922963" algn="l"/>
              </a:tabLst>
            </a:pPr>
            <a:endParaRPr lang="en-US" altLang="zh-CN" dirty="0" smtClean="0"/>
          </a:p>
          <a:p>
            <a:pPr lvl="2">
              <a:tabLst>
                <a:tab pos="5922963" algn="l"/>
              </a:tabLst>
            </a:pPr>
            <a:endParaRPr lang="en-US" altLang="zh-CN" dirty="0" smtClean="0"/>
          </a:p>
          <a:p>
            <a:pPr lvl="2">
              <a:tabLst>
                <a:tab pos="5922963" algn="l"/>
              </a:tabLst>
            </a:pPr>
            <a:endParaRPr lang="en-US" altLang="zh-CN" dirty="0" smtClean="0"/>
          </a:p>
          <a:p>
            <a:pPr lvl="2">
              <a:tabLst>
                <a:tab pos="5922963" algn="l"/>
              </a:tabLst>
            </a:pPr>
            <a:r>
              <a:rPr lang="en-US" altLang="zh-CN" dirty="0" smtClean="0"/>
              <a:t>Matrix form     (EDBT ’10)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943600"/>
            <a:ext cx="3790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4314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038600"/>
            <a:ext cx="119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/>
          <p:nvPr/>
        </p:nvSpPr>
        <p:spPr>
          <a:xfrm>
            <a:off x="4572000" y="3810000"/>
            <a:ext cx="2209800" cy="457200"/>
          </a:xfrm>
          <a:prstGeom prst="wedgeRoundRectCallout">
            <a:avLst>
              <a:gd name="adj1" fmla="val -68219"/>
              <a:gd name="adj2" fmla="val 6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damping factor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410200" y="5410200"/>
            <a:ext cx="3352800" cy="457200"/>
          </a:xfrm>
          <a:prstGeom prst="wedgeRoundRectCallout">
            <a:avLst>
              <a:gd name="adj1" fmla="val -55292"/>
              <a:gd name="adj2" fmla="val -9272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in-neighbor set of node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0" y="4191000"/>
            <a:ext cx="2209800" cy="685800"/>
          </a:xfrm>
          <a:prstGeom prst="wedgeRoundRectCallout">
            <a:avLst>
              <a:gd name="adj1" fmla="val 55919"/>
              <a:gd name="adj2" fmla="val 246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similarity btw. nodes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</a:rPr>
              <a:t> and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200" y="4343400"/>
            <a:ext cx="3810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85468" y="4953000"/>
            <a:ext cx="389614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362200" y="4495800"/>
            <a:ext cx="762000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State-of-the-art Method    (VLDB J. ’10)</a:t>
            </a:r>
          </a:p>
          <a:p>
            <a:pPr lvl="1"/>
            <a:r>
              <a:rPr lang="en-US" altLang="zh-CN" dirty="0" smtClean="0"/>
              <a:t> Partial Sum Memoization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Two Limitations</a:t>
            </a:r>
          </a:p>
          <a:p>
            <a:pPr lvl="1"/>
            <a:r>
              <a:rPr lang="en-US" altLang="zh-CN" dirty="0" smtClean="0"/>
              <a:t>High computation time: O(Kdn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 </a:t>
            </a:r>
          </a:p>
          <a:p>
            <a:pPr lvl="1"/>
            <a:r>
              <a:rPr lang="en-US" altLang="zh-CN" dirty="0" smtClean="0"/>
              <a:t>Low convergence rate:</a:t>
            </a: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Computing Methods</a:t>
            </a:r>
            <a:endParaRPr lang="zh-CN" altLang="en-US" dirty="0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198813" y="5257800"/>
          <a:ext cx="2974975" cy="528638"/>
        </p:xfrm>
        <a:graphic>
          <a:graphicData uri="http://schemas.openxmlformats.org/presentationml/2006/ole">
            <p:oleObj spid="_x0000_s129026" name="Equation" r:id="rId4" imgW="1447560" imgH="253800" progId="Equation.DSMT4">
              <p:embed/>
            </p:oleObj>
          </a:graphicData>
        </a:graphic>
      </p:graphicFrame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57400"/>
            <a:ext cx="4429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895600"/>
            <a:ext cx="45815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438400" y="2057400"/>
            <a:ext cx="1600200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62600" y="3048000"/>
            <a:ext cx="1524000" cy="4572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609600" y="2286000"/>
            <a:ext cx="1447800" cy="457200"/>
          </a:xfrm>
          <a:prstGeom prst="wedgeRoundRectCallout">
            <a:avLst>
              <a:gd name="adj1" fmla="val 69441"/>
              <a:gd name="adj2" fmla="val -419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memoize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467600" y="2819400"/>
            <a:ext cx="1447800" cy="457200"/>
          </a:xfrm>
          <a:prstGeom prst="wedgeRoundRectCallout">
            <a:avLst>
              <a:gd name="adj1" fmla="val -70071"/>
              <a:gd name="adj2" fmla="val 445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reuse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Naïve vs. VLDB J.’10</a:t>
            </a:r>
            <a:endParaRPr lang="zh-CN" alt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85799"/>
          </a:xfrm>
        </p:spPr>
        <p:txBody>
          <a:bodyPr/>
          <a:lstStyle/>
          <a:p>
            <a:r>
              <a:rPr lang="en-US" altLang="zh-CN" dirty="0" smtClean="0"/>
              <a:t>Example:  Compute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a,d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581400" cy="298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105400" y="2590800"/>
            <a:ext cx="1066800" cy="2133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1300" y="2114550"/>
            <a:ext cx="431800" cy="40005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23950" y="3460750"/>
            <a:ext cx="431800" cy="40005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1000" y="36576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117600" y="348615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1000" y="36576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765300" y="248285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679700" y="329565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38500" y="40259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11" idx="4"/>
          </p:cNvCxnSpPr>
          <p:nvPr/>
        </p:nvCxnSpPr>
        <p:spPr>
          <a:xfrm>
            <a:off x="457200" y="2514600"/>
            <a:ext cx="114300" cy="11430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39750" y="2470150"/>
            <a:ext cx="660400" cy="10287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441450" y="2832100"/>
            <a:ext cx="431800" cy="6604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549400" y="3530600"/>
            <a:ext cx="1143000" cy="13335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524000" y="3746500"/>
            <a:ext cx="1720850" cy="4699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181600" y="21336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715000" y="21336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572000" y="26670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572000" y="32004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572000" y="37338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572000" y="41910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左大括号 50"/>
          <p:cNvSpPr/>
          <p:nvPr/>
        </p:nvSpPr>
        <p:spPr>
          <a:xfrm>
            <a:off x="4419600" y="2590800"/>
            <a:ext cx="152400" cy="2057400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左大括号 51"/>
          <p:cNvSpPr/>
          <p:nvPr/>
        </p:nvSpPr>
        <p:spPr>
          <a:xfrm rot="5400000">
            <a:off x="5524499" y="1485901"/>
            <a:ext cx="152401" cy="990600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5181600" y="26670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5715000" y="26670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5181600" y="32004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5715000" y="32004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181600" y="37338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715000" y="37338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5181600" y="42672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715000" y="42672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228600" y="4495800"/>
            <a:ext cx="83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Naïve</a:t>
            </a:r>
            <a:endParaRPr lang="zh-CN" altLang="en-US" dirty="0"/>
          </a:p>
        </p:txBody>
      </p:sp>
      <p:cxnSp>
        <p:nvCxnSpPr>
          <p:cNvPr id="86" name="直接连接符 85"/>
          <p:cNvCxnSpPr/>
          <p:nvPr/>
        </p:nvCxnSpPr>
        <p:spPr>
          <a:xfrm>
            <a:off x="6248400" y="4648200"/>
            <a:ext cx="609600" cy="45720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5993408" y="5181600"/>
            <a:ext cx="198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+mn-ea"/>
              </a:rPr>
              <a:t>Duplicate</a:t>
            </a:r>
          </a:p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+mn-ea"/>
              </a:rPr>
              <a:t>Computations</a:t>
            </a:r>
            <a:endParaRPr lang="zh-CN" altLang="en-US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533399" y="4952999"/>
          <a:ext cx="3847982" cy="702293"/>
        </p:xfrm>
        <a:graphic>
          <a:graphicData uri="http://schemas.openxmlformats.org/presentationml/2006/ole">
            <p:oleObj spid="_x0000_s130057" name="Equation" r:id="rId5" imgW="2501640" imgH="457200" progId="Equation.DSMT4">
              <p:embed/>
            </p:oleObj>
          </a:graphicData>
        </a:graphic>
      </p:graphicFrame>
      <p:graphicFrame>
        <p:nvGraphicFramePr>
          <p:cNvPr id="96" name="Object 9"/>
          <p:cNvGraphicFramePr>
            <a:graphicFrameLocks noChangeAspect="1"/>
          </p:cNvGraphicFramePr>
          <p:nvPr/>
        </p:nvGraphicFramePr>
        <p:xfrm>
          <a:off x="533400" y="5715000"/>
          <a:ext cx="3886199" cy="694874"/>
        </p:xfrm>
        <a:graphic>
          <a:graphicData uri="http://schemas.openxmlformats.org/presentationml/2006/ole">
            <p:oleObj spid="_x0000_s130059" name="Equation" r:id="rId6" imgW="2552400" imgH="457200" progId="Equation.DSMT4">
              <p:embed/>
            </p:oleObj>
          </a:graphicData>
        </a:graphic>
      </p:graphicFrame>
      <p:sp>
        <p:nvSpPr>
          <p:cNvPr id="98" name="矩形 97"/>
          <p:cNvSpPr/>
          <p:nvPr/>
        </p:nvSpPr>
        <p:spPr>
          <a:xfrm>
            <a:off x="3276600" y="5029200"/>
            <a:ext cx="1219200" cy="609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3276600" y="5791200"/>
            <a:ext cx="1219200" cy="609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7772400" y="2590800"/>
            <a:ext cx="1066800" cy="2133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848600" y="21336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8382000" y="21336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7239000" y="26670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7239000" y="32004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7239000" y="37338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7239000" y="41910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左大括号 70"/>
          <p:cNvSpPr/>
          <p:nvPr/>
        </p:nvSpPr>
        <p:spPr>
          <a:xfrm>
            <a:off x="7086600" y="2590800"/>
            <a:ext cx="152400" cy="2057400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左大括号 71"/>
          <p:cNvSpPr/>
          <p:nvPr/>
        </p:nvSpPr>
        <p:spPr>
          <a:xfrm rot="5400000">
            <a:off x="8191499" y="1485901"/>
            <a:ext cx="152401" cy="990600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7848600" y="26670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8382000" y="26670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7848600" y="32004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8382000" y="32004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7848600" y="37338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382000" y="37338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7848600" y="42672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382000" y="42672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/>
          <p:nvPr/>
        </p:nvSpPr>
        <p:spPr>
          <a:xfrm>
            <a:off x="7696200" y="2590800"/>
            <a:ext cx="1219200" cy="1600200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7162800" y="4191000"/>
            <a:ext cx="609600" cy="91440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5029200" y="3124200"/>
            <a:ext cx="1219200" cy="1600200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6543675" y="3505200"/>
          <a:ext cx="552450" cy="311150"/>
        </p:xfrm>
        <a:graphic>
          <a:graphicData uri="http://schemas.openxmlformats.org/presentationml/2006/ole">
            <p:oleObj spid="_x0000_s130056" name="Equation" r:id="rId7" imgW="355320" imgH="203040" progId="Equation.DSMT4">
              <p:embed/>
            </p:oleObj>
          </a:graphicData>
        </a:graphic>
      </p:graphicFrame>
      <p:graphicFrame>
        <p:nvGraphicFramePr>
          <p:cNvPr id="130060" name="Object 9"/>
          <p:cNvGraphicFramePr>
            <a:graphicFrameLocks noChangeAspect="1"/>
          </p:cNvGraphicFramePr>
          <p:nvPr/>
        </p:nvGraphicFramePr>
        <p:xfrm>
          <a:off x="5105400" y="4876800"/>
          <a:ext cx="977900" cy="390525"/>
        </p:xfrm>
        <a:graphic>
          <a:graphicData uri="http://schemas.openxmlformats.org/presentationml/2006/ole">
            <p:oleObj spid="_x0000_s130060" name="Equation" r:id="rId8" imgW="571320" imgH="228600" progId="Equation.DSMT4">
              <p:embed/>
            </p:oleObj>
          </a:graphicData>
        </a:graphic>
      </p:graphicFrame>
      <p:graphicFrame>
        <p:nvGraphicFramePr>
          <p:cNvPr id="81" name="Object 4"/>
          <p:cNvGraphicFramePr>
            <a:graphicFrameLocks noChangeAspect="1"/>
          </p:cNvGraphicFramePr>
          <p:nvPr/>
        </p:nvGraphicFramePr>
        <p:xfrm>
          <a:off x="5334000" y="1600200"/>
          <a:ext cx="533400" cy="311150"/>
        </p:xfrm>
        <a:graphic>
          <a:graphicData uri="http://schemas.openxmlformats.org/presentationml/2006/ole">
            <p:oleObj spid="_x0000_s130062" name="Equation" r:id="rId9" imgW="342720" imgH="203040" progId="Equation.DSMT4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3886200" y="3505200"/>
          <a:ext cx="533400" cy="311150"/>
        </p:xfrm>
        <a:graphic>
          <a:graphicData uri="http://schemas.openxmlformats.org/presentationml/2006/ole">
            <p:oleObj spid="_x0000_s130054" name="Equation" r:id="rId10" imgW="342720" imgH="203040" progId="Equation.DSMT4">
              <p:embed/>
            </p:oleObj>
          </a:graphicData>
        </a:graphic>
      </p:graphicFrame>
      <p:graphicFrame>
        <p:nvGraphicFramePr>
          <p:cNvPr id="130061" name="Object 9"/>
          <p:cNvGraphicFramePr>
            <a:graphicFrameLocks noChangeAspect="1"/>
          </p:cNvGraphicFramePr>
          <p:nvPr/>
        </p:nvGraphicFramePr>
        <p:xfrm>
          <a:off x="7772400" y="4953000"/>
          <a:ext cx="1020762" cy="390525"/>
        </p:xfrm>
        <a:graphic>
          <a:graphicData uri="http://schemas.openxmlformats.org/presentationml/2006/ole">
            <p:oleObj spid="_x0000_s130061" name="Equation" r:id="rId11" imgW="596880" imgH="228600" progId="Equation.DSMT4">
              <p:embed/>
            </p:oleObj>
          </a:graphicData>
        </a:graphic>
      </p:graphicFrame>
      <p:graphicFrame>
        <p:nvGraphicFramePr>
          <p:cNvPr id="63" name="Object 4"/>
          <p:cNvGraphicFramePr>
            <a:graphicFrameLocks noChangeAspect="1"/>
          </p:cNvGraphicFramePr>
          <p:nvPr/>
        </p:nvGraphicFramePr>
        <p:xfrm>
          <a:off x="8001000" y="1600200"/>
          <a:ext cx="533400" cy="311150"/>
        </p:xfrm>
        <a:graphic>
          <a:graphicData uri="http://schemas.openxmlformats.org/presentationml/2006/ole">
            <p:oleObj spid="_x0000_s130055" name="Equation" r:id="rId12" imgW="34272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93" grpId="0"/>
      <p:bldP spid="83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圆角矩形 81"/>
          <p:cNvSpPr/>
          <p:nvPr/>
        </p:nvSpPr>
        <p:spPr>
          <a:xfrm>
            <a:off x="5334000" y="3048000"/>
            <a:ext cx="1219200" cy="1600200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Naïve vs. VLDB J.’10</a:t>
            </a:r>
            <a:endParaRPr lang="zh-CN" alt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85799"/>
          </a:xfrm>
        </p:spPr>
        <p:txBody>
          <a:bodyPr/>
          <a:lstStyle/>
          <a:p>
            <a:r>
              <a:rPr lang="en-US" altLang="zh-CN" dirty="0" smtClean="0"/>
              <a:t>Example:  Compute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a,d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581400" cy="298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410200" y="2514600"/>
            <a:ext cx="1066800" cy="533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1300" y="1962150"/>
            <a:ext cx="431800" cy="40005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23950" y="3308350"/>
            <a:ext cx="431800" cy="40005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1000" y="35052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117600" y="329565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1000" y="35052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765300" y="233045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679700" y="314325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38500" y="38735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11" idx="4"/>
          </p:cNvCxnSpPr>
          <p:nvPr/>
        </p:nvCxnSpPr>
        <p:spPr>
          <a:xfrm>
            <a:off x="457200" y="2362200"/>
            <a:ext cx="114300" cy="11430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39750" y="2317750"/>
            <a:ext cx="660400" cy="10287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441450" y="2679700"/>
            <a:ext cx="431800" cy="6604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549400" y="3378200"/>
            <a:ext cx="1143000" cy="13335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524000" y="3594100"/>
            <a:ext cx="1720850" cy="469900"/>
          </a:xfrm>
          <a:prstGeom prst="line">
            <a:avLst/>
          </a:prstGeom>
          <a:ln w="7620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5638800" y="1524000"/>
          <a:ext cx="533400" cy="311150"/>
        </p:xfrm>
        <a:graphic>
          <a:graphicData uri="http://schemas.openxmlformats.org/presentationml/2006/ole">
            <p:oleObj spid="_x0000_s131074" name="Equation" r:id="rId4" imgW="342720" imgH="203040" progId="Equation.DSMT4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4191000" y="3429000"/>
          <a:ext cx="533400" cy="311150"/>
        </p:xfrm>
        <a:graphic>
          <a:graphicData uri="http://schemas.openxmlformats.org/presentationml/2006/ole">
            <p:oleObj spid="_x0000_s131075" name="Equation" r:id="rId5" imgW="342720" imgH="203040" progId="Equation.DSMT4">
              <p:embed/>
            </p:oleObj>
          </a:graphicData>
        </a:graphic>
      </p:graphicFrame>
      <p:sp>
        <p:nvSpPr>
          <p:cNvPr id="44" name="椭圆 43"/>
          <p:cNvSpPr/>
          <p:nvPr/>
        </p:nvSpPr>
        <p:spPr>
          <a:xfrm>
            <a:off x="5486400" y="20574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019800" y="20574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876800" y="25908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876800" y="31242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876800" y="36576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876800" y="41148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左大括号 50"/>
          <p:cNvSpPr/>
          <p:nvPr/>
        </p:nvSpPr>
        <p:spPr>
          <a:xfrm>
            <a:off x="4724400" y="2514600"/>
            <a:ext cx="152400" cy="2057400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左大括号 51"/>
          <p:cNvSpPr/>
          <p:nvPr/>
        </p:nvSpPr>
        <p:spPr>
          <a:xfrm rot="5400000">
            <a:off x="5829299" y="1409701"/>
            <a:ext cx="152401" cy="990600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5562600" y="25908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5943600" y="25908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5562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5943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562600" y="36576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943600" y="36576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5562600" y="41910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943600" y="41910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6934200" y="3810000"/>
          <a:ext cx="552450" cy="311150"/>
        </p:xfrm>
        <a:graphic>
          <a:graphicData uri="http://schemas.openxmlformats.org/presentationml/2006/ole">
            <p:oleObj spid="_x0000_s131077" name="Equation" r:id="rId6" imgW="355320" imgH="203040" progId="Equation.DSMT4">
              <p:embed/>
            </p:oleObj>
          </a:graphicData>
        </a:graphic>
      </p:graphicFrame>
      <p:sp>
        <p:nvSpPr>
          <p:cNvPr id="71" name="左大括号 70"/>
          <p:cNvSpPr/>
          <p:nvPr/>
        </p:nvSpPr>
        <p:spPr>
          <a:xfrm flipH="1">
            <a:off x="6705600" y="3048000"/>
            <a:ext cx="152400" cy="2057400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62600" y="47244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5943600" y="4724400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/>
          <p:nvPr/>
        </p:nvSpPr>
        <p:spPr>
          <a:xfrm>
            <a:off x="5334000" y="2438400"/>
            <a:ext cx="1219200" cy="2209800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52400" y="4419600"/>
            <a:ext cx="4196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Partial Sums Memoization (VLDB J.’10)</a:t>
            </a:r>
            <a:endParaRPr lang="zh-CN" altLang="en-US" sz="1600" dirty="0"/>
          </a:p>
        </p:txBody>
      </p:sp>
      <p:cxnSp>
        <p:nvCxnSpPr>
          <p:cNvPr id="86" name="直接连接符 85"/>
          <p:cNvCxnSpPr/>
          <p:nvPr/>
        </p:nvCxnSpPr>
        <p:spPr>
          <a:xfrm flipV="1">
            <a:off x="6553200" y="3276600"/>
            <a:ext cx="609600" cy="30480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6705600" y="4724400"/>
            <a:ext cx="533400" cy="22860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7010400" y="4114800"/>
            <a:ext cx="1933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+mn-ea"/>
              </a:rPr>
              <a:t>Partial Sum</a:t>
            </a:r>
          </a:p>
          <a:p>
            <a:pPr algn="ctr"/>
            <a:r>
              <a:rPr lang="en-US" altLang="zh-CN" b="1" dirty="0" smtClean="0">
                <a:solidFill>
                  <a:schemeClr val="accent1"/>
                </a:solidFill>
                <a:latin typeface="+mn-ea"/>
              </a:rPr>
              <a:t>Memoization</a:t>
            </a:r>
            <a:endParaRPr lang="zh-CN" altLang="en-US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457201" y="5486400"/>
          <a:ext cx="3340366" cy="576960"/>
        </p:xfrm>
        <a:graphic>
          <a:graphicData uri="http://schemas.openxmlformats.org/presentationml/2006/ole">
            <p:oleObj spid="_x0000_s131078" name="Equation" r:id="rId7" imgW="2641320" imgH="457200" progId="Equation.DSMT4">
              <p:embed/>
            </p:oleObj>
          </a:graphicData>
        </a:graphic>
      </p:graphicFrame>
      <p:graphicFrame>
        <p:nvGraphicFramePr>
          <p:cNvPr id="96" name="Object 9"/>
          <p:cNvGraphicFramePr>
            <a:graphicFrameLocks noChangeAspect="1"/>
          </p:cNvGraphicFramePr>
          <p:nvPr/>
        </p:nvGraphicFramePr>
        <p:xfrm>
          <a:off x="457200" y="6019800"/>
          <a:ext cx="3352800" cy="568755"/>
        </p:xfrm>
        <a:graphic>
          <a:graphicData uri="http://schemas.openxmlformats.org/presentationml/2006/ole">
            <p:oleObj spid="_x0000_s131079" name="Equation" r:id="rId8" imgW="2692080" imgH="457200" progId="Equation.DSMT4">
              <p:embed/>
            </p:oleObj>
          </a:graphicData>
        </a:graphic>
      </p:graphicFrame>
      <p:sp>
        <p:nvSpPr>
          <p:cNvPr id="85" name="矩形 84"/>
          <p:cNvSpPr/>
          <p:nvPr/>
        </p:nvSpPr>
        <p:spPr>
          <a:xfrm>
            <a:off x="5410200" y="3048000"/>
            <a:ext cx="1066800" cy="533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5410200" y="3581400"/>
            <a:ext cx="1066800" cy="533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Object 9"/>
          <p:cNvGraphicFramePr>
            <a:graphicFrameLocks noChangeAspect="1"/>
          </p:cNvGraphicFramePr>
          <p:nvPr/>
        </p:nvGraphicFramePr>
        <p:xfrm>
          <a:off x="609600" y="4876800"/>
          <a:ext cx="2743200" cy="590483"/>
        </p:xfrm>
        <a:graphic>
          <a:graphicData uri="http://schemas.openxmlformats.org/presentationml/2006/ole">
            <p:oleObj spid="_x0000_s131080" name="Equation" r:id="rId9" imgW="2057400" imgH="444240" progId="Equation.DSMT4">
              <p:embed/>
            </p:oleObj>
          </a:graphicData>
        </a:graphic>
      </p:graphicFrame>
      <p:sp>
        <p:nvSpPr>
          <p:cNvPr id="98" name="矩形 97"/>
          <p:cNvSpPr/>
          <p:nvPr/>
        </p:nvSpPr>
        <p:spPr>
          <a:xfrm>
            <a:off x="1066800" y="4953000"/>
            <a:ext cx="11430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2667000" y="5562600"/>
            <a:ext cx="11430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2667000" y="6096000"/>
            <a:ext cx="11430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4876800" y="4648200"/>
            <a:ext cx="431800" cy="400050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410200" y="4114800"/>
            <a:ext cx="1066800" cy="533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5410200" y="4648200"/>
            <a:ext cx="1066800" cy="533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圆角矩形 104"/>
          <p:cNvSpPr/>
          <p:nvPr/>
        </p:nvSpPr>
        <p:spPr>
          <a:xfrm>
            <a:off x="5181600" y="3048000"/>
            <a:ext cx="1524000" cy="2209800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3" name="Object 9"/>
          <p:cNvGraphicFramePr>
            <a:graphicFrameLocks noChangeAspect="1"/>
          </p:cNvGraphicFramePr>
          <p:nvPr/>
        </p:nvGraphicFramePr>
        <p:xfrm>
          <a:off x="7239000" y="3048000"/>
          <a:ext cx="977900" cy="391160"/>
        </p:xfrm>
        <a:graphic>
          <a:graphicData uri="http://schemas.openxmlformats.org/presentationml/2006/ole">
            <p:oleObj spid="_x0000_s131084" name="Equation" r:id="rId10" imgW="571320" imgH="228600" progId="Equation.DSMT4">
              <p:embed/>
            </p:oleObj>
          </a:graphicData>
        </a:graphic>
      </p:graphicFrame>
      <p:graphicFrame>
        <p:nvGraphicFramePr>
          <p:cNvPr id="114" name="Object 9"/>
          <p:cNvGraphicFramePr>
            <a:graphicFrameLocks noChangeAspect="1"/>
          </p:cNvGraphicFramePr>
          <p:nvPr/>
        </p:nvGraphicFramePr>
        <p:xfrm>
          <a:off x="7239000" y="4800600"/>
          <a:ext cx="1020762" cy="390525"/>
        </p:xfrm>
        <a:graphic>
          <a:graphicData uri="http://schemas.openxmlformats.org/presentationml/2006/ole">
            <p:oleObj spid="_x0000_s131085" name="Equation" r:id="rId11" imgW="596880" imgH="228600" progId="Equation.DSMT4">
              <p:embed/>
            </p:oleObj>
          </a:graphicData>
        </a:graphic>
      </p:graphicFrame>
      <p:sp>
        <p:nvSpPr>
          <p:cNvPr id="119" name="圆角矩形标注 118"/>
          <p:cNvSpPr/>
          <p:nvPr/>
        </p:nvSpPr>
        <p:spPr>
          <a:xfrm>
            <a:off x="4267200" y="5791200"/>
            <a:ext cx="1447800" cy="457200"/>
          </a:xfrm>
          <a:prstGeom prst="wedgeRoundRectCallout">
            <a:avLst>
              <a:gd name="adj1" fmla="val -76670"/>
              <a:gd name="adj2" fmla="val 6250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reuse</a:t>
            </a:r>
            <a:endParaRPr lang="zh-CN" alt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VLDB J.’10 Limitations</a:t>
            </a:r>
            <a:endParaRPr lang="zh-CN" alt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85799"/>
          </a:xfrm>
        </p:spPr>
        <p:txBody>
          <a:bodyPr/>
          <a:lstStyle/>
          <a:p>
            <a:r>
              <a:rPr lang="en-US" altLang="zh-CN" dirty="0" smtClean="0"/>
              <a:t>Example:  Compute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a,d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c,b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c,d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52400" y="1828800"/>
            <a:ext cx="2924800" cy="2438400"/>
            <a:chOff x="152400" y="1447800"/>
            <a:chExt cx="3581400" cy="298580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447800"/>
              <a:ext cx="3581400" cy="298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椭圆 10"/>
            <p:cNvSpPr/>
            <p:nvPr/>
          </p:nvSpPr>
          <p:spPr>
            <a:xfrm>
              <a:off x="241300" y="19621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23950" y="3308350"/>
              <a:ext cx="431800" cy="40005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17600" y="32956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81000" y="35052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65300" y="23304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679700" y="314325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238500" y="3873500"/>
              <a:ext cx="431800" cy="40005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>
              <a:stCxn id="11" idx="4"/>
            </p:cNvCxnSpPr>
            <p:nvPr/>
          </p:nvCxnSpPr>
          <p:spPr>
            <a:xfrm>
              <a:off x="457200" y="2362200"/>
              <a:ext cx="114300" cy="11430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39750" y="2317750"/>
              <a:ext cx="660400" cy="10287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441450" y="2679700"/>
              <a:ext cx="431800" cy="6604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549400" y="3378200"/>
              <a:ext cx="1143000" cy="13335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1524000" y="3594100"/>
              <a:ext cx="1720850" cy="469900"/>
            </a:xfrm>
            <a:prstGeom prst="line">
              <a:avLst/>
            </a:prstGeom>
            <a:ln w="76200">
              <a:solidFill>
                <a:srgbClr val="0070C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105400" y="40386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accent1"/>
                </a:solidFill>
                <a:latin typeface="+mn-ea"/>
              </a:rPr>
              <a:t>Partial Sums</a:t>
            </a:r>
          </a:p>
          <a:p>
            <a:pPr algn="ctr"/>
            <a:r>
              <a:rPr lang="en-US" altLang="zh-CN" sz="1600" b="1" dirty="0" smtClean="0">
                <a:solidFill>
                  <a:schemeClr val="accent1"/>
                </a:solidFill>
                <a:latin typeface="+mn-ea"/>
              </a:rPr>
              <a:t>Duplicate</a:t>
            </a:r>
          </a:p>
          <a:p>
            <a:pPr algn="ctr"/>
            <a:r>
              <a:rPr lang="en-US" altLang="zh-CN" sz="1600" b="1" dirty="0" smtClean="0">
                <a:solidFill>
                  <a:schemeClr val="accent1"/>
                </a:solidFill>
                <a:latin typeface="+mn-ea"/>
              </a:rPr>
              <a:t>Redundancy</a:t>
            </a:r>
            <a:endParaRPr lang="zh-CN" alt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609601" y="5867400"/>
          <a:ext cx="3340366" cy="576960"/>
        </p:xfrm>
        <a:graphic>
          <a:graphicData uri="http://schemas.openxmlformats.org/presentationml/2006/ole">
            <p:oleObj spid="_x0000_s132101" name="Equation" r:id="rId5" imgW="2641320" imgH="457200" progId="Equation.DSMT4">
              <p:embed/>
            </p:oleObj>
          </a:graphicData>
        </a:graphic>
      </p:graphicFrame>
      <p:graphicFrame>
        <p:nvGraphicFramePr>
          <p:cNvPr id="89" name="Object 9"/>
          <p:cNvGraphicFramePr>
            <a:graphicFrameLocks noChangeAspect="1"/>
          </p:cNvGraphicFramePr>
          <p:nvPr/>
        </p:nvGraphicFramePr>
        <p:xfrm>
          <a:off x="762000" y="5257800"/>
          <a:ext cx="2743200" cy="590483"/>
        </p:xfrm>
        <a:graphic>
          <a:graphicData uri="http://schemas.openxmlformats.org/presentationml/2006/ole">
            <p:oleObj spid="_x0000_s132103" name="Equation" r:id="rId6" imgW="2057400" imgH="444240" progId="Equation.DSMT4">
              <p:embed/>
            </p:oleObj>
          </a:graphicData>
        </a:graphic>
      </p:graphicFrame>
      <p:sp>
        <p:nvSpPr>
          <p:cNvPr id="98" name="矩形 97"/>
          <p:cNvSpPr/>
          <p:nvPr/>
        </p:nvSpPr>
        <p:spPr>
          <a:xfrm>
            <a:off x="1219200" y="5334000"/>
            <a:ext cx="11430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2819400" y="5943600"/>
            <a:ext cx="11430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38600" y="2381250"/>
            <a:ext cx="866775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100513" y="2009775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533900" y="2009775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605213" y="2443162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605213" y="2876550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605213" y="3309937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605213" y="3681412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左大括号 50"/>
          <p:cNvSpPr/>
          <p:nvPr/>
        </p:nvSpPr>
        <p:spPr>
          <a:xfrm>
            <a:off x="3481388" y="2381250"/>
            <a:ext cx="123825" cy="1671638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左大括号 51"/>
          <p:cNvSpPr/>
          <p:nvPr/>
        </p:nvSpPr>
        <p:spPr>
          <a:xfrm rot="5400000">
            <a:off x="4379118" y="1483519"/>
            <a:ext cx="123826" cy="804863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4162425" y="2443162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4471988" y="2443162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4162425" y="2876550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4471988" y="2876550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4162425" y="3309937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4471988" y="3309937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162425" y="374332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471988" y="374332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5214938" y="3557587"/>
          <a:ext cx="448866" cy="252809"/>
        </p:xfrm>
        <a:graphic>
          <a:graphicData uri="http://schemas.openxmlformats.org/presentationml/2006/ole">
            <p:oleObj spid="_x0000_s132100" name="Equation" r:id="rId7" imgW="355320" imgH="203040" progId="Equation.DSMT4">
              <p:embed/>
            </p:oleObj>
          </a:graphicData>
        </a:graphic>
      </p:graphicFrame>
      <p:sp>
        <p:nvSpPr>
          <p:cNvPr id="71" name="左大括号 70"/>
          <p:cNvSpPr/>
          <p:nvPr/>
        </p:nvSpPr>
        <p:spPr>
          <a:xfrm flipH="1">
            <a:off x="5029200" y="2814637"/>
            <a:ext cx="131564" cy="1671638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4162425" y="4176712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471988" y="4176712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/>
          <p:nvPr/>
        </p:nvSpPr>
        <p:spPr>
          <a:xfrm>
            <a:off x="3976688" y="2338387"/>
            <a:ext cx="990600" cy="476250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4038600" y="2814637"/>
            <a:ext cx="866775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4038600" y="3248025"/>
            <a:ext cx="866775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3605213" y="4114800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038600" y="3681412"/>
            <a:ext cx="866775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4038600" y="4114800"/>
            <a:ext cx="866775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2" name="Object 9"/>
          <p:cNvGraphicFramePr>
            <a:graphicFrameLocks noChangeAspect="1"/>
          </p:cNvGraphicFramePr>
          <p:nvPr/>
        </p:nvGraphicFramePr>
        <p:xfrm>
          <a:off x="5105400" y="1524000"/>
          <a:ext cx="1180644" cy="336649"/>
        </p:xfrm>
        <a:graphic>
          <a:graphicData uri="http://schemas.openxmlformats.org/presentationml/2006/ole">
            <p:oleObj spid="_x0000_s132104" name="Equation" r:id="rId8" imgW="888840" imgH="253800" progId="Equation.DSMT4">
              <p:embed/>
            </p:oleObj>
          </a:graphicData>
        </a:graphic>
      </p:graphicFrame>
      <p:cxnSp>
        <p:nvCxnSpPr>
          <p:cNvPr id="116" name="直接连接符 115"/>
          <p:cNvCxnSpPr/>
          <p:nvPr/>
        </p:nvCxnSpPr>
        <p:spPr>
          <a:xfrm flipV="1">
            <a:off x="4967288" y="1828800"/>
            <a:ext cx="290512" cy="552452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7218163" y="2405063"/>
            <a:ext cx="1172171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6" name="Object 4"/>
          <p:cNvGraphicFramePr>
            <a:graphicFrameLocks noChangeAspect="1"/>
          </p:cNvGraphicFramePr>
          <p:nvPr/>
        </p:nvGraphicFramePr>
        <p:xfrm>
          <a:off x="6132313" y="3181350"/>
          <a:ext cx="433388" cy="252809"/>
        </p:xfrm>
        <a:graphic>
          <a:graphicData uri="http://schemas.openxmlformats.org/presentationml/2006/ole">
            <p:oleObj spid="_x0000_s132110" name="Equation" r:id="rId9" imgW="342720" imgH="203040" progId="Equation.DSMT4">
              <p:embed/>
            </p:oleObj>
          </a:graphicData>
        </a:graphic>
      </p:graphicFrame>
      <p:sp>
        <p:nvSpPr>
          <p:cNvPr id="77" name="椭圆 76"/>
          <p:cNvSpPr/>
          <p:nvPr/>
        </p:nvSpPr>
        <p:spPr>
          <a:xfrm>
            <a:off x="7280076" y="2033588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7713463" y="2033588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6784776" y="2466975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6784776" y="2900363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6784776" y="3333750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6784776" y="3705225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左大括号 100"/>
          <p:cNvSpPr/>
          <p:nvPr/>
        </p:nvSpPr>
        <p:spPr>
          <a:xfrm>
            <a:off x="6565701" y="2438400"/>
            <a:ext cx="123825" cy="1671638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左大括号 101"/>
          <p:cNvSpPr/>
          <p:nvPr/>
        </p:nvSpPr>
        <p:spPr>
          <a:xfrm rot="5400000">
            <a:off x="7786811" y="1291955"/>
            <a:ext cx="111072" cy="1248371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7341988" y="246697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7651551" y="246697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7341988" y="2900363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7651551" y="2900363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7341988" y="3333750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7651551" y="3333750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7341988" y="3767138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7651551" y="3767138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左大括号 117"/>
          <p:cNvSpPr/>
          <p:nvPr/>
        </p:nvSpPr>
        <p:spPr>
          <a:xfrm flipH="1">
            <a:off x="8509396" y="2838450"/>
            <a:ext cx="131564" cy="1671638"/>
          </a:xfrm>
          <a:prstGeom prst="leftBrace">
            <a:avLst>
              <a:gd name="adj1" fmla="val 47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7341988" y="420052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7651551" y="420052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7218163" y="2838450"/>
            <a:ext cx="1172171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7218163" y="3271838"/>
            <a:ext cx="1172171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6784776" y="4138613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7218163" y="3705225"/>
            <a:ext cx="1172171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7218163" y="4138613"/>
            <a:ext cx="1172171" cy="4333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8138765" y="2033588"/>
            <a:ext cx="350838" cy="325041"/>
          </a:xfrm>
          <a:prstGeom prst="ellipse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956325" y="246697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7945750" y="2900363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" name="矩形 133"/>
          <p:cNvSpPr/>
          <p:nvPr/>
        </p:nvSpPr>
        <p:spPr>
          <a:xfrm>
            <a:off x="7945750" y="3333750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5" name="矩形 134"/>
          <p:cNvSpPr/>
          <p:nvPr/>
        </p:nvSpPr>
        <p:spPr>
          <a:xfrm>
            <a:off x="7945750" y="3767138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7945750" y="4200525"/>
            <a:ext cx="309563" cy="3095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7" name="Object 9"/>
          <p:cNvGraphicFramePr>
            <a:graphicFrameLocks noChangeAspect="1"/>
          </p:cNvGraphicFramePr>
          <p:nvPr/>
        </p:nvGraphicFramePr>
        <p:xfrm>
          <a:off x="5723334" y="1905000"/>
          <a:ext cx="1180644" cy="336649"/>
        </p:xfrm>
        <a:graphic>
          <a:graphicData uri="http://schemas.openxmlformats.org/presentationml/2006/ole">
            <p:oleObj spid="_x0000_s132113" name="Equation" r:id="rId10" imgW="888840" imgH="253800" progId="Equation.DSMT4">
              <p:embed/>
            </p:oleObj>
          </a:graphicData>
        </a:graphic>
      </p:graphicFrame>
      <p:cxnSp>
        <p:nvCxnSpPr>
          <p:cNvPr id="139" name="直接连接符 138"/>
          <p:cNvCxnSpPr>
            <a:stCxn id="121" idx="1"/>
          </p:cNvCxnSpPr>
          <p:nvPr/>
        </p:nvCxnSpPr>
        <p:spPr>
          <a:xfrm flipH="1" flipV="1">
            <a:off x="6713935" y="2209800"/>
            <a:ext cx="442316" cy="405588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矩形 150"/>
          <p:cNvSpPr/>
          <p:nvPr/>
        </p:nvSpPr>
        <p:spPr>
          <a:xfrm>
            <a:off x="5029200" y="1524000"/>
            <a:ext cx="12954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 151"/>
          <p:cNvSpPr/>
          <p:nvPr/>
        </p:nvSpPr>
        <p:spPr>
          <a:xfrm>
            <a:off x="5723334" y="1905000"/>
            <a:ext cx="12192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圆角矩形 120"/>
          <p:cNvSpPr/>
          <p:nvPr/>
        </p:nvSpPr>
        <p:spPr>
          <a:xfrm>
            <a:off x="7156251" y="2392326"/>
            <a:ext cx="1234083" cy="446124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圆角矩形 154"/>
          <p:cNvSpPr/>
          <p:nvPr/>
        </p:nvSpPr>
        <p:spPr>
          <a:xfrm>
            <a:off x="4038600" y="3200400"/>
            <a:ext cx="838200" cy="476250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圆角矩形 155"/>
          <p:cNvSpPr/>
          <p:nvPr/>
        </p:nvSpPr>
        <p:spPr>
          <a:xfrm>
            <a:off x="7247333" y="3276600"/>
            <a:ext cx="762001" cy="446124"/>
          </a:xfrm>
          <a:prstGeom prst="roundRect">
            <a:avLst>
              <a:gd name="adj" fmla="val 11434"/>
            </a:avLst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7" name="直接连接符 156"/>
          <p:cNvCxnSpPr/>
          <p:nvPr/>
        </p:nvCxnSpPr>
        <p:spPr>
          <a:xfrm>
            <a:off x="4876800" y="3581400"/>
            <a:ext cx="457200" cy="45720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56" idx="1"/>
          </p:cNvCxnSpPr>
          <p:nvPr/>
        </p:nvCxnSpPr>
        <p:spPr>
          <a:xfrm flipH="1">
            <a:off x="6485334" y="3499662"/>
            <a:ext cx="761999" cy="538938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5" name="Object 9"/>
          <p:cNvGraphicFramePr>
            <a:graphicFrameLocks noChangeAspect="1"/>
          </p:cNvGraphicFramePr>
          <p:nvPr/>
        </p:nvGraphicFramePr>
        <p:xfrm>
          <a:off x="5434013" y="5867400"/>
          <a:ext cx="3292475" cy="576263"/>
        </p:xfrm>
        <a:graphic>
          <a:graphicData uri="http://schemas.openxmlformats.org/presentationml/2006/ole">
            <p:oleObj spid="_x0000_s132114" name="Equation" r:id="rId11" imgW="2603160" imgH="457200" progId="Equation.DSMT4">
              <p:embed/>
            </p:oleObj>
          </a:graphicData>
        </a:graphic>
      </p:graphicFrame>
      <p:graphicFrame>
        <p:nvGraphicFramePr>
          <p:cNvPr id="166" name="Object 9"/>
          <p:cNvGraphicFramePr>
            <a:graphicFrameLocks noChangeAspect="1"/>
          </p:cNvGraphicFramePr>
          <p:nvPr/>
        </p:nvGraphicFramePr>
        <p:xfrm>
          <a:off x="5570538" y="5257800"/>
          <a:ext cx="2727325" cy="590550"/>
        </p:xfrm>
        <a:graphic>
          <a:graphicData uri="http://schemas.openxmlformats.org/presentationml/2006/ole">
            <p:oleObj spid="_x0000_s132115" name="Equation" r:id="rId12" imgW="2044440" imgH="444240" progId="Equation.DSMT4">
              <p:embed/>
            </p:oleObj>
          </a:graphicData>
        </a:graphic>
      </p:graphicFrame>
      <p:sp>
        <p:nvSpPr>
          <p:cNvPr id="167" name="矩形 166"/>
          <p:cNvSpPr/>
          <p:nvPr/>
        </p:nvSpPr>
        <p:spPr>
          <a:xfrm>
            <a:off x="6019800" y="5334000"/>
            <a:ext cx="1143000" cy="3810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>
            <a:off x="7620000" y="5943600"/>
            <a:ext cx="1143000" cy="3810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7" name="Object 4"/>
          <p:cNvGraphicFramePr>
            <a:graphicFrameLocks noChangeAspect="1"/>
          </p:cNvGraphicFramePr>
          <p:nvPr/>
        </p:nvGraphicFramePr>
        <p:xfrm>
          <a:off x="8695134" y="3581400"/>
          <a:ext cx="448866" cy="252809"/>
        </p:xfrm>
        <a:graphic>
          <a:graphicData uri="http://schemas.openxmlformats.org/presentationml/2006/ole">
            <p:oleObj spid="_x0000_s132111" name="Equation" r:id="rId13" imgW="355320" imgH="203040" progId="Equation.DSMT4">
              <p:embed/>
            </p:oleObj>
          </a:graphicData>
        </a:graphic>
      </p:graphicFrame>
      <p:graphicFrame>
        <p:nvGraphicFramePr>
          <p:cNvPr id="113" name="Object 9"/>
          <p:cNvGraphicFramePr>
            <a:graphicFrameLocks noChangeAspect="1"/>
          </p:cNvGraphicFramePr>
          <p:nvPr/>
        </p:nvGraphicFramePr>
        <p:xfrm>
          <a:off x="4419600" y="4724400"/>
          <a:ext cx="762000" cy="304800"/>
        </p:xfrm>
        <a:graphic>
          <a:graphicData uri="http://schemas.openxmlformats.org/presentationml/2006/ole">
            <p:oleObj spid="_x0000_s132105" name="Equation" r:id="rId14" imgW="571320" imgH="228600" progId="Equation.DSMT4">
              <p:embed/>
            </p:oleObj>
          </a:graphicData>
        </a:graphic>
      </p:graphicFrame>
      <p:graphicFrame>
        <p:nvGraphicFramePr>
          <p:cNvPr id="114" name="Object 9"/>
          <p:cNvGraphicFramePr>
            <a:graphicFrameLocks noChangeAspect="1"/>
          </p:cNvGraphicFramePr>
          <p:nvPr/>
        </p:nvGraphicFramePr>
        <p:xfrm>
          <a:off x="3505200" y="4724400"/>
          <a:ext cx="795399" cy="304305"/>
        </p:xfrm>
        <a:graphic>
          <a:graphicData uri="http://schemas.openxmlformats.org/presentationml/2006/ole">
            <p:oleObj spid="_x0000_s132106" name="Equation" r:id="rId15" imgW="596880" imgH="228600" progId="Equation.DSMT4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4224338" y="1576387"/>
          <a:ext cx="433388" cy="252809"/>
        </p:xfrm>
        <a:graphic>
          <a:graphicData uri="http://schemas.openxmlformats.org/presentationml/2006/ole">
            <p:oleObj spid="_x0000_s132098" name="Equation" r:id="rId16" imgW="342720" imgH="203040" progId="Equation.DSMT4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3048000" y="3124200"/>
          <a:ext cx="433388" cy="252809"/>
        </p:xfrm>
        <a:graphic>
          <a:graphicData uri="http://schemas.openxmlformats.org/presentationml/2006/ole">
            <p:oleObj spid="_x0000_s132099" name="Equation" r:id="rId17" imgW="342720" imgH="203040" progId="Equation.DSMT4">
              <p:embed/>
            </p:oleObj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7924800" y="4724400"/>
          <a:ext cx="744537" cy="304800"/>
        </p:xfrm>
        <a:graphic>
          <a:graphicData uri="http://schemas.openxmlformats.org/presentationml/2006/ole">
            <p:oleObj spid="_x0000_s132107" name="Equation" r:id="rId18" imgW="558720" imgH="228600" progId="Equation.DSMT4">
              <p:embed/>
            </p:oleObj>
          </a:graphicData>
        </a:graphic>
      </p:graphicFrame>
      <p:graphicFrame>
        <p:nvGraphicFramePr>
          <p:cNvPr id="73" name="Object 9"/>
          <p:cNvGraphicFramePr>
            <a:graphicFrameLocks noChangeAspect="1"/>
          </p:cNvGraphicFramePr>
          <p:nvPr/>
        </p:nvGraphicFramePr>
        <p:xfrm>
          <a:off x="7010400" y="4724400"/>
          <a:ext cx="777875" cy="304800"/>
        </p:xfrm>
        <a:graphic>
          <a:graphicData uri="http://schemas.openxmlformats.org/presentationml/2006/ole">
            <p:oleObj spid="_x0000_s132108" name="Equation" r:id="rId19" imgW="583920" imgH="228600" progId="Equation.DSMT4">
              <p:embed/>
            </p:oleObj>
          </a:graphicData>
        </a:graphic>
      </p:graphicFrame>
      <p:graphicFrame>
        <p:nvGraphicFramePr>
          <p:cNvPr id="75" name="Object 4"/>
          <p:cNvGraphicFramePr>
            <a:graphicFrameLocks noChangeAspect="1"/>
          </p:cNvGraphicFramePr>
          <p:nvPr/>
        </p:nvGraphicFramePr>
        <p:xfrm>
          <a:off x="7628334" y="1600200"/>
          <a:ext cx="415925" cy="252413"/>
        </p:xfrm>
        <a:graphic>
          <a:graphicData uri="http://schemas.openxmlformats.org/presentationml/2006/ole">
            <p:oleObj spid="_x0000_s132109" name="Equation" r:id="rId20" imgW="3301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914401"/>
            <a:ext cx="8915400" cy="5181600"/>
          </a:xfrm>
        </p:spPr>
        <p:txBody>
          <a:bodyPr/>
          <a:lstStyle/>
          <a:p>
            <a:r>
              <a:rPr lang="en-US" altLang="zh-CN" dirty="0" smtClean="0"/>
              <a:t>Prior Work   (VLDB J. ’10)</a:t>
            </a:r>
          </a:p>
          <a:p>
            <a:pPr lvl="1"/>
            <a:r>
              <a:rPr lang="en-US" altLang="zh-CN" dirty="0" smtClean="0"/>
              <a:t>High time complexity: </a:t>
            </a:r>
            <a:r>
              <a:rPr lang="en-US" altLang="zh-CN" dirty="0" smtClean="0">
                <a:solidFill>
                  <a:srgbClr val="FF0000"/>
                </a:solidFill>
              </a:rPr>
              <a:t>O(Kdn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/>
              <a:t> </a:t>
            </a:r>
          </a:p>
          <a:p>
            <a:pPr lvl="2"/>
            <a:r>
              <a:rPr lang="en-US" altLang="zh-CN" dirty="0" smtClean="0"/>
              <a:t>Duplicate computation among partial sums memoization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Slow (</a:t>
            </a:r>
            <a:r>
              <a:rPr lang="en-US" altLang="zh-CN" dirty="0" smtClean="0">
                <a:solidFill>
                  <a:srgbClr val="FF0000"/>
                </a:solidFill>
              </a:rPr>
              <a:t>geometric</a:t>
            </a:r>
            <a:r>
              <a:rPr lang="en-US" altLang="zh-CN" dirty="0" smtClean="0"/>
              <a:t>) convergence rate</a:t>
            </a:r>
          </a:p>
          <a:p>
            <a:pPr lvl="2"/>
            <a:r>
              <a:rPr lang="en-US" altLang="zh-CN" dirty="0" smtClean="0"/>
              <a:t>Require K = ⌈</a:t>
            </a:r>
            <a:r>
              <a:rPr lang="en-US" altLang="zh-CN" dirty="0" err="1" smtClean="0"/>
              <a:t>log</a:t>
            </a:r>
            <a:r>
              <a:rPr lang="en-US" altLang="zh-CN" baseline="-25000" dirty="0" err="1" smtClean="0"/>
              <a:t>C</a:t>
            </a:r>
            <a:r>
              <a:rPr lang="el-GR" altLang="zh-CN" dirty="0" smtClean="0"/>
              <a:t>ϵ⌉</a:t>
            </a:r>
            <a:r>
              <a:rPr lang="en-US" altLang="zh-CN" dirty="0" smtClean="0"/>
              <a:t> iterations to guarantee accuracy </a:t>
            </a:r>
            <a:r>
              <a:rPr lang="el-GR" altLang="zh-CN" dirty="0" smtClean="0"/>
              <a:t>ϵ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Our Contributions</a:t>
            </a:r>
          </a:p>
          <a:p>
            <a:pPr lvl="1"/>
            <a:r>
              <a:rPr lang="en-US" altLang="zh-CN" dirty="0" smtClean="0"/>
              <a:t>Propose an adaptive clustering strategy</a:t>
            </a:r>
            <a:br>
              <a:rPr lang="en-US" altLang="zh-CN" dirty="0" smtClean="0"/>
            </a:br>
            <a:r>
              <a:rPr lang="en-US" altLang="zh-CN" dirty="0" smtClean="0"/>
              <a:t>to reduce the time from </a:t>
            </a:r>
            <a:r>
              <a:rPr lang="en-US" altLang="zh-CN" dirty="0" smtClean="0">
                <a:solidFill>
                  <a:srgbClr val="FF0000"/>
                </a:solidFill>
              </a:rPr>
              <a:t>O(Kdn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/>
              <a:t> to </a:t>
            </a:r>
            <a:r>
              <a:rPr lang="en-US" altLang="zh-CN" dirty="0" smtClean="0">
                <a:solidFill>
                  <a:srgbClr val="FF0000"/>
                </a:solidFill>
              </a:rPr>
              <a:t>O(Kd’n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/>
              <a:t>, where </a:t>
            </a:r>
            <a:r>
              <a:rPr lang="en-US" altLang="zh-CN" dirty="0" smtClean="0">
                <a:solidFill>
                  <a:srgbClr val="FF0000"/>
                </a:solidFill>
              </a:rPr>
              <a:t>d’≤ d</a:t>
            </a:r>
            <a:r>
              <a:rPr lang="en-US" altLang="zh-CN" dirty="0" smtClean="0"/>
              <a:t>.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/>
              <a:t>Introduce a new notion of SimRank </a:t>
            </a:r>
            <a:br>
              <a:rPr lang="en-US" altLang="zh-CN" dirty="0" smtClean="0"/>
            </a:br>
            <a:r>
              <a:rPr lang="en-US" altLang="zh-CN" dirty="0" smtClean="0"/>
              <a:t>to accelerate convergence from </a:t>
            </a:r>
            <a:r>
              <a:rPr lang="en-US" altLang="zh-CN" dirty="0" smtClean="0">
                <a:solidFill>
                  <a:srgbClr val="FF0000"/>
                </a:solidFill>
              </a:rPr>
              <a:t>geometric </a:t>
            </a:r>
            <a:r>
              <a:rPr lang="en-US" altLang="zh-CN" dirty="0" smtClean="0"/>
              <a:t>to </a:t>
            </a:r>
            <a:r>
              <a:rPr lang="en-US" altLang="zh-CN" dirty="0" smtClean="0">
                <a:solidFill>
                  <a:srgbClr val="FF0000"/>
                </a:solidFill>
              </a:rPr>
              <a:t>exponential</a:t>
            </a:r>
            <a:r>
              <a:rPr lang="en-US" altLang="zh-CN" dirty="0" smtClean="0"/>
              <a:t> rate.</a:t>
            </a:r>
          </a:p>
          <a:p>
            <a:pPr lvl="1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5DAD-BE80-484D-ADD5-0F34BD73B728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03778">
  <a:themeElements>
    <a:clrScheme name="1020377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0203778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20377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mytemplate</Template>
  <TotalTime>14691</TotalTime>
  <Words>755</Words>
  <Application>Microsoft Office PowerPoint</Application>
  <PresentationFormat>全屏显示(4:3)</PresentationFormat>
  <Paragraphs>280</Paragraphs>
  <Slides>25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10203778</vt:lpstr>
      <vt:lpstr>Equation</vt:lpstr>
      <vt:lpstr>MathType 6.0 Equation</vt:lpstr>
      <vt:lpstr>幻灯片 1</vt:lpstr>
      <vt:lpstr>Outline</vt:lpstr>
      <vt:lpstr>SimRank Overview</vt:lpstr>
      <vt:lpstr>SimRank Overview</vt:lpstr>
      <vt:lpstr>Existing Computing Methods</vt:lpstr>
      <vt:lpstr>Naïve vs. VLDB J.’10</vt:lpstr>
      <vt:lpstr>Naïve vs. VLDB J.’10</vt:lpstr>
      <vt:lpstr>VLDB J.’10 Limitations</vt:lpstr>
      <vt:lpstr>Motivation</vt:lpstr>
      <vt:lpstr>Eliminating Partial Sums Redundancy</vt:lpstr>
      <vt:lpstr>Heuristic for Finding Partitions</vt:lpstr>
      <vt:lpstr>Example</vt:lpstr>
      <vt:lpstr>Example</vt:lpstr>
      <vt:lpstr>Outer Partial Sums Sharing</vt:lpstr>
      <vt:lpstr>Exponential SimRank</vt:lpstr>
      <vt:lpstr>Exponential SimRank</vt:lpstr>
      <vt:lpstr>SimRank Differential Equation</vt:lpstr>
      <vt:lpstr>SimRank Differential Equation</vt:lpstr>
      <vt:lpstr>Comparison</vt:lpstr>
      <vt:lpstr>Experimental Settings</vt:lpstr>
      <vt:lpstr>Time Efficiency</vt:lpstr>
      <vt:lpstr>Space &amp; Convergence Rate</vt:lpstr>
      <vt:lpstr>Relative Order Preservation</vt:lpstr>
      <vt:lpstr>Conclusions</vt:lpstr>
      <vt:lpstr>幻灯片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anony</cp:lastModifiedBy>
  <cp:revision>358</cp:revision>
  <dcterms:created xsi:type="dcterms:W3CDTF">2008-08-15T10:29:09Z</dcterms:created>
  <dcterms:modified xsi:type="dcterms:W3CDTF">2013-04-10T05:16:51Z</dcterms:modified>
</cp:coreProperties>
</file>