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30" r:id="rId4"/>
    <p:sldId id="305" r:id="rId5"/>
    <p:sldId id="328" r:id="rId6"/>
    <p:sldId id="329" r:id="rId7"/>
    <p:sldId id="295" r:id="rId8"/>
    <p:sldId id="297" r:id="rId9"/>
    <p:sldId id="298" r:id="rId10"/>
    <p:sldId id="263" r:id="rId11"/>
    <p:sldId id="315" r:id="rId12"/>
    <p:sldId id="323" r:id="rId13"/>
    <p:sldId id="303" r:id="rId14"/>
    <p:sldId id="302" r:id="rId15"/>
    <p:sldId id="324" r:id="rId16"/>
    <p:sldId id="332" r:id="rId17"/>
    <p:sldId id="331" r:id="rId18"/>
    <p:sldId id="311" r:id="rId19"/>
    <p:sldId id="312" r:id="rId20"/>
    <p:sldId id="307" r:id="rId21"/>
    <p:sldId id="327" r:id="rId22"/>
    <p:sldId id="282" r:id="rId23"/>
    <p:sldId id="316" r:id="rId24"/>
    <p:sldId id="319" r:id="rId25"/>
    <p:sldId id="318" r:id="rId26"/>
    <p:sldId id="333" r:id="rId27"/>
    <p:sldId id="304" r:id="rId28"/>
    <p:sldId id="258" r:id="rId29"/>
  </p:sldIdLst>
  <p:sldSz cx="9144000" cy="6858000" type="screen4x3"/>
  <p:notesSz cx="6723063" cy="9853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85080" autoAdjust="0"/>
  </p:normalViewPr>
  <p:slideViewPr>
    <p:cSldViewPr>
      <p:cViewPr>
        <p:scale>
          <a:sx n="70" d="100"/>
          <a:sy n="70" d="100"/>
        </p:scale>
        <p:origin x="-241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3104"/>
        <p:guide pos="211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2681"/>
          </a:xfrm>
          <a:prstGeom prst="rect">
            <a:avLst/>
          </a:prstGeom>
        </p:spPr>
        <p:txBody>
          <a:bodyPr vert="horz" lIns="94720" tIns="47360" rIns="94720" bIns="4736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181" y="0"/>
            <a:ext cx="2913327" cy="492681"/>
          </a:xfrm>
          <a:prstGeom prst="rect">
            <a:avLst/>
          </a:prstGeom>
        </p:spPr>
        <p:txBody>
          <a:bodyPr vert="horz" lIns="94720" tIns="47360" rIns="94720" bIns="4736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BE29E0-36AA-43E3-BEA5-CDAADD2661F5}" type="datetimeFigureOut">
              <a:rPr lang="en-US"/>
              <a:pPr>
                <a:defRPr/>
              </a:pPr>
              <a:t>10/27/2012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9223"/>
            <a:ext cx="2913327" cy="492681"/>
          </a:xfrm>
          <a:prstGeom prst="rect">
            <a:avLst/>
          </a:prstGeom>
        </p:spPr>
        <p:txBody>
          <a:bodyPr vert="horz" lIns="94720" tIns="47360" rIns="94720" bIns="4736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181" y="9359223"/>
            <a:ext cx="2913327" cy="492681"/>
          </a:xfrm>
          <a:prstGeom prst="rect">
            <a:avLst/>
          </a:prstGeom>
        </p:spPr>
        <p:txBody>
          <a:bodyPr vert="horz" lIns="94720" tIns="47360" rIns="94720" bIns="4736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423401-C950-4687-BA51-74EC914D9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450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2681"/>
          </a:xfrm>
          <a:prstGeom prst="rect">
            <a:avLst/>
          </a:prstGeom>
        </p:spPr>
        <p:txBody>
          <a:bodyPr vert="horz" wrap="square" lIns="94720" tIns="47360" rIns="94720" bIns="4736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181" y="0"/>
            <a:ext cx="2913327" cy="492681"/>
          </a:xfrm>
          <a:prstGeom prst="rect">
            <a:avLst/>
          </a:prstGeom>
        </p:spPr>
        <p:txBody>
          <a:bodyPr vert="horz" wrap="square" lIns="94720" tIns="47360" rIns="94720" bIns="4736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cs typeface="Arial" charset="0"/>
              </a:defRPr>
            </a:lvl1pPr>
          </a:lstStyle>
          <a:p>
            <a:pPr>
              <a:defRPr/>
            </a:pPr>
            <a:fld id="{143704A1-FA17-4DC2-AA5B-8F4BC3C4379B}" type="datetime1">
              <a:rPr lang="en-US"/>
              <a:pPr>
                <a:defRPr/>
              </a:pPr>
              <a:t>10/27/2012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22837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720" tIns="47360" rIns="94720" bIns="4736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307" y="4680466"/>
            <a:ext cx="5378450" cy="4434126"/>
          </a:xfrm>
          <a:prstGeom prst="rect">
            <a:avLst/>
          </a:prstGeom>
        </p:spPr>
        <p:txBody>
          <a:bodyPr vert="horz" lIns="94720" tIns="47360" rIns="94720" bIns="4736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13327" cy="492681"/>
          </a:xfrm>
          <a:prstGeom prst="rect">
            <a:avLst/>
          </a:prstGeom>
        </p:spPr>
        <p:txBody>
          <a:bodyPr vert="horz" wrap="square" lIns="94720" tIns="47360" rIns="94720" bIns="4736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181" y="9359223"/>
            <a:ext cx="2913327" cy="492681"/>
          </a:xfrm>
          <a:prstGeom prst="rect">
            <a:avLst/>
          </a:prstGeom>
        </p:spPr>
        <p:txBody>
          <a:bodyPr vert="horz" wrap="square" lIns="94720" tIns="47360" rIns="94720" bIns="4736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cs typeface="Arial" charset="0"/>
              </a:defRPr>
            </a:lvl1pPr>
          </a:lstStyle>
          <a:p>
            <a:pPr>
              <a:defRPr/>
            </a:pPr>
            <a:fld id="{BC34BE0A-1CF2-4695-A43E-84997D542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012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739E2-6520-4CF8-B7B8-7889298A779D}" type="slidenum">
              <a:rPr lang="en-US" smtClean="0">
                <a:latin typeface="Calibri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36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 defTabSz="947194">
              <a:defRPr/>
            </a:pPr>
            <a:endParaRPr lang="en-A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739E2-6520-4CF8-B7B8-7889298A779D}" type="slidenum">
              <a:rPr lang="en-US" smtClean="0">
                <a:latin typeface="Calibri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0" dirty="0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739E2-6520-4CF8-B7B8-7889298A779D}" type="slidenum">
              <a:rPr lang="en-US" smtClean="0">
                <a:latin typeface="Calibri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140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37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7194"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739E2-6520-4CF8-B7B8-7889298A779D}" type="slidenum">
              <a:rPr lang="en-US" smtClean="0">
                <a:latin typeface="Calibri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191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670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739E2-6520-4CF8-B7B8-7889298A779D}" type="slidenum">
              <a:rPr lang="en-US" smtClean="0">
                <a:latin typeface="Calibri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47194">
              <a:defRPr/>
            </a:pPr>
            <a:endParaRPr lang="en-A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739E2-6520-4CF8-B7B8-7889298A779D}" type="slidenum">
              <a:rPr lang="en-US" smtClean="0">
                <a:latin typeface="Calibri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739E2-6520-4CF8-B7B8-7889298A779D}" type="slidenum">
              <a:rPr lang="en-US" smtClean="0">
                <a:latin typeface="Calibri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36799" defTabSz="94719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72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739E2-6520-4CF8-B7B8-7889298A779D}" type="slidenum">
              <a:rPr lang="en-US" smtClean="0">
                <a:latin typeface="Calibri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6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3679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4BE0A-1CF2-4695-A43E-84997D5427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726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7194"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739E2-6520-4CF8-B7B8-7889298A779D}" type="slidenum">
              <a:rPr lang="en-US" smtClean="0">
                <a:latin typeface="Calibri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A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5739E2-6520-4CF8-B7B8-7889298A779D}" type="slidenum">
              <a:rPr lang="en-US" smtClean="0">
                <a:latin typeface="Calibri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d.unsw.edu.au\oneunsw\PVS\MS\All Staff\Branding\Branding - Never Stand Still\Templates\Faculty and Unit Bands\RGB - for screen - med quality, 600 ppi\ENG 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71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392488" y="33408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72469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3220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Times New Roman" pitchFamily="18" charset="0"/>
                <a:ea typeface="Verdana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latin typeface="Times New Roman" pitchFamily="18" charset="0"/>
                <a:ea typeface="Verdana" pitchFamily="34" charset="0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1520" y="6356351"/>
            <a:ext cx="4320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D96BCDA8-A198-4405-A769-EC297474D2A7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ENG 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3068638"/>
            <a:ext cx="91471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92000" y="3356645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592000" y="3906176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07904" y="49248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Microsoft Sans Serif" pitchFamily="34" charset="0"/>
              </a:defRPr>
            </a:lvl1pPr>
            <a:lvl2pPr>
              <a:defRPr sz="1800">
                <a:latin typeface="+mn-lt"/>
                <a:cs typeface="Microsoft Sans Serif" pitchFamily="34" charset="0"/>
              </a:defRPr>
            </a:lvl2pPr>
            <a:lvl3pPr>
              <a:defRPr sz="1600">
                <a:latin typeface="+mn-lt"/>
                <a:cs typeface="Microsoft Sans Serif" pitchFamily="34" charset="0"/>
              </a:defRPr>
            </a:lvl3pPr>
            <a:lvl4pPr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Microsoft Sans Serif" pitchFamily="34" charset="0"/>
              </a:defRPr>
            </a:lvl1pPr>
            <a:lvl2pPr>
              <a:defRPr sz="1800">
                <a:latin typeface="+mn-lt"/>
                <a:cs typeface="Microsoft Sans Serif" pitchFamily="34" charset="0"/>
              </a:defRPr>
            </a:lvl2pPr>
            <a:lvl3pPr>
              <a:defRPr sz="1600">
                <a:latin typeface="+mn-lt"/>
                <a:cs typeface="Microsoft Sans Serif" pitchFamily="34" charset="0"/>
              </a:defRPr>
            </a:lvl3pPr>
            <a:lvl4pPr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75200"/>
            <a:ext cx="8229600" cy="79356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Times New Roman" pitchFamily="18" charset="0"/>
                <a:ea typeface="Verdana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X:\Brand Guidelines\2010 Branding - Never Stand Still\Templates\Faculty and Unit Bands\RGB - for screen - med quality, 600 ppi\ENG foot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9813"/>
            <a:ext cx="91471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95536" y="6356351"/>
            <a:ext cx="648072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CDA8-A198-4405-A769-EC297474D2A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pitchFamily="-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64621" y="3312000"/>
            <a:ext cx="4211835" cy="33302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Segoe UI Symbol" pitchFamily="34" charset="0"/>
                <a:ea typeface="Segoe UI Symbol" pitchFamily="34" charset="0"/>
              </a:rPr>
              <a:t>School of Computer Science and Engineering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3728" y="1772618"/>
            <a:ext cx="6840760" cy="5762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Finding Top </a:t>
            </a:r>
            <a:r>
              <a:rPr lang="en-AU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 Most Influential Spatial Facilities over Uncertain Objects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8888" y="4437112"/>
            <a:ext cx="7561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Liming Zhan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Ying Zhang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Wenjie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Zhang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Xuemin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Lin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888" y="5157192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University of New South Wales,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Australia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Problem Statement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800" dirty="0" smtClean="0"/>
          </a:p>
          <a:p>
            <a:pPr marL="0" indent="0"/>
            <a:r>
              <a:rPr lang="en-AU" sz="2800" dirty="0" smtClean="0"/>
              <a:t>Given a set of uncertain objects </a:t>
            </a:r>
            <a:r>
              <a:rPr lang="en-AU" sz="2800" i="1" dirty="0" smtClean="0"/>
              <a:t>O </a:t>
            </a:r>
            <a:r>
              <a:rPr lang="en-AU" sz="2800" dirty="0" smtClean="0"/>
              <a:t>and a set of facilities </a:t>
            </a:r>
            <a:r>
              <a:rPr lang="en-AU" sz="2800" i="1" dirty="0" smtClean="0"/>
              <a:t>F, </a:t>
            </a:r>
            <a:r>
              <a:rPr lang="en-AU" sz="2800" dirty="0" smtClean="0"/>
              <a:t>find the </a:t>
            </a:r>
            <a:r>
              <a:rPr lang="en-AU" sz="2800" i="1" dirty="0" smtClean="0"/>
              <a:t>k</a:t>
            </a:r>
            <a:r>
              <a:rPr lang="en-AU" sz="2800" dirty="0" smtClean="0"/>
              <a:t> facilities with the highest expected influence scores. </a:t>
            </a:r>
          </a:p>
          <a:p>
            <a:endParaRPr lang="en-AU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1026" name="Picture 2" descr="C:\Program Files\Microsoft Office\MEDIA\CAGCAT10\j028541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1867205" cy="177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Naïve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lvl="1" indent="-450850">
              <a:buFont typeface="Wingdings" pitchFamily="2" charset="2"/>
              <a:buChar char="Ø"/>
            </a:pPr>
            <a:r>
              <a:rPr lang="en-A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For each instance of an object, find the nearest facility </a:t>
            </a:r>
            <a:r>
              <a:rPr lang="en-AU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</a:t>
            </a:r>
            <a:r>
              <a:rPr lang="en-A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and increase the influential score of </a:t>
            </a:r>
            <a:r>
              <a:rPr lang="en-AU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</a:t>
            </a:r>
            <a:r>
              <a:rPr lang="en-A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by the probability of the instance.</a:t>
            </a:r>
          </a:p>
          <a:p>
            <a:pPr marL="450850" lvl="1" indent="-450850">
              <a:buFont typeface="Wingdings" pitchFamily="2" charset="2"/>
              <a:buChar char="Ø"/>
            </a:pPr>
            <a:endParaRPr lang="en-AU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450850" lvl="1" indent="-450850">
              <a:buFont typeface="Wingdings" pitchFamily="2" charset="2"/>
              <a:buChar char="Ø"/>
            </a:pPr>
            <a:r>
              <a:rPr lang="en-A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Return </a:t>
            </a:r>
            <a:r>
              <a:rPr lang="en-AU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</a:t>
            </a:r>
            <a:r>
              <a:rPr lang="en-A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facilities with highest scores.</a:t>
            </a:r>
            <a:endParaRPr lang="en-AU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Data Structure: </a:t>
            </a:r>
            <a:r>
              <a:rPr lang="en-AU" dirty="0" smtClean="0"/>
              <a:t>Global R-tree</a:t>
            </a:r>
            <a:endParaRPr lang="en-AU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95536" y="1412776"/>
            <a:ext cx="3816424" cy="4159368"/>
          </a:xfrm>
          <a:prstGeom prst="rect">
            <a:avLst/>
          </a:prstGeom>
        </p:spPr>
        <p:txBody>
          <a:bodyPr/>
          <a:lstStyle/>
          <a:p>
            <a:pPr marL="450850" marR="0" lvl="1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Global R-tree index</a:t>
            </a:r>
            <a:r>
              <a:rPr lang="en-AU" sz="2400" dirty="0" err="1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es</a:t>
            </a:r>
            <a:r>
              <a:rPr lang="en-AU" sz="2400" dirty="0" smtClean="0"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the MBBs of all uncertain objects.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-84" charset="-128"/>
              <a:cs typeface="Times New Roman" pitchFamily="18" charset="0"/>
            </a:endParaRPr>
          </a:p>
          <a:p>
            <a:pPr marL="450850" marR="0" lvl="1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MBB of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 an object is the minimum bounding box containing all its instances.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-84" charset="-128"/>
              <a:cs typeface="Times New Roman" pitchFamily="18" charset="0"/>
            </a:endParaRPr>
          </a:p>
          <a:p>
            <a:pPr marL="450850" marR="0" lvl="1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-84" charset="-128"/>
                <a:cs typeface="Times New Roman" pitchFamily="18" charset="0"/>
              </a:rPr>
              <a:t>Each leaf is a MBB of an object in the global R-tree.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8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714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20888"/>
            <a:ext cx="46383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Data Structure: </a:t>
            </a:r>
            <a:r>
              <a:rPr lang="en-AU" dirty="0" smtClean="0"/>
              <a:t>Local </a:t>
            </a:r>
            <a:r>
              <a:rPr lang="en-AU" dirty="0" err="1" smtClean="0"/>
              <a:t>aR</a:t>
            </a:r>
            <a:r>
              <a:rPr lang="en-AU" dirty="0" smtClean="0"/>
              <a:t>-tree (Aggregate R-tree)</a:t>
            </a:r>
            <a:r>
              <a:rPr lang="en-AU" sz="3200" dirty="0" smtClean="0"/>
              <a:t/>
            </a:r>
            <a:br>
              <a:rPr lang="en-AU" sz="3200" dirty="0" smtClean="0"/>
            </a:br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0781"/>
            <a:ext cx="4762872" cy="3302355"/>
          </a:xfrm>
        </p:spPr>
        <p:txBody>
          <a:bodyPr/>
          <a:lstStyle/>
          <a:p>
            <a:pPr marL="273050" lvl="1" indent="-273050"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For each uncertain object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a local </a:t>
            </a:r>
            <a:r>
              <a:rPr lang="en-AU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aR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-tree is built to organize its multiple instance.</a:t>
            </a:r>
          </a:p>
          <a:p>
            <a:pPr marL="273050" lvl="1" indent="-273050"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For every intermediate entry 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in the local </a:t>
            </a:r>
            <a:r>
              <a:rPr lang="en-AU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aR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-tree, the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of 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is the sum of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probability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of the instances considering 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as an ancestor.</a:t>
            </a:r>
            <a:endParaRPr lang="en-A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AU" sz="1600" dirty="0" smtClean="0">
              <a:sym typeface="Symbol"/>
            </a:endParaRPr>
          </a:p>
          <a:p>
            <a:pPr lvl="1"/>
            <a:endParaRPr lang="en-AU" sz="1600" dirty="0" smtClean="0"/>
          </a:p>
          <a:p>
            <a:pPr lvl="1"/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475656" y="4581128"/>
            <a:ext cx="214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P(E)=P(E</a:t>
            </a:r>
            <a:r>
              <a:rPr lang="en-AU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)+P(E</a:t>
            </a:r>
            <a:r>
              <a:rPr lang="en-AU" sz="2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Framework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Filtering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Obtain tight lower and upper bounds for each facility and prune unpromising facilities.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Process on global index - no object loaded.</a:t>
            </a:r>
          </a:p>
          <a:p>
            <a:pPr marL="457200" lvl="1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Refinement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each candidate facility, compute influence score based on local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-tree.</a:t>
            </a:r>
            <a:endParaRPr lang="en-A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endParaRPr lang="en-AU" sz="20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Filtering: </a:t>
            </a:r>
            <a:r>
              <a:rPr lang="en-AU" dirty="0" smtClean="0"/>
              <a:t>Level by level</a:t>
            </a:r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7" y="1912615"/>
            <a:ext cx="8994379" cy="317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Flowchart: Alternate Process 4"/>
          <p:cNvSpPr/>
          <p:nvPr/>
        </p:nvSpPr>
        <p:spPr>
          <a:xfrm>
            <a:off x="1475656" y="2204864"/>
            <a:ext cx="1368152" cy="792088"/>
          </a:xfrm>
          <a:prstGeom prst="flowChartAlternateProcess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lowchart: Alternate Process 5"/>
          <p:cNvSpPr/>
          <p:nvPr/>
        </p:nvSpPr>
        <p:spPr>
          <a:xfrm>
            <a:off x="539552" y="3284984"/>
            <a:ext cx="3456384" cy="792088"/>
          </a:xfrm>
          <a:prstGeom prst="flowChartAlternateProcess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Alternate Process 6"/>
          <p:cNvSpPr/>
          <p:nvPr/>
        </p:nvSpPr>
        <p:spPr>
          <a:xfrm>
            <a:off x="179512" y="4293096"/>
            <a:ext cx="4536504" cy="792088"/>
          </a:xfrm>
          <a:prstGeom prst="flowChartAlternateProcess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265091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Objects R-tree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412776"/>
            <a:ext cx="260924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Facility R-tree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300192" y="2204864"/>
            <a:ext cx="1368152" cy="792088"/>
          </a:xfrm>
          <a:prstGeom prst="flowChartAlternateProcess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Alternate Process 10"/>
          <p:cNvSpPr/>
          <p:nvPr/>
        </p:nvSpPr>
        <p:spPr>
          <a:xfrm>
            <a:off x="5148064" y="3284984"/>
            <a:ext cx="3672408" cy="792088"/>
          </a:xfrm>
          <a:prstGeom prst="flowChartAlternateProcess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Alternate Process 11"/>
          <p:cNvSpPr/>
          <p:nvPr/>
        </p:nvSpPr>
        <p:spPr>
          <a:xfrm>
            <a:off x="4932040" y="4221088"/>
            <a:ext cx="4104456" cy="792088"/>
          </a:xfrm>
          <a:prstGeom prst="flowChartAlternateProcess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4283968" y="1981289"/>
            <a:ext cx="86409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⋈</a:t>
            </a:r>
            <a:endParaRPr kumimoji="0" lang="en-AU" sz="115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968" y="3133417"/>
            <a:ext cx="86409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⋈</a:t>
            </a:r>
            <a:endParaRPr kumimoji="0" lang="en-AU" sz="115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7984" y="4141529"/>
            <a:ext cx="86409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⋈</a:t>
            </a:r>
            <a:endParaRPr kumimoji="0" lang="en-AU" sz="115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22" grpId="0"/>
      <p:bldP spid="22" grpId="1"/>
      <p:bldP spid="23" grpId="0"/>
      <p:bldP spid="23" grpId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49" y="1124744"/>
            <a:ext cx="78771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Filtering: </a:t>
            </a:r>
            <a:r>
              <a:rPr lang="en-AU" dirty="0" smtClean="0"/>
              <a:t>upper bound of facility score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15</a:t>
            </a:fld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1043608" y="3429000"/>
            <a:ext cx="2376264" cy="1584176"/>
            <a:chOff x="3419872" y="2636912"/>
            <a:chExt cx="576064" cy="50405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419872" y="2636912"/>
              <a:ext cx="576064" cy="50405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419872" y="2636912"/>
              <a:ext cx="504056" cy="50405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907704" y="5445224"/>
            <a:ext cx="6516464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AU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A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A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(F</a:t>
            </a:r>
            <a:r>
              <a:rPr lang="en-A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) ← number of objects in E</a:t>
            </a:r>
            <a:r>
              <a:rPr lang="en-A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A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3356992"/>
            <a:ext cx="149912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max distance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724128" y="2060848"/>
            <a:ext cx="2160240" cy="25922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60232" y="2060848"/>
            <a:ext cx="1296144" cy="324036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35896" y="3212976"/>
            <a:ext cx="2952328" cy="7920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0800000" flipV="1">
            <a:off x="7524328" y="3717032"/>
            <a:ext cx="576064" cy="288032"/>
          </a:xfrm>
          <a:prstGeom prst="curvedConnector3">
            <a:avLst>
              <a:gd name="adj1" fmla="val 50000"/>
            </a:avLst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7" idx="1"/>
          </p:cNvCxnSpPr>
          <p:nvPr/>
        </p:nvCxnSpPr>
        <p:spPr>
          <a:xfrm rot="10800000" flipV="1">
            <a:off x="6660232" y="3541658"/>
            <a:ext cx="792088" cy="31358"/>
          </a:xfrm>
          <a:prstGeom prst="curvedConnector3">
            <a:avLst>
              <a:gd name="adj1" fmla="val 50000"/>
            </a:avLst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79912" y="2996952"/>
            <a:ext cx="143500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</a:t>
            </a: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distance</a:t>
            </a:r>
          </a:p>
        </p:txBody>
      </p:sp>
      <p:cxnSp>
        <p:nvCxnSpPr>
          <p:cNvPr id="27" name="Curved Connector 26"/>
          <p:cNvCxnSpPr/>
          <p:nvPr/>
        </p:nvCxnSpPr>
        <p:spPr>
          <a:xfrm rot="16200000" flipH="1">
            <a:off x="4247964" y="3392996"/>
            <a:ext cx="432048" cy="216024"/>
          </a:xfrm>
          <a:prstGeom prst="curvedConnector3">
            <a:avLst>
              <a:gd name="adj1" fmla="val 50000"/>
            </a:avLst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9712" y="5013176"/>
            <a:ext cx="4919937" cy="10402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maxdist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,E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)&lt; </a:t>
            </a:r>
            <a:r>
              <a:rPr kumimoji="0" lang="en-A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mindist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</a:t>
            </a:r>
            <a:r>
              <a:rPr kumimoji="0" lang="en-AU" sz="28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,E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2800" b="1" dirty="0" err="1" smtClean="0">
                <a:latin typeface="Times New Roman" pitchFamily="18" charset="0"/>
                <a:cs typeface="Times New Roman" pitchFamily="18" charset="0"/>
              </a:rPr>
              <a:t>maxdist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(F</a:t>
            </a:r>
            <a:r>
              <a:rPr lang="en-A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A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)&lt; </a:t>
            </a:r>
            <a:r>
              <a:rPr lang="en-AU" sz="2800" b="1" dirty="0" err="1" smtClean="0">
                <a:latin typeface="Times New Roman" pitchFamily="18" charset="0"/>
                <a:cs typeface="Times New Roman" pitchFamily="18" charset="0"/>
              </a:rPr>
              <a:t>mindist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(F</a:t>
            </a:r>
            <a:r>
              <a:rPr lang="en-AU" sz="28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A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5" grpId="0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Filtering: </a:t>
            </a:r>
            <a:r>
              <a:rPr lang="en-AU" dirty="0" smtClean="0"/>
              <a:t>lower bound of facility score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16</a:t>
            </a:fld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361371" cy="333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915816" y="3068960"/>
            <a:ext cx="1152128" cy="151216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67944" y="2924944"/>
            <a:ext cx="2016224" cy="79208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7944" y="4149080"/>
            <a:ext cx="2592288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008" y="3573016"/>
            <a:ext cx="146065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 distance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12160" y="2492896"/>
            <a:ext cx="504056" cy="432048"/>
            <a:chOff x="4211960" y="2276872"/>
            <a:chExt cx="504056" cy="43204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211960" y="2276872"/>
              <a:ext cx="504056" cy="432048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211960" y="2276872"/>
              <a:ext cx="504056" cy="432048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224" y="3789040"/>
            <a:ext cx="504056" cy="432048"/>
            <a:chOff x="4211960" y="2276872"/>
            <a:chExt cx="504056" cy="43204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211960" y="2276872"/>
              <a:ext cx="504056" cy="432048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11960" y="2276872"/>
              <a:ext cx="504056" cy="432048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843808" y="3645024"/>
            <a:ext cx="1296144" cy="1080120"/>
            <a:chOff x="4211960" y="2276872"/>
            <a:chExt cx="504056" cy="43204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211960" y="2276872"/>
              <a:ext cx="504056" cy="43204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211960" y="2276872"/>
              <a:ext cx="504056" cy="43204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187624" y="3501008"/>
            <a:ext cx="147348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max distance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1680" y="5013176"/>
            <a:ext cx="547260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AU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A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A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←</a:t>
            </a:r>
            <a:r>
              <a:rPr kumimoji="0" lang="en-A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number of objects in E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7" name="Curved Connector 26"/>
          <p:cNvCxnSpPr/>
          <p:nvPr/>
        </p:nvCxnSpPr>
        <p:spPr>
          <a:xfrm flipV="1">
            <a:off x="2627784" y="3501008"/>
            <a:ext cx="576064" cy="216024"/>
          </a:xfrm>
          <a:prstGeom prst="curvedConnector3">
            <a:avLst>
              <a:gd name="adj1" fmla="val 33416"/>
            </a:avLst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6200000" flipV="1">
            <a:off x="5076056" y="3429000"/>
            <a:ext cx="432048" cy="144016"/>
          </a:xfrm>
          <a:prstGeom prst="curvedConnector3">
            <a:avLst>
              <a:gd name="adj1" fmla="val 50000"/>
            </a:avLst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5400000">
            <a:off x="5184068" y="3969060"/>
            <a:ext cx="360040" cy="12700"/>
          </a:xfrm>
          <a:prstGeom prst="curvedConnector3">
            <a:avLst>
              <a:gd name="adj1" fmla="val 50000"/>
            </a:avLst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619672" y="4869160"/>
            <a:ext cx="5094664" cy="10402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maxdist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,E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)&lt; </a:t>
            </a:r>
            <a:r>
              <a:rPr kumimoji="0" lang="en-A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mindist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,E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2800" b="1" dirty="0" err="1" smtClean="0">
                <a:latin typeface="Times New Roman" pitchFamily="18" charset="0"/>
                <a:cs typeface="Times New Roman" pitchFamily="18" charset="0"/>
              </a:rPr>
              <a:t>maxdist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(F</a:t>
            </a:r>
            <a:r>
              <a:rPr lang="en-A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A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)&lt; </a:t>
            </a:r>
            <a:r>
              <a:rPr lang="en-AU" sz="2800" b="1" dirty="0" err="1" smtClean="0">
                <a:latin typeface="Times New Roman" pitchFamily="18" charset="0"/>
                <a:cs typeface="Times New Roman" pitchFamily="18" charset="0"/>
              </a:rPr>
              <a:t>mindist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(F</a:t>
            </a:r>
            <a:r>
              <a:rPr lang="en-AU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A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6" grpId="0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Filtering: </a:t>
            </a:r>
            <a:r>
              <a:rPr lang="en-US" dirty="0" smtClean="0"/>
              <a:t>get candidate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76456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sz="2800" dirty="0" smtClean="0"/>
              <a:t>Sort facilities by lower bound in descending order</a:t>
            </a:r>
          </a:p>
          <a:p>
            <a:pPr>
              <a:buFont typeface="Wingdings" pitchFamily="2" charset="2"/>
              <a:buChar char="Ø"/>
            </a:pPr>
            <a:endParaRPr lang="en-AU" sz="2800" dirty="0" smtClean="0"/>
          </a:p>
          <a:p>
            <a:pPr>
              <a:buFont typeface="Wingdings" pitchFamily="2" charset="2"/>
              <a:buChar char="Ø"/>
            </a:pPr>
            <a:r>
              <a:rPr lang="en-AU" sz="2800" dirty="0" smtClean="0"/>
              <a:t>For top-</a:t>
            </a:r>
            <a:r>
              <a:rPr lang="en-AU" sz="2800" i="1" dirty="0" smtClean="0"/>
              <a:t>K </a:t>
            </a:r>
            <a:r>
              <a:rPr lang="en-AU" sz="2800" dirty="0" smtClean="0"/>
              <a:t>query</a:t>
            </a:r>
          </a:p>
          <a:p>
            <a:pPr lvl="1"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Compare the lower bound of the </a:t>
            </a:r>
            <a:r>
              <a:rPr lang="en-AU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AU" sz="2400" i="1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facility with the upper bound of the following facilities </a:t>
            </a:r>
          </a:p>
          <a:p>
            <a:pPr>
              <a:buFont typeface="Wingdings" pitchFamily="2" charset="2"/>
              <a:buChar char="Ø"/>
            </a:pPr>
            <a:endParaRPr lang="en-AU" sz="2800" dirty="0" smtClean="0"/>
          </a:p>
          <a:p>
            <a:pPr>
              <a:buFont typeface="Wingdings" pitchFamily="2" charset="2"/>
              <a:buChar char="Ø"/>
            </a:pPr>
            <a:r>
              <a:rPr lang="en-AU" sz="2800" dirty="0" smtClean="0"/>
              <a:t>Get candidate facilities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Refinement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03568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For each candidate facility, traverse all the possible influenced objects </a:t>
            </a:r>
            <a:r>
              <a:rPr lang="en-US" sz="2800" dirty="0" err="1" smtClean="0"/>
              <a:t>aR</a:t>
            </a:r>
            <a:r>
              <a:rPr lang="en-US" sz="2800" dirty="0" smtClean="0"/>
              <a:t>-tree to get the exact score.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Get the top </a:t>
            </a:r>
            <a:r>
              <a:rPr lang="en-US" sz="2800" i="1" dirty="0" smtClean="0"/>
              <a:t>k</a:t>
            </a:r>
            <a:r>
              <a:rPr lang="en-US" sz="2800" dirty="0" smtClean="0"/>
              <a:t> facilities with the highest influence scores.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1520" y="6356351"/>
            <a:ext cx="432048" cy="313009"/>
          </a:xfrm>
        </p:spPr>
        <p:txBody>
          <a:bodyPr/>
          <a:lstStyle/>
          <a:p>
            <a:fld id="{D96BCDA8-A198-4405-A769-EC297474D2A7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ＭＳ Ｐゴシック" pitchFamily="34" charset="-128"/>
              </a:rPr>
              <a:t>Motivation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ＭＳ Ｐゴシック" pitchFamily="34" charset="-128"/>
              </a:rPr>
              <a:t>Problem Definition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ＭＳ Ｐゴシック" pitchFamily="34" charset="-128"/>
              </a:rPr>
              <a:t>Our Approach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ＭＳ Ｐゴシック" pitchFamily="34" charset="-128"/>
              </a:rPr>
              <a:t>Experiments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ＭＳ Ｐゴシック" pitchFamily="34" charset="-128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 smtClean="0"/>
              <a:t>U</a:t>
            </a:r>
            <a:r>
              <a:rPr lang="en-AU" b="1" dirty="0" smtClean="0"/>
              <a:t>-</a:t>
            </a:r>
            <a:r>
              <a:rPr lang="en-AU" b="1" dirty="0" err="1" smtClean="0"/>
              <a:t>Quadtree</a:t>
            </a:r>
            <a:r>
              <a:rPr lang="en-AU" b="1" dirty="0" smtClean="0"/>
              <a:t> as global index</a:t>
            </a:r>
            <a:endParaRPr lang="en-A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00103" cy="31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043608" y="4869160"/>
            <a:ext cx="233378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EDBT 2012, Zhang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et al.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Improvement by </a:t>
            </a:r>
            <a:r>
              <a:rPr lang="en-AU" b="1" i="1" dirty="0" smtClean="0"/>
              <a:t>U</a:t>
            </a:r>
            <a:r>
              <a:rPr lang="en-AU" b="1" dirty="0" smtClean="0"/>
              <a:t>-</a:t>
            </a:r>
            <a:r>
              <a:rPr lang="en-AU" b="1" dirty="0" err="1" smtClean="0"/>
              <a:t>Quadtree</a:t>
            </a:r>
            <a:r>
              <a:rPr lang="en-AU" b="1" dirty="0" smtClean="0"/>
              <a:t>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sz="2800" dirty="0" smtClean="0"/>
              <a:t>Filtering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-Quadtree build summaries of objects based on Quadtree, so we can get tighter upper and lower bounds to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prune more objects.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A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AU" sz="2800" dirty="0" smtClean="0"/>
              <a:t>Refinement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the leaf cell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Quadtree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intersect the entries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reduce the search space.</a:t>
            </a:r>
            <a:endParaRPr lang="en-A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Experiments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268760"/>
            <a:ext cx="8424936" cy="46805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ＭＳ Ｐゴシック" pitchFamily="34" charset="-128"/>
              </a:rPr>
              <a:t>Algorithms: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0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Naïve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 The naïve implementation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0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RTKIS:</a:t>
            </a: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The technique based on R-tree</a:t>
            </a:r>
            <a:endParaRPr lang="en-US" sz="2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000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UQuadTKIS</a:t>
            </a:r>
            <a:r>
              <a:rPr lang="en-AU" sz="20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The technique based on </a:t>
            </a:r>
            <a:r>
              <a:rPr lang="en-AU" sz="20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AU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Quadtree</a:t>
            </a:r>
            <a:endParaRPr lang="en-AU" sz="2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0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UTKIS</a:t>
            </a: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The technique presented in [TKDE 2011, </a:t>
            </a:r>
            <a:r>
              <a:rPr lang="en-AU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Zheng</a:t>
            </a: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AU" sz="20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 al.</a:t>
            </a: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]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ＭＳ Ｐゴシック" pitchFamily="34" charset="-128"/>
              </a:rPr>
              <a:t>Environment: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PC with Intel Xeon 2.40GHz dual CPU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4GB memory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Debian</a:t>
            </a: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Linux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Disk page size is 4096 bytes</a:t>
            </a:r>
            <a:endParaRPr lang="en-US" sz="2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 typeface="Arial" pitchFamily="34" charset="0"/>
              <a:buChar char="•"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25000"/>
              </a:lnSpc>
              <a:buBlip>
                <a:blip r:embed="rId3"/>
              </a:buBlip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Experiments (Cont.)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sz="2800" dirty="0" smtClean="0"/>
              <a:t>Real datasets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Center distribution: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(62k), US (200k), R-tree-portal(21K)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Normalized to [0,10000]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>
              <a:buFont typeface="Wingdings" pitchFamily="2" charset="2"/>
              <a:buChar char="Ø"/>
              <a:defRPr/>
            </a:pPr>
            <a:r>
              <a:rPr lang="en-US" sz="2800" dirty="0" smtClean="0"/>
              <a:t>Parameters</a:t>
            </a:r>
            <a:endParaRPr lang="en-AU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5695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Experiments (Cont.)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504056"/>
          </a:xfrm>
        </p:spPr>
        <p:txBody>
          <a:bodyPr/>
          <a:lstStyle/>
          <a:p>
            <a:pPr algn="ctr"/>
            <a:r>
              <a:rPr lang="en-AU" sz="2400" dirty="0" smtClean="0"/>
              <a:t>Expected Score VS Expected Rank – Result Comparison</a:t>
            </a:r>
            <a:endParaRPr lang="en-A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7" y="1916832"/>
            <a:ext cx="9108504" cy="28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Experiments (Cont.)</a:t>
            </a:r>
            <a:endParaRPr lang="en-AU" dirty="0"/>
          </a:p>
        </p:txBody>
      </p:sp>
      <p:pic>
        <p:nvPicPr>
          <p:cNvPr id="2051" name="Picture 3" descr="C:\Users\zhanl\Desktop\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379" y="1755378"/>
            <a:ext cx="4556125" cy="2825750"/>
          </a:xfrm>
          <a:prstGeom prst="rect">
            <a:avLst/>
          </a:prstGeom>
          <a:noFill/>
        </p:spPr>
      </p:pic>
      <p:pic>
        <p:nvPicPr>
          <p:cNvPr id="2052" name="Picture 4" descr="C:\Users\zhanl\Desktop\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9" y="1700808"/>
            <a:ext cx="4489451" cy="28622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2555776" y="5157192"/>
            <a:ext cx="424847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Impact of Data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Experiments (Cont.)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670874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17246" y="3111351"/>
            <a:ext cx="147463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Varying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5284" y="3111351"/>
            <a:ext cx="144097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Varying </a:t>
            </a:r>
            <a:r>
              <a:rPr kumimoji="0" lang="en-A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AU" sz="240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en-AU" sz="240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25</a:t>
            </a:fld>
            <a:endParaRPr lang="en-A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680188"/>
            <a:ext cx="6624736" cy="17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77874" y="5487615"/>
            <a:ext cx="244605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Varying 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facilities</a:t>
            </a:r>
            <a:endParaRPr kumimoji="0" lang="en-A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5487615"/>
            <a:ext cx="2260106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Varying #objects</a:t>
            </a:r>
            <a:endParaRPr kumimoji="0" lang="en-AU" sz="240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Conclusion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052736"/>
            <a:ext cx="8424936" cy="46805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55600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We propose a new model to evaluate the influences of the facilities over a set of uncertain objects.</a:t>
            </a:r>
          </a:p>
          <a:p>
            <a:pPr marL="355600" lvl="1" indent="-355600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Efficient R-tree and </a:t>
            </a:r>
            <a:r>
              <a:rPr lang="en-AU" sz="2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lang="en-A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AU" sz="2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Quadtree</a:t>
            </a:r>
            <a:r>
              <a:rPr lang="en-A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based algorithms are presented following the filtering and refinement paradigm. </a:t>
            </a:r>
          </a:p>
          <a:p>
            <a:pPr marL="355600" lvl="1" indent="-355600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Novel pruning techniques are proposed to significantly improve the performance of the algorithms by reducing the number of uncertain objects and facilities in the computation.</a:t>
            </a:r>
          </a:p>
          <a:p>
            <a:pPr marL="355600" lvl="1" indent="-355600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Comprehensive experiments demonstrate the effectiveness and efficiency of our techniques.</a:t>
            </a:r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67544" y="2564904"/>
            <a:ext cx="8229600" cy="8645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Microsoft Sans Serif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5000"/>
              </a:lnSpc>
              <a:buFont typeface="Arial" pitchFamily="34" charset="0"/>
              <a:buChar char="•"/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3242" y="2067813"/>
            <a:ext cx="40575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</a:t>
            </a:r>
          </a:p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Motivation example: NN, RNN, Influential Sites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611560" y="5013176"/>
            <a:ext cx="770485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b="1" noProof="0" dirty="0" smtClean="0">
                <a:latin typeface="Times New Roman" pitchFamily="18" charset="0"/>
                <a:cs typeface="Times New Roman" pitchFamily="18" charset="0"/>
              </a:rPr>
              <a:t>I(F): influence score of F, which is the number of objects influenced by F,  namely, treat F as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NN.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5040560" cy="390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8144" y="3068960"/>
            <a:ext cx="1289135" cy="155734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I(F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)=1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I(F</a:t>
            </a:r>
            <a:r>
              <a:rPr lang="en-A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)=2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I(F</a:t>
            </a:r>
            <a:r>
              <a:rPr kumimoji="0" lang="en-A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)=0</a:t>
            </a:r>
          </a:p>
        </p:txBody>
      </p:sp>
    </p:spTree>
    <p:extLst>
      <p:ext uri="{BB962C8B-B14F-4D97-AF65-F5344CB8AC3E}">
        <p14:creationId xmlns:p14="http://schemas.microsoft.com/office/powerpoint/2010/main" xmlns="" val="31552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Motivation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68065"/>
            <a:ext cx="8229600" cy="432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 dirty="0" smtClean="0">
                <a:ea typeface="ＭＳ Ｐゴシック" pitchFamily="34" charset="-128"/>
              </a:rPr>
              <a:t>Warehouse Management Systems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RFID tags are attached to the items, whose locations can be obtained by RFID readers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Find top </a:t>
            </a:r>
            <a:r>
              <a:rPr lang="en-AU" sz="2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 </a:t>
            </a:r>
            <a:r>
              <a:rPr lang="en-A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popular</a:t>
            </a:r>
            <a:r>
              <a:rPr lang="en-AU" sz="2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A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dispatching points.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ea typeface="ＭＳ Ｐゴシック" pitchFamily="34" charset="-128"/>
              </a:rPr>
              <a:t>Location Based Service (LBS)</a:t>
            </a:r>
          </a:p>
          <a:p>
            <a:pPr lvl="1"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Mobile to identify users’ location</a:t>
            </a:r>
          </a:p>
          <a:p>
            <a:pPr lvl="1">
              <a:buFont typeface="Wingdings" pitchFamily="2" charset="2"/>
              <a:buChar char="Ø"/>
            </a:pP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Find the top </a:t>
            </a:r>
            <a:r>
              <a:rPr lang="en-AU" sz="24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supermarkets which influence the largest number of users.</a:t>
            </a:r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Influence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sz="3200" dirty="0" smtClean="0"/>
              <a:t>Influence sets based on reverse nearest </a:t>
            </a:r>
            <a:r>
              <a:rPr lang="en-AU" sz="3200" dirty="0" err="1" smtClean="0"/>
              <a:t>neighbor</a:t>
            </a:r>
            <a:r>
              <a:rPr lang="en-AU" sz="3200" dirty="0" smtClean="0"/>
              <a:t> queries [SIGMOD 2000, </a:t>
            </a:r>
            <a:r>
              <a:rPr lang="en-AU" sz="3200" dirty="0" err="1" smtClean="0"/>
              <a:t>Korn</a:t>
            </a:r>
            <a:r>
              <a:rPr lang="en-AU" sz="3200" dirty="0" smtClean="0"/>
              <a:t> </a:t>
            </a:r>
            <a:r>
              <a:rPr lang="en-AU" sz="3200" i="1" dirty="0" smtClean="0"/>
              <a:t>et al.</a:t>
            </a:r>
            <a:r>
              <a:rPr lang="en-AU" sz="3200" dirty="0" smtClean="0"/>
              <a:t>]</a:t>
            </a:r>
          </a:p>
          <a:p>
            <a:pPr>
              <a:buFont typeface="Wingdings" pitchFamily="2" charset="2"/>
              <a:buChar char="Ø"/>
            </a:pPr>
            <a:endParaRPr lang="en-AU" sz="3200" dirty="0" smtClean="0"/>
          </a:p>
          <a:p>
            <a:pPr>
              <a:buFont typeface="Wingdings" pitchFamily="2" charset="2"/>
              <a:buChar char="Ø"/>
            </a:pPr>
            <a:r>
              <a:rPr lang="en-AU" sz="3200" dirty="0" smtClean="0"/>
              <a:t>On computing top-t most influential spatial sites </a:t>
            </a:r>
            <a:r>
              <a:rPr lang="en-AU" sz="3200" dirty="0" smtClean="0">
                <a:ea typeface="ＭＳ Ｐゴシック" pitchFamily="34" charset="-128"/>
              </a:rPr>
              <a:t>(</a:t>
            </a:r>
            <a:r>
              <a:rPr lang="en-AU" sz="3200" dirty="0" err="1" smtClean="0">
                <a:ea typeface="ＭＳ Ｐゴシック" pitchFamily="34" charset="-128"/>
              </a:rPr>
              <a:t>TkIS</a:t>
            </a:r>
            <a:r>
              <a:rPr lang="en-AU" sz="3200" dirty="0" smtClean="0">
                <a:ea typeface="ＭＳ Ｐゴシック" pitchFamily="34" charset="-128"/>
              </a:rPr>
              <a:t>) [VLDB 2005, Xia </a:t>
            </a:r>
            <a:r>
              <a:rPr lang="en-AU" sz="3200" i="1" dirty="0" smtClean="0">
                <a:ea typeface="ＭＳ Ｐゴシック" pitchFamily="34" charset="-128"/>
              </a:rPr>
              <a:t>et al.</a:t>
            </a:r>
            <a:r>
              <a:rPr lang="en-AU" sz="3200" dirty="0" smtClean="0">
                <a:ea typeface="ＭＳ Ｐゴシック" pitchFamily="34" charset="-128"/>
              </a:rPr>
              <a:t>]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2744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Uncertainty exists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Uncertainty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RFID Reader: noisy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Location of mobile users: imprecise</a:t>
            </a:r>
          </a:p>
          <a:p>
            <a:pPr marL="0" indent="0"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3200" dirty="0" smtClean="0"/>
              <a:t>Uncertain objects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Continuous: PDF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Discrete: multiple instances</a:t>
            </a:r>
            <a:endParaRPr lang="en-US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1771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542689"/>
              </p:ext>
            </p:extLst>
          </p:nvPr>
        </p:nvGraphicFramePr>
        <p:xfrm>
          <a:off x="6228184" y="4221088"/>
          <a:ext cx="2032000" cy="1358900"/>
        </p:xfrm>
        <a:graphic>
          <a:graphicData uri="http://schemas.openxmlformats.org/presentationml/2006/ole">
            <p:oleObj spid="_x0000_s2057" name="SmartDraw" r:id="rId5" imgW="2295144" imgH="153619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477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Motivating example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33" y="1484784"/>
            <a:ext cx="8949563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Challenge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4313"/>
            <a:ext cx="8229600" cy="432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400" dirty="0" smtClean="0">
                <a:ea typeface="ＭＳ Ｐゴシック" pitchFamily="34" charset="-128"/>
              </a:rPr>
              <a:t>Uncertain model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Instances from an uncertain object may be influenced by several facilities – How to model the query.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400" dirty="0" smtClean="0">
                <a:ea typeface="ＭＳ Ｐゴシック" pitchFamily="34" charset="-128"/>
              </a:rPr>
              <a:t>Efficiency of the algorithm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A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More complicated than that of traditional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Example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132856"/>
            <a:ext cx="9016840" cy="23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6BCDA8-A198-4405-A769-EC297474D2A7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3347864" y="1628800"/>
            <a:ext cx="247683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[TKDE 2011, </a:t>
            </a:r>
            <a:r>
              <a:rPr kumimoji="0" lang="en-A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Zheng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A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et al.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Powerpoint Template - ENG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">
      <a:majorFont>
        <a:latin typeface="Somm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ENG</Template>
  <TotalTime>16812</TotalTime>
  <Words>885</Words>
  <Application>Microsoft Office PowerPoint</Application>
  <PresentationFormat>On-screen Show (4:3)</PresentationFormat>
  <Paragraphs>193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Powerpoint Template - ENG</vt:lpstr>
      <vt:lpstr>SmartDraw</vt:lpstr>
      <vt:lpstr>Slide 0</vt:lpstr>
      <vt:lpstr>Outline</vt:lpstr>
      <vt:lpstr>Motivation example: NN, RNN, Influential Sites</vt:lpstr>
      <vt:lpstr>Motivation</vt:lpstr>
      <vt:lpstr>Influence Sites</vt:lpstr>
      <vt:lpstr>Uncertainty exists</vt:lpstr>
      <vt:lpstr>Motivating example</vt:lpstr>
      <vt:lpstr>Challenge</vt:lpstr>
      <vt:lpstr>Example</vt:lpstr>
      <vt:lpstr>Problem Statement</vt:lpstr>
      <vt:lpstr>Naïve method</vt:lpstr>
      <vt:lpstr>Data Structure: Global R-tree</vt:lpstr>
      <vt:lpstr>Data Structure: Local aR-tree (Aggregate R-tree) </vt:lpstr>
      <vt:lpstr>Framework</vt:lpstr>
      <vt:lpstr>Filtering: Level by level</vt:lpstr>
      <vt:lpstr>Filtering: upper bound of facility score</vt:lpstr>
      <vt:lpstr>Filtering: lower bound of facility score</vt:lpstr>
      <vt:lpstr>Filtering: get candidate</vt:lpstr>
      <vt:lpstr>Refinement</vt:lpstr>
      <vt:lpstr>U-Quadtree as global index</vt:lpstr>
      <vt:lpstr>Improvement by U-Quadtree </vt:lpstr>
      <vt:lpstr>Experiments</vt:lpstr>
      <vt:lpstr>Experiments (Cont.)</vt:lpstr>
      <vt:lpstr>Experiments (Cont.)</vt:lpstr>
      <vt:lpstr>Experiments (Cont.)</vt:lpstr>
      <vt:lpstr>Experiments (Cont.)</vt:lpstr>
      <vt:lpstr>Conclusion</vt:lpstr>
      <vt:lpstr>Slide 27</vt:lpstr>
    </vt:vector>
  </TitlesOfParts>
  <Company>University of New South Wales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Hall</dc:creator>
  <cp:lastModifiedBy>CSE</cp:lastModifiedBy>
  <cp:revision>1005</cp:revision>
  <dcterms:created xsi:type="dcterms:W3CDTF">2011-09-09T04:59:58Z</dcterms:created>
  <dcterms:modified xsi:type="dcterms:W3CDTF">2012-10-27T10:34:53Z</dcterms:modified>
</cp:coreProperties>
</file>