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4" d="100"/>
          <a:sy n="74" d="100"/>
        </p:scale>
        <p:origin x="-11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3646CC-2908-4212-B385-2DFB2D891FB0}" type="datetimeFigureOut">
              <a:rPr lang="en-AU"/>
              <a:pPr>
                <a:defRPr/>
              </a:pPr>
              <a:t>27/03/2014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925FEB-B37A-4A94-A436-2207F74265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942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96BCF3CD-D5D4-4C05-8D54-B198D056451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93643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CF3CD-D5D4-4C05-8D54-B198D056451E}" type="slidenum">
              <a:rPr lang="en-AU" altLang="en-US" smtClean="0"/>
              <a:pPr>
                <a:defRPr/>
              </a:pPr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67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95288" y="1412875"/>
            <a:ext cx="8389937" cy="23050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    </a:t>
            </a:r>
          </a:p>
        </p:txBody>
      </p:sp>
      <p:pic>
        <p:nvPicPr>
          <p:cNvPr id="5" name="Picture 14" descr="Monash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8300"/>
            <a:ext cx="41767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5288" y="944563"/>
            <a:ext cx="8389937" cy="541337"/>
            <a:chOff x="249" y="595"/>
            <a:chExt cx="5285" cy="341"/>
          </a:xfrm>
        </p:grpSpPr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 rot="2700000">
              <a:off x="691" y="664"/>
              <a:ext cx="273" cy="2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32"/>
            <p:cNvSpPr>
              <a:spLocks noChangeArrowheads="1"/>
            </p:cNvSpPr>
            <p:nvPr/>
          </p:nvSpPr>
          <p:spPr bwMode="auto">
            <a:xfrm>
              <a:off x="249" y="595"/>
              <a:ext cx="5285" cy="3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76000" tIns="468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endParaRPr lang="en-US" altLang="en-US" sz="18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144463"/>
            <a:ext cx="21050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1557338"/>
            <a:ext cx="7813675" cy="1223962"/>
          </a:xfrm>
        </p:spPr>
        <p:txBody>
          <a:bodyPr tIns="45720"/>
          <a:lstStyle>
            <a:lvl1pPr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924175"/>
            <a:ext cx="7813675" cy="647700"/>
          </a:xfrm>
        </p:spPr>
        <p:txBody>
          <a:bodyPr tIns="45720"/>
          <a:lstStyle>
            <a:lvl1pPr marL="0" indent="0">
              <a:spcAft>
                <a:spcPct val="0"/>
              </a:spcAft>
              <a:buFont typeface="Wingdings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6912260" y="6550026"/>
            <a:ext cx="1196975" cy="144462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19792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7" y="1484784"/>
            <a:ext cx="8442325" cy="4752975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35038" y="800708"/>
            <a:ext cx="8208962" cy="6111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1"/>
          </p:nvPr>
        </p:nvSpPr>
        <p:spPr>
          <a:xfrm>
            <a:off x="7911529" y="6488894"/>
            <a:ext cx="1196975" cy="14446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>
          <a:xfrm>
            <a:off x="3383868" y="6488894"/>
            <a:ext cx="4537075" cy="14446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AU" altLang="en-US" dirty="0" smtClean="0"/>
              <a:t>Presented by Muhammad </a:t>
            </a:r>
            <a:r>
              <a:rPr lang="en-AU" altLang="en-US" dirty="0" err="1" smtClean="0"/>
              <a:t>Aamir</a:t>
            </a:r>
            <a:r>
              <a:rPr lang="en-AU" altLang="en-US" dirty="0" smtClean="0"/>
              <a:t> Cheema</a:t>
            </a:r>
            <a:endParaRPr lang="en-AU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348416"/>
            <a:ext cx="1340692" cy="50958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287524" y="6309320"/>
            <a:ext cx="85329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7777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944563"/>
            <a:ext cx="82089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63700"/>
            <a:ext cx="84423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Click to edit Master text styles</a:t>
            </a:r>
          </a:p>
          <a:p>
            <a:pPr lvl="1"/>
            <a:r>
              <a:rPr lang="en-AU" altLang="en-US" dirty="0" smtClean="0"/>
              <a:t>Second level</a:t>
            </a:r>
          </a:p>
          <a:p>
            <a:pPr lvl="2"/>
            <a:r>
              <a:rPr lang="en-AU" altLang="en-US" dirty="0" smtClean="0"/>
              <a:t>Third level</a:t>
            </a:r>
          </a:p>
          <a:p>
            <a:pPr lvl="2"/>
            <a:r>
              <a:rPr lang="en-AU" altLang="en-US" dirty="0" smtClean="0"/>
              <a:t>Fourth level</a:t>
            </a:r>
          </a:p>
          <a:p>
            <a:pPr lvl="3"/>
            <a:r>
              <a:rPr lang="en-AU" altLang="en-US" dirty="0" smtClean="0"/>
              <a:t>Fifth level</a:t>
            </a:r>
          </a:p>
        </p:txBody>
      </p:sp>
      <p:pic>
        <p:nvPicPr>
          <p:cNvPr id="1031" name="Picture 13" descr="Monash_logo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489700"/>
            <a:ext cx="18002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29"/>
          <p:cNvGrpSpPr>
            <a:grpSpLocks/>
          </p:cNvGrpSpPr>
          <p:nvPr/>
        </p:nvGrpSpPr>
        <p:grpSpPr bwMode="auto">
          <a:xfrm>
            <a:off x="395288" y="368300"/>
            <a:ext cx="8389937" cy="417513"/>
            <a:chOff x="249" y="232"/>
            <a:chExt cx="5285" cy="263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249" y="232"/>
              <a:ext cx="5285" cy="2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28"/>
            <p:cNvSpPr>
              <a:spLocks noChangeArrowheads="1"/>
            </p:cNvSpPr>
            <p:nvPr userDrawn="1"/>
          </p:nvSpPr>
          <p:spPr bwMode="auto">
            <a:xfrm rot="2700000">
              <a:off x="409" y="314"/>
              <a:ext cx="182" cy="1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257300" y="58772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CB0C-4AE8-45B7-99D8-7C2C6BD67648}" type="datetimeFigureOut">
              <a:rPr lang="en-AU" smtClean="0"/>
              <a:t>27/03/2014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F343F-CAE5-4943-8872-8B347DD5BAE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120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309563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436688" indent="-3317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9335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341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+mn-ea"/>
          <a:cs typeface="+mn-cs"/>
        </a:defRPr>
      </a:lvl5pPr>
      <a:lvl6pPr marL="2798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+mn-ea"/>
          <a:cs typeface="+mn-cs"/>
        </a:defRPr>
      </a:lvl6pPr>
      <a:lvl7pPr marL="3255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713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+mn-ea"/>
          <a:cs typeface="+mn-cs"/>
        </a:defRPr>
      </a:lvl8pPr>
      <a:lvl9pPr marL="41703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amir.cheema@monash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 sz="3600" smtClean="0"/>
              <a:t>A Uniﬁed Framework for Efﬁciently Processing Ranking Related Queries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91580" y="4149080"/>
            <a:ext cx="8136904" cy="647700"/>
          </a:xfrm>
        </p:spPr>
        <p:txBody>
          <a:bodyPr/>
          <a:lstStyle/>
          <a:p>
            <a:pPr eaLnBrk="1" hangingPunct="1"/>
            <a:r>
              <a:rPr lang="en-AU" altLang="en-US" sz="1800" b="1" u="sng" smtClean="0">
                <a:solidFill>
                  <a:srgbClr val="7030A0"/>
                </a:solidFill>
              </a:rPr>
              <a:t>Muhammad Aamir Cheema</a:t>
            </a:r>
            <a:r>
              <a:rPr lang="en-AU" altLang="en-US" sz="1800" b="1" baseline="30000" smtClean="0">
                <a:solidFill>
                  <a:srgbClr val="7030A0"/>
                </a:solidFill>
              </a:rPr>
              <a:t>1</a:t>
            </a:r>
            <a:r>
              <a:rPr lang="en-AU" altLang="en-US" sz="1800" b="1" smtClean="0">
                <a:solidFill>
                  <a:srgbClr val="7030A0"/>
                </a:solidFill>
              </a:rPr>
              <a:t>, Zhitao Shen</a:t>
            </a:r>
            <a:r>
              <a:rPr lang="en-AU" altLang="en-US" sz="1800" b="1" baseline="30000" smtClean="0">
                <a:solidFill>
                  <a:srgbClr val="7030A0"/>
                </a:solidFill>
              </a:rPr>
              <a:t>2</a:t>
            </a:r>
            <a:r>
              <a:rPr lang="en-AU" altLang="en-US" sz="1800" b="1" smtClean="0">
                <a:solidFill>
                  <a:srgbClr val="7030A0"/>
                </a:solidFill>
              </a:rPr>
              <a:t>, Xuemin Lin</a:t>
            </a:r>
            <a:r>
              <a:rPr lang="en-AU" altLang="en-US" sz="1800" b="1" baseline="30000" smtClean="0">
                <a:solidFill>
                  <a:srgbClr val="7030A0"/>
                </a:solidFill>
              </a:rPr>
              <a:t>2</a:t>
            </a:r>
            <a:r>
              <a:rPr lang="en-AU" altLang="en-US" sz="1800" b="1" smtClean="0">
                <a:solidFill>
                  <a:srgbClr val="7030A0"/>
                </a:solidFill>
              </a:rPr>
              <a:t>, Wenjie Zhang</a:t>
            </a:r>
            <a:r>
              <a:rPr lang="en-AU" altLang="en-US" sz="1800" b="1" baseline="30000" smtClean="0">
                <a:solidFill>
                  <a:srgbClr val="7030A0"/>
                </a:solidFill>
              </a:rPr>
              <a:t>2</a:t>
            </a:r>
            <a:endParaRPr lang="en-AU" altLang="en-US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65162" y="4869160"/>
            <a:ext cx="7813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None/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01700" indent="-3095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6688" indent="-3317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33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1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5pPr>
            <a:lvl6pPr marL="2798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3255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713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41703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AU" altLang="en-US" sz="1800" b="1" baseline="30000" dirty="0" smtClean="0">
                <a:solidFill>
                  <a:srgbClr val="7030A0"/>
                </a:solidFill>
              </a:rPr>
              <a:t>1 </a:t>
            </a:r>
            <a:r>
              <a:rPr lang="en-AU" altLang="en-US" sz="1800" b="1" kern="0" dirty="0" smtClean="0">
                <a:solidFill>
                  <a:schemeClr val="tx1"/>
                </a:solidFill>
              </a:rPr>
              <a:t>Monash University, Australia</a:t>
            </a:r>
          </a:p>
          <a:p>
            <a:pPr eaLnBrk="1" hangingPunct="1"/>
            <a:r>
              <a:rPr lang="en-AU" altLang="en-US" sz="1800" b="1" baseline="30000" dirty="0" smtClean="0">
                <a:solidFill>
                  <a:srgbClr val="7030A0"/>
                </a:solidFill>
              </a:rPr>
              <a:t>2 </a:t>
            </a:r>
            <a:r>
              <a:rPr lang="en-AU" altLang="en-US" sz="1800" b="1" kern="0" dirty="0" smtClean="0">
                <a:solidFill>
                  <a:schemeClr val="tx1"/>
                </a:solidFill>
              </a:rPr>
              <a:t>University of New South Wales,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k-lower envelope</a:t>
            </a:r>
          </a:p>
          <a:p>
            <a:r>
              <a:rPr lang="en-AU" dirty="0" smtClean="0"/>
              <a:t>k-depth contour</a:t>
            </a:r>
          </a:p>
          <a:p>
            <a:r>
              <a:rPr lang="en-AU" dirty="0"/>
              <a:t>r</a:t>
            </a:r>
            <a:r>
              <a:rPr lang="en-AU" dirty="0" smtClean="0"/>
              <a:t>everse top-k queries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Existing work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10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595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Existing algorithms to compute k-lower envelope</a:t>
            </a:r>
          </a:p>
          <a:p>
            <a:pPr lvl="1"/>
            <a:r>
              <a:rPr lang="en-AU" dirty="0" smtClean="0"/>
              <a:t>assume data can fit in main memory</a:t>
            </a:r>
          </a:p>
          <a:p>
            <a:pPr lvl="1"/>
            <a:r>
              <a:rPr lang="en-AU" dirty="0" smtClean="0"/>
              <a:t>are index-agnostic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We propose two efficient index-aware secondary memory algorithms</a:t>
            </a:r>
          </a:p>
          <a:p>
            <a:pPr lvl="1"/>
            <a:r>
              <a:rPr lang="en-AU" dirty="0" err="1" smtClean="0"/>
              <a:t>SkyRider</a:t>
            </a:r>
            <a:r>
              <a:rPr lang="en-AU" dirty="0" smtClean="0"/>
              <a:t> – I/O and CPU efficient algorithm</a:t>
            </a:r>
          </a:p>
          <a:p>
            <a:pPr lvl="1"/>
            <a:r>
              <a:rPr lang="en-AU" dirty="0" err="1" smtClean="0"/>
              <a:t>KnightRider</a:t>
            </a:r>
            <a:r>
              <a:rPr lang="en-AU" dirty="0" smtClean="0"/>
              <a:t> – I/O optimal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As a result of above, we are able to compute</a:t>
            </a:r>
          </a:p>
          <a:p>
            <a:pPr lvl="1"/>
            <a:r>
              <a:rPr lang="en-AU" dirty="0" smtClean="0"/>
              <a:t>k-snippet (I/O optimal)</a:t>
            </a:r>
          </a:p>
          <a:p>
            <a:pPr lvl="1"/>
            <a:r>
              <a:rPr lang="en-AU" dirty="0" smtClean="0"/>
              <a:t>k-depth contour (I/O optimal when node size &gt; k)</a:t>
            </a:r>
          </a:p>
          <a:p>
            <a:pPr lvl="1"/>
            <a:r>
              <a:rPr lang="en-AU" dirty="0" smtClean="0"/>
              <a:t>Reverse top-k query (up to two orders of magnitude better than state-of-the-art)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Our contributions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354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Start from the left most point on k-lower envelope (always move towards right)</a:t>
            </a:r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Upon reaching an intersection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Make a turn (i.e., leave the current road)</a:t>
            </a:r>
          </a:p>
          <a:p>
            <a:pPr marL="627063" lvl="1" indent="-265113">
              <a:buFont typeface="Wingdings" panose="05000000000000000000" pitchFamily="2" charset="2"/>
              <a:buChar char="§"/>
            </a:pPr>
            <a:endParaRPr lang="en-AU" dirty="0" smtClean="0"/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The path travelled is the k-lower envelope</a:t>
            </a:r>
          </a:p>
          <a:p>
            <a:endParaRPr lang="en-AU" sz="1800" dirty="0" smtClean="0"/>
          </a:p>
          <a:p>
            <a:endParaRPr lang="en-AU" sz="1800" i="1" dirty="0" smtClean="0"/>
          </a:p>
          <a:p>
            <a:endParaRPr lang="en-AU" sz="1800" i="1" dirty="0" smtClean="0"/>
          </a:p>
          <a:p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Rider: The Basic Idea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12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223628" y="369058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26236" y="3921422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36752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7804" y="3771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211961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4835411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223343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855833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5148064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5544108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6792928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9" name="Picture 5" descr="C:\Users\cse\AppData\Local\Microsoft\Windows\Temporary Internet Files\Content.IE5\CBQO0BLU\MC90021292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1034" y="5481228"/>
            <a:ext cx="417876" cy="44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5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509 L 0.10052 -0.0825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388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48 -0.08257 L 0.14271 -0.0982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-78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71 -0.0932 L 0.17431 -0.1385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226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31 -0.13159 L 0.28056 -0.2294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490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56 -0.22941 L 0.38299 -0.245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78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Start from the left most point on k-lower envelope (always move </a:t>
            </a:r>
            <a:r>
              <a:rPr lang="en-AU" sz="1800" smtClean="0"/>
              <a:t>towards right)</a:t>
            </a:r>
            <a:endParaRPr lang="en-AU" sz="1800" dirty="0" smtClean="0"/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Upon reaching an intersection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Make a turn (i.e., leave the current road)</a:t>
            </a:r>
          </a:p>
          <a:p>
            <a:pPr marL="627063" lvl="1" indent="-265113">
              <a:buFont typeface="Wingdings" panose="05000000000000000000" pitchFamily="2" charset="2"/>
              <a:buChar char="§"/>
            </a:pPr>
            <a:endParaRPr lang="en-AU" dirty="0" smtClean="0"/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The path travelled is the k-lower envelope</a:t>
            </a:r>
          </a:p>
          <a:p>
            <a:endParaRPr lang="en-AU" sz="1800" dirty="0" smtClean="0"/>
          </a:p>
          <a:p>
            <a:endParaRPr lang="en-AU" sz="1800" i="1" dirty="0" smtClean="0"/>
          </a:p>
          <a:p>
            <a:endParaRPr lang="en-AU" sz="1800" i="1" dirty="0" smtClean="0"/>
          </a:p>
          <a:p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Implementing Rider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13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223628" y="369058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26236" y="3921422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36752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7804" y="3771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527884" y="1971491"/>
            <a:ext cx="5482204" cy="953453"/>
          </a:xfrm>
          <a:prstGeom prst="wedgeRoundRectCallout">
            <a:avLst>
              <a:gd name="adj1" fmla="val -30465"/>
              <a:gd name="adj2" fmla="val -9689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Line with</a:t>
            </a: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 k-</a:t>
            </a:r>
            <a:r>
              <a:rPr kumimoji="0" lang="en-AU" sz="20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th</a:t>
            </a: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 largest slope.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i.e., point in primal with k-</a:t>
            </a:r>
            <a:r>
              <a:rPr kumimoji="0" lang="en-AU" sz="20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th</a:t>
            </a: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 largest x-value</a:t>
            </a:r>
            <a:endParaRPr kumimoji="0" lang="en-A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4211961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4239972" y="3443705"/>
            <a:ext cx="3043711" cy="30816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4223343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855833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148064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5544108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6792928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9" name="Picture 5" descr="C:\Users\cse\AppData\Local\Microsoft\Windows\Temporary Internet Files\Content.IE5\CBQO0BLU\MC90021292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1034" y="5481228"/>
            <a:ext cx="417876" cy="44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Callout 10"/>
          <p:cNvSpPr/>
          <p:nvPr/>
        </p:nvSpPr>
        <p:spPr bwMode="auto">
          <a:xfrm>
            <a:off x="1920150" y="4116704"/>
            <a:ext cx="4118739" cy="1103620"/>
          </a:xfrm>
          <a:prstGeom prst="wedgeEllipseCallou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A point (</a:t>
            </a:r>
            <a:r>
              <a:rPr kumimoji="0" lang="en-A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u,v</a:t>
            </a: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) in primal 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mapped to a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line y=</a:t>
            </a:r>
            <a:r>
              <a:rPr kumimoji="0" lang="en-AU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ux+v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7" y="2860585"/>
            <a:ext cx="7380819" cy="33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build="allAtOnce" animBg="1"/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>
                <a:solidFill>
                  <a:srgbClr val="00B0F0"/>
                </a:solidFill>
              </a:rPr>
              <a:t>Main observation:</a:t>
            </a:r>
            <a:r>
              <a:rPr lang="en-AU" sz="1800" dirty="0" smtClean="0"/>
              <a:t> Only the points in primal space that are among k-</a:t>
            </a:r>
            <a:r>
              <a:rPr lang="en-AU" sz="1800" dirty="0" err="1" smtClean="0"/>
              <a:t>skyband</a:t>
            </a:r>
            <a:r>
              <a:rPr lang="en-AU" sz="1800" dirty="0" smtClean="0"/>
              <a:t> points are required to compute k-lower envelope</a:t>
            </a:r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>
                <a:solidFill>
                  <a:srgbClr val="00B0F0"/>
                </a:solidFill>
              </a:rPr>
              <a:t>Algorithm: 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Compute k-</a:t>
            </a:r>
            <a:r>
              <a:rPr lang="en-AU" sz="1800" dirty="0" err="1" smtClean="0"/>
              <a:t>skyband</a:t>
            </a:r>
            <a:r>
              <a:rPr lang="en-AU" sz="1800" dirty="0" smtClean="0"/>
              <a:t> using BBS 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Run Rider on k-</a:t>
            </a:r>
            <a:r>
              <a:rPr lang="en-AU" sz="1800" dirty="0" err="1" smtClean="0"/>
              <a:t>skyband</a:t>
            </a:r>
            <a:r>
              <a:rPr lang="en-AU" sz="1800" dirty="0" smtClean="0"/>
              <a:t> </a:t>
            </a:r>
          </a:p>
          <a:p>
            <a:endParaRPr lang="en-AU" sz="1800" i="1" dirty="0" smtClean="0"/>
          </a:p>
          <a:p>
            <a:endParaRPr lang="en-AU" sz="1800" i="1" dirty="0" smtClean="0"/>
          </a:p>
          <a:p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SkyRider: An I/O efficient version of Rider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2225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pPr marL="361950" indent="0">
              <a:buNone/>
            </a:pPr>
            <a:r>
              <a:rPr lang="en-AU" sz="1800" dirty="0" smtClean="0">
                <a:solidFill>
                  <a:srgbClr val="00B0F0"/>
                </a:solidFill>
              </a:rPr>
              <a:t>Must-first paradigm</a:t>
            </a:r>
          </a:p>
          <a:p>
            <a:pPr marL="361950" indent="0">
              <a:buNone/>
            </a:pPr>
            <a:r>
              <a:rPr lang="en-AU" sz="1800" dirty="0">
                <a:solidFill>
                  <a:srgbClr val="00B0F0"/>
                </a:solidFill>
              </a:rPr>
              <a:t>	</a:t>
            </a:r>
            <a:r>
              <a:rPr lang="en-AU" sz="1800" dirty="0" smtClean="0"/>
              <a:t>An entry is called a must entry, if the correctness cannot be guaranteed without accessing it.</a:t>
            </a:r>
          </a:p>
          <a:p>
            <a:pPr marL="361950" indent="0">
              <a:buNone/>
            </a:pPr>
            <a:r>
              <a:rPr lang="en-AU" sz="1800" dirty="0" smtClean="0">
                <a:solidFill>
                  <a:srgbClr val="00B0F0"/>
                </a:solidFill>
              </a:rPr>
              <a:t>Algorithm</a:t>
            </a:r>
            <a:endParaRPr lang="en-AU" sz="1800" dirty="0" smtClean="0"/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Insert root node of R-tree in Q</a:t>
            </a:r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While Q is not empty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Access the entries in Q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Compute two approximations of k-lower envelope using accessed entries</a:t>
            </a:r>
          </a:p>
          <a:p>
            <a:pPr marL="1263650" lvl="1">
              <a:buFont typeface="Wingdings" panose="05000000000000000000" pitchFamily="2" charset="2"/>
              <a:buChar char="§"/>
            </a:pPr>
            <a:r>
              <a:rPr lang="en-AU" sz="1800" dirty="0" smtClean="0"/>
              <a:t>Q </a:t>
            </a:r>
            <a:r>
              <a:rPr lang="en-AU" sz="1800" dirty="0" smtClean="0">
                <a:sym typeface="Wingdings" panose="05000000000000000000" pitchFamily="2" charset="2"/>
              </a:rPr>
              <a:t> the </a:t>
            </a:r>
            <a:r>
              <a:rPr lang="en-AU" sz="1800" dirty="0" err="1" smtClean="0">
                <a:sym typeface="Wingdings" panose="05000000000000000000" pitchFamily="2" charset="2"/>
              </a:rPr>
              <a:t>unaccessed</a:t>
            </a:r>
            <a:r>
              <a:rPr lang="en-AU" sz="1800" dirty="0" smtClean="0">
                <a:sym typeface="Wingdings" panose="05000000000000000000" pitchFamily="2" charset="2"/>
              </a:rPr>
              <a:t> must entries</a:t>
            </a:r>
            <a:endParaRPr lang="en-AU" sz="1800" dirty="0" smtClean="0"/>
          </a:p>
          <a:p>
            <a:pPr marL="627063">
              <a:buFont typeface="Wingdings" panose="05000000000000000000" pitchFamily="2" charset="2"/>
              <a:buChar char="§"/>
            </a:pPr>
            <a:r>
              <a:rPr lang="en-AU" sz="1800" dirty="0" smtClean="0"/>
              <a:t>Return k-lower envelope</a:t>
            </a:r>
          </a:p>
          <a:p>
            <a:endParaRPr lang="en-AU" sz="1800" i="1" dirty="0" smtClean="0"/>
          </a:p>
          <a:p>
            <a:endParaRPr lang="en-AU" sz="1800" i="1" dirty="0" smtClean="0"/>
          </a:p>
          <a:p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KnightRider: An I/O optimal algorithm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15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801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Real data</a:t>
            </a:r>
          </a:p>
          <a:p>
            <a:pPr lvl="1"/>
            <a:r>
              <a:rPr lang="en-AU" dirty="0" smtClean="0"/>
              <a:t>5 Million POIs on the road network of California</a:t>
            </a:r>
          </a:p>
          <a:p>
            <a:pPr lvl="1"/>
            <a:r>
              <a:rPr lang="en-AU" dirty="0" smtClean="0"/>
              <a:t>Each POI has two attributes: distance to nearest beach, distance to nearest airport</a:t>
            </a:r>
          </a:p>
          <a:p>
            <a:r>
              <a:rPr lang="en-AU" dirty="0" smtClean="0"/>
              <a:t>Synthetic data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Data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16</a:t>
            </a:fld>
            <a:endParaRPr lang="en-AU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4005064"/>
            <a:ext cx="71056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BELT [</a:t>
            </a:r>
            <a:r>
              <a:rPr lang="en-AU" sz="1600" smtClean="0">
                <a:solidFill>
                  <a:srgbClr val="00B0F0"/>
                </a:solidFill>
              </a:rPr>
              <a:t>H. Edelsbrunner and E. Welzl, “Constructing belts in two dimensional arrangements with applications,” </a:t>
            </a:r>
            <a:r>
              <a:rPr lang="en-AU" sz="1600" i="1" smtClean="0">
                <a:solidFill>
                  <a:srgbClr val="00B0F0"/>
                </a:solidFill>
              </a:rPr>
              <a:t>SIAM J. Comput.</a:t>
            </a:r>
            <a:r>
              <a:rPr lang="en-AU" sz="1600" smtClean="0">
                <a:solidFill>
                  <a:srgbClr val="00B0F0"/>
                </a:solidFill>
              </a:rPr>
              <a:t>, 1986</a:t>
            </a:r>
            <a:r>
              <a:rPr lang="en-AU" smtClean="0"/>
              <a:t>]</a:t>
            </a:r>
          </a:p>
          <a:p>
            <a:r>
              <a:rPr lang="en-AU" smtClean="0"/>
              <a:t>FDC [</a:t>
            </a:r>
            <a:r>
              <a:rPr lang="en-AU" sz="1600" smtClean="0">
                <a:solidFill>
                  <a:srgbClr val="00B0F0"/>
                </a:solidFill>
              </a:rPr>
              <a:t>T. Johnson, I. Kwok, and R. T. Ng, “Fast computation of 2-dimensional depth contours,” in </a:t>
            </a:r>
            <a:r>
              <a:rPr lang="en-AU" sz="1600" i="1" smtClean="0">
                <a:solidFill>
                  <a:srgbClr val="00B0F0"/>
                </a:solidFill>
              </a:rPr>
              <a:t>KDD</a:t>
            </a:r>
            <a:r>
              <a:rPr lang="en-AU" sz="1600" smtClean="0">
                <a:solidFill>
                  <a:srgbClr val="00B0F0"/>
                </a:solidFill>
              </a:rPr>
              <a:t>, 1998</a:t>
            </a:r>
            <a:r>
              <a:rPr lang="en-AU" smtClean="0"/>
              <a:t>]</a:t>
            </a:r>
          </a:p>
          <a:p>
            <a:r>
              <a:rPr lang="en-AU" smtClean="0"/>
              <a:t>FDC-Index (same as FDC but uses Index for computing convex hull)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Competitors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3553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Effect of data size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18</a:t>
            </a:fld>
            <a:endParaRPr lang="en-AU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39335"/>
            <a:ext cx="8328809" cy="329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Effect of k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19</a:t>
            </a:fld>
            <a:endParaRPr lang="en-AU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1" y="2617118"/>
            <a:ext cx="8706578" cy="320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3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Dual mapping and ranking</a:t>
            </a:r>
          </a:p>
          <a:p>
            <a:r>
              <a:rPr lang="en-AU" sz="2800" dirty="0" smtClean="0"/>
              <a:t>K-lower envelope and its application in ranking</a:t>
            </a:r>
          </a:p>
          <a:p>
            <a:r>
              <a:rPr lang="en-AU" sz="2800" dirty="0" smtClean="0"/>
              <a:t>Our contributions</a:t>
            </a:r>
          </a:p>
          <a:p>
            <a:r>
              <a:rPr lang="en-AU" sz="2800" dirty="0" smtClean="0"/>
              <a:t>Highlights of our algorithms</a:t>
            </a:r>
          </a:p>
          <a:p>
            <a:r>
              <a:rPr lang="en-AU" sz="2800" dirty="0" smtClean="0"/>
              <a:t>Experimental results</a:t>
            </a:r>
          </a:p>
          <a:p>
            <a:r>
              <a:rPr lang="en-AU" sz="2800" dirty="0" smtClean="0"/>
              <a:t>Conclusions and future work</a:t>
            </a:r>
          </a:p>
          <a:p>
            <a:pPr marL="0" indent="0">
              <a:buNone/>
            </a:pPr>
            <a:endParaRPr lang="en-AU" sz="28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Outline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/>
              <a:t>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0383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Effect of data distribution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20</a:t>
            </a:fld>
            <a:endParaRPr lang="en-AU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6" y="2337774"/>
            <a:ext cx="8839767" cy="343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3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Reverse top-k queries</a:t>
            </a:r>
          </a:p>
          <a:p>
            <a:r>
              <a:rPr lang="en-AU" dirty="0" err="1" smtClean="0"/>
              <a:t>MRTopK</a:t>
            </a:r>
            <a:r>
              <a:rPr lang="en-AU" dirty="0" smtClean="0"/>
              <a:t> [</a:t>
            </a:r>
            <a:r>
              <a:rPr lang="en-AU" sz="1600" dirty="0" smtClean="0">
                <a:solidFill>
                  <a:srgbClr val="00B0F0"/>
                </a:solidFill>
              </a:rPr>
              <a:t>A. </a:t>
            </a:r>
            <a:r>
              <a:rPr lang="en-AU" sz="1600" dirty="0" err="1" smtClean="0">
                <a:solidFill>
                  <a:srgbClr val="00B0F0"/>
                </a:solidFill>
              </a:rPr>
              <a:t>Vlachou</a:t>
            </a:r>
            <a:r>
              <a:rPr lang="en-AU" sz="1600" dirty="0" smtClean="0">
                <a:solidFill>
                  <a:srgbClr val="00B0F0"/>
                </a:solidFill>
              </a:rPr>
              <a:t>, C. </a:t>
            </a:r>
            <a:r>
              <a:rPr lang="en-AU" sz="1600" dirty="0" err="1" smtClean="0">
                <a:solidFill>
                  <a:srgbClr val="00B0F0"/>
                </a:solidFill>
              </a:rPr>
              <a:t>Doulkeridis</a:t>
            </a:r>
            <a:r>
              <a:rPr lang="en-AU" sz="1600" dirty="0" smtClean="0">
                <a:solidFill>
                  <a:srgbClr val="00B0F0"/>
                </a:solidFill>
              </a:rPr>
              <a:t>, Y. </a:t>
            </a:r>
            <a:r>
              <a:rPr lang="en-AU" sz="1600" dirty="0" err="1" smtClean="0">
                <a:solidFill>
                  <a:srgbClr val="00B0F0"/>
                </a:solidFill>
              </a:rPr>
              <a:t>Kotidis</a:t>
            </a:r>
            <a:r>
              <a:rPr lang="en-AU" sz="1600" dirty="0" smtClean="0">
                <a:solidFill>
                  <a:srgbClr val="00B0F0"/>
                </a:solidFill>
              </a:rPr>
              <a:t>, and K. </a:t>
            </a:r>
            <a:r>
              <a:rPr lang="en-AU" sz="1600" dirty="0" err="1" smtClean="0">
                <a:solidFill>
                  <a:srgbClr val="00B0F0"/>
                </a:solidFill>
              </a:rPr>
              <a:t>Nørvåg</a:t>
            </a:r>
            <a:r>
              <a:rPr lang="en-AU" sz="1600" dirty="0" smtClean="0">
                <a:solidFill>
                  <a:srgbClr val="00B0F0"/>
                </a:solidFill>
              </a:rPr>
              <a:t>, “Reverse top-k queries,” in </a:t>
            </a:r>
            <a:r>
              <a:rPr lang="en-AU" sz="1600" i="1" dirty="0" smtClean="0">
                <a:solidFill>
                  <a:srgbClr val="00B0F0"/>
                </a:solidFill>
              </a:rPr>
              <a:t>ICDE</a:t>
            </a:r>
            <a:r>
              <a:rPr lang="en-AU" sz="1600" dirty="0" smtClean="0">
                <a:solidFill>
                  <a:srgbClr val="00B0F0"/>
                </a:solidFill>
              </a:rPr>
              <a:t>, 2010</a:t>
            </a:r>
            <a:r>
              <a:rPr lang="en-AU" dirty="0" smtClean="0"/>
              <a:t>]</a:t>
            </a:r>
            <a:endParaRPr lang="en-AU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Experiments: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21</a:t>
            </a:fld>
            <a:endParaRPr lang="en-AU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52936"/>
            <a:ext cx="8748465" cy="294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3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rgbClr val="00B0F0"/>
                </a:solidFill>
              </a:rPr>
              <a:t>Contributions</a:t>
            </a:r>
          </a:p>
          <a:p>
            <a:r>
              <a:rPr lang="en-AU" dirty="0" smtClean="0"/>
              <a:t>First to study index-aware algorithm for k-lower envelope with applications in ranking related queries</a:t>
            </a:r>
          </a:p>
          <a:p>
            <a:r>
              <a:rPr lang="en-AU" dirty="0" smtClean="0"/>
              <a:t>Propose two efficient algorithms </a:t>
            </a:r>
            <a:r>
              <a:rPr lang="en-AU" dirty="0" err="1" smtClean="0"/>
              <a:t>SkyRider</a:t>
            </a:r>
            <a:r>
              <a:rPr lang="en-AU" dirty="0" smtClean="0"/>
              <a:t> and </a:t>
            </a:r>
            <a:r>
              <a:rPr lang="en-AU" dirty="0" err="1" smtClean="0"/>
              <a:t>KinghtRider</a:t>
            </a:r>
            <a:endParaRPr lang="en-AU" dirty="0" smtClean="0"/>
          </a:p>
          <a:p>
            <a:r>
              <a:rPr lang="en-AU" dirty="0" smtClean="0"/>
              <a:t>Proof of I/O optimality</a:t>
            </a:r>
          </a:p>
          <a:p>
            <a:r>
              <a:rPr lang="en-AU" dirty="0" smtClean="0"/>
              <a:t>Algorithms are extendible to higher dimensionality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00B0F0"/>
                </a:solidFill>
              </a:rPr>
              <a:t>Future work</a:t>
            </a:r>
          </a:p>
          <a:p>
            <a:r>
              <a:rPr lang="en-AU" dirty="0" smtClean="0"/>
              <a:t>Propose approximate but efficient algorithms for higher dimensionality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Conclusions and Future Work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22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9719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>
                <a:hlinkClick r:id="rId2"/>
              </a:rPr>
              <a:t>aamir.cheema@monash.edu</a:t>
            </a:r>
            <a:endParaRPr lang="en-AU" dirty="0" smtClean="0"/>
          </a:p>
          <a:p>
            <a:r>
              <a:rPr lang="en-AU" dirty="0" smtClean="0"/>
              <a:t>http://users.monash.edu.au/~aamirc</a:t>
            </a:r>
          </a:p>
          <a:p>
            <a:r>
              <a:rPr lang="en-AU" dirty="0" smtClean="0"/>
              <a:t>Twitter handle: @cheema154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23</a:t>
            </a:fld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Presented by Muhammad </a:t>
            </a:r>
            <a:r>
              <a:rPr lang="en-AU" altLang="en-US" dirty="0" err="1" smtClean="0"/>
              <a:t>Aamir</a:t>
            </a:r>
            <a:r>
              <a:rPr lang="en-AU" altLang="en-US" dirty="0" smtClean="0"/>
              <a:t> Cheema</a:t>
            </a:r>
            <a:endParaRPr lang="en-AU" altLang="en-US" dirty="0"/>
          </a:p>
        </p:txBody>
      </p:sp>
      <p:pic>
        <p:nvPicPr>
          <p:cNvPr id="1028" name="Picture 4" descr="C:\Users\cse\AppData\Local\Microsoft\Windows\Temporary Internet Files\Content.IE5\HUQ0MPPQ\MC9004414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6" y="800708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dirty="0" smtClean="0"/>
              <a:t>Given a point a=(</a:t>
            </a:r>
            <a:r>
              <a:rPr lang="en-AU" sz="1800" dirty="0" err="1" smtClean="0"/>
              <a:t>u,v</a:t>
            </a:r>
            <a:r>
              <a:rPr lang="en-AU" sz="1800" dirty="0" smtClean="0"/>
              <a:t>) and a weighting vector W=(w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, w</a:t>
            </a:r>
            <a:r>
              <a:rPr lang="en-AU" sz="1800" baseline="-25000" dirty="0" smtClean="0"/>
              <a:t>2</a:t>
            </a:r>
            <a:r>
              <a:rPr lang="en-AU" sz="1800" dirty="0" smtClean="0"/>
              <a:t>), </a:t>
            </a:r>
            <a:r>
              <a:rPr lang="en-AU" sz="1800" dirty="0" err="1" smtClean="0"/>
              <a:t>a.score</a:t>
            </a:r>
            <a:r>
              <a:rPr lang="en-AU" sz="1800" dirty="0" smtClean="0"/>
              <a:t> = u*w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 + v*w</a:t>
            </a:r>
            <a:r>
              <a:rPr lang="en-AU" sz="1800" baseline="-25000" dirty="0" smtClean="0"/>
              <a:t>2 </a:t>
            </a:r>
            <a:endParaRPr lang="en-AU" sz="1800" dirty="0" smtClean="0"/>
          </a:p>
          <a:p>
            <a:r>
              <a:rPr lang="en-AU" sz="1800" dirty="0" smtClean="0"/>
              <a:t>A point a=(</a:t>
            </a:r>
            <a:r>
              <a:rPr lang="en-AU" sz="1800" dirty="0" err="1" smtClean="0"/>
              <a:t>u,v</a:t>
            </a:r>
            <a:r>
              <a:rPr lang="en-AU" sz="1800" dirty="0" smtClean="0"/>
              <a:t>) is mapped to a line a*: y=</a:t>
            </a:r>
            <a:r>
              <a:rPr lang="en-AU" sz="1800" dirty="0" err="1" smtClean="0"/>
              <a:t>ux</a:t>
            </a:r>
            <a:r>
              <a:rPr lang="en-AU" sz="1800" dirty="0" smtClean="0"/>
              <a:t> + v in dual</a:t>
            </a:r>
          </a:p>
          <a:p>
            <a:r>
              <a:rPr lang="en-AU" sz="1800" dirty="0" smtClean="0"/>
              <a:t>The weighting vector W=(w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, w</a:t>
            </a:r>
            <a:r>
              <a:rPr lang="en-AU" sz="1800" baseline="-25000" dirty="0" smtClean="0"/>
              <a:t>2</a:t>
            </a:r>
            <a:r>
              <a:rPr lang="en-AU" sz="1800" dirty="0" smtClean="0"/>
              <a:t>) is mapped to a vertical line W*: x=w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/w</a:t>
            </a:r>
            <a:r>
              <a:rPr lang="en-AU" sz="1800" baseline="-25000" dirty="0" smtClean="0"/>
              <a:t>2</a:t>
            </a:r>
          </a:p>
          <a:p>
            <a:r>
              <a:rPr lang="en-AU" sz="1800" dirty="0" smtClean="0"/>
              <a:t>The intersection of a* and w* is the point where y= u(w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/w</a:t>
            </a:r>
            <a:r>
              <a:rPr lang="en-AU" sz="1800" baseline="-25000" dirty="0" smtClean="0"/>
              <a:t>2</a:t>
            </a:r>
            <a:r>
              <a:rPr lang="en-AU" sz="1800" dirty="0" smtClean="0"/>
              <a:t>)+  v = (u*w</a:t>
            </a:r>
            <a:r>
              <a:rPr lang="en-AU" sz="1800" baseline="-25000" dirty="0" smtClean="0"/>
              <a:t>1 </a:t>
            </a:r>
            <a:r>
              <a:rPr lang="en-AU" sz="1800" dirty="0" smtClean="0"/>
              <a:t>+v*w</a:t>
            </a:r>
            <a:r>
              <a:rPr lang="en-AU" sz="1800" baseline="-25000" dirty="0" smtClean="0"/>
              <a:t>2)</a:t>
            </a:r>
            <a:r>
              <a:rPr lang="en-AU" sz="1800" dirty="0" smtClean="0"/>
              <a:t>)/w</a:t>
            </a:r>
            <a:r>
              <a:rPr lang="en-AU" sz="1800" baseline="-25000" dirty="0" smtClean="0"/>
              <a:t>2 </a:t>
            </a:r>
            <a:endParaRPr lang="en-AU" sz="1800" dirty="0" smtClean="0"/>
          </a:p>
          <a:p>
            <a:endParaRPr lang="en-AU" sz="1800" baseline="-25000" dirty="0" smtClean="0"/>
          </a:p>
          <a:p>
            <a:pPr marL="0" indent="0">
              <a:buNone/>
            </a:pPr>
            <a:r>
              <a:rPr lang="en-AU" sz="1800" dirty="0" smtClean="0"/>
              <a:t>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Dual mapping and ranking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3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55391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4655391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4644009" y="3537012"/>
            <a:ext cx="3503175" cy="23710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357674" y="3459757"/>
            <a:ext cx="0" cy="24790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812360" y="45451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a*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84068" y="345975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W*: x = w</a:t>
            </a:r>
            <a:r>
              <a:rPr lang="en-AU" sz="2400" baseline="-25000" dirty="0" smtClean="0"/>
              <a:t>1</a:t>
            </a:r>
            <a:r>
              <a:rPr lang="en-AU" sz="2400" dirty="0" smtClean="0"/>
              <a:t>/</a:t>
            </a:r>
            <a:r>
              <a:rPr lang="en-AU" sz="2400" dirty="0"/>
              <a:t> </a:t>
            </a:r>
            <a:r>
              <a:rPr lang="en-AU" sz="2400" dirty="0" smtClean="0"/>
              <a:t>w</a:t>
            </a:r>
            <a:r>
              <a:rPr lang="en-AU" sz="2400" baseline="-25000" dirty="0" smtClean="0"/>
              <a:t>2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52120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6567832" y="4869160"/>
            <a:ext cx="704468" cy="5887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196737" y="5419998"/>
            <a:ext cx="1994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/>
              <a:t>y</a:t>
            </a:r>
            <a:r>
              <a:rPr lang="en-AU" sz="2000" baseline="-25000" dirty="0" smtClean="0"/>
              <a:t>a</a:t>
            </a:r>
            <a:r>
              <a:rPr lang="en-AU" sz="2000" dirty="0" smtClean="0"/>
              <a:t>= </a:t>
            </a:r>
            <a:r>
              <a:rPr lang="en-AU" sz="2000" dirty="0" err="1" smtClean="0"/>
              <a:t>a.score</a:t>
            </a:r>
            <a:r>
              <a:rPr lang="en-AU" sz="2000" dirty="0" smtClean="0"/>
              <a:t>/w</a:t>
            </a:r>
            <a:r>
              <a:rPr lang="en-AU" sz="2000" baseline="-25000" dirty="0" smtClean="0"/>
              <a:t>2 </a:t>
            </a:r>
            <a:endParaRPr lang="en-AU" sz="2000" dirty="0"/>
          </a:p>
        </p:txBody>
      </p:sp>
      <p:sp>
        <p:nvSpPr>
          <p:cNvPr id="34" name="Rectangle 33"/>
          <p:cNvSpPr/>
          <p:nvPr/>
        </p:nvSpPr>
        <p:spPr>
          <a:xfrm>
            <a:off x="4773541" y="4185084"/>
            <a:ext cx="1994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err="1" smtClean="0"/>
              <a:t>y</a:t>
            </a:r>
            <a:r>
              <a:rPr lang="en-AU" sz="2000" baseline="-25000" dirty="0" err="1" smtClean="0"/>
              <a:t>b</a:t>
            </a:r>
            <a:r>
              <a:rPr lang="en-AU" sz="2000" dirty="0" smtClean="0"/>
              <a:t>= </a:t>
            </a:r>
            <a:r>
              <a:rPr lang="en-AU" sz="2000" dirty="0" err="1" smtClean="0"/>
              <a:t>b.score</a:t>
            </a:r>
            <a:r>
              <a:rPr lang="en-AU" sz="2000" dirty="0" smtClean="0"/>
              <a:t>/w</a:t>
            </a:r>
            <a:r>
              <a:rPr lang="en-AU" sz="2000" baseline="-25000" dirty="0" smtClean="0"/>
              <a:t>2 </a:t>
            </a:r>
            <a:endParaRPr lang="en-AU" sz="20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6567832" y="4077072"/>
            <a:ext cx="704468" cy="2265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776356" y="368741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b*</a:t>
            </a:r>
            <a:endParaRPr lang="en-AU" sz="2400" dirty="0"/>
          </a:p>
        </p:txBody>
      </p:sp>
      <p:sp>
        <p:nvSpPr>
          <p:cNvPr id="5" name="Oval 4"/>
          <p:cNvSpPr/>
          <p:nvPr/>
        </p:nvSpPr>
        <p:spPr bwMode="auto">
          <a:xfrm>
            <a:off x="7191440" y="2690546"/>
            <a:ext cx="1340999" cy="432792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en-AU">
              <a:ea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300192" y="1484784"/>
            <a:ext cx="2427630" cy="324036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20" grpId="0"/>
      <p:bldP spid="21" grpId="0"/>
      <p:bldP spid="22" grpId="0"/>
      <p:bldP spid="23" grpId="0"/>
      <p:bldP spid="24" grpId="0"/>
      <p:bldP spid="25" grpId="0"/>
      <p:bldP spid="28" grpId="0"/>
      <p:bldP spid="34" grpId="0"/>
      <p:bldP spid="36" grpId="0"/>
      <p:bldP spid="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dirty="0" smtClean="0">
                <a:solidFill>
                  <a:srgbClr val="7030A0"/>
                </a:solidFill>
              </a:rPr>
              <a:t>Example Query:</a:t>
            </a:r>
            <a:r>
              <a:rPr lang="en-AU" sz="1800" dirty="0" smtClean="0"/>
              <a:t> Given a weighted vector W=(w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,w</a:t>
            </a:r>
            <a:r>
              <a:rPr lang="en-AU" sz="1800" baseline="-25000" dirty="0" smtClean="0"/>
              <a:t>2</a:t>
            </a:r>
            <a:r>
              <a:rPr lang="en-AU" sz="1800" dirty="0" smtClean="0"/>
              <a:t>), return k objects with smallest scores</a:t>
            </a:r>
          </a:p>
          <a:p>
            <a:r>
              <a:rPr lang="en-AU" sz="1800" dirty="0" smtClean="0">
                <a:solidFill>
                  <a:srgbClr val="7030A0"/>
                </a:solidFill>
              </a:rPr>
              <a:t>Solution: </a:t>
            </a:r>
            <a:endParaRPr lang="en-AU" sz="1800" dirty="0" smtClean="0"/>
          </a:p>
          <a:p>
            <a:pPr lvl="1"/>
            <a:r>
              <a:rPr lang="en-AU" sz="1800" dirty="0" smtClean="0"/>
              <a:t>Map W and all the objects to dual space</a:t>
            </a:r>
          </a:p>
          <a:p>
            <a:pPr lvl="1"/>
            <a:r>
              <a:rPr lang="en-AU" sz="1800" dirty="0" smtClean="0"/>
              <a:t>Return k lowest lines intersecting W*</a:t>
            </a:r>
            <a:endParaRPr lang="en-AU" sz="1800" dirty="0" smtClean="0">
              <a:solidFill>
                <a:srgbClr val="7030A0"/>
              </a:solidFill>
            </a:endParaRPr>
          </a:p>
          <a:p>
            <a:endParaRPr lang="en-AU" sz="1800" baseline="-25000" dirty="0" smtClean="0"/>
          </a:p>
          <a:p>
            <a:pPr marL="0" indent="0">
              <a:buNone/>
            </a:pPr>
            <a:r>
              <a:rPr lang="en-AU" sz="1800" dirty="0" smtClean="0"/>
              <a:t>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Ranking in dual space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4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4211960" y="3825044"/>
            <a:ext cx="3287747" cy="20770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575629" y="3443238"/>
            <a:ext cx="0" cy="24790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3968" y="345975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W*: x = w</a:t>
            </a:r>
            <a:r>
              <a:rPr lang="en-AU" sz="2400" baseline="-25000" dirty="0" smtClean="0"/>
              <a:t>1</a:t>
            </a:r>
            <a:r>
              <a:rPr lang="en-AU" sz="2400" dirty="0" smtClean="0"/>
              <a:t>/</a:t>
            </a:r>
            <a:r>
              <a:rPr lang="en-AU" sz="2400" dirty="0"/>
              <a:t> </a:t>
            </a:r>
            <a:r>
              <a:rPr lang="en-AU" sz="2400" dirty="0" smtClean="0"/>
              <a:t>w</a:t>
            </a:r>
            <a:r>
              <a:rPr lang="en-AU" sz="2400" baseline="-25000" dirty="0" smtClean="0"/>
              <a:t>2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223628" y="369058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26236" y="3921422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36752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7804" y="3771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835411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Isosceles Triangle 16"/>
          <p:cNvSpPr/>
          <p:nvPr/>
        </p:nvSpPr>
        <p:spPr bwMode="auto">
          <a:xfrm>
            <a:off x="6480212" y="5690211"/>
            <a:ext cx="180020" cy="211865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16216" y="48331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16216" y="429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7632340" y="3151980"/>
            <a:ext cx="12127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Rank</a:t>
            </a:r>
          </a:p>
          <a:p>
            <a:pPr marL="457200" indent="-457200">
              <a:buAutoNum type="arabicPeriod"/>
            </a:pPr>
            <a:r>
              <a:rPr lang="en-AU" sz="2400" b="1" dirty="0" smtClean="0">
                <a:solidFill>
                  <a:srgbClr val="7030A0"/>
                </a:solidFill>
              </a:rPr>
              <a:t>a</a:t>
            </a:r>
          </a:p>
          <a:p>
            <a:pPr marL="457200" indent="-457200">
              <a:buAutoNum type="arabicPeriod"/>
            </a:pPr>
            <a:r>
              <a:rPr lang="en-AU" sz="2400" b="1" dirty="0">
                <a:solidFill>
                  <a:srgbClr val="FF0000"/>
                </a:solidFill>
              </a:rPr>
              <a:t>b</a:t>
            </a:r>
            <a:endParaRPr lang="en-AU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AU" sz="2400" b="1" dirty="0">
                <a:solidFill>
                  <a:srgbClr val="00B0F0"/>
                </a:solidFill>
              </a:rPr>
              <a:t>c</a:t>
            </a:r>
            <a:endParaRPr lang="en-AU" sz="2400" b="1" dirty="0" smtClean="0">
              <a:solidFill>
                <a:srgbClr val="00B0F0"/>
              </a:solidFill>
            </a:endParaRPr>
          </a:p>
          <a:p>
            <a:pPr marL="457200" indent="-457200">
              <a:buAutoNum type="arabicPeriod"/>
            </a:pPr>
            <a:r>
              <a:rPr lang="en-AU" sz="2400" b="1" dirty="0" smtClean="0">
                <a:solidFill>
                  <a:schemeClr val="bg1">
                    <a:lumMod val="65000"/>
                  </a:schemeClr>
                </a:solidFill>
              </a:rPr>
              <a:t>d</a:t>
            </a:r>
          </a:p>
          <a:p>
            <a:endParaRPr lang="en-AU" sz="2400" b="1" dirty="0" smtClean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992035" y="3485629"/>
            <a:ext cx="0" cy="24790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643723" y="3149674"/>
            <a:ext cx="12127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Rank</a:t>
            </a:r>
          </a:p>
          <a:p>
            <a:pPr marL="457200" indent="-457200">
              <a:buAutoNum type="arabicPeriod"/>
            </a:pPr>
            <a:r>
              <a:rPr lang="en-AU" sz="2400" b="1" dirty="0" smtClean="0">
                <a:solidFill>
                  <a:schemeClr val="bg1">
                    <a:lumMod val="65000"/>
                  </a:schemeClr>
                </a:solidFill>
              </a:rPr>
              <a:t>d</a:t>
            </a:r>
          </a:p>
          <a:p>
            <a:pPr marL="457200" indent="-457200">
              <a:buAutoNum type="arabicPeriod"/>
            </a:pPr>
            <a:r>
              <a:rPr lang="en-AU" sz="2400" b="1" dirty="0">
                <a:solidFill>
                  <a:srgbClr val="FF0000"/>
                </a:solidFill>
              </a:rPr>
              <a:t>b</a:t>
            </a:r>
            <a:endParaRPr lang="en-AU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AU" sz="2400" b="1" dirty="0" smtClean="0">
                <a:solidFill>
                  <a:srgbClr val="7030A0"/>
                </a:solidFill>
              </a:rPr>
              <a:t>a</a:t>
            </a:r>
          </a:p>
          <a:p>
            <a:pPr marL="457200" indent="-457200">
              <a:buAutoNum type="arabicPeriod"/>
            </a:pPr>
            <a:r>
              <a:rPr lang="en-AU" sz="2400" b="1" dirty="0">
                <a:solidFill>
                  <a:srgbClr val="00B0F0"/>
                </a:solidFill>
              </a:rPr>
              <a:t>c</a:t>
            </a:r>
            <a:endParaRPr lang="en-AU" sz="2400" b="1" dirty="0" smtClean="0">
              <a:solidFill>
                <a:srgbClr val="00B0F0"/>
              </a:solidFill>
            </a:endParaRPr>
          </a:p>
          <a:p>
            <a:endParaRPr lang="en-AU" sz="2400" b="1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4283968" y="345975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W*: x = w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/ w</a:t>
            </a:r>
            <a:r>
              <a:rPr lang="en-AU" sz="2400" baseline="-25000" dirty="0" smtClean="0"/>
              <a:t>4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056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10731E-6 L 0.00261 -0.1401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13506 L 0.00261 -0.198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" grpId="0"/>
      <p:bldP spid="21" grpId="0"/>
      <p:bldP spid="23" grpId="0"/>
      <p:bldP spid="23" grpId="1"/>
      <p:bldP spid="27" grpId="0" animBg="1"/>
      <p:bldP spid="29" grpId="0" animBg="1"/>
      <p:bldP spid="30" grpId="0"/>
      <p:bldP spid="31" grpId="0"/>
      <p:bldP spid="17" grpId="0" animBg="1"/>
      <p:bldP spid="17" grpId="1" animBg="1"/>
      <p:bldP spid="17" grpId="2" animBg="1"/>
      <p:bldP spid="40" grpId="0"/>
      <p:bldP spid="41" grpId="0"/>
      <p:bldP spid="46" grpId="0" uiExpand="1" build="allAtOnce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dirty="0" smtClean="0"/>
              <a:t>Given a set of lines L, </a:t>
            </a:r>
            <a:r>
              <a:rPr lang="en-AU" sz="1800" i="1" dirty="0" smtClean="0">
                <a:solidFill>
                  <a:srgbClr val="00B0F0"/>
                </a:solidFill>
              </a:rPr>
              <a:t>mass</a:t>
            </a:r>
            <a:r>
              <a:rPr lang="en-AU" sz="1800" i="1" dirty="0" smtClean="0"/>
              <a:t> </a:t>
            </a:r>
            <a:r>
              <a:rPr lang="en-AU" sz="1800" dirty="0" smtClean="0"/>
              <a:t>of a point p is the number of lines that lie strictly below p</a:t>
            </a:r>
          </a:p>
          <a:p>
            <a:r>
              <a:rPr lang="en-AU" sz="1800" dirty="0" smtClean="0"/>
              <a:t>k-lower envelope consists of every point p that lies on one of the lines in L and has mass equal to k-1.</a:t>
            </a:r>
            <a:endParaRPr lang="en-AU" sz="1800" dirty="0" smtClean="0">
              <a:solidFill>
                <a:srgbClr val="7030A0"/>
              </a:solidFill>
            </a:endParaRPr>
          </a:p>
          <a:p>
            <a:endParaRPr lang="en-AU" sz="1800" baseline="-25000" dirty="0" smtClean="0"/>
          </a:p>
          <a:p>
            <a:pPr marL="0" indent="0">
              <a:buNone/>
            </a:pPr>
            <a:r>
              <a:rPr lang="en-AU" sz="1800" dirty="0" smtClean="0"/>
              <a:t>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k-lower envelope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5</a:t>
            </a:fld>
            <a:endParaRPr lang="en-AU" alt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4211961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835411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6370493" y="4437112"/>
            <a:ext cx="157569" cy="157569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78467" y="44029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4846416" y="4809538"/>
            <a:ext cx="157569" cy="157569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7984" y="465952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</a:t>
            </a:r>
            <a:r>
              <a:rPr lang="en-AU" sz="2400" dirty="0" smtClean="0"/>
              <a:t>’</a:t>
            </a:r>
            <a:endParaRPr lang="en-AU" sz="24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4223343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5855833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5148064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5544108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6792928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22183" y="3680513"/>
            <a:ext cx="255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2-lower envelope</a:t>
            </a:r>
            <a:endParaRPr lang="en-AU" sz="2400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H="1" flipV="1">
            <a:off x="5141662" y="4098498"/>
            <a:ext cx="1050518" cy="5610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100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/>
      <p:bldP spid="43" grpId="0" animBg="1"/>
      <p:bldP spid="44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i="1" dirty="0" smtClean="0">
                <a:solidFill>
                  <a:srgbClr val="00B0F0"/>
                </a:solidFill>
              </a:rPr>
              <a:t>Top-k queries:</a:t>
            </a:r>
            <a:r>
              <a:rPr lang="en-AU" sz="1800" i="1" dirty="0" smtClean="0"/>
              <a:t> Any</a:t>
            </a:r>
            <a:r>
              <a:rPr lang="en-AU" sz="1800" dirty="0" smtClean="0"/>
              <a:t> top-k query involving </a:t>
            </a:r>
            <a:r>
              <a:rPr lang="en-AU" sz="1800" i="1" dirty="0" smtClean="0"/>
              <a:t>any</a:t>
            </a:r>
            <a:r>
              <a:rPr lang="en-AU" sz="1800" dirty="0" smtClean="0"/>
              <a:t> linear scoring function can be answered using k-lower envelope.</a:t>
            </a:r>
          </a:p>
          <a:p>
            <a:pPr marL="0" indent="0">
              <a:buNone/>
            </a:pPr>
            <a:r>
              <a:rPr lang="en-AU" sz="1800" dirty="0" smtClean="0"/>
              <a:t>  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k-lower envelope and ranking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6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223628" y="369058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26236" y="3921422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36752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7804" y="3771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4211961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4835411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4223343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5855833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5148064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544108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792928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669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i="1" dirty="0" smtClean="0">
                <a:solidFill>
                  <a:srgbClr val="00B0F0"/>
                </a:solidFill>
              </a:rPr>
              <a:t>Reverse top-k query:</a:t>
            </a:r>
            <a:r>
              <a:rPr lang="en-AU" sz="1800" i="1" dirty="0" smtClean="0"/>
              <a:t> Given an object q, return the set of weighted vectors for which q is one of the top-k objects.</a:t>
            </a:r>
          </a:p>
          <a:p>
            <a:r>
              <a:rPr lang="en-AU" sz="1800" dirty="0" smtClean="0">
                <a:solidFill>
                  <a:srgbClr val="00B0F0"/>
                </a:solidFill>
              </a:rPr>
              <a:t>Applications:</a:t>
            </a:r>
            <a:r>
              <a:rPr lang="en-AU" sz="1800" dirty="0" smtClean="0"/>
              <a:t> Identify the users that may prefer the product q</a:t>
            </a:r>
          </a:p>
          <a:p>
            <a:r>
              <a:rPr lang="en-AU" sz="1800" dirty="0" smtClean="0">
                <a:solidFill>
                  <a:srgbClr val="00B0F0"/>
                </a:solidFill>
              </a:rPr>
              <a:t>Solution: </a:t>
            </a:r>
            <a:r>
              <a:rPr lang="en-AU" sz="1800" dirty="0" smtClean="0"/>
              <a:t>Compute the intersection between q* and k-lower envelope</a:t>
            </a:r>
            <a:endParaRPr lang="en-AU" sz="1800" dirty="0" smtClean="0">
              <a:solidFill>
                <a:srgbClr val="00B0F0"/>
              </a:solidFill>
            </a:endParaRPr>
          </a:p>
          <a:p>
            <a:endParaRPr lang="en-AU" sz="1800" dirty="0" smtClean="0"/>
          </a:p>
          <a:p>
            <a:pPr marL="0" indent="0">
              <a:buNone/>
            </a:pPr>
            <a:r>
              <a:rPr lang="en-AU" sz="1800" dirty="0" smtClean="0"/>
              <a:t>   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k-lower envelope and ranking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7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47664" y="437566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43808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162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223628" y="369058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26236" y="3921422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36752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7804" y="3771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6264188" y="3433375"/>
            <a:ext cx="0" cy="24790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133597" y="352997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W*: x = w</a:t>
            </a:r>
            <a:r>
              <a:rPr lang="en-AU" sz="2400" baseline="-25000" dirty="0" smtClean="0"/>
              <a:t>1</a:t>
            </a:r>
            <a:r>
              <a:rPr lang="en-AU" sz="2400" dirty="0" smtClean="0"/>
              <a:t>/ w</a:t>
            </a:r>
            <a:r>
              <a:rPr lang="en-AU" sz="2400" baseline="-25000" dirty="0" smtClean="0"/>
              <a:t>2</a:t>
            </a:r>
            <a:endParaRPr lang="en-AU" sz="24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285725" y="4122344"/>
            <a:ext cx="864096" cy="1163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3455876" y="4917550"/>
            <a:ext cx="216024" cy="216024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37444" y="47675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q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23343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4223343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4211961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4211960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4835411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23343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855833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148064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544108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792928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5544108" y="3443705"/>
            <a:ext cx="1375672" cy="245837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2891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i="1" dirty="0" smtClean="0">
                <a:solidFill>
                  <a:srgbClr val="00B0F0"/>
                </a:solidFill>
              </a:rPr>
              <a:t>k-snippet:</a:t>
            </a:r>
            <a:r>
              <a:rPr lang="en-AU" sz="1800" i="1" dirty="0" smtClean="0"/>
              <a:t> </a:t>
            </a:r>
            <a:r>
              <a:rPr lang="en-AU" sz="1800" dirty="0" smtClean="0"/>
              <a:t>Return all </a:t>
            </a:r>
            <a:r>
              <a:rPr lang="en-AU" sz="1800" i="1" u="sng" dirty="0" smtClean="0"/>
              <a:t>valuable</a:t>
            </a:r>
            <a:r>
              <a:rPr lang="en-AU" sz="1800" dirty="0" smtClean="0"/>
              <a:t> objects where an object o is called valuable if it is among top-k objects for at least one scoring function</a:t>
            </a:r>
          </a:p>
          <a:p>
            <a:r>
              <a:rPr lang="en-AU" sz="1800" dirty="0" smtClean="0">
                <a:solidFill>
                  <a:srgbClr val="00B0F0"/>
                </a:solidFill>
              </a:rPr>
              <a:t>Applications:</a:t>
            </a:r>
            <a:r>
              <a:rPr lang="en-AU" sz="1800" dirty="0" smtClean="0"/>
              <a:t> A data summary such that every top-m (</a:t>
            </a:r>
            <a:r>
              <a:rPr lang="en-AU" sz="1800" dirty="0" err="1" smtClean="0"/>
              <a:t>m≤k</a:t>
            </a:r>
            <a:r>
              <a:rPr lang="en-AU" sz="1800" dirty="0" smtClean="0"/>
              <a:t>) query can be answered using this summary.</a:t>
            </a:r>
          </a:p>
          <a:p>
            <a:r>
              <a:rPr lang="en-AU" sz="1800" dirty="0" smtClean="0">
                <a:solidFill>
                  <a:srgbClr val="00B0F0"/>
                </a:solidFill>
              </a:rPr>
              <a:t>Solution: </a:t>
            </a:r>
            <a:r>
              <a:rPr lang="en-AU" sz="1800" dirty="0" smtClean="0"/>
              <a:t>Return objects that lie on or below k-lower envelope</a:t>
            </a:r>
          </a:p>
          <a:p>
            <a:pPr marL="0" indent="0">
              <a:buNone/>
            </a:pPr>
            <a:r>
              <a:rPr lang="en-AU" sz="1800" dirty="0" smtClean="0"/>
              <a:t>    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k-lower envelope and ranking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8</a:t>
            </a:fld>
            <a:endParaRPr lang="en-AU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5556" y="3429000"/>
            <a:ext cx="3525116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11660" y="491572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07804" y="5275170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5616" y="480353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7764" y="53435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b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6777" y="5875465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Primal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92035" y="5875464"/>
            <a:ext cx="18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Dual</a:t>
            </a:r>
            <a:endParaRPr lang="en-AU" sz="2400" dirty="0"/>
          </a:p>
        </p:txBody>
      </p:sp>
      <p:sp>
        <p:nvSpPr>
          <p:cNvPr id="27" name="Oval 26"/>
          <p:cNvSpPr/>
          <p:nvPr/>
        </p:nvSpPr>
        <p:spPr bwMode="auto">
          <a:xfrm>
            <a:off x="1187624" y="4230649"/>
            <a:ext cx="216024" cy="21602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190232" y="4449498"/>
            <a:ext cx="216024" cy="2160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1580" y="42152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1800" y="42994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</a:t>
            </a:r>
            <a:endParaRPr lang="en-AU" sz="2400" dirty="0"/>
          </a:p>
        </p:txBody>
      </p:sp>
      <p:sp>
        <p:nvSpPr>
          <p:cNvPr id="37" name="Oval 36"/>
          <p:cNvSpPr/>
          <p:nvPr/>
        </p:nvSpPr>
        <p:spPr bwMode="auto">
          <a:xfrm>
            <a:off x="2758731" y="4038202"/>
            <a:ext cx="216024" cy="216024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16437" y="38769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e</a:t>
            </a:r>
            <a:endParaRPr lang="en-AU" sz="2400" dirty="0"/>
          </a:p>
        </p:txBody>
      </p:sp>
      <p:sp>
        <p:nvSpPr>
          <p:cNvPr id="40" name="Oval 39"/>
          <p:cNvSpPr/>
          <p:nvPr/>
        </p:nvSpPr>
        <p:spPr bwMode="auto">
          <a:xfrm>
            <a:off x="1917950" y="3950246"/>
            <a:ext cx="216024" cy="216024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7565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</a:t>
            </a:r>
            <a:endParaRPr lang="en-AU" sz="24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4259347" y="3429000"/>
            <a:ext cx="3528392" cy="24790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4259347" y="4545124"/>
            <a:ext cx="3528392" cy="10081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247965" y="3675211"/>
            <a:ext cx="3539774" cy="22268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4247964" y="4137446"/>
            <a:ext cx="3539775" cy="5310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4871415" y="3443705"/>
            <a:ext cx="2448272" cy="24950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59347" y="5320485"/>
            <a:ext cx="924721" cy="58159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891837" y="4245108"/>
            <a:ext cx="984419" cy="62405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184068" y="5193196"/>
            <a:ext cx="414046" cy="12728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580112" y="4809539"/>
            <a:ext cx="389425" cy="401659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828932" y="4168707"/>
            <a:ext cx="983428" cy="883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4259347" y="3443705"/>
            <a:ext cx="2796929" cy="16880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H="1">
            <a:off x="4259347" y="3573016"/>
            <a:ext cx="3528392" cy="1247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2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20" grpId="0"/>
      <p:bldP spid="21" grpId="0"/>
      <p:bldP spid="27" grpId="0" animBg="1"/>
      <p:bldP spid="29" grpId="0" animBg="1"/>
      <p:bldP spid="30" grpId="0"/>
      <p:bldP spid="31" grpId="0"/>
      <p:bldP spid="37" grpId="0" animBg="1"/>
      <p:bldP spid="38" grpId="0"/>
      <p:bldP spid="40" grpId="0" animBg="1"/>
      <p:bldP spid="41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837" y="1484784"/>
            <a:ext cx="8793163" cy="1620180"/>
          </a:xfrm>
        </p:spPr>
        <p:txBody>
          <a:bodyPr/>
          <a:lstStyle/>
          <a:p>
            <a:r>
              <a:rPr lang="en-AU" sz="1800" i="1" dirty="0" smtClean="0">
                <a:solidFill>
                  <a:srgbClr val="00B0F0"/>
                </a:solidFill>
              </a:rPr>
              <a:t>k-depth contour: </a:t>
            </a:r>
            <a:r>
              <a:rPr lang="en-AU" sz="1800" dirty="0" smtClean="0"/>
              <a:t>Return an area such that an object o is valuable if and only if o </a:t>
            </a:r>
            <a:r>
              <a:rPr lang="en-AU" sz="1800" smtClean="0"/>
              <a:t>is outside </a:t>
            </a:r>
            <a:r>
              <a:rPr lang="en-AU" sz="1800" dirty="0" smtClean="0"/>
              <a:t>this area</a:t>
            </a:r>
          </a:p>
          <a:p>
            <a:pPr lvl="1"/>
            <a:r>
              <a:rPr lang="en-AU" sz="1800" dirty="0" smtClean="0"/>
              <a:t>Ranking</a:t>
            </a:r>
          </a:p>
          <a:p>
            <a:pPr lvl="1"/>
            <a:r>
              <a:rPr lang="en-AU" sz="1800" dirty="0" smtClean="0"/>
              <a:t>Outlier detection</a:t>
            </a:r>
          </a:p>
          <a:p>
            <a:pPr lvl="1"/>
            <a:r>
              <a:rPr lang="en-AU" sz="1800" dirty="0" smtClean="0"/>
              <a:t>Reverse k furthest </a:t>
            </a:r>
            <a:r>
              <a:rPr lang="en-AU" sz="1800" dirty="0" err="1" smtClean="0"/>
              <a:t>neighbors</a:t>
            </a:r>
            <a:endParaRPr lang="en-AU" sz="1800" dirty="0" smtClean="0"/>
          </a:p>
          <a:p>
            <a:pPr lvl="1"/>
            <a:r>
              <a:rPr lang="en-AU" sz="1800" dirty="0" smtClean="0"/>
              <a:t>And more </a:t>
            </a:r>
          </a:p>
          <a:p>
            <a:r>
              <a:rPr lang="en-AU" sz="1800" i="1" dirty="0" err="1" smtClean="0">
                <a:solidFill>
                  <a:srgbClr val="00B0F0"/>
                </a:solidFill>
              </a:rPr>
              <a:t>Voronoi</a:t>
            </a:r>
            <a:r>
              <a:rPr lang="en-AU" sz="1800" i="1" dirty="0" smtClean="0">
                <a:solidFill>
                  <a:srgbClr val="00B0F0"/>
                </a:solidFill>
              </a:rPr>
              <a:t>-diagrams</a:t>
            </a:r>
          </a:p>
          <a:p>
            <a:r>
              <a:rPr lang="en-AU" sz="1800" i="1" dirty="0" smtClean="0">
                <a:solidFill>
                  <a:srgbClr val="00B0F0"/>
                </a:solidFill>
              </a:rPr>
              <a:t>Half-space range searching</a:t>
            </a:r>
          </a:p>
          <a:p>
            <a:r>
              <a:rPr lang="en-AU" sz="1800" i="1" dirty="0" smtClean="0">
                <a:solidFill>
                  <a:srgbClr val="00B0F0"/>
                </a:solidFill>
              </a:rPr>
              <a:t>and more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k-lower envelope and other applications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#  </a:t>
            </a:r>
            <a:fld id="{E8C9FCA9-8792-47FE-AEF0-74601523E8DA}" type="slidenum">
              <a:rPr lang="en-US" altLang="en-US" smtClean="0"/>
              <a:pPr>
                <a:defRPr/>
              </a:pPr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3384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nash_ppt_information_technology_v2">
  <a:themeElements>
    <a:clrScheme name="Master with image 1">
      <a:dk1>
        <a:srgbClr val="393938"/>
      </a:dk1>
      <a:lt1>
        <a:srgbClr val="FFFFFF"/>
      </a:lt1>
      <a:dk2>
        <a:srgbClr val="393938"/>
      </a:dk2>
      <a:lt2>
        <a:srgbClr val="343333"/>
      </a:lt2>
      <a:accent1>
        <a:srgbClr val="653579"/>
      </a:accent1>
      <a:accent2>
        <a:srgbClr val="939598"/>
      </a:accent2>
      <a:accent3>
        <a:srgbClr val="FFFFFF"/>
      </a:accent3>
      <a:accent4>
        <a:srgbClr val="2F2F2E"/>
      </a:accent4>
      <a:accent5>
        <a:srgbClr val="B8AEBE"/>
      </a:accent5>
      <a:accent6>
        <a:srgbClr val="858789"/>
      </a:accent6>
      <a:hlink>
        <a:srgbClr val="911C11"/>
      </a:hlink>
      <a:folHlink>
        <a:srgbClr val="00528B"/>
      </a:folHlink>
    </a:clrScheme>
    <a:fontScheme name="Master with imag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Master with image 1">
        <a:dk1>
          <a:srgbClr val="393938"/>
        </a:dk1>
        <a:lt1>
          <a:srgbClr val="FFFFFF"/>
        </a:lt1>
        <a:dk2>
          <a:srgbClr val="393938"/>
        </a:dk2>
        <a:lt2>
          <a:srgbClr val="343333"/>
        </a:lt2>
        <a:accent1>
          <a:srgbClr val="653579"/>
        </a:accent1>
        <a:accent2>
          <a:srgbClr val="939598"/>
        </a:accent2>
        <a:accent3>
          <a:srgbClr val="FFFFFF"/>
        </a:accent3>
        <a:accent4>
          <a:srgbClr val="2F2F2E"/>
        </a:accent4>
        <a:accent5>
          <a:srgbClr val="B8AEBE"/>
        </a:accent5>
        <a:accent6>
          <a:srgbClr val="858789"/>
        </a:accent6>
        <a:hlink>
          <a:srgbClr val="911C11"/>
        </a:hlink>
        <a:folHlink>
          <a:srgbClr val="005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1052</Words>
  <Application>Microsoft Office PowerPoint</Application>
  <PresentationFormat>On-screen Show (4:3)</PresentationFormat>
  <Paragraphs>244</Paragraphs>
  <Slides>23</Slides>
  <Notes>11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monash_ppt_information_technology_v2</vt:lpstr>
      <vt:lpstr>A Uniﬁed Framework for Efﬁciently Processing Ranking Related Queries</vt:lpstr>
      <vt:lpstr>Outline</vt:lpstr>
      <vt:lpstr>Dual mapping and ranking</vt:lpstr>
      <vt:lpstr>Ranking in dual space</vt:lpstr>
      <vt:lpstr>k-lower envelope</vt:lpstr>
      <vt:lpstr>k-lower envelope and ranking</vt:lpstr>
      <vt:lpstr>k-lower envelope and ranking</vt:lpstr>
      <vt:lpstr>k-lower envelope and ranking</vt:lpstr>
      <vt:lpstr>k-lower envelope and other applications</vt:lpstr>
      <vt:lpstr>Existing work</vt:lpstr>
      <vt:lpstr>Our contributions</vt:lpstr>
      <vt:lpstr>Rider: The Basic Idea</vt:lpstr>
      <vt:lpstr>Implementing Rider</vt:lpstr>
      <vt:lpstr>SkyRider: An I/O efficient version of Rider</vt:lpstr>
      <vt:lpstr>KnightRider: An I/O optimal algorithm</vt:lpstr>
      <vt:lpstr>Experiments: Data</vt:lpstr>
      <vt:lpstr>Experiments: Competitors</vt:lpstr>
      <vt:lpstr>Experiments: Results</vt:lpstr>
      <vt:lpstr>Experiments: Results</vt:lpstr>
      <vt:lpstr>Experiments: Results</vt:lpstr>
      <vt:lpstr>Experiments: Results</vt:lpstr>
      <vt:lpstr>Conclusions and Future Work</vt:lpstr>
      <vt:lpstr>PowerPoint Presentation</vt:lpstr>
    </vt:vector>
  </TitlesOfParts>
  <Company>Precedent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an image</dc:title>
  <dc:creator>Mark North</dc:creator>
  <cp:lastModifiedBy>cse</cp:lastModifiedBy>
  <cp:revision>375</cp:revision>
  <dcterms:created xsi:type="dcterms:W3CDTF">2011-05-31T09:27:02Z</dcterms:created>
  <dcterms:modified xsi:type="dcterms:W3CDTF">2014-03-27T09:08:34Z</dcterms:modified>
</cp:coreProperties>
</file>