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handoutMasterIdLst>
    <p:handoutMasterId r:id="rId24"/>
  </p:handoutMasterIdLst>
  <p:sldIdLst>
    <p:sldId id="256" r:id="rId2"/>
    <p:sldId id="316" r:id="rId3"/>
    <p:sldId id="321" r:id="rId4"/>
    <p:sldId id="323" r:id="rId5"/>
    <p:sldId id="324" r:id="rId6"/>
    <p:sldId id="327" r:id="rId7"/>
    <p:sldId id="326" r:id="rId8"/>
    <p:sldId id="335" r:id="rId9"/>
    <p:sldId id="334" r:id="rId10"/>
    <p:sldId id="283" r:id="rId11"/>
    <p:sldId id="329" r:id="rId12"/>
    <p:sldId id="284" r:id="rId13"/>
    <p:sldId id="264" r:id="rId14"/>
    <p:sldId id="320" r:id="rId15"/>
    <p:sldId id="285" r:id="rId16"/>
    <p:sldId id="296" r:id="rId17"/>
    <p:sldId id="330" r:id="rId18"/>
    <p:sldId id="331" r:id="rId19"/>
    <p:sldId id="332" r:id="rId20"/>
    <p:sldId id="333" r:id="rId21"/>
    <p:sldId id="280" r:id="rId22"/>
  </p:sldIdLst>
  <p:sldSz cx="9144000" cy="5143500" type="screen16x9"/>
  <p:notesSz cx="6799263" cy="9929813"/>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2C3B"/>
    <a:srgbClr val="A82D3F"/>
    <a:srgbClr val="CB2437"/>
    <a:srgbClr val="CA2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250042-38A3-439E-988C-A9F05FD79E40}">
  <a:tblStyle styleId="{ED250042-38A3-439E-988C-A9F05FD79E40}"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70" autoAdjust="0"/>
    <p:restoredTop sz="74558" autoAdjust="0"/>
  </p:normalViewPr>
  <p:slideViewPr>
    <p:cSldViewPr snapToGrid="0">
      <p:cViewPr varScale="1">
        <p:scale>
          <a:sx n="74" d="100"/>
          <a:sy n="74" d="100"/>
        </p:scale>
        <p:origin x="552" y="44"/>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77273642483302E-2"/>
          <c:y val="3.3036652005760593E-2"/>
          <c:w val="0.78714344161405192"/>
          <c:h val="0.9089913968052391"/>
        </c:manualLayout>
      </c:layout>
      <c:scatterChart>
        <c:scatterStyle val="lineMarker"/>
        <c:varyColors val="0"/>
        <c:ser>
          <c:idx val="0"/>
          <c:order val="0"/>
          <c:tx>
            <c:strRef>
              <c:f>Sheet1!$B$1</c:f>
              <c:strCache>
                <c:ptCount val="1"/>
                <c:pt idx="0">
                  <c:v>Y 值</c:v>
                </c:pt>
              </c:strCache>
            </c:strRef>
          </c:tx>
          <c:spPr>
            <a:ln w="19050" cap="rnd">
              <a:noFill/>
              <a:round/>
            </a:ln>
            <a:effectLst/>
          </c:spPr>
          <c:marker>
            <c:symbol val="circle"/>
            <c:size val="5"/>
            <c:spPr>
              <a:solidFill>
                <a:schemeClr val="tx1"/>
              </a:solidFill>
              <a:ln w="50800">
                <a:solidFill>
                  <a:schemeClr val="tx1"/>
                </a:solidFill>
              </a:ln>
              <a:effectLst/>
            </c:spPr>
          </c:marker>
          <c:dPt>
            <c:idx val="1"/>
            <c:marker>
              <c:symbol val="circle"/>
              <c:size val="5"/>
              <c:spPr>
                <a:solidFill>
                  <a:srgbClr val="00B050"/>
                </a:solidFill>
                <a:ln w="50800">
                  <a:solidFill>
                    <a:srgbClr val="00B050"/>
                  </a:solidFill>
                </a:ln>
                <a:effectLst/>
              </c:spPr>
            </c:marker>
            <c:bubble3D val="0"/>
            <c:extLst xmlns:c16r2="http://schemas.microsoft.com/office/drawing/2015/06/chart">
              <c:ext xmlns:c16="http://schemas.microsoft.com/office/drawing/2014/chart" uri="{C3380CC4-5D6E-409C-BE32-E72D297353CC}">
                <c16:uniqueId val="{00000000-068E-4069-9085-6FCC59A70A29}"/>
              </c:ext>
            </c:extLst>
          </c:dPt>
          <c:dPt>
            <c:idx val="13"/>
            <c:marker>
              <c:symbol val="circle"/>
              <c:size val="5"/>
              <c:spPr>
                <a:solidFill>
                  <a:srgbClr val="0070C0"/>
                </a:solidFill>
                <a:ln w="50800">
                  <a:solidFill>
                    <a:srgbClr val="0070C0"/>
                  </a:solidFill>
                </a:ln>
                <a:effectLst/>
              </c:spPr>
            </c:marker>
            <c:bubble3D val="0"/>
            <c:extLst xmlns:c16r2="http://schemas.microsoft.com/office/drawing/2015/06/chart">
              <c:ext xmlns:c16="http://schemas.microsoft.com/office/drawing/2014/chart" uri="{C3380CC4-5D6E-409C-BE32-E72D297353CC}">
                <c16:uniqueId val="{00000001-068E-4069-9085-6FCC59A70A29}"/>
              </c:ext>
            </c:extLst>
          </c:dPt>
          <c:dPt>
            <c:idx val="14"/>
            <c:marker>
              <c:symbol val="circle"/>
              <c:size val="5"/>
              <c:spPr>
                <a:solidFill>
                  <a:srgbClr val="FF0000"/>
                </a:solidFill>
                <a:ln w="50800">
                  <a:solidFill>
                    <a:srgbClr val="FF0000"/>
                  </a:solidFill>
                </a:ln>
                <a:effectLst/>
              </c:spPr>
            </c:marker>
            <c:bubble3D val="0"/>
            <c:extLst xmlns:c16r2="http://schemas.microsoft.com/office/drawing/2015/06/chart">
              <c:ext xmlns:c16="http://schemas.microsoft.com/office/drawing/2014/chart" uri="{C3380CC4-5D6E-409C-BE32-E72D297353CC}">
                <c16:uniqueId val="{00000002-068E-4069-9085-6FCC59A70A29}"/>
              </c:ext>
            </c:extLst>
          </c:dPt>
          <c:xVal>
            <c:numRef>
              <c:f>Sheet1!$A$2:$A$16</c:f>
              <c:numCache>
                <c:formatCode>General</c:formatCode>
                <c:ptCount val="15"/>
                <c:pt idx="1">
                  <c:v>4</c:v>
                </c:pt>
                <c:pt idx="7">
                  <c:v>2</c:v>
                </c:pt>
                <c:pt idx="9">
                  <c:v>4</c:v>
                </c:pt>
                <c:pt idx="13">
                  <c:v>4.5</c:v>
                </c:pt>
                <c:pt idx="14">
                  <c:v>3.5</c:v>
                </c:pt>
              </c:numCache>
            </c:numRef>
          </c:xVal>
          <c:yVal>
            <c:numRef>
              <c:f>Sheet1!$B$2:$B$16</c:f>
              <c:numCache>
                <c:formatCode>General</c:formatCode>
                <c:ptCount val="15"/>
                <c:pt idx="1">
                  <c:v>3</c:v>
                </c:pt>
                <c:pt idx="7">
                  <c:v>7</c:v>
                </c:pt>
                <c:pt idx="9">
                  <c:v>1</c:v>
                </c:pt>
                <c:pt idx="13">
                  <c:v>2</c:v>
                </c:pt>
                <c:pt idx="14">
                  <c:v>2</c:v>
                </c:pt>
              </c:numCache>
            </c:numRef>
          </c:yVal>
          <c:smooth val="0"/>
          <c:extLst xmlns:c16r2="http://schemas.microsoft.com/office/drawing/2015/06/chart">
            <c:ext xmlns:c16="http://schemas.microsoft.com/office/drawing/2014/chart" uri="{C3380CC4-5D6E-409C-BE32-E72D297353CC}">
              <c16:uniqueId val="{00000003-068E-4069-9085-6FCC59A70A29}"/>
            </c:ext>
          </c:extLst>
        </c:ser>
        <c:dLbls>
          <c:showLegendKey val="0"/>
          <c:showVal val="0"/>
          <c:showCatName val="0"/>
          <c:showSerName val="0"/>
          <c:showPercent val="0"/>
          <c:showBubbleSize val="0"/>
        </c:dLbls>
        <c:axId val="-1600897264"/>
        <c:axId val="-1600896720"/>
      </c:scatterChart>
      <c:valAx>
        <c:axId val="-1600897264"/>
        <c:scaling>
          <c:orientation val="minMax"/>
          <c:max val="7"/>
          <c:min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zh-CN"/>
          </a:p>
        </c:txPr>
        <c:crossAx val="-1600896720"/>
        <c:crosses val="autoZero"/>
        <c:crossBetween val="midCat"/>
        <c:majorUnit val="1"/>
      </c:valAx>
      <c:valAx>
        <c:axId val="-1600896720"/>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zh-CN"/>
          </a:p>
        </c:txPr>
        <c:crossAx val="-1600897264"/>
        <c:crossesAt val="0"/>
        <c:crossBetween val="midCat"/>
        <c:majorUnit val="1"/>
      </c:valAx>
      <c:spPr>
        <a:noFill/>
        <a:ln w="25400">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5178DB70-3B41-492D-9663-C6723A12DC2D}"/>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 xmlns:a16="http://schemas.microsoft.com/office/drawing/2014/main" id="{C9E585C6-3E57-4576-AFBA-F729474B9040}"/>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AC3EBC3D-5468-4444-990A-7DEE14BC619E}" type="datetimeFigureOut">
              <a:rPr lang="zh-CN" altLang="en-US" smtClean="0"/>
              <a:t>2018/4/17</a:t>
            </a:fld>
            <a:endParaRPr lang="zh-CN" altLang="en-US"/>
          </a:p>
        </p:txBody>
      </p:sp>
      <p:sp>
        <p:nvSpPr>
          <p:cNvPr id="4" name="页脚占位符 3">
            <a:extLst>
              <a:ext uri="{FF2B5EF4-FFF2-40B4-BE49-F238E27FC236}">
                <a16:creationId xmlns="" xmlns:a16="http://schemas.microsoft.com/office/drawing/2014/main" id="{C8638020-7F1A-45C3-8E8D-CE765B56725A}"/>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 xmlns:a16="http://schemas.microsoft.com/office/drawing/2014/main" id="{B445C6D4-0851-4D42-B56E-5E840DA1E1F6}"/>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15F67BB0-09E2-4078-ADE0-FEAD4A60167C}" type="slidenum">
              <a:rPr lang="zh-CN" altLang="en-US" smtClean="0"/>
              <a:t>‹#›</a:t>
            </a:fld>
            <a:endParaRPr lang="zh-CN" altLang="en-US"/>
          </a:p>
        </p:txBody>
      </p:sp>
    </p:spTree>
    <p:extLst>
      <p:ext uri="{BB962C8B-B14F-4D97-AF65-F5344CB8AC3E}">
        <p14:creationId xmlns:p14="http://schemas.microsoft.com/office/powerpoint/2010/main" val="4079880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927" y="4716661"/>
            <a:ext cx="5439409" cy="4468416"/>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7814031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978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56080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r>
              <a:rPr lang="en-US" altLang="zh-CN" sz="1100" b="0" i="0" kern="1200" dirty="0">
                <a:solidFill>
                  <a:schemeClr val="tx1"/>
                </a:solidFill>
                <a:effectLst/>
                <a:latin typeface="+mn-lt"/>
                <a:ea typeface="+mn-ea"/>
                <a:cs typeface="+mn-cs"/>
              </a:rPr>
              <a:t>1) The location of the radius-bounded circle of a </a:t>
            </a:r>
            <a:r>
              <a:rPr lang="en-US" altLang="zh-CN" sz="1100" b="0" i="0" kern="1200" dirty="0" err="1">
                <a:solidFill>
                  <a:schemeClr val="tx1"/>
                </a:solidFill>
                <a:effectLst/>
                <a:latin typeface="+mn-lt"/>
                <a:ea typeface="+mn-ea"/>
                <a:cs typeface="+mn-cs"/>
              </a:rPr>
              <a:t>RB</a:t>
            </a:r>
            <a:r>
              <a:rPr lang="en-US" altLang="zh-CN" sz="1100" b="0" i="1" kern="1200" dirty="0" err="1">
                <a:solidFill>
                  <a:schemeClr val="tx1"/>
                </a:solidFill>
                <a:effectLst/>
                <a:latin typeface="+mn-lt"/>
                <a:ea typeface="+mn-ea"/>
                <a:cs typeface="+mn-cs"/>
              </a:rPr>
              <a:t>k</a:t>
            </a:r>
            <a:r>
              <a:rPr lang="en-US" altLang="zh-CN" sz="1100" b="0" i="0" kern="1200" dirty="0">
                <a:solidFill>
                  <a:schemeClr val="tx1"/>
                </a:solidFill>
                <a:effectLst/>
                <a:latin typeface="+mn-lt"/>
                <a:ea typeface="+mn-ea"/>
                <a:cs typeface="+mn-cs"/>
              </a:rPr>
              <a:t>-core is unknown. Therefore, it is a challenge </a:t>
            </a:r>
            <a:r>
              <a:rPr lang="en-US" altLang="zh-CN" sz="1100" b="0" i="0" kern="1200" dirty="0" smtClean="0">
                <a:solidFill>
                  <a:schemeClr val="tx1"/>
                </a:solidFill>
                <a:effectLst/>
                <a:latin typeface="+mn-lt"/>
                <a:ea typeface="+mn-ea"/>
                <a:cs typeface="+mn-cs"/>
              </a:rPr>
              <a:t>to</a:t>
            </a:r>
            <a:r>
              <a:rPr lang="en-US" altLang="zh-CN" sz="1100" b="0" i="0" kern="1200" baseline="0" dirty="0" smtClean="0">
                <a:solidFill>
                  <a:schemeClr val="tx1"/>
                </a:solidFill>
                <a:effectLst/>
                <a:latin typeface="+mn-lt"/>
                <a:ea typeface="+mn-ea"/>
                <a:cs typeface="+mn-cs"/>
              </a:rPr>
              <a:t> </a:t>
            </a:r>
            <a:r>
              <a:rPr lang="en-US" altLang="zh-CN" sz="1100" b="0" i="0" kern="1200" dirty="0" smtClean="0">
                <a:solidFill>
                  <a:schemeClr val="tx1"/>
                </a:solidFill>
                <a:effectLst/>
                <a:latin typeface="+mn-lt"/>
                <a:ea typeface="+mn-ea"/>
                <a:cs typeface="+mn-cs"/>
              </a:rPr>
              <a:t>efficiently </a:t>
            </a:r>
            <a:r>
              <a:rPr lang="en-US" altLang="zh-CN" sz="1100" b="0" i="0" kern="1200" dirty="0">
                <a:solidFill>
                  <a:schemeClr val="tx1"/>
                </a:solidFill>
                <a:effectLst/>
                <a:latin typeface="+mn-lt"/>
                <a:ea typeface="+mn-ea"/>
                <a:cs typeface="+mn-cs"/>
              </a:rPr>
              <a:t>enumerate such circles.</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2) During the process of finding RB-</a:t>
            </a:r>
            <a:r>
              <a:rPr lang="en-US" altLang="zh-CN" sz="1100" b="0" i="1" kern="1200" dirty="0">
                <a:solidFill>
                  <a:schemeClr val="tx1"/>
                </a:solidFill>
                <a:effectLst/>
                <a:latin typeface="+mn-lt"/>
                <a:ea typeface="+mn-ea"/>
                <a:cs typeface="+mn-cs"/>
              </a:rPr>
              <a:t>k</a:t>
            </a:r>
            <a:r>
              <a:rPr lang="en-US" altLang="zh-CN" sz="1100" b="0" i="0" kern="1200" dirty="0">
                <a:solidFill>
                  <a:schemeClr val="tx1"/>
                </a:solidFill>
                <a:effectLst/>
                <a:latin typeface="+mn-lt"/>
                <a:ea typeface="+mn-ea"/>
                <a:cs typeface="+mn-cs"/>
              </a:rPr>
              <a:t>-cores, it is time-consuming to construct and verify the candidate subgraphs individually. Therefore, it is important to reuse</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intermediate computation results and explore possible</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cost sharing which is challenging.</a:t>
            </a:r>
            <a:r>
              <a:rPr lang="en-US" altLang="zh-CN" dirty="0"/>
              <a:t> </a:t>
            </a:r>
            <a:br>
              <a:rPr lang="en-US" altLang="zh-CN" dirty="0"/>
            </a:br>
            <a:endParaRPr dirty="0"/>
          </a:p>
        </p:txBody>
      </p:sp>
    </p:spTree>
    <p:extLst>
      <p:ext uri="{BB962C8B-B14F-4D97-AF65-F5344CB8AC3E}">
        <p14:creationId xmlns:p14="http://schemas.microsoft.com/office/powerpoint/2010/main" val="3867107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85574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r>
              <a:rPr lang="en-US" altLang="zh-CN" sz="1100" b="0" i="1" kern="1200" dirty="0">
                <a:solidFill>
                  <a:schemeClr val="tx1"/>
                </a:solidFill>
                <a:effectLst/>
                <a:latin typeface="+mn-lt"/>
                <a:ea typeface="+mn-ea"/>
                <a:cs typeface="+mn-cs"/>
              </a:rPr>
              <a:t>We can safely remove vertex A because d</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A, Q</a:t>
            </a:r>
            <a:r>
              <a:rPr lang="en-US" altLang="zh-CN" sz="1100" b="0" i="0" kern="1200" dirty="0">
                <a:solidFill>
                  <a:schemeClr val="tx1"/>
                </a:solidFill>
                <a:effectLst/>
                <a:latin typeface="+mn-lt"/>
                <a:ea typeface="+mn-ea"/>
                <a:cs typeface="+mn-cs"/>
              </a:rPr>
              <a:t>) </a:t>
            </a:r>
            <a:r>
              <a:rPr lang="en-US" altLang="zh-CN" sz="1100" b="0" i="1" kern="1200" dirty="0">
                <a:solidFill>
                  <a:schemeClr val="tx1"/>
                </a:solidFill>
                <a:effectLst/>
                <a:latin typeface="+mn-lt"/>
                <a:ea typeface="+mn-ea"/>
                <a:cs typeface="+mn-cs"/>
              </a:rPr>
              <a:t>&gt; </a:t>
            </a:r>
            <a:r>
              <a:rPr lang="en-US" altLang="zh-CN" sz="1100" b="0" i="0" kern="1200" dirty="0">
                <a:solidFill>
                  <a:schemeClr val="tx1"/>
                </a:solidFill>
                <a:effectLst/>
                <a:latin typeface="+mn-lt"/>
                <a:ea typeface="+mn-ea"/>
                <a:cs typeface="+mn-cs"/>
              </a:rPr>
              <a:t>2</a:t>
            </a:r>
            <a:r>
              <a:rPr lang="en-US" altLang="zh-CN" sz="1100" b="0" i="1" kern="1200" dirty="0">
                <a:solidFill>
                  <a:schemeClr val="tx1"/>
                </a:solidFill>
                <a:effectLst/>
                <a:latin typeface="+mn-lt"/>
                <a:ea typeface="+mn-ea"/>
                <a:cs typeface="+mn-cs"/>
              </a:rPr>
              <a:t>r </a:t>
            </a:r>
            <a:r>
              <a:rPr lang="en-US" altLang="zh-CN" sz="1100" b="0" i="0" kern="1200" dirty="0">
                <a:solidFill>
                  <a:schemeClr val="tx1"/>
                </a:solidFill>
                <a:effectLst/>
                <a:latin typeface="+mn-lt"/>
                <a:ea typeface="+mn-ea"/>
                <a:cs typeface="+mn-cs"/>
              </a:rPr>
              <a:t>= 2 </a:t>
            </a:r>
            <a:r>
              <a:rPr lang="en-US" altLang="zh-CN" sz="1100" b="0" i="1" kern="1200" dirty="0">
                <a:solidFill>
                  <a:schemeClr val="tx1"/>
                </a:solidFill>
                <a:effectLst/>
                <a:latin typeface="+mn-lt"/>
                <a:ea typeface="+mn-ea"/>
                <a:cs typeface="+mn-cs"/>
              </a:rPr>
              <a:t>and</a:t>
            </a:r>
            <a:br>
              <a:rPr lang="en-US" altLang="zh-CN" sz="1100" b="0" i="1" kern="1200" dirty="0">
                <a:solidFill>
                  <a:schemeClr val="tx1"/>
                </a:solidFill>
                <a:effectLst/>
                <a:latin typeface="+mn-lt"/>
                <a:ea typeface="+mn-ea"/>
                <a:cs typeface="+mn-cs"/>
              </a:rPr>
            </a:br>
            <a:r>
              <a:rPr lang="en-US" altLang="zh-CN" sz="1100" b="0" i="1" kern="1200" dirty="0">
                <a:solidFill>
                  <a:schemeClr val="tx1"/>
                </a:solidFill>
                <a:effectLst/>
                <a:latin typeface="+mn-lt"/>
                <a:ea typeface="+mn-ea"/>
                <a:cs typeface="+mn-cs"/>
              </a:rPr>
              <a:t>vertex I because I is not in the </a:t>
            </a:r>
            <a:r>
              <a:rPr lang="en-US" altLang="zh-CN" sz="1100" b="0" i="0" kern="1200" dirty="0">
                <a:solidFill>
                  <a:schemeClr val="tx1"/>
                </a:solidFill>
                <a:effectLst/>
                <a:latin typeface="+mn-lt"/>
                <a:ea typeface="+mn-ea"/>
                <a:cs typeface="+mn-cs"/>
              </a:rPr>
              <a:t>2</a:t>
            </a:r>
            <a:r>
              <a:rPr lang="en-US" altLang="zh-CN" sz="1100" b="0" i="1" kern="1200" dirty="0">
                <a:solidFill>
                  <a:schemeClr val="tx1"/>
                </a:solidFill>
                <a:effectLst/>
                <a:latin typeface="+mn-lt"/>
                <a:ea typeface="+mn-ea"/>
                <a:cs typeface="+mn-cs"/>
              </a:rPr>
              <a:t>-core of G. Then we can</a:t>
            </a:r>
            <a:br>
              <a:rPr lang="en-US" altLang="zh-CN" sz="1100" b="0" i="1" kern="1200" dirty="0">
                <a:solidFill>
                  <a:schemeClr val="tx1"/>
                </a:solidFill>
                <a:effectLst/>
                <a:latin typeface="+mn-lt"/>
                <a:ea typeface="+mn-ea"/>
                <a:cs typeface="+mn-cs"/>
              </a:rPr>
            </a:br>
            <a:r>
              <a:rPr lang="en-US" altLang="zh-CN" sz="1100" b="0" i="1" kern="1200" dirty="0">
                <a:solidFill>
                  <a:schemeClr val="tx1"/>
                </a:solidFill>
                <a:effectLst/>
                <a:latin typeface="+mn-lt"/>
                <a:ea typeface="+mn-ea"/>
                <a:cs typeface="+mn-cs"/>
              </a:rPr>
              <a:t>obtain the candidate geo-social </a:t>
            </a:r>
            <a:r>
              <a:rPr lang="en-US" altLang="zh-CN" sz="1100" b="0" i="1" kern="1200" dirty="0" err="1">
                <a:solidFill>
                  <a:schemeClr val="tx1"/>
                </a:solidFill>
                <a:effectLst/>
                <a:latin typeface="+mn-lt"/>
                <a:ea typeface="+mn-ea"/>
                <a:cs typeface="+mn-cs"/>
              </a:rPr>
              <a:t>subgraph</a:t>
            </a:r>
            <a:r>
              <a:rPr lang="en-US" altLang="zh-CN" sz="1100" b="0" i="1" kern="1200" dirty="0" smtClean="0">
                <a:solidFill>
                  <a:schemeClr val="tx1"/>
                </a:solidFill>
                <a:effectLst/>
                <a:latin typeface="+mn-lt"/>
                <a:ea typeface="+mn-ea"/>
                <a:cs typeface="+mn-cs"/>
              </a:rPr>
              <a:t>.</a:t>
            </a:r>
            <a:endParaRPr lang="en-US" altLang="zh-CN" sz="1100" b="0" i="1" kern="1200" dirty="0">
              <a:solidFill>
                <a:schemeClr val="tx1"/>
              </a:solidFill>
              <a:effectLst/>
              <a:latin typeface="+mn-lt"/>
              <a:ea typeface="+mn-ea"/>
              <a:cs typeface="+mn-cs"/>
            </a:endParaRPr>
          </a:p>
          <a:p>
            <a:pPr lvl="0" rtl="0">
              <a:spcBef>
                <a:spcPts val="0"/>
              </a:spcBef>
              <a:buNone/>
            </a:pPr>
            <a:r>
              <a:rPr lang="en-US" altLang="zh-CN" sz="1100" b="0" i="1" kern="1200" dirty="0">
                <a:solidFill>
                  <a:schemeClr val="tx1"/>
                </a:solidFill>
                <a:effectLst/>
                <a:latin typeface="+mn-lt"/>
                <a:ea typeface="+mn-ea"/>
                <a:cs typeface="+mn-cs"/>
              </a:rPr>
              <a:t>we can find two RB-k-cores G</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S</a:t>
            </a:r>
            <a:r>
              <a:rPr lang="en-US" altLang="zh-CN" sz="1100" b="0" i="0" kern="1200" dirty="0">
                <a:solidFill>
                  <a:schemeClr val="tx1"/>
                </a:solidFill>
                <a:effectLst/>
                <a:latin typeface="+mn-lt"/>
                <a:ea typeface="+mn-ea"/>
                <a:cs typeface="+mn-cs"/>
              </a:rPr>
              <a:t>1)</a:t>
            </a:r>
            <a:br>
              <a:rPr lang="en-US" altLang="zh-CN" sz="1100" b="0" i="0" kern="1200" dirty="0">
                <a:solidFill>
                  <a:schemeClr val="tx1"/>
                </a:solidFill>
                <a:effectLst/>
                <a:latin typeface="+mn-lt"/>
                <a:ea typeface="+mn-ea"/>
                <a:cs typeface="+mn-cs"/>
              </a:rPr>
            </a:br>
            <a:r>
              <a:rPr lang="en-US" altLang="zh-CN" sz="1100" b="0" i="1" kern="1200" dirty="0">
                <a:solidFill>
                  <a:schemeClr val="tx1"/>
                </a:solidFill>
                <a:effectLst/>
                <a:latin typeface="+mn-lt"/>
                <a:ea typeface="+mn-ea"/>
                <a:cs typeface="+mn-cs"/>
              </a:rPr>
              <a:t>and G</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S</a:t>
            </a:r>
            <a:r>
              <a:rPr lang="en-US" altLang="zh-CN" sz="1100" b="0" i="0" kern="1200" dirty="0">
                <a:solidFill>
                  <a:schemeClr val="tx1"/>
                </a:solidFill>
                <a:effectLst/>
                <a:latin typeface="+mn-lt"/>
                <a:ea typeface="+mn-ea"/>
                <a:cs typeface="+mn-cs"/>
              </a:rPr>
              <a:t>2)</a:t>
            </a:r>
            <a:r>
              <a:rPr lang="en-US" altLang="zh-CN" sz="1100" b="0" i="1" kern="1200" dirty="0">
                <a:solidFill>
                  <a:schemeClr val="tx1"/>
                </a:solidFill>
                <a:effectLst/>
                <a:latin typeface="+mn-lt"/>
                <a:ea typeface="+mn-ea"/>
                <a:cs typeface="+mn-cs"/>
              </a:rPr>
              <a:t>, where S</a:t>
            </a:r>
            <a:r>
              <a:rPr lang="en-US" altLang="zh-CN" sz="1100" b="0" i="0" kern="1200" dirty="0">
                <a:solidFill>
                  <a:schemeClr val="tx1"/>
                </a:solidFill>
                <a:effectLst/>
                <a:latin typeface="+mn-lt"/>
                <a:ea typeface="+mn-ea"/>
                <a:cs typeface="+mn-cs"/>
              </a:rPr>
              <a:t>1 = </a:t>
            </a:r>
            <a:r>
              <a:rPr lang="en-US" altLang="zh-CN" sz="1100" b="0" i="1" kern="1200" dirty="0">
                <a:solidFill>
                  <a:schemeClr val="tx1"/>
                </a:solidFill>
                <a:effectLst/>
                <a:latin typeface="+mn-lt"/>
                <a:ea typeface="+mn-ea"/>
                <a:cs typeface="+mn-cs"/>
              </a:rPr>
              <a:t>{Q, C, J} and S</a:t>
            </a:r>
            <a:r>
              <a:rPr lang="en-US" altLang="zh-CN" sz="1100" b="0" i="0" kern="1200" dirty="0">
                <a:solidFill>
                  <a:schemeClr val="tx1"/>
                </a:solidFill>
                <a:effectLst/>
                <a:latin typeface="+mn-lt"/>
                <a:ea typeface="+mn-ea"/>
                <a:cs typeface="+mn-cs"/>
              </a:rPr>
              <a:t>2 = </a:t>
            </a:r>
            <a:r>
              <a:rPr lang="en-US" altLang="zh-CN" sz="1100" b="0" i="1" kern="1200" dirty="0">
                <a:solidFill>
                  <a:schemeClr val="tx1"/>
                </a:solidFill>
                <a:effectLst/>
                <a:latin typeface="+mn-lt"/>
                <a:ea typeface="+mn-ea"/>
                <a:cs typeface="+mn-cs"/>
              </a:rPr>
              <a:t>{Q, D, E, F }.</a:t>
            </a:r>
            <a:r>
              <a:rPr lang="en-US" altLang="zh-CN" dirty="0"/>
              <a:t> </a:t>
            </a:r>
            <a:br>
              <a:rPr lang="en-US" altLang="zh-CN" dirty="0"/>
            </a:br>
            <a:r>
              <a:rPr lang="en-US" altLang="zh-CN" dirty="0"/>
              <a:t/>
            </a:r>
            <a:br>
              <a:rPr lang="en-US" altLang="zh-CN" dirty="0"/>
            </a:br>
            <a:r>
              <a:rPr lang="en-US" altLang="zh-CN" dirty="0"/>
              <a:t/>
            </a:r>
            <a:br>
              <a:rPr lang="en-US" altLang="zh-CN" dirty="0"/>
            </a:br>
            <a:endParaRPr dirty="0"/>
          </a:p>
        </p:txBody>
      </p:sp>
    </p:spTree>
    <p:extLst>
      <p:ext uri="{BB962C8B-B14F-4D97-AF65-F5344CB8AC3E}">
        <p14:creationId xmlns:p14="http://schemas.microsoft.com/office/powerpoint/2010/main" val="3645284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r>
              <a:rPr lang="en-US" altLang="zh-CN" sz="1100" b="0" i="0" kern="1200" dirty="0">
                <a:solidFill>
                  <a:schemeClr val="tx1"/>
                </a:solidFill>
                <a:effectLst/>
                <a:latin typeface="+mn-lt"/>
                <a:ea typeface="+mn-ea"/>
                <a:cs typeface="+mn-cs"/>
              </a:rPr>
              <a:t>(1) If </a:t>
            </a:r>
            <a:r>
              <a:rPr lang="en-US" altLang="zh-CN" sz="1100" b="0" i="1" kern="1200" dirty="0">
                <a:solidFill>
                  <a:schemeClr val="tx1"/>
                </a:solidFill>
                <a:effectLst/>
                <a:latin typeface="+mn-lt"/>
                <a:ea typeface="+mn-ea"/>
                <a:cs typeface="+mn-cs"/>
              </a:rPr>
              <a:t>γ </a:t>
            </a:r>
            <a:r>
              <a:rPr lang="en-US" altLang="zh-CN" sz="1100" b="0" i="0" kern="1200" dirty="0">
                <a:solidFill>
                  <a:schemeClr val="tx1"/>
                </a:solidFill>
                <a:effectLst/>
                <a:latin typeface="+mn-lt"/>
                <a:ea typeface="+mn-ea"/>
                <a:cs typeface="+mn-cs"/>
              </a:rPr>
              <a:t>= </a:t>
            </a:r>
            <a:r>
              <a:rPr lang="en-US" altLang="zh-CN" sz="1100" b="0" i="1" kern="1200" dirty="0">
                <a:solidFill>
                  <a:schemeClr val="tx1"/>
                </a:solidFill>
                <a:effectLst/>
                <a:latin typeface="+mn-lt"/>
                <a:ea typeface="+mn-ea"/>
                <a:cs typeface="+mn-cs"/>
              </a:rPr>
              <a:t>r</a:t>
            </a:r>
            <a:r>
              <a:rPr lang="en-US" altLang="zh-CN" sz="1100" b="0" i="0" kern="1200" dirty="0">
                <a:solidFill>
                  <a:schemeClr val="tx1"/>
                </a:solidFill>
                <a:effectLst/>
                <a:latin typeface="+mn-lt"/>
                <a:ea typeface="+mn-ea"/>
                <a:cs typeface="+mn-cs"/>
              </a:rPr>
              <a:t>, by Lemma 1, there should exist at least two vertices on the boundary of </a:t>
            </a:r>
            <a:r>
              <a:rPr lang="en-US" altLang="zh-CN" sz="1100" b="0" i="1" kern="1200" dirty="0">
                <a:solidFill>
                  <a:schemeClr val="tx1"/>
                </a:solidFill>
                <a:effectLst/>
                <a:latin typeface="+mn-lt"/>
                <a:ea typeface="+mn-ea"/>
                <a:cs typeface="+mn-cs"/>
              </a:rPr>
              <a:t>O</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c, γ</a:t>
            </a:r>
            <a:r>
              <a:rPr lang="en-US" altLang="zh-CN" sz="1100" b="0" i="0" kern="1200" dirty="0">
                <a:solidFill>
                  <a:schemeClr val="tx1"/>
                </a:solidFill>
                <a:effectLst/>
                <a:latin typeface="+mn-lt"/>
                <a:ea typeface="+mn-ea"/>
                <a:cs typeface="+mn-cs"/>
              </a:rPr>
              <a:t>), and thus Lemma 3 holds. (2) If </a:t>
            </a:r>
            <a:r>
              <a:rPr lang="en-US" altLang="zh-CN" sz="1100" b="0" i="1" kern="1200" dirty="0">
                <a:solidFill>
                  <a:schemeClr val="tx1"/>
                </a:solidFill>
                <a:effectLst/>
                <a:latin typeface="+mn-lt"/>
                <a:ea typeface="+mn-ea"/>
                <a:cs typeface="+mn-cs"/>
              </a:rPr>
              <a:t>γ &lt; r</a:t>
            </a:r>
            <a:r>
              <a:rPr lang="en-US" altLang="zh-CN" sz="1100" b="0" i="0" kern="1200" dirty="0">
                <a:solidFill>
                  <a:schemeClr val="tx1"/>
                </a:solidFill>
                <a:effectLst/>
                <a:latin typeface="+mn-lt"/>
                <a:ea typeface="+mn-ea"/>
                <a:cs typeface="+mn-cs"/>
              </a:rPr>
              <a:t>, we take Figure 4 as an example to explain the proof process. We can</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choose any vertex </a:t>
            </a:r>
            <a:r>
              <a:rPr lang="en-US" altLang="zh-CN" sz="1100" b="0" i="1" kern="1200" dirty="0">
                <a:solidFill>
                  <a:schemeClr val="tx1"/>
                </a:solidFill>
                <a:effectLst/>
                <a:latin typeface="+mn-lt"/>
                <a:ea typeface="+mn-ea"/>
                <a:cs typeface="+mn-cs"/>
              </a:rPr>
              <a:t>v </a:t>
            </a:r>
            <a:r>
              <a:rPr lang="en-US" altLang="zh-CN" sz="1100" b="0" i="0" kern="1200" dirty="0">
                <a:solidFill>
                  <a:schemeClr val="tx1"/>
                </a:solidFill>
                <a:effectLst/>
                <a:latin typeface="+mn-lt"/>
                <a:ea typeface="+mn-ea"/>
                <a:cs typeface="+mn-cs"/>
              </a:rPr>
              <a:t>which lies on the boundary of </a:t>
            </a:r>
            <a:r>
              <a:rPr lang="en-US" altLang="zh-CN" sz="1100" b="0" i="1" kern="1200" dirty="0">
                <a:solidFill>
                  <a:schemeClr val="tx1"/>
                </a:solidFill>
                <a:effectLst/>
                <a:latin typeface="+mn-lt"/>
                <a:ea typeface="+mn-ea"/>
                <a:cs typeface="+mn-cs"/>
              </a:rPr>
              <a:t>O</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c, γ</a:t>
            </a:r>
            <a:r>
              <a:rPr lang="en-US" altLang="zh-CN" sz="1100" b="0" i="0" kern="1200" dirty="0">
                <a:solidFill>
                  <a:schemeClr val="tx1"/>
                </a:solidFill>
                <a:effectLst/>
                <a:latin typeface="+mn-lt"/>
                <a:ea typeface="+mn-ea"/>
                <a:cs typeface="+mn-cs"/>
              </a:rPr>
              <a:t>),</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and draw a circle </a:t>
            </a:r>
            <a:r>
              <a:rPr lang="en-US" altLang="zh-CN" sz="1100" b="0" i="1" kern="1200" dirty="0">
                <a:solidFill>
                  <a:schemeClr val="tx1"/>
                </a:solidFill>
                <a:effectLst/>
                <a:latin typeface="+mn-lt"/>
                <a:ea typeface="+mn-ea"/>
                <a:cs typeface="+mn-cs"/>
              </a:rPr>
              <a:t>O</a:t>
            </a:r>
            <a:r>
              <a:rPr lang="en-US" altLang="zh-CN" sz="1100" b="0" i="0" kern="1200" dirty="0">
                <a:solidFill>
                  <a:schemeClr val="tx1"/>
                </a:solidFill>
                <a:effectLst/>
                <a:latin typeface="+mn-lt"/>
                <a:ea typeface="+mn-ea"/>
                <a:cs typeface="+mn-cs"/>
              </a:rPr>
              <a:t>1(</a:t>
            </a:r>
            <a:r>
              <a:rPr lang="en-US" altLang="zh-CN" sz="1100" b="0" i="1" kern="1200" dirty="0">
                <a:solidFill>
                  <a:schemeClr val="tx1"/>
                </a:solidFill>
                <a:effectLst/>
                <a:latin typeface="+mn-lt"/>
                <a:ea typeface="+mn-ea"/>
                <a:cs typeface="+mn-cs"/>
              </a:rPr>
              <a:t>c</a:t>
            </a:r>
            <a:r>
              <a:rPr lang="en-US" altLang="zh-CN" sz="1100" b="0" i="0" kern="1200" dirty="0">
                <a:solidFill>
                  <a:schemeClr val="tx1"/>
                </a:solidFill>
                <a:effectLst/>
                <a:latin typeface="+mn-lt"/>
                <a:ea typeface="+mn-ea"/>
                <a:cs typeface="+mn-cs"/>
              </a:rPr>
              <a:t>1</a:t>
            </a:r>
            <a:r>
              <a:rPr lang="en-US" altLang="zh-CN" sz="1100" b="0" i="1" kern="1200" dirty="0">
                <a:solidFill>
                  <a:schemeClr val="tx1"/>
                </a:solidFill>
                <a:effectLst/>
                <a:latin typeface="+mn-lt"/>
                <a:ea typeface="+mn-ea"/>
                <a:cs typeface="+mn-cs"/>
              </a:rPr>
              <a:t>, r</a:t>
            </a:r>
            <a:r>
              <a:rPr lang="en-US" altLang="zh-CN" sz="1100" b="0" i="0" kern="1200" dirty="0">
                <a:solidFill>
                  <a:schemeClr val="tx1"/>
                </a:solidFill>
                <a:effectLst/>
                <a:latin typeface="+mn-lt"/>
                <a:ea typeface="+mn-ea"/>
                <a:cs typeface="+mn-cs"/>
              </a:rPr>
              <a:t>) which internally tangents with</a:t>
            </a:r>
            <a:br>
              <a:rPr lang="en-US" altLang="zh-CN" sz="1100" b="0" i="0" kern="1200" dirty="0">
                <a:solidFill>
                  <a:schemeClr val="tx1"/>
                </a:solidFill>
                <a:effectLst/>
                <a:latin typeface="+mn-lt"/>
                <a:ea typeface="+mn-ea"/>
                <a:cs typeface="+mn-cs"/>
              </a:rPr>
            </a:br>
            <a:r>
              <a:rPr lang="en-US" altLang="zh-CN" sz="1100" b="0" i="1" kern="1200" dirty="0">
                <a:solidFill>
                  <a:schemeClr val="tx1"/>
                </a:solidFill>
                <a:effectLst/>
                <a:latin typeface="+mn-lt"/>
                <a:ea typeface="+mn-ea"/>
                <a:cs typeface="+mn-cs"/>
              </a:rPr>
              <a:t>O</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c, γ</a:t>
            </a:r>
            <a:r>
              <a:rPr lang="en-US" altLang="zh-CN" sz="1100" b="0" i="0" kern="1200" dirty="0">
                <a:solidFill>
                  <a:schemeClr val="tx1"/>
                </a:solidFill>
                <a:effectLst/>
                <a:latin typeface="+mn-lt"/>
                <a:ea typeface="+mn-ea"/>
                <a:cs typeface="+mn-cs"/>
              </a:rPr>
              <a:t>) at vertex </a:t>
            </a:r>
            <a:r>
              <a:rPr lang="en-US" altLang="zh-CN" sz="1100" b="0" i="1" kern="1200" dirty="0">
                <a:solidFill>
                  <a:schemeClr val="tx1"/>
                </a:solidFill>
                <a:effectLst/>
                <a:latin typeface="+mn-lt"/>
                <a:ea typeface="+mn-ea"/>
                <a:cs typeface="+mn-cs"/>
              </a:rPr>
              <a:t>v</a:t>
            </a:r>
            <a:r>
              <a:rPr lang="en-US" altLang="zh-CN" sz="1100" b="0" i="0" kern="1200" dirty="0">
                <a:solidFill>
                  <a:schemeClr val="tx1"/>
                </a:solidFill>
                <a:effectLst/>
                <a:latin typeface="+mn-lt"/>
                <a:ea typeface="+mn-ea"/>
                <a:cs typeface="+mn-cs"/>
              </a:rPr>
              <a:t>. Apparently, </a:t>
            </a:r>
            <a:r>
              <a:rPr lang="en-US" altLang="zh-CN" sz="1100" b="0" i="1" kern="1200" dirty="0">
                <a:solidFill>
                  <a:schemeClr val="tx1"/>
                </a:solidFill>
                <a:effectLst/>
                <a:latin typeface="+mn-lt"/>
                <a:ea typeface="+mn-ea"/>
                <a:cs typeface="+mn-cs"/>
              </a:rPr>
              <a:t>O</a:t>
            </a:r>
            <a:r>
              <a:rPr lang="en-US" altLang="zh-CN" sz="1100" b="0" i="0" kern="1200" dirty="0">
                <a:solidFill>
                  <a:schemeClr val="tx1"/>
                </a:solidFill>
                <a:effectLst/>
                <a:latin typeface="+mn-lt"/>
                <a:ea typeface="+mn-ea"/>
                <a:cs typeface="+mn-cs"/>
              </a:rPr>
              <a:t>1(</a:t>
            </a:r>
            <a:r>
              <a:rPr lang="en-US" altLang="zh-CN" sz="1100" b="0" i="1" kern="1200" dirty="0">
                <a:solidFill>
                  <a:schemeClr val="tx1"/>
                </a:solidFill>
                <a:effectLst/>
                <a:latin typeface="+mn-lt"/>
                <a:ea typeface="+mn-ea"/>
                <a:cs typeface="+mn-cs"/>
              </a:rPr>
              <a:t>c</a:t>
            </a:r>
            <a:r>
              <a:rPr lang="en-US" altLang="zh-CN" sz="1100" b="0" i="0" kern="1200" dirty="0">
                <a:solidFill>
                  <a:schemeClr val="tx1"/>
                </a:solidFill>
                <a:effectLst/>
                <a:latin typeface="+mn-lt"/>
                <a:ea typeface="+mn-ea"/>
                <a:cs typeface="+mn-cs"/>
              </a:rPr>
              <a:t>1</a:t>
            </a:r>
            <a:r>
              <a:rPr lang="en-US" altLang="zh-CN" sz="1100" b="0" i="1" kern="1200" dirty="0">
                <a:solidFill>
                  <a:schemeClr val="tx1"/>
                </a:solidFill>
                <a:effectLst/>
                <a:latin typeface="+mn-lt"/>
                <a:ea typeface="+mn-ea"/>
                <a:cs typeface="+mn-cs"/>
              </a:rPr>
              <a:t>, r</a:t>
            </a:r>
            <a:r>
              <a:rPr lang="en-US" altLang="zh-CN" sz="1100" b="0" i="0" kern="1200" dirty="0">
                <a:solidFill>
                  <a:schemeClr val="tx1"/>
                </a:solidFill>
                <a:effectLst/>
                <a:latin typeface="+mn-lt"/>
                <a:ea typeface="+mn-ea"/>
                <a:cs typeface="+mn-cs"/>
              </a:rPr>
              <a:t>) can enclose all the</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vertices of </a:t>
            </a:r>
            <a:r>
              <a:rPr lang="en-US" altLang="zh-CN" sz="1100" b="0" i="1" kern="1200" dirty="0">
                <a:solidFill>
                  <a:schemeClr val="tx1"/>
                </a:solidFill>
                <a:effectLst/>
                <a:latin typeface="+mn-lt"/>
                <a:ea typeface="+mn-ea"/>
                <a:cs typeface="+mn-cs"/>
              </a:rPr>
              <a:t>V </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Gr k</a:t>
            </a:r>
            <a:r>
              <a:rPr lang="en-US" altLang="zh-CN" sz="1100" b="0" i="0" kern="1200" dirty="0">
                <a:solidFill>
                  <a:schemeClr val="tx1"/>
                </a:solidFill>
                <a:effectLst/>
                <a:latin typeface="+mn-lt"/>
                <a:ea typeface="+mn-ea"/>
                <a:cs typeface="+mn-cs"/>
              </a:rPr>
              <a:t>) (enclosed in </a:t>
            </a:r>
            <a:r>
              <a:rPr lang="en-US" altLang="zh-CN" sz="1100" b="0" i="1" kern="1200" dirty="0">
                <a:solidFill>
                  <a:schemeClr val="tx1"/>
                </a:solidFill>
                <a:effectLst/>
                <a:latin typeface="+mn-lt"/>
                <a:ea typeface="+mn-ea"/>
                <a:cs typeface="+mn-cs"/>
              </a:rPr>
              <a:t>O</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c, γ</a:t>
            </a:r>
            <a:r>
              <a:rPr lang="en-US" altLang="zh-CN" sz="1100" b="0" i="0" kern="1200" dirty="0">
                <a:solidFill>
                  <a:schemeClr val="tx1"/>
                </a:solidFill>
                <a:effectLst/>
                <a:latin typeface="+mn-lt"/>
                <a:ea typeface="+mn-ea"/>
                <a:cs typeface="+mn-cs"/>
              </a:rPr>
              <a:t>)). Then we can always</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rotate </a:t>
            </a:r>
            <a:r>
              <a:rPr lang="en-US" altLang="zh-CN" sz="1100" b="0" i="1" kern="1200" dirty="0">
                <a:solidFill>
                  <a:schemeClr val="tx1"/>
                </a:solidFill>
                <a:effectLst/>
                <a:latin typeface="+mn-lt"/>
                <a:ea typeface="+mn-ea"/>
                <a:cs typeface="+mn-cs"/>
              </a:rPr>
              <a:t>O</a:t>
            </a:r>
            <a:r>
              <a:rPr lang="en-US" altLang="zh-CN" sz="1100" b="0" i="0" kern="1200" dirty="0">
                <a:solidFill>
                  <a:schemeClr val="tx1"/>
                </a:solidFill>
                <a:effectLst/>
                <a:latin typeface="+mn-lt"/>
                <a:ea typeface="+mn-ea"/>
                <a:cs typeface="+mn-cs"/>
              </a:rPr>
              <a:t>1(</a:t>
            </a:r>
            <a:r>
              <a:rPr lang="en-US" altLang="zh-CN" sz="1100" b="0" i="1" kern="1200" dirty="0">
                <a:solidFill>
                  <a:schemeClr val="tx1"/>
                </a:solidFill>
                <a:effectLst/>
                <a:latin typeface="+mn-lt"/>
                <a:ea typeface="+mn-ea"/>
                <a:cs typeface="+mn-cs"/>
              </a:rPr>
              <a:t>c</a:t>
            </a:r>
            <a:r>
              <a:rPr lang="en-US" altLang="zh-CN" sz="1100" b="0" i="0" kern="1200" dirty="0">
                <a:solidFill>
                  <a:schemeClr val="tx1"/>
                </a:solidFill>
                <a:effectLst/>
                <a:latin typeface="+mn-lt"/>
                <a:ea typeface="+mn-ea"/>
                <a:cs typeface="+mn-cs"/>
              </a:rPr>
              <a:t>1</a:t>
            </a:r>
            <a:r>
              <a:rPr lang="en-US" altLang="zh-CN" sz="1100" b="0" i="1" kern="1200" dirty="0">
                <a:solidFill>
                  <a:schemeClr val="tx1"/>
                </a:solidFill>
                <a:effectLst/>
                <a:latin typeface="+mn-lt"/>
                <a:ea typeface="+mn-ea"/>
                <a:cs typeface="+mn-cs"/>
              </a:rPr>
              <a:t>, r</a:t>
            </a:r>
            <a:r>
              <a:rPr lang="en-US" altLang="zh-CN" sz="1100" b="0" i="0" kern="1200" dirty="0">
                <a:solidFill>
                  <a:schemeClr val="tx1"/>
                </a:solidFill>
                <a:effectLst/>
                <a:latin typeface="+mn-lt"/>
                <a:ea typeface="+mn-ea"/>
                <a:cs typeface="+mn-cs"/>
              </a:rPr>
              <a:t>) anticlockwise and stop at the position (i.e.,</a:t>
            </a:r>
            <a:br>
              <a:rPr lang="en-US" altLang="zh-CN" sz="1100" b="0" i="0" kern="1200" dirty="0">
                <a:solidFill>
                  <a:schemeClr val="tx1"/>
                </a:solidFill>
                <a:effectLst/>
                <a:latin typeface="+mn-lt"/>
                <a:ea typeface="+mn-ea"/>
                <a:cs typeface="+mn-cs"/>
              </a:rPr>
            </a:br>
            <a:r>
              <a:rPr lang="en-US" altLang="zh-CN" sz="1100" b="0" i="1" kern="1200" dirty="0">
                <a:solidFill>
                  <a:schemeClr val="tx1"/>
                </a:solidFill>
                <a:effectLst/>
                <a:latin typeface="+mn-lt"/>
                <a:ea typeface="+mn-ea"/>
                <a:cs typeface="+mn-cs"/>
              </a:rPr>
              <a:t>O</a:t>
            </a:r>
            <a:r>
              <a:rPr lang="en-US" altLang="zh-CN" sz="1100" b="0" i="0" kern="1200" dirty="0">
                <a:solidFill>
                  <a:schemeClr val="tx1"/>
                </a:solidFill>
                <a:effectLst/>
                <a:latin typeface="+mn-lt"/>
                <a:ea typeface="+mn-ea"/>
                <a:cs typeface="+mn-cs"/>
              </a:rPr>
              <a:t>2(</a:t>
            </a:r>
            <a:r>
              <a:rPr lang="en-US" altLang="zh-CN" sz="1100" b="0" i="1" kern="1200" dirty="0">
                <a:solidFill>
                  <a:schemeClr val="tx1"/>
                </a:solidFill>
                <a:effectLst/>
                <a:latin typeface="+mn-lt"/>
                <a:ea typeface="+mn-ea"/>
                <a:cs typeface="+mn-cs"/>
              </a:rPr>
              <a:t>c</a:t>
            </a:r>
            <a:r>
              <a:rPr lang="en-US" altLang="zh-CN" sz="1100" b="0" i="0" kern="1200" dirty="0">
                <a:solidFill>
                  <a:schemeClr val="tx1"/>
                </a:solidFill>
                <a:effectLst/>
                <a:latin typeface="+mn-lt"/>
                <a:ea typeface="+mn-ea"/>
                <a:cs typeface="+mn-cs"/>
              </a:rPr>
              <a:t>2</a:t>
            </a:r>
            <a:r>
              <a:rPr lang="en-US" altLang="zh-CN" sz="1100" b="0" i="1" kern="1200" dirty="0">
                <a:solidFill>
                  <a:schemeClr val="tx1"/>
                </a:solidFill>
                <a:effectLst/>
                <a:latin typeface="+mn-lt"/>
                <a:ea typeface="+mn-ea"/>
                <a:cs typeface="+mn-cs"/>
              </a:rPr>
              <a:t>, r</a:t>
            </a:r>
            <a:r>
              <a:rPr lang="en-US" altLang="zh-CN" sz="1100" b="0" i="0" kern="1200" dirty="0">
                <a:solidFill>
                  <a:schemeClr val="tx1"/>
                </a:solidFill>
                <a:effectLst/>
                <a:latin typeface="+mn-lt"/>
                <a:ea typeface="+mn-ea"/>
                <a:cs typeface="+mn-cs"/>
              </a:rPr>
              <a:t>)) when </a:t>
            </a:r>
            <a:r>
              <a:rPr lang="en-US" altLang="zh-CN" sz="1100" b="0" i="1" kern="1200" dirty="0">
                <a:solidFill>
                  <a:schemeClr val="tx1"/>
                </a:solidFill>
                <a:effectLst/>
                <a:latin typeface="+mn-lt"/>
                <a:ea typeface="+mn-ea"/>
                <a:cs typeface="+mn-cs"/>
              </a:rPr>
              <a:t>O</a:t>
            </a:r>
            <a:r>
              <a:rPr lang="en-US" altLang="zh-CN" sz="1100" b="0" i="0" kern="1200" dirty="0">
                <a:solidFill>
                  <a:schemeClr val="tx1"/>
                </a:solidFill>
                <a:effectLst/>
                <a:latin typeface="+mn-lt"/>
                <a:ea typeface="+mn-ea"/>
                <a:cs typeface="+mn-cs"/>
              </a:rPr>
              <a:t>1(</a:t>
            </a:r>
            <a:r>
              <a:rPr lang="en-US" altLang="zh-CN" sz="1100" b="0" i="1" kern="1200" dirty="0">
                <a:solidFill>
                  <a:schemeClr val="tx1"/>
                </a:solidFill>
                <a:effectLst/>
                <a:latin typeface="+mn-lt"/>
                <a:ea typeface="+mn-ea"/>
                <a:cs typeface="+mn-cs"/>
              </a:rPr>
              <a:t>c</a:t>
            </a:r>
            <a:r>
              <a:rPr lang="en-US" altLang="zh-CN" sz="1100" b="0" i="0" kern="1200" dirty="0">
                <a:solidFill>
                  <a:schemeClr val="tx1"/>
                </a:solidFill>
                <a:effectLst/>
                <a:latin typeface="+mn-lt"/>
                <a:ea typeface="+mn-ea"/>
                <a:cs typeface="+mn-cs"/>
              </a:rPr>
              <a:t>1</a:t>
            </a:r>
            <a:r>
              <a:rPr lang="en-US" altLang="zh-CN" sz="1100" b="0" i="1" kern="1200" dirty="0">
                <a:solidFill>
                  <a:schemeClr val="tx1"/>
                </a:solidFill>
                <a:effectLst/>
                <a:latin typeface="+mn-lt"/>
                <a:ea typeface="+mn-ea"/>
                <a:cs typeface="+mn-cs"/>
              </a:rPr>
              <a:t>, r</a:t>
            </a:r>
            <a:r>
              <a:rPr lang="en-US" altLang="zh-CN" sz="1100" b="0" i="0" kern="1200" dirty="0">
                <a:solidFill>
                  <a:schemeClr val="tx1"/>
                </a:solidFill>
                <a:effectLst/>
                <a:latin typeface="+mn-lt"/>
                <a:ea typeface="+mn-ea"/>
                <a:cs typeface="+mn-cs"/>
              </a:rPr>
              <a:t>) first meets a vertex </a:t>
            </a:r>
            <a:r>
              <a:rPr lang="en-US" altLang="zh-CN" sz="1100" b="0" i="1" kern="1200" dirty="0">
                <a:solidFill>
                  <a:schemeClr val="tx1"/>
                </a:solidFill>
                <a:effectLst/>
                <a:latin typeface="+mn-lt"/>
                <a:ea typeface="+mn-ea"/>
                <a:cs typeface="+mn-cs"/>
              </a:rPr>
              <a:t>u </a:t>
            </a:r>
            <a:r>
              <a:rPr lang="en-US" altLang="zh-CN" sz="1100" b="0" i="0" kern="1200" dirty="0">
                <a:solidFill>
                  <a:schemeClr val="tx1"/>
                </a:solidFill>
                <a:effectLst/>
                <a:latin typeface="+mn-lt"/>
                <a:ea typeface="+mn-ea"/>
                <a:cs typeface="+mn-cs"/>
              </a:rPr>
              <a:t>in </a:t>
            </a:r>
            <a:r>
              <a:rPr lang="en-US" altLang="zh-CN" sz="1100" b="0" i="1" kern="1200" dirty="0">
                <a:solidFill>
                  <a:schemeClr val="tx1"/>
                </a:solidFill>
                <a:effectLst/>
                <a:latin typeface="+mn-lt"/>
                <a:ea typeface="+mn-ea"/>
                <a:cs typeface="+mn-cs"/>
              </a:rPr>
              <a:t>O</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c, γ</a:t>
            </a:r>
            <a:r>
              <a:rPr lang="en-US" altLang="zh-CN" sz="1100" b="0" i="0" kern="1200" dirty="0">
                <a:solidFill>
                  <a:schemeClr val="tx1"/>
                </a:solidFill>
                <a:effectLst/>
                <a:latin typeface="+mn-lt"/>
                <a:ea typeface="+mn-ea"/>
                <a:cs typeface="+mn-cs"/>
              </a:rPr>
              <a:t>).</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Because during this process all vertices of </a:t>
            </a:r>
            <a:r>
              <a:rPr lang="en-US" altLang="zh-CN" sz="1100" b="0" i="1" kern="1200" dirty="0">
                <a:solidFill>
                  <a:schemeClr val="tx1"/>
                </a:solidFill>
                <a:effectLst/>
                <a:latin typeface="+mn-lt"/>
                <a:ea typeface="+mn-ea"/>
                <a:cs typeface="+mn-cs"/>
              </a:rPr>
              <a:t>V </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Gr k</a:t>
            </a:r>
            <a:r>
              <a:rPr lang="en-US" altLang="zh-CN" sz="1100" b="0" i="0" kern="1200" dirty="0">
                <a:solidFill>
                  <a:schemeClr val="tx1"/>
                </a:solidFill>
                <a:effectLst/>
                <a:latin typeface="+mn-lt"/>
                <a:ea typeface="+mn-ea"/>
                <a:cs typeface="+mn-cs"/>
              </a:rPr>
              <a:t>) are always</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in the intersection of two circles, </a:t>
            </a:r>
            <a:r>
              <a:rPr lang="en-US" altLang="zh-CN" sz="1100" b="0" i="1" kern="1200" dirty="0">
                <a:solidFill>
                  <a:schemeClr val="tx1"/>
                </a:solidFill>
                <a:effectLst/>
                <a:latin typeface="+mn-lt"/>
                <a:ea typeface="+mn-ea"/>
                <a:cs typeface="+mn-cs"/>
              </a:rPr>
              <a:t>O</a:t>
            </a:r>
            <a:r>
              <a:rPr lang="en-US" altLang="zh-CN" sz="1100" b="0" i="0" kern="1200" dirty="0">
                <a:solidFill>
                  <a:schemeClr val="tx1"/>
                </a:solidFill>
                <a:effectLst/>
                <a:latin typeface="+mn-lt"/>
                <a:ea typeface="+mn-ea"/>
                <a:cs typeface="+mn-cs"/>
              </a:rPr>
              <a:t>2(</a:t>
            </a:r>
            <a:r>
              <a:rPr lang="en-US" altLang="zh-CN" sz="1100" b="0" i="1" kern="1200" dirty="0">
                <a:solidFill>
                  <a:schemeClr val="tx1"/>
                </a:solidFill>
                <a:effectLst/>
                <a:latin typeface="+mn-lt"/>
                <a:ea typeface="+mn-ea"/>
                <a:cs typeface="+mn-cs"/>
              </a:rPr>
              <a:t>c</a:t>
            </a:r>
            <a:r>
              <a:rPr lang="en-US" altLang="zh-CN" sz="1100" b="0" i="0" kern="1200" dirty="0">
                <a:solidFill>
                  <a:schemeClr val="tx1"/>
                </a:solidFill>
                <a:effectLst/>
                <a:latin typeface="+mn-lt"/>
                <a:ea typeface="+mn-ea"/>
                <a:cs typeface="+mn-cs"/>
              </a:rPr>
              <a:t>2</a:t>
            </a:r>
            <a:r>
              <a:rPr lang="en-US" altLang="zh-CN" sz="1100" b="0" i="1" kern="1200" dirty="0">
                <a:solidFill>
                  <a:schemeClr val="tx1"/>
                </a:solidFill>
                <a:effectLst/>
                <a:latin typeface="+mn-lt"/>
                <a:ea typeface="+mn-ea"/>
                <a:cs typeface="+mn-cs"/>
              </a:rPr>
              <a:t>, r</a:t>
            </a:r>
            <a:r>
              <a:rPr lang="en-US" altLang="zh-CN" sz="1100" b="0" i="0" kern="1200" dirty="0">
                <a:solidFill>
                  <a:schemeClr val="tx1"/>
                </a:solidFill>
                <a:effectLst/>
                <a:latin typeface="+mn-lt"/>
                <a:ea typeface="+mn-ea"/>
                <a:cs typeface="+mn-cs"/>
              </a:rPr>
              <a:t>), a binary-</a:t>
            </a:r>
            <a:r>
              <a:rPr lang="en-US" altLang="zh-CN" sz="1100" b="0" i="0" kern="1200" dirty="0" err="1">
                <a:solidFill>
                  <a:schemeClr val="tx1"/>
                </a:solidFill>
                <a:effectLst/>
                <a:latin typeface="+mn-lt"/>
                <a:ea typeface="+mn-ea"/>
                <a:cs typeface="+mn-cs"/>
              </a:rPr>
              <a:t>vertexbounded</a:t>
            </a:r>
            <a:r>
              <a:rPr lang="en-US" altLang="zh-CN" sz="1100" b="0" i="0" kern="1200" dirty="0">
                <a:solidFill>
                  <a:schemeClr val="tx1"/>
                </a:solidFill>
                <a:effectLst/>
                <a:latin typeface="+mn-lt"/>
                <a:ea typeface="+mn-ea"/>
                <a:cs typeface="+mn-cs"/>
              </a:rPr>
              <a:t> circle which takes </a:t>
            </a:r>
            <a:r>
              <a:rPr lang="en-US" altLang="zh-CN" sz="1100" b="0" i="1" kern="1200" dirty="0">
                <a:solidFill>
                  <a:schemeClr val="tx1"/>
                </a:solidFill>
                <a:effectLst/>
                <a:latin typeface="+mn-lt"/>
                <a:ea typeface="+mn-ea"/>
                <a:cs typeface="+mn-cs"/>
              </a:rPr>
              <a:t>u </a:t>
            </a:r>
            <a:r>
              <a:rPr lang="en-US" altLang="zh-CN" sz="1100" b="0" i="0" kern="1200" dirty="0">
                <a:solidFill>
                  <a:schemeClr val="tx1"/>
                </a:solidFill>
                <a:effectLst/>
                <a:latin typeface="+mn-lt"/>
                <a:ea typeface="+mn-ea"/>
                <a:cs typeface="+mn-cs"/>
              </a:rPr>
              <a:t>and </a:t>
            </a:r>
            <a:r>
              <a:rPr lang="en-US" altLang="zh-CN" sz="1100" b="0" i="1" kern="1200" dirty="0">
                <a:solidFill>
                  <a:schemeClr val="tx1"/>
                </a:solidFill>
                <a:effectLst/>
                <a:latin typeface="+mn-lt"/>
                <a:ea typeface="+mn-ea"/>
                <a:cs typeface="+mn-cs"/>
              </a:rPr>
              <a:t>v </a:t>
            </a:r>
            <a:r>
              <a:rPr lang="en-US" altLang="zh-CN" sz="1100" b="0" i="0" kern="1200" dirty="0">
                <a:solidFill>
                  <a:schemeClr val="tx1"/>
                </a:solidFill>
                <a:effectLst/>
                <a:latin typeface="+mn-lt"/>
                <a:ea typeface="+mn-ea"/>
                <a:cs typeface="+mn-cs"/>
              </a:rPr>
              <a:t>as the boundary vertices,</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encloses all vertices of </a:t>
            </a:r>
            <a:r>
              <a:rPr lang="en-US" altLang="zh-CN" sz="1100" b="0" i="1" kern="1200" dirty="0">
                <a:solidFill>
                  <a:schemeClr val="tx1"/>
                </a:solidFill>
                <a:effectLst/>
                <a:latin typeface="+mn-lt"/>
                <a:ea typeface="+mn-ea"/>
                <a:cs typeface="+mn-cs"/>
              </a:rPr>
              <a:t>V </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Gr k</a:t>
            </a:r>
            <a:r>
              <a:rPr lang="en-US" altLang="zh-CN" sz="1100" b="0" i="0" kern="1200" dirty="0">
                <a:solidFill>
                  <a:schemeClr val="tx1"/>
                </a:solidFill>
                <a:effectLst/>
                <a:latin typeface="+mn-lt"/>
                <a:ea typeface="+mn-ea"/>
                <a:cs typeface="+mn-cs"/>
              </a:rPr>
              <a:t>), and thus Lemma 3 holds.</a:t>
            </a:r>
            <a:r>
              <a:rPr lang="en-US" altLang="zh-CN" dirty="0"/>
              <a:t> </a:t>
            </a:r>
            <a:br>
              <a:rPr lang="en-US" altLang="zh-CN" dirty="0"/>
            </a:br>
            <a:endParaRPr dirty="0"/>
          </a:p>
        </p:txBody>
      </p:sp>
    </p:spTree>
    <p:extLst>
      <p:ext uri="{BB962C8B-B14F-4D97-AF65-F5344CB8AC3E}">
        <p14:creationId xmlns:p14="http://schemas.microsoft.com/office/powerpoint/2010/main" val="3405649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r>
              <a:rPr lang="en-US" altLang="zh-CN" sz="1100" b="0" i="0" kern="1200" dirty="0">
                <a:solidFill>
                  <a:schemeClr val="tx1"/>
                </a:solidFill>
                <a:effectLst/>
                <a:latin typeface="+mn-lt"/>
                <a:ea typeface="+mn-ea"/>
                <a:cs typeface="+mn-cs"/>
              </a:rPr>
              <a:t>we consider putting these</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binary-vertex-bounded circles into a polar coordinate system</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using </a:t>
            </a:r>
            <a:r>
              <a:rPr lang="en-US" altLang="zh-CN" sz="1100" b="0" i="1" kern="1200" dirty="0">
                <a:solidFill>
                  <a:schemeClr val="tx1"/>
                </a:solidFill>
                <a:effectLst/>
                <a:latin typeface="+mn-lt"/>
                <a:ea typeface="+mn-ea"/>
                <a:cs typeface="+mn-cs"/>
              </a:rPr>
              <a:t>F </a:t>
            </a:r>
            <a:r>
              <a:rPr lang="en-US" altLang="zh-CN" sz="1100" b="0" i="0" kern="1200" dirty="0">
                <a:solidFill>
                  <a:schemeClr val="tx1"/>
                </a:solidFill>
                <a:effectLst/>
                <a:latin typeface="+mn-lt"/>
                <a:ea typeface="+mn-ea"/>
                <a:cs typeface="+mn-cs"/>
              </a:rPr>
              <a:t>as the </a:t>
            </a:r>
            <a:r>
              <a:rPr lang="en-US" altLang="zh-CN" sz="1100" b="0" i="1" kern="1200" dirty="0">
                <a:solidFill>
                  <a:schemeClr val="tx1"/>
                </a:solidFill>
                <a:effectLst/>
                <a:latin typeface="+mn-lt"/>
                <a:ea typeface="+mn-ea"/>
                <a:cs typeface="+mn-cs"/>
              </a:rPr>
              <a:t>fix vertex(pole)</a:t>
            </a:r>
            <a:r>
              <a:rPr lang="en-US" altLang="zh-CN" sz="1100" b="0" i="0" kern="1200" dirty="0">
                <a:solidFill>
                  <a:schemeClr val="tx1"/>
                </a:solidFill>
                <a:effectLst/>
                <a:latin typeface="+mn-lt"/>
                <a:ea typeface="+mn-ea"/>
                <a:cs typeface="+mn-cs"/>
              </a:rPr>
              <a:t>, and sorting these binary-vertex-bounded circles according to their centers’ polar angles.</a:t>
            </a:r>
            <a:r>
              <a:rPr lang="en-US" altLang="zh-CN" dirty="0"/>
              <a:t> </a:t>
            </a:r>
            <a:br>
              <a:rPr lang="en-US" altLang="zh-CN" dirty="0"/>
            </a:br>
            <a:r>
              <a:rPr lang="en-US" altLang="zh-CN" sz="1100" b="0" i="0" kern="1200" dirty="0">
                <a:solidFill>
                  <a:schemeClr val="tx1"/>
                </a:solidFill>
                <a:effectLst/>
                <a:latin typeface="+mn-lt"/>
                <a:ea typeface="+mn-ea"/>
                <a:cs typeface="+mn-cs"/>
              </a:rPr>
              <a:t>a list of sorted circles </a:t>
            </a:r>
            <a:r>
              <a:rPr lang="en-US" altLang="zh-CN" sz="1100" b="0" i="1" kern="1200" dirty="0">
                <a:solidFill>
                  <a:schemeClr val="tx1"/>
                </a:solidFill>
                <a:effectLst/>
                <a:latin typeface="+mn-lt"/>
                <a:ea typeface="+mn-ea"/>
                <a:cs typeface="+mn-cs"/>
              </a:rPr>
              <a:t>L </a:t>
            </a:r>
            <a:r>
              <a:rPr lang="en-US" altLang="zh-CN" sz="1100" b="0" i="0" kern="1200" dirty="0">
                <a:solidFill>
                  <a:schemeClr val="tx1"/>
                </a:solidFill>
                <a:effectLst/>
                <a:latin typeface="+mn-lt"/>
                <a:ea typeface="+mn-ea"/>
                <a:cs typeface="+mn-cs"/>
              </a:rPr>
              <a:t>= </a:t>
            </a:r>
            <a:r>
              <a:rPr lang="en-US" altLang="zh-CN" sz="1100" b="0" i="1" kern="1200" dirty="0">
                <a:solidFill>
                  <a:schemeClr val="tx1"/>
                </a:solidFill>
                <a:effectLst/>
                <a:latin typeface="+mn-lt"/>
                <a:ea typeface="+mn-ea"/>
                <a:cs typeface="+mn-cs"/>
              </a:rPr>
              <a:t>{O</a:t>
            </a:r>
            <a:r>
              <a:rPr lang="en-US" altLang="zh-CN" sz="1100" b="0" i="0" kern="1200" dirty="0">
                <a:solidFill>
                  <a:schemeClr val="tx1"/>
                </a:solidFill>
                <a:effectLst/>
                <a:latin typeface="+mn-lt"/>
                <a:ea typeface="+mn-ea"/>
                <a:cs typeface="+mn-cs"/>
              </a:rPr>
              <a:t>1</a:t>
            </a:r>
            <a:r>
              <a:rPr lang="en-US" altLang="zh-CN" sz="1100" b="0" i="1" kern="1200" dirty="0">
                <a:solidFill>
                  <a:schemeClr val="tx1"/>
                </a:solidFill>
                <a:effectLst/>
                <a:latin typeface="+mn-lt"/>
                <a:ea typeface="+mn-ea"/>
                <a:cs typeface="+mn-cs"/>
              </a:rPr>
              <a:t>, O</a:t>
            </a:r>
            <a:r>
              <a:rPr lang="en-US" altLang="zh-CN" sz="1100" b="0" i="0" kern="1200" dirty="0">
                <a:solidFill>
                  <a:schemeClr val="tx1"/>
                </a:solidFill>
                <a:effectLst/>
                <a:latin typeface="+mn-lt"/>
                <a:ea typeface="+mn-ea"/>
                <a:cs typeface="+mn-cs"/>
              </a:rPr>
              <a:t>2</a:t>
            </a:r>
            <a:r>
              <a:rPr lang="en-US" altLang="zh-CN" sz="1100" b="0" i="1" kern="1200" dirty="0">
                <a:solidFill>
                  <a:schemeClr val="tx1"/>
                </a:solidFill>
                <a:effectLst/>
                <a:latin typeface="+mn-lt"/>
                <a:ea typeface="+mn-ea"/>
                <a:cs typeface="+mn-cs"/>
              </a:rPr>
              <a:t>, O</a:t>
            </a:r>
            <a:r>
              <a:rPr lang="en-US" altLang="zh-CN" sz="1100" b="0" i="0" kern="1200" dirty="0">
                <a:solidFill>
                  <a:schemeClr val="tx1"/>
                </a:solidFill>
                <a:effectLst/>
                <a:latin typeface="+mn-lt"/>
                <a:ea typeface="+mn-ea"/>
                <a:cs typeface="+mn-cs"/>
              </a:rPr>
              <a:t>3</a:t>
            </a:r>
            <a:r>
              <a:rPr lang="en-US" altLang="zh-CN" sz="1100" b="0" i="1" kern="1200" dirty="0">
                <a:solidFill>
                  <a:schemeClr val="tx1"/>
                </a:solidFill>
                <a:effectLst/>
                <a:latin typeface="+mn-lt"/>
                <a:ea typeface="+mn-ea"/>
                <a:cs typeface="+mn-cs"/>
              </a:rPr>
              <a:t>, O</a:t>
            </a:r>
            <a:r>
              <a:rPr lang="en-US" altLang="zh-CN" sz="1100" b="0" i="0" kern="1200" dirty="0">
                <a:solidFill>
                  <a:schemeClr val="tx1"/>
                </a:solidFill>
                <a:effectLst/>
                <a:latin typeface="+mn-lt"/>
                <a:ea typeface="+mn-ea"/>
                <a:cs typeface="+mn-cs"/>
              </a:rPr>
              <a:t>4</a:t>
            </a:r>
            <a:r>
              <a:rPr lang="en-US" altLang="zh-CN" sz="1100" b="0" i="1" kern="1200" dirty="0">
                <a:solidFill>
                  <a:schemeClr val="tx1"/>
                </a:solidFill>
                <a:effectLst/>
                <a:latin typeface="+mn-lt"/>
                <a:ea typeface="+mn-ea"/>
                <a:cs typeface="+mn-cs"/>
              </a:rPr>
              <a:t>, O</a:t>
            </a:r>
            <a:r>
              <a:rPr lang="en-US" altLang="zh-CN" sz="1100" b="0" i="0" kern="1200" dirty="0">
                <a:solidFill>
                  <a:schemeClr val="tx1"/>
                </a:solidFill>
                <a:effectLst/>
                <a:latin typeface="+mn-lt"/>
                <a:ea typeface="+mn-ea"/>
                <a:cs typeface="+mn-cs"/>
              </a:rPr>
              <a:t>5</a:t>
            </a:r>
            <a:r>
              <a:rPr lang="en-US" altLang="zh-CN" sz="1100" b="0" i="1" kern="1200" dirty="0">
                <a:solidFill>
                  <a:schemeClr val="tx1"/>
                </a:solidFill>
                <a:effectLst/>
                <a:latin typeface="+mn-lt"/>
                <a:ea typeface="+mn-ea"/>
                <a:cs typeface="+mn-cs"/>
              </a:rPr>
              <a:t>}</a:t>
            </a:r>
            <a:r>
              <a:rPr lang="en-US" altLang="zh-CN" sz="1100" b="0" i="0" kern="1200" dirty="0">
                <a:solidFill>
                  <a:schemeClr val="tx1"/>
                </a:solidFill>
                <a:effectLst/>
                <a:latin typeface="+mn-lt"/>
                <a:ea typeface="+mn-ea"/>
                <a:cs typeface="+mn-cs"/>
              </a:rPr>
              <a:t>. Specifically, in Figure 5(c), </a:t>
            </a:r>
            <a:r>
              <a:rPr lang="en-US" altLang="zh-CN" sz="1100" b="0" i="1" kern="1200" dirty="0">
                <a:solidFill>
                  <a:schemeClr val="tx1"/>
                </a:solidFill>
                <a:effectLst/>
                <a:latin typeface="+mn-lt"/>
                <a:ea typeface="+mn-ea"/>
                <a:cs typeface="+mn-cs"/>
              </a:rPr>
              <a:t>O</a:t>
            </a:r>
            <a:r>
              <a:rPr lang="en-US" altLang="zh-CN" sz="1100" b="0" i="0" kern="1200" dirty="0">
                <a:solidFill>
                  <a:schemeClr val="tx1"/>
                </a:solidFill>
                <a:effectLst/>
                <a:latin typeface="+mn-lt"/>
                <a:ea typeface="+mn-ea"/>
                <a:cs typeface="+mn-cs"/>
              </a:rPr>
              <a:t>2 and </a:t>
            </a:r>
            <a:r>
              <a:rPr lang="en-US" altLang="zh-CN" sz="1100" b="0" i="1" kern="1200" dirty="0">
                <a:solidFill>
                  <a:schemeClr val="tx1"/>
                </a:solidFill>
                <a:effectLst/>
                <a:latin typeface="+mn-lt"/>
                <a:ea typeface="+mn-ea"/>
                <a:cs typeface="+mn-cs"/>
              </a:rPr>
              <a:t>O</a:t>
            </a:r>
            <a:r>
              <a:rPr lang="en-US" altLang="zh-CN" sz="1100" b="0" i="0" kern="1200" dirty="0">
                <a:solidFill>
                  <a:schemeClr val="tx1"/>
                </a:solidFill>
                <a:effectLst/>
                <a:latin typeface="+mn-lt"/>
                <a:ea typeface="+mn-ea"/>
                <a:cs typeface="+mn-cs"/>
              </a:rPr>
              <a:t>3 are two adjacent binary-vertex-bounded circles.  We can observe that for these two</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induced subgraphs </a:t>
            </a:r>
            <a:r>
              <a:rPr lang="en-US" altLang="zh-CN" sz="1100" b="0" i="1" kern="1200" dirty="0">
                <a:solidFill>
                  <a:schemeClr val="tx1"/>
                </a:solidFill>
                <a:effectLst/>
                <a:latin typeface="+mn-lt"/>
                <a:ea typeface="+mn-ea"/>
                <a:cs typeface="+mn-cs"/>
              </a:rPr>
              <a:t>G</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X</a:t>
            </a:r>
            <a:r>
              <a:rPr lang="en-US" altLang="zh-CN" sz="1100" b="0" i="0" kern="1200" dirty="0">
                <a:solidFill>
                  <a:schemeClr val="tx1"/>
                </a:solidFill>
                <a:effectLst/>
                <a:latin typeface="+mn-lt"/>
                <a:ea typeface="+mn-ea"/>
                <a:cs typeface="+mn-cs"/>
              </a:rPr>
              <a:t>2) and </a:t>
            </a:r>
            <a:r>
              <a:rPr lang="en-US" altLang="zh-CN" sz="1100" b="0" i="1" kern="1200" dirty="0">
                <a:solidFill>
                  <a:schemeClr val="tx1"/>
                </a:solidFill>
                <a:effectLst/>
                <a:latin typeface="+mn-lt"/>
                <a:ea typeface="+mn-ea"/>
                <a:cs typeface="+mn-cs"/>
              </a:rPr>
              <a:t>G</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X</a:t>
            </a:r>
            <a:r>
              <a:rPr lang="en-US" altLang="zh-CN" sz="1100" b="0" i="0" kern="1200" dirty="0">
                <a:solidFill>
                  <a:schemeClr val="tx1"/>
                </a:solidFill>
                <a:effectLst/>
                <a:latin typeface="+mn-lt"/>
                <a:ea typeface="+mn-ea"/>
                <a:cs typeface="+mn-cs"/>
              </a:rPr>
              <a:t>3) where their binary-vertex-bounded circles adjacent to each other, </a:t>
            </a:r>
            <a:r>
              <a:rPr lang="en-US" altLang="zh-CN" sz="1100" b="0" i="1" kern="1200" dirty="0">
                <a:solidFill>
                  <a:schemeClr val="tx1"/>
                </a:solidFill>
                <a:effectLst/>
                <a:latin typeface="+mn-lt"/>
                <a:ea typeface="+mn-ea"/>
                <a:cs typeface="+mn-cs"/>
              </a:rPr>
              <a:t>V </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G</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X</a:t>
            </a:r>
            <a:r>
              <a:rPr lang="en-US" altLang="zh-CN" sz="1100" b="0" i="0" kern="1200" dirty="0">
                <a:solidFill>
                  <a:schemeClr val="tx1"/>
                </a:solidFill>
                <a:effectLst/>
                <a:latin typeface="+mn-lt"/>
                <a:ea typeface="+mn-ea"/>
                <a:cs typeface="+mn-cs"/>
              </a:rPr>
              <a:t>2)) is</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only one vertex (vertex </a:t>
            </a:r>
            <a:r>
              <a:rPr lang="en-US" altLang="zh-CN" sz="1100" b="0" i="1" kern="1200" dirty="0">
                <a:solidFill>
                  <a:schemeClr val="tx1"/>
                </a:solidFill>
                <a:effectLst/>
                <a:latin typeface="+mn-lt"/>
                <a:ea typeface="+mn-ea"/>
                <a:cs typeface="+mn-cs"/>
              </a:rPr>
              <a:t>q</a:t>
            </a:r>
            <a:r>
              <a:rPr lang="en-US" altLang="zh-CN" sz="1100" b="0" i="0" kern="1200" dirty="0">
                <a:solidFill>
                  <a:schemeClr val="tx1"/>
                </a:solidFill>
                <a:effectLst/>
                <a:latin typeface="+mn-lt"/>
                <a:ea typeface="+mn-ea"/>
                <a:cs typeface="+mn-cs"/>
              </a:rPr>
              <a:t>) difference from </a:t>
            </a:r>
            <a:r>
              <a:rPr lang="en-US" altLang="zh-CN" sz="1100" b="0" i="1" kern="1200" dirty="0">
                <a:solidFill>
                  <a:schemeClr val="tx1"/>
                </a:solidFill>
                <a:effectLst/>
                <a:latin typeface="+mn-lt"/>
                <a:ea typeface="+mn-ea"/>
                <a:cs typeface="+mn-cs"/>
              </a:rPr>
              <a:t>V </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G</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X</a:t>
            </a:r>
            <a:r>
              <a:rPr lang="en-US" altLang="zh-CN" sz="1100" b="0" i="0" kern="1200" dirty="0">
                <a:solidFill>
                  <a:schemeClr val="tx1"/>
                </a:solidFill>
                <a:effectLst/>
                <a:latin typeface="+mn-lt"/>
                <a:ea typeface="+mn-ea"/>
                <a:cs typeface="+mn-cs"/>
              </a:rPr>
              <a:t>3)). Based</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on this observation, we devise a novel algorithm which shares</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the construction and verification cost for these candidate subgraphs.</a:t>
            </a:r>
            <a:r>
              <a:rPr lang="en-US" altLang="zh-CN" dirty="0"/>
              <a:t> </a:t>
            </a:r>
            <a:br>
              <a:rPr lang="en-US" altLang="zh-CN" dirty="0"/>
            </a:br>
            <a:endParaRPr dirty="0"/>
          </a:p>
        </p:txBody>
      </p:sp>
    </p:spTree>
    <p:extLst>
      <p:ext uri="{BB962C8B-B14F-4D97-AF65-F5344CB8AC3E}">
        <p14:creationId xmlns:p14="http://schemas.microsoft.com/office/powerpoint/2010/main" val="89645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r>
              <a:rPr lang="en-US" altLang="zh-CN" sz="1100" b="0" i="0" kern="1200" dirty="0">
                <a:solidFill>
                  <a:schemeClr val="tx1"/>
                </a:solidFill>
                <a:effectLst/>
                <a:latin typeface="+mn-lt"/>
                <a:ea typeface="+mn-ea"/>
                <a:cs typeface="+mn-cs"/>
              </a:rPr>
              <a:t>Reviewing the process of the </a:t>
            </a:r>
            <a:r>
              <a:rPr lang="en-US" altLang="zh-CN" sz="1100" b="0" i="0" kern="1200" dirty="0" err="1">
                <a:solidFill>
                  <a:schemeClr val="tx1"/>
                </a:solidFill>
                <a:effectLst/>
                <a:latin typeface="+mn-lt"/>
                <a:ea typeface="+mn-ea"/>
                <a:cs typeface="+mn-cs"/>
              </a:rPr>
              <a:t>RotC</a:t>
            </a:r>
            <a:r>
              <a:rPr lang="en-US" altLang="zh-CN" sz="1100" b="0" i="0" kern="1200" dirty="0">
                <a:solidFill>
                  <a:schemeClr val="tx1"/>
                </a:solidFill>
                <a:effectLst/>
                <a:latin typeface="+mn-lt"/>
                <a:ea typeface="+mn-ea"/>
                <a:cs typeface="+mn-cs"/>
              </a:rPr>
              <a:t> algorithm, we choose a vertex </a:t>
            </a:r>
            <a:r>
              <a:rPr lang="en-US" altLang="zh-CN" sz="1100" b="0" i="1" kern="1200" dirty="0">
                <a:solidFill>
                  <a:schemeClr val="tx1"/>
                </a:solidFill>
                <a:effectLst/>
                <a:latin typeface="+mn-lt"/>
                <a:ea typeface="+mn-ea"/>
                <a:cs typeface="+mn-cs"/>
              </a:rPr>
              <a:t>v </a:t>
            </a:r>
            <a:r>
              <a:rPr lang="en-US" altLang="zh-CN" sz="1100" b="0" i="0" kern="1200" dirty="0">
                <a:solidFill>
                  <a:schemeClr val="tx1"/>
                </a:solidFill>
                <a:effectLst/>
                <a:latin typeface="+mn-lt"/>
                <a:ea typeface="+mn-ea"/>
                <a:cs typeface="+mn-cs"/>
              </a:rPr>
              <a:t>from </a:t>
            </a:r>
            <a:r>
              <a:rPr lang="en-US" altLang="zh-CN" sz="1100" b="0" i="1" kern="1200" dirty="0">
                <a:solidFill>
                  <a:schemeClr val="tx1"/>
                </a:solidFill>
                <a:effectLst/>
                <a:latin typeface="+mn-lt"/>
                <a:ea typeface="+mn-ea"/>
                <a:cs typeface="+mn-cs"/>
              </a:rPr>
              <a:t>V </a:t>
            </a:r>
            <a:r>
              <a:rPr lang="en-US" altLang="zh-CN" sz="1100" b="0" i="0" kern="1200" dirty="0">
                <a:solidFill>
                  <a:schemeClr val="tx1"/>
                </a:solidFill>
                <a:effectLst/>
                <a:latin typeface="+mn-lt"/>
                <a:ea typeface="+mn-ea"/>
                <a:cs typeface="+mn-cs"/>
              </a:rPr>
              <a:t>(</a:t>
            </a:r>
            <a:r>
              <a:rPr lang="en-US" altLang="zh-CN" sz="1100" b="0" i="1" kern="1200" dirty="0" err="1">
                <a:solidFill>
                  <a:schemeClr val="tx1"/>
                </a:solidFill>
                <a:effectLst/>
                <a:latin typeface="+mn-lt"/>
                <a:ea typeface="+mn-ea"/>
                <a:cs typeface="+mn-cs"/>
              </a:rPr>
              <a:t>Gk</a:t>
            </a:r>
            <a:r>
              <a:rPr lang="en-US" altLang="zh-CN" sz="1100" b="0" i="0" kern="1200" dirty="0">
                <a:solidFill>
                  <a:schemeClr val="tx1"/>
                </a:solidFill>
                <a:effectLst/>
                <a:latin typeface="+mn-lt"/>
                <a:ea typeface="+mn-ea"/>
                <a:cs typeface="+mn-cs"/>
              </a:rPr>
              <a:t>) as the fix vertex and generate a candidate vertex set </a:t>
            </a:r>
            <a:r>
              <a:rPr lang="en-US" altLang="zh-CN" sz="1100" b="0" i="1" kern="1200" dirty="0">
                <a:solidFill>
                  <a:schemeClr val="tx1"/>
                </a:solidFill>
                <a:effectLst/>
                <a:latin typeface="+mn-lt"/>
                <a:ea typeface="+mn-ea"/>
                <a:cs typeface="+mn-cs"/>
              </a:rPr>
              <a:t>S </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{u ∈ V </a:t>
            </a:r>
            <a:r>
              <a:rPr lang="en-US" altLang="zh-CN" sz="1100" b="0" i="0" kern="1200" dirty="0">
                <a:solidFill>
                  <a:schemeClr val="tx1"/>
                </a:solidFill>
                <a:effectLst/>
                <a:latin typeface="+mn-lt"/>
                <a:ea typeface="+mn-ea"/>
                <a:cs typeface="+mn-cs"/>
              </a:rPr>
              <a:t>(</a:t>
            </a:r>
            <a:r>
              <a:rPr lang="en-US" altLang="zh-CN" sz="1100" b="0" i="1" kern="1200" dirty="0" err="1">
                <a:solidFill>
                  <a:schemeClr val="tx1"/>
                </a:solidFill>
                <a:effectLst/>
                <a:latin typeface="+mn-lt"/>
                <a:ea typeface="+mn-ea"/>
                <a:cs typeface="+mn-cs"/>
              </a:rPr>
              <a:t>Gk</a:t>
            </a:r>
            <a:r>
              <a:rPr lang="en-US" altLang="zh-CN" sz="1100" b="0" i="0" kern="1200" dirty="0">
                <a:solidFill>
                  <a:schemeClr val="tx1"/>
                </a:solidFill>
                <a:effectLst/>
                <a:latin typeface="+mn-lt"/>
                <a:ea typeface="+mn-ea"/>
                <a:cs typeface="+mn-cs"/>
              </a:rPr>
              <a:t>) </a:t>
            </a:r>
            <a:r>
              <a:rPr lang="en-US" altLang="zh-CN" sz="1100" b="0" i="1" kern="1200" dirty="0">
                <a:solidFill>
                  <a:schemeClr val="tx1"/>
                </a:solidFill>
                <a:effectLst/>
                <a:latin typeface="+mn-lt"/>
                <a:ea typeface="+mn-ea"/>
                <a:cs typeface="+mn-cs"/>
              </a:rPr>
              <a:t>| d</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u, v</a:t>
            </a:r>
            <a:r>
              <a:rPr lang="en-US" altLang="zh-CN" sz="1100" b="0" i="0" kern="1200" dirty="0">
                <a:solidFill>
                  <a:schemeClr val="tx1"/>
                </a:solidFill>
                <a:effectLst/>
                <a:latin typeface="+mn-lt"/>
                <a:ea typeface="+mn-ea"/>
                <a:cs typeface="+mn-cs"/>
              </a:rPr>
              <a:t>) </a:t>
            </a:r>
            <a:r>
              <a:rPr lang="en-US" altLang="zh-CN" sz="1100" b="0" i="1" kern="1200" dirty="0">
                <a:solidFill>
                  <a:schemeClr val="tx1"/>
                </a:solidFill>
                <a:effectLst/>
                <a:latin typeface="+mn-lt"/>
                <a:ea typeface="+mn-ea"/>
                <a:cs typeface="+mn-cs"/>
              </a:rPr>
              <a:t>≤ </a:t>
            </a:r>
            <a:r>
              <a:rPr lang="en-US" altLang="zh-CN" sz="1100" b="0" i="0" kern="1200" dirty="0">
                <a:solidFill>
                  <a:schemeClr val="tx1"/>
                </a:solidFill>
                <a:effectLst/>
                <a:latin typeface="+mn-lt"/>
                <a:ea typeface="+mn-ea"/>
                <a:cs typeface="+mn-cs"/>
              </a:rPr>
              <a:t>2</a:t>
            </a:r>
            <a:r>
              <a:rPr lang="en-US" altLang="zh-CN" sz="1100" b="0" i="1" kern="1200" dirty="0">
                <a:solidFill>
                  <a:schemeClr val="tx1"/>
                </a:solidFill>
                <a:effectLst/>
                <a:latin typeface="+mn-lt"/>
                <a:ea typeface="+mn-ea"/>
                <a:cs typeface="+mn-cs"/>
              </a:rPr>
              <a:t>r}</a:t>
            </a:r>
            <a:r>
              <a:rPr lang="en-US" altLang="zh-CN" sz="1100" b="0" i="0" kern="1200" dirty="0">
                <a:solidFill>
                  <a:schemeClr val="tx1"/>
                </a:solidFill>
                <a:effectLst/>
                <a:latin typeface="+mn-lt"/>
                <a:ea typeface="+mn-ea"/>
                <a:cs typeface="+mn-cs"/>
              </a:rPr>
              <a:t>. </a:t>
            </a:r>
          </a:p>
          <a:p>
            <a:pPr lvl="0" rtl="0">
              <a:spcBef>
                <a:spcPts val="0"/>
              </a:spcBef>
              <a:buNone/>
            </a:pPr>
            <a:endParaRPr lang="en-US" altLang="zh-CN" sz="1100" b="0" i="0" kern="1200" dirty="0">
              <a:solidFill>
                <a:schemeClr val="tx1"/>
              </a:solidFill>
              <a:effectLst/>
              <a:latin typeface="+mn-lt"/>
              <a:ea typeface="+mn-ea"/>
              <a:cs typeface="+mn-cs"/>
            </a:endParaRPr>
          </a:p>
          <a:p>
            <a:pPr lvl="0" rtl="0">
              <a:spcBef>
                <a:spcPts val="0"/>
              </a:spcBef>
              <a:buNone/>
            </a:pPr>
            <a:r>
              <a:rPr lang="en-US" altLang="zh-CN" sz="1100" b="0" i="0" kern="1200" dirty="0">
                <a:solidFill>
                  <a:schemeClr val="tx1"/>
                </a:solidFill>
                <a:effectLst/>
                <a:latin typeface="+mn-lt"/>
                <a:ea typeface="+mn-ea"/>
                <a:cs typeface="+mn-cs"/>
              </a:rPr>
              <a:t>Firstly, we can prune all the circles which exclude the query vertex </a:t>
            </a:r>
            <a:r>
              <a:rPr lang="en-US" altLang="zh-CN" sz="1100" b="0" i="1" kern="1200" dirty="0">
                <a:solidFill>
                  <a:schemeClr val="tx1"/>
                </a:solidFill>
                <a:effectLst/>
                <a:latin typeface="+mn-lt"/>
                <a:ea typeface="+mn-ea"/>
                <a:cs typeface="+mn-cs"/>
              </a:rPr>
              <a:t>q</a:t>
            </a:r>
            <a:r>
              <a:rPr lang="en-US" altLang="zh-CN" sz="1100" b="0" i="0" kern="1200" dirty="0">
                <a:solidFill>
                  <a:schemeClr val="tx1"/>
                </a:solidFill>
                <a:effectLst/>
                <a:latin typeface="+mn-lt"/>
                <a:ea typeface="+mn-ea"/>
                <a:cs typeface="+mn-cs"/>
              </a:rPr>
              <a:t>. We divide the circles into two groups,</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the entering circles and leaving circles, respectively. For each</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entering circle, we record the vertex it brings in and for each</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leaving circle, we record the vertex it moves out.</a:t>
            </a:r>
            <a:r>
              <a:rPr lang="en-US" altLang="zh-CN" dirty="0"/>
              <a:t> </a:t>
            </a:r>
            <a:r>
              <a:rPr lang="en-US" altLang="zh-CN" sz="1100" b="0" i="0" kern="1200" dirty="0">
                <a:solidFill>
                  <a:schemeClr val="tx1"/>
                </a:solidFill>
                <a:effectLst/>
                <a:latin typeface="+mn-lt"/>
                <a:ea typeface="+mn-ea"/>
                <a:cs typeface="+mn-cs"/>
              </a:rPr>
              <a:t>It is obvious that the number of vertices in </a:t>
            </a:r>
            <a:r>
              <a:rPr lang="en-US" altLang="zh-CN" sz="1100" b="0" i="1" kern="1200" dirty="0">
                <a:solidFill>
                  <a:schemeClr val="tx1"/>
                </a:solidFill>
                <a:effectLst/>
                <a:latin typeface="+mn-lt"/>
                <a:ea typeface="+mn-ea"/>
                <a:cs typeface="+mn-cs"/>
              </a:rPr>
              <a:t>V</a:t>
            </a:r>
            <a:r>
              <a:rPr lang="en-US" altLang="zh-CN" sz="1100" b="0" i="0" kern="1200" dirty="0">
                <a:solidFill>
                  <a:schemeClr val="tx1"/>
                </a:solidFill>
                <a:effectLst/>
                <a:latin typeface="+mn-lt"/>
                <a:ea typeface="+mn-ea"/>
                <a:cs typeface="+mn-cs"/>
              </a:rPr>
              <a:t>(</a:t>
            </a:r>
            <a:r>
              <a:rPr lang="en-US" altLang="zh-CN" sz="1100" b="0" i="1" kern="1200" dirty="0" err="1">
                <a:solidFill>
                  <a:schemeClr val="tx1"/>
                </a:solidFill>
                <a:effectLst/>
                <a:latin typeface="+mn-lt"/>
                <a:ea typeface="+mn-ea"/>
                <a:cs typeface="+mn-cs"/>
              </a:rPr>
              <a:t>Oenter</a:t>
            </a:r>
            <a:r>
              <a:rPr lang="en-US" altLang="zh-CN" sz="1100" b="0" i="0" kern="1200" dirty="0">
                <a:solidFill>
                  <a:schemeClr val="tx1"/>
                </a:solidFill>
                <a:effectLst/>
                <a:latin typeface="+mn-lt"/>
                <a:ea typeface="+mn-ea"/>
                <a:cs typeface="+mn-cs"/>
              </a:rPr>
              <a:t>) monotonously increase with</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the index of </a:t>
            </a:r>
            <a:r>
              <a:rPr lang="en-US" altLang="zh-CN" sz="1100" b="0" i="1" kern="1200" dirty="0" err="1">
                <a:solidFill>
                  <a:schemeClr val="tx1"/>
                </a:solidFill>
                <a:effectLst/>
                <a:latin typeface="+mn-lt"/>
                <a:ea typeface="+mn-ea"/>
                <a:cs typeface="+mn-cs"/>
              </a:rPr>
              <a:t>Oenter</a:t>
            </a:r>
            <a:r>
              <a:rPr lang="en-US" altLang="zh-CN" sz="1100" b="0" i="1" kern="1200" dirty="0">
                <a:solidFill>
                  <a:schemeClr val="tx1"/>
                </a:solidFill>
                <a:effectLst/>
                <a:latin typeface="+mn-lt"/>
                <a:ea typeface="+mn-ea"/>
                <a:cs typeface="+mn-cs"/>
              </a:rPr>
              <a:t> </a:t>
            </a:r>
            <a:r>
              <a:rPr lang="en-US" altLang="zh-CN" sz="1100" b="0" i="0" kern="1200" dirty="0">
                <a:solidFill>
                  <a:schemeClr val="tx1"/>
                </a:solidFill>
                <a:effectLst/>
                <a:latin typeface="+mn-lt"/>
                <a:ea typeface="+mn-ea"/>
                <a:cs typeface="+mn-cs"/>
              </a:rPr>
              <a:t>in </a:t>
            </a:r>
            <a:r>
              <a:rPr lang="en-US" altLang="zh-CN" sz="1100" b="0" i="1" kern="1200" dirty="0" err="1">
                <a:solidFill>
                  <a:schemeClr val="tx1"/>
                </a:solidFill>
                <a:effectLst/>
                <a:latin typeface="+mn-lt"/>
                <a:ea typeface="+mn-ea"/>
                <a:cs typeface="+mn-cs"/>
              </a:rPr>
              <a:t>Lenter</a:t>
            </a:r>
            <a:r>
              <a:rPr lang="en-US" altLang="zh-CN" sz="1100" b="0" i="0" kern="1200" dirty="0">
                <a:solidFill>
                  <a:schemeClr val="tx1"/>
                </a:solidFill>
                <a:effectLst/>
                <a:latin typeface="+mn-lt"/>
                <a:ea typeface="+mn-ea"/>
                <a:cs typeface="+mn-cs"/>
              </a:rPr>
              <a:t>. </a:t>
            </a:r>
            <a:r>
              <a:rPr lang="en-US" altLang="zh-CN" dirty="0"/>
              <a:t/>
            </a:r>
            <a:br>
              <a:rPr lang="en-US" altLang="zh-CN" dirty="0"/>
            </a:br>
            <a:r>
              <a:rPr lang="en-US" altLang="zh-CN" dirty="0"/>
              <a:t/>
            </a:r>
            <a:br>
              <a:rPr lang="en-US" altLang="zh-CN" dirty="0"/>
            </a:br>
            <a:r>
              <a:rPr lang="en-US" altLang="zh-CN" dirty="0"/>
              <a:t/>
            </a:r>
            <a:br>
              <a:rPr lang="en-US" altLang="zh-CN" dirty="0"/>
            </a:br>
            <a:r>
              <a:rPr lang="en-US" altLang="zh-CN" dirty="0"/>
              <a:t/>
            </a:r>
            <a:br>
              <a:rPr lang="en-US" altLang="zh-CN" dirty="0"/>
            </a:br>
            <a:endParaRPr dirty="0"/>
          </a:p>
        </p:txBody>
      </p:sp>
    </p:spTree>
    <p:extLst>
      <p:ext uri="{BB962C8B-B14F-4D97-AF65-F5344CB8AC3E}">
        <p14:creationId xmlns:p14="http://schemas.microsoft.com/office/powerpoint/2010/main" val="1781801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r>
              <a:rPr lang="en-US" altLang="zh-CN" sz="1100" b="0" i="0" kern="1200" dirty="0">
                <a:solidFill>
                  <a:schemeClr val="tx1"/>
                </a:solidFill>
                <a:effectLst/>
                <a:latin typeface="+mn-lt"/>
                <a:ea typeface="+mn-ea"/>
                <a:cs typeface="+mn-cs"/>
              </a:rPr>
              <a:t>We use four real datasets in our experiments including </a:t>
            </a:r>
            <a:r>
              <a:rPr lang="en-US" altLang="zh-CN" sz="1100" b="0" i="0" kern="1200" dirty="0" err="1">
                <a:solidFill>
                  <a:schemeClr val="tx1"/>
                </a:solidFill>
                <a:effectLst/>
                <a:latin typeface="+mn-lt"/>
                <a:ea typeface="+mn-ea"/>
                <a:cs typeface="+mn-cs"/>
              </a:rPr>
              <a:t>Brightkite</a:t>
            </a:r>
            <a:r>
              <a:rPr lang="en-US" altLang="zh-CN" sz="1100" b="0" i="0" kern="1200" dirty="0">
                <a:solidFill>
                  <a:schemeClr val="tx1"/>
                </a:solidFill>
                <a:effectLst/>
                <a:latin typeface="+mn-lt"/>
                <a:ea typeface="+mn-ea"/>
                <a:cs typeface="+mn-cs"/>
              </a:rPr>
              <a:t>, </a:t>
            </a:r>
            <a:r>
              <a:rPr lang="en-US" altLang="zh-CN" sz="1100" b="0" i="0" kern="1200" dirty="0" err="1">
                <a:solidFill>
                  <a:schemeClr val="tx1"/>
                </a:solidFill>
                <a:effectLst/>
                <a:latin typeface="+mn-lt"/>
                <a:ea typeface="+mn-ea"/>
                <a:cs typeface="+mn-cs"/>
              </a:rPr>
              <a:t>Gowalla</a:t>
            </a:r>
            <a:r>
              <a:rPr lang="en-US" altLang="zh-CN" sz="1100" b="0" i="0" kern="1200" dirty="0">
                <a:solidFill>
                  <a:schemeClr val="tx1"/>
                </a:solidFill>
                <a:effectLst/>
                <a:latin typeface="+mn-lt"/>
                <a:ea typeface="+mn-ea"/>
                <a:cs typeface="+mn-cs"/>
              </a:rPr>
              <a:t>, Flickr, and Foursquare. In the four datasets, we consider each user associated with a geo-location coordinate (latitude and longitude) as a vertex and the friendship between two users is represented by an edge. </a:t>
            </a:r>
            <a:r>
              <a:rPr lang="en-US" altLang="zh-CN" sz="1100" b="0" i="0" kern="1200" dirty="0" err="1">
                <a:solidFill>
                  <a:schemeClr val="tx1"/>
                </a:solidFill>
                <a:effectLst/>
                <a:latin typeface="+mn-lt"/>
                <a:ea typeface="+mn-ea"/>
                <a:cs typeface="+mn-cs"/>
              </a:rPr>
              <a:t>Helmert</a:t>
            </a:r>
            <a:r>
              <a:rPr lang="en-US" altLang="zh-CN" sz="1100" b="0" i="0" kern="1200" dirty="0">
                <a:solidFill>
                  <a:schemeClr val="tx1"/>
                </a:solidFill>
                <a:effectLst/>
                <a:latin typeface="+mn-lt"/>
                <a:ea typeface="+mn-ea"/>
                <a:cs typeface="+mn-cs"/>
              </a:rPr>
              <a:t> transformation [13] is adopted to transform geo-location coordinates of vertices to Cartesian coordinates.</a:t>
            </a:r>
            <a:r>
              <a:rPr lang="en-US" altLang="zh-CN" dirty="0"/>
              <a:t> </a:t>
            </a:r>
            <a:br>
              <a:rPr lang="en-US" altLang="zh-CN" dirty="0"/>
            </a:br>
            <a:endParaRPr dirty="0"/>
          </a:p>
        </p:txBody>
      </p:sp>
    </p:spTree>
    <p:extLst>
      <p:ext uri="{BB962C8B-B14F-4D97-AF65-F5344CB8AC3E}">
        <p14:creationId xmlns:p14="http://schemas.microsoft.com/office/powerpoint/2010/main" val="595178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r>
              <a:rPr lang="en-US" altLang="zh-CN" sz="1100" b="0" i="0" kern="1200" dirty="0">
                <a:solidFill>
                  <a:schemeClr val="tx1"/>
                </a:solidFill>
                <a:effectLst/>
                <a:latin typeface="+mn-lt"/>
                <a:ea typeface="+mn-ea"/>
                <a:cs typeface="+mn-cs"/>
              </a:rPr>
              <a:t>We mark the vertices and the MCC of these two RB-</a:t>
            </a:r>
            <a:r>
              <a:rPr lang="en-US" altLang="zh-CN" sz="1100" b="0" i="1" kern="1200" dirty="0">
                <a:solidFill>
                  <a:schemeClr val="tx1"/>
                </a:solidFill>
                <a:effectLst/>
                <a:latin typeface="+mn-lt"/>
                <a:ea typeface="+mn-ea"/>
                <a:cs typeface="+mn-cs"/>
              </a:rPr>
              <a:t>k</a:t>
            </a:r>
            <a:r>
              <a:rPr lang="en-US" altLang="zh-CN" sz="1100" b="0" i="0" kern="1200" dirty="0">
                <a:solidFill>
                  <a:schemeClr val="tx1"/>
                </a:solidFill>
                <a:effectLst/>
                <a:latin typeface="+mn-lt"/>
                <a:ea typeface="+mn-ea"/>
                <a:cs typeface="+mn-cs"/>
              </a:rPr>
              <a:t>-cores in black color and grey color, respectively. We can see that, the social constraint and the spatial constraint both contribute to the construction of these two RB-</a:t>
            </a:r>
            <a:r>
              <a:rPr lang="en-US" altLang="zh-CN" sz="1100" b="0" i="1" kern="1200" dirty="0">
                <a:solidFill>
                  <a:schemeClr val="tx1"/>
                </a:solidFill>
                <a:effectLst/>
                <a:latin typeface="+mn-lt"/>
                <a:ea typeface="+mn-ea"/>
                <a:cs typeface="+mn-cs"/>
              </a:rPr>
              <a:t>k</a:t>
            </a:r>
            <a:r>
              <a:rPr lang="en-US" altLang="zh-CN" sz="1100" b="0" i="0" kern="1200" dirty="0">
                <a:solidFill>
                  <a:schemeClr val="tx1"/>
                </a:solidFill>
                <a:effectLst/>
                <a:latin typeface="+mn-lt"/>
                <a:ea typeface="+mn-ea"/>
                <a:cs typeface="+mn-cs"/>
              </a:rPr>
              <a:t>-cores. For example, if the social constraint is ignored, the black vertices enclosed by the grey circle will be included in the grey RB-</a:t>
            </a:r>
            <a:r>
              <a:rPr lang="en-US" altLang="zh-CN" sz="1100" b="0" i="1" kern="1200" dirty="0">
                <a:solidFill>
                  <a:schemeClr val="tx1"/>
                </a:solidFill>
                <a:effectLst/>
                <a:latin typeface="+mn-lt"/>
                <a:ea typeface="+mn-ea"/>
                <a:cs typeface="+mn-cs"/>
              </a:rPr>
              <a:t>k</a:t>
            </a:r>
            <a:r>
              <a:rPr lang="en-US" altLang="zh-CN" sz="1100" b="0" i="0" kern="1200" dirty="0">
                <a:solidFill>
                  <a:schemeClr val="tx1"/>
                </a:solidFill>
                <a:effectLst/>
                <a:latin typeface="+mn-lt"/>
                <a:ea typeface="+mn-ea"/>
                <a:cs typeface="+mn-cs"/>
              </a:rPr>
              <a:t>-core. On the other hand, all the</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vertices in Figure 7 will be united into one community if the</a:t>
            </a:r>
            <a:r>
              <a:rPr lang="en-US" altLang="zh-CN" dirty="0"/>
              <a:t> </a:t>
            </a:r>
            <a:br>
              <a:rPr lang="en-US" altLang="zh-CN" dirty="0"/>
            </a:br>
            <a:r>
              <a:rPr lang="en-US" altLang="zh-CN" sz="1100" b="0" i="0" kern="1200" dirty="0">
                <a:solidFill>
                  <a:schemeClr val="tx1"/>
                </a:solidFill>
                <a:effectLst/>
                <a:latin typeface="+mn-lt"/>
                <a:ea typeface="+mn-ea"/>
                <a:cs typeface="+mn-cs"/>
              </a:rPr>
              <a:t>radius constraint is not being considered.</a:t>
            </a:r>
            <a:r>
              <a:rPr lang="en-US" altLang="zh-CN" dirty="0"/>
              <a:t>  </a:t>
            </a:r>
            <a:r>
              <a:rPr lang="en-US" altLang="zh-CN" sz="1100" b="0" i="0" kern="1200" dirty="0">
                <a:solidFill>
                  <a:schemeClr val="tx1"/>
                </a:solidFill>
                <a:effectLst/>
                <a:latin typeface="+mn-lt"/>
                <a:ea typeface="+mn-ea"/>
                <a:cs typeface="+mn-cs"/>
              </a:rPr>
              <a:t>Using the same </a:t>
            </a:r>
            <a:r>
              <a:rPr lang="en-US" altLang="zh-CN" sz="1100" b="0" i="1" kern="1200" dirty="0">
                <a:solidFill>
                  <a:schemeClr val="tx1"/>
                </a:solidFill>
                <a:effectLst/>
                <a:latin typeface="+mn-lt"/>
                <a:ea typeface="+mn-ea"/>
                <a:cs typeface="+mn-cs"/>
              </a:rPr>
              <a:t>q </a:t>
            </a:r>
            <a:r>
              <a:rPr lang="en-US" altLang="zh-CN" sz="1100" b="0" i="0" kern="1200" dirty="0">
                <a:solidFill>
                  <a:schemeClr val="tx1"/>
                </a:solidFill>
                <a:effectLst/>
                <a:latin typeface="+mn-lt"/>
                <a:ea typeface="+mn-ea"/>
                <a:cs typeface="+mn-cs"/>
              </a:rPr>
              <a:t>and </a:t>
            </a:r>
            <a:r>
              <a:rPr lang="en-US" altLang="zh-CN" sz="1100" b="0" i="1" kern="1200" dirty="0">
                <a:solidFill>
                  <a:schemeClr val="tx1"/>
                </a:solidFill>
                <a:effectLst/>
                <a:latin typeface="+mn-lt"/>
                <a:ea typeface="+mn-ea"/>
                <a:cs typeface="+mn-cs"/>
              </a:rPr>
              <a:t>k</a:t>
            </a:r>
            <a:r>
              <a:rPr lang="en-US" altLang="zh-CN" sz="1100" b="0" i="0" kern="1200" dirty="0">
                <a:solidFill>
                  <a:schemeClr val="tx1"/>
                </a:solidFill>
                <a:effectLst/>
                <a:latin typeface="+mn-lt"/>
                <a:ea typeface="+mn-ea"/>
                <a:cs typeface="+mn-cs"/>
              </a:rPr>
              <a:t>, the SAC search (i.e., a similar model in [3]) will provide the communities with black color as shown in Figure 7 and Figure 8. The radius of the black circles are 0.74km and 1.67km in Figure 7 and Figure 8,respectively. Comparing with the SAC search, in Figure 7, our RB-</a:t>
            </a:r>
            <a:r>
              <a:rPr lang="en-US" altLang="zh-CN" sz="1100" b="0" i="1" kern="1200" dirty="0">
                <a:solidFill>
                  <a:schemeClr val="tx1"/>
                </a:solidFill>
                <a:effectLst/>
                <a:latin typeface="+mn-lt"/>
                <a:ea typeface="+mn-ea"/>
                <a:cs typeface="+mn-cs"/>
              </a:rPr>
              <a:t>k</a:t>
            </a:r>
            <a:r>
              <a:rPr lang="en-US" altLang="zh-CN" sz="1100" b="0" i="0" kern="1200" dirty="0">
                <a:solidFill>
                  <a:schemeClr val="tx1"/>
                </a:solidFill>
                <a:effectLst/>
                <a:latin typeface="+mn-lt"/>
                <a:ea typeface="+mn-ea"/>
                <a:cs typeface="+mn-cs"/>
              </a:rPr>
              <a:t>-core search can give users more options by slightly</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increasing the minimum radius (i.e., from 0.74km to 0.76km)</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for the same </a:t>
            </a:r>
            <a:r>
              <a:rPr lang="en-US" altLang="zh-CN" sz="1100" b="0" i="1" kern="1200" dirty="0">
                <a:solidFill>
                  <a:schemeClr val="tx1"/>
                </a:solidFill>
                <a:effectLst/>
                <a:latin typeface="+mn-lt"/>
                <a:ea typeface="+mn-ea"/>
                <a:cs typeface="+mn-cs"/>
              </a:rPr>
              <a:t>q </a:t>
            </a:r>
            <a:r>
              <a:rPr lang="en-US" altLang="zh-CN" sz="1100" b="0" i="0" kern="1200" dirty="0">
                <a:solidFill>
                  <a:schemeClr val="tx1"/>
                </a:solidFill>
                <a:effectLst/>
                <a:latin typeface="+mn-lt"/>
                <a:ea typeface="+mn-ea"/>
                <a:cs typeface="+mn-cs"/>
              </a:rPr>
              <a:t>and </a:t>
            </a:r>
            <a:r>
              <a:rPr lang="en-US" altLang="zh-CN" sz="1100" b="0" i="1" kern="1200" dirty="0">
                <a:solidFill>
                  <a:schemeClr val="tx1"/>
                </a:solidFill>
                <a:effectLst/>
                <a:latin typeface="+mn-lt"/>
                <a:ea typeface="+mn-ea"/>
                <a:cs typeface="+mn-cs"/>
              </a:rPr>
              <a:t>k</a:t>
            </a:r>
            <a:r>
              <a:rPr lang="en-US" altLang="zh-CN" sz="1100" b="0" i="0" kern="1200" dirty="0">
                <a:solidFill>
                  <a:schemeClr val="tx1"/>
                </a:solidFill>
                <a:effectLst/>
                <a:latin typeface="+mn-lt"/>
                <a:ea typeface="+mn-ea"/>
                <a:cs typeface="+mn-cs"/>
              </a:rPr>
              <a:t>. In Figure 8, the RB-</a:t>
            </a:r>
            <a:r>
              <a:rPr lang="en-US" altLang="zh-CN" sz="1100" b="0" i="1" kern="1200" dirty="0">
                <a:solidFill>
                  <a:schemeClr val="tx1"/>
                </a:solidFill>
                <a:effectLst/>
                <a:latin typeface="+mn-lt"/>
                <a:ea typeface="+mn-ea"/>
                <a:cs typeface="+mn-cs"/>
              </a:rPr>
              <a:t>k</a:t>
            </a:r>
            <a:r>
              <a:rPr lang="en-US" altLang="zh-CN" sz="1100" b="0" i="0" kern="1200" dirty="0">
                <a:solidFill>
                  <a:schemeClr val="tx1"/>
                </a:solidFill>
                <a:effectLst/>
                <a:latin typeface="+mn-lt"/>
                <a:ea typeface="+mn-ea"/>
                <a:cs typeface="+mn-cs"/>
              </a:rPr>
              <a:t>-core search is able to provide users more than one selection for the same </a:t>
            </a:r>
            <a:r>
              <a:rPr lang="en-US" altLang="zh-CN" sz="1100" b="0" i="1" kern="1200" dirty="0">
                <a:solidFill>
                  <a:schemeClr val="tx1"/>
                </a:solidFill>
                <a:effectLst/>
                <a:latin typeface="+mn-lt"/>
                <a:ea typeface="+mn-ea"/>
                <a:cs typeface="+mn-cs"/>
              </a:rPr>
              <a:t>q</a:t>
            </a:r>
            <a:r>
              <a:rPr lang="en-US" altLang="zh-CN" sz="1100" b="0" i="0" kern="1200" dirty="0">
                <a:solidFill>
                  <a:schemeClr val="tx1"/>
                </a:solidFill>
                <a:effectLst/>
                <a:latin typeface="+mn-lt"/>
                <a:ea typeface="+mn-ea"/>
                <a:cs typeface="+mn-cs"/>
              </a:rPr>
              <a:t>, </a:t>
            </a:r>
            <a:r>
              <a:rPr lang="en-US" altLang="zh-CN" sz="1100" b="0" i="1" kern="1200" dirty="0">
                <a:solidFill>
                  <a:schemeClr val="tx1"/>
                </a:solidFill>
                <a:effectLst/>
                <a:latin typeface="+mn-lt"/>
                <a:ea typeface="+mn-ea"/>
                <a:cs typeface="+mn-cs"/>
              </a:rPr>
              <a:t>k</a:t>
            </a:r>
            <a:r>
              <a:rPr lang="en-US" altLang="zh-CN" sz="1100" b="0" i="0" kern="1200" dirty="0">
                <a:solidFill>
                  <a:schemeClr val="tx1"/>
                </a:solidFill>
                <a:effectLst/>
                <a:latin typeface="+mn-lt"/>
                <a:ea typeface="+mn-ea"/>
                <a:cs typeface="+mn-cs"/>
              </a:rPr>
              <a:t>, and minimum </a:t>
            </a:r>
            <a:r>
              <a:rPr lang="en-US" altLang="zh-CN" sz="1100" b="0" i="1" kern="1200" dirty="0">
                <a:solidFill>
                  <a:schemeClr val="tx1"/>
                </a:solidFill>
                <a:effectLst/>
                <a:latin typeface="+mn-lt"/>
                <a:ea typeface="+mn-ea"/>
                <a:cs typeface="+mn-cs"/>
              </a:rPr>
              <a:t>r</a:t>
            </a:r>
            <a:r>
              <a:rPr lang="en-US" altLang="zh-CN" sz="1100" b="0" i="0" kern="1200" dirty="0">
                <a:solidFill>
                  <a:schemeClr val="tx1"/>
                </a:solidFill>
                <a:effectLst/>
                <a:latin typeface="+mn-lt"/>
                <a:ea typeface="+mn-ea"/>
                <a:cs typeface="+mn-cs"/>
              </a:rPr>
              <a:t>.</a:t>
            </a:r>
            <a:r>
              <a:rPr lang="en-US" altLang="zh-CN" dirty="0"/>
              <a:t> </a:t>
            </a:r>
            <a:br>
              <a:rPr lang="en-US" altLang="zh-CN" dirty="0"/>
            </a:br>
            <a:endParaRPr dirty="0"/>
          </a:p>
        </p:txBody>
      </p:sp>
    </p:spTree>
    <p:extLst>
      <p:ext uri="{BB962C8B-B14F-4D97-AF65-F5344CB8AC3E}">
        <p14:creationId xmlns:p14="http://schemas.microsoft.com/office/powerpoint/2010/main" val="221394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r>
              <a:rPr lang="en-US" altLang="zh-CN" sz="1100" b="0" i="0" kern="1200" dirty="0">
                <a:solidFill>
                  <a:schemeClr val="tx1"/>
                </a:solidFill>
                <a:effectLst/>
                <a:latin typeface="+mn-lt"/>
                <a:ea typeface="+mn-ea"/>
                <a:cs typeface="+mn-cs"/>
              </a:rPr>
              <a:t>As expected, </a:t>
            </a:r>
            <a:r>
              <a:rPr lang="en-US" altLang="zh-CN" sz="1100" b="0" i="0" kern="1200" dirty="0" err="1">
                <a:solidFill>
                  <a:schemeClr val="tx1"/>
                </a:solidFill>
                <a:effectLst/>
                <a:latin typeface="+mn-lt"/>
                <a:ea typeface="+mn-ea"/>
                <a:cs typeface="+mn-cs"/>
              </a:rPr>
              <a:t>RotC</a:t>
            </a:r>
            <a:r>
              <a:rPr lang="en-US" altLang="zh-CN" sz="1100" b="0" i="0" kern="1200" dirty="0">
                <a:solidFill>
                  <a:schemeClr val="tx1"/>
                </a:solidFill>
                <a:effectLst/>
                <a:latin typeface="+mn-lt"/>
                <a:ea typeface="+mn-ea"/>
                <a:cs typeface="+mn-cs"/>
              </a:rPr>
              <a:t> and </a:t>
            </a:r>
            <a:r>
              <a:rPr lang="en-US" altLang="zh-CN" sz="1100" b="0" i="0" kern="1200" dirty="0" err="1">
                <a:solidFill>
                  <a:schemeClr val="tx1"/>
                </a:solidFill>
                <a:effectLst/>
                <a:latin typeface="+mn-lt"/>
                <a:ea typeface="+mn-ea"/>
                <a:cs typeface="+mn-cs"/>
              </a:rPr>
              <a:t>RotC</a:t>
            </a:r>
            <a:r>
              <a:rPr lang="en-US" altLang="zh-CN" sz="1100" b="0" i="0" kern="1200" dirty="0">
                <a:solidFill>
                  <a:schemeClr val="tx1"/>
                </a:solidFill>
                <a:effectLst/>
                <a:latin typeface="+mn-lt"/>
                <a:ea typeface="+mn-ea"/>
                <a:cs typeface="+mn-cs"/>
              </a:rPr>
              <a:t>+ significantly outperform </a:t>
            </a:r>
            <a:r>
              <a:rPr lang="en-US" altLang="zh-CN" sz="1100" b="0" i="0" kern="1200" dirty="0" err="1">
                <a:solidFill>
                  <a:schemeClr val="tx1"/>
                </a:solidFill>
                <a:effectLst/>
                <a:latin typeface="+mn-lt"/>
                <a:ea typeface="+mn-ea"/>
                <a:cs typeface="+mn-cs"/>
              </a:rPr>
              <a:t>TriV</a:t>
            </a:r>
            <a:r>
              <a:rPr lang="en-US" altLang="zh-CN" sz="1100" b="0" i="0" kern="1200" dirty="0">
                <a:solidFill>
                  <a:schemeClr val="tx1"/>
                </a:solidFill>
                <a:effectLst/>
                <a:latin typeface="+mn-lt"/>
                <a:ea typeface="+mn-ea"/>
                <a:cs typeface="+mn-cs"/>
              </a:rPr>
              <a:t> and </a:t>
            </a:r>
            <a:r>
              <a:rPr lang="en-US" altLang="zh-CN" sz="1100" b="0" i="0" kern="1200" dirty="0" err="1">
                <a:solidFill>
                  <a:schemeClr val="tx1"/>
                </a:solidFill>
                <a:effectLst/>
                <a:latin typeface="+mn-lt"/>
                <a:ea typeface="+mn-ea"/>
                <a:cs typeface="+mn-cs"/>
              </a:rPr>
              <a:t>BinV</a:t>
            </a:r>
            <a:r>
              <a:rPr lang="en-US" altLang="zh-CN" sz="1100" b="0" i="0" kern="1200" dirty="0">
                <a:solidFill>
                  <a:schemeClr val="tx1"/>
                </a:solidFill>
                <a:effectLst/>
                <a:latin typeface="+mn-lt"/>
                <a:ea typeface="+mn-ea"/>
                <a:cs typeface="+mn-cs"/>
              </a:rPr>
              <a:t> on both datasets because of using the rotating circle technique. For example, on both datasets, </a:t>
            </a:r>
            <a:r>
              <a:rPr lang="en-US" altLang="zh-CN" sz="1100" b="0" i="0" kern="1200" dirty="0" err="1">
                <a:solidFill>
                  <a:schemeClr val="tx1"/>
                </a:solidFill>
                <a:effectLst/>
                <a:latin typeface="+mn-lt"/>
                <a:ea typeface="+mn-ea"/>
                <a:cs typeface="+mn-cs"/>
              </a:rPr>
              <a:t>RotC</a:t>
            </a:r>
            <a:r>
              <a:rPr lang="en-US" altLang="zh-CN" sz="1100" b="0" i="0" kern="1200" dirty="0">
                <a:solidFill>
                  <a:schemeClr val="tx1"/>
                </a:solidFill>
                <a:effectLst/>
                <a:latin typeface="+mn-lt"/>
                <a:ea typeface="+mn-ea"/>
                <a:cs typeface="+mn-cs"/>
              </a:rPr>
              <a:t> is about one order of magnitude faster than </a:t>
            </a:r>
            <a:r>
              <a:rPr lang="en-US" altLang="zh-CN" sz="1100" b="0" i="0" kern="1200" dirty="0" err="1">
                <a:solidFill>
                  <a:schemeClr val="tx1"/>
                </a:solidFill>
                <a:effectLst/>
                <a:latin typeface="+mn-lt"/>
                <a:ea typeface="+mn-ea"/>
                <a:cs typeface="+mn-cs"/>
              </a:rPr>
              <a:t>TriV</a:t>
            </a:r>
            <a:r>
              <a:rPr lang="en-US" altLang="zh-CN" sz="1100" b="0" i="0" kern="1200" dirty="0">
                <a:solidFill>
                  <a:schemeClr val="tx1"/>
                </a:solidFill>
                <a:effectLst/>
                <a:latin typeface="+mn-lt"/>
                <a:ea typeface="+mn-ea"/>
                <a:cs typeface="+mn-cs"/>
              </a:rPr>
              <a:t> and </a:t>
            </a:r>
            <a:r>
              <a:rPr lang="en-US" altLang="zh-CN" sz="1100" b="0" i="0" kern="1200" dirty="0" err="1">
                <a:solidFill>
                  <a:schemeClr val="tx1"/>
                </a:solidFill>
                <a:effectLst/>
                <a:latin typeface="+mn-lt"/>
                <a:ea typeface="+mn-ea"/>
                <a:cs typeface="+mn-cs"/>
              </a:rPr>
              <a:t>BinV</a:t>
            </a:r>
            <a:r>
              <a:rPr lang="en-US" altLang="zh-CN" sz="1100" b="0" i="0" kern="1200" dirty="0">
                <a:solidFill>
                  <a:schemeClr val="tx1"/>
                </a:solidFill>
                <a:effectLst/>
                <a:latin typeface="+mn-lt"/>
                <a:ea typeface="+mn-ea"/>
                <a:cs typeface="+mn-cs"/>
              </a:rPr>
              <a:t> and </a:t>
            </a:r>
            <a:r>
              <a:rPr lang="en-US" altLang="zh-CN" sz="1100" b="0" i="0" kern="1200" dirty="0" err="1">
                <a:solidFill>
                  <a:schemeClr val="tx1"/>
                </a:solidFill>
                <a:effectLst/>
                <a:latin typeface="+mn-lt"/>
                <a:ea typeface="+mn-ea"/>
                <a:cs typeface="+mn-cs"/>
              </a:rPr>
              <a:t>RotC</a:t>
            </a:r>
            <a:r>
              <a:rPr lang="en-US" altLang="zh-CN" sz="1100" b="0" i="0" kern="1200" dirty="0">
                <a:solidFill>
                  <a:schemeClr val="tx1"/>
                </a:solidFill>
                <a:effectLst/>
                <a:latin typeface="+mn-lt"/>
                <a:ea typeface="+mn-ea"/>
                <a:cs typeface="+mn-cs"/>
              </a:rPr>
              <a:t>+ is at least two orders of magnitude faster than </a:t>
            </a:r>
            <a:r>
              <a:rPr lang="en-US" altLang="zh-CN" sz="1100" b="0" i="0" kern="1200" dirty="0" err="1">
                <a:solidFill>
                  <a:schemeClr val="tx1"/>
                </a:solidFill>
                <a:effectLst/>
                <a:latin typeface="+mn-lt"/>
                <a:ea typeface="+mn-ea"/>
                <a:cs typeface="+mn-cs"/>
              </a:rPr>
              <a:t>TriV</a:t>
            </a:r>
            <a:r>
              <a:rPr lang="en-US" altLang="zh-CN" sz="1100" b="0" i="0" kern="1200" dirty="0">
                <a:solidFill>
                  <a:schemeClr val="tx1"/>
                </a:solidFill>
                <a:effectLst/>
                <a:latin typeface="+mn-lt"/>
                <a:ea typeface="+mn-ea"/>
                <a:cs typeface="+mn-cs"/>
              </a:rPr>
              <a:t> and </a:t>
            </a:r>
            <a:r>
              <a:rPr lang="en-US" altLang="zh-CN" sz="1100" b="0" i="0" kern="1200" dirty="0" err="1">
                <a:solidFill>
                  <a:schemeClr val="tx1"/>
                </a:solidFill>
                <a:effectLst/>
                <a:latin typeface="+mn-lt"/>
                <a:ea typeface="+mn-ea"/>
                <a:cs typeface="+mn-cs"/>
              </a:rPr>
              <a:t>BinV</a:t>
            </a:r>
            <a:r>
              <a:rPr lang="en-US" altLang="zh-CN" sz="1100" b="0" i="0" kern="1200" dirty="0">
                <a:solidFill>
                  <a:schemeClr val="tx1"/>
                </a:solidFill>
                <a:effectLst/>
                <a:latin typeface="+mn-lt"/>
                <a:ea typeface="+mn-ea"/>
                <a:cs typeface="+mn-cs"/>
              </a:rPr>
              <a:t>.</a:t>
            </a:r>
            <a:r>
              <a:rPr lang="en-US" altLang="zh-CN" dirty="0"/>
              <a:t>  </a:t>
            </a:r>
            <a:r>
              <a:rPr lang="en-US" altLang="zh-CN" sz="1100" b="0" i="0" kern="1200" dirty="0">
                <a:solidFill>
                  <a:schemeClr val="tx1"/>
                </a:solidFill>
                <a:effectLst/>
                <a:latin typeface="+mn-lt"/>
                <a:ea typeface="+mn-ea"/>
                <a:cs typeface="+mn-cs"/>
              </a:rPr>
              <a:t>we compare its performance with the state-</a:t>
            </a:r>
            <a:r>
              <a:rPr lang="en-US" altLang="zh-CN" sz="1100" b="0" i="0" kern="1200" dirty="0" err="1">
                <a:solidFill>
                  <a:schemeClr val="tx1"/>
                </a:solidFill>
                <a:effectLst/>
                <a:latin typeface="+mn-lt"/>
                <a:ea typeface="+mn-ea"/>
                <a:cs typeface="+mn-cs"/>
              </a:rPr>
              <a:t>ofthe</a:t>
            </a:r>
            <a:r>
              <a:rPr lang="en-US" altLang="zh-CN" sz="1100" b="0" i="0" kern="1200" dirty="0">
                <a:solidFill>
                  <a:schemeClr val="tx1"/>
                </a:solidFill>
                <a:effectLst/>
                <a:latin typeface="+mn-lt"/>
                <a:ea typeface="+mn-ea"/>
                <a:cs typeface="+mn-cs"/>
              </a:rPr>
              <a:t>-art exact algorithm SAC-Exact+ proposed in [3].  Comparing the minimal time cost of the two algorithms on both datasets in our experiments, we can conclude that SAC-</a:t>
            </a:r>
            <a:r>
              <a:rPr lang="en-US" altLang="zh-CN" sz="1100" b="0" i="0" kern="1200" dirty="0" err="1">
                <a:solidFill>
                  <a:schemeClr val="tx1"/>
                </a:solidFill>
                <a:effectLst/>
                <a:latin typeface="+mn-lt"/>
                <a:ea typeface="+mn-ea"/>
                <a:cs typeface="+mn-cs"/>
              </a:rPr>
              <a:t>RotC</a:t>
            </a:r>
            <a:r>
              <a:rPr lang="en-US" altLang="zh-CN" sz="1100" b="0" i="0" kern="1200" dirty="0">
                <a:solidFill>
                  <a:schemeClr val="tx1"/>
                </a:solidFill>
                <a:effectLst/>
                <a:latin typeface="+mn-lt"/>
                <a:ea typeface="+mn-ea"/>
                <a:cs typeface="+mn-cs"/>
              </a:rPr>
              <a:t>+ can achieve a speed-up around twice.</a:t>
            </a:r>
            <a:r>
              <a:rPr lang="en-US" altLang="zh-CN" dirty="0"/>
              <a:t> </a:t>
            </a:r>
            <a:br>
              <a:rPr lang="en-US" altLang="zh-CN" dirty="0"/>
            </a:br>
            <a:endParaRPr dirty="0"/>
          </a:p>
        </p:txBody>
      </p:sp>
    </p:spTree>
    <p:extLst>
      <p:ext uri="{BB962C8B-B14F-4D97-AF65-F5344CB8AC3E}">
        <p14:creationId xmlns:p14="http://schemas.microsoft.com/office/powerpoint/2010/main" val="39566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535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200169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45284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0" i="1" kern="1200" dirty="0">
                <a:solidFill>
                  <a:schemeClr val="tx1"/>
                </a:solidFill>
                <a:effectLst/>
                <a:latin typeface="+mn-lt"/>
                <a:ea typeface="+mn-ea"/>
                <a:cs typeface="+mn-cs"/>
              </a:rPr>
              <a:t>Geosocial Network is a type of social networking in which uses geographic information to enable additional social dynamics. Geolocation techniques can allow social networks to connect and coordinate users with local people or events that match their interests. </a:t>
            </a:r>
            <a:r>
              <a:rPr lang="en-US" altLang="zh-CN" sz="1100" b="0" i="0" kern="1200" dirty="0">
                <a:solidFill>
                  <a:schemeClr val="tx1"/>
                </a:solidFill>
                <a:effectLst/>
                <a:latin typeface="+mn-lt"/>
                <a:ea typeface="+mn-ea"/>
                <a:cs typeface="+mn-cs"/>
              </a:rPr>
              <a:t>For example, Events-For-You is a part of Facebook, which can recommend events to users based on</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their personal locations and social relationships. Nevertheless,</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the current technology cannot provide a service of </a:t>
            </a:r>
            <a:r>
              <a:rPr lang="en-US" altLang="zh-CN" sz="1100" b="0" i="0" kern="1200" dirty="0" err="1">
                <a:solidFill>
                  <a:schemeClr val="tx1"/>
                </a:solidFill>
                <a:effectLst/>
                <a:latin typeface="+mn-lt"/>
                <a:ea typeface="+mn-ea"/>
                <a:cs typeface="+mn-cs"/>
              </a:rPr>
              <a:t>EventsFor</a:t>
            </a:r>
            <a:r>
              <a:rPr lang="en-US" altLang="zh-CN" sz="1100" b="0" i="0" kern="1200" dirty="0">
                <a:solidFill>
                  <a:schemeClr val="tx1"/>
                </a:solidFill>
                <a:effectLst/>
                <a:latin typeface="+mn-lt"/>
                <a:ea typeface="+mn-ea"/>
                <a:cs typeface="+mn-cs"/>
              </a:rPr>
              <a:t>-You based on users’ arbitrary requests. </a:t>
            </a:r>
            <a:r>
              <a:rPr lang="en-US" altLang="zh-CN" dirty="0"/>
              <a:t/>
            </a:r>
            <a:br>
              <a:rPr lang="en-US" altLang="zh-CN" dirty="0"/>
            </a:br>
            <a:endParaRPr lang="en-US" altLang="zh-CN" sz="1100" b="0" i="1" kern="1200" dirty="0">
              <a:solidFill>
                <a:schemeClr val="tx1"/>
              </a:solidFill>
              <a:effectLst/>
              <a:latin typeface="+mn-lt"/>
              <a:ea typeface="+mn-ea"/>
              <a:cs typeface="+mn-cs"/>
            </a:endParaRPr>
          </a:p>
          <a:p>
            <a:r>
              <a:rPr lang="en-US" altLang="zh-CN" dirty="0"/>
              <a:t/>
            </a:r>
            <a:br>
              <a:rPr lang="en-US" altLang="zh-CN" dirty="0"/>
            </a:br>
            <a:endParaRPr dirty="0"/>
          </a:p>
        </p:txBody>
      </p:sp>
    </p:spTree>
    <p:extLst>
      <p:ext uri="{BB962C8B-B14F-4D97-AF65-F5344CB8AC3E}">
        <p14:creationId xmlns:p14="http://schemas.microsoft.com/office/powerpoint/2010/main" val="3097229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marL="76200" lvl="0" indent="0" rtl="0">
              <a:spcBef>
                <a:spcPts val="0"/>
              </a:spcBef>
              <a:buClr>
                <a:srgbClr val="000000"/>
              </a:buClr>
              <a:buSzPct val="120000"/>
              <a:buNone/>
            </a:pPr>
            <a:r>
              <a:rPr lang="en-US" altLang="zh-CN" sz="1100" b="0" i="0" kern="1200" dirty="0">
                <a:solidFill>
                  <a:schemeClr val="tx1"/>
                </a:solidFill>
                <a:effectLst/>
                <a:latin typeface="+mn-lt"/>
                <a:ea typeface="+mn-ea"/>
                <a:cs typeface="+mn-cs"/>
              </a:rPr>
              <a:t>The vertices represent the social network users and the edges represent their relationships in geo-social networks.</a:t>
            </a:r>
            <a:r>
              <a:rPr lang="en-US" altLang="zh-CN" dirty="0"/>
              <a:t> </a:t>
            </a:r>
            <a:r>
              <a:rPr lang="en-US" altLang="zh-CN" sz="1100" b="0" i="0" kern="1200" dirty="0">
                <a:solidFill>
                  <a:schemeClr val="tx1"/>
                </a:solidFill>
                <a:effectLst/>
                <a:latin typeface="+mn-lt"/>
                <a:ea typeface="+mn-ea"/>
                <a:cs typeface="+mn-cs"/>
              </a:rPr>
              <a:t>Each vertex </a:t>
            </a:r>
            <a:r>
              <a:rPr lang="en-US" altLang="zh-CN" sz="1100" b="0" i="1" kern="1200" dirty="0">
                <a:solidFill>
                  <a:schemeClr val="tx1"/>
                </a:solidFill>
                <a:effectLst/>
                <a:latin typeface="+mn-lt"/>
                <a:ea typeface="+mn-ea"/>
                <a:cs typeface="+mn-cs"/>
              </a:rPr>
              <a:t>v ∈ V </a:t>
            </a:r>
            <a:r>
              <a:rPr lang="en-US" altLang="zh-CN" sz="1100" b="0" i="0" kern="1200" dirty="0">
                <a:solidFill>
                  <a:schemeClr val="tx1"/>
                </a:solidFill>
                <a:effectLst/>
                <a:latin typeface="+mn-lt"/>
                <a:ea typeface="+mn-ea"/>
                <a:cs typeface="+mn-cs"/>
              </a:rPr>
              <a:t>(</a:t>
            </a:r>
            <a:r>
              <a:rPr lang="en-US" altLang="zh-CN" sz="1100" b="0" i="1" kern="1200" dirty="0">
                <a:solidFill>
                  <a:schemeClr val="tx1"/>
                </a:solidFill>
                <a:effectLst/>
                <a:latin typeface="+mn-lt"/>
                <a:ea typeface="+mn-ea"/>
                <a:cs typeface="+mn-cs"/>
              </a:rPr>
              <a:t>G</a:t>
            </a:r>
            <a:r>
              <a:rPr lang="en-US" altLang="zh-CN" sz="1100" b="0" i="0" kern="1200" dirty="0">
                <a:solidFill>
                  <a:schemeClr val="tx1"/>
                </a:solidFill>
                <a:effectLst/>
                <a:latin typeface="+mn-lt"/>
                <a:ea typeface="+mn-ea"/>
                <a:cs typeface="+mn-cs"/>
              </a:rPr>
              <a:t>) has a location (</a:t>
            </a:r>
            <a:r>
              <a:rPr lang="en-US" altLang="zh-CN" sz="1100" b="0" i="1" kern="1200" dirty="0" err="1">
                <a:solidFill>
                  <a:schemeClr val="tx1"/>
                </a:solidFill>
                <a:effectLst/>
                <a:latin typeface="+mn-lt"/>
                <a:ea typeface="+mn-ea"/>
                <a:cs typeface="+mn-cs"/>
              </a:rPr>
              <a:t>v.x</a:t>
            </a:r>
            <a:r>
              <a:rPr lang="en-US" altLang="zh-CN" sz="1100" b="0" i="1" kern="1200" dirty="0">
                <a:solidFill>
                  <a:schemeClr val="tx1"/>
                </a:solidFill>
                <a:effectLst/>
                <a:latin typeface="+mn-lt"/>
                <a:ea typeface="+mn-ea"/>
                <a:cs typeface="+mn-cs"/>
              </a:rPr>
              <a:t>, </a:t>
            </a:r>
            <a:r>
              <a:rPr lang="en-US" altLang="zh-CN" sz="1100" b="0" i="1" kern="1200" dirty="0" err="1">
                <a:solidFill>
                  <a:schemeClr val="tx1"/>
                </a:solidFill>
                <a:effectLst/>
                <a:latin typeface="+mn-lt"/>
                <a:ea typeface="+mn-ea"/>
                <a:cs typeface="+mn-cs"/>
              </a:rPr>
              <a:t>v.y</a:t>
            </a:r>
            <a:r>
              <a:rPr lang="en-US" altLang="zh-CN" sz="1100" b="0" i="0" kern="1200" dirty="0">
                <a:solidFill>
                  <a:schemeClr val="tx1"/>
                </a:solidFill>
                <a:effectLst/>
                <a:latin typeface="+mn-lt"/>
                <a:ea typeface="+mn-ea"/>
                <a:cs typeface="+mn-cs"/>
              </a:rPr>
              <a:t>) </a:t>
            </a:r>
            <a:r>
              <a:rPr lang="en-US" altLang="zh-CN" sz="1100" b="0" i="0" kern="1200" dirty="0" smtClean="0">
                <a:solidFill>
                  <a:schemeClr val="tx1"/>
                </a:solidFill>
                <a:effectLst/>
                <a:latin typeface="+mn-lt"/>
                <a:ea typeface="+mn-ea"/>
                <a:cs typeface="+mn-cs"/>
              </a:rPr>
              <a:t>which</a:t>
            </a:r>
            <a:r>
              <a:rPr lang="en-US" altLang="zh-CN" sz="1100" b="0" i="0" kern="1200" baseline="0" dirty="0" smtClean="0">
                <a:solidFill>
                  <a:schemeClr val="tx1"/>
                </a:solidFill>
                <a:effectLst/>
                <a:latin typeface="+mn-lt"/>
                <a:ea typeface="+mn-ea"/>
                <a:cs typeface="+mn-cs"/>
              </a:rPr>
              <a:t> </a:t>
            </a:r>
            <a:r>
              <a:rPr lang="en-US" altLang="zh-CN" sz="1100" b="0" i="0" kern="1200" dirty="0" smtClean="0">
                <a:solidFill>
                  <a:schemeClr val="tx1"/>
                </a:solidFill>
                <a:effectLst/>
                <a:latin typeface="+mn-lt"/>
                <a:ea typeface="+mn-ea"/>
                <a:cs typeface="+mn-cs"/>
              </a:rPr>
              <a:t>denotes </a:t>
            </a:r>
            <a:r>
              <a:rPr lang="en-US" altLang="zh-CN" sz="1100" b="0" i="0" kern="1200" dirty="0">
                <a:solidFill>
                  <a:schemeClr val="tx1"/>
                </a:solidFill>
                <a:effectLst/>
                <a:latin typeface="+mn-lt"/>
                <a:ea typeface="+mn-ea"/>
                <a:cs typeface="+mn-cs"/>
              </a:rPr>
              <a:t>the position of </a:t>
            </a:r>
            <a:r>
              <a:rPr lang="en-US" altLang="zh-CN" sz="1100" b="0" i="1" kern="1200" dirty="0">
                <a:solidFill>
                  <a:schemeClr val="tx1"/>
                </a:solidFill>
                <a:effectLst/>
                <a:latin typeface="+mn-lt"/>
                <a:ea typeface="+mn-ea"/>
                <a:cs typeface="+mn-cs"/>
              </a:rPr>
              <a:t>v </a:t>
            </a:r>
            <a:r>
              <a:rPr lang="en-US" altLang="zh-CN" sz="1100" b="0" i="0" kern="1200" dirty="0">
                <a:solidFill>
                  <a:schemeClr val="tx1"/>
                </a:solidFill>
                <a:effectLst/>
                <a:latin typeface="+mn-lt"/>
                <a:ea typeface="+mn-ea"/>
                <a:cs typeface="+mn-cs"/>
              </a:rPr>
              <a:t>along </a:t>
            </a:r>
            <a:r>
              <a:rPr lang="en-US" altLang="zh-CN" sz="1100" b="0" i="1" kern="1200" dirty="0">
                <a:solidFill>
                  <a:schemeClr val="tx1"/>
                </a:solidFill>
                <a:effectLst/>
                <a:latin typeface="+mn-lt"/>
                <a:ea typeface="+mn-ea"/>
                <a:cs typeface="+mn-cs"/>
              </a:rPr>
              <a:t>x</a:t>
            </a:r>
            <a:r>
              <a:rPr lang="en-US" altLang="zh-CN" sz="1100" b="0" i="0" kern="1200" dirty="0">
                <a:solidFill>
                  <a:schemeClr val="tx1"/>
                </a:solidFill>
                <a:effectLst/>
                <a:latin typeface="+mn-lt"/>
                <a:ea typeface="+mn-ea"/>
                <a:cs typeface="+mn-cs"/>
              </a:rPr>
              <a:t>- and </a:t>
            </a:r>
            <a:r>
              <a:rPr lang="en-US" altLang="zh-CN" sz="1100" b="0" i="1" kern="1200" dirty="0">
                <a:solidFill>
                  <a:schemeClr val="tx1"/>
                </a:solidFill>
                <a:effectLst/>
                <a:latin typeface="+mn-lt"/>
                <a:ea typeface="+mn-ea"/>
                <a:cs typeface="+mn-cs"/>
              </a:rPr>
              <a:t>y</a:t>
            </a:r>
            <a:r>
              <a:rPr lang="en-US" altLang="zh-CN" sz="1100" b="0" i="0" kern="1200" dirty="0">
                <a:solidFill>
                  <a:schemeClr val="tx1"/>
                </a:solidFill>
                <a:effectLst/>
                <a:latin typeface="+mn-lt"/>
                <a:ea typeface="+mn-ea"/>
                <a:cs typeface="+mn-cs"/>
              </a:rPr>
              <a:t>-axis in a two-dimensional space</a:t>
            </a:r>
            <a:r>
              <a:rPr lang="en-US" altLang="zh-CN" dirty="0"/>
              <a:t> </a:t>
            </a:r>
            <a:br>
              <a:rPr lang="en-US" altLang="zh-CN" dirty="0"/>
            </a:br>
            <a:r>
              <a:rPr lang="en-US" altLang="zh-CN" dirty="0"/>
              <a:t> </a:t>
            </a:r>
            <a:r>
              <a:rPr lang="en" altLang="zh-CN" dirty="0">
                <a:solidFill>
                  <a:srgbClr val="000000"/>
                </a:solidFill>
              </a:rPr>
              <a:t>In geo-social networks, a user often associated with location information(</a:t>
            </a:r>
            <a:r>
              <a:rPr lang="en" altLang="zh-CN" i="1" dirty="0">
                <a:solidFill>
                  <a:srgbClr val="FF0000"/>
                </a:solidFill>
              </a:rPr>
              <a:t>spatial graphs</a:t>
            </a:r>
            <a:r>
              <a:rPr lang="en" altLang="zh-CN" dirty="0">
                <a:solidFill>
                  <a:srgbClr val="000000"/>
                </a:solidFill>
              </a:rPr>
              <a:t>).  </a:t>
            </a:r>
            <a:r>
              <a:rPr lang="en-US" altLang="zh-CN" dirty="0">
                <a:solidFill>
                  <a:srgbClr val="000000"/>
                </a:solidFill>
              </a:rPr>
              <a:t>It is important to find groups of people who are physically close to each other. </a:t>
            </a:r>
          </a:p>
        </p:txBody>
      </p:sp>
    </p:spTree>
    <p:extLst>
      <p:ext uri="{BB962C8B-B14F-4D97-AF65-F5344CB8AC3E}">
        <p14:creationId xmlns:p14="http://schemas.microsoft.com/office/powerpoint/2010/main" val="3505052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r>
              <a:rPr lang="en-US" altLang="zh-CN" sz="1100" b="0" i="0" kern="1200" dirty="0">
                <a:solidFill>
                  <a:schemeClr val="tx1"/>
                </a:solidFill>
                <a:effectLst/>
                <a:latin typeface="+mn-lt"/>
                <a:ea typeface="+mn-ea"/>
                <a:cs typeface="+mn-cs"/>
              </a:rPr>
              <a:t>Categorized the existing studies into three categories.</a:t>
            </a:r>
          </a:p>
          <a:p>
            <a:pPr lvl="0" rtl="0">
              <a:spcBef>
                <a:spcPts val="0"/>
              </a:spcBef>
              <a:buNone/>
            </a:pPr>
            <a:r>
              <a:rPr lang="en-US" altLang="zh-CN" sz="1100" b="0" i="0" kern="1200" dirty="0">
                <a:solidFill>
                  <a:schemeClr val="tx1"/>
                </a:solidFill>
                <a:effectLst/>
                <a:latin typeface="+mn-lt"/>
                <a:ea typeface="+mn-ea"/>
                <a:cs typeface="+mn-cs"/>
              </a:rPr>
              <a:t>In spatial databases, several works studied the group objects retrieval problem based on users’ spatial locations</a:t>
            </a:r>
            <a:r>
              <a:rPr lang="en-US" altLang="zh-CN" dirty="0"/>
              <a:t> .</a:t>
            </a:r>
            <a:r>
              <a:rPr lang="en-US" altLang="zh-CN" sz="1100" b="0" i="0" kern="1200" dirty="0">
                <a:solidFill>
                  <a:schemeClr val="tx1"/>
                </a:solidFill>
                <a:effectLst/>
                <a:latin typeface="+mn-lt"/>
                <a:ea typeface="+mn-ea"/>
                <a:cs typeface="+mn-cs"/>
              </a:rPr>
              <a:t> Prior works studied various models such as </a:t>
            </a:r>
            <a:r>
              <a:rPr lang="en-US" altLang="zh-CN" sz="1100" b="0" i="1" kern="1200" dirty="0">
                <a:solidFill>
                  <a:schemeClr val="tx1"/>
                </a:solidFill>
                <a:effectLst/>
                <a:latin typeface="+mn-lt"/>
                <a:ea typeface="+mn-ea"/>
                <a:cs typeface="+mn-cs"/>
              </a:rPr>
              <a:t>k</a:t>
            </a:r>
            <a:r>
              <a:rPr lang="en-US" altLang="zh-CN" sz="1100" b="0" i="0" kern="1200" dirty="0">
                <a:solidFill>
                  <a:schemeClr val="tx1"/>
                </a:solidFill>
                <a:effectLst/>
                <a:latin typeface="+mn-lt"/>
                <a:ea typeface="+mn-ea"/>
                <a:cs typeface="+mn-cs"/>
              </a:rPr>
              <a:t>-core [4], </a:t>
            </a:r>
            <a:r>
              <a:rPr lang="en-US" altLang="zh-CN" sz="1100" b="0" i="1" kern="1200" dirty="0" err="1">
                <a:solidFill>
                  <a:schemeClr val="tx1"/>
                </a:solidFill>
                <a:effectLst/>
                <a:latin typeface="+mn-lt"/>
                <a:ea typeface="+mn-ea"/>
                <a:cs typeface="+mn-cs"/>
              </a:rPr>
              <a:t>k</a:t>
            </a:r>
            <a:r>
              <a:rPr lang="en-US" altLang="zh-CN" sz="1100" b="0" i="0" kern="1200" dirty="0" err="1">
                <a:solidFill>
                  <a:schemeClr val="tx1"/>
                </a:solidFill>
                <a:effectLst/>
                <a:latin typeface="+mn-lt"/>
                <a:ea typeface="+mn-ea"/>
                <a:cs typeface="+mn-cs"/>
              </a:rPr>
              <a:t>truss</a:t>
            </a:r>
            <a:r>
              <a:rPr lang="en-US" altLang="zh-CN" sz="1100" b="0" i="0" kern="1200" dirty="0">
                <a:solidFill>
                  <a:schemeClr val="tx1"/>
                </a:solidFill>
                <a:effectLst/>
                <a:latin typeface="+mn-lt"/>
                <a:ea typeface="+mn-ea"/>
                <a:cs typeface="+mn-cs"/>
              </a:rPr>
              <a:t> [5], and clique [6] to retrieve communities based on users’ social connections. </a:t>
            </a:r>
          </a:p>
          <a:p>
            <a:pPr lvl="0" rtl="0">
              <a:spcBef>
                <a:spcPts val="0"/>
              </a:spcBef>
              <a:buNone/>
            </a:pPr>
            <a:r>
              <a:rPr lang="en-US" altLang="zh-CN" sz="1100" b="0" i="0" kern="1200" dirty="0">
                <a:solidFill>
                  <a:schemeClr val="tx1"/>
                </a:solidFill>
                <a:effectLst/>
                <a:latin typeface="+mn-lt"/>
                <a:ea typeface="+mn-ea"/>
                <a:cs typeface="+mn-cs"/>
              </a:rPr>
              <a:t>some works studied the community retrieval problem considering both the spatial and social features. </a:t>
            </a:r>
            <a:r>
              <a:rPr lang="en-US" altLang="zh-CN" dirty="0"/>
              <a:t/>
            </a:r>
            <a:br>
              <a:rPr lang="en-US" altLang="zh-CN" dirty="0"/>
            </a:br>
            <a:r>
              <a:rPr lang="en-US" altLang="zh-CN" dirty="0"/>
              <a:t/>
            </a:r>
            <a:br>
              <a:rPr lang="en-US" altLang="zh-CN" dirty="0"/>
            </a:br>
            <a:r>
              <a:rPr lang="en-US" altLang="zh-CN" dirty="0"/>
              <a:t/>
            </a:r>
            <a:br>
              <a:rPr lang="en-US" altLang="zh-CN" dirty="0"/>
            </a:br>
            <a:endParaRPr dirty="0"/>
          </a:p>
        </p:txBody>
      </p:sp>
    </p:spTree>
    <p:extLst>
      <p:ext uri="{BB962C8B-B14F-4D97-AF65-F5344CB8AC3E}">
        <p14:creationId xmlns:p14="http://schemas.microsoft.com/office/powerpoint/2010/main" val="2537785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3301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r>
              <a:rPr lang="en-US" altLang="zh-CN" sz="1100" b="0" i="0" kern="1200" dirty="0">
                <a:solidFill>
                  <a:schemeClr val="tx1"/>
                </a:solidFill>
                <a:effectLst/>
                <a:latin typeface="+mn-lt"/>
                <a:ea typeface="+mn-ea"/>
                <a:cs typeface="+mn-cs"/>
              </a:rPr>
              <a:t>[2] solving the community detection</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problem mainly focused on analyzing and understanding the</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complexity networks rather than online community search.</a:t>
            </a:r>
            <a:r>
              <a:rPr lang="en-US" altLang="zh-CN" dirty="0"/>
              <a:t> </a:t>
            </a:r>
            <a:br>
              <a:rPr lang="en-US" altLang="zh-CN" dirty="0"/>
            </a:br>
            <a:r>
              <a:rPr lang="en-US" altLang="zh-CN" dirty="0"/>
              <a:t>F</a:t>
            </a:r>
            <a:r>
              <a:rPr lang="en-US" altLang="zh-CN" sz="1100" b="0" i="0" kern="1200" dirty="0">
                <a:solidFill>
                  <a:schemeClr val="tx1"/>
                </a:solidFill>
                <a:effectLst/>
                <a:latin typeface="+mn-lt"/>
                <a:ea typeface="+mn-ea"/>
                <a:cs typeface="+mn-cs"/>
              </a:rPr>
              <a:t>ang et al. [3] proposed both exact and approximate</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algorithms to find a community covered by the smallest circle</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for a given query vertex. In their work, the radius of circle is</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not given by users and only one community covered by the</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smallest circle is returned to users, and thus it cannot provide</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more options for users as done by our work</a:t>
            </a:r>
            <a:r>
              <a:rPr lang="en-US" altLang="zh-CN" dirty="0"/>
              <a:t> </a:t>
            </a:r>
            <a:br>
              <a:rPr lang="en-US" altLang="zh-CN" dirty="0"/>
            </a:br>
            <a:endParaRPr dirty="0"/>
          </a:p>
        </p:txBody>
      </p:sp>
    </p:spTree>
    <p:extLst>
      <p:ext uri="{BB962C8B-B14F-4D97-AF65-F5344CB8AC3E}">
        <p14:creationId xmlns:p14="http://schemas.microsoft.com/office/powerpoint/2010/main" val="1581752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pPr lvl="0" rtl="0">
              <a:spcBef>
                <a:spcPts val="0"/>
              </a:spcBef>
              <a:buNone/>
            </a:pPr>
            <a:r>
              <a:rPr lang="en-US" altLang="zh-CN" sz="1100" b="0" i="0" kern="1200" dirty="0">
                <a:solidFill>
                  <a:schemeClr val="tx1"/>
                </a:solidFill>
                <a:effectLst/>
                <a:latin typeface="+mn-lt"/>
                <a:ea typeface="+mn-ea"/>
                <a:cs typeface="+mn-cs"/>
              </a:rPr>
              <a:t>[2] solving the community detection</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problem mainly focused on analyzing and understanding the</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complexity networks rather than online community search.</a:t>
            </a:r>
            <a:r>
              <a:rPr lang="en-US" altLang="zh-CN" dirty="0"/>
              <a:t> </a:t>
            </a:r>
            <a:br>
              <a:rPr lang="en-US" altLang="zh-CN" dirty="0"/>
            </a:br>
            <a:r>
              <a:rPr lang="en-US" altLang="zh-CN" dirty="0"/>
              <a:t>F</a:t>
            </a:r>
            <a:r>
              <a:rPr lang="en-US" altLang="zh-CN" sz="1100" b="0" i="0" kern="1200" dirty="0">
                <a:solidFill>
                  <a:schemeClr val="tx1"/>
                </a:solidFill>
                <a:effectLst/>
                <a:latin typeface="+mn-lt"/>
                <a:ea typeface="+mn-ea"/>
                <a:cs typeface="+mn-cs"/>
              </a:rPr>
              <a:t>ang et al. [3] proposed both exact and approximate</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algorithms to find a community covered by the smallest circle</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for a given query vertex. In their work, the radius of circle is</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not given by users and only one community covered by the</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smallest circle is returned to users, and thus it cannot provide</a:t>
            </a:r>
            <a:br>
              <a:rPr lang="en-US" altLang="zh-CN" sz="1100" b="0" i="0" kern="1200" dirty="0">
                <a:solidFill>
                  <a:schemeClr val="tx1"/>
                </a:solidFill>
                <a:effectLst/>
                <a:latin typeface="+mn-lt"/>
                <a:ea typeface="+mn-ea"/>
                <a:cs typeface="+mn-cs"/>
              </a:rPr>
            </a:br>
            <a:r>
              <a:rPr lang="en-US" altLang="zh-CN" sz="1100" b="0" i="0" kern="1200" dirty="0">
                <a:solidFill>
                  <a:schemeClr val="tx1"/>
                </a:solidFill>
                <a:effectLst/>
                <a:latin typeface="+mn-lt"/>
                <a:ea typeface="+mn-ea"/>
                <a:cs typeface="+mn-cs"/>
              </a:rPr>
              <a:t>more options for users as done by our work</a:t>
            </a:r>
            <a:r>
              <a:rPr lang="en-US" altLang="zh-CN" dirty="0"/>
              <a:t> </a:t>
            </a:r>
            <a:br>
              <a:rPr lang="en-US" altLang="zh-CN" dirty="0"/>
            </a:br>
            <a:endParaRPr dirty="0"/>
          </a:p>
        </p:txBody>
      </p:sp>
    </p:spTree>
    <p:extLst>
      <p:ext uri="{BB962C8B-B14F-4D97-AF65-F5344CB8AC3E}">
        <p14:creationId xmlns:p14="http://schemas.microsoft.com/office/powerpoint/2010/main" val="1155985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r>
              <a:rPr lang="en-US" dirty="0" smtClean="0"/>
              <a:t>N</a:t>
            </a:r>
            <a:r>
              <a:rPr lang="en-US" altLang="zh-CN" dirty="0" smtClean="0"/>
              <a:t>ow, the motivation</a:t>
            </a:r>
            <a:r>
              <a:rPr lang="en-US" altLang="zh-CN" baseline="0" dirty="0" smtClean="0"/>
              <a:t> of our radius-bounded k-core search is also retrieval communities for a query user. For instance, in the following example, given a query user Leo, we will find the groups in red and in blue colors.</a:t>
            </a:r>
            <a:endParaRPr dirty="0"/>
          </a:p>
        </p:txBody>
      </p:sp>
    </p:spTree>
    <p:extLst>
      <p:ext uri="{BB962C8B-B14F-4D97-AF65-F5344CB8AC3E}">
        <p14:creationId xmlns:p14="http://schemas.microsoft.com/office/powerpoint/2010/main" val="182407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188850" y="436418"/>
            <a:ext cx="8766300" cy="1516460"/>
          </a:xfrm>
          <a:prstGeom prst="rect">
            <a:avLst/>
          </a:prstGeom>
        </p:spPr>
        <p:txBody>
          <a:bodyPr lIns="91425" tIns="91425" rIns="91425" bIns="91425" anchor="b" anchorCtr="0">
            <a:noAutofit/>
          </a:bodyPr>
          <a:lstStyle/>
          <a:p>
            <a:pPr lvl="0"/>
            <a:r>
              <a:rPr lang="en-US" sz="4000" b="1" dirty="0">
                <a:latin typeface="Times New Roman" panose="02020603050405020304" pitchFamily="18" charset="0"/>
                <a:cs typeface="Times New Roman" panose="02020603050405020304" pitchFamily="18" charset="0"/>
              </a:rPr>
              <a:t>Efficient Computing of Radius-Bounded-</a:t>
            </a:r>
            <a:r>
              <a:rPr lang="en-US" sz="4000" b="1" i="1" dirty="0">
                <a:latin typeface="Times New Roman" panose="02020603050405020304" pitchFamily="18" charset="0"/>
                <a:cs typeface="Times New Roman" panose="02020603050405020304" pitchFamily="18" charset="0"/>
              </a:rPr>
              <a:t>k</a:t>
            </a:r>
            <a:r>
              <a:rPr lang="en-US" sz="4000" b="1" dirty="0">
                <a:latin typeface="Times New Roman" panose="02020603050405020304" pitchFamily="18" charset="0"/>
                <a:cs typeface="Times New Roman" panose="02020603050405020304" pitchFamily="18" charset="0"/>
              </a:rPr>
              <a:t>-Cores </a:t>
            </a:r>
            <a:endParaRPr lang="en" sz="4000" b="1" dirty="0">
              <a:latin typeface="Times New Roman" panose="02020603050405020304" pitchFamily="18" charset="0"/>
              <a:cs typeface="Times New Roman" panose="02020603050405020304" pitchFamily="18" charset="0"/>
            </a:endParaRPr>
          </a:p>
        </p:txBody>
      </p:sp>
      <p:sp>
        <p:nvSpPr>
          <p:cNvPr id="55" name="Shape 55"/>
          <p:cNvSpPr txBox="1">
            <a:spLocks noGrp="1"/>
          </p:cNvSpPr>
          <p:nvPr>
            <p:ph type="subTitle" idx="1"/>
          </p:nvPr>
        </p:nvSpPr>
        <p:spPr>
          <a:xfrm>
            <a:off x="681828" y="2846568"/>
            <a:ext cx="8148905" cy="1430553"/>
          </a:xfrm>
          <a:prstGeom prst="rect">
            <a:avLst/>
          </a:prstGeom>
        </p:spPr>
        <p:txBody>
          <a:bodyPr lIns="91425" tIns="91425" rIns="91425" bIns="91425" anchor="t" anchorCtr="0">
            <a:noAutofit/>
          </a:bodyPr>
          <a:lstStyle/>
          <a:p>
            <a:pPr lvl="0"/>
            <a:r>
              <a:rPr lang="en-US" sz="2400" dirty="0">
                <a:solidFill>
                  <a:schemeClr val="tx1"/>
                </a:solidFill>
                <a:latin typeface="Times New Roman" panose="02020603050405020304" pitchFamily="18" charset="0"/>
                <a:cs typeface="Times New Roman" panose="02020603050405020304" pitchFamily="18" charset="0"/>
              </a:rPr>
              <a:t>Kai Wang</a:t>
            </a:r>
            <a:r>
              <a:rPr lang="en-US" sz="2400" baseline="30000" dirty="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Xin Cao</a:t>
            </a:r>
            <a:r>
              <a:rPr lang="en-US" sz="2400" baseline="30000" dirty="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Xuemin</a:t>
            </a:r>
            <a:r>
              <a:rPr lang="en-US" sz="2400" dirty="0">
                <a:solidFill>
                  <a:schemeClr val="tx1"/>
                </a:solidFill>
                <a:latin typeface="Times New Roman" panose="02020603050405020304" pitchFamily="18" charset="0"/>
                <a:cs typeface="Times New Roman" panose="02020603050405020304" pitchFamily="18" charset="0"/>
              </a:rPr>
              <a:t> Lin</a:t>
            </a:r>
            <a:r>
              <a:rPr lang="en-US" sz="2400" baseline="30000" dirty="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Wenjie Zhang</a:t>
            </a:r>
            <a:r>
              <a:rPr lang="en-US" sz="2400" baseline="30000" dirty="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Lu Qin</a:t>
            </a:r>
            <a:r>
              <a:rPr lang="en-US" sz="2400" baseline="30000" dirty="0">
                <a:solidFill>
                  <a:schemeClr val="tx1"/>
                </a:solidFill>
                <a:latin typeface="Times New Roman" panose="02020603050405020304" pitchFamily="18" charset="0"/>
                <a:cs typeface="Times New Roman" panose="02020603050405020304" pitchFamily="18" charset="0"/>
              </a:rPr>
              <a:t>‡</a:t>
            </a:r>
          </a:p>
          <a:p>
            <a:pPr lvl="0"/>
            <a:r>
              <a:rPr lang="en-US" altLang="zh-CN" sz="1800" dirty="0">
                <a:solidFill>
                  <a:schemeClr val="tx1"/>
                </a:solidFill>
                <a:latin typeface="Times New Roman" panose="02020603050405020304" pitchFamily="18" charset="0"/>
                <a:cs typeface="Times New Roman" panose="02020603050405020304" pitchFamily="18" charset="0"/>
              </a:rPr>
              <a:t>†University of New South Wales, ‡University of Technology Sydney</a:t>
            </a:r>
            <a:br>
              <a:rPr lang="en-US" altLang="zh-CN" sz="1800" dirty="0">
                <a:solidFill>
                  <a:schemeClr val="tx1"/>
                </a:solidFill>
                <a:latin typeface="Times New Roman" panose="02020603050405020304" pitchFamily="18" charset="0"/>
                <a:cs typeface="Times New Roman" panose="02020603050405020304" pitchFamily="18" charset="0"/>
              </a:rPr>
            </a:br>
            <a:endParaRPr lang="en" sz="1800" dirty="0">
              <a:solidFill>
                <a:schemeClr val="tx1"/>
              </a:solidFill>
              <a:latin typeface="Times New Roman" panose="02020603050405020304" pitchFamily="18" charset="0"/>
              <a:cs typeface="Times New Roman" panose="02020603050405020304" pitchFamily="18" charset="0"/>
            </a:endParaRPr>
          </a:p>
        </p:txBody>
      </p:sp>
      <p:pic>
        <p:nvPicPr>
          <p:cNvPr id="4" name="Picture 4" descr="Image result for unsw logo">
            <a:extLst>
              <a:ext uri="{FF2B5EF4-FFF2-40B4-BE49-F238E27FC236}">
                <a16:creationId xmlns="" xmlns:a16="http://schemas.microsoft.com/office/drawing/2014/main" id="{BC37A0F7-411B-4A6C-8B3A-1BC9834160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0679" y="4126696"/>
            <a:ext cx="2215376" cy="5803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uts logo">
            <a:extLst>
              <a:ext uri="{FF2B5EF4-FFF2-40B4-BE49-F238E27FC236}">
                <a16:creationId xmlns="" xmlns:a16="http://schemas.microsoft.com/office/drawing/2014/main" id="{BBEBB8EE-C4C9-469F-A08B-833F6516A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947" y="3779464"/>
            <a:ext cx="2276517" cy="127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116829"/>
            <a:ext cx="8520599" cy="572699"/>
          </a:xfrm>
          <a:prstGeom prst="rect">
            <a:avLst/>
          </a:prstGeom>
        </p:spPr>
        <p:txBody>
          <a:bodyPr lIns="91425" tIns="91425" rIns="91425" bIns="91425" anchor="t" anchorCtr="0">
            <a:noAutofit/>
          </a:bodyPr>
          <a:lstStyle/>
          <a:p>
            <a:pPr lvl="0"/>
            <a:r>
              <a:rPr lang="en-US" dirty="0"/>
              <a:t>Problem Definition</a:t>
            </a:r>
            <a:endParaRPr lang="en" sz="2400" b="1" dirty="0"/>
          </a:p>
        </p:txBody>
      </p:sp>
      <p:sp>
        <p:nvSpPr>
          <p:cNvPr id="3" name="灯片编号占位符 2">
            <a:extLst>
              <a:ext uri="{FF2B5EF4-FFF2-40B4-BE49-F238E27FC236}">
                <a16:creationId xmlns="" xmlns:a16="http://schemas.microsoft.com/office/drawing/2014/main" id="{2222C0A4-109C-42D5-8269-8F3C4E49C35B}"/>
              </a:ext>
            </a:extLst>
          </p:cNvPr>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sp>
        <p:nvSpPr>
          <p:cNvPr id="4" name="矩形 3">
            <a:extLst>
              <a:ext uri="{FF2B5EF4-FFF2-40B4-BE49-F238E27FC236}">
                <a16:creationId xmlns="" xmlns:a16="http://schemas.microsoft.com/office/drawing/2014/main" id="{28C3567F-381D-4CA1-9CFC-6FD15543A946}"/>
              </a:ext>
            </a:extLst>
          </p:cNvPr>
          <p:cNvSpPr/>
          <p:nvPr/>
        </p:nvSpPr>
        <p:spPr>
          <a:xfrm>
            <a:off x="421531" y="985974"/>
            <a:ext cx="7558027" cy="656590"/>
          </a:xfrm>
          <a:prstGeom prst="rect">
            <a:avLst/>
          </a:prstGeom>
        </p:spPr>
        <p:txBody>
          <a:bodyPr wrap="square">
            <a:spAutoFit/>
          </a:bodyPr>
          <a:lstStyle/>
          <a:p>
            <a:r>
              <a:rPr lang="en-US" altLang="zh-CN" sz="1800" i="1" dirty="0">
                <a:solidFill>
                  <a:srgbClr val="231F20"/>
                </a:solidFill>
                <a:latin typeface="+mj-lt"/>
              </a:rPr>
              <a:t>Given a graph </a:t>
            </a:r>
            <a:r>
              <a:rPr lang="en-US" altLang="zh-CN" sz="1800" i="1" dirty="0">
                <a:solidFill>
                  <a:srgbClr val="FF0000"/>
                </a:solidFill>
                <a:latin typeface="+mj-lt"/>
              </a:rPr>
              <a:t>G</a:t>
            </a:r>
            <a:r>
              <a:rPr lang="en-US" altLang="zh-CN" sz="1800" dirty="0">
                <a:solidFill>
                  <a:srgbClr val="FF0000"/>
                </a:solidFill>
                <a:latin typeface="+mj-lt"/>
              </a:rPr>
              <a:t>(</a:t>
            </a:r>
            <a:r>
              <a:rPr lang="en-US" altLang="zh-CN" sz="1800" i="1" dirty="0">
                <a:solidFill>
                  <a:srgbClr val="FF0000"/>
                </a:solidFill>
                <a:latin typeface="+mj-lt"/>
              </a:rPr>
              <a:t>V, E</a:t>
            </a:r>
            <a:r>
              <a:rPr lang="en-US" altLang="zh-CN" sz="1800" dirty="0">
                <a:solidFill>
                  <a:srgbClr val="FF0000"/>
                </a:solidFill>
                <a:latin typeface="+mj-lt"/>
              </a:rPr>
              <a:t>)</a:t>
            </a:r>
            <a:r>
              <a:rPr lang="en-US" altLang="zh-CN" sz="1800" i="1" dirty="0">
                <a:solidFill>
                  <a:srgbClr val="FF0000"/>
                </a:solidFill>
                <a:latin typeface="+mj-lt"/>
              </a:rPr>
              <a:t>,</a:t>
            </a:r>
            <a:r>
              <a:rPr lang="en-US" altLang="zh-CN" sz="1800" i="1" dirty="0">
                <a:solidFill>
                  <a:srgbClr val="231F20"/>
                </a:solidFill>
                <a:latin typeface="+mj-lt"/>
              </a:rPr>
              <a:t> a vertex </a:t>
            </a:r>
            <a:r>
              <a:rPr lang="en-US" altLang="zh-CN" sz="1800" i="1" dirty="0">
                <a:solidFill>
                  <a:srgbClr val="FF0000"/>
                </a:solidFill>
                <a:latin typeface="+mj-lt"/>
              </a:rPr>
              <a:t>q</a:t>
            </a:r>
            <a:r>
              <a:rPr lang="en-US" altLang="zh-CN" sz="1800" i="1" dirty="0">
                <a:solidFill>
                  <a:srgbClr val="231F20"/>
                </a:solidFill>
                <a:latin typeface="+mj-lt"/>
              </a:rPr>
              <a:t> ∈ V </a:t>
            </a:r>
            <a:r>
              <a:rPr lang="en-US" altLang="zh-CN" sz="1800" dirty="0">
                <a:solidFill>
                  <a:srgbClr val="231F20"/>
                </a:solidFill>
                <a:latin typeface="+mj-lt"/>
              </a:rPr>
              <a:t>(</a:t>
            </a:r>
            <a:r>
              <a:rPr lang="en-US" altLang="zh-CN" sz="1800" i="1" dirty="0">
                <a:solidFill>
                  <a:srgbClr val="231F20"/>
                </a:solidFill>
                <a:latin typeface="+mj-lt"/>
              </a:rPr>
              <a:t>G</a:t>
            </a:r>
            <a:r>
              <a:rPr lang="en-US" altLang="zh-CN" sz="1800" dirty="0">
                <a:solidFill>
                  <a:srgbClr val="231F20"/>
                </a:solidFill>
                <a:latin typeface="+mj-lt"/>
              </a:rPr>
              <a:t>)</a:t>
            </a:r>
            <a:r>
              <a:rPr lang="en-US" altLang="zh-CN" sz="1800" i="1" dirty="0">
                <a:solidFill>
                  <a:srgbClr val="231F20"/>
                </a:solidFill>
                <a:latin typeface="+mj-lt"/>
              </a:rPr>
              <a:t>, </a:t>
            </a:r>
            <a:r>
              <a:rPr lang="en-US" altLang="zh-CN" sz="1800" i="1" dirty="0">
                <a:solidFill>
                  <a:srgbClr val="FF0000"/>
                </a:solidFill>
                <a:latin typeface="+mj-lt"/>
              </a:rPr>
              <a:t>k</a:t>
            </a:r>
            <a:r>
              <a:rPr lang="en-US" altLang="zh-CN" sz="1800" i="1" dirty="0">
                <a:solidFill>
                  <a:srgbClr val="231F20"/>
                </a:solidFill>
                <a:latin typeface="+mj-lt"/>
              </a:rPr>
              <a:t> and </a:t>
            </a:r>
            <a:r>
              <a:rPr lang="en-US" altLang="zh-CN" sz="1800" i="1" dirty="0">
                <a:solidFill>
                  <a:srgbClr val="FF0000"/>
                </a:solidFill>
                <a:latin typeface="+mj-lt"/>
              </a:rPr>
              <a:t>r</a:t>
            </a:r>
            <a:r>
              <a:rPr lang="en-US" altLang="zh-CN" sz="1800" i="1" dirty="0">
                <a:solidFill>
                  <a:srgbClr val="231F20"/>
                </a:solidFill>
                <a:latin typeface="+mj-lt"/>
              </a:rPr>
              <a:t>, </a:t>
            </a:r>
            <a:r>
              <a:rPr lang="en-US" altLang="zh-CN" sz="1800" i="1" dirty="0">
                <a:solidFill>
                  <a:srgbClr val="FF0000"/>
                </a:solidFill>
                <a:latin typeface="+mj-lt"/>
              </a:rPr>
              <a:t>G</a:t>
            </a:r>
            <a:r>
              <a:rPr lang="en-US" altLang="zh-CN" sz="2000" i="1" baseline="-25000" dirty="0">
                <a:solidFill>
                  <a:srgbClr val="FF0000"/>
                </a:solidFill>
                <a:latin typeface="+mj-lt"/>
              </a:rPr>
              <a:t>q</a:t>
            </a:r>
            <a:r>
              <a:rPr lang="en-US" altLang="zh-CN" sz="1000" i="1" dirty="0">
                <a:solidFill>
                  <a:srgbClr val="231F20"/>
                </a:solidFill>
                <a:latin typeface="+mj-lt"/>
              </a:rPr>
              <a:t> </a:t>
            </a:r>
            <a:r>
              <a:rPr lang="en-US" altLang="zh-CN" sz="1800" i="1" dirty="0">
                <a:solidFill>
                  <a:srgbClr val="231F20"/>
                </a:solidFill>
                <a:latin typeface="+mj-lt"/>
              </a:rPr>
              <a:t>is a Radius-Bounded-k-Core (RB-k-Core), if it satisfies:</a:t>
            </a:r>
            <a:r>
              <a:rPr lang="en-US" altLang="zh-CN" sz="1800" dirty="0">
                <a:latin typeface="+mj-lt"/>
              </a:rPr>
              <a:t> </a:t>
            </a:r>
            <a:endParaRPr lang="zh-CN" altLang="en-US" sz="1800" dirty="0">
              <a:latin typeface="+mj-lt"/>
            </a:endParaRPr>
          </a:p>
        </p:txBody>
      </p:sp>
      <p:sp>
        <p:nvSpPr>
          <p:cNvPr id="7" name="矩形 6">
            <a:extLst>
              <a:ext uri="{FF2B5EF4-FFF2-40B4-BE49-F238E27FC236}">
                <a16:creationId xmlns="" xmlns:a16="http://schemas.microsoft.com/office/drawing/2014/main" id="{F142B2BF-6989-4A94-98D0-F63B44DF76FE}"/>
              </a:ext>
            </a:extLst>
          </p:cNvPr>
          <p:cNvSpPr/>
          <p:nvPr/>
        </p:nvSpPr>
        <p:spPr>
          <a:xfrm>
            <a:off x="421531" y="2002899"/>
            <a:ext cx="5152882" cy="2377574"/>
          </a:xfrm>
          <a:prstGeom prst="rect">
            <a:avLst/>
          </a:prstGeom>
        </p:spPr>
        <p:txBody>
          <a:bodyPr wrap="square">
            <a:spAutoFit/>
          </a:bodyPr>
          <a:lstStyle/>
          <a:p>
            <a:pPr marL="285750" lvl="2" indent="-285750">
              <a:spcBef>
                <a:spcPts val="475"/>
              </a:spcBef>
              <a:buFont typeface="Arial" panose="020B0604020202020204" pitchFamily="34" charset="0"/>
              <a:buChar char="•"/>
            </a:pPr>
            <a:r>
              <a:rPr lang="en-US" altLang="zh-CN" sz="1800" b="1" dirty="0">
                <a:solidFill>
                  <a:schemeClr val="tx1"/>
                </a:solidFill>
                <a:ea typeface="宋体" panose="02010600030101010101" pitchFamily="2" charset="-122"/>
              </a:rPr>
              <a:t>Connectivity constraint</a:t>
            </a:r>
            <a:r>
              <a:rPr lang="en-US" altLang="zh-CN" sz="1800" dirty="0">
                <a:solidFill>
                  <a:schemeClr val="tx1"/>
                </a:solidFill>
                <a:ea typeface="宋体" panose="02010600030101010101" pitchFamily="2" charset="-122"/>
              </a:rPr>
              <a:t>. </a:t>
            </a:r>
            <a:r>
              <a:rPr lang="en-US" altLang="zh-CN" sz="1600" i="1" dirty="0">
                <a:solidFill>
                  <a:schemeClr val="tx1"/>
                </a:solidFill>
                <a:ea typeface="宋体" panose="02010600030101010101" pitchFamily="2" charset="-122"/>
              </a:rPr>
              <a:t>G</a:t>
            </a:r>
            <a:r>
              <a:rPr lang="en-US" altLang="zh-CN" sz="1600" i="1" baseline="-25000" dirty="0">
                <a:solidFill>
                  <a:schemeClr val="tx1"/>
                </a:solidFill>
                <a:ea typeface="宋体" panose="02010600030101010101" pitchFamily="2" charset="-122"/>
              </a:rPr>
              <a:t>q</a:t>
            </a:r>
            <a:r>
              <a:rPr lang="en-US" altLang="zh-CN" sz="1600" dirty="0">
                <a:solidFill>
                  <a:schemeClr val="tx1"/>
                </a:solidFill>
                <a:ea typeface="宋体" panose="02010600030101010101" pitchFamily="2" charset="-122"/>
              </a:rPr>
              <a:t> is connected and it contains </a:t>
            </a:r>
            <a:r>
              <a:rPr lang="en-US" altLang="zh-CN" sz="1600" i="1" dirty="0">
                <a:solidFill>
                  <a:schemeClr val="tx1"/>
                </a:solidFill>
                <a:ea typeface="宋体" panose="02010600030101010101" pitchFamily="2" charset="-122"/>
              </a:rPr>
              <a:t>q.</a:t>
            </a:r>
            <a:endParaRPr lang="en-US" altLang="zh-CN" sz="1600" dirty="0">
              <a:solidFill>
                <a:schemeClr val="tx1"/>
              </a:solidFill>
              <a:ea typeface="宋体" panose="02010600030101010101" pitchFamily="2" charset="-122"/>
            </a:endParaRPr>
          </a:p>
          <a:p>
            <a:pPr marL="285750" lvl="2" indent="-285750">
              <a:spcBef>
                <a:spcPts val="475"/>
              </a:spcBef>
              <a:buFont typeface="Arial" panose="020B0604020202020204" pitchFamily="34" charset="0"/>
              <a:buChar char="•"/>
            </a:pPr>
            <a:r>
              <a:rPr lang="en-US" altLang="zh-CN" sz="1800" b="1" dirty="0">
                <a:solidFill>
                  <a:schemeClr val="tx1"/>
                </a:solidFill>
                <a:ea typeface="宋体" panose="02010600030101010101" pitchFamily="2" charset="-122"/>
              </a:rPr>
              <a:t>Structure constraint</a:t>
            </a:r>
            <a:r>
              <a:rPr lang="en-US" altLang="zh-CN" sz="1800" dirty="0">
                <a:solidFill>
                  <a:schemeClr val="tx1"/>
                </a:solidFill>
                <a:ea typeface="宋体" panose="02010600030101010101" pitchFamily="2" charset="-122"/>
              </a:rPr>
              <a:t>. </a:t>
            </a:r>
            <a:r>
              <a:rPr lang="en-US" altLang="zh-CN" sz="1600" i="1" dirty="0">
                <a:solidFill>
                  <a:schemeClr val="tx1"/>
                </a:solidFill>
                <a:ea typeface="宋体" panose="02010600030101010101" pitchFamily="2" charset="-122"/>
              </a:rPr>
              <a:t>k</a:t>
            </a:r>
            <a:r>
              <a:rPr lang="en-US" altLang="zh-CN" sz="1600" dirty="0">
                <a:solidFill>
                  <a:schemeClr val="tx1"/>
                </a:solidFill>
                <a:ea typeface="宋体" panose="02010600030101010101" pitchFamily="2" charset="-122"/>
              </a:rPr>
              <a:t>-core (It can be replaced by </a:t>
            </a:r>
            <a:r>
              <a:rPr lang="en-US" altLang="zh-CN" sz="1600" i="1" dirty="0">
                <a:solidFill>
                  <a:schemeClr val="tx1"/>
                </a:solidFill>
                <a:ea typeface="宋体" panose="02010600030101010101" pitchFamily="2" charset="-122"/>
              </a:rPr>
              <a:t>k</a:t>
            </a:r>
            <a:r>
              <a:rPr lang="en-US" altLang="zh-CN" sz="1600" dirty="0">
                <a:solidFill>
                  <a:schemeClr val="tx1"/>
                </a:solidFill>
                <a:ea typeface="宋体" panose="02010600030101010101" pitchFamily="2" charset="-122"/>
              </a:rPr>
              <a:t>-truss, </a:t>
            </a:r>
            <a:r>
              <a:rPr lang="en-US" altLang="zh-CN" sz="1600" i="1" dirty="0">
                <a:solidFill>
                  <a:schemeClr val="tx1"/>
                </a:solidFill>
                <a:ea typeface="宋体" panose="02010600030101010101" pitchFamily="2" charset="-122"/>
              </a:rPr>
              <a:t>k</a:t>
            </a:r>
            <a:r>
              <a:rPr lang="en-US" altLang="zh-CN" sz="1600" dirty="0">
                <a:solidFill>
                  <a:schemeClr val="tx1"/>
                </a:solidFill>
                <a:ea typeface="宋体" panose="02010600030101010101" pitchFamily="2" charset="-122"/>
              </a:rPr>
              <a:t>-clique,</a:t>
            </a:r>
            <a:r>
              <a:rPr lang="is-IS" altLang="zh-CN" sz="1600" dirty="0">
                <a:solidFill>
                  <a:schemeClr val="tx1"/>
                </a:solidFill>
                <a:ea typeface="Tahoma" panose="020B0604030504040204" pitchFamily="34" charset="0"/>
              </a:rPr>
              <a:t>…</a:t>
            </a:r>
            <a:r>
              <a:rPr lang="en-US" altLang="zh-CN" sz="1600" dirty="0">
                <a:solidFill>
                  <a:schemeClr val="tx1"/>
                </a:solidFill>
                <a:ea typeface="宋体" panose="02010600030101010101" pitchFamily="2" charset="-122"/>
              </a:rPr>
              <a:t>).</a:t>
            </a:r>
          </a:p>
          <a:p>
            <a:pPr marL="285750" lvl="2" indent="-285750">
              <a:spcBef>
                <a:spcPts val="475"/>
              </a:spcBef>
              <a:buFont typeface="Arial" panose="020B0604020202020204" pitchFamily="34" charset="0"/>
              <a:buChar char="•"/>
            </a:pPr>
            <a:r>
              <a:rPr lang="en-US" altLang="zh-CN" sz="1800" b="1" dirty="0">
                <a:solidFill>
                  <a:schemeClr val="tx1"/>
                </a:solidFill>
                <a:ea typeface="宋体" panose="02010600030101010101" pitchFamily="2" charset="-122"/>
              </a:rPr>
              <a:t>Spatial constraint</a:t>
            </a:r>
            <a:r>
              <a:rPr lang="en-US" altLang="zh-CN" sz="1800" dirty="0">
                <a:solidFill>
                  <a:schemeClr val="tx1"/>
                </a:solidFill>
                <a:ea typeface="宋体" panose="02010600030101010101" pitchFamily="2" charset="-122"/>
              </a:rPr>
              <a:t>. A</a:t>
            </a:r>
            <a:r>
              <a:rPr lang="en-US" altLang="zh-CN" sz="1600" dirty="0">
                <a:solidFill>
                  <a:schemeClr val="tx1"/>
                </a:solidFill>
                <a:ea typeface="宋体" panose="02010600030101010101" pitchFamily="2" charset="-122"/>
              </a:rPr>
              <a:t>ll vertices in </a:t>
            </a:r>
            <a:r>
              <a:rPr lang="en-US" altLang="zh-CN" sz="1600" i="1" dirty="0">
                <a:solidFill>
                  <a:schemeClr val="tx1"/>
                </a:solidFill>
                <a:ea typeface="宋体" panose="02010600030101010101" pitchFamily="2" charset="-122"/>
              </a:rPr>
              <a:t>G</a:t>
            </a:r>
            <a:r>
              <a:rPr lang="en-US" altLang="zh-CN" sz="1600" i="1" baseline="-25000" dirty="0">
                <a:solidFill>
                  <a:schemeClr val="tx1"/>
                </a:solidFill>
                <a:ea typeface="宋体" panose="02010600030101010101" pitchFamily="2" charset="-122"/>
              </a:rPr>
              <a:t>q  </a:t>
            </a:r>
            <a:r>
              <a:rPr lang="en-US" altLang="zh-CN" sz="1600" dirty="0">
                <a:solidFill>
                  <a:schemeClr val="tx1"/>
                </a:solidFill>
                <a:ea typeface="宋体" panose="02010600030101010101" pitchFamily="2" charset="-122"/>
              </a:rPr>
              <a:t>fall into a circle with radius </a:t>
            </a:r>
            <a:r>
              <a:rPr lang="en-US" altLang="zh-CN" sz="1600" i="1" dirty="0">
                <a:solidFill>
                  <a:schemeClr val="tx1"/>
                </a:solidFill>
                <a:ea typeface="宋体" panose="02010600030101010101" pitchFamily="2" charset="-122"/>
              </a:rPr>
              <a:t>r</a:t>
            </a:r>
            <a:r>
              <a:rPr lang="en-US" altLang="zh-CN" sz="1600" dirty="0">
                <a:solidFill>
                  <a:schemeClr val="tx1"/>
                </a:solidFill>
                <a:ea typeface="宋体" panose="02010600030101010101" pitchFamily="2" charset="-122"/>
              </a:rPr>
              <a:t>.</a:t>
            </a:r>
          </a:p>
          <a:p>
            <a:pPr marL="285750" lvl="3" indent="-285750">
              <a:spcBef>
                <a:spcPts val="475"/>
              </a:spcBef>
              <a:buFont typeface="Arial" panose="020B0604020202020204" pitchFamily="34" charset="0"/>
              <a:buChar char="•"/>
            </a:pPr>
            <a:r>
              <a:rPr lang="en-US" altLang="zh-CN" sz="1800" b="1" dirty="0" err="1">
                <a:solidFill>
                  <a:schemeClr val="tx1"/>
                </a:solidFill>
                <a:ea typeface="宋体" panose="02010600030101010101" pitchFamily="2" charset="-122"/>
              </a:rPr>
              <a:t>Maximality</a:t>
            </a:r>
            <a:r>
              <a:rPr lang="en-US" altLang="zh-CN" sz="1800" b="1" dirty="0">
                <a:solidFill>
                  <a:schemeClr val="tx1"/>
                </a:solidFill>
                <a:ea typeface="宋体" panose="02010600030101010101" pitchFamily="2" charset="-122"/>
              </a:rPr>
              <a:t> constraint</a:t>
            </a:r>
            <a:r>
              <a:rPr lang="en-US" altLang="zh-CN" sz="1800" dirty="0">
                <a:solidFill>
                  <a:schemeClr val="tx1"/>
                </a:solidFill>
                <a:ea typeface="宋体" panose="02010600030101010101" pitchFamily="2" charset="-122"/>
              </a:rPr>
              <a:t>. </a:t>
            </a:r>
            <a:r>
              <a:rPr lang="en-US" altLang="zh-CN" sz="1600" dirty="0">
                <a:solidFill>
                  <a:schemeClr val="tx1"/>
                </a:solidFill>
                <a:ea typeface="宋体" panose="02010600030101010101" pitchFamily="2" charset="-122"/>
              </a:rPr>
              <a:t>No other </a:t>
            </a:r>
            <a:r>
              <a:rPr lang="en-US" altLang="zh-CN" sz="1600" dirty="0">
                <a:solidFill>
                  <a:srgbClr val="231F20"/>
                </a:solidFill>
              </a:rPr>
              <a:t>RB-</a:t>
            </a:r>
            <a:r>
              <a:rPr lang="en-US" altLang="zh-CN" sz="1600" i="1" dirty="0">
                <a:solidFill>
                  <a:srgbClr val="231F20"/>
                </a:solidFill>
              </a:rPr>
              <a:t>k</a:t>
            </a:r>
            <a:r>
              <a:rPr lang="en-US" altLang="zh-CN" sz="1600" dirty="0">
                <a:solidFill>
                  <a:srgbClr val="231F20"/>
                </a:solidFill>
              </a:rPr>
              <a:t>-Core </a:t>
            </a:r>
            <a:r>
              <a:rPr lang="en-US" altLang="zh-CN" sz="1600" i="1" dirty="0" err="1">
                <a:solidFill>
                  <a:schemeClr val="tx1"/>
                </a:solidFill>
                <a:ea typeface="宋体" panose="02010600030101010101" pitchFamily="2" charset="-122"/>
              </a:rPr>
              <a:t>G’</a:t>
            </a:r>
            <a:r>
              <a:rPr lang="en-US" altLang="zh-CN" sz="1600" i="1" baseline="-25000" dirty="0" err="1">
                <a:solidFill>
                  <a:schemeClr val="tx1"/>
                </a:solidFill>
                <a:ea typeface="宋体" panose="02010600030101010101" pitchFamily="2" charset="-122"/>
              </a:rPr>
              <a:t>q</a:t>
            </a:r>
            <a:r>
              <a:rPr lang="en-US" altLang="zh-CN" sz="1600" dirty="0">
                <a:solidFill>
                  <a:schemeClr val="tx1"/>
                </a:solidFill>
              </a:rPr>
              <a:t> ⊇</a:t>
            </a:r>
            <a:r>
              <a:rPr lang="en-US" altLang="zh-CN" sz="1600" i="1" dirty="0">
                <a:solidFill>
                  <a:schemeClr val="tx1"/>
                </a:solidFill>
              </a:rPr>
              <a:t> G</a:t>
            </a:r>
            <a:r>
              <a:rPr lang="en-US" altLang="zh-CN" sz="1600" i="1" baseline="-25000" dirty="0">
                <a:solidFill>
                  <a:schemeClr val="tx1"/>
                </a:solidFill>
              </a:rPr>
              <a:t>q.</a:t>
            </a:r>
            <a:endParaRPr lang="en-US" altLang="zh-CN" sz="1600" dirty="0">
              <a:solidFill>
                <a:schemeClr val="tx1"/>
              </a:solidFill>
              <a:ea typeface="宋体" panose="02010600030101010101" pitchFamily="2" charset="-122"/>
            </a:endParaRPr>
          </a:p>
        </p:txBody>
      </p:sp>
      <p:pic>
        <p:nvPicPr>
          <p:cNvPr id="8" name="图片 7">
            <a:extLst>
              <a:ext uri="{FF2B5EF4-FFF2-40B4-BE49-F238E27FC236}">
                <a16:creationId xmlns="" xmlns:a16="http://schemas.microsoft.com/office/drawing/2014/main" id="{F4F683CE-FC99-408D-AD49-164147C736BD}"/>
              </a:ext>
            </a:extLst>
          </p:cNvPr>
          <p:cNvPicPr>
            <a:picLocks noChangeAspect="1"/>
          </p:cNvPicPr>
          <p:nvPr/>
        </p:nvPicPr>
        <p:blipFill>
          <a:blip r:embed="rId3"/>
          <a:stretch>
            <a:fillRect/>
          </a:stretch>
        </p:blipFill>
        <p:spPr>
          <a:xfrm>
            <a:off x="5659906" y="2332018"/>
            <a:ext cx="3172393" cy="2201520"/>
          </a:xfrm>
          <a:prstGeom prst="rect">
            <a:avLst/>
          </a:prstGeom>
        </p:spPr>
      </p:pic>
      <p:sp>
        <p:nvSpPr>
          <p:cNvPr id="9" name="文本框 8">
            <a:extLst>
              <a:ext uri="{FF2B5EF4-FFF2-40B4-BE49-F238E27FC236}">
                <a16:creationId xmlns="" xmlns:a16="http://schemas.microsoft.com/office/drawing/2014/main" id="{C3E3FD60-5CAF-4593-86EE-D165ED50A435}"/>
              </a:ext>
            </a:extLst>
          </p:cNvPr>
          <p:cNvSpPr txBox="1"/>
          <p:nvPr/>
        </p:nvSpPr>
        <p:spPr>
          <a:xfrm>
            <a:off x="6273599" y="4486341"/>
            <a:ext cx="2137124" cy="338554"/>
          </a:xfrm>
          <a:prstGeom prst="rect">
            <a:avLst/>
          </a:prstGeom>
          <a:noFill/>
        </p:spPr>
        <p:txBody>
          <a:bodyPr wrap="none" rtlCol="0">
            <a:spAutoFit/>
          </a:bodyPr>
          <a:lstStyle/>
          <a:p>
            <a:r>
              <a:rPr lang="en-US" altLang="zh-CN" sz="1600" i="1" dirty="0"/>
              <a:t>q = </a:t>
            </a:r>
            <a:r>
              <a:rPr lang="en-US" altLang="zh-CN" sz="1600" dirty="0"/>
              <a:t>Q, </a:t>
            </a:r>
            <a:r>
              <a:rPr lang="en-US" altLang="zh-CN" sz="1600" i="1" dirty="0"/>
              <a:t>k</a:t>
            </a:r>
            <a:r>
              <a:rPr lang="en-US" altLang="zh-CN" sz="1600" dirty="0"/>
              <a:t> = 2 and</a:t>
            </a:r>
            <a:r>
              <a:rPr lang="en-US" altLang="zh-CN" sz="1600" i="1" dirty="0"/>
              <a:t> r </a:t>
            </a:r>
            <a:r>
              <a:rPr lang="en-US" altLang="zh-CN" sz="1600" dirty="0"/>
              <a:t>= 1</a:t>
            </a:r>
            <a:endParaRPr lang="zh-CN" altLang="en-US" sz="1600" dirty="0"/>
          </a:p>
        </p:txBody>
      </p:sp>
      <p:pic>
        <p:nvPicPr>
          <p:cNvPr id="12" name="Shape 63">
            <a:extLst>
              <a:ext uri="{FF2B5EF4-FFF2-40B4-BE49-F238E27FC236}">
                <a16:creationId xmlns="" xmlns:a16="http://schemas.microsoft.com/office/drawing/2014/main" id="{5423BD54-5022-489D-992A-37035B2E9DCD}"/>
              </a:ext>
            </a:extLst>
          </p:cNvPr>
          <p:cNvPicPr preferRelativeResize="0"/>
          <p:nvPr/>
        </p:nvPicPr>
        <p:blipFill>
          <a:blip r:embed="rId4">
            <a:alphaModFix/>
          </a:blip>
          <a:stretch>
            <a:fillRect/>
          </a:stretch>
        </p:blipFill>
        <p:spPr>
          <a:xfrm>
            <a:off x="0" y="741312"/>
            <a:ext cx="9144000" cy="64224"/>
          </a:xfrm>
          <a:prstGeom prst="rect">
            <a:avLst/>
          </a:prstGeom>
          <a:noFill/>
          <a:ln>
            <a:noFill/>
          </a:ln>
        </p:spPr>
      </p:pic>
    </p:spTree>
    <p:extLst>
      <p:ext uri="{BB962C8B-B14F-4D97-AF65-F5344CB8AC3E}">
        <p14:creationId xmlns:p14="http://schemas.microsoft.com/office/powerpoint/2010/main" val="2305474650"/>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86684"/>
            <a:ext cx="8520599" cy="572699"/>
          </a:xfrm>
          <a:prstGeom prst="rect">
            <a:avLst/>
          </a:prstGeom>
        </p:spPr>
        <p:txBody>
          <a:bodyPr lIns="91425" tIns="91425" rIns="91425" bIns="91425" anchor="t" anchorCtr="0">
            <a:noAutofit/>
          </a:bodyPr>
          <a:lstStyle/>
          <a:p>
            <a:pPr lvl="0"/>
            <a:r>
              <a:rPr lang="en-US" dirty="0"/>
              <a:t>Challenges</a:t>
            </a:r>
            <a:endParaRPr lang="en" sz="2400" b="1" dirty="0"/>
          </a:p>
        </p:txBody>
      </p:sp>
      <p:sp>
        <p:nvSpPr>
          <p:cNvPr id="3" name="灯片编号占位符 2">
            <a:extLst>
              <a:ext uri="{FF2B5EF4-FFF2-40B4-BE49-F238E27FC236}">
                <a16:creationId xmlns="" xmlns:a16="http://schemas.microsoft.com/office/drawing/2014/main" id="{2222C0A4-109C-42D5-8269-8F3C4E49C35B}"/>
              </a:ext>
            </a:extLst>
          </p:cNvPr>
          <p:cNvSpPr>
            <a:spLocks noGrp="1"/>
          </p:cNvSpPr>
          <p:nvPr>
            <p:ph type="sldNum" idx="12"/>
          </p:nvPr>
        </p:nvSpPr>
        <p:spPr/>
        <p:txBody>
          <a:bodyPr/>
          <a:lstStyle/>
          <a:p>
            <a:pPr lvl="0">
              <a:spcBef>
                <a:spcPts val="0"/>
              </a:spcBef>
              <a:buNone/>
            </a:pPr>
            <a:fld id="{00000000-1234-1234-1234-123412341234}" type="slidenum">
              <a:rPr lang="en" smtClean="0"/>
              <a:t>11</a:t>
            </a:fld>
            <a:endParaRPr lang="en"/>
          </a:p>
        </p:txBody>
      </p:sp>
      <p:sp>
        <p:nvSpPr>
          <p:cNvPr id="10" name="Shape 61">
            <a:extLst>
              <a:ext uri="{FF2B5EF4-FFF2-40B4-BE49-F238E27FC236}">
                <a16:creationId xmlns="" xmlns:a16="http://schemas.microsoft.com/office/drawing/2014/main" id="{2A29CC2D-2749-4621-B8FB-C1572A384C2D}"/>
              </a:ext>
            </a:extLst>
          </p:cNvPr>
          <p:cNvSpPr txBox="1">
            <a:spLocks noGrp="1"/>
          </p:cNvSpPr>
          <p:nvPr/>
        </p:nvSpPr>
        <p:spPr>
          <a:xfrm>
            <a:off x="500557" y="1275083"/>
            <a:ext cx="8520599" cy="418506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rtl val="0"/>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9pPr>
          </a:lstStyle>
          <a:p>
            <a:pPr marL="457200" indent="-381000">
              <a:buClr>
                <a:srgbClr val="000000"/>
              </a:buClr>
              <a:buSzPct val="120000"/>
              <a:buChar char="●"/>
            </a:pPr>
            <a:r>
              <a:rPr lang="en-US" altLang="zh-CN" kern="1200" dirty="0">
                <a:solidFill>
                  <a:schemeClr val="tx1"/>
                </a:solidFill>
              </a:rPr>
              <a:t>The position of the radius-bounded circle of a RB-</a:t>
            </a:r>
            <a:r>
              <a:rPr lang="en-US" altLang="zh-CN" i="1" kern="1200" dirty="0">
                <a:solidFill>
                  <a:schemeClr val="tx1"/>
                </a:solidFill>
              </a:rPr>
              <a:t>k</a:t>
            </a:r>
            <a:r>
              <a:rPr lang="en-US" altLang="zh-CN" kern="1200" dirty="0">
                <a:solidFill>
                  <a:schemeClr val="tx1"/>
                </a:solidFill>
              </a:rPr>
              <a:t>-core is unknown. </a:t>
            </a:r>
          </a:p>
          <a:p>
            <a:pPr marL="457200" indent="-381000">
              <a:buClr>
                <a:srgbClr val="000000"/>
              </a:buClr>
              <a:buSzPct val="120000"/>
              <a:buChar char="●"/>
            </a:pPr>
            <a:r>
              <a:rPr lang="en-US" altLang="zh-CN" kern="1200" dirty="0">
                <a:solidFill>
                  <a:schemeClr val="tx1"/>
                </a:solidFill>
              </a:rPr>
              <a:t>It is time-consuming to verify all the candidate subgraphs individually.</a:t>
            </a:r>
          </a:p>
        </p:txBody>
      </p:sp>
      <p:pic>
        <p:nvPicPr>
          <p:cNvPr id="11" name="Shape 63">
            <a:extLst>
              <a:ext uri="{FF2B5EF4-FFF2-40B4-BE49-F238E27FC236}">
                <a16:creationId xmlns="" xmlns:a16="http://schemas.microsoft.com/office/drawing/2014/main" id="{4229219C-999B-48B2-B1FB-8866C561959E}"/>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p:spTree>
    <p:extLst>
      <p:ext uri="{BB962C8B-B14F-4D97-AF65-F5344CB8AC3E}">
        <p14:creationId xmlns:p14="http://schemas.microsoft.com/office/powerpoint/2010/main" val="3898307096"/>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700" y="126567"/>
            <a:ext cx="8520599" cy="572699"/>
          </a:xfrm>
        </p:spPr>
        <p:txBody>
          <a:bodyPr/>
          <a:lstStyle/>
          <a:p>
            <a:r>
              <a:rPr lang="en-US" altLang="zh-CN" dirty="0"/>
              <a:t>Solutions</a:t>
            </a:r>
            <a:endParaRPr lang="zh-CN" altLang="en-US" dirty="0"/>
          </a:p>
        </p:txBody>
      </p:sp>
      <p:sp>
        <p:nvSpPr>
          <p:cNvPr id="3" name="文本占位符 2"/>
          <p:cNvSpPr>
            <a:spLocks noGrp="1"/>
          </p:cNvSpPr>
          <p:nvPr>
            <p:ph type="body" idx="1"/>
          </p:nvPr>
        </p:nvSpPr>
        <p:spPr>
          <a:xfrm>
            <a:off x="311699" y="2393950"/>
            <a:ext cx="7106051" cy="455468"/>
          </a:xfrm>
        </p:spPr>
        <p:txBody>
          <a:bodyPr/>
          <a:lstStyle/>
          <a:p>
            <a:pPr marL="457200" lvl="0" indent="-381000">
              <a:buClr>
                <a:srgbClr val="000000"/>
              </a:buClr>
              <a:buSzPct val="120000"/>
              <a:buFontTx/>
              <a:buChar char="●"/>
            </a:pPr>
            <a:r>
              <a:rPr lang="en-US" altLang="zh-CN" dirty="0">
                <a:solidFill>
                  <a:srgbClr val="000000"/>
                </a:solidFill>
              </a:rPr>
              <a:t>Solution 1: Triple-vertex-based algorithm (</a:t>
            </a:r>
            <a:r>
              <a:rPr lang="en-US" altLang="zh-CN" dirty="0" err="1">
                <a:solidFill>
                  <a:srgbClr val="000000"/>
                </a:solidFill>
              </a:rPr>
              <a:t>TriV</a:t>
            </a:r>
            <a:r>
              <a:rPr lang="en-US" altLang="zh-CN" dirty="0">
                <a:solidFill>
                  <a:srgbClr val="000000"/>
                </a:solidFill>
              </a:rPr>
              <a:t>, Baseline)</a:t>
            </a:r>
            <a:endParaRPr lang="en-US" altLang="zh-CN" sz="2400" dirty="0">
              <a:solidFill>
                <a:srgbClr val="000000"/>
              </a:solidFill>
            </a:endParaRPr>
          </a:p>
        </p:txBody>
      </p:sp>
      <p:sp>
        <p:nvSpPr>
          <p:cNvPr id="4" name="灯片编号占位符 3">
            <a:extLst>
              <a:ext uri="{FF2B5EF4-FFF2-40B4-BE49-F238E27FC236}">
                <a16:creationId xmlns="" xmlns:a16="http://schemas.microsoft.com/office/drawing/2014/main" id="{DE2DE4D2-DB9A-4709-9D71-1E6EF774446E}"/>
              </a:ext>
            </a:extLst>
          </p:cNvPr>
          <p:cNvSpPr>
            <a:spLocks noGrp="1"/>
          </p:cNvSpPr>
          <p:nvPr>
            <p:ph type="sldNum" idx="12"/>
          </p:nvPr>
        </p:nvSpPr>
        <p:spPr/>
        <p:txBody>
          <a:bodyPr/>
          <a:lstStyle/>
          <a:p>
            <a:pPr lvl="0">
              <a:spcBef>
                <a:spcPts val="0"/>
              </a:spcBef>
              <a:buNone/>
            </a:pPr>
            <a:fld id="{00000000-1234-1234-1234-123412341234}" type="slidenum">
              <a:rPr lang="en" smtClean="0"/>
              <a:t>12</a:t>
            </a:fld>
            <a:endParaRPr lang="en"/>
          </a:p>
        </p:txBody>
      </p:sp>
      <p:sp>
        <p:nvSpPr>
          <p:cNvPr id="7" name="文本占位符 2">
            <a:extLst>
              <a:ext uri="{FF2B5EF4-FFF2-40B4-BE49-F238E27FC236}">
                <a16:creationId xmlns="" xmlns:a16="http://schemas.microsoft.com/office/drawing/2014/main" id="{491D1D09-68A2-4EAF-A37A-DEC551A9CDB5}"/>
              </a:ext>
            </a:extLst>
          </p:cNvPr>
          <p:cNvSpPr txBox="1">
            <a:spLocks/>
          </p:cNvSpPr>
          <p:nvPr/>
        </p:nvSpPr>
        <p:spPr>
          <a:xfrm>
            <a:off x="311700" y="2727669"/>
            <a:ext cx="6097567" cy="45546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rtl val="0"/>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9pPr>
          </a:lstStyle>
          <a:p>
            <a:pPr marL="457200" indent="-381000">
              <a:buClr>
                <a:srgbClr val="000000"/>
              </a:buClr>
              <a:buSzPct val="120000"/>
              <a:buFontTx/>
              <a:buChar char="●"/>
            </a:pPr>
            <a:r>
              <a:rPr lang="en-US" altLang="zh-CN" dirty="0">
                <a:solidFill>
                  <a:srgbClr val="000000"/>
                </a:solidFill>
              </a:rPr>
              <a:t>Solution 2: Binary-vertex-based algorithm (</a:t>
            </a:r>
            <a:r>
              <a:rPr lang="en-US" altLang="zh-CN" dirty="0" err="1">
                <a:solidFill>
                  <a:srgbClr val="000000"/>
                </a:solidFill>
              </a:rPr>
              <a:t>BinV</a:t>
            </a:r>
            <a:r>
              <a:rPr lang="en-US" altLang="zh-CN" dirty="0">
                <a:solidFill>
                  <a:srgbClr val="000000"/>
                </a:solidFill>
              </a:rPr>
              <a:t>)</a:t>
            </a:r>
            <a:endParaRPr lang="en" altLang="zh-CN" dirty="0">
              <a:solidFill>
                <a:srgbClr val="000000"/>
              </a:solidFill>
            </a:endParaRPr>
          </a:p>
        </p:txBody>
      </p:sp>
      <p:sp>
        <p:nvSpPr>
          <p:cNvPr id="8" name="文本占位符 2">
            <a:extLst>
              <a:ext uri="{FF2B5EF4-FFF2-40B4-BE49-F238E27FC236}">
                <a16:creationId xmlns="" xmlns:a16="http://schemas.microsoft.com/office/drawing/2014/main" id="{6C5EFF58-0ECD-4226-AE23-86499B2BE844}"/>
              </a:ext>
            </a:extLst>
          </p:cNvPr>
          <p:cNvSpPr txBox="1">
            <a:spLocks/>
          </p:cNvSpPr>
          <p:nvPr/>
        </p:nvSpPr>
        <p:spPr>
          <a:xfrm>
            <a:off x="311699" y="3082111"/>
            <a:ext cx="7773967" cy="57236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rtl val="0"/>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9pPr>
          </a:lstStyle>
          <a:p>
            <a:pPr marL="457200" indent="-381000">
              <a:buClr>
                <a:srgbClr val="000000"/>
              </a:buClr>
              <a:buSzPct val="120000"/>
              <a:buFontTx/>
              <a:buChar char="●"/>
            </a:pPr>
            <a:r>
              <a:rPr lang="en-US" altLang="zh-CN" dirty="0">
                <a:solidFill>
                  <a:srgbClr val="000000"/>
                </a:solidFill>
              </a:rPr>
              <a:t>Solution 3: Rotating-circle-based algorithm (</a:t>
            </a:r>
            <a:r>
              <a:rPr lang="en-US" altLang="zh-CN" dirty="0" err="1">
                <a:solidFill>
                  <a:srgbClr val="000000"/>
                </a:solidFill>
              </a:rPr>
              <a:t>RotC</a:t>
            </a:r>
            <a:r>
              <a:rPr lang="en-US" altLang="zh-CN" dirty="0">
                <a:solidFill>
                  <a:srgbClr val="000000"/>
                </a:solidFill>
              </a:rPr>
              <a:t>)</a:t>
            </a:r>
          </a:p>
        </p:txBody>
      </p:sp>
      <p:pic>
        <p:nvPicPr>
          <p:cNvPr id="12" name="Shape 63">
            <a:extLst>
              <a:ext uri="{FF2B5EF4-FFF2-40B4-BE49-F238E27FC236}">
                <a16:creationId xmlns="" xmlns:a16="http://schemas.microsoft.com/office/drawing/2014/main" id="{5B3EF438-E9F4-4D02-89CF-7A76768D602D}"/>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6" name="文本框 5">
            <a:extLst>
              <a:ext uri="{FF2B5EF4-FFF2-40B4-BE49-F238E27FC236}">
                <a16:creationId xmlns="" xmlns:a16="http://schemas.microsoft.com/office/drawing/2014/main" id="{EC042C36-E5F1-48A9-BFCB-0DFC22A0DD0D}"/>
              </a:ext>
            </a:extLst>
          </p:cNvPr>
          <p:cNvSpPr txBox="1"/>
          <p:nvPr/>
        </p:nvSpPr>
        <p:spPr>
          <a:xfrm>
            <a:off x="397933" y="960259"/>
            <a:ext cx="6609502" cy="954107"/>
          </a:xfrm>
          <a:prstGeom prst="rect">
            <a:avLst/>
          </a:prstGeom>
          <a:noFill/>
        </p:spPr>
        <p:txBody>
          <a:bodyPr wrap="none" rtlCol="0">
            <a:spAutoFit/>
          </a:bodyPr>
          <a:lstStyle/>
          <a:p>
            <a:r>
              <a:rPr lang="en-US" altLang="zh-CN" sz="2000" dirty="0"/>
              <a:t>Two steps framework:</a:t>
            </a:r>
          </a:p>
          <a:p>
            <a:r>
              <a:rPr lang="en-US" altLang="zh-CN" sz="1800" dirty="0"/>
              <a:t>Step 1: Generate candidate circles.</a:t>
            </a:r>
          </a:p>
          <a:p>
            <a:r>
              <a:rPr lang="en-US" altLang="zh-CN" sz="1800" dirty="0"/>
              <a:t>Step 2: Compute the maximum </a:t>
            </a:r>
            <a:r>
              <a:rPr lang="en-US" altLang="zh-CN" sz="1800" i="1" dirty="0"/>
              <a:t>k</a:t>
            </a:r>
            <a:r>
              <a:rPr lang="en-US" altLang="zh-CN" sz="1800" dirty="0"/>
              <a:t>-core in each candidate circle. </a:t>
            </a:r>
          </a:p>
        </p:txBody>
      </p:sp>
    </p:spTree>
    <p:extLst>
      <p:ext uri="{BB962C8B-B14F-4D97-AF65-F5344CB8AC3E}">
        <p14:creationId xmlns:p14="http://schemas.microsoft.com/office/powerpoint/2010/main" val="313037938"/>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168613"/>
            <a:ext cx="8520599" cy="572699"/>
          </a:xfrm>
          <a:prstGeom prst="rect">
            <a:avLst/>
          </a:prstGeom>
        </p:spPr>
        <p:txBody>
          <a:bodyPr lIns="91425" tIns="91425" rIns="91425" bIns="91425" anchor="t" anchorCtr="0">
            <a:noAutofit/>
          </a:bodyPr>
          <a:lstStyle/>
          <a:p>
            <a:pPr marL="76200" lvl="0">
              <a:buClr>
                <a:srgbClr val="000000"/>
              </a:buClr>
              <a:buSzPct val="120000"/>
            </a:pPr>
            <a:r>
              <a:rPr lang="en-US" altLang="zh-CN" dirty="0">
                <a:solidFill>
                  <a:srgbClr val="000000"/>
                </a:solidFill>
              </a:rPr>
              <a:t>Triple-vertex-based algorithm</a:t>
            </a:r>
            <a:endParaRPr lang="en" altLang="zh-CN" dirty="0">
              <a:solidFill>
                <a:srgbClr val="000000"/>
              </a:solidFill>
            </a:endParaRPr>
          </a:p>
        </p:txBody>
      </p:sp>
      <p:sp>
        <p:nvSpPr>
          <p:cNvPr id="10" name="Shape 61"/>
          <p:cNvSpPr txBox="1">
            <a:spLocks noGrp="1"/>
          </p:cNvSpPr>
          <p:nvPr>
            <p:ph type="body" idx="1"/>
          </p:nvPr>
        </p:nvSpPr>
        <p:spPr>
          <a:xfrm>
            <a:off x="493698" y="1600584"/>
            <a:ext cx="5512733" cy="1504033"/>
          </a:xfrm>
          <a:prstGeom prst="rect">
            <a:avLst/>
          </a:prstGeom>
        </p:spPr>
        <p:txBody>
          <a:bodyPr lIns="91425" tIns="91425" rIns="91425" bIns="91425" anchor="t" anchorCtr="0">
            <a:noAutofit/>
          </a:bodyPr>
          <a:lstStyle/>
          <a:p>
            <a:pPr marL="541350" lvl="0" indent="-285750">
              <a:lnSpc>
                <a:spcPct val="100000"/>
              </a:lnSpc>
              <a:buClr>
                <a:srgbClr val="000000"/>
              </a:buClr>
              <a:buSzPct val="120000"/>
              <a:buFont typeface="Arial" panose="020B0604020202020204" pitchFamily="34" charset="0"/>
              <a:buChar char="•"/>
            </a:pPr>
            <a:r>
              <a:rPr lang="en-US" dirty="0">
                <a:solidFill>
                  <a:srgbClr val="000000"/>
                </a:solidFill>
              </a:rPr>
              <a:t>Enumerate all candidate triple-vertex- and binary-vertex-combinations as </a:t>
            </a:r>
            <a:r>
              <a:rPr lang="en-US" altLang="zh-CN" dirty="0">
                <a:solidFill>
                  <a:srgbClr val="000000"/>
                </a:solidFill>
              </a:rPr>
              <a:t>boundary vertices</a:t>
            </a:r>
            <a:r>
              <a:rPr lang="en-US" dirty="0">
                <a:solidFill>
                  <a:srgbClr val="000000"/>
                </a:solidFill>
              </a:rPr>
              <a:t>. </a:t>
            </a:r>
            <a:endParaRPr lang="en-US" dirty="0" smtClean="0">
              <a:solidFill>
                <a:srgbClr val="000000"/>
              </a:solidFill>
            </a:endParaRPr>
          </a:p>
          <a:p>
            <a:pPr marL="541350" lvl="0" indent="-285750">
              <a:lnSpc>
                <a:spcPct val="100000"/>
              </a:lnSpc>
              <a:buClr>
                <a:srgbClr val="000000"/>
              </a:buClr>
              <a:buSzPct val="120000"/>
              <a:buFont typeface="Arial" panose="020B0604020202020204" pitchFamily="34" charset="0"/>
              <a:buChar char="•"/>
            </a:pPr>
            <a:r>
              <a:rPr lang="en-US" dirty="0" smtClean="0">
                <a:solidFill>
                  <a:srgbClr val="000000"/>
                </a:solidFill>
              </a:rPr>
              <a:t>Check the </a:t>
            </a:r>
            <a:r>
              <a:rPr lang="en-US" dirty="0" err="1" smtClean="0">
                <a:solidFill>
                  <a:srgbClr val="000000"/>
                </a:solidFill>
              </a:rPr>
              <a:t>subgraph</a:t>
            </a:r>
            <a:r>
              <a:rPr lang="en-US" dirty="0" smtClean="0">
                <a:solidFill>
                  <a:srgbClr val="000000"/>
                </a:solidFill>
              </a:rPr>
              <a:t> enclosed by the circles.</a:t>
            </a:r>
          </a:p>
          <a:p>
            <a:pPr marL="541350" lvl="0" indent="-285750">
              <a:lnSpc>
                <a:spcPct val="100000"/>
              </a:lnSpc>
              <a:buClr>
                <a:srgbClr val="000000"/>
              </a:buClr>
              <a:buSzPct val="120000"/>
              <a:buFont typeface="Arial" panose="020B0604020202020204" pitchFamily="34" charset="0"/>
              <a:buChar char="•"/>
            </a:pPr>
            <a:endParaRPr lang="en-US" dirty="0">
              <a:solidFill>
                <a:srgbClr val="000000"/>
              </a:solidFill>
            </a:endParaRPr>
          </a:p>
          <a:p>
            <a:pPr marL="541350" lvl="0" indent="-285750">
              <a:lnSpc>
                <a:spcPct val="100000"/>
              </a:lnSpc>
              <a:buClr>
                <a:srgbClr val="000000"/>
              </a:buClr>
              <a:buSzPct val="120000"/>
              <a:buFont typeface="Arial" panose="020B0604020202020204" pitchFamily="34" charset="0"/>
              <a:buChar char="•"/>
            </a:pPr>
            <a:endParaRPr lang="en-US" dirty="0">
              <a:solidFill>
                <a:srgbClr val="000000"/>
              </a:solidFill>
            </a:endParaRPr>
          </a:p>
          <a:p>
            <a:pPr lvl="0" rtl="0">
              <a:spcBef>
                <a:spcPts val="0"/>
              </a:spcBef>
              <a:buNone/>
            </a:pPr>
            <a:endParaRPr sz="1600" dirty="0">
              <a:solidFill>
                <a:srgbClr val="000000"/>
              </a:solidFill>
            </a:endParaRPr>
          </a:p>
        </p:txBody>
      </p:sp>
      <p:sp>
        <p:nvSpPr>
          <p:cNvPr id="2" name="灯片编号占位符 1">
            <a:extLst>
              <a:ext uri="{FF2B5EF4-FFF2-40B4-BE49-F238E27FC236}">
                <a16:creationId xmlns="" xmlns:a16="http://schemas.microsoft.com/office/drawing/2014/main" id="{365B3A94-BBBD-4BB0-B6E4-B4645BA87FE0}"/>
              </a:ext>
            </a:extLst>
          </p:cNvPr>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pic>
        <p:nvPicPr>
          <p:cNvPr id="6" name="Shape 63">
            <a:extLst>
              <a:ext uri="{FF2B5EF4-FFF2-40B4-BE49-F238E27FC236}">
                <a16:creationId xmlns="" xmlns:a16="http://schemas.microsoft.com/office/drawing/2014/main" id="{6F919C91-0153-4C05-93B9-85E55CDE020C}"/>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p:pic>
        <p:nvPicPr>
          <p:cNvPr id="3" name="图片 2">
            <a:extLst>
              <a:ext uri="{FF2B5EF4-FFF2-40B4-BE49-F238E27FC236}">
                <a16:creationId xmlns="" xmlns:a16="http://schemas.microsoft.com/office/drawing/2014/main" id="{B073E163-A2E4-44F3-826B-C16A7CA0A0DE}"/>
              </a:ext>
            </a:extLst>
          </p:cNvPr>
          <p:cNvPicPr>
            <a:picLocks noChangeAspect="1"/>
          </p:cNvPicPr>
          <p:nvPr/>
        </p:nvPicPr>
        <p:blipFill>
          <a:blip r:embed="rId4"/>
          <a:stretch>
            <a:fillRect/>
          </a:stretch>
        </p:blipFill>
        <p:spPr>
          <a:xfrm>
            <a:off x="5956400" y="870805"/>
            <a:ext cx="2605119" cy="1915764"/>
          </a:xfrm>
          <a:prstGeom prst="rect">
            <a:avLst/>
          </a:prstGeom>
        </p:spPr>
      </p:pic>
      <p:sp>
        <p:nvSpPr>
          <p:cNvPr id="9" name="文本框 8">
            <a:extLst>
              <a:ext uri="{FF2B5EF4-FFF2-40B4-BE49-F238E27FC236}">
                <a16:creationId xmlns="" xmlns:a16="http://schemas.microsoft.com/office/drawing/2014/main" id="{274B1A96-8397-470A-B223-991DE5063FB7}"/>
              </a:ext>
            </a:extLst>
          </p:cNvPr>
          <p:cNvSpPr txBox="1"/>
          <p:nvPr/>
        </p:nvSpPr>
        <p:spPr>
          <a:xfrm>
            <a:off x="6190397" y="773424"/>
            <a:ext cx="2137124" cy="338554"/>
          </a:xfrm>
          <a:prstGeom prst="rect">
            <a:avLst/>
          </a:prstGeom>
          <a:noFill/>
        </p:spPr>
        <p:txBody>
          <a:bodyPr wrap="none" rtlCol="0">
            <a:spAutoFit/>
          </a:bodyPr>
          <a:lstStyle/>
          <a:p>
            <a:r>
              <a:rPr lang="en-US" altLang="zh-CN" sz="1600" i="1" dirty="0"/>
              <a:t>q = </a:t>
            </a:r>
            <a:r>
              <a:rPr lang="en-US" altLang="zh-CN" sz="1600" dirty="0"/>
              <a:t>Q, </a:t>
            </a:r>
            <a:r>
              <a:rPr lang="en-US" altLang="zh-CN" sz="1600" i="1" dirty="0"/>
              <a:t>k</a:t>
            </a:r>
            <a:r>
              <a:rPr lang="en-US" altLang="zh-CN" sz="1600" dirty="0"/>
              <a:t> = 2 and</a:t>
            </a:r>
            <a:r>
              <a:rPr lang="en-US" altLang="zh-CN" sz="1600" i="1" dirty="0"/>
              <a:t> r </a:t>
            </a:r>
            <a:r>
              <a:rPr lang="en-US" altLang="zh-CN" sz="1600" dirty="0"/>
              <a:t>= 1</a:t>
            </a:r>
            <a:endParaRPr lang="zh-CN" altLang="en-US" sz="1600" dirty="0"/>
          </a:p>
        </p:txBody>
      </p:sp>
      <p:sp>
        <p:nvSpPr>
          <p:cNvPr id="4" name="矩形 3">
            <a:extLst>
              <a:ext uri="{FF2B5EF4-FFF2-40B4-BE49-F238E27FC236}">
                <a16:creationId xmlns="" xmlns:a16="http://schemas.microsoft.com/office/drawing/2014/main" id="{D04CEBAA-188B-4E79-AAD8-35E01FFBD36E}"/>
              </a:ext>
            </a:extLst>
          </p:cNvPr>
          <p:cNvSpPr/>
          <p:nvPr/>
        </p:nvSpPr>
        <p:spPr>
          <a:xfrm>
            <a:off x="502244" y="1325509"/>
            <a:ext cx="3360535" cy="369332"/>
          </a:xfrm>
          <a:prstGeom prst="rect">
            <a:avLst/>
          </a:prstGeom>
        </p:spPr>
        <p:txBody>
          <a:bodyPr wrap="none">
            <a:spAutoFit/>
          </a:bodyPr>
          <a:lstStyle/>
          <a:p>
            <a:pPr marL="541350" lvl="0" indent="-285750">
              <a:buClr>
                <a:srgbClr val="000000"/>
              </a:buClr>
              <a:buSzPct val="120000"/>
              <a:buFont typeface="Arial" panose="020B0604020202020204" pitchFamily="34" charset="0"/>
              <a:buChar char="•"/>
            </a:pPr>
            <a:r>
              <a:rPr lang="en-US" altLang="zh-CN" sz="1800" dirty="0"/>
              <a:t>Select candidate vertices.</a:t>
            </a:r>
          </a:p>
        </p:txBody>
      </p:sp>
      <p:pic>
        <p:nvPicPr>
          <p:cNvPr id="5" name="图片 4">
            <a:extLst>
              <a:ext uri="{FF2B5EF4-FFF2-40B4-BE49-F238E27FC236}">
                <a16:creationId xmlns="" xmlns:a16="http://schemas.microsoft.com/office/drawing/2014/main" id="{05DA3693-E05E-46E6-BA9A-1D732DB9EA1C}"/>
              </a:ext>
            </a:extLst>
          </p:cNvPr>
          <p:cNvPicPr>
            <a:picLocks noChangeAspect="1"/>
          </p:cNvPicPr>
          <p:nvPr/>
        </p:nvPicPr>
        <p:blipFill>
          <a:blip r:embed="rId5"/>
          <a:stretch>
            <a:fillRect/>
          </a:stretch>
        </p:blipFill>
        <p:spPr>
          <a:xfrm>
            <a:off x="6014977" y="2823062"/>
            <a:ext cx="2629974" cy="1915764"/>
          </a:xfrm>
          <a:prstGeom prst="rect">
            <a:avLst/>
          </a:prstGeom>
        </p:spPr>
      </p:pic>
      <p:sp>
        <p:nvSpPr>
          <p:cNvPr id="8" name="矩形 7">
            <a:extLst>
              <a:ext uri="{FF2B5EF4-FFF2-40B4-BE49-F238E27FC236}">
                <a16:creationId xmlns="" xmlns:a16="http://schemas.microsoft.com/office/drawing/2014/main" id="{DEAD185D-63E9-4129-A6CB-F933ADAE3BC6}"/>
              </a:ext>
            </a:extLst>
          </p:cNvPr>
          <p:cNvSpPr/>
          <p:nvPr/>
        </p:nvSpPr>
        <p:spPr>
          <a:xfrm>
            <a:off x="425483" y="3273449"/>
            <a:ext cx="3734372" cy="923330"/>
          </a:xfrm>
          <a:prstGeom prst="rect">
            <a:avLst/>
          </a:prstGeom>
        </p:spPr>
        <p:txBody>
          <a:bodyPr wrap="square">
            <a:spAutoFit/>
          </a:bodyPr>
          <a:lstStyle/>
          <a:p>
            <a:pPr marL="255600" lvl="0">
              <a:buClr>
                <a:srgbClr val="000000"/>
              </a:buClr>
              <a:buSzPct val="120000"/>
            </a:pPr>
            <a:r>
              <a:rPr lang="en-US" altLang="zh-CN" sz="1800" dirty="0"/>
              <a:t>Time Complexity </a:t>
            </a:r>
          </a:p>
          <a:p>
            <a:pPr marL="255600" lvl="0">
              <a:buClr>
                <a:srgbClr val="000000"/>
              </a:buClr>
              <a:buSzPct val="120000"/>
            </a:pPr>
            <a:r>
              <a:rPr lang="en-US" altLang="zh-CN" sz="1800" dirty="0" smtClean="0"/>
              <a:t>   O(n</a:t>
            </a:r>
            <a:r>
              <a:rPr lang="en-US" altLang="zh-CN" sz="1800" baseline="30000" dirty="0" smtClean="0"/>
              <a:t>3</a:t>
            </a:r>
            <a:r>
              <a:rPr lang="en-US" altLang="zh-CN" sz="1800" dirty="0" smtClean="0">
                <a:solidFill>
                  <a:srgbClr val="231F20"/>
                </a:solidFill>
              </a:rPr>
              <a:t> </a:t>
            </a:r>
            <a:r>
              <a:rPr lang="en-US" altLang="zh-CN" sz="1800" dirty="0">
                <a:solidFill>
                  <a:srgbClr val="231F20"/>
                </a:solidFill>
              </a:rPr>
              <a:t>· </a:t>
            </a:r>
            <a:r>
              <a:rPr lang="en-US" altLang="zh-CN" sz="1800" dirty="0"/>
              <a:t>m + n</a:t>
            </a:r>
            <a:r>
              <a:rPr lang="en-US" altLang="zh-CN" sz="1800" baseline="30000" dirty="0"/>
              <a:t>2</a:t>
            </a:r>
            <a:r>
              <a:rPr lang="en-US" altLang="zh-CN" sz="1800" dirty="0">
                <a:solidFill>
                  <a:srgbClr val="231F20"/>
                </a:solidFill>
              </a:rPr>
              <a:t> · </a:t>
            </a:r>
            <a:r>
              <a:rPr lang="en-US" altLang="zh-CN" sz="1800" dirty="0"/>
              <a:t>m</a:t>
            </a:r>
            <a:r>
              <a:rPr lang="en-US" altLang="zh-CN" sz="1800" dirty="0" smtClean="0"/>
              <a:t>),</a:t>
            </a:r>
          </a:p>
          <a:p>
            <a:pPr marL="255600" lvl="0">
              <a:buClr>
                <a:srgbClr val="000000"/>
              </a:buClr>
              <a:buSzPct val="120000"/>
            </a:pPr>
            <a:r>
              <a:rPr lang="en-US" altLang="zh-CN" sz="1800" dirty="0" smtClean="0"/>
              <a:t>   n</a:t>
            </a:r>
            <a:r>
              <a:rPr lang="en-US" altLang="zh-CN" sz="1800" dirty="0"/>
              <a:t>=|V|, m=|E|</a:t>
            </a:r>
            <a:endParaRPr lang="en" altLang="zh-CN" sz="1800" dirty="0"/>
          </a:p>
        </p:txBody>
      </p:sp>
      <p:pic>
        <p:nvPicPr>
          <p:cNvPr id="7" name="图片 6">
            <a:extLst>
              <a:ext uri="{FF2B5EF4-FFF2-40B4-BE49-F238E27FC236}">
                <a16:creationId xmlns="" xmlns:a16="http://schemas.microsoft.com/office/drawing/2014/main" id="{5956948B-1AE0-4211-9082-1E8CC31B9B82}"/>
              </a:ext>
            </a:extLst>
          </p:cNvPr>
          <p:cNvPicPr>
            <a:picLocks noChangeAspect="1"/>
          </p:cNvPicPr>
          <p:nvPr/>
        </p:nvPicPr>
        <p:blipFill>
          <a:blip r:embed="rId6"/>
          <a:stretch>
            <a:fillRect/>
          </a:stretch>
        </p:blipFill>
        <p:spPr>
          <a:xfrm>
            <a:off x="3516388" y="2995393"/>
            <a:ext cx="2170999" cy="1865899"/>
          </a:xfrm>
          <a:prstGeom prst="rect">
            <a:avLst/>
          </a:prstGeom>
        </p:spPr>
      </p:pic>
      <p:sp>
        <p:nvSpPr>
          <p:cNvPr id="11" name="矩形 10">
            <a:extLst>
              <a:ext uri="{FF2B5EF4-FFF2-40B4-BE49-F238E27FC236}">
                <a16:creationId xmlns="" xmlns:a16="http://schemas.microsoft.com/office/drawing/2014/main" id="{3F7F1425-47EF-4F22-A6FA-EE9B9A4BE03A}"/>
              </a:ext>
            </a:extLst>
          </p:cNvPr>
          <p:cNvSpPr/>
          <p:nvPr/>
        </p:nvSpPr>
        <p:spPr>
          <a:xfrm>
            <a:off x="739225" y="4709100"/>
            <a:ext cx="5814412" cy="369332"/>
          </a:xfrm>
          <a:prstGeom prst="rect">
            <a:avLst/>
          </a:prstGeom>
        </p:spPr>
        <p:txBody>
          <a:bodyPr wrap="none">
            <a:spAutoFit/>
          </a:bodyPr>
          <a:lstStyle/>
          <a:p>
            <a:r>
              <a:rPr lang="en-US" altLang="zh-CN" sz="1800" dirty="0">
                <a:solidFill>
                  <a:srgbClr val="FF0000"/>
                </a:solidFill>
              </a:rPr>
              <a:t>Can we only enumerate all triple-vertex-combinations? </a:t>
            </a:r>
            <a:endParaRPr lang="zh-CN" altLang="en-US" sz="1800" dirty="0">
              <a:solidFill>
                <a:srgbClr val="FF0000"/>
              </a:solidFill>
            </a:endParaRPr>
          </a:p>
        </p:txBody>
      </p:sp>
      <p:sp>
        <p:nvSpPr>
          <p:cNvPr id="12" name="矩形 11">
            <a:extLst>
              <a:ext uri="{FF2B5EF4-FFF2-40B4-BE49-F238E27FC236}">
                <a16:creationId xmlns="" xmlns:a16="http://schemas.microsoft.com/office/drawing/2014/main" id="{3FB3ED14-590B-4F36-A924-E494FC172122}"/>
              </a:ext>
            </a:extLst>
          </p:cNvPr>
          <p:cNvSpPr/>
          <p:nvPr/>
        </p:nvSpPr>
        <p:spPr>
          <a:xfrm>
            <a:off x="623312" y="743591"/>
            <a:ext cx="5824051" cy="646331"/>
          </a:xfrm>
          <a:prstGeom prst="rect">
            <a:avLst/>
          </a:prstGeom>
        </p:spPr>
        <p:txBody>
          <a:bodyPr wrap="square">
            <a:spAutoFit/>
          </a:bodyPr>
          <a:lstStyle/>
          <a:p>
            <a:r>
              <a:rPr lang="en-US" altLang="zh-CN" sz="1800" dirty="0">
                <a:solidFill>
                  <a:srgbClr val="231F20"/>
                </a:solidFill>
                <a:latin typeface="+mj-lt"/>
              </a:rPr>
              <a:t>Motivation: A circle should have two or three vertices lying on its boundary.</a:t>
            </a:r>
            <a:endParaRPr lang="zh-CN" altLang="en-US" sz="1800" dirty="0">
              <a:latin typeface="+mj-lt"/>
            </a:endParaRPr>
          </a:p>
        </p:txBody>
      </p:sp>
    </p:spTree>
    <p:extLst>
      <p:ext uri="{BB962C8B-B14F-4D97-AF65-F5344CB8AC3E}">
        <p14:creationId xmlns:p14="http://schemas.microsoft.com/office/powerpoint/2010/main" val="4167701070"/>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9" grpId="0"/>
      <p:bldP spid="4" grpId="0"/>
      <p:bldP spid="8"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00725"/>
            <a:ext cx="8520599" cy="572699"/>
          </a:xfrm>
          <a:prstGeom prst="rect">
            <a:avLst/>
          </a:prstGeom>
        </p:spPr>
        <p:txBody>
          <a:bodyPr lIns="91425" tIns="91425" rIns="91425" bIns="91425" anchor="t" anchorCtr="0">
            <a:noAutofit/>
          </a:bodyPr>
          <a:lstStyle/>
          <a:p>
            <a:pPr marL="76200" lvl="0">
              <a:buClr>
                <a:srgbClr val="000000"/>
              </a:buClr>
              <a:buSzPct val="120000"/>
            </a:pPr>
            <a:r>
              <a:rPr lang="en-US" altLang="zh-CN" dirty="0">
                <a:solidFill>
                  <a:srgbClr val="000000"/>
                </a:solidFill>
              </a:rPr>
              <a:t>Binary-vertex-based algorithm</a:t>
            </a:r>
            <a:endParaRPr lang="en" altLang="zh-CN" dirty="0">
              <a:solidFill>
                <a:srgbClr val="000000"/>
              </a:solidFill>
            </a:endParaRPr>
          </a:p>
        </p:txBody>
      </p:sp>
      <p:sp>
        <p:nvSpPr>
          <p:cNvPr id="2" name="灯片编号占位符 1">
            <a:extLst>
              <a:ext uri="{FF2B5EF4-FFF2-40B4-BE49-F238E27FC236}">
                <a16:creationId xmlns="" xmlns:a16="http://schemas.microsoft.com/office/drawing/2014/main" id="{365B3A94-BBBD-4BB0-B6E4-B4645BA87FE0}"/>
              </a:ext>
            </a:extLst>
          </p:cNvPr>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pic>
        <p:nvPicPr>
          <p:cNvPr id="6" name="Shape 63">
            <a:extLst>
              <a:ext uri="{FF2B5EF4-FFF2-40B4-BE49-F238E27FC236}">
                <a16:creationId xmlns="" xmlns:a16="http://schemas.microsoft.com/office/drawing/2014/main" id="{C3BBE2FD-FA83-4128-AAB6-7FF378B9FF64}"/>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9" name="矩形 8">
            <a:extLst>
              <a:ext uri="{FF2B5EF4-FFF2-40B4-BE49-F238E27FC236}">
                <a16:creationId xmlns="" xmlns:a16="http://schemas.microsoft.com/office/drawing/2014/main" id="{B4DA9846-52F4-4B8C-ADF6-B0CB43D9CEC1}"/>
              </a:ext>
            </a:extLst>
          </p:cNvPr>
          <p:cNvSpPr/>
          <p:nvPr/>
        </p:nvSpPr>
        <p:spPr>
          <a:xfrm>
            <a:off x="311700" y="875055"/>
            <a:ext cx="7470860" cy="369332"/>
          </a:xfrm>
          <a:prstGeom prst="rect">
            <a:avLst/>
          </a:prstGeom>
        </p:spPr>
        <p:txBody>
          <a:bodyPr wrap="square">
            <a:spAutoFit/>
          </a:bodyPr>
          <a:lstStyle/>
          <a:p>
            <a:pPr marL="285750" indent="-285750">
              <a:buFont typeface="Arial" panose="020B0604020202020204" pitchFamily="34" charset="0"/>
              <a:buChar char="•"/>
            </a:pPr>
            <a:r>
              <a:rPr lang="en-US" altLang="zh-CN" sz="1800" dirty="0">
                <a:solidFill>
                  <a:srgbClr val="231F20"/>
                </a:solidFill>
                <a:latin typeface="+mj-lt"/>
              </a:rPr>
              <a:t>In </a:t>
            </a:r>
            <a:r>
              <a:rPr lang="en-US" altLang="zh-CN" sz="1800" dirty="0" err="1">
                <a:solidFill>
                  <a:srgbClr val="231F20"/>
                </a:solidFill>
                <a:latin typeface="+mj-lt"/>
              </a:rPr>
              <a:t>TriV</a:t>
            </a:r>
            <a:r>
              <a:rPr lang="en-US" altLang="zh-CN" sz="1800" dirty="0">
                <a:solidFill>
                  <a:srgbClr val="231F20"/>
                </a:solidFill>
                <a:latin typeface="+mj-lt"/>
              </a:rPr>
              <a:t>, we need to verify </a:t>
            </a:r>
            <a:r>
              <a:rPr lang="en-US" altLang="zh-CN" sz="1800" i="1" dirty="0">
                <a:solidFill>
                  <a:srgbClr val="231F20"/>
                </a:solidFill>
                <a:latin typeface="+mj-lt"/>
              </a:rPr>
              <a:t>O</a:t>
            </a:r>
            <a:r>
              <a:rPr lang="en-US" altLang="zh-CN" sz="1800" dirty="0">
                <a:solidFill>
                  <a:srgbClr val="231F20"/>
                </a:solidFill>
                <a:latin typeface="+mj-lt"/>
              </a:rPr>
              <a:t>(</a:t>
            </a:r>
            <a:r>
              <a:rPr lang="en-US" altLang="zh-CN" sz="1800" i="1" dirty="0">
                <a:solidFill>
                  <a:srgbClr val="231F20"/>
                </a:solidFill>
                <a:latin typeface="+mj-lt"/>
              </a:rPr>
              <a:t>n</a:t>
            </a:r>
            <a:r>
              <a:rPr lang="en-US" altLang="zh-CN" sz="1800" baseline="30000" dirty="0">
                <a:solidFill>
                  <a:srgbClr val="231F20"/>
                </a:solidFill>
                <a:latin typeface="+mj-lt"/>
              </a:rPr>
              <a:t>3</a:t>
            </a:r>
            <a:r>
              <a:rPr lang="en-US" altLang="zh-CN" sz="1000" dirty="0">
                <a:solidFill>
                  <a:srgbClr val="231F20"/>
                </a:solidFill>
                <a:latin typeface="+mj-lt"/>
              </a:rPr>
              <a:t> </a:t>
            </a:r>
            <a:r>
              <a:rPr lang="en-US" altLang="zh-CN" sz="1800" dirty="0">
                <a:solidFill>
                  <a:srgbClr val="231F20"/>
                </a:solidFill>
                <a:latin typeface="+mj-lt"/>
              </a:rPr>
              <a:t>+</a:t>
            </a:r>
            <a:r>
              <a:rPr lang="en-US" altLang="zh-CN" sz="1800" i="1" dirty="0">
                <a:solidFill>
                  <a:srgbClr val="231F20"/>
                </a:solidFill>
                <a:latin typeface="+mj-lt"/>
              </a:rPr>
              <a:t>n</a:t>
            </a:r>
            <a:r>
              <a:rPr lang="en-US" altLang="zh-CN" sz="1800" baseline="30000" dirty="0">
                <a:solidFill>
                  <a:srgbClr val="231F20"/>
                </a:solidFill>
                <a:latin typeface="+mj-lt"/>
              </a:rPr>
              <a:t>2</a:t>
            </a:r>
            <a:r>
              <a:rPr lang="en-US" altLang="zh-CN" sz="1800" dirty="0">
                <a:solidFill>
                  <a:srgbClr val="231F20"/>
                </a:solidFill>
                <a:latin typeface="+mj-lt"/>
              </a:rPr>
              <a:t>) candidate subgraphs.</a:t>
            </a:r>
            <a:r>
              <a:rPr lang="en-US" altLang="zh-CN" sz="1800" dirty="0">
                <a:latin typeface="+mj-lt"/>
              </a:rPr>
              <a:t> </a:t>
            </a:r>
            <a:endParaRPr lang="zh-CN" altLang="en-US" sz="1800" dirty="0">
              <a:latin typeface="+mj-lt"/>
            </a:endParaRPr>
          </a:p>
        </p:txBody>
      </p:sp>
      <p:sp>
        <p:nvSpPr>
          <p:cNvPr id="11" name="矩形 10">
            <a:extLst>
              <a:ext uri="{FF2B5EF4-FFF2-40B4-BE49-F238E27FC236}">
                <a16:creationId xmlns="" xmlns:a16="http://schemas.microsoft.com/office/drawing/2014/main" id="{06CA92BD-B8A0-4425-9387-7D3D4AB53870}"/>
              </a:ext>
            </a:extLst>
          </p:cNvPr>
          <p:cNvSpPr/>
          <p:nvPr/>
        </p:nvSpPr>
        <p:spPr>
          <a:xfrm>
            <a:off x="311700" y="1441535"/>
            <a:ext cx="5480481" cy="646331"/>
          </a:xfrm>
          <a:prstGeom prst="rect">
            <a:avLst/>
          </a:prstGeom>
        </p:spPr>
        <p:txBody>
          <a:bodyPr wrap="square">
            <a:spAutoFit/>
          </a:bodyPr>
          <a:lstStyle/>
          <a:p>
            <a:pPr marL="285750" indent="-285750">
              <a:buFont typeface="Arial" panose="020B0604020202020204" pitchFamily="34" charset="0"/>
              <a:buChar char="•"/>
            </a:pPr>
            <a:r>
              <a:rPr lang="en-US" altLang="zh-CN" sz="1800" dirty="0">
                <a:solidFill>
                  <a:srgbClr val="231F20"/>
                </a:solidFill>
                <a:latin typeface="+mj-lt"/>
              </a:rPr>
              <a:t>Observation: For each RB-</a:t>
            </a:r>
            <a:r>
              <a:rPr lang="en-US" altLang="zh-CN" sz="1800" i="1" dirty="0">
                <a:solidFill>
                  <a:srgbClr val="231F20"/>
                </a:solidFill>
                <a:latin typeface="+mj-lt"/>
              </a:rPr>
              <a:t>k</a:t>
            </a:r>
            <a:r>
              <a:rPr lang="en-US" altLang="zh-CN" sz="1800" dirty="0">
                <a:solidFill>
                  <a:srgbClr val="231F20"/>
                </a:solidFill>
                <a:latin typeface="+mj-lt"/>
              </a:rPr>
              <a:t>-core, it should be enclosed in at least one circle with radius </a:t>
            </a:r>
            <a:r>
              <a:rPr lang="en-US" altLang="zh-CN" sz="1800" i="1" dirty="0">
                <a:solidFill>
                  <a:srgbClr val="231F20"/>
                </a:solidFill>
                <a:latin typeface="+mj-lt"/>
              </a:rPr>
              <a:t>r</a:t>
            </a:r>
            <a:r>
              <a:rPr lang="en-US" altLang="zh-CN" sz="1800" dirty="0">
                <a:solidFill>
                  <a:srgbClr val="231F20"/>
                </a:solidFill>
                <a:latin typeface="+mj-lt"/>
              </a:rPr>
              <a:t>. </a:t>
            </a:r>
            <a:endParaRPr lang="zh-CN" altLang="en-US" sz="1800" dirty="0">
              <a:latin typeface="+mj-lt"/>
            </a:endParaRPr>
          </a:p>
        </p:txBody>
      </p:sp>
      <p:pic>
        <p:nvPicPr>
          <p:cNvPr id="13" name="图片 12">
            <a:extLst>
              <a:ext uri="{FF2B5EF4-FFF2-40B4-BE49-F238E27FC236}">
                <a16:creationId xmlns="" xmlns:a16="http://schemas.microsoft.com/office/drawing/2014/main" id="{7E9A05FF-630F-4664-A28E-8D143B0D7201}"/>
              </a:ext>
            </a:extLst>
          </p:cNvPr>
          <p:cNvPicPr>
            <a:picLocks noChangeAspect="1"/>
          </p:cNvPicPr>
          <p:nvPr/>
        </p:nvPicPr>
        <p:blipFill>
          <a:blip r:embed="rId4"/>
          <a:stretch>
            <a:fillRect/>
          </a:stretch>
        </p:blipFill>
        <p:spPr>
          <a:xfrm>
            <a:off x="5915692" y="2838234"/>
            <a:ext cx="3228975" cy="2095500"/>
          </a:xfrm>
          <a:prstGeom prst="rect">
            <a:avLst/>
          </a:prstGeom>
        </p:spPr>
      </p:pic>
      <p:sp>
        <p:nvSpPr>
          <p:cNvPr id="14" name="矩形 13">
            <a:extLst>
              <a:ext uri="{FF2B5EF4-FFF2-40B4-BE49-F238E27FC236}">
                <a16:creationId xmlns="" xmlns:a16="http://schemas.microsoft.com/office/drawing/2014/main" id="{D7C83DA3-873F-42D9-888B-4DC050BEF99B}"/>
              </a:ext>
            </a:extLst>
          </p:cNvPr>
          <p:cNvSpPr/>
          <p:nvPr/>
        </p:nvSpPr>
        <p:spPr>
          <a:xfrm>
            <a:off x="40387" y="2271667"/>
            <a:ext cx="5659120" cy="923330"/>
          </a:xfrm>
          <a:prstGeom prst="rect">
            <a:avLst/>
          </a:prstGeom>
        </p:spPr>
        <p:txBody>
          <a:bodyPr wrap="square">
            <a:spAutoFit/>
          </a:bodyPr>
          <a:lstStyle/>
          <a:p>
            <a:pPr marL="541350" lvl="0" indent="-285750">
              <a:buClr>
                <a:srgbClr val="000000"/>
              </a:buClr>
              <a:buSzPct val="120000"/>
              <a:buFont typeface="Arial" panose="020B0604020202020204" pitchFamily="34" charset="0"/>
              <a:buChar char="•"/>
            </a:pPr>
            <a:r>
              <a:rPr lang="en-US" altLang="zh-CN" sz="1800" dirty="0">
                <a:solidFill>
                  <a:schemeClr val="tx1"/>
                </a:solidFill>
              </a:rPr>
              <a:t>Enumerate all candidate </a:t>
            </a:r>
            <a:r>
              <a:rPr lang="en-US" altLang="zh-CN" sz="1800" strike="sngStrike" dirty="0">
                <a:solidFill>
                  <a:srgbClr val="FF0000"/>
                </a:solidFill>
              </a:rPr>
              <a:t>triple-vertex-combinations and</a:t>
            </a:r>
            <a:r>
              <a:rPr lang="en-US" altLang="zh-CN" sz="1800" strike="sngStrike" dirty="0">
                <a:solidFill>
                  <a:schemeClr val="tx1"/>
                </a:solidFill>
              </a:rPr>
              <a:t> </a:t>
            </a:r>
            <a:r>
              <a:rPr lang="en-US" altLang="zh-CN" sz="1800" dirty="0">
                <a:solidFill>
                  <a:schemeClr val="tx1"/>
                </a:solidFill>
              </a:rPr>
              <a:t>binary-vertex-combinations as boundary vertices. </a:t>
            </a:r>
          </a:p>
        </p:txBody>
      </p:sp>
      <p:sp>
        <p:nvSpPr>
          <p:cNvPr id="15" name="矩形 14">
            <a:extLst>
              <a:ext uri="{FF2B5EF4-FFF2-40B4-BE49-F238E27FC236}">
                <a16:creationId xmlns="" xmlns:a16="http://schemas.microsoft.com/office/drawing/2014/main" id="{7FC5DFB9-F60D-4EAC-A35C-82EDC694717B}"/>
              </a:ext>
            </a:extLst>
          </p:cNvPr>
          <p:cNvSpPr/>
          <p:nvPr/>
        </p:nvSpPr>
        <p:spPr>
          <a:xfrm>
            <a:off x="522499" y="3378799"/>
            <a:ext cx="5264573" cy="369332"/>
          </a:xfrm>
          <a:prstGeom prst="rect">
            <a:avLst/>
          </a:prstGeom>
        </p:spPr>
        <p:txBody>
          <a:bodyPr wrap="square">
            <a:spAutoFit/>
          </a:bodyPr>
          <a:lstStyle/>
          <a:p>
            <a:r>
              <a:rPr lang="en-US" altLang="zh-CN" sz="1800" dirty="0">
                <a:solidFill>
                  <a:srgbClr val="231F20"/>
                </a:solidFill>
                <a:latin typeface="+mj-lt"/>
              </a:rPr>
              <a:t>Time complexity O(</a:t>
            </a:r>
            <a:r>
              <a:rPr lang="en-US" altLang="zh-CN" sz="1800" dirty="0">
                <a:solidFill>
                  <a:srgbClr val="231F20"/>
                </a:solidFill>
              </a:rPr>
              <a:t>n</a:t>
            </a:r>
            <a:r>
              <a:rPr lang="en-US" altLang="zh-CN" sz="1800" baseline="30000" dirty="0">
                <a:solidFill>
                  <a:srgbClr val="231F20"/>
                </a:solidFill>
              </a:rPr>
              <a:t>2</a:t>
            </a:r>
            <a:r>
              <a:rPr lang="en-US" altLang="zh-CN" sz="1000" i="1" dirty="0">
                <a:solidFill>
                  <a:srgbClr val="231F20"/>
                </a:solidFill>
              </a:rPr>
              <a:t> </a:t>
            </a:r>
            <a:r>
              <a:rPr lang="en-US" altLang="zh-CN" sz="1000" dirty="0">
                <a:solidFill>
                  <a:srgbClr val="231F20"/>
                </a:solidFill>
                <a:latin typeface="+mj-lt"/>
              </a:rPr>
              <a:t> </a:t>
            </a:r>
            <a:r>
              <a:rPr lang="en-US" altLang="zh-CN" sz="1800" dirty="0">
                <a:solidFill>
                  <a:srgbClr val="231F20"/>
                </a:solidFill>
                <a:latin typeface="+mj-lt"/>
              </a:rPr>
              <a:t>· (n + m)).</a:t>
            </a:r>
            <a:r>
              <a:rPr lang="en-US" altLang="zh-CN" sz="1800" dirty="0">
                <a:latin typeface="+mj-lt"/>
              </a:rPr>
              <a:t> </a:t>
            </a:r>
            <a:endParaRPr lang="zh-CN" altLang="en-US" sz="1800" dirty="0">
              <a:latin typeface="+mj-lt"/>
            </a:endParaRPr>
          </a:p>
        </p:txBody>
      </p:sp>
      <p:pic>
        <p:nvPicPr>
          <p:cNvPr id="18" name="图片 17">
            <a:extLst>
              <a:ext uri="{FF2B5EF4-FFF2-40B4-BE49-F238E27FC236}">
                <a16:creationId xmlns="" xmlns:a16="http://schemas.microsoft.com/office/drawing/2014/main" id="{ACFDC668-4F86-45F7-82C5-156BC0C2C9ED}"/>
              </a:ext>
            </a:extLst>
          </p:cNvPr>
          <p:cNvPicPr>
            <a:picLocks noChangeAspect="1"/>
          </p:cNvPicPr>
          <p:nvPr/>
        </p:nvPicPr>
        <p:blipFill>
          <a:blip r:embed="rId5"/>
          <a:stretch>
            <a:fillRect/>
          </a:stretch>
        </p:blipFill>
        <p:spPr>
          <a:xfrm>
            <a:off x="6478430" y="822628"/>
            <a:ext cx="2608259" cy="2015606"/>
          </a:xfrm>
          <a:prstGeom prst="rect">
            <a:avLst/>
          </a:prstGeom>
        </p:spPr>
      </p:pic>
    </p:spTree>
    <p:extLst>
      <p:ext uri="{BB962C8B-B14F-4D97-AF65-F5344CB8AC3E}">
        <p14:creationId xmlns:p14="http://schemas.microsoft.com/office/powerpoint/2010/main" val="161260389"/>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4" name="图片 13">
            <a:extLst>
              <a:ext uri="{FF2B5EF4-FFF2-40B4-BE49-F238E27FC236}">
                <a16:creationId xmlns="" xmlns:a16="http://schemas.microsoft.com/office/drawing/2014/main" id="{7E0D14C3-6660-4EDD-AE67-3E364F969F8F}"/>
              </a:ext>
            </a:extLst>
          </p:cNvPr>
          <p:cNvPicPr>
            <a:picLocks noChangeAspect="1"/>
          </p:cNvPicPr>
          <p:nvPr/>
        </p:nvPicPr>
        <p:blipFill>
          <a:blip r:embed="rId3"/>
          <a:stretch>
            <a:fillRect/>
          </a:stretch>
        </p:blipFill>
        <p:spPr>
          <a:xfrm>
            <a:off x="2933137" y="1852994"/>
            <a:ext cx="1754826" cy="1651103"/>
          </a:xfrm>
          <a:prstGeom prst="rect">
            <a:avLst/>
          </a:prstGeom>
        </p:spPr>
      </p:pic>
      <p:sp>
        <p:nvSpPr>
          <p:cNvPr id="60" name="Shape 60"/>
          <p:cNvSpPr txBox="1">
            <a:spLocks noGrp="1"/>
          </p:cNvSpPr>
          <p:nvPr>
            <p:ph type="title"/>
          </p:nvPr>
        </p:nvSpPr>
        <p:spPr>
          <a:xfrm>
            <a:off x="311700" y="200725"/>
            <a:ext cx="8520599" cy="572699"/>
          </a:xfrm>
          <a:prstGeom prst="rect">
            <a:avLst/>
          </a:prstGeom>
        </p:spPr>
        <p:txBody>
          <a:bodyPr lIns="91425" tIns="91425" rIns="91425" bIns="91425" anchor="t" anchorCtr="0">
            <a:noAutofit/>
          </a:bodyPr>
          <a:lstStyle/>
          <a:p>
            <a:pPr lvl="0"/>
            <a:r>
              <a:rPr lang="en-US" altLang="zh-CN" dirty="0">
                <a:solidFill>
                  <a:srgbClr val="000000"/>
                </a:solidFill>
              </a:rPr>
              <a:t>Rotating-circle-based algorithm</a:t>
            </a:r>
            <a:endParaRPr lang="en" sz="2400" b="1" dirty="0"/>
          </a:p>
        </p:txBody>
      </p:sp>
      <p:sp>
        <p:nvSpPr>
          <p:cNvPr id="2" name="灯片编号占位符 1">
            <a:extLst>
              <a:ext uri="{FF2B5EF4-FFF2-40B4-BE49-F238E27FC236}">
                <a16:creationId xmlns="" xmlns:a16="http://schemas.microsoft.com/office/drawing/2014/main" id="{347E9351-6202-4A99-B14E-B593E4D14D21}"/>
              </a:ext>
            </a:extLst>
          </p:cNvPr>
          <p:cNvSpPr>
            <a:spLocks noGrp="1"/>
          </p:cNvSpPr>
          <p:nvPr>
            <p:ph type="sldNum" idx="12"/>
          </p:nvPr>
        </p:nvSpPr>
        <p:spPr/>
        <p:txBody>
          <a:bodyPr/>
          <a:lstStyle/>
          <a:p>
            <a:pPr lvl="0">
              <a:spcBef>
                <a:spcPts val="0"/>
              </a:spcBef>
              <a:buNone/>
            </a:pPr>
            <a:fld id="{00000000-1234-1234-1234-123412341234}" type="slidenum">
              <a:rPr lang="en" smtClean="0"/>
              <a:t>15</a:t>
            </a:fld>
            <a:endParaRPr lang="en"/>
          </a:p>
        </p:txBody>
      </p:sp>
      <p:pic>
        <p:nvPicPr>
          <p:cNvPr id="6" name="Shape 63">
            <a:extLst>
              <a:ext uri="{FF2B5EF4-FFF2-40B4-BE49-F238E27FC236}">
                <a16:creationId xmlns="" xmlns:a16="http://schemas.microsoft.com/office/drawing/2014/main" id="{D962FC39-B0FA-4877-9EED-01FEB249BBAB}"/>
              </a:ext>
            </a:extLst>
          </p:cNvPr>
          <p:cNvPicPr preferRelativeResize="0"/>
          <p:nvPr/>
        </p:nvPicPr>
        <p:blipFill>
          <a:blip r:embed="rId4">
            <a:alphaModFix/>
          </a:blip>
          <a:stretch>
            <a:fillRect/>
          </a:stretch>
        </p:blipFill>
        <p:spPr>
          <a:xfrm>
            <a:off x="0" y="741312"/>
            <a:ext cx="9144000" cy="64224"/>
          </a:xfrm>
          <a:prstGeom prst="rect">
            <a:avLst/>
          </a:prstGeom>
          <a:noFill/>
          <a:ln>
            <a:noFill/>
          </a:ln>
        </p:spPr>
      </p:pic>
      <p:sp>
        <p:nvSpPr>
          <p:cNvPr id="3" name="矩形 2">
            <a:extLst>
              <a:ext uri="{FF2B5EF4-FFF2-40B4-BE49-F238E27FC236}">
                <a16:creationId xmlns="" xmlns:a16="http://schemas.microsoft.com/office/drawing/2014/main" id="{399AC2DF-9D81-4096-A6E3-0090973B461B}"/>
              </a:ext>
            </a:extLst>
          </p:cNvPr>
          <p:cNvSpPr/>
          <p:nvPr/>
        </p:nvSpPr>
        <p:spPr>
          <a:xfrm>
            <a:off x="218560" y="828910"/>
            <a:ext cx="4972590" cy="923330"/>
          </a:xfrm>
          <a:prstGeom prst="rect">
            <a:avLst/>
          </a:prstGeom>
        </p:spPr>
        <p:txBody>
          <a:bodyPr wrap="square">
            <a:spAutoFit/>
          </a:bodyPr>
          <a:lstStyle/>
          <a:p>
            <a:pPr marL="285750" indent="-285750">
              <a:buFont typeface="Arial" panose="020B0604020202020204" pitchFamily="34" charset="0"/>
              <a:buChar char="•"/>
            </a:pPr>
            <a:r>
              <a:rPr lang="en-US" altLang="zh-CN" sz="1800" dirty="0">
                <a:solidFill>
                  <a:srgbClr val="231F20"/>
                </a:solidFill>
                <a:latin typeface="+mj-lt"/>
              </a:rPr>
              <a:t>Observation: The candidate subgraphs in </a:t>
            </a:r>
            <a:r>
              <a:rPr lang="en-US" altLang="zh-CN" sz="1800" dirty="0" err="1">
                <a:solidFill>
                  <a:srgbClr val="231F20"/>
                </a:solidFill>
                <a:latin typeface="+mj-lt"/>
              </a:rPr>
              <a:t>BinV</a:t>
            </a:r>
            <a:r>
              <a:rPr lang="en-US" altLang="zh-CN" sz="1800" dirty="0">
                <a:solidFill>
                  <a:srgbClr val="231F20"/>
                </a:solidFill>
                <a:latin typeface="+mj-lt"/>
              </a:rPr>
              <a:t> is constructed and verified individually. </a:t>
            </a:r>
            <a:r>
              <a:rPr lang="en-US" altLang="zh-CN" sz="1800" dirty="0">
                <a:latin typeface="+mj-lt"/>
              </a:rPr>
              <a:t/>
            </a:r>
            <a:br>
              <a:rPr lang="en-US" altLang="zh-CN" sz="1800" dirty="0">
                <a:latin typeface="+mj-lt"/>
              </a:rPr>
            </a:br>
            <a:endParaRPr lang="zh-CN" altLang="en-US" sz="1800" dirty="0">
              <a:latin typeface="+mj-lt"/>
            </a:endParaRPr>
          </a:p>
        </p:txBody>
      </p:sp>
      <p:sp>
        <p:nvSpPr>
          <p:cNvPr id="4" name="矩形 3">
            <a:extLst>
              <a:ext uri="{FF2B5EF4-FFF2-40B4-BE49-F238E27FC236}">
                <a16:creationId xmlns="" xmlns:a16="http://schemas.microsoft.com/office/drawing/2014/main" id="{4FA65864-1ADC-4DE8-B1B2-5262B9170483}"/>
              </a:ext>
            </a:extLst>
          </p:cNvPr>
          <p:cNvSpPr/>
          <p:nvPr/>
        </p:nvSpPr>
        <p:spPr>
          <a:xfrm>
            <a:off x="233122" y="1455279"/>
            <a:ext cx="4628354" cy="646331"/>
          </a:xfrm>
          <a:prstGeom prst="rect">
            <a:avLst/>
          </a:prstGeom>
        </p:spPr>
        <p:txBody>
          <a:bodyPr wrap="square">
            <a:spAutoFit/>
          </a:bodyPr>
          <a:lstStyle/>
          <a:p>
            <a:pPr marL="285750" indent="-285750">
              <a:buFont typeface="Arial" panose="020B0604020202020204" pitchFamily="34" charset="0"/>
              <a:buChar char="•"/>
            </a:pPr>
            <a:r>
              <a:rPr lang="en-US" altLang="zh-CN" sz="1800" dirty="0">
                <a:solidFill>
                  <a:srgbClr val="231F20"/>
                </a:solidFill>
                <a:latin typeface="+mj-lt"/>
              </a:rPr>
              <a:t>Improve the </a:t>
            </a:r>
            <a:r>
              <a:rPr lang="en-US" altLang="zh-CN" sz="1800" dirty="0" err="1">
                <a:solidFill>
                  <a:srgbClr val="231F20"/>
                </a:solidFill>
                <a:latin typeface="+mj-lt"/>
              </a:rPr>
              <a:t>BinV</a:t>
            </a:r>
            <a:r>
              <a:rPr lang="en-US" altLang="zh-CN" sz="1800" dirty="0">
                <a:solidFill>
                  <a:srgbClr val="231F20"/>
                </a:solidFill>
                <a:latin typeface="+mj-lt"/>
              </a:rPr>
              <a:t> algorithm by exploring possible cost sharing.</a:t>
            </a:r>
            <a:r>
              <a:rPr lang="en-US" altLang="zh-CN" sz="1800" dirty="0">
                <a:latin typeface="+mj-lt"/>
              </a:rPr>
              <a:t> </a:t>
            </a:r>
            <a:endParaRPr lang="zh-CN" altLang="en-US" sz="1800" dirty="0">
              <a:latin typeface="+mj-lt"/>
            </a:endParaRPr>
          </a:p>
        </p:txBody>
      </p:sp>
      <p:sp>
        <p:nvSpPr>
          <p:cNvPr id="13" name="矩形 12">
            <a:extLst>
              <a:ext uri="{FF2B5EF4-FFF2-40B4-BE49-F238E27FC236}">
                <a16:creationId xmlns="" xmlns:a16="http://schemas.microsoft.com/office/drawing/2014/main" id="{88E9FD41-25AF-4166-8D02-FF17A5B2B53D}"/>
              </a:ext>
            </a:extLst>
          </p:cNvPr>
          <p:cNvSpPr/>
          <p:nvPr/>
        </p:nvSpPr>
        <p:spPr>
          <a:xfrm>
            <a:off x="518161" y="4097981"/>
            <a:ext cx="7294030" cy="646331"/>
          </a:xfrm>
          <a:prstGeom prst="rect">
            <a:avLst/>
          </a:prstGeom>
        </p:spPr>
        <p:txBody>
          <a:bodyPr wrap="square">
            <a:spAutoFit/>
          </a:bodyPr>
          <a:lstStyle/>
          <a:p>
            <a:r>
              <a:rPr lang="en-US" altLang="zh-CN" sz="1800" dirty="0">
                <a:solidFill>
                  <a:srgbClr val="231F20"/>
                </a:solidFill>
                <a:latin typeface="+mj-lt"/>
              </a:rPr>
              <a:t>The time complexity of </a:t>
            </a:r>
            <a:r>
              <a:rPr lang="en-US" altLang="zh-CN" sz="1800" dirty="0" err="1">
                <a:solidFill>
                  <a:srgbClr val="231F20"/>
                </a:solidFill>
                <a:latin typeface="+mj-lt"/>
              </a:rPr>
              <a:t>RotC</a:t>
            </a:r>
            <a:r>
              <a:rPr lang="en-US" altLang="zh-CN" sz="1800" dirty="0">
                <a:solidFill>
                  <a:srgbClr val="231F20"/>
                </a:solidFill>
                <a:latin typeface="+mj-lt"/>
              </a:rPr>
              <a:t> is O(</a:t>
            </a:r>
            <a:r>
              <a:rPr lang="en-US" altLang="zh-CN" sz="1800" dirty="0">
                <a:solidFill>
                  <a:srgbClr val="231F20"/>
                </a:solidFill>
              </a:rPr>
              <a:t>n</a:t>
            </a:r>
            <a:r>
              <a:rPr lang="en-US" altLang="zh-CN" sz="1800" baseline="30000" dirty="0">
                <a:solidFill>
                  <a:srgbClr val="231F20"/>
                </a:solidFill>
              </a:rPr>
              <a:t>2</a:t>
            </a:r>
            <a:r>
              <a:rPr lang="en-US" altLang="zh-CN" sz="1000" i="1" dirty="0">
                <a:solidFill>
                  <a:srgbClr val="231F20"/>
                </a:solidFill>
              </a:rPr>
              <a:t> </a:t>
            </a:r>
            <a:r>
              <a:rPr lang="en-US" altLang="zh-CN" sz="1000" dirty="0">
                <a:solidFill>
                  <a:srgbClr val="231F20"/>
                </a:solidFill>
                <a:latin typeface="+mj-lt"/>
              </a:rPr>
              <a:t> </a:t>
            </a:r>
            <a:r>
              <a:rPr lang="en-US" altLang="zh-CN" sz="1800" dirty="0">
                <a:solidFill>
                  <a:srgbClr val="231F20"/>
                </a:solidFill>
                <a:latin typeface="+mj-lt"/>
              </a:rPr>
              <a:t>· (log n + m’)), where m’ &lt;&lt; m.</a:t>
            </a:r>
            <a:r>
              <a:rPr lang="en-US" altLang="zh-CN" sz="1800" dirty="0">
                <a:latin typeface="+mj-lt"/>
              </a:rPr>
              <a:t> </a:t>
            </a:r>
            <a:br>
              <a:rPr lang="en-US" altLang="zh-CN" sz="1800" dirty="0">
                <a:latin typeface="+mj-lt"/>
              </a:rPr>
            </a:br>
            <a:endParaRPr lang="zh-CN" altLang="en-US" sz="1800" dirty="0">
              <a:latin typeface="+mj-lt"/>
            </a:endParaRPr>
          </a:p>
        </p:txBody>
      </p:sp>
      <p:sp>
        <p:nvSpPr>
          <p:cNvPr id="15" name="矩形 14">
            <a:extLst>
              <a:ext uri="{FF2B5EF4-FFF2-40B4-BE49-F238E27FC236}">
                <a16:creationId xmlns="" xmlns:a16="http://schemas.microsoft.com/office/drawing/2014/main" id="{7AF8B16C-BFCF-470B-8CA9-1FF48CCD56C7}"/>
              </a:ext>
            </a:extLst>
          </p:cNvPr>
          <p:cNvSpPr/>
          <p:nvPr/>
        </p:nvSpPr>
        <p:spPr>
          <a:xfrm>
            <a:off x="531881" y="2852914"/>
            <a:ext cx="4287520" cy="1477328"/>
          </a:xfrm>
          <a:prstGeom prst="rect">
            <a:avLst/>
          </a:prstGeom>
        </p:spPr>
        <p:txBody>
          <a:bodyPr wrap="square">
            <a:spAutoFit/>
          </a:bodyPr>
          <a:lstStyle/>
          <a:p>
            <a:r>
              <a:rPr lang="en-US" altLang="zh-CN" sz="1800" b="1" dirty="0">
                <a:solidFill>
                  <a:srgbClr val="231F20"/>
                </a:solidFill>
                <a:latin typeface="+mj-lt"/>
              </a:rPr>
              <a:t>Main Steps:</a:t>
            </a:r>
          </a:p>
          <a:p>
            <a:pPr marL="285750" indent="-285750">
              <a:buFont typeface="Arial" panose="020B0604020202020204" pitchFamily="34" charset="0"/>
              <a:buChar char="•"/>
            </a:pPr>
            <a:r>
              <a:rPr lang="en-US" altLang="zh-CN" sz="1800" dirty="0">
                <a:solidFill>
                  <a:srgbClr val="231F20"/>
                </a:solidFill>
                <a:latin typeface="+mj-lt"/>
              </a:rPr>
              <a:t>Choose a fix vertex (F)</a:t>
            </a:r>
          </a:p>
          <a:p>
            <a:pPr marL="285750" indent="-285750">
              <a:buFont typeface="Arial" panose="020B0604020202020204" pitchFamily="34" charset="0"/>
              <a:buChar char="•"/>
            </a:pPr>
            <a:r>
              <a:rPr lang="en-US" altLang="zh-CN" sz="1800" dirty="0">
                <a:solidFill>
                  <a:srgbClr val="231F20"/>
                </a:solidFill>
                <a:latin typeface="+mj-lt"/>
              </a:rPr>
              <a:t>Sort candidate circles </a:t>
            </a:r>
          </a:p>
          <a:p>
            <a:pPr marL="285750" indent="-285750">
              <a:buFont typeface="Arial" panose="020B0604020202020204" pitchFamily="34" charset="0"/>
              <a:buChar char="•"/>
            </a:pPr>
            <a:r>
              <a:rPr lang="en-US" altLang="zh-CN" sz="1800" dirty="0">
                <a:solidFill>
                  <a:srgbClr val="231F20"/>
                </a:solidFill>
                <a:latin typeface="+mj-lt"/>
              </a:rPr>
              <a:t>Verify candidate graphs incrementally</a:t>
            </a:r>
            <a:r>
              <a:rPr lang="en-US" altLang="zh-CN" sz="1800" dirty="0">
                <a:latin typeface="+mj-lt"/>
              </a:rPr>
              <a:t/>
            </a:r>
            <a:br>
              <a:rPr lang="en-US" altLang="zh-CN" sz="1800" dirty="0">
                <a:latin typeface="+mj-lt"/>
              </a:rPr>
            </a:br>
            <a:endParaRPr lang="zh-CN" altLang="en-US" sz="1800" dirty="0">
              <a:latin typeface="+mj-lt"/>
            </a:endParaRPr>
          </a:p>
        </p:txBody>
      </p:sp>
      <p:graphicFrame>
        <p:nvGraphicFramePr>
          <p:cNvPr id="45" name="图表 44">
            <a:extLst>
              <a:ext uri="{FF2B5EF4-FFF2-40B4-BE49-F238E27FC236}">
                <a16:creationId xmlns="" xmlns:a16="http://schemas.microsoft.com/office/drawing/2014/main" id="{BE6F9EE7-AF32-4ABF-8F47-53D070C5E533}"/>
              </a:ext>
            </a:extLst>
          </p:cNvPr>
          <p:cNvGraphicFramePr/>
          <p:nvPr>
            <p:extLst>
              <p:ext uri="{D42A27DB-BD31-4B8C-83A1-F6EECF244321}">
                <p14:modId xmlns:p14="http://schemas.microsoft.com/office/powerpoint/2010/main" val="1732477235"/>
              </p:ext>
            </p:extLst>
          </p:nvPr>
        </p:nvGraphicFramePr>
        <p:xfrm>
          <a:off x="4798205" y="1109317"/>
          <a:ext cx="3898755" cy="2569873"/>
        </p:xfrm>
        <a:graphic>
          <a:graphicData uri="http://schemas.openxmlformats.org/drawingml/2006/chart">
            <c:chart xmlns:c="http://schemas.openxmlformats.org/drawingml/2006/chart" xmlns:r="http://schemas.openxmlformats.org/officeDocument/2006/relationships" r:id="rId5"/>
          </a:graphicData>
        </a:graphic>
      </p:graphicFrame>
      <p:sp>
        <p:nvSpPr>
          <p:cNvPr id="46" name="文本框 45">
            <a:extLst>
              <a:ext uri="{FF2B5EF4-FFF2-40B4-BE49-F238E27FC236}">
                <a16:creationId xmlns="" xmlns:a16="http://schemas.microsoft.com/office/drawing/2014/main" id="{0E6D87D9-BABC-4BF9-8721-D7A26FB23146}"/>
              </a:ext>
            </a:extLst>
          </p:cNvPr>
          <p:cNvSpPr txBox="1"/>
          <p:nvPr/>
        </p:nvSpPr>
        <p:spPr>
          <a:xfrm>
            <a:off x="6450479" y="2812716"/>
            <a:ext cx="2709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F</a:t>
            </a:r>
            <a:endParaRPr kumimoji="0" lang="zh-CN"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p:txBody>
      </p:sp>
      <p:sp>
        <p:nvSpPr>
          <p:cNvPr id="47" name="文本框 46">
            <a:extLst>
              <a:ext uri="{FF2B5EF4-FFF2-40B4-BE49-F238E27FC236}">
                <a16:creationId xmlns="" xmlns:a16="http://schemas.microsoft.com/office/drawing/2014/main" id="{5437805C-C6D6-4B73-8F87-761D8230D26A}"/>
              </a:ext>
            </a:extLst>
          </p:cNvPr>
          <p:cNvSpPr txBox="1"/>
          <p:nvPr/>
        </p:nvSpPr>
        <p:spPr>
          <a:xfrm>
            <a:off x="6546536" y="1408592"/>
            <a:ext cx="2709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Q</a:t>
            </a:r>
            <a:endParaRPr kumimoji="0" lang="zh-CN"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p:txBody>
      </p:sp>
      <p:sp>
        <p:nvSpPr>
          <p:cNvPr id="48" name="文本框 47">
            <a:extLst>
              <a:ext uri="{FF2B5EF4-FFF2-40B4-BE49-F238E27FC236}">
                <a16:creationId xmlns="" xmlns:a16="http://schemas.microsoft.com/office/drawing/2014/main" id="{210F0AD9-415F-4885-A634-5440B7446E2E}"/>
              </a:ext>
            </a:extLst>
          </p:cNvPr>
          <p:cNvSpPr txBox="1"/>
          <p:nvPr/>
        </p:nvSpPr>
        <p:spPr>
          <a:xfrm>
            <a:off x="6880940" y="1982011"/>
            <a:ext cx="2709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D</a:t>
            </a:r>
            <a:endParaRPr kumimoji="0" lang="zh-CN"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p:txBody>
      </p:sp>
      <p:sp>
        <p:nvSpPr>
          <p:cNvPr id="49" name="文本框 48">
            <a:extLst>
              <a:ext uri="{FF2B5EF4-FFF2-40B4-BE49-F238E27FC236}">
                <a16:creationId xmlns="" xmlns:a16="http://schemas.microsoft.com/office/drawing/2014/main" id="{A8842F39-1230-4C84-ABFB-804BE1A680A5}"/>
              </a:ext>
            </a:extLst>
          </p:cNvPr>
          <p:cNvSpPr txBox="1"/>
          <p:nvPr/>
        </p:nvSpPr>
        <p:spPr>
          <a:xfrm>
            <a:off x="6223578" y="1993640"/>
            <a:ext cx="2709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E</a:t>
            </a:r>
            <a:endParaRPr kumimoji="0" lang="zh-CN"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p:txBody>
      </p:sp>
      <p:sp>
        <p:nvSpPr>
          <p:cNvPr id="50" name="椭圆 49">
            <a:extLst>
              <a:ext uri="{FF2B5EF4-FFF2-40B4-BE49-F238E27FC236}">
                <a16:creationId xmlns="" xmlns:a16="http://schemas.microsoft.com/office/drawing/2014/main" id="{57A1F34F-9A29-4290-B927-845BEB44F803}"/>
              </a:ext>
            </a:extLst>
          </p:cNvPr>
          <p:cNvSpPr/>
          <p:nvPr/>
        </p:nvSpPr>
        <p:spPr>
          <a:xfrm rot="702453">
            <a:off x="5686179" y="2218331"/>
            <a:ext cx="1027380" cy="1078565"/>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a:extLst>
              <a:ext uri="{FF2B5EF4-FFF2-40B4-BE49-F238E27FC236}">
                <a16:creationId xmlns="" xmlns:a16="http://schemas.microsoft.com/office/drawing/2014/main" id="{33FF5D74-8909-4C27-A8D0-4C2733278DAB}"/>
              </a:ext>
            </a:extLst>
          </p:cNvPr>
          <p:cNvSpPr/>
          <p:nvPr/>
        </p:nvSpPr>
        <p:spPr>
          <a:xfrm rot="702453">
            <a:off x="6443551" y="1869561"/>
            <a:ext cx="1027380" cy="1078565"/>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a:extLst>
              <a:ext uri="{FF2B5EF4-FFF2-40B4-BE49-F238E27FC236}">
                <a16:creationId xmlns="" xmlns:a16="http://schemas.microsoft.com/office/drawing/2014/main" id="{93E72BF9-302F-4FBE-B1D2-BF51B0D0E31C}"/>
              </a:ext>
            </a:extLst>
          </p:cNvPr>
          <p:cNvSpPr/>
          <p:nvPr/>
        </p:nvSpPr>
        <p:spPr>
          <a:xfrm rot="702453">
            <a:off x="6236533" y="1766881"/>
            <a:ext cx="1027380" cy="1078565"/>
          </a:xfrm>
          <a:prstGeom prst="ellipse">
            <a:avLst/>
          </a:prstGeom>
          <a:noFill/>
          <a:ln w="190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a:extLst>
              <a:ext uri="{FF2B5EF4-FFF2-40B4-BE49-F238E27FC236}">
                <a16:creationId xmlns="" xmlns:a16="http://schemas.microsoft.com/office/drawing/2014/main" id="{51F5B322-F15A-4B9C-93DD-23CC5BC49D2D}"/>
              </a:ext>
            </a:extLst>
          </p:cNvPr>
          <p:cNvSpPr/>
          <p:nvPr/>
        </p:nvSpPr>
        <p:spPr>
          <a:xfrm rot="702453">
            <a:off x="6694160" y="2223524"/>
            <a:ext cx="1027380" cy="1078565"/>
          </a:xfrm>
          <a:prstGeom prst="ellipse">
            <a:avLst/>
          </a:prstGeom>
          <a:no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椭圆 53">
            <a:extLst>
              <a:ext uri="{FF2B5EF4-FFF2-40B4-BE49-F238E27FC236}">
                <a16:creationId xmlns="" xmlns:a16="http://schemas.microsoft.com/office/drawing/2014/main" id="{82A3554D-9CF8-4D5E-BBDA-781C941FC9B8}"/>
              </a:ext>
            </a:extLst>
          </p:cNvPr>
          <p:cNvSpPr/>
          <p:nvPr/>
        </p:nvSpPr>
        <p:spPr>
          <a:xfrm rot="702453">
            <a:off x="5934815" y="1877008"/>
            <a:ext cx="1027380" cy="1078565"/>
          </a:xfrm>
          <a:prstGeom prst="ellipse">
            <a:avLst/>
          </a:prstGeom>
          <a:no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5" name="直接连接符 54">
            <a:extLst>
              <a:ext uri="{FF2B5EF4-FFF2-40B4-BE49-F238E27FC236}">
                <a16:creationId xmlns="" xmlns:a16="http://schemas.microsoft.com/office/drawing/2014/main" id="{088DD840-063B-48A8-B797-D032285153CB}"/>
              </a:ext>
            </a:extLst>
          </p:cNvPr>
          <p:cNvCxnSpPr>
            <a:cxnSpLocks/>
            <a:stCxn id="59" idx="2"/>
            <a:endCxn id="62" idx="6"/>
          </p:cNvCxnSpPr>
          <p:nvPr/>
        </p:nvCxnSpPr>
        <p:spPr>
          <a:xfrm flipH="1">
            <a:off x="6493965" y="2293713"/>
            <a:ext cx="420712" cy="381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6" name="直接连接符 55">
            <a:extLst>
              <a:ext uri="{FF2B5EF4-FFF2-40B4-BE49-F238E27FC236}">
                <a16:creationId xmlns="" xmlns:a16="http://schemas.microsoft.com/office/drawing/2014/main" id="{337E0B88-916E-4ED7-BE5E-184FA6CAA574}"/>
              </a:ext>
            </a:extLst>
          </p:cNvPr>
          <p:cNvCxnSpPr>
            <a:cxnSpLocks/>
            <a:stCxn id="64" idx="0"/>
            <a:endCxn id="59" idx="5"/>
          </p:cNvCxnSpPr>
          <p:nvPr/>
        </p:nvCxnSpPr>
        <p:spPr>
          <a:xfrm>
            <a:off x="6704766" y="1699689"/>
            <a:ext cx="287515" cy="624852"/>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7" name="直接连接符 56">
            <a:extLst>
              <a:ext uri="{FF2B5EF4-FFF2-40B4-BE49-F238E27FC236}">
                <a16:creationId xmlns="" xmlns:a16="http://schemas.microsoft.com/office/drawing/2014/main" id="{2638ECAA-6A68-401B-9343-0261291ED8B1}"/>
              </a:ext>
            </a:extLst>
          </p:cNvPr>
          <p:cNvCxnSpPr>
            <a:cxnSpLocks/>
            <a:stCxn id="59" idx="7"/>
            <a:endCxn id="65" idx="4"/>
          </p:cNvCxnSpPr>
          <p:nvPr/>
        </p:nvCxnSpPr>
        <p:spPr>
          <a:xfrm flipH="1">
            <a:off x="6704765" y="2262885"/>
            <a:ext cx="287516" cy="633627"/>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8" name="直接连接符 57">
            <a:extLst>
              <a:ext uri="{FF2B5EF4-FFF2-40B4-BE49-F238E27FC236}">
                <a16:creationId xmlns="" xmlns:a16="http://schemas.microsoft.com/office/drawing/2014/main" id="{56F27B45-0686-4FE4-AD57-444B0D565EA9}"/>
              </a:ext>
            </a:extLst>
          </p:cNvPr>
          <p:cNvCxnSpPr>
            <a:cxnSpLocks/>
            <a:stCxn id="65" idx="4"/>
            <a:endCxn id="62" idx="1"/>
          </p:cNvCxnSpPr>
          <p:nvPr/>
        </p:nvCxnSpPr>
        <p:spPr>
          <a:xfrm flipH="1" flipV="1">
            <a:off x="6416361" y="2266695"/>
            <a:ext cx="288404" cy="629817"/>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59" name="椭圆 58">
            <a:extLst>
              <a:ext uri="{FF2B5EF4-FFF2-40B4-BE49-F238E27FC236}">
                <a16:creationId xmlns="" xmlns:a16="http://schemas.microsoft.com/office/drawing/2014/main" id="{BE97988C-20E0-4184-A21E-05C46B96F799}"/>
              </a:ext>
            </a:extLst>
          </p:cNvPr>
          <p:cNvSpPr/>
          <p:nvPr/>
        </p:nvSpPr>
        <p:spPr>
          <a:xfrm>
            <a:off x="6914677" y="2250115"/>
            <a:ext cx="90919" cy="8719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1" name="直接连接符 60">
            <a:extLst>
              <a:ext uri="{FF2B5EF4-FFF2-40B4-BE49-F238E27FC236}">
                <a16:creationId xmlns="" xmlns:a16="http://schemas.microsoft.com/office/drawing/2014/main" id="{72C33EA4-711B-4002-9E09-F4D17EFAE5F3}"/>
              </a:ext>
            </a:extLst>
          </p:cNvPr>
          <p:cNvCxnSpPr>
            <a:cxnSpLocks/>
            <a:stCxn id="62" idx="3"/>
            <a:endCxn id="64" idx="0"/>
          </p:cNvCxnSpPr>
          <p:nvPr/>
        </p:nvCxnSpPr>
        <p:spPr>
          <a:xfrm flipV="1">
            <a:off x="6416361" y="1699689"/>
            <a:ext cx="288405" cy="628662"/>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62" name="椭圆 61">
            <a:extLst>
              <a:ext uri="{FF2B5EF4-FFF2-40B4-BE49-F238E27FC236}">
                <a16:creationId xmlns="" xmlns:a16="http://schemas.microsoft.com/office/drawing/2014/main" id="{76CF04F0-0981-449A-9018-1BAAFAC0B99D}"/>
              </a:ext>
            </a:extLst>
          </p:cNvPr>
          <p:cNvSpPr/>
          <p:nvPr/>
        </p:nvSpPr>
        <p:spPr>
          <a:xfrm>
            <a:off x="6403046" y="2253925"/>
            <a:ext cx="90919" cy="871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3" name="直接连接符 62">
            <a:extLst>
              <a:ext uri="{FF2B5EF4-FFF2-40B4-BE49-F238E27FC236}">
                <a16:creationId xmlns="" xmlns:a16="http://schemas.microsoft.com/office/drawing/2014/main" id="{7E359DB9-981F-484C-9A98-72B19A8E4869}"/>
              </a:ext>
            </a:extLst>
          </p:cNvPr>
          <p:cNvCxnSpPr>
            <a:cxnSpLocks/>
            <a:stCxn id="65" idx="0"/>
            <a:endCxn id="64" idx="4"/>
          </p:cNvCxnSpPr>
          <p:nvPr/>
        </p:nvCxnSpPr>
        <p:spPr>
          <a:xfrm flipV="1">
            <a:off x="6704765" y="1786885"/>
            <a:ext cx="1" cy="1022431"/>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64" name="椭圆 63">
            <a:extLst>
              <a:ext uri="{FF2B5EF4-FFF2-40B4-BE49-F238E27FC236}">
                <a16:creationId xmlns="" xmlns:a16="http://schemas.microsoft.com/office/drawing/2014/main" id="{0C5F0575-3411-4C2D-9E2F-6FFCB40C5817}"/>
              </a:ext>
            </a:extLst>
          </p:cNvPr>
          <p:cNvSpPr/>
          <p:nvPr/>
        </p:nvSpPr>
        <p:spPr>
          <a:xfrm>
            <a:off x="6659306" y="1699689"/>
            <a:ext cx="90919" cy="8719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椭圆 64">
            <a:extLst>
              <a:ext uri="{FF2B5EF4-FFF2-40B4-BE49-F238E27FC236}">
                <a16:creationId xmlns="" xmlns:a16="http://schemas.microsoft.com/office/drawing/2014/main" id="{03F3608C-61B9-4872-B3BB-D080F283CC25}"/>
              </a:ext>
            </a:extLst>
          </p:cNvPr>
          <p:cNvSpPr/>
          <p:nvPr/>
        </p:nvSpPr>
        <p:spPr>
          <a:xfrm>
            <a:off x="6659305" y="2809316"/>
            <a:ext cx="90919" cy="871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6" name="直接连接符 65">
            <a:extLst>
              <a:ext uri="{FF2B5EF4-FFF2-40B4-BE49-F238E27FC236}">
                <a16:creationId xmlns="" xmlns:a16="http://schemas.microsoft.com/office/drawing/2014/main" id="{30A67902-7A3A-4E74-9756-6879739E7E94}"/>
              </a:ext>
            </a:extLst>
          </p:cNvPr>
          <p:cNvCxnSpPr>
            <a:cxnSpLocks/>
            <a:endCxn id="53" idx="7"/>
          </p:cNvCxnSpPr>
          <p:nvPr/>
        </p:nvCxnSpPr>
        <p:spPr>
          <a:xfrm flipH="1">
            <a:off x="7640905" y="2293862"/>
            <a:ext cx="171286" cy="169253"/>
          </a:xfrm>
          <a:prstGeom prst="line">
            <a:avLst/>
          </a:prstGeom>
        </p:spPr>
        <p:style>
          <a:lnRef idx="1">
            <a:schemeClr val="dk1"/>
          </a:lnRef>
          <a:fillRef idx="0">
            <a:schemeClr val="dk1"/>
          </a:fillRef>
          <a:effectRef idx="0">
            <a:schemeClr val="dk1"/>
          </a:effectRef>
          <a:fontRef idx="minor">
            <a:schemeClr val="tx1"/>
          </a:fontRef>
        </p:style>
      </p:cxnSp>
      <p:cxnSp>
        <p:nvCxnSpPr>
          <p:cNvPr id="67" name="直接连接符 66">
            <a:extLst>
              <a:ext uri="{FF2B5EF4-FFF2-40B4-BE49-F238E27FC236}">
                <a16:creationId xmlns="" xmlns:a16="http://schemas.microsoft.com/office/drawing/2014/main" id="{EA8A276E-2535-42DB-B651-70786B63C48C}"/>
              </a:ext>
            </a:extLst>
          </p:cNvPr>
          <p:cNvCxnSpPr>
            <a:cxnSpLocks/>
            <a:stCxn id="54" idx="1"/>
          </p:cNvCxnSpPr>
          <p:nvPr/>
        </p:nvCxnSpPr>
        <p:spPr>
          <a:xfrm flipH="1" flipV="1">
            <a:off x="6019626" y="1813511"/>
            <a:ext cx="150580" cy="155676"/>
          </a:xfrm>
          <a:prstGeom prst="line">
            <a:avLst/>
          </a:prstGeom>
        </p:spPr>
        <p:style>
          <a:lnRef idx="1">
            <a:schemeClr val="dk1"/>
          </a:lnRef>
          <a:fillRef idx="0">
            <a:schemeClr val="dk1"/>
          </a:fillRef>
          <a:effectRef idx="0">
            <a:schemeClr val="dk1"/>
          </a:effectRef>
          <a:fontRef idx="minor">
            <a:schemeClr val="tx1"/>
          </a:fontRef>
        </p:style>
      </p:cxnSp>
      <p:sp>
        <p:nvSpPr>
          <p:cNvPr id="68" name="文本框 67">
            <a:extLst>
              <a:ext uri="{FF2B5EF4-FFF2-40B4-BE49-F238E27FC236}">
                <a16:creationId xmlns="" xmlns:a16="http://schemas.microsoft.com/office/drawing/2014/main" id="{A24C1C35-CFCC-4715-BDA2-FC22B1E674EF}"/>
              </a:ext>
            </a:extLst>
          </p:cNvPr>
          <p:cNvSpPr txBox="1"/>
          <p:nvPr/>
        </p:nvSpPr>
        <p:spPr>
          <a:xfrm>
            <a:off x="7707616" y="1995648"/>
            <a:ext cx="561273" cy="400110"/>
          </a:xfrm>
          <a:prstGeom prst="rect">
            <a:avLst/>
          </a:prstGeom>
          <a:noFill/>
        </p:spPr>
        <p:txBody>
          <a:bodyPr wrap="square" rtlCol="0">
            <a:spAutoFit/>
          </a:bodyPr>
          <a:lstStyle/>
          <a:p>
            <a:r>
              <a:rPr lang="en-US" altLang="zh-CN" sz="2000" i="1" dirty="0">
                <a:latin typeface="Times New Roman" panose="02020603050405020304" pitchFamily="18" charset="0"/>
                <a:cs typeface="Times New Roman" panose="02020603050405020304" pitchFamily="18" charset="0"/>
              </a:rPr>
              <a:t>O</a:t>
            </a:r>
            <a:r>
              <a:rPr lang="en-US" altLang="zh-CN" sz="1600" i="1" dirty="0">
                <a:latin typeface="Times New Roman" panose="02020603050405020304" pitchFamily="18" charset="0"/>
                <a:cs typeface="Times New Roman" panose="02020603050405020304" pitchFamily="18" charset="0"/>
              </a:rPr>
              <a:t>1</a:t>
            </a:r>
            <a:endParaRPr lang="zh-CN" altLang="en-US" sz="2400" i="1" dirty="0">
              <a:latin typeface="Times New Roman" panose="02020603050405020304" pitchFamily="18" charset="0"/>
              <a:cs typeface="Times New Roman" panose="02020603050405020304" pitchFamily="18" charset="0"/>
            </a:endParaRPr>
          </a:p>
        </p:txBody>
      </p:sp>
      <p:sp>
        <p:nvSpPr>
          <p:cNvPr id="69" name="文本框 68">
            <a:extLst>
              <a:ext uri="{FF2B5EF4-FFF2-40B4-BE49-F238E27FC236}">
                <a16:creationId xmlns="" xmlns:a16="http://schemas.microsoft.com/office/drawing/2014/main" id="{AF0168A5-AE43-45B2-B193-C30A94D2957E}"/>
              </a:ext>
            </a:extLst>
          </p:cNvPr>
          <p:cNvSpPr txBox="1"/>
          <p:nvPr/>
        </p:nvSpPr>
        <p:spPr>
          <a:xfrm>
            <a:off x="5789683" y="1533021"/>
            <a:ext cx="620463" cy="400110"/>
          </a:xfrm>
          <a:prstGeom prst="rect">
            <a:avLst/>
          </a:prstGeom>
          <a:noFill/>
        </p:spPr>
        <p:txBody>
          <a:bodyPr wrap="square" rtlCol="0">
            <a:spAutoFit/>
          </a:bodyPr>
          <a:lstStyle/>
          <a:p>
            <a:r>
              <a:rPr lang="en-US" altLang="zh-CN" sz="2000" i="1" dirty="0">
                <a:latin typeface="Times New Roman" panose="02020603050405020304" pitchFamily="18" charset="0"/>
                <a:cs typeface="Times New Roman" panose="02020603050405020304" pitchFamily="18" charset="0"/>
              </a:rPr>
              <a:t>O</a:t>
            </a:r>
            <a:r>
              <a:rPr lang="en-US" altLang="zh-CN" sz="1600" i="1" dirty="0">
                <a:latin typeface="Times New Roman" panose="02020603050405020304" pitchFamily="18" charset="0"/>
                <a:cs typeface="Times New Roman" panose="02020603050405020304" pitchFamily="18" charset="0"/>
              </a:rPr>
              <a:t>4</a:t>
            </a:r>
            <a:endParaRPr lang="zh-CN" altLang="en-US" sz="2400" i="1" dirty="0">
              <a:latin typeface="Times New Roman" panose="02020603050405020304" pitchFamily="18" charset="0"/>
              <a:cs typeface="Times New Roman" panose="02020603050405020304" pitchFamily="18" charset="0"/>
            </a:endParaRPr>
          </a:p>
        </p:txBody>
      </p:sp>
      <p:sp>
        <p:nvSpPr>
          <p:cNvPr id="70" name="文本框 69">
            <a:extLst>
              <a:ext uri="{FF2B5EF4-FFF2-40B4-BE49-F238E27FC236}">
                <a16:creationId xmlns="" xmlns:a16="http://schemas.microsoft.com/office/drawing/2014/main" id="{316ADC59-3772-4967-9602-B5FD3E3D1892}"/>
              </a:ext>
            </a:extLst>
          </p:cNvPr>
          <p:cNvSpPr txBox="1"/>
          <p:nvPr/>
        </p:nvSpPr>
        <p:spPr>
          <a:xfrm>
            <a:off x="7275463" y="1583354"/>
            <a:ext cx="561273" cy="400110"/>
          </a:xfrm>
          <a:prstGeom prst="rect">
            <a:avLst/>
          </a:prstGeom>
          <a:noFill/>
        </p:spPr>
        <p:txBody>
          <a:bodyPr wrap="square" rtlCol="0">
            <a:spAutoFit/>
          </a:bodyPr>
          <a:lstStyle/>
          <a:p>
            <a:r>
              <a:rPr lang="en-US" altLang="zh-CN" sz="2000" i="1" dirty="0">
                <a:latin typeface="Times New Roman" panose="02020603050405020304" pitchFamily="18" charset="0"/>
                <a:cs typeface="Times New Roman" panose="02020603050405020304" pitchFamily="18" charset="0"/>
              </a:rPr>
              <a:t>O</a:t>
            </a:r>
            <a:r>
              <a:rPr lang="en-US" altLang="zh-CN" sz="1600" i="1" dirty="0">
                <a:latin typeface="Times New Roman" panose="02020603050405020304" pitchFamily="18" charset="0"/>
                <a:cs typeface="Times New Roman" panose="02020603050405020304" pitchFamily="18" charset="0"/>
              </a:rPr>
              <a:t>2</a:t>
            </a:r>
            <a:endParaRPr lang="zh-CN" altLang="en-US" sz="2400" i="1" dirty="0">
              <a:latin typeface="Times New Roman" panose="02020603050405020304" pitchFamily="18" charset="0"/>
              <a:cs typeface="Times New Roman" panose="02020603050405020304" pitchFamily="18" charset="0"/>
            </a:endParaRPr>
          </a:p>
        </p:txBody>
      </p:sp>
      <p:sp>
        <p:nvSpPr>
          <p:cNvPr id="71" name="文本框 70">
            <a:extLst>
              <a:ext uri="{FF2B5EF4-FFF2-40B4-BE49-F238E27FC236}">
                <a16:creationId xmlns="" xmlns:a16="http://schemas.microsoft.com/office/drawing/2014/main" id="{F2B86BF1-5225-4B70-B95D-E26967153E6B}"/>
              </a:ext>
            </a:extLst>
          </p:cNvPr>
          <p:cNvSpPr txBox="1"/>
          <p:nvPr/>
        </p:nvSpPr>
        <p:spPr>
          <a:xfrm>
            <a:off x="6780301" y="1233946"/>
            <a:ext cx="561273" cy="400110"/>
          </a:xfrm>
          <a:prstGeom prst="rect">
            <a:avLst/>
          </a:prstGeom>
          <a:noFill/>
        </p:spPr>
        <p:txBody>
          <a:bodyPr wrap="square" rtlCol="0">
            <a:spAutoFit/>
          </a:bodyPr>
          <a:lstStyle/>
          <a:p>
            <a:r>
              <a:rPr lang="en-US" altLang="zh-CN" sz="2000" i="1" dirty="0">
                <a:latin typeface="Times New Roman" panose="02020603050405020304" pitchFamily="18" charset="0"/>
                <a:cs typeface="Times New Roman" panose="02020603050405020304" pitchFamily="18" charset="0"/>
              </a:rPr>
              <a:t>O</a:t>
            </a:r>
            <a:r>
              <a:rPr lang="en-US" altLang="zh-CN" sz="1600" i="1" dirty="0">
                <a:latin typeface="Times New Roman" panose="02020603050405020304" pitchFamily="18" charset="0"/>
                <a:cs typeface="Times New Roman" panose="02020603050405020304" pitchFamily="18" charset="0"/>
              </a:rPr>
              <a:t>3</a:t>
            </a:r>
            <a:endParaRPr lang="zh-CN" altLang="en-US" sz="2400" i="1" dirty="0">
              <a:latin typeface="Times New Roman" panose="02020603050405020304" pitchFamily="18" charset="0"/>
              <a:cs typeface="Times New Roman" panose="02020603050405020304" pitchFamily="18" charset="0"/>
            </a:endParaRPr>
          </a:p>
        </p:txBody>
      </p:sp>
      <p:sp>
        <p:nvSpPr>
          <p:cNvPr id="72" name="文本框 71">
            <a:extLst>
              <a:ext uri="{FF2B5EF4-FFF2-40B4-BE49-F238E27FC236}">
                <a16:creationId xmlns="" xmlns:a16="http://schemas.microsoft.com/office/drawing/2014/main" id="{47A50E78-0861-4D75-8627-01AC18DA0B82}"/>
              </a:ext>
            </a:extLst>
          </p:cNvPr>
          <p:cNvSpPr txBox="1"/>
          <p:nvPr/>
        </p:nvSpPr>
        <p:spPr>
          <a:xfrm>
            <a:off x="5181901" y="2140551"/>
            <a:ext cx="561273" cy="400110"/>
          </a:xfrm>
          <a:prstGeom prst="rect">
            <a:avLst/>
          </a:prstGeom>
          <a:noFill/>
        </p:spPr>
        <p:txBody>
          <a:bodyPr wrap="square" rtlCol="0">
            <a:spAutoFit/>
          </a:bodyPr>
          <a:lstStyle/>
          <a:p>
            <a:r>
              <a:rPr lang="en-US" altLang="zh-CN" sz="2000" i="1" dirty="0">
                <a:latin typeface="Times New Roman" panose="02020603050405020304" pitchFamily="18" charset="0"/>
                <a:cs typeface="Times New Roman" panose="02020603050405020304" pitchFamily="18" charset="0"/>
              </a:rPr>
              <a:t>O</a:t>
            </a:r>
            <a:r>
              <a:rPr lang="en-US" altLang="zh-CN" sz="1600" i="1" dirty="0">
                <a:latin typeface="Times New Roman" panose="02020603050405020304" pitchFamily="18" charset="0"/>
                <a:cs typeface="Times New Roman" panose="02020603050405020304" pitchFamily="18" charset="0"/>
              </a:rPr>
              <a:t>5</a:t>
            </a:r>
            <a:endParaRPr lang="zh-CN" altLang="en-US" sz="2400" i="1" dirty="0">
              <a:latin typeface="Times New Roman" panose="02020603050405020304" pitchFamily="18" charset="0"/>
              <a:cs typeface="Times New Roman" panose="02020603050405020304" pitchFamily="18" charset="0"/>
            </a:endParaRPr>
          </a:p>
        </p:txBody>
      </p:sp>
      <p:cxnSp>
        <p:nvCxnSpPr>
          <p:cNvPr id="73" name="直接连接符 72">
            <a:extLst>
              <a:ext uri="{FF2B5EF4-FFF2-40B4-BE49-F238E27FC236}">
                <a16:creationId xmlns="" xmlns:a16="http://schemas.microsoft.com/office/drawing/2014/main" id="{7C45B704-0889-45A4-B39D-63ADDF193CD9}"/>
              </a:ext>
            </a:extLst>
          </p:cNvPr>
          <p:cNvCxnSpPr>
            <a:cxnSpLocks/>
          </p:cNvCxnSpPr>
          <p:nvPr/>
        </p:nvCxnSpPr>
        <p:spPr>
          <a:xfrm flipH="1" flipV="1">
            <a:off x="5463882" y="2429444"/>
            <a:ext cx="232984" cy="203614"/>
          </a:xfrm>
          <a:prstGeom prst="line">
            <a:avLst/>
          </a:prstGeom>
        </p:spPr>
        <p:style>
          <a:lnRef idx="1">
            <a:schemeClr val="dk1"/>
          </a:lnRef>
          <a:fillRef idx="0">
            <a:schemeClr val="dk1"/>
          </a:fillRef>
          <a:effectRef idx="0">
            <a:schemeClr val="dk1"/>
          </a:effectRef>
          <a:fontRef idx="minor">
            <a:schemeClr val="tx1"/>
          </a:fontRef>
        </p:style>
      </p:cxnSp>
      <p:cxnSp>
        <p:nvCxnSpPr>
          <p:cNvPr id="74" name="直接连接符 73">
            <a:extLst>
              <a:ext uri="{FF2B5EF4-FFF2-40B4-BE49-F238E27FC236}">
                <a16:creationId xmlns="" xmlns:a16="http://schemas.microsoft.com/office/drawing/2014/main" id="{CB05BE4C-DFEC-4096-937F-AAF86E11D258}"/>
              </a:ext>
            </a:extLst>
          </p:cNvPr>
          <p:cNvCxnSpPr>
            <a:cxnSpLocks/>
            <a:stCxn id="52" idx="0"/>
          </p:cNvCxnSpPr>
          <p:nvPr/>
        </p:nvCxnSpPr>
        <p:spPr>
          <a:xfrm flipV="1">
            <a:off x="6859652" y="1515982"/>
            <a:ext cx="93994" cy="262118"/>
          </a:xfrm>
          <a:prstGeom prst="line">
            <a:avLst/>
          </a:prstGeom>
        </p:spPr>
        <p:style>
          <a:lnRef idx="1">
            <a:schemeClr val="dk1"/>
          </a:lnRef>
          <a:fillRef idx="0">
            <a:schemeClr val="dk1"/>
          </a:fillRef>
          <a:effectRef idx="0">
            <a:schemeClr val="dk1"/>
          </a:effectRef>
          <a:fontRef idx="minor">
            <a:schemeClr val="tx1"/>
          </a:fontRef>
        </p:style>
      </p:cxnSp>
      <p:cxnSp>
        <p:nvCxnSpPr>
          <p:cNvPr id="75" name="直接连接符 74">
            <a:extLst>
              <a:ext uri="{FF2B5EF4-FFF2-40B4-BE49-F238E27FC236}">
                <a16:creationId xmlns="" xmlns:a16="http://schemas.microsoft.com/office/drawing/2014/main" id="{31695F93-3306-4D86-936C-283850DF49B4}"/>
              </a:ext>
            </a:extLst>
          </p:cNvPr>
          <p:cNvCxnSpPr>
            <a:cxnSpLocks/>
          </p:cNvCxnSpPr>
          <p:nvPr/>
        </p:nvCxnSpPr>
        <p:spPr>
          <a:xfrm flipV="1">
            <a:off x="7344046" y="1910080"/>
            <a:ext cx="42274" cy="41149"/>
          </a:xfrm>
          <a:prstGeom prst="line">
            <a:avLst/>
          </a:prstGeom>
        </p:spPr>
        <p:style>
          <a:lnRef idx="1">
            <a:schemeClr val="dk1"/>
          </a:lnRef>
          <a:fillRef idx="0">
            <a:schemeClr val="dk1"/>
          </a:fillRef>
          <a:effectRef idx="0">
            <a:schemeClr val="dk1"/>
          </a:effectRef>
          <a:fontRef idx="minor">
            <a:schemeClr val="tx1"/>
          </a:fontRef>
        </p:style>
      </p:cxnSp>
      <p:sp>
        <p:nvSpPr>
          <p:cNvPr id="76" name="箭头: 左弧形 75">
            <a:extLst>
              <a:ext uri="{FF2B5EF4-FFF2-40B4-BE49-F238E27FC236}">
                <a16:creationId xmlns="" xmlns:a16="http://schemas.microsoft.com/office/drawing/2014/main" id="{B832A160-7738-438A-AF87-616925AFF107}"/>
              </a:ext>
            </a:extLst>
          </p:cNvPr>
          <p:cNvSpPr/>
          <p:nvPr/>
        </p:nvSpPr>
        <p:spPr>
          <a:xfrm rot="8589710">
            <a:off x="7492162" y="2075516"/>
            <a:ext cx="87520" cy="218011"/>
          </a:xfrm>
          <a:prstGeom prst="curvedRightArrow">
            <a:avLst>
              <a:gd name="adj1" fmla="val 21351"/>
              <a:gd name="adj2" fmla="val 78297"/>
              <a:gd name="adj3" fmla="val 42383"/>
            </a:avLst>
          </a:prstGeom>
          <a:solidFill>
            <a:schemeClr val="tx1"/>
          </a:solidFill>
          <a:ln w="6350" cmpd="thickThin">
            <a:solidFill>
              <a:schemeClr val="tx1"/>
            </a:solidFill>
            <a:head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1pPr>
            <a:lvl2pPr marR="0" lvl="1"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2pPr>
            <a:lvl3pPr marR="0" lvl="2"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3pPr>
            <a:lvl4pPr marR="0" lvl="3"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4pPr>
            <a:lvl5pPr marR="0" lvl="4"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5pPr>
            <a:lvl6pPr marR="0" lvl="5"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6pPr>
            <a:lvl7pPr marR="0" lvl="6"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7pPr>
            <a:lvl8pPr marR="0" lvl="7"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8pPr>
            <a:lvl9pPr marR="0" lvl="8"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9pPr>
          </a:lstStyle>
          <a:p>
            <a:pPr algn="ctr"/>
            <a:endParaRPr lang="zh-CN" altLang="en-US" dirty="0">
              <a:solidFill>
                <a:schemeClr val="tx1"/>
              </a:solidFill>
            </a:endParaRPr>
          </a:p>
        </p:txBody>
      </p:sp>
      <p:sp>
        <p:nvSpPr>
          <p:cNvPr id="77" name="箭头: 左弧形 76">
            <a:extLst>
              <a:ext uri="{FF2B5EF4-FFF2-40B4-BE49-F238E27FC236}">
                <a16:creationId xmlns="" xmlns:a16="http://schemas.microsoft.com/office/drawing/2014/main" id="{4CF355EB-D7B3-4ACA-B1B9-F28C35430984}"/>
              </a:ext>
            </a:extLst>
          </p:cNvPr>
          <p:cNvSpPr/>
          <p:nvPr/>
        </p:nvSpPr>
        <p:spPr>
          <a:xfrm rot="6421772">
            <a:off x="6948187" y="1598465"/>
            <a:ext cx="87520" cy="218011"/>
          </a:xfrm>
          <a:prstGeom prst="curvedRightArrow">
            <a:avLst>
              <a:gd name="adj1" fmla="val 21351"/>
              <a:gd name="adj2" fmla="val 78297"/>
              <a:gd name="adj3" fmla="val 42383"/>
            </a:avLst>
          </a:prstGeom>
          <a:solidFill>
            <a:schemeClr val="tx1"/>
          </a:solidFill>
          <a:ln w="6350" cmpd="thickThin">
            <a:solidFill>
              <a:schemeClr val="tx1"/>
            </a:solidFill>
            <a:head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1pPr>
            <a:lvl2pPr marR="0" lvl="1"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2pPr>
            <a:lvl3pPr marR="0" lvl="2"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3pPr>
            <a:lvl4pPr marR="0" lvl="3"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4pPr>
            <a:lvl5pPr marR="0" lvl="4"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5pPr>
            <a:lvl6pPr marR="0" lvl="5"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6pPr>
            <a:lvl7pPr marR="0" lvl="6"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7pPr>
            <a:lvl8pPr marR="0" lvl="7"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8pPr>
            <a:lvl9pPr marR="0" lvl="8"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9pPr>
          </a:lstStyle>
          <a:p>
            <a:pPr algn="ctr"/>
            <a:endParaRPr lang="zh-CN" altLang="en-US" dirty="0">
              <a:solidFill>
                <a:schemeClr val="tx1"/>
              </a:solidFill>
            </a:endParaRPr>
          </a:p>
        </p:txBody>
      </p:sp>
      <p:sp>
        <p:nvSpPr>
          <p:cNvPr id="78" name="箭头: 左弧形 77">
            <a:extLst>
              <a:ext uri="{FF2B5EF4-FFF2-40B4-BE49-F238E27FC236}">
                <a16:creationId xmlns="" xmlns:a16="http://schemas.microsoft.com/office/drawing/2014/main" id="{C713874B-FAD6-4880-9010-3DEE0B05E155}"/>
              </a:ext>
            </a:extLst>
          </p:cNvPr>
          <p:cNvSpPr/>
          <p:nvPr/>
        </p:nvSpPr>
        <p:spPr>
          <a:xfrm rot="4628026">
            <a:off x="6354091" y="1608624"/>
            <a:ext cx="87520" cy="218011"/>
          </a:xfrm>
          <a:prstGeom prst="curvedRightArrow">
            <a:avLst>
              <a:gd name="adj1" fmla="val 21351"/>
              <a:gd name="adj2" fmla="val 78297"/>
              <a:gd name="adj3" fmla="val 42383"/>
            </a:avLst>
          </a:prstGeom>
          <a:solidFill>
            <a:schemeClr val="tx1"/>
          </a:solidFill>
          <a:ln w="6350" cmpd="thickThin">
            <a:solidFill>
              <a:schemeClr val="tx1"/>
            </a:solidFill>
            <a:head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1pPr>
            <a:lvl2pPr marR="0" lvl="1"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2pPr>
            <a:lvl3pPr marR="0" lvl="2"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3pPr>
            <a:lvl4pPr marR="0" lvl="3"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4pPr>
            <a:lvl5pPr marR="0" lvl="4"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5pPr>
            <a:lvl6pPr marR="0" lvl="5"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6pPr>
            <a:lvl7pPr marR="0" lvl="6"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7pPr>
            <a:lvl8pPr marR="0" lvl="7"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8pPr>
            <a:lvl9pPr marR="0" lvl="8"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9pPr>
          </a:lstStyle>
          <a:p>
            <a:pPr algn="ctr"/>
            <a:endParaRPr lang="zh-CN" altLang="en-US" dirty="0">
              <a:solidFill>
                <a:schemeClr val="tx1"/>
              </a:solidFill>
            </a:endParaRPr>
          </a:p>
        </p:txBody>
      </p:sp>
      <p:sp>
        <p:nvSpPr>
          <p:cNvPr id="79" name="箭头: 左弧形 78">
            <a:extLst>
              <a:ext uri="{FF2B5EF4-FFF2-40B4-BE49-F238E27FC236}">
                <a16:creationId xmlns="" xmlns:a16="http://schemas.microsoft.com/office/drawing/2014/main" id="{D1C77098-3600-4BE4-BD62-FAF04DDA6372}"/>
              </a:ext>
            </a:extLst>
          </p:cNvPr>
          <p:cNvSpPr/>
          <p:nvPr/>
        </p:nvSpPr>
        <p:spPr>
          <a:xfrm rot="2149469">
            <a:off x="5774262" y="2116772"/>
            <a:ext cx="87520" cy="218011"/>
          </a:xfrm>
          <a:prstGeom prst="curvedRightArrow">
            <a:avLst>
              <a:gd name="adj1" fmla="val 21351"/>
              <a:gd name="adj2" fmla="val 78297"/>
              <a:gd name="adj3" fmla="val 42383"/>
            </a:avLst>
          </a:prstGeom>
          <a:solidFill>
            <a:schemeClr val="tx1"/>
          </a:solidFill>
          <a:ln w="6350" cmpd="thickThin">
            <a:solidFill>
              <a:schemeClr val="tx1"/>
            </a:solidFill>
            <a:head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1pPr>
            <a:lvl2pPr marR="0" lvl="1"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2pPr>
            <a:lvl3pPr marR="0" lvl="2"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3pPr>
            <a:lvl4pPr marR="0" lvl="3"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4pPr>
            <a:lvl5pPr marR="0" lvl="4"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5pPr>
            <a:lvl6pPr marR="0" lvl="5"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6pPr>
            <a:lvl7pPr marR="0" lvl="6"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7pPr>
            <a:lvl8pPr marR="0" lvl="7"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8pPr>
            <a:lvl9pPr marR="0" lvl="8" algn="l" rtl="0">
              <a:lnSpc>
                <a:spcPct val="100000"/>
              </a:lnSpc>
              <a:spcBef>
                <a:spcPts val="0"/>
              </a:spcBef>
              <a:spcAft>
                <a:spcPts val="0"/>
              </a:spcAft>
              <a:buNone/>
              <a:defRPr sz="679" b="0" i="0" u="none" strike="noStrike" cap="none">
                <a:solidFill>
                  <a:schemeClr val="lt1"/>
                </a:solidFill>
                <a:latin typeface="+mn-lt"/>
                <a:ea typeface="+mn-ea"/>
                <a:cs typeface="+mn-cs"/>
                <a:sym typeface="Arial"/>
                <a:rtl val="0"/>
              </a:defRPr>
            </a:lvl9pPr>
          </a:lstStyle>
          <a:p>
            <a:pPr algn="ctr"/>
            <a:endParaRPr lang="zh-CN" altLang="en-US" dirty="0">
              <a:solidFill>
                <a:schemeClr val="tx1"/>
              </a:solidFill>
            </a:endParaRPr>
          </a:p>
        </p:txBody>
      </p:sp>
    </p:spTree>
    <p:extLst>
      <p:ext uri="{BB962C8B-B14F-4D97-AF65-F5344CB8AC3E}">
        <p14:creationId xmlns:p14="http://schemas.microsoft.com/office/powerpoint/2010/main" val="768784097"/>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par>
                                <p:cTn id="43" presetID="10" presetClass="entr" presetSubtype="0" fill="hold" nodeType="with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500"/>
                                        <p:tgtEl>
                                          <p:spTgt spid="6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500"/>
                                        <p:tgtEl>
                                          <p:spTgt spid="6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500"/>
                                        <p:tgtEl>
                                          <p:spTgt spid="6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fade">
                                      <p:cBhvr>
                                        <p:cTn id="60" dur="500"/>
                                        <p:tgtEl>
                                          <p:spTgt spid="72"/>
                                        </p:tgtEl>
                                      </p:cBhvr>
                                    </p:animEffect>
                                  </p:childTnLst>
                                </p:cTn>
                              </p:par>
                              <p:par>
                                <p:cTn id="61" presetID="10" presetClass="entr" presetSubtype="0"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par>
                                <p:cTn id="64" presetID="10" presetClass="entr" presetSubtype="0" fill="hold" nodeType="with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500"/>
                                        <p:tgtEl>
                                          <p:spTgt spid="74"/>
                                        </p:tgtEl>
                                      </p:cBhvr>
                                    </p:animEffect>
                                  </p:childTnLst>
                                </p:cTn>
                              </p:par>
                              <p:par>
                                <p:cTn id="67" presetID="10" presetClass="entr" presetSubtype="0" fill="hold" nodeType="with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500"/>
                                        <p:tgtEl>
                                          <p:spTgt spid="7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500"/>
                                        <p:tgtEl>
                                          <p:spTgt spid="7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fade">
                                      <p:cBhvr>
                                        <p:cTn id="75" dur="500"/>
                                        <p:tgtEl>
                                          <p:spTgt spid="7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fade">
                                      <p:cBhvr>
                                        <p:cTn id="78" dur="500"/>
                                        <p:tgtEl>
                                          <p:spTgt spid="7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50" grpId="0" animBg="1"/>
      <p:bldP spid="51" grpId="0" animBg="1"/>
      <p:bldP spid="52" grpId="0" animBg="1"/>
      <p:bldP spid="53" grpId="0" animBg="1"/>
      <p:bldP spid="54" grpId="0" animBg="1"/>
      <p:bldP spid="68" grpId="0"/>
      <p:bldP spid="69" grpId="0"/>
      <p:bldP spid="70" grpId="0"/>
      <p:bldP spid="71" grpId="0"/>
      <p:bldP spid="72" grpId="0"/>
      <p:bldP spid="76" grpId="0" animBg="1"/>
      <p:bldP spid="77" grpId="0" animBg="1"/>
      <p:bldP spid="78" grpId="0" animBg="1"/>
      <p:bldP spid="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00725"/>
            <a:ext cx="8520599" cy="572699"/>
          </a:xfrm>
          <a:prstGeom prst="rect">
            <a:avLst/>
          </a:prstGeom>
        </p:spPr>
        <p:txBody>
          <a:bodyPr lIns="91425" tIns="91425" rIns="91425" bIns="91425" anchor="t" anchorCtr="0">
            <a:noAutofit/>
          </a:bodyPr>
          <a:lstStyle/>
          <a:p>
            <a:pPr lvl="0"/>
            <a:r>
              <a:rPr lang="en-US" altLang="zh-CN" dirty="0"/>
              <a:t>Optimization techniques</a:t>
            </a:r>
            <a:br>
              <a:rPr lang="en-US" altLang="zh-CN" dirty="0"/>
            </a:br>
            <a:endParaRPr lang="en" sz="2400" b="1" dirty="0"/>
          </a:p>
        </p:txBody>
      </p:sp>
      <p:sp>
        <p:nvSpPr>
          <p:cNvPr id="4" name="灯片编号占位符 3">
            <a:extLst>
              <a:ext uri="{FF2B5EF4-FFF2-40B4-BE49-F238E27FC236}">
                <a16:creationId xmlns="" xmlns:a16="http://schemas.microsoft.com/office/drawing/2014/main" id="{DAF9AFC9-31F7-481E-8D17-767C32D52BE3}"/>
              </a:ext>
            </a:extLst>
          </p:cNvPr>
          <p:cNvSpPr>
            <a:spLocks noGrp="1"/>
          </p:cNvSpPr>
          <p:nvPr>
            <p:ph type="sldNum" idx="12"/>
          </p:nvPr>
        </p:nvSpPr>
        <p:spPr/>
        <p:txBody>
          <a:bodyPr/>
          <a:lstStyle/>
          <a:p>
            <a:pPr lvl="0">
              <a:spcBef>
                <a:spcPts val="0"/>
              </a:spcBef>
              <a:buNone/>
            </a:pPr>
            <a:fld id="{00000000-1234-1234-1234-123412341234}" type="slidenum">
              <a:rPr lang="en" smtClean="0"/>
              <a:t>16</a:t>
            </a:fld>
            <a:endParaRPr lang="en"/>
          </a:p>
        </p:txBody>
      </p:sp>
      <p:pic>
        <p:nvPicPr>
          <p:cNvPr id="19" name="Shape 63">
            <a:extLst>
              <a:ext uri="{FF2B5EF4-FFF2-40B4-BE49-F238E27FC236}">
                <a16:creationId xmlns="" xmlns:a16="http://schemas.microsoft.com/office/drawing/2014/main" id="{6D7D02E1-541E-41F0-9C4B-63DAE71C2FB2}"/>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8" name="矩形 7">
            <a:extLst>
              <a:ext uri="{FF2B5EF4-FFF2-40B4-BE49-F238E27FC236}">
                <a16:creationId xmlns="" xmlns:a16="http://schemas.microsoft.com/office/drawing/2014/main" id="{3770DEAB-44A2-40B8-A5C7-C64B30252370}"/>
              </a:ext>
            </a:extLst>
          </p:cNvPr>
          <p:cNvSpPr/>
          <p:nvPr/>
        </p:nvSpPr>
        <p:spPr>
          <a:xfrm>
            <a:off x="573590" y="3580142"/>
            <a:ext cx="4572000" cy="1354217"/>
          </a:xfrm>
          <a:prstGeom prst="rect">
            <a:avLst/>
          </a:prstGeom>
        </p:spPr>
        <p:txBody>
          <a:bodyPr>
            <a:spAutoFit/>
          </a:bodyPr>
          <a:lstStyle/>
          <a:p>
            <a:pPr marL="285750" indent="-285750">
              <a:buFont typeface="Arial" panose="020B0604020202020204" pitchFamily="34" charset="0"/>
              <a:buChar char="•"/>
            </a:pPr>
            <a:r>
              <a:rPr lang="en-US" altLang="zh-CN" sz="1800" b="1" dirty="0">
                <a:solidFill>
                  <a:srgbClr val="231F20"/>
                </a:solidFill>
                <a:latin typeface="NimbusRomNo9L-Medi"/>
              </a:rPr>
              <a:t>In-Process Pruning.</a:t>
            </a:r>
          </a:p>
          <a:p>
            <a:r>
              <a:rPr lang="en-US" altLang="zh-CN" sz="1600" dirty="0" smtClean="0"/>
              <a:t>--</a:t>
            </a:r>
            <a:r>
              <a:rPr lang="en-US" altLang="zh-CN" sz="1600" dirty="0"/>
              <a:t> </a:t>
            </a:r>
            <a:r>
              <a:rPr lang="en-US" altLang="zh-CN" sz="1600" dirty="0" smtClean="0">
                <a:solidFill>
                  <a:srgbClr val="FF0000"/>
                </a:solidFill>
              </a:rPr>
              <a:t>Overall </a:t>
            </a:r>
            <a:r>
              <a:rPr lang="en-US" altLang="zh-CN" sz="1600" dirty="0">
                <a:solidFill>
                  <a:srgbClr val="FF0000"/>
                </a:solidFill>
              </a:rPr>
              <a:t>Checking </a:t>
            </a:r>
            <a:r>
              <a:rPr lang="en-US" altLang="zh-CN" sz="1600" dirty="0"/>
              <a:t>of a fix vertex. </a:t>
            </a:r>
            <a:br>
              <a:rPr lang="en-US" altLang="zh-CN" sz="1600" dirty="0"/>
            </a:br>
            <a:r>
              <a:rPr lang="en-US" altLang="zh-CN" sz="1600" dirty="0" smtClean="0"/>
              <a:t>-- </a:t>
            </a:r>
            <a:r>
              <a:rPr lang="en-US" altLang="zh-CN" sz="1600" dirty="0" smtClean="0">
                <a:solidFill>
                  <a:srgbClr val="FF0000"/>
                </a:solidFill>
              </a:rPr>
              <a:t>Circle </a:t>
            </a:r>
            <a:r>
              <a:rPr lang="en-US" altLang="zh-CN" sz="1600" dirty="0">
                <a:solidFill>
                  <a:srgbClr val="FF0000"/>
                </a:solidFill>
              </a:rPr>
              <a:t>Filtering</a:t>
            </a:r>
            <a:r>
              <a:rPr lang="en-US" altLang="zh-CN" sz="1600" dirty="0"/>
              <a:t>. </a:t>
            </a:r>
            <a:br>
              <a:rPr lang="en-US" altLang="zh-CN" sz="1600" dirty="0"/>
            </a:br>
            <a:r>
              <a:rPr lang="en-US" altLang="zh-CN" sz="1600" b="1" dirty="0">
                <a:solidFill>
                  <a:srgbClr val="231F20"/>
                </a:solidFill>
                <a:latin typeface="NimbusRomNo9L-Medi"/>
              </a:rPr>
              <a:t> </a:t>
            </a:r>
            <a:r>
              <a:rPr lang="en-US" altLang="zh-CN" sz="1600" dirty="0"/>
              <a:t/>
            </a:r>
            <a:br>
              <a:rPr lang="en-US" altLang="zh-CN" sz="1600" dirty="0"/>
            </a:br>
            <a:endParaRPr lang="zh-CN" altLang="en-US" sz="1600" dirty="0"/>
          </a:p>
        </p:txBody>
      </p:sp>
      <p:pic>
        <p:nvPicPr>
          <p:cNvPr id="14" name="图片 13">
            <a:extLst>
              <a:ext uri="{FF2B5EF4-FFF2-40B4-BE49-F238E27FC236}">
                <a16:creationId xmlns="" xmlns:a16="http://schemas.microsoft.com/office/drawing/2014/main" id="{57881268-8BB6-4F10-955C-CE3F46E17B86}"/>
              </a:ext>
            </a:extLst>
          </p:cNvPr>
          <p:cNvPicPr>
            <a:picLocks noChangeAspect="1"/>
          </p:cNvPicPr>
          <p:nvPr/>
        </p:nvPicPr>
        <p:blipFill>
          <a:blip r:embed="rId4"/>
          <a:stretch>
            <a:fillRect/>
          </a:stretch>
        </p:blipFill>
        <p:spPr>
          <a:xfrm>
            <a:off x="3344678" y="886249"/>
            <a:ext cx="6010275" cy="2333625"/>
          </a:xfrm>
          <a:prstGeom prst="rect">
            <a:avLst/>
          </a:prstGeom>
        </p:spPr>
      </p:pic>
      <p:sp>
        <p:nvSpPr>
          <p:cNvPr id="7" name="矩形 6">
            <a:extLst>
              <a:ext uri="{FF2B5EF4-FFF2-40B4-BE49-F238E27FC236}">
                <a16:creationId xmlns="" xmlns:a16="http://schemas.microsoft.com/office/drawing/2014/main" id="{AEF3AC5E-56A7-42FF-81AF-7AF5F9C40B95}"/>
              </a:ext>
            </a:extLst>
          </p:cNvPr>
          <p:cNvSpPr/>
          <p:nvPr/>
        </p:nvSpPr>
        <p:spPr>
          <a:xfrm>
            <a:off x="573590" y="959424"/>
            <a:ext cx="3744410" cy="646331"/>
          </a:xfrm>
          <a:prstGeom prst="rect">
            <a:avLst/>
          </a:prstGeom>
        </p:spPr>
        <p:txBody>
          <a:bodyPr wrap="square">
            <a:spAutoFit/>
          </a:bodyPr>
          <a:lstStyle/>
          <a:p>
            <a:pPr marL="285750" indent="-285750">
              <a:buFont typeface="Arial" panose="020B0604020202020204" pitchFamily="34" charset="0"/>
              <a:buChar char="•"/>
            </a:pPr>
            <a:r>
              <a:rPr lang="en-US" altLang="zh-CN" sz="1800" b="1" dirty="0">
                <a:solidFill>
                  <a:srgbClr val="FF0000"/>
                </a:solidFill>
                <a:latin typeface="NimbusRomNo9L-Medi"/>
              </a:rPr>
              <a:t>Grouping-based</a:t>
            </a:r>
            <a:r>
              <a:rPr lang="en-US" altLang="zh-CN" sz="1800" b="1" dirty="0">
                <a:solidFill>
                  <a:srgbClr val="231F20"/>
                </a:solidFill>
                <a:latin typeface="NimbusRomNo9L-Medi"/>
              </a:rPr>
              <a:t> Pre-Process Pruning.</a:t>
            </a:r>
            <a:r>
              <a:rPr lang="en-US" altLang="zh-CN" sz="1800" dirty="0"/>
              <a:t> </a:t>
            </a:r>
            <a:endParaRPr lang="zh-CN" altLang="en-US" sz="1800" dirty="0"/>
          </a:p>
        </p:txBody>
      </p:sp>
      <p:sp>
        <p:nvSpPr>
          <p:cNvPr id="3" name="矩形 2">
            <a:extLst>
              <a:ext uri="{FF2B5EF4-FFF2-40B4-BE49-F238E27FC236}">
                <a16:creationId xmlns="" xmlns:a16="http://schemas.microsoft.com/office/drawing/2014/main" id="{9DB13870-7663-407A-9D91-BDF0A06FAF66}"/>
              </a:ext>
            </a:extLst>
          </p:cNvPr>
          <p:cNvSpPr/>
          <p:nvPr/>
        </p:nvSpPr>
        <p:spPr>
          <a:xfrm>
            <a:off x="573590" y="1843625"/>
            <a:ext cx="3220357" cy="584775"/>
          </a:xfrm>
          <a:prstGeom prst="rect">
            <a:avLst/>
          </a:prstGeom>
        </p:spPr>
        <p:txBody>
          <a:bodyPr wrap="square">
            <a:spAutoFit/>
          </a:bodyPr>
          <a:lstStyle/>
          <a:p>
            <a:r>
              <a:rPr lang="en-US" altLang="zh-CN" sz="1600" dirty="0">
                <a:solidFill>
                  <a:srgbClr val="231F20"/>
                </a:solidFill>
                <a:latin typeface="+mj-lt"/>
              </a:rPr>
              <a:t>-- All the centers of MCCs of RB-</a:t>
            </a:r>
            <a:r>
              <a:rPr lang="en-US" altLang="zh-CN" sz="1600" i="1" dirty="0">
                <a:solidFill>
                  <a:srgbClr val="231F20"/>
                </a:solidFill>
                <a:latin typeface="+mj-lt"/>
              </a:rPr>
              <a:t>k-</a:t>
            </a:r>
            <a:r>
              <a:rPr lang="en-US" altLang="zh-CN" sz="1600" dirty="0">
                <a:solidFill>
                  <a:srgbClr val="231F20"/>
                </a:solidFill>
                <a:latin typeface="+mj-lt"/>
              </a:rPr>
              <a:t>cores are in the circle </a:t>
            </a:r>
            <a:r>
              <a:rPr lang="en-US" altLang="zh-CN" sz="1600" i="1" dirty="0">
                <a:solidFill>
                  <a:srgbClr val="231F20"/>
                </a:solidFill>
                <a:latin typeface="+mj-lt"/>
              </a:rPr>
              <a:t>O</a:t>
            </a:r>
            <a:r>
              <a:rPr lang="en-US" altLang="zh-CN" sz="1600" dirty="0">
                <a:solidFill>
                  <a:srgbClr val="231F20"/>
                </a:solidFill>
                <a:latin typeface="+mj-lt"/>
              </a:rPr>
              <a:t>(</a:t>
            </a:r>
            <a:r>
              <a:rPr lang="en-US" altLang="zh-CN" sz="1600" i="1" dirty="0">
                <a:solidFill>
                  <a:srgbClr val="231F20"/>
                </a:solidFill>
                <a:latin typeface="+mj-lt"/>
              </a:rPr>
              <a:t>q, r</a:t>
            </a:r>
            <a:r>
              <a:rPr lang="en-US" altLang="zh-CN" sz="1600" dirty="0">
                <a:solidFill>
                  <a:srgbClr val="231F20"/>
                </a:solidFill>
                <a:latin typeface="+mj-lt"/>
              </a:rPr>
              <a:t>).</a:t>
            </a:r>
            <a:r>
              <a:rPr lang="en-US" altLang="zh-CN" sz="1600" dirty="0">
                <a:latin typeface="+mj-lt"/>
              </a:rPr>
              <a:t> </a:t>
            </a:r>
            <a:endParaRPr lang="zh-CN" altLang="en-US" sz="1600" dirty="0">
              <a:latin typeface="+mj-lt"/>
            </a:endParaRPr>
          </a:p>
        </p:txBody>
      </p:sp>
      <p:sp>
        <p:nvSpPr>
          <p:cNvPr id="5" name="矩形 4">
            <a:extLst>
              <a:ext uri="{FF2B5EF4-FFF2-40B4-BE49-F238E27FC236}">
                <a16:creationId xmlns="" xmlns:a16="http://schemas.microsoft.com/office/drawing/2014/main" id="{297EFA07-ECBC-4069-83DD-CB876F961E7A}"/>
              </a:ext>
            </a:extLst>
          </p:cNvPr>
          <p:cNvSpPr/>
          <p:nvPr/>
        </p:nvSpPr>
        <p:spPr>
          <a:xfrm>
            <a:off x="573590" y="2462052"/>
            <a:ext cx="3448957" cy="830997"/>
          </a:xfrm>
          <a:prstGeom prst="rect">
            <a:avLst/>
          </a:prstGeom>
        </p:spPr>
        <p:txBody>
          <a:bodyPr wrap="square">
            <a:spAutoFit/>
          </a:bodyPr>
          <a:lstStyle/>
          <a:p>
            <a:r>
              <a:rPr lang="en-US" altLang="zh-CN" sz="1600" dirty="0">
                <a:solidFill>
                  <a:srgbClr val="231F20"/>
                </a:solidFill>
                <a:latin typeface="+mj-lt"/>
              </a:rPr>
              <a:t>-- The circle </a:t>
            </a:r>
            <a:r>
              <a:rPr lang="en-US" altLang="zh-CN" sz="1600" i="1" dirty="0">
                <a:solidFill>
                  <a:srgbClr val="231F20"/>
                </a:solidFill>
                <a:latin typeface="+mj-lt"/>
              </a:rPr>
              <a:t>O</a:t>
            </a:r>
            <a:r>
              <a:rPr lang="en-US" altLang="zh-CN" sz="1600" dirty="0">
                <a:solidFill>
                  <a:srgbClr val="231F20"/>
                </a:solidFill>
                <a:latin typeface="+mj-lt"/>
              </a:rPr>
              <a:t>(</a:t>
            </a:r>
            <a:r>
              <a:rPr lang="en-US" altLang="zh-CN" sz="1600" i="1" dirty="0">
                <a:solidFill>
                  <a:srgbClr val="231F20"/>
                </a:solidFill>
                <a:latin typeface="+mj-lt"/>
              </a:rPr>
              <a:t>q, r</a:t>
            </a:r>
            <a:r>
              <a:rPr lang="en-US" altLang="zh-CN" sz="1600" dirty="0">
                <a:solidFill>
                  <a:srgbClr val="231F20"/>
                </a:solidFill>
                <a:latin typeface="+mj-lt"/>
              </a:rPr>
              <a:t>) can be partitioned into groups</a:t>
            </a:r>
            <a:r>
              <a:rPr lang="en-US" altLang="zh-CN" sz="1600" dirty="0">
                <a:latin typeface="+mj-lt"/>
              </a:rPr>
              <a:t>.</a:t>
            </a:r>
            <a:br>
              <a:rPr lang="en-US" altLang="zh-CN" sz="1600" dirty="0">
                <a:latin typeface="+mj-lt"/>
              </a:rPr>
            </a:br>
            <a:endParaRPr lang="zh-CN" altLang="en-US" sz="1600" dirty="0">
              <a:latin typeface="+mj-lt"/>
            </a:endParaRPr>
          </a:p>
        </p:txBody>
      </p:sp>
    </p:spTree>
    <p:extLst>
      <p:ext uri="{BB962C8B-B14F-4D97-AF65-F5344CB8AC3E}">
        <p14:creationId xmlns:p14="http://schemas.microsoft.com/office/powerpoint/2010/main" val="2516671876"/>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04825" y="200725"/>
            <a:ext cx="8520599" cy="572699"/>
          </a:xfrm>
          <a:prstGeom prst="rect">
            <a:avLst/>
          </a:prstGeom>
        </p:spPr>
        <p:txBody>
          <a:bodyPr lIns="91425" tIns="91425" rIns="91425" bIns="91425" anchor="t" anchorCtr="0">
            <a:noAutofit/>
          </a:bodyPr>
          <a:lstStyle/>
          <a:p>
            <a:pPr lvl="0" rtl="0">
              <a:spcBef>
                <a:spcPts val="0"/>
              </a:spcBef>
              <a:buNone/>
            </a:pPr>
            <a:r>
              <a:rPr lang="en" dirty="0"/>
              <a:t>Experiment</a:t>
            </a:r>
            <a:r>
              <a:rPr lang="en-US" dirty="0"/>
              <a:t>s</a:t>
            </a:r>
            <a:endParaRPr lang="en" sz="2400" b="1" dirty="0"/>
          </a:p>
        </p:txBody>
      </p:sp>
      <p:sp>
        <p:nvSpPr>
          <p:cNvPr id="2" name="灯片编号占位符 1">
            <a:extLst>
              <a:ext uri="{FF2B5EF4-FFF2-40B4-BE49-F238E27FC236}">
                <a16:creationId xmlns="" xmlns:a16="http://schemas.microsoft.com/office/drawing/2014/main" id="{CCA41970-75CC-4892-A283-6139E551A7D9}"/>
              </a:ext>
            </a:extLst>
          </p:cNvPr>
          <p:cNvSpPr>
            <a:spLocks noGrp="1"/>
          </p:cNvSpPr>
          <p:nvPr>
            <p:ph type="sldNum" idx="12"/>
          </p:nvPr>
        </p:nvSpPr>
        <p:spPr/>
        <p:txBody>
          <a:bodyPr/>
          <a:lstStyle/>
          <a:p>
            <a:pPr lvl="0">
              <a:spcBef>
                <a:spcPts val="0"/>
              </a:spcBef>
              <a:buNone/>
            </a:pPr>
            <a:fld id="{00000000-1234-1234-1234-123412341234}" type="slidenum">
              <a:rPr lang="en" smtClean="0"/>
              <a:t>17</a:t>
            </a:fld>
            <a:endParaRPr lang="en"/>
          </a:p>
        </p:txBody>
      </p:sp>
      <p:pic>
        <p:nvPicPr>
          <p:cNvPr id="7" name="Shape 63">
            <a:extLst>
              <a:ext uri="{FF2B5EF4-FFF2-40B4-BE49-F238E27FC236}">
                <a16:creationId xmlns="" xmlns:a16="http://schemas.microsoft.com/office/drawing/2014/main" id="{12A250F9-4060-4C96-B973-8AB77F301C3A}"/>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p:pic>
        <p:nvPicPr>
          <p:cNvPr id="5" name="图片 4">
            <a:extLst>
              <a:ext uri="{FF2B5EF4-FFF2-40B4-BE49-F238E27FC236}">
                <a16:creationId xmlns="" xmlns:a16="http://schemas.microsoft.com/office/drawing/2014/main" id="{BF7C4937-A2CE-4022-8564-1AAC9997092B}"/>
              </a:ext>
            </a:extLst>
          </p:cNvPr>
          <p:cNvPicPr>
            <a:picLocks noChangeAspect="1"/>
          </p:cNvPicPr>
          <p:nvPr/>
        </p:nvPicPr>
        <p:blipFill>
          <a:blip r:embed="rId4"/>
          <a:stretch>
            <a:fillRect/>
          </a:stretch>
        </p:blipFill>
        <p:spPr>
          <a:xfrm>
            <a:off x="1446835" y="1072525"/>
            <a:ext cx="5708354" cy="1869486"/>
          </a:xfrm>
          <a:prstGeom prst="rect">
            <a:avLst/>
          </a:prstGeom>
        </p:spPr>
      </p:pic>
      <p:pic>
        <p:nvPicPr>
          <p:cNvPr id="6" name="图片 5">
            <a:extLst>
              <a:ext uri="{FF2B5EF4-FFF2-40B4-BE49-F238E27FC236}">
                <a16:creationId xmlns="" xmlns:a16="http://schemas.microsoft.com/office/drawing/2014/main" id="{0E656265-91B7-443E-8510-AAF70F7ACC09}"/>
              </a:ext>
            </a:extLst>
          </p:cNvPr>
          <p:cNvPicPr>
            <a:picLocks noChangeAspect="1"/>
          </p:cNvPicPr>
          <p:nvPr/>
        </p:nvPicPr>
        <p:blipFill>
          <a:blip r:embed="rId5"/>
          <a:stretch>
            <a:fillRect/>
          </a:stretch>
        </p:blipFill>
        <p:spPr>
          <a:xfrm>
            <a:off x="1297314" y="3050954"/>
            <a:ext cx="5857875" cy="1495425"/>
          </a:xfrm>
          <a:prstGeom prst="rect">
            <a:avLst/>
          </a:prstGeom>
        </p:spPr>
      </p:pic>
    </p:spTree>
    <p:extLst>
      <p:ext uri="{BB962C8B-B14F-4D97-AF65-F5344CB8AC3E}">
        <p14:creationId xmlns:p14="http://schemas.microsoft.com/office/powerpoint/2010/main" val="2981513125"/>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04826" y="200725"/>
            <a:ext cx="2357352" cy="572699"/>
          </a:xfrm>
          <a:prstGeom prst="rect">
            <a:avLst/>
          </a:prstGeom>
        </p:spPr>
        <p:txBody>
          <a:bodyPr lIns="91425" tIns="91425" rIns="91425" bIns="91425" anchor="t" anchorCtr="0">
            <a:noAutofit/>
          </a:bodyPr>
          <a:lstStyle/>
          <a:p>
            <a:pPr lvl="0"/>
            <a:r>
              <a:rPr lang="en-US" dirty="0"/>
              <a:t>Effectiveness</a:t>
            </a:r>
            <a:endParaRPr lang="en" sz="2400" b="1" dirty="0"/>
          </a:p>
        </p:txBody>
      </p:sp>
      <p:sp>
        <p:nvSpPr>
          <p:cNvPr id="2" name="灯片编号占位符 1">
            <a:extLst>
              <a:ext uri="{FF2B5EF4-FFF2-40B4-BE49-F238E27FC236}">
                <a16:creationId xmlns="" xmlns:a16="http://schemas.microsoft.com/office/drawing/2014/main" id="{CCA41970-75CC-4892-A283-6139E551A7D9}"/>
              </a:ext>
            </a:extLst>
          </p:cNvPr>
          <p:cNvSpPr>
            <a:spLocks noGrp="1"/>
          </p:cNvSpPr>
          <p:nvPr>
            <p:ph type="sldNum" idx="12"/>
          </p:nvPr>
        </p:nvSpPr>
        <p:spPr/>
        <p:txBody>
          <a:bodyPr/>
          <a:lstStyle/>
          <a:p>
            <a:pPr lvl="0">
              <a:spcBef>
                <a:spcPts val="0"/>
              </a:spcBef>
              <a:buNone/>
            </a:pPr>
            <a:fld id="{00000000-1234-1234-1234-123412341234}" type="slidenum">
              <a:rPr lang="en" smtClean="0"/>
              <a:t>18</a:t>
            </a:fld>
            <a:endParaRPr lang="en"/>
          </a:p>
        </p:txBody>
      </p:sp>
      <p:pic>
        <p:nvPicPr>
          <p:cNvPr id="7" name="Shape 63">
            <a:extLst>
              <a:ext uri="{FF2B5EF4-FFF2-40B4-BE49-F238E27FC236}">
                <a16:creationId xmlns="" xmlns:a16="http://schemas.microsoft.com/office/drawing/2014/main" id="{12A250F9-4060-4C96-B973-8AB77F301C3A}"/>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p:pic>
        <p:nvPicPr>
          <p:cNvPr id="3" name="图片 2">
            <a:extLst>
              <a:ext uri="{FF2B5EF4-FFF2-40B4-BE49-F238E27FC236}">
                <a16:creationId xmlns="" xmlns:a16="http://schemas.microsoft.com/office/drawing/2014/main" id="{8E1A9A69-66D2-4402-A420-07758DCCBBA6}"/>
              </a:ext>
            </a:extLst>
          </p:cNvPr>
          <p:cNvPicPr>
            <a:picLocks noChangeAspect="1"/>
          </p:cNvPicPr>
          <p:nvPr/>
        </p:nvPicPr>
        <p:blipFill>
          <a:blip r:embed="rId4"/>
          <a:stretch>
            <a:fillRect/>
          </a:stretch>
        </p:blipFill>
        <p:spPr>
          <a:xfrm>
            <a:off x="917089" y="1106655"/>
            <a:ext cx="3530265" cy="2779736"/>
          </a:xfrm>
          <a:prstGeom prst="rect">
            <a:avLst/>
          </a:prstGeom>
        </p:spPr>
      </p:pic>
      <p:pic>
        <p:nvPicPr>
          <p:cNvPr id="4" name="图片 3">
            <a:extLst>
              <a:ext uri="{FF2B5EF4-FFF2-40B4-BE49-F238E27FC236}">
                <a16:creationId xmlns="" xmlns:a16="http://schemas.microsoft.com/office/drawing/2014/main" id="{49F0758E-7B8C-4A73-800A-A4C25B1C14AF}"/>
              </a:ext>
            </a:extLst>
          </p:cNvPr>
          <p:cNvPicPr>
            <a:picLocks noChangeAspect="1"/>
          </p:cNvPicPr>
          <p:nvPr/>
        </p:nvPicPr>
        <p:blipFill>
          <a:blip r:embed="rId5"/>
          <a:stretch>
            <a:fillRect/>
          </a:stretch>
        </p:blipFill>
        <p:spPr>
          <a:xfrm>
            <a:off x="5113657" y="1181882"/>
            <a:ext cx="3530265" cy="2888398"/>
          </a:xfrm>
          <a:prstGeom prst="rect">
            <a:avLst/>
          </a:prstGeom>
        </p:spPr>
      </p:pic>
      <p:sp>
        <p:nvSpPr>
          <p:cNvPr id="8" name="矩形 7">
            <a:extLst>
              <a:ext uri="{FF2B5EF4-FFF2-40B4-BE49-F238E27FC236}">
                <a16:creationId xmlns="" xmlns:a16="http://schemas.microsoft.com/office/drawing/2014/main" id="{52ABD6DC-C707-4CD5-BDF5-1DE9E7A16876}"/>
              </a:ext>
            </a:extLst>
          </p:cNvPr>
          <p:cNvSpPr/>
          <p:nvPr/>
        </p:nvSpPr>
        <p:spPr>
          <a:xfrm>
            <a:off x="5748549" y="4018285"/>
            <a:ext cx="2077656" cy="584775"/>
          </a:xfrm>
          <a:prstGeom prst="rect">
            <a:avLst/>
          </a:prstGeom>
        </p:spPr>
        <p:txBody>
          <a:bodyPr wrap="square">
            <a:spAutoFit/>
          </a:bodyPr>
          <a:lstStyle/>
          <a:p>
            <a:r>
              <a:rPr lang="en-US" altLang="zh-CN" sz="1600" dirty="0"/>
              <a:t>Case study on Flickr </a:t>
            </a:r>
            <a:br>
              <a:rPr lang="en-US" altLang="zh-CN" sz="1600" dirty="0"/>
            </a:br>
            <a:endParaRPr lang="zh-CN" altLang="en-US" sz="1600" dirty="0"/>
          </a:p>
        </p:txBody>
      </p:sp>
      <p:sp>
        <p:nvSpPr>
          <p:cNvPr id="9" name="矩形 8">
            <a:extLst>
              <a:ext uri="{FF2B5EF4-FFF2-40B4-BE49-F238E27FC236}">
                <a16:creationId xmlns="" xmlns:a16="http://schemas.microsoft.com/office/drawing/2014/main" id="{18F94501-EB2B-4B94-BCD7-9F6DBC8E12E7}"/>
              </a:ext>
            </a:extLst>
          </p:cNvPr>
          <p:cNvSpPr/>
          <p:nvPr/>
        </p:nvSpPr>
        <p:spPr>
          <a:xfrm>
            <a:off x="1317795" y="3981116"/>
            <a:ext cx="2743201" cy="584775"/>
          </a:xfrm>
          <a:prstGeom prst="rect">
            <a:avLst/>
          </a:prstGeom>
        </p:spPr>
        <p:txBody>
          <a:bodyPr wrap="square">
            <a:spAutoFit/>
          </a:bodyPr>
          <a:lstStyle/>
          <a:p>
            <a:r>
              <a:rPr lang="en-US" altLang="zh-CN" sz="1600" dirty="0">
                <a:solidFill>
                  <a:srgbClr val="231F20"/>
                </a:solidFill>
                <a:latin typeface="+mj-lt"/>
              </a:rPr>
              <a:t>Case study on </a:t>
            </a:r>
            <a:r>
              <a:rPr lang="en-US" altLang="zh-CN" sz="1600" dirty="0" err="1">
                <a:solidFill>
                  <a:srgbClr val="231F20"/>
                </a:solidFill>
                <a:latin typeface="+mj-lt"/>
              </a:rPr>
              <a:t>Gowalla</a:t>
            </a:r>
            <a:r>
              <a:rPr lang="en-US" altLang="zh-CN" sz="1600" dirty="0">
                <a:solidFill>
                  <a:srgbClr val="231F20"/>
                </a:solidFill>
                <a:latin typeface="+mj-lt"/>
              </a:rPr>
              <a:t> </a:t>
            </a:r>
            <a:r>
              <a:rPr lang="en-US" altLang="zh-CN" sz="1600" dirty="0">
                <a:latin typeface="+mj-lt"/>
              </a:rPr>
              <a:t/>
            </a:r>
            <a:br>
              <a:rPr lang="en-US" altLang="zh-CN" sz="1600" dirty="0">
                <a:latin typeface="+mj-lt"/>
              </a:rPr>
            </a:br>
            <a:endParaRPr lang="zh-CN" altLang="en-US" sz="1600" dirty="0">
              <a:latin typeface="+mj-lt"/>
            </a:endParaRPr>
          </a:p>
        </p:txBody>
      </p:sp>
    </p:spTree>
    <p:extLst>
      <p:ext uri="{BB962C8B-B14F-4D97-AF65-F5344CB8AC3E}">
        <p14:creationId xmlns:p14="http://schemas.microsoft.com/office/powerpoint/2010/main" val="381944597"/>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04825" y="200725"/>
            <a:ext cx="8520599" cy="572699"/>
          </a:xfrm>
          <a:prstGeom prst="rect">
            <a:avLst/>
          </a:prstGeom>
        </p:spPr>
        <p:txBody>
          <a:bodyPr lIns="91425" tIns="91425" rIns="91425" bIns="91425" anchor="t" anchorCtr="0">
            <a:noAutofit/>
          </a:bodyPr>
          <a:lstStyle/>
          <a:p>
            <a:pPr lvl="0"/>
            <a:r>
              <a:rPr lang="en-US" dirty="0"/>
              <a:t>Efficiency</a:t>
            </a:r>
            <a:endParaRPr lang="en" sz="2400" b="1" dirty="0"/>
          </a:p>
        </p:txBody>
      </p:sp>
      <p:sp>
        <p:nvSpPr>
          <p:cNvPr id="2" name="灯片编号占位符 1">
            <a:extLst>
              <a:ext uri="{FF2B5EF4-FFF2-40B4-BE49-F238E27FC236}">
                <a16:creationId xmlns="" xmlns:a16="http://schemas.microsoft.com/office/drawing/2014/main" id="{CCA41970-75CC-4892-A283-6139E551A7D9}"/>
              </a:ext>
            </a:extLst>
          </p:cNvPr>
          <p:cNvSpPr>
            <a:spLocks noGrp="1"/>
          </p:cNvSpPr>
          <p:nvPr>
            <p:ph type="sldNum" idx="12"/>
          </p:nvPr>
        </p:nvSpPr>
        <p:spPr/>
        <p:txBody>
          <a:bodyPr/>
          <a:lstStyle/>
          <a:p>
            <a:pPr lvl="0">
              <a:spcBef>
                <a:spcPts val="0"/>
              </a:spcBef>
              <a:buNone/>
            </a:pPr>
            <a:fld id="{00000000-1234-1234-1234-123412341234}" type="slidenum">
              <a:rPr lang="en" smtClean="0"/>
              <a:t>19</a:t>
            </a:fld>
            <a:endParaRPr lang="en" dirty="0"/>
          </a:p>
        </p:txBody>
      </p:sp>
      <p:pic>
        <p:nvPicPr>
          <p:cNvPr id="7" name="Shape 63">
            <a:extLst>
              <a:ext uri="{FF2B5EF4-FFF2-40B4-BE49-F238E27FC236}">
                <a16:creationId xmlns="" xmlns:a16="http://schemas.microsoft.com/office/drawing/2014/main" id="{12A250F9-4060-4C96-B973-8AB77F301C3A}"/>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p:pic>
        <p:nvPicPr>
          <p:cNvPr id="11" name="图片 10">
            <a:extLst>
              <a:ext uri="{FF2B5EF4-FFF2-40B4-BE49-F238E27FC236}">
                <a16:creationId xmlns="" xmlns:a16="http://schemas.microsoft.com/office/drawing/2014/main" id="{90A814E5-0F60-459D-9435-A6FA09FBD480}"/>
              </a:ext>
            </a:extLst>
          </p:cNvPr>
          <p:cNvPicPr>
            <a:picLocks noChangeAspect="1"/>
          </p:cNvPicPr>
          <p:nvPr/>
        </p:nvPicPr>
        <p:blipFill>
          <a:blip r:embed="rId4"/>
          <a:stretch>
            <a:fillRect/>
          </a:stretch>
        </p:blipFill>
        <p:spPr>
          <a:xfrm>
            <a:off x="3296822" y="899846"/>
            <a:ext cx="5528602" cy="2128382"/>
          </a:xfrm>
          <a:prstGeom prst="rect">
            <a:avLst/>
          </a:prstGeom>
        </p:spPr>
      </p:pic>
      <p:grpSp>
        <p:nvGrpSpPr>
          <p:cNvPr id="18" name="组合 17">
            <a:extLst>
              <a:ext uri="{FF2B5EF4-FFF2-40B4-BE49-F238E27FC236}">
                <a16:creationId xmlns="" xmlns:a16="http://schemas.microsoft.com/office/drawing/2014/main" id="{0606F87C-AADF-4ADF-8537-638C55EC4381}"/>
              </a:ext>
            </a:extLst>
          </p:cNvPr>
          <p:cNvGrpSpPr/>
          <p:nvPr/>
        </p:nvGrpSpPr>
        <p:grpSpPr>
          <a:xfrm>
            <a:off x="3605115" y="3122538"/>
            <a:ext cx="5141691" cy="1983224"/>
            <a:chOff x="2001154" y="3122538"/>
            <a:chExt cx="5141691" cy="1983224"/>
          </a:xfrm>
        </p:grpSpPr>
        <p:pic>
          <p:nvPicPr>
            <p:cNvPr id="12" name="图片 11">
              <a:extLst>
                <a:ext uri="{FF2B5EF4-FFF2-40B4-BE49-F238E27FC236}">
                  <a16:creationId xmlns="" xmlns:a16="http://schemas.microsoft.com/office/drawing/2014/main" id="{46E12EBB-2B47-4639-9422-521171FC2125}"/>
                </a:ext>
              </a:extLst>
            </p:cNvPr>
            <p:cNvPicPr>
              <a:picLocks noChangeAspect="1"/>
            </p:cNvPicPr>
            <p:nvPr/>
          </p:nvPicPr>
          <p:blipFill>
            <a:blip r:embed="rId5"/>
            <a:stretch>
              <a:fillRect/>
            </a:stretch>
          </p:blipFill>
          <p:spPr>
            <a:xfrm>
              <a:off x="2001154" y="3122538"/>
              <a:ext cx="5141691" cy="1983224"/>
            </a:xfrm>
            <a:prstGeom prst="rect">
              <a:avLst/>
            </a:prstGeom>
          </p:spPr>
        </p:pic>
        <p:sp>
          <p:nvSpPr>
            <p:cNvPr id="16" name="文本框 15">
              <a:extLst>
                <a:ext uri="{FF2B5EF4-FFF2-40B4-BE49-F238E27FC236}">
                  <a16:creationId xmlns="" xmlns:a16="http://schemas.microsoft.com/office/drawing/2014/main" id="{F539146F-923C-43C2-84E2-A0EFFF650F40}"/>
                </a:ext>
              </a:extLst>
            </p:cNvPr>
            <p:cNvSpPr txBox="1"/>
            <p:nvPr/>
          </p:nvSpPr>
          <p:spPr>
            <a:xfrm>
              <a:off x="2347456" y="4788886"/>
              <a:ext cx="335204" cy="307777"/>
            </a:xfrm>
            <a:prstGeom prst="rect">
              <a:avLst/>
            </a:prstGeom>
            <a:solidFill>
              <a:schemeClr val="bg1"/>
            </a:solid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(d)</a:t>
              </a:r>
              <a:endParaRPr lang="zh-CN" altLang="en-US" dirty="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 xmlns:a16="http://schemas.microsoft.com/office/drawing/2014/main" id="{A0267BFA-E357-4275-BA21-E1F3333B47BB}"/>
                </a:ext>
              </a:extLst>
            </p:cNvPr>
            <p:cNvSpPr txBox="1"/>
            <p:nvPr/>
          </p:nvSpPr>
          <p:spPr>
            <a:xfrm>
              <a:off x="4816336" y="4788886"/>
              <a:ext cx="335204" cy="307777"/>
            </a:xfrm>
            <a:prstGeom prst="rect">
              <a:avLst/>
            </a:prstGeom>
            <a:solidFill>
              <a:schemeClr val="bg1"/>
            </a:solid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(e)</a:t>
              </a:r>
              <a:endParaRPr lang="zh-CN" altLang="en-US" dirty="0">
                <a:latin typeface="Times New Roman" panose="02020603050405020304" pitchFamily="18" charset="0"/>
                <a:cs typeface="Times New Roman" panose="02020603050405020304" pitchFamily="18" charset="0"/>
              </a:endParaRPr>
            </a:p>
          </p:txBody>
        </p:sp>
      </p:grpSp>
      <p:sp>
        <p:nvSpPr>
          <p:cNvPr id="15" name="矩形 14">
            <a:extLst>
              <a:ext uri="{FF2B5EF4-FFF2-40B4-BE49-F238E27FC236}">
                <a16:creationId xmlns="" xmlns:a16="http://schemas.microsoft.com/office/drawing/2014/main" id="{89A177C8-2366-4C46-9F6B-FDBDE2BC9D7F}"/>
              </a:ext>
            </a:extLst>
          </p:cNvPr>
          <p:cNvSpPr/>
          <p:nvPr/>
        </p:nvSpPr>
        <p:spPr>
          <a:xfrm>
            <a:off x="95251" y="3786435"/>
            <a:ext cx="4572000" cy="338554"/>
          </a:xfrm>
          <a:prstGeom prst="rect">
            <a:avLst/>
          </a:prstGeom>
        </p:spPr>
        <p:txBody>
          <a:bodyPr wrap="square">
            <a:spAutoFit/>
          </a:bodyPr>
          <a:lstStyle/>
          <a:p>
            <a:r>
              <a:rPr lang="zh-CN" altLang="en-US" sz="1600" dirty="0"/>
              <a:t>Extend to solve SAC search problem</a:t>
            </a:r>
          </a:p>
        </p:txBody>
      </p:sp>
      <p:grpSp>
        <p:nvGrpSpPr>
          <p:cNvPr id="23" name="组合 22">
            <a:extLst>
              <a:ext uri="{FF2B5EF4-FFF2-40B4-BE49-F238E27FC236}">
                <a16:creationId xmlns="" xmlns:a16="http://schemas.microsoft.com/office/drawing/2014/main" id="{313CDAE9-FD02-4D25-BA64-115F796B7491}"/>
              </a:ext>
            </a:extLst>
          </p:cNvPr>
          <p:cNvGrpSpPr/>
          <p:nvPr/>
        </p:nvGrpSpPr>
        <p:grpSpPr>
          <a:xfrm>
            <a:off x="449105" y="883933"/>
            <a:ext cx="8303201" cy="2176121"/>
            <a:chOff x="449105" y="883933"/>
            <a:chExt cx="8303201" cy="2176121"/>
          </a:xfrm>
        </p:grpSpPr>
        <p:grpSp>
          <p:nvGrpSpPr>
            <p:cNvPr id="21" name="组合 20">
              <a:extLst>
                <a:ext uri="{FF2B5EF4-FFF2-40B4-BE49-F238E27FC236}">
                  <a16:creationId xmlns="" xmlns:a16="http://schemas.microsoft.com/office/drawing/2014/main" id="{966E5D32-D503-498A-B43D-32918C5CEB15}"/>
                </a:ext>
              </a:extLst>
            </p:cNvPr>
            <p:cNvGrpSpPr/>
            <p:nvPr/>
          </p:nvGrpSpPr>
          <p:grpSpPr>
            <a:xfrm>
              <a:off x="471742" y="883933"/>
              <a:ext cx="8280564" cy="2176121"/>
              <a:chOff x="471742" y="883933"/>
              <a:chExt cx="8280564" cy="2176121"/>
            </a:xfrm>
          </p:grpSpPr>
          <p:grpSp>
            <p:nvGrpSpPr>
              <p:cNvPr id="19" name="组合 18">
                <a:extLst>
                  <a:ext uri="{FF2B5EF4-FFF2-40B4-BE49-F238E27FC236}">
                    <a16:creationId xmlns="" xmlns:a16="http://schemas.microsoft.com/office/drawing/2014/main" id="{AA9B5C68-5DD8-4CC4-98E3-EB4ADB249036}"/>
                  </a:ext>
                </a:extLst>
              </p:cNvPr>
              <p:cNvGrpSpPr/>
              <p:nvPr/>
            </p:nvGrpSpPr>
            <p:grpSpPr>
              <a:xfrm>
                <a:off x="471742" y="883933"/>
                <a:ext cx="8280564" cy="2176121"/>
                <a:chOff x="471742" y="883933"/>
                <a:chExt cx="8280564" cy="2176121"/>
              </a:xfrm>
            </p:grpSpPr>
            <p:pic>
              <p:nvPicPr>
                <p:cNvPr id="10" name="图片 9">
                  <a:extLst>
                    <a:ext uri="{FF2B5EF4-FFF2-40B4-BE49-F238E27FC236}">
                      <a16:creationId xmlns="" xmlns:a16="http://schemas.microsoft.com/office/drawing/2014/main" id="{9792E39F-C325-4274-A328-B5618FAFD082}"/>
                    </a:ext>
                  </a:extLst>
                </p:cNvPr>
                <p:cNvPicPr>
                  <a:picLocks noChangeAspect="1"/>
                </p:cNvPicPr>
                <p:nvPr/>
              </p:nvPicPr>
              <p:blipFill>
                <a:blip r:embed="rId6"/>
                <a:stretch>
                  <a:fillRect/>
                </a:stretch>
              </p:blipFill>
              <p:spPr>
                <a:xfrm>
                  <a:off x="471742" y="883933"/>
                  <a:ext cx="5589381" cy="2160209"/>
                </a:xfrm>
                <a:prstGeom prst="rect">
                  <a:avLst/>
                </a:prstGeom>
              </p:spPr>
            </p:pic>
            <p:pic>
              <p:nvPicPr>
                <p:cNvPr id="13" name="图片 12">
                  <a:extLst>
                    <a:ext uri="{FF2B5EF4-FFF2-40B4-BE49-F238E27FC236}">
                      <a16:creationId xmlns="" xmlns:a16="http://schemas.microsoft.com/office/drawing/2014/main" id="{A7424669-E4C0-4B7C-B6C8-A5B4534EB12C}"/>
                    </a:ext>
                  </a:extLst>
                </p:cNvPr>
                <p:cNvPicPr>
                  <a:picLocks noChangeAspect="1"/>
                </p:cNvPicPr>
                <p:nvPr/>
              </p:nvPicPr>
              <p:blipFill>
                <a:blip r:embed="rId7"/>
                <a:stretch>
                  <a:fillRect/>
                </a:stretch>
              </p:blipFill>
              <p:spPr>
                <a:xfrm>
                  <a:off x="6134241" y="899845"/>
                  <a:ext cx="2618065" cy="2160209"/>
                </a:xfrm>
                <a:prstGeom prst="rect">
                  <a:avLst/>
                </a:prstGeom>
              </p:spPr>
            </p:pic>
          </p:grpSp>
          <p:sp>
            <p:nvSpPr>
              <p:cNvPr id="14" name="文本框 13">
                <a:extLst>
                  <a:ext uri="{FF2B5EF4-FFF2-40B4-BE49-F238E27FC236}">
                    <a16:creationId xmlns="" xmlns:a16="http://schemas.microsoft.com/office/drawing/2014/main" id="{EDFCF6EF-8381-4FA1-84BE-5E1CE7572645}"/>
                  </a:ext>
                </a:extLst>
              </p:cNvPr>
              <p:cNvSpPr txBox="1"/>
              <p:nvPr/>
            </p:nvSpPr>
            <p:spPr>
              <a:xfrm>
                <a:off x="6513056" y="2720788"/>
                <a:ext cx="335204" cy="307777"/>
              </a:xfrm>
              <a:prstGeom prst="rect">
                <a:avLst/>
              </a:prstGeom>
              <a:solidFill>
                <a:schemeClr val="bg1"/>
              </a:solid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(c)</a:t>
                </a:r>
                <a:endParaRPr lang="zh-CN" altLang="en-US" dirty="0">
                  <a:latin typeface="Times New Roman" panose="02020603050405020304" pitchFamily="18" charset="0"/>
                  <a:cs typeface="Times New Roman" panose="02020603050405020304" pitchFamily="18" charset="0"/>
                </a:endParaRPr>
              </a:p>
            </p:txBody>
          </p:sp>
        </p:grpSp>
        <p:pic>
          <p:nvPicPr>
            <p:cNvPr id="22" name="图片 21">
              <a:extLst>
                <a:ext uri="{FF2B5EF4-FFF2-40B4-BE49-F238E27FC236}">
                  <a16:creationId xmlns="" xmlns:a16="http://schemas.microsoft.com/office/drawing/2014/main" id="{326259C3-7F7F-4CFF-BAFB-1865A3A2E2A2}"/>
                </a:ext>
              </a:extLst>
            </p:cNvPr>
            <p:cNvPicPr>
              <a:picLocks noChangeAspect="1"/>
            </p:cNvPicPr>
            <p:nvPr/>
          </p:nvPicPr>
          <p:blipFill>
            <a:blip r:embed="rId8"/>
            <a:stretch>
              <a:fillRect/>
            </a:stretch>
          </p:blipFill>
          <p:spPr>
            <a:xfrm>
              <a:off x="449105" y="883933"/>
              <a:ext cx="2817327" cy="2122142"/>
            </a:xfrm>
            <a:prstGeom prst="rect">
              <a:avLst/>
            </a:prstGeom>
          </p:spPr>
        </p:pic>
      </p:grpSp>
    </p:spTree>
    <p:extLst>
      <p:ext uri="{BB962C8B-B14F-4D97-AF65-F5344CB8AC3E}">
        <p14:creationId xmlns:p14="http://schemas.microsoft.com/office/powerpoint/2010/main" val="382927898"/>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00725"/>
            <a:ext cx="8520599" cy="572699"/>
          </a:xfrm>
          <a:prstGeom prst="rect">
            <a:avLst/>
          </a:prstGeom>
        </p:spPr>
        <p:txBody>
          <a:bodyPr lIns="91425" tIns="91425" rIns="91425" bIns="91425" anchor="t" anchorCtr="0">
            <a:noAutofit/>
          </a:bodyPr>
          <a:lstStyle/>
          <a:p>
            <a:pPr lvl="0" rtl="0">
              <a:spcBef>
                <a:spcPts val="0"/>
              </a:spcBef>
              <a:buNone/>
            </a:pPr>
            <a:r>
              <a:rPr lang="en-US" dirty="0"/>
              <a:t>Outline</a:t>
            </a:r>
            <a:endParaRPr lang="en" sz="2400" b="1" dirty="0"/>
          </a:p>
        </p:txBody>
      </p:sp>
      <p:sp>
        <p:nvSpPr>
          <p:cNvPr id="61" name="Shape 61"/>
          <p:cNvSpPr txBox="1">
            <a:spLocks noGrp="1"/>
          </p:cNvSpPr>
          <p:nvPr>
            <p:ph type="body" idx="1"/>
          </p:nvPr>
        </p:nvSpPr>
        <p:spPr>
          <a:xfrm>
            <a:off x="311699" y="1081590"/>
            <a:ext cx="8520599" cy="4185069"/>
          </a:xfrm>
          <a:prstGeom prst="rect">
            <a:avLst/>
          </a:prstGeom>
        </p:spPr>
        <p:txBody>
          <a:bodyPr lIns="91425" tIns="91425" rIns="91425" bIns="91425" anchor="t" anchorCtr="0">
            <a:noAutofit/>
          </a:bodyPr>
          <a:lstStyle/>
          <a:p>
            <a:pPr marL="419100" indent="-342900">
              <a:buClr>
                <a:srgbClr val="000000"/>
              </a:buClr>
              <a:buSzPct val="120000"/>
              <a:buFont typeface="+mj-lt"/>
              <a:buAutoNum type="arabicPeriod"/>
            </a:pPr>
            <a:r>
              <a:rPr lang="en-US" altLang="zh-CN" dirty="0">
                <a:solidFill>
                  <a:srgbClr val="000000"/>
                </a:solidFill>
              </a:rPr>
              <a:t>Motivation</a:t>
            </a:r>
          </a:p>
          <a:p>
            <a:pPr marL="419100" indent="-342900">
              <a:buClr>
                <a:srgbClr val="000000"/>
              </a:buClr>
              <a:buSzPct val="120000"/>
              <a:buFont typeface="+mj-lt"/>
              <a:buAutoNum type="arabicPeriod"/>
            </a:pPr>
            <a:r>
              <a:rPr lang="en-US" altLang="zh-CN" dirty="0">
                <a:solidFill>
                  <a:srgbClr val="000000"/>
                </a:solidFill>
              </a:rPr>
              <a:t>Problem definition</a:t>
            </a:r>
          </a:p>
          <a:p>
            <a:pPr marL="419100" indent="-342900">
              <a:buClr>
                <a:srgbClr val="000000"/>
              </a:buClr>
              <a:buSzPct val="120000"/>
              <a:buFont typeface="+mj-lt"/>
              <a:buAutoNum type="arabicPeriod"/>
            </a:pPr>
            <a:r>
              <a:rPr lang="en-US" altLang="zh-CN" dirty="0">
                <a:solidFill>
                  <a:srgbClr val="000000"/>
                </a:solidFill>
              </a:rPr>
              <a:t>Solutions</a:t>
            </a:r>
          </a:p>
          <a:p>
            <a:pPr marL="419100" indent="-342900">
              <a:buClr>
                <a:srgbClr val="000000"/>
              </a:buClr>
              <a:buSzPct val="120000"/>
              <a:buFont typeface="+mj-lt"/>
              <a:buAutoNum type="arabicPeriod"/>
            </a:pPr>
            <a:r>
              <a:rPr lang="en-US" altLang="zh-CN" dirty="0">
                <a:solidFill>
                  <a:srgbClr val="000000"/>
                </a:solidFill>
              </a:rPr>
              <a:t>Experiments</a:t>
            </a:r>
          </a:p>
          <a:p>
            <a:pPr marL="419100" indent="-342900">
              <a:buClr>
                <a:srgbClr val="000000"/>
              </a:buClr>
              <a:buSzPct val="120000"/>
              <a:buFont typeface="+mj-lt"/>
              <a:buAutoNum type="arabicPeriod"/>
            </a:pPr>
            <a:r>
              <a:rPr lang="en-US" altLang="zh-CN" dirty="0">
                <a:solidFill>
                  <a:srgbClr val="000000"/>
                </a:solidFill>
              </a:rPr>
              <a:t>Conclusion</a:t>
            </a:r>
          </a:p>
        </p:txBody>
      </p:sp>
      <p:pic>
        <p:nvPicPr>
          <p:cNvPr id="63" name="Shape 63"/>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2" name="灯片编号占位符 1">
            <a:extLst>
              <a:ext uri="{FF2B5EF4-FFF2-40B4-BE49-F238E27FC236}">
                <a16:creationId xmlns="" xmlns:a16="http://schemas.microsoft.com/office/drawing/2014/main" id="{6151448C-0DA2-4718-A654-504ABA2CD9F6}"/>
              </a:ext>
            </a:extLst>
          </p:cNvPr>
          <p:cNvSpPr>
            <a:spLocks noGrp="1"/>
          </p:cNvSpPr>
          <p:nvPr>
            <p:ph type="sldNum" idx="12"/>
          </p:nvPr>
        </p:nvSpPr>
        <p:spPr/>
        <p:txBody>
          <a:bodyPr/>
          <a:lstStyle/>
          <a:p>
            <a:pPr lvl="0">
              <a:spcBef>
                <a:spcPts val="0"/>
              </a:spcBef>
              <a:buNone/>
            </a:pPr>
            <a:fld id="{00000000-1234-1234-1234-123412341234}" type="slidenum">
              <a:rPr lang="en" smtClean="0"/>
              <a:t>2</a:t>
            </a:fld>
            <a:endParaRPr lang="en" dirty="0"/>
          </a:p>
        </p:txBody>
      </p:sp>
    </p:spTree>
    <p:extLst>
      <p:ext uri="{BB962C8B-B14F-4D97-AF65-F5344CB8AC3E}">
        <p14:creationId xmlns:p14="http://schemas.microsoft.com/office/powerpoint/2010/main" val="2321410461"/>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04825" y="200725"/>
            <a:ext cx="8520599" cy="572699"/>
          </a:xfrm>
          <a:prstGeom prst="rect">
            <a:avLst/>
          </a:prstGeom>
        </p:spPr>
        <p:txBody>
          <a:bodyPr lIns="91425" tIns="91425" rIns="91425" bIns="91425" anchor="t" anchorCtr="0">
            <a:noAutofit/>
          </a:bodyPr>
          <a:lstStyle/>
          <a:p>
            <a:pPr lvl="0"/>
            <a:r>
              <a:rPr lang="en-US" dirty="0"/>
              <a:t>Conclusion</a:t>
            </a:r>
            <a:endParaRPr lang="en" sz="2400" b="1" dirty="0"/>
          </a:p>
        </p:txBody>
      </p:sp>
      <p:sp>
        <p:nvSpPr>
          <p:cNvPr id="2" name="灯片编号占位符 1">
            <a:extLst>
              <a:ext uri="{FF2B5EF4-FFF2-40B4-BE49-F238E27FC236}">
                <a16:creationId xmlns="" xmlns:a16="http://schemas.microsoft.com/office/drawing/2014/main" id="{CCA41970-75CC-4892-A283-6139E551A7D9}"/>
              </a:ext>
            </a:extLst>
          </p:cNvPr>
          <p:cNvSpPr>
            <a:spLocks noGrp="1"/>
          </p:cNvSpPr>
          <p:nvPr>
            <p:ph type="sldNum" idx="12"/>
          </p:nvPr>
        </p:nvSpPr>
        <p:spPr/>
        <p:txBody>
          <a:bodyPr/>
          <a:lstStyle/>
          <a:p>
            <a:pPr lvl="0">
              <a:spcBef>
                <a:spcPts val="0"/>
              </a:spcBef>
              <a:buNone/>
            </a:pPr>
            <a:fld id="{00000000-1234-1234-1234-123412341234}" type="slidenum">
              <a:rPr lang="en" smtClean="0"/>
              <a:t>20</a:t>
            </a:fld>
            <a:endParaRPr lang="en"/>
          </a:p>
        </p:txBody>
      </p:sp>
      <p:pic>
        <p:nvPicPr>
          <p:cNvPr id="7" name="Shape 63">
            <a:extLst>
              <a:ext uri="{FF2B5EF4-FFF2-40B4-BE49-F238E27FC236}">
                <a16:creationId xmlns="" xmlns:a16="http://schemas.microsoft.com/office/drawing/2014/main" id="{12A250F9-4060-4C96-B973-8AB77F301C3A}"/>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3" name="矩形 2">
            <a:extLst>
              <a:ext uri="{FF2B5EF4-FFF2-40B4-BE49-F238E27FC236}">
                <a16:creationId xmlns="" xmlns:a16="http://schemas.microsoft.com/office/drawing/2014/main" id="{338008E2-FE9E-4FC8-B0C8-554BAE767FDD}"/>
              </a:ext>
            </a:extLst>
          </p:cNvPr>
          <p:cNvSpPr/>
          <p:nvPr/>
        </p:nvSpPr>
        <p:spPr>
          <a:xfrm>
            <a:off x="1144704" y="1346123"/>
            <a:ext cx="6840840" cy="2308324"/>
          </a:xfrm>
          <a:prstGeom prst="rect">
            <a:avLst/>
          </a:prstGeom>
        </p:spPr>
        <p:txBody>
          <a:bodyPr wrap="square">
            <a:spAutoFit/>
          </a:bodyPr>
          <a:lstStyle/>
          <a:p>
            <a:pPr marL="285750" indent="-285750">
              <a:buFont typeface="Arial" panose="020B0604020202020204" pitchFamily="34" charset="0"/>
              <a:buChar char="•"/>
            </a:pPr>
            <a:r>
              <a:rPr lang="en-US" altLang="zh-CN" sz="1800" dirty="0"/>
              <a:t>Propose </a:t>
            </a:r>
            <a:r>
              <a:rPr lang="zh-CN" altLang="en-US" sz="1800" dirty="0"/>
              <a:t>RB-</a:t>
            </a:r>
            <a:r>
              <a:rPr lang="en-US" altLang="zh-CN" sz="1800" i="1" dirty="0"/>
              <a:t>k</a:t>
            </a:r>
            <a:r>
              <a:rPr lang="zh-CN" altLang="en-US" sz="1800" dirty="0"/>
              <a:t>-core </a:t>
            </a:r>
            <a:r>
              <a:rPr lang="en-US" altLang="zh-CN" sz="1800" dirty="0"/>
              <a:t>model </a:t>
            </a:r>
            <a:r>
              <a:rPr lang="zh-CN" altLang="en-US" sz="1800" dirty="0"/>
              <a:t>and </a:t>
            </a:r>
            <a:r>
              <a:rPr lang="en-US" altLang="zh-CN" sz="1800" dirty="0"/>
              <a:t>a </a:t>
            </a:r>
            <a:r>
              <a:rPr lang="zh-CN" altLang="en-US" sz="1800" dirty="0"/>
              <a:t>novel paradigm to compute RB-</a:t>
            </a:r>
            <a:r>
              <a:rPr lang="zh-CN" altLang="en-US" sz="1800" i="1" dirty="0"/>
              <a:t>k</a:t>
            </a:r>
            <a:r>
              <a:rPr lang="zh-CN" altLang="en-US" sz="1800" dirty="0"/>
              <a:t>-cores.</a:t>
            </a:r>
          </a:p>
          <a:p>
            <a:endParaRPr lang="zh-CN" altLang="en-US" sz="1800" dirty="0"/>
          </a:p>
          <a:p>
            <a:pPr marL="285750" indent="-285750">
              <a:buFont typeface="Arial" panose="020B0604020202020204" pitchFamily="34" charset="0"/>
              <a:buChar char="•"/>
            </a:pPr>
            <a:r>
              <a:rPr lang="en-US" altLang="zh-CN" sz="1800" dirty="0"/>
              <a:t>Propose several </a:t>
            </a:r>
            <a:r>
              <a:rPr lang="zh-CN" altLang="en-US" sz="1800" dirty="0"/>
              <a:t>optimization techniques.</a:t>
            </a:r>
          </a:p>
          <a:p>
            <a:endParaRPr lang="zh-CN" altLang="en-US" sz="1800" dirty="0"/>
          </a:p>
          <a:p>
            <a:pPr marL="285750" indent="-285750">
              <a:buFont typeface="Arial" panose="020B0604020202020204" pitchFamily="34" charset="0"/>
              <a:buChar char="•"/>
            </a:pPr>
            <a:r>
              <a:rPr lang="zh-CN" altLang="en-US" sz="1800" dirty="0"/>
              <a:t>Extend our algorithms to </a:t>
            </a:r>
            <a:r>
              <a:rPr lang="en-US" altLang="zh-CN" sz="1800" dirty="0"/>
              <a:t>solve </a:t>
            </a:r>
            <a:r>
              <a:rPr lang="zh-CN" altLang="en-US" sz="1800" dirty="0"/>
              <a:t>the </a:t>
            </a:r>
            <a:r>
              <a:rPr lang="en-US" altLang="zh-CN" sz="1800" dirty="0"/>
              <a:t>SAC search </a:t>
            </a:r>
            <a:r>
              <a:rPr lang="zh-CN" altLang="en-US" sz="1800" dirty="0"/>
              <a:t>problem.</a:t>
            </a:r>
          </a:p>
          <a:p>
            <a:endParaRPr lang="zh-CN" altLang="en-US" sz="1800" dirty="0"/>
          </a:p>
          <a:p>
            <a:pPr marL="285750" indent="-285750">
              <a:buFont typeface="Arial" panose="020B0604020202020204" pitchFamily="34" charset="0"/>
              <a:buChar char="•"/>
            </a:pPr>
            <a:r>
              <a:rPr lang="en-US" altLang="zh-CN" sz="1800" dirty="0"/>
              <a:t>Conduct extensive experiments on real and synthetic datasets.</a:t>
            </a:r>
            <a:endParaRPr lang="zh-CN" altLang="en-US" sz="1800" dirty="0"/>
          </a:p>
        </p:txBody>
      </p:sp>
    </p:spTree>
    <p:extLst>
      <p:ext uri="{BB962C8B-B14F-4D97-AF65-F5344CB8AC3E}">
        <p14:creationId xmlns:p14="http://schemas.microsoft.com/office/powerpoint/2010/main" val="3356145607"/>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70492" y="2161676"/>
            <a:ext cx="2238994" cy="572699"/>
          </a:xfrm>
          <a:prstGeom prst="rect">
            <a:avLst/>
          </a:prstGeom>
        </p:spPr>
        <p:txBody>
          <a:bodyPr lIns="91425" tIns="91425" rIns="91425" bIns="91425" anchor="t" anchorCtr="0">
            <a:noAutofit/>
          </a:bodyPr>
          <a:lstStyle/>
          <a:p>
            <a:pPr lvl="0" algn="ctr" rtl="0">
              <a:spcBef>
                <a:spcPts val="0"/>
              </a:spcBef>
              <a:buNone/>
            </a:pPr>
            <a:r>
              <a:rPr lang="en" dirty="0"/>
              <a:t>Thank</a:t>
            </a:r>
            <a:r>
              <a:rPr lang="en-US" dirty="0"/>
              <a:t> You!</a:t>
            </a:r>
            <a:br>
              <a:rPr lang="en-US" dirty="0"/>
            </a:br>
            <a:r>
              <a:rPr lang="en-US" dirty="0"/>
              <a:t/>
            </a:r>
            <a:br>
              <a:rPr lang="en-US" dirty="0"/>
            </a:br>
            <a:r>
              <a:rPr lang="en-US" dirty="0" smtClean="0"/>
              <a:t>Q&amp;A</a:t>
            </a:r>
            <a:endParaRPr lang="en" sz="2400" b="1" dirty="0"/>
          </a:p>
        </p:txBody>
      </p:sp>
      <p:sp>
        <p:nvSpPr>
          <p:cNvPr id="5" name="Shape 60"/>
          <p:cNvSpPr txBox="1">
            <a:spLocks/>
          </p:cNvSpPr>
          <p:nvPr/>
        </p:nvSpPr>
        <p:spPr>
          <a:xfrm>
            <a:off x="255095" y="168613"/>
            <a:ext cx="2238994" cy="5726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rtl val="0"/>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 dirty="0"/>
              <a:t>End</a:t>
            </a:r>
            <a:endParaRPr lang="en" sz="2400" b="1" dirty="0"/>
          </a:p>
        </p:txBody>
      </p:sp>
      <p:sp>
        <p:nvSpPr>
          <p:cNvPr id="2" name="灯片编号占位符 1">
            <a:extLst>
              <a:ext uri="{FF2B5EF4-FFF2-40B4-BE49-F238E27FC236}">
                <a16:creationId xmlns="" xmlns:a16="http://schemas.microsoft.com/office/drawing/2014/main" id="{BAF799C4-4C23-43B9-BC77-AC906C092619}"/>
              </a:ext>
            </a:extLst>
          </p:cNvPr>
          <p:cNvSpPr>
            <a:spLocks noGrp="1"/>
          </p:cNvSpPr>
          <p:nvPr>
            <p:ph type="sldNum" idx="12"/>
          </p:nvPr>
        </p:nvSpPr>
        <p:spPr/>
        <p:txBody>
          <a:bodyPr/>
          <a:lstStyle/>
          <a:p>
            <a:pPr lvl="0">
              <a:spcBef>
                <a:spcPts val="0"/>
              </a:spcBef>
              <a:buNone/>
            </a:pPr>
            <a:fld id="{00000000-1234-1234-1234-123412341234}" type="slidenum">
              <a:rPr lang="en" smtClean="0"/>
              <a:t>21</a:t>
            </a:fld>
            <a:endParaRPr lang="en"/>
          </a:p>
        </p:txBody>
      </p:sp>
      <p:pic>
        <p:nvPicPr>
          <p:cNvPr id="6" name="Shape 63">
            <a:extLst>
              <a:ext uri="{FF2B5EF4-FFF2-40B4-BE49-F238E27FC236}">
                <a16:creationId xmlns="" xmlns:a16="http://schemas.microsoft.com/office/drawing/2014/main" id="{84100D86-35F0-44C6-9F37-46742E280AA5}"/>
              </a:ext>
            </a:extLst>
          </p:cNvPr>
          <p:cNvPicPr preferRelativeResize="0"/>
          <p:nvPr/>
        </p:nvPicPr>
        <p:blipFill>
          <a:blip r:embed="rId3">
            <a:alphaModFix/>
          </a:blip>
          <a:stretch>
            <a:fillRect/>
          </a:stretch>
        </p:blipFill>
        <p:spPr>
          <a:xfrm>
            <a:off x="0" y="741312"/>
            <a:ext cx="9144000" cy="64224"/>
          </a:xfrm>
          <a:prstGeom prst="rect">
            <a:avLst/>
          </a:prstGeom>
          <a:noFill/>
          <a:ln>
            <a:noFill/>
          </a:ln>
        </p:spPr>
      </p:pic>
    </p:spTree>
    <p:extLst>
      <p:ext uri="{BB962C8B-B14F-4D97-AF65-F5344CB8AC3E}">
        <p14:creationId xmlns:p14="http://schemas.microsoft.com/office/powerpoint/2010/main" val="2746713276"/>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00725"/>
            <a:ext cx="8520599" cy="572699"/>
          </a:xfrm>
          <a:prstGeom prst="rect">
            <a:avLst/>
          </a:prstGeom>
        </p:spPr>
        <p:txBody>
          <a:bodyPr lIns="91425" tIns="91425" rIns="91425" bIns="91425" anchor="t" anchorCtr="0">
            <a:noAutofit/>
          </a:bodyPr>
          <a:lstStyle/>
          <a:p>
            <a:r>
              <a:rPr lang="en-US" altLang="zh-CN" dirty="0">
                <a:solidFill>
                  <a:srgbClr val="000000"/>
                </a:solidFill>
              </a:rPr>
              <a:t>Motivation</a:t>
            </a:r>
            <a:endParaRPr lang="en" sz="2400" b="1" dirty="0"/>
          </a:p>
        </p:txBody>
      </p:sp>
      <p:pic>
        <p:nvPicPr>
          <p:cNvPr id="63" name="Shape 63"/>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2" name="灯片编号占位符 1">
            <a:extLst>
              <a:ext uri="{FF2B5EF4-FFF2-40B4-BE49-F238E27FC236}">
                <a16:creationId xmlns="" xmlns:a16="http://schemas.microsoft.com/office/drawing/2014/main" id="{23649304-612B-4044-93C3-362513A40634}"/>
              </a:ext>
            </a:extLst>
          </p:cNvPr>
          <p:cNvSpPr>
            <a:spLocks noGrp="1"/>
          </p:cNvSpPr>
          <p:nvPr>
            <p:ph type="sldNum" idx="12"/>
          </p:nvPr>
        </p:nvSpPr>
        <p:spPr/>
        <p:txBody>
          <a:bodyPr/>
          <a:lstStyle/>
          <a:p>
            <a:pPr lvl="0">
              <a:spcBef>
                <a:spcPts val="0"/>
              </a:spcBef>
              <a:buNone/>
            </a:pPr>
            <a:fld id="{00000000-1234-1234-1234-123412341234}" type="slidenum">
              <a:rPr lang="en" smtClean="0"/>
              <a:t>3</a:t>
            </a:fld>
            <a:endParaRPr lang="en"/>
          </a:p>
        </p:txBody>
      </p:sp>
      <p:sp>
        <p:nvSpPr>
          <p:cNvPr id="8" name="矩形 7">
            <a:extLst>
              <a:ext uri="{FF2B5EF4-FFF2-40B4-BE49-F238E27FC236}">
                <a16:creationId xmlns="" xmlns:a16="http://schemas.microsoft.com/office/drawing/2014/main" id="{DC5900A3-6974-423F-A927-BD60F65458D1}"/>
              </a:ext>
            </a:extLst>
          </p:cNvPr>
          <p:cNvSpPr/>
          <p:nvPr/>
        </p:nvSpPr>
        <p:spPr>
          <a:xfrm>
            <a:off x="4364662" y="742960"/>
            <a:ext cx="4072467" cy="92333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endParaRPr lang="zh-CN" altLang="en-US" sz="1800" i="1" dirty="0">
              <a:solidFill>
                <a:schemeClr val="tx1"/>
              </a:solidFill>
            </a:endParaRPr>
          </a:p>
          <a:p>
            <a:r>
              <a:rPr lang="en-US" altLang="zh-CN" sz="1800" dirty="0"/>
              <a:t>Community retrieval over geo-social networks:</a:t>
            </a:r>
          </a:p>
        </p:txBody>
      </p:sp>
      <p:pic>
        <p:nvPicPr>
          <p:cNvPr id="14" name="图片 13">
            <a:extLst>
              <a:ext uri="{FF2B5EF4-FFF2-40B4-BE49-F238E27FC236}">
                <a16:creationId xmlns="" xmlns:a16="http://schemas.microsoft.com/office/drawing/2014/main" id="{5B987ED4-3635-45CD-9BFE-49C559F746A7}"/>
              </a:ext>
            </a:extLst>
          </p:cNvPr>
          <p:cNvPicPr>
            <a:picLocks noChangeAspect="1"/>
          </p:cNvPicPr>
          <p:nvPr/>
        </p:nvPicPr>
        <p:blipFill>
          <a:blip r:embed="rId4"/>
          <a:stretch>
            <a:fillRect/>
          </a:stretch>
        </p:blipFill>
        <p:spPr>
          <a:xfrm>
            <a:off x="5794965" y="1474473"/>
            <a:ext cx="2677492" cy="3188743"/>
          </a:xfrm>
          <a:prstGeom prst="rect">
            <a:avLst/>
          </a:prstGeom>
        </p:spPr>
      </p:pic>
      <p:sp>
        <p:nvSpPr>
          <p:cNvPr id="10" name="矩形 9">
            <a:extLst>
              <a:ext uri="{FF2B5EF4-FFF2-40B4-BE49-F238E27FC236}">
                <a16:creationId xmlns="" xmlns:a16="http://schemas.microsoft.com/office/drawing/2014/main" id="{D92ADF40-3781-44D2-816F-37D6C722CE50}"/>
              </a:ext>
            </a:extLst>
          </p:cNvPr>
          <p:cNvSpPr/>
          <p:nvPr/>
        </p:nvSpPr>
        <p:spPr>
          <a:xfrm>
            <a:off x="499532" y="741312"/>
            <a:ext cx="4072467" cy="6463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endParaRPr lang="zh-CN" altLang="en-US" sz="1800" i="1" dirty="0">
              <a:solidFill>
                <a:schemeClr val="tx1"/>
              </a:solidFill>
            </a:endParaRPr>
          </a:p>
          <a:p>
            <a:r>
              <a:rPr lang="en-US" altLang="zh-CN" sz="1800" dirty="0"/>
              <a:t>Geo-social networks:</a:t>
            </a:r>
          </a:p>
        </p:txBody>
      </p:sp>
      <p:pic>
        <p:nvPicPr>
          <p:cNvPr id="9" name="Picture 14">
            <a:extLst>
              <a:ext uri="{FF2B5EF4-FFF2-40B4-BE49-F238E27FC236}">
                <a16:creationId xmlns="" xmlns:a16="http://schemas.microsoft.com/office/drawing/2014/main" id="{531EEB32-F357-465A-A3F9-CA14008348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073" y="3039893"/>
            <a:ext cx="1628067" cy="175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1" descr="Image result for facebook logo">
            <a:extLst>
              <a:ext uri="{FF2B5EF4-FFF2-40B4-BE49-F238E27FC236}">
                <a16:creationId xmlns="" xmlns:a16="http://schemas.microsoft.com/office/drawing/2014/main" id="{1C848C4E-6BB2-4C95-9BCF-9A17207437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532" y="1558346"/>
            <a:ext cx="1537608" cy="153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0748" y="1488695"/>
            <a:ext cx="1885460" cy="1696914"/>
          </a:xfrm>
          <a:prstGeom prst="rect">
            <a:avLst/>
          </a:prstGeom>
        </p:spPr>
      </p:pic>
      <p:pic>
        <p:nvPicPr>
          <p:cNvPr id="4" name="图片 3">
            <a:extLst>
              <a:ext uri="{FF2B5EF4-FFF2-40B4-BE49-F238E27FC236}">
                <a16:creationId xmlns="" xmlns:a16="http://schemas.microsoft.com/office/drawing/2014/main" id="{90EE8C5F-82F5-46C0-814E-96BAA01E4BA3}"/>
              </a:ext>
            </a:extLst>
          </p:cNvPr>
          <p:cNvPicPr>
            <a:picLocks noChangeAspect="1"/>
          </p:cNvPicPr>
          <p:nvPr/>
        </p:nvPicPr>
        <p:blipFill>
          <a:blip r:embed="rId8"/>
          <a:stretch>
            <a:fillRect/>
          </a:stretch>
        </p:blipFill>
        <p:spPr>
          <a:xfrm>
            <a:off x="2320064" y="3210484"/>
            <a:ext cx="1954632" cy="1580092"/>
          </a:xfrm>
          <a:prstGeom prst="rect">
            <a:avLst/>
          </a:prstGeom>
        </p:spPr>
      </p:pic>
    </p:spTree>
    <p:extLst>
      <p:ext uri="{BB962C8B-B14F-4D97-AF65-F5344CB8AC3E}">
        <p14:creationId xmlns:p14="http://schemas.microsoft.com/office/powerpoint/2010/main" val="4223989458"/>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0" name="图片 9">
            <a:extLst>
              <a:ext uri="{FF2B5EF4-FFF2-40B4-BE49-F238E27FC236}">
                <a16:creationId xmlns="" xmlns:a16="http://schemas.microsoft.com/office/drawing/2014/main" id="{F64F2B93-74F0-49CF-BB69-3562EB7CA074}"/>
              </a:ext>
            </a:extLst>
          </p:cNvPr>
          <p:cNvPicPr>
            <a:picLocks noChangeAspect="1"/>
          </p:cNvPicPr>
          <p:nvPr/>
        </p:nvPicPr>
        <p:blipFill>
          <a:blip r:embed="rId3"/>
          <a:stretch>
            <a:fillRect/>
          </a:stretch>
        </p:blipFill>
        <p:spPr>
          <a:xfrm>
            <a:off x="1030538" y="824419"/>
            <a:ext cx="7266575" cy="4233265"/>
          </a:xfrm>
          <a:prstGeom prst="rect">
            <a:avLst/>
          </a:prstGeom>
        </p:spPr>
      </p:pic>
      <p:sp>
        <p:nvSpPr>
          <p:cNvPr id="2" name="灯片编号占位符 1">
            <a:extLst>
              <a:ext uri="{FF2B5EF4-FFF2-40B4-BE49-F238E27FC236}">
                <a16:creationId xmlns="" xmlns:a16="http://schemas.microsoft.com/office/drawing/2014/main" id="{23649304-612B-4044-93C3-362513A40634}"/>
              </a:ext>
            </a:extLst>
          </p:cNvPr>
          <p:cNvSpPr>
            <a:spLocks noGrp="1"/>
          </p:cNvSpPr>
          <p:nvPr>
            <p:ph type="sldNum" idx="12"/>
          </p:nvPr>
        </p:nvSpPr>
        <p:spPr>
          <a:xfrm>
            <a:off x="8472457" y="4671683"/>
            <a:ext cx="548699" cy="393600"/>
          </a:xfrm>
        </p:spPr>
        <p:txBody>
          <a:bodyPr/>
          <a:lstStyle/>
          <a:p>
            <a:pPr lvl="0">
              <a:spcBef>
                <a:spcPts val="0"/>
              </a:spcBef>
              <a:buNone/>
            </a:pPr>
            <a:fld id="{00000000-1234-1234-1234-123412341234}" type="slidenum">
              <a:rPr lang="en" smtClean="0"/>
              <a:t>4</a:t>
            </a:fld>
            <a:endParaRPr lang="en"/>
          </a:p>
        </p:txBody>
      </p:sp>
      <p:sp>
        <p:nvSpPr>
          <p:cNvPr id="5" name="矩形 4">
            <a:extLst>
              <a:ext uri="{FF2B5EF4-FFF2-40B4-BE49-F238E27FC236}">
                <a16:creationId xmlns="" xmlns:a16="http://schemas.microsoft.com/office/drawing/2014/main" id="{B6CD06F4-8B3C-4915-A1C3-57E33D449817}"/>
              </a:ext>
            </a:extLst>
          </p:cNvPr>
          <p:cNvSpPr/>
          <p:nvPr/>
        </p:nvSpPr>
        <p:spPr>
          <a:xfrm>
            <a:off x="58907" y="817568"/>
            <a:ext cx="4572000" cy="369332"/>
          </a:xfrm>
          <a:prstGeom prst="rect">
            <a:avLst/>
          </a:prstGeom>
        </p:spPr>
        <p:txBody>
          <a:bodyPr>
            <a:spAutoFit/>
          </a:bodyPr>
          <a:lstStyle/>
          <a:p>
            <a:r>
              <a:rPr lang="en" altLang="zh-CN" sz="1800" i="1" dirty="0"/>
              <a:t>Geo-social networks</a:t>
            </a:r>
            <a:r>
              <a:rPr lang="zh-CN" altLang="en-US" sz="1800" i="1" dirty="0"/>
              <a:t> </a:t>
            </a:r>
            <a:r>
              <a:rPr lang="zh-CN" altLang="en-US" sz="1800" dirty="0"/>
              <a:t>→ </a:t>
            </a:r>
            <a:r>
              <a:rPr lang="en-US" altLang="zh-CN" sz="1800" i="1" dirty="0">
                <a:solidFill>
                  <a:schemeClr val="tx1"/>
                </a:solidFill>
              </a:rPr>
              <a:t>Spatial graphs</a:t>
            </a:r>
          </a:p>
        </p:txBody>
      </p:sp>
      <p:sp>
        <p:nvSpPr>
          <p:cNvPr id="6" name="矩形 5">
            <a:extLst>
              <a:ext uri="{FF2B5EF4-FFF2-40B4-BE49-F238E27FC236}">
                <a16:creationId xmlns="" xmlns:a16="http://schemas.microsoft.com/office/drawing/2014/main" id="{7F7B3A0F-D2B3-4897-ACC0-64D990400AAD}"/>
              </a:ext>
            </a:extLst>
          </p:cNvPr>
          <p:cNvSpPr/>
          <p:nvPr/>
        </p:nvSpPr>
        <p:spPr>
          <a:xfrm>
            <a:off x="53821" y="835169"/>
            <a:ext cx="3242166" cy="1200329"/>
          </a:xfrm>
          <a:prstGeom prst="rect">
            <a:avLst/>
          </a:prstGeom>
        </p:spPr>
        <p:txBody>
          <a:bodyPr wrap="square">
            <a:spAutoFit/>
          </a:bodyPr>
          <a:lstStyle/>
          <a:p>
            <a:r>
              <a:rPr lang="en-US" altLang="zh-CN" sz="1800" i="1" dirty="0"/>
              <a:t>Community retrieval over social networks</a:t>
            </a:r>
          </a:p>
          <a:p>
            <a:r>
              <a:rPr lang="zh-CN" altLang="en-US" sz="1800" dirty="0"/>
              <a:t>→ </a:t>
            </a:r>
            <a:r>
              <a:rPr lang="en-US" altLang="zh-CN" sz="1800" i="1" dirty="0"/>
              <a:t>Cohesive subgraph mining over spatial graphs</a:t>
            </a:r>
            <a:endParaRPr lang="en-US" altLang="zh-CN" sz="1800" i="1" dirty="0">
              <a:solidFill>
                <a:schemeClr val="tx1"/>
              </a:solidFill>
            </a:endParaRPr>
          </a:p>
        </p:txBody>
      </p:sp>
      <p:sp>
        <p:nvSpPr>
          <p:cNvPr id="127" name="矩形 126">
            <a:extLst>
              <a:ext uri="{FF2B5EF4-FFF2-40B4-BE49-F238E27FC236}">
                <a16:creationId xmlns="" xmlns:a16="http://schemas.microsoft.com/office/drawing/2014/main" id="{F5184541-F1FB-4B10-9806-7024B3438FAF}"/>
              </a:ext>
            </a:extLst>
          </p:cNvPr>
          <p:cNvSpPr/>
          <p:nvPr/>
        </p:nvSpPr>
        <p:spPr>
          <a:xfrm>
            <a:off x="72772" y="830134"/>
            <a:ext cx="2916183" cy="369332"/>
          </a:xfrm>
          <a:prstGeom prst="rect">
            <a:avLst/>
          </a:prstGeom>
        </p:spPr>
        <p:txBody>
          <a:bodyPr wrap="none">
            <a:spAutoFit/>
          </a:bodyPr>
          <a:lstStyle/>
          <a:p>
            <a:r>
              <a:rPr lang="en" altLang="zh-CN" sz="1800" i="1" dirty="0"/>
              <a:t>Social networks </a:t>
            </a:r>
            <a:r>
              <a:rPr lang="zh-CN" altLang="en-US" sz="1800" dirty="0"/>
              <a:t>→ </a:t>
            </a:r>
            <a:r>
              <a:rPr lang="en-US" altLang="zh-CN" sz="1800" i="1" dirty="0">
                <a:solidFill>
                  <a:schemeClr val="tx1"/>
                </a:solidFill>
              </a:rPr>
              <a:t>Graphs</a:t>
            </a:r>
          </a:p>
        </p:txBody>
      </p:sp>
      <p:pic>
        <p:nvPicPr>
          <p:cNvPr id="137" name="Shape 63">
            <a:extLst>
              <a:ext uri="{FF2B5EF4-FFF2-40B4-BE49-F238E27FC236}">
                <a16:creationId xmlns="" xmlns:a16="http://schemas.microsoft.com/office/drawing/2014/main" id="{2D4D556B-D70B-49F1-8DD3-7A672ACC52C6}"/>
              </a:ext>
            </a:extLst>
          </p:cNvPr>
          <p:cNvPicPr preferRelativeResize="0"/>
          <p:nvPr/>
        </p:nvPicPr>
        <p:blipFill>
          <a:blip r:embed="rId4">
            <a:alphaModFix/>
          </a:blip>
          <a:stretch>
            <a:fillRect/>
          </a:stretch>
        </p:blipFill>
        <p:spPr>
          <a:xfrm>
            <a:off x="0" y="741312"/>
            <a:ext cx="9144000" cy="64224"/>
          </a:xfrm>
          <a:prstGeom prst="rect">
            <a:avLst/>
          </a:prstGeom>
          <a:noFill/>
          <a:ln>
            <a:noFill/>
          </a:ln>
        </p:spPr>
      </p:pic>
      <p:sp>
        <p:nvSpPr>
          <p:cNvPr id="138" name="Shape 60">
            <a:extLst>
              <a:ext uri="{FF2B5EF4-FFF2-40B4-BE49-F238E27FC236}">
                <a16:creationId xmlns="" xmlns:a16="http://schemas.microsoft.com/office/drawing/2014/main" id="{7F865E77-F145-4DF6-AAB9-E234DE3511BE}"/>
              </a:ext>
            </a:extLst>
          </p:cNvPr>
          <p:cNvSpPr txBox="1">
            <a:spLocks/>
          </p:cNvSpPr>
          <p:nvPr/>
        </p:nvSpPr>
        <p:spPr>
          <a:xfrm>
            <a:off x="311700" y="200725"/>
            <a:ext cx="8520599" cy="5726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rtl val="0"/>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altLang="zh-CN" dirty="0">
                <a:solidFill>
                  <a:srgbClr val="000000"/>
                </a:solidFill>
              </a:rPr>
              <a:t>Motivation</a:t>
            </a:r>
            <a:endParaRPr lang="en" sz="2400" b="1" dirty="0"/>
          </a:p>
        </p:txBody>
      </p:sp>
      <p:sp>
        <p:nvSpPr>
          <p:cNvPr id="125" name="椭圆 45">
            <a:extLst>
              <a:ext uri="{FF2B5EF4-FFF2-40B4-BE49-F238E27FC236}">
                <a16:creationId xmlns="" xmlns:a16="http://schemas.microsoft.com/office/drawing/2014/main" id="{D65AA6CD-5838-47D4-A870-AFAB63EF6A73}"/>
              </a:ext>
            </a:extLst>
          </p:cNvPr>
          <p:cNvSpPr/>
          <p:nvPr/>
        </p:nvSpPr>
        <p:spPr>
          <a:xfrm rot="20255267">
            <a:off x="3566620" y="1082413"/>
            <a:ext cx="1698248" cy="2212582"/>
          </a:xfrm>
          <a:custGeom>
            <a:avLst/>
            <a:gdLst>
              <a:gd name="connsiteX0" fmla="*/ 0 w 1610269"/>
              <a:gd name="connsiteY0" fmla="*/ 1161947 h 2323894"/>
              <a:gd name="connsiteX1" fmla="*/ 805135 w 1610269"/>
              <a:gd name="connsiteY1" fmla="*/ 0 h 2323894"/>
              <a:gd name="connsiteX2" fmla="*/ 1610270 w 1610269"/>
              <a:gd name="connsiteY2" fmla="*/ 1161947 h 2323894"/>
              <a:gd name="connsiteX3" fmla="*/ 805135 w 1610269"/>
              <a:gd name="connsiteY3" fmla="*/ 2323894 h 2323894"/>
              <a:gd name="connsiteX4" fmla="*/ 0 w 1610269"/>
              <a:gd name="connsiteY4" fmla="*/ 1161947 h 2323894"/>
              <a:gd name="connsiteX0" fmla="*/ 54 w 1610324"/>
              <a:gd name="connsiteY0" fmla="*/ 1161947 h 2188379"/>
              <a:gd name="connsiteX1" fmla="*/ 805189 w 1610324"/>
              <a:gd name="connsiteY1" fmla="*/ 0 h 2188379"/>
              <a:gd name="connsiteX2" fmla="*/ 1610324 w 1610324"/>
              <a:gd name="connsiteY2" fmla="*/ 1161947 h 2188379"/>
              <a:gd name="connsiteX3" fmla="*/ 836350 w 1610324"/>
              <a:gd name="connsiteY3" fmla="*/ 2188379 h 2188379"/>
              <a:gd name="connsiteX4" fmla="*/ 54 w 1610324"/>
              <a:gd name="connsiteY4" fmla="*/ 1161947 h 2188379"/>
              <a:gd name="connsiteX0" fmla="*/ 104 w 1610374"/>
              <a:gd name="connsiteY0" fmla="*/ 1161947 h 2119169"/>
              <a:gd name="connsiteX1" fmla="*/ 805239 w 1610374"/>
              <a:gd name="connsiteY1" fmla="*/ 0 h 2119169"/>
              <a:gd name="connsiteX2" fmla="*/ 1610374 w 1610374"/>
              <a:gd name="connsiteY2" fmla="*/ 1161947 h 2119169"/>
              <a:gd name="connsiteX3" fmla="*/ 848458 w 1610374"/>
              <a:gd name="connsiteY3" fmla="*/ 2119169 h 2119169"/>
              <a:gd name="connsiteX4" fmla="*/ 104 w 1610374"/>
              <a:gd name="connsiteY4" fmla="*/ 1161947 h 2119169"/>
              <a:gd name="connsiteX0" fmla="*/ 62 w 1694427"/>
              <a:gd name="connsiteY0" fmla="*/ 1086209 h 2119679"/>
              <a:gd name="connsiteX1" fmla="*/ 889292 w 1694427"/>
              <a:gd name="connsiteY1" fmla="*/ 158 h 2119679"/>
              <a:gd name="connsiteX2" fmla="*/ 1694427 w 1694427"/>
              <a:gd name="connsiteY2" fmla="*/ 1162105 h 2119679"/>
              <a:gd name="connsiteX3" fmla="*/ 932511 w 1694427"/>
              <a:gd name="connsiteY3" fmla="*/ 2119327 h 2119679"/>
              <a:gd name="connsiteX4" fmla="*/ 62 w 1694427"/>
              <a:gd name="connsiteY4" fmla="*/ 1086209 h 2119679"/>
              <a:gd name="connsiteX0" fmla="*/ 2639 w 1697004"/>
              <a:gd name="connsiteY0" fmla="*/ 1086303 h 2119773"/>
              <a:gd name="connsiteX1" fmla="*/ 891869 w 1697004"/>
              <a:gd name="connsiteY1" fmla="*/ 252 h 2119773"/>
              <a:gd name="connsiteX2" fmla="*/ 1697004 w 1697004"/>
              <a:gd name="connsiteY2" fmla="*/ 1162199 h 2119773"/>
              <a:gd name="connsiteX3" fmla="*/ 935088 w 1697004"/>
              <a:gd name="connsiteY3" fmla="*/ 2119421 h 2119773"/>
              <a:gd name="connsiteX4" fmla="*/ 2639 w 1697004"/>
              <a:gd name="connsiteY4" fmla="*/ 1086303 h 2119773"/>
              <a:gd name="connsiteX0" fmla="*/ 3883 w 1698248"/>
              <a:gd name="connsiteY0" fmla="*/ 1086303 h 2121469"/>
              <a:gd name="connsiteX1" fmla="*/ 893113 w 1698248"/>
              <a:gd name="connsiteY1" fmla="*/ 252 h 2121469"/>
              <a:gd name="connsiteX2" fmla="*/ 1698248 w 1698248"/>
              <a:gd name="connsiteY2" fmla="*/ 1162199 h 2121469"/>
              <a:gd name="connsiteX3" fmla="*/ 936332 w 1698248"/>
              <a:gd name="connsiteY3" fmla="*/ 2119421 h 2121469"/>
              <a:gd name="connsiteX4" fmla="*/ 3883 w 1698248"/>
              <a:gd name="connsiteY4" fmla="*/ 1086303 h 212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248" h="2121469">
                <a:moveTo>
                  <a:pt x="3883" y="1086303"/>
                </a:moveTo>
                <a:cubicBezTo>
                  <a:pt x="54864" y="452128"/>
                  <a:pt x="610719" y="-12397"/>
                  <a:pt x="893113" y="252"/>
                </a:cubicBezTo>
                <a:cubicBezTo>
                  <a:pt x="1175507" y="12901"/>
                  <a:pt x="1698248" y="520473"/>
                  <a:pt x="1698248" y="1162199"/>
                </a:cubicBezTo>
                <a:cubicBezTo>
                  <a:pt x="1698248" y="1803925"/>
                  <a:pt x="1461220" y="2083712"/>
                  <a:pt x="936332" y="2119421"/>
                </a:cubicBezTo>
                <a:cubicBezTo>
                  <a:pt x="411444" y="2155130"/>
                  <a:pt x="-47098" y="1720478"/>
                  <a:pt x="3883" y="1086303"/>
                </a:cubicBezTo>
                <a:close/>
              </a:path>
            </a:pathLst>
          </a:custGeom>
          <a:solidFill>
            <a:srgbClr val="0083E6">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6" name="椭圆 20">
            <a:extLst>
              <a:ext uri="{FF2B5EF4-FFF2-40B4-BE49-F238E27FC236}">
                <a16:creationId xmlns="" xmlns:a16="http://schemas.microsoft.com/office/drawing/2014/main" id="{4F42A7AE-6EFB-4098-880E-93D03F30C9F2}"/>
              </a:ext>
            </a:extLst>
          </p:cNvPr>
          <p:cNvSpPr/>
          <p:nvPr/>
        </p:nvSpPr>
        <p:spPr>
          <a:xfrm rot="19614025">
            <a:off x="4721604" y="2227605"/>
            <a:ext cx="1977829" cy="2324448"/>
          </a:xfrm>
          <a:custGeom>
            <a:avLst/>
            <a:gdLst>
              <a:gd name="connsiteX0" fmla="*/ 0 w 1776944"/>
              <a:gd name="connsiteY0" fmla="*/ 1212647 h 2425294"/>
              <a:gd name="connsiteX1" fmla="*/ 888472 w 1776944"/>
              <a:gd name="connsiteY1" fmla="*/ 0 h 2425294"/>
              <a:gd name="connsiteX2" fmla="*/ 1776944 w 1776944"/>
              <a:gd name="connsiteY2" fmla="*/ 1212647 h 2425294"/>
              <a:gd name="connsiteX3" fmla="*/ 888472 w 1776944"/>
              <a:gd name="connsiteY3" fmla="*/ 2425294 h 2425294"/>
              <a:gd name="connsiteX4" fmla="*/ 0 w 1776944"/>
              <a:gd name="connsiteY4" fmla="*/ 1212647 h 2425294"/>
              <a:gd name="connsiteX0" fmla="*/ 0 w 1872638"/>
              <a:gd name="connsiteY0" fmla="*/ 1213051 h 2426192"/>
              <a:gd name="connsiteX1" fmla="*/ 888472 w 1872638"/>
              <a:gd name="connsiteY1" fmla="*/ 404 h 2426192"/>
              <a:gd name="connsiteX2" fmla="*/ 1872638 w 1872638"/>
              <a:gd name="connsiteY2" fmla="*/ 1318747 h 2426192"/>
              <a:gd name="connsiteX3" fmla="*/ 888472 w 1872638"/>
              <a:gd name="connsiteY3" fmla="*/ 2425698 h 2426192"/>
              <a:gd name="connsiteX4" fmla="*/ 0 w 1872638"/>
              <a:gd name="connsiteY4" fmla="*/ 1213051 h 2426192"/>
              <a:gd name="connsiteX0" fmla="*/ 58 w 1872696"/>
              <a:gd name="connsiteY0" fmla="*/ 1212920 h 2340020"/>
              <a:gd name="connsiteX1" fmla="*/ 888530 w 1872696"/>
              <a:gd name="connsiteY1" fmla="*/ 273 h 2340020"/>
              <a:gd name="connsiteX2" fmla="*/ 1872696 w 1872696"/>
              <a:gd name="connsiteY2" fmla="*/ 1318616 h 2340020"/>
              <a:gd name="connsiteX3" fmla="*/ 849399 w 1872696"/>
              <a:gd name="connsiteY3" fmla="*/ 2339417 h 2340020"/>
              <a:gd name="connsiteX4" fmla="*/ 58 w 1872696"/>
              <a:gd name="connsiteY4" fmla="*/ 1212920 h 2340020"/>
              <a:gd name="connsiteX0" fmla="*/ 50 w 1977846"/>
              <a:gd name="connsiteY0" fmla="*/ 1360728 h 2339263"/>
              <a:gd name="connsiteX1" fmla="*/ 993680 w 1977846"/>
              <a:gd name="connsiteY1" fmla="*/ 57 h 2339263"/>
              <a:gd name="connsiteX2" fmla="*/ 1977846 w 1977846"/>
              <a:gd name="connsiteY2" fmla="*/ 1318400 h 2339263"/>
              <a:gd name="connsiteX3" fmla="*/ 954549 w 1977846"/>
              <a:gd name="connsiteY3" fmla="*/ 2339201 h 2339263"/>
              <a:gd name="connsiteX4" fmla="*/ 50 w 1977846"/>
              <a:gd name="connsiteY4" fmla="*/ 1360728 h 2339263"/>
              <a:gd name="connsiteX0" fmla="*/ 14 w 1977810"/>
              <a:gd name="connsiteY0" fmla="*/ 1251848 h 2230381"/>
              <a:gd name="connsiteX1" fmla="*/ 974637 w 1977810"/>
              <a:gd name="connsiteY1" fmla="*/ 68 h 2230381"/>
              <a:gd name="connsiteX2" fmla="*/ 1977810 w 1977810"/>
              <a:gd name="connsiteY2" fmla="*/ 1209520 h 2230381"/>
              <a:gd name="connsiteX3" fmla="*/ 954513 w 1977810"/>
              <a:gd name="connsiteY3" fmla="*/ 2230321 h 2230381"/>
              <a:gd name="connsiteX4" fmla="*/ 14 w 1977810"/>
              <a:gd name="connsiteY4" fmla="*/ 1251848 h 2230381"/>
              <a:gd name="connsiteX0" fmla="*/ 33 w 1977829"/>
              <a:gd name="connsiteY0" fmla="*/ 1345914 h 2324448"/>
              <a:gd name="connsiteX1" fmla="*/ 923365 w 1977829"/>
              <a:gd name="connsiteY1" fmla="*/ 57 h 2324448"/>
              <a:gd name="connsiteX2" fmla="*/ 1977829 w 1977829"/>
              <a:gd name="connsiteY2" fmla="*/ 1303586 h 2324448"/>
              <a:gd name="connsiteX3" fmla="*/ 954532 w 1977829"/>
              <a:gd name="connsiteY3" fmla="*/ 2324387 h 2324448"/>
              <a:gd name="connsiteX4" fmla="*/ 33 w 1977829"/>
              <a:gd name="connsiteY4" fmla="*/ 1345914 h 2324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829" h="2324448">
                <a:moveTo>
                  <a:pt x="33" y="1345914"/>
                </a:moveTo>
                <a:cubicBezTo>
                  <a:pt x="-5161" y="958526"/>
                  <a:pt x="593732" y="7112"/>
                  <a:pt x="923365" y="57"/>
                </a:cubicBezTo>
                <a:cubicBezTo>
                  <a:pt x="1252998" y="-6998"/>
                  <a:pt x="1977829" y="633860"/>
                  <a:pt x="1977829" y="1303586"/>
                </a:cubicBezTo>
                <a:cubicBezTo>
                  <a:pt x="1977829" y="1973312"/>
                  <a:pt x="1284165" y="2317332"/>
                  <a:pt x="954532" y="2324387"/>
                </a:cubicBezTo>
                <a:cubicBezTo>
                  <a:pt x="624899" y="2331442"/>
                  <a:pt x="5227" y="1733302"/>
                  <a:pt x="33" y="1345914"/>
                </a:cubicBezTo>
                <a:close/>
              </a:path>
            </a:pathLst>
          </a:custGeom>
          <a:solidFill>
            <a:srgbClr val="FF4F4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a:extLst>
              <a:ext uri="{FF2B5EF4-FFF2-40B4-BE49-F238E27FC236}">
                <a16:creationId xmlns="" xmlns:a16="http://schemas.microsoft.com/office/drawing/2014/main" id="{969C8BE2-F3D3-4110-BEF2-486F6EE183EA}"/>
              </a:ext>
            </a:extLst>
          </p:cNvPr>
          <p:cNvCxnSpPr>
            <a:cxnSpLocks/>
          </p:cNvCxnSpPr>
          <p:nvPr/>
        </p:nvCxnSpPr>
        <p:spPr>
          <a:xfrm>
            <a:off x="4432867" y="1482946"/>
            <a:ext cx="576554" cy="1031470"/>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75" name="直接连接符 74">
            <a:extLst>
              <a:ext uri="{FF2B5EF4-FFF2-40B4-BE49-F238E27FC236}">
                <a16:creationId xmlns="" xmlns:a16="http://schemas.microsoft.com/office/drawing/2014/main" id="{BB9ECBC4-5AD2-4D56-BAD8-6D53581EBD65}"/>
              </a:ext>
            </a:extLst>
          </p:cNvPr>
          <p:cNvCxnSpPr>
            <a:cxnSpLocks/>
          </p:cNvCxnSpPr>
          <p:nvPr/>
        </p:nvCxnSpPr>
        <p:spPr>
          <a:xfrm flipH="1" flipV="1">
            <a:off x="3795017" y="1970079"/>
            <a:ext cx="1294657" cy="772699"/>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76" name="直接连接符 75">
            <a:extLst>
              <a:ext uri="{FF2B5EF4-FFF2-40B4-BE49-F238E27FC236}">
                <a16:creationId xmlns="" xmlns:a16="http://schemas.microsoft.com/office/drawing/2014/main" id="{EFB02C4D-036C-45E7-884B-8FC285560F40}"/>
              </a:ext>
            </a:extLst>
          </p:cNvPr>
          <p:cNvCxnSpPr>
            <a:cxnSpLocks/>
          </p:cNvCxnSpPr>
          <p:nvPr/>
        </p:nvCxnSpPr>
        <p:spPr>
          <a:xfrm flipH="1">
            <a:off x="3831227" y="1492082"/>
            <a:ext cx="598748" cy="440468"/>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77" name="直接连接符 76">
            <a:extLst>
              <a:ext uri="{FF2B5EF4-FFF2-40B4-BE49-F238E27FC236}">
                <a16:creationId xmlns="" xmlns:a16="http://schemas.microsoft.com/office/drawing/2014/main" id="{A9E6F7EC-AE4B-448C-8054-D934984B1546}"/>
              </a:ext>
            </a:extLst>
          </p:cNvPr>
          <p:cNvCxnSpPr>
            <a:cxnSpLocks/>
          </p:cNvCxnSpPr>
          <p:nvPr/>
        </p:nvCxnSpPr>
        <p:spPr>
          <a:xfrm flipH="1" flipV="1">
            <a:off x="4067053" y="2694191"/>
            <a:ext cx="1011236" cy="50444"/>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78" name="直接连接符 77">
            <a:extLst>
              <a:ext uri="{FF2B5EF4-FFF2-40B4-BE49-F238E27FC236}">
                <a16:creationId xmlns="" xmlns:a16="http://schemas.microsoft.com/office/drawing/2014/main" id="{B5FA5147-C2F7-4B3C-883A-76C9929CFF69}"/>
              </a:ext>
            </a:extLst>
          </p:cNvPr>
          <p:cNvCxnSpPr>
            <a:cxnSpLocks/>
          </p:cNvCxnSpPr>
          <p:nvPr/>
        </p:nvCxnSpPr>
        <p:spPr>
          <a:xfrm flipH="1">
            <a:off x="1324614" y="1996711"/>
            <a:ext cx="2421946" cy="200428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0" name="直接连接符 79">
            <a:extLst>
              <a:ext uri="{FF2B5EF4-FFF2-40B4-BE49-F238E27FC236}">
                <a16:creationId xmlns="" xmlns:a16="http://schemas.microsoft.com/office/drawing/2014/main" id="{6713BDDB-89BD-4063-A8AF-F0E823985D9C}"/>
              </a:ext>
            </a:extLst>
          </p:cNvPr>
          <p:cNvCxnSpPr>
            <a:cxnSpLocks/>
          </p:cNvCxnSpPr>
          <p:nvPr/>
        </p:nvCxnSpPr>
        <p:spPr>
          <a:xfrm flipH="1">
            <a:off x="3984166" y="1474555"/>
            <a:ext cx="452620" cy="1039861"/>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1" name="直接连接符 80">
            <a:extLst>
              <a:ext uri="{FF2B5EF4-FFF2-40B4-BE49-F238E27FC236}">
                <a16:creationId xmlns="" xmlns:a16="http://schemas.microsoft.com/office/drawing/2014/main" id="{1E1A1CF3-0BF5-4C86-B906-22628009B089}"/>
              </a:ext>
            </a:extLst>
          </p:cNvPr>
          <p:cNvCxnSpPr>
            <a:cxnSpLocks/>
          </p:cNvCxnSpPr>
          <p:nvPr/>
        </p:nvCxnSpPr>
        <p:spPr>
          <a:xfrm>
            <a:off x="3795017" y="1979155"/>
            <a:ext cx="139086" cy="526134"/>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2" name="直接连接符 81">
            <a:extLst>
              <a:ext uri="{FF2B5EF4-FFF2-40B4-BE49-F238E27FC236}">
                <a16:creationId xmlns="" xmlns:a16="http://schemas.microsoft.com/office/drawing/2014/main" id="{68974781-AF74-439A-9199-3A0A624C84E3}"/>
              </a:ext>
            </a:extLst>
          </p:cNvPr>
          <p:cNvCxnSpPr>
            <a:cxnSpLocks/>
          </p:cNvCxnSpPr>
          <p:nvPr/>
        </p:nvCxnSpPr>
        <p:spPr>
          <a:xfrm>
            <a:off x="5129281" y="2751552"/>
            <a:ext cx="1497216" cy="510621"/>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3" name="直接连接符 82">
            <a:extLst>
              <a:ext uri="{FF2B5EF4-FFF2-40B4-BE49-F238E27FC236}">
                <a16:creationId xmlns="" xmlns:a16="http://schemas.microsoft.com/office/drawing/2014/main" id="{E33EBBA2-C39B-4E8A-B496-D1BD8471FC39}"/>
              </a:ext>
            </a:extLst>
          </p:cNvPr>
          <p:cNvCxnSpPr>
            <a:cxnSpLocks/>
          </p:cNvCxnSpPr>
          <p:nvPr/>
        </p:nvCxnSpPr>
        <p:spPr>
          <a:xfrm>
            <a:off x="5678731" y="3457659"/>
            <a:ext cx="388232" cy="664117"/>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4" name="直接连接符 83">
            <a:extLst>
              <a:ext uri="{FF2B5EF4-FFF2-40B4-BE49-F238E27FC236}">
                <a16:creationId xmlns="" xmlns:a16="http://schemas.microsoft.com/office/drawing/2014/main" id="{E1A17437-E36A-4F01-82A0-7A51CA46F6EE}"/>
              </a:ext>
            </a:extLst>
          </p:cNvPr>
          <p:cNvCxnSpPr>
            <a:cxnSpLocks/>
          </p:cNvCxnSpPr>
          <p:nvPr/>
        </p:nvCxnSpPr>
        <p:spPr>
          <a:xfrm>
            <a:off x="5116065" y="2742778"/>
            <a:ext cx="540472" cy="638110"/>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5" name="直接连接符 84">
            <a:extLst>
              <a:ext uri="{FF2B5EF4-FFF2-40B4-BE49-F238E27FC236}">
                <a16:creationId xmlns="" xmlns:a16="http://schemas.microsoft.com/office/drawing/2014/main" id="{B7BCDF3A-8CF7-489B-BF48-477C698374F5}"/>
              </a:ext>
            </a:extLst>
          </p:cNvPr>
          <p:cNvCxnSpPr>
            <a:cxnSpLocks/>
          </p:cNvCxnSpPr>
          <p:nvPr/>
        </p:nvCxnSpPr>
        <p:spPr>
          <a:xfrm flipH="1" flipV="1">
            <a:off x="4438022" y="1476144"/>
            <a:ext cx="932589" cy="10936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6" name="直接连接符 85">
            <a:extLst>
              <a:ext uri="{FF2B5EF4-FFF2-40B4-BE49-F238E27FC236}">
                <a16:creationId xmlns="" xmlns:a16="http://schemas.microsoft.com/office/drawing/2014/main" id="{427D75B3-F47A-4860-83D3-5300FC140FBA}"/>
              </a:ext>
            </a:extLst>
          </p:cNvPr>
          <p:cNvCxnSpPr>
            <a:cxnSpLocks/>
          </p:cNvCxnSpPr>
          <p:nvPr/>
        </p:nvCxnSpPr>
        <p:spPr>
          <a:xfrm flipV="1">
            <a:off x="5370611" y="1127505"/>
            <a:ext cx="2259157" cy="457882"/>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7" name="直接连接符 86">
            <a:extLst>
              <a:ext uri="{FF2B5EF4-FFF2-40B4-BE49-F238E27FC236}">
                <a16:creationId xmlns="" xmlns:a16="http://schemas.microsoft.com/office/drawing/2014/main" id="{003C242E-A421-44A9-802D-EB6F4829CE89}"/>
              </a:ext>
            </a:extLst>
          </p:cNvPr>
          <p:cNvCxnSpPr>
            <a:cxnSpLocks/>
          </p:cNvCxnSpPr>
          <p:nvPr/>
        </p:nvCxnSpPr>
        <p:spPr>
          <a:xfrm flipH="1">
            <a:off x="2595008" y="3859880"/>
            <a:ext cx="2462405" cy="1003061"/>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8" name="直接连接符 87">
            <a:extLst>
              <a:ext uri="{FF2B5EF4-FFF2-40B4-BE49-F238E27FC236}">
                <a16:creationId xmlns="" xmlns:a16="http://schemas.microsoft.com/office/drawing/2014/main" id="{2D330D79-41EE-4D96-8D22-D77C969C25F4}"/>
              </a:ext>
            </a:extLst>
          </p:cNvPr>
          <p:cNvCxnSpPr>
            <a:cxnSpLocks/>
          </p:cNvCxnSpPr>
          <p:nvPr/>
        </p:nvCxnSpPr>
        <p:spPr>
          <a:xfrm flipH="1">
            <a:off x="1362928" y="2742778"/>
            <a:ext cx="3694485" cy="127178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9" name="直接连接符 88">
            <a:extLst>
              <a:ext uri="{FF2B5EF4-FFF2-40B4-BE49-F238E27FC236}">
                <a16:creationId xmlns="" xmlns:a16="http://schemas.microsoft.com/office/drawing/2014/main" id="{AF4DA221-0F60-49E1-A2CE-8A9FF4B02DEE}"/>
              </a:ext>
            </a:extLst>
          </p:cNvPr>
          <p:cNvCxnSpPr>
            <a:cxnSpLocks/>
          </p:cNvCxnSpPr>
          <p:nvPr/>
        </p:nvCxnSpPr>
        <p:spPr>
          <a:xfrm flipH="1" flipV="1">
            <a:off x="5370612" y="1570450"/>
            <a:ext cx="2429601" cy="1718242"/>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90" name="直接连接符 89">
            <a:extLst>
              <a:ext uri="{FF2B5EF4-FFF2-40B4-BE49-F238E27FC236}">
                <a16:creationId xmlns="" xmlns:a16="http://schemas.microsoft.com/office/drawing/2014/main" id="{AB31D91C-7714-47A5-AC99-9EA5A8663C1C}"/>
              </a:ext>
            </a:extLst>
          </p:cNvPr>
          <p:cNvCxnSpPr>
            <a:cxnSpLocks/>
          </p:cNvCxnSpPr>
          <p:nvPr/>
        </p:nvCxnSpPr>
        <p:spPr>
          <a:xfrm flipH="1" flipV="1">
            <a:off x="7678887" y="1126503"/>
            <a:ext cx="170994" cy="20320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02" name="直接连接符 101">
            <a:extLst>
              <a:ext uri="{FF2B5EF4-FFF2-40B4-BE49-F238E27FC236}">
                <a16:creationId xmlns="" xmlns:a16="http://schemas.microsoft.com/office/drawing/2014/main" id="{B6BE4C7F-242E-492C-B510-0651A364F790}"/>
              </a:ext>
            </a:extLst>
          </p:cNvPr>
          <p:cNvCxnSpPr>
            <a:cxnSpLocks/>
          </p:cNvCxnSpPr>
          <p:nvPr/>
        </p:nvCxnSpPr>
        <p:spPr>
          <a:xfrm flipV="1">
            <a:off x="5673892" y="3257907"/>
            <a:ext cx="958133" cy="235756"/>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03" name="直接连接符 102">
            <a:extLst>
              <a:ext uri="{FF2B5EF4-FFF2-40B4-BE49-F238E27FC236}">
                <a16:creationId xmlns="" xmlns:a16="http://schemas.microsoft.com/office/drawing/2014/main" id="{C52598A2-5B2E-4177-8564-5B683B0E3C70}"/>
              </a:ext>
            </a:extLst>
          </p:cNvPr>
          <p:cNvCxnSpPr>
            <a:cxnSpLocks/>
          </p:cNvCxnSpPr>
          <p:nvPr/>
        </p:nvCxnSpPr>
        <p:spPr>
          <a:xfrm flipV="1">
            <a:off x="5088212" y="3490219"/>
            <a:ext cx="581613" cy="34567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04" name="直接连接符 103">
            <a:extLst>
              <a:ext uri="{FF2B5EF4-FFF2-40B4-BE49-F238E27FC236}">
                <a16:creationId xmlns="" xmlns:a16="http://schemas.microsoft.com/office/drawing/2014/main" id="{3A54FA1C-7106-4AAE-A243-2FF3D7337701}"/>
              </a:ext>
            </a:extLst>
          </p:cNvPr>
          <p:cNvCxnSpPr>
            <a:cxnSpLocks/>
          </p:cNvCxnSpPr>
          <p:nvPr/>
        </p:nvCxnSpPr>
        <p:spPr>
          <a:xfrm>
            <a:off x="5100579" y="2700084"/>
            <a:ext cx="20766" cy="945779"/>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 xmlns:a16="http://schemas.microsoft.com/office/drawing/2014/main" id="{80841D12-678B-4F69-A515-9BBEDD5460AC}"/>
              </a:ext>
            </a:extLst>
          </p:cNvPr>
          <p:cNvCxnSpPr>
            <a:cxnSpLocks/>
          </p:cNvCxnSpPr>
          <p:nvPr/>
        </p:nvCxnSpPr>
        <p:spPr>
          <a:xfrm flipH="1" flipV="1">
            <a:off x="5117953" y="3840760"/>
            <a:ext cx="1004255" cy="398142"/>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06" name="直接连接符 105">
            <a:extLst>
              <a:ext uri="{FF2B5EF4-FFF2-40B4-BE49-F238E27FC236}">
                <a16:creationId xmlns="" xmlns:a16="http://schemas.microsoft.com/office/drawing/2014/main" id="{73A842A1-C13D-4578-BC06-DCDEB7345359}"/>
              </a:ext>
            </a:extLst>
          </p:cNvPr>
          <p:cNvCxnSpPr>
            <a:cxnSpLocks/>
          </p:cNvCxnSpPr>
          <p:nvPr/>
        </p:nvCxnSpPr>
        <p:spPr>
          <a:xfrm flipV="1">
            <a:off x="6237516" y="3257908"/>
            <a:ext cx="393424" cy="73879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08" name="直接连接符 107">
            <a:extLst>
              <a:ext uri="{FF2B5EF4-FFF2-40B4-BE49-F238E27FC236}">
                <a16:creationId xmlns="" xmlns:a16="http://schemas.microsoft.com/office/drawing/2014/main" id="{BB7A6955-7E6D-401C-8AAF-7D5B3D3085EF}"/>
              </a:ext>
            </a:extLst>
          </p:cNvPr>
          <p:cNvCxnSpPr>
            <a:cxnSpLocks/>
          </p:cNvCxnSpPr>
          <p:nvPr/>
        </p:nvCxnSpPr>
        <p:spPr>
          <a:xfrm flipV="1">
            <a:off x="1333520" y="2647936"/>
            <a:ext cx="2654371" cy="1357120"/>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09" name="直接连接符 108">
            <a:extLst>
              <a:ext uri="{FF2B5EF4-FFF2-40B4-BE49-F238E27FC236}">
                <a16:creationId xmlns="" xmlns:a16="http://schemas.microsoft.com/office/drawing/2014/main" id="{C4DC284A-3D42-49CA-A508-255F09FF540B}"/>
              </a:ext>
            </a:extLst>
          </p:cNvPr>
          <p:cNvCxnSpPr>
            <a:cxnSpLocks/>
          </p:cNvCxnSpPr>
          <p:nvPr/>
        </p:nvCxnSpPr>
        <p:spPr>
          <a:xfrm flipH="1" flipV="1">
            <a:off x="6624123" y="3257907"/>
            <a:ext cx="1223395" cy="64789"/>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10" name="直接连接符 109">
            <a:extLst>
              <a:ext uri="{FF2B5EF4-FFF2-40B4-BE49-F238E27FC236}">
                <a16:creationId xmlns="" xmlns:a16="http://schemas.microsoft.com/office/drawing/2014/main" id="{09841B68-05CD-4AF6-9A7E-2986DF3A6D1B}"/>
              </a:ext>
            </a:extLst>
          </p:cNvPr>
          <p:cNvCxnSpPr>
            <a:cxnSpLocks/>
          </p:cNvCxnSpPr>
          <p:nvPr/>
        </p:nvCxnSpPr>
        <p:spPr>
          <a:xfrm flipH="1">
            <a:off x="2659776" y="2674620"/>
            <a:ext cx="1346812" cy="2140887"/>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sp>
        <p:nvSpPr>
          <p:cNvPr id="79" name="文本框 167">
            <a:extLst>
              <a:ext uri="{FF2B5EF4-FFF2-40B4-BE49-F238E27FC236}">
                <a16:creationId xmlns="" xmlns:a16="http://schemas.microsoft.com/office/drawing/2014/main" id="{87A0B9B8-3EA5-4405-8403-FFE2F3835E5F}"/>
              </a:ext>
            </a:extLst>
          </p:cNvPr>
          <p:cNvSpPr txBox="1"/>
          <p:nvPr/>
        </p:nvSpPr>
        <p:spPr>
          <a:xfrm>
            <a:off x="2941978" y="1689033"/>
            <a:ext cx="744399"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Adam</a:t>
            </a:r>
            <a:endParaRPr lang="zh-CN" altLang="en-US" sz="900" dirty="0">
              <a:latin typeface="Times New Roman" panose="02020603050405020304" pitchFamily="18" charset="0"/>
              <a:cs typeface="Times New Roman" panose="02020603050405020304" pitchFamily="18" charset="0"/>
            </a:endParaRPr>
          </a:p>
        </p:txBody>
      </p:sp>
      <p:sp>
        <p:nvSpPr>
          <p:cNvPr id="91" name="文本框 316">
            <a:extLst>
              <a:ext uri="{FF2B5EF4-FFF2-40B4-BE49-F238E27FC236}">
                <a16:creationId xmlns="" xmlns:a16="http://schemas.microsoft.com/office/drawing/2014/main" id="{A13FFCD7-A29E-4B7C-9427-A682D3E7375B}"/>
              </a:ext>
            </a:extLst>
          </p:cNvPr>
          <p:cNvSpPr txBox="1"/>
          <p:nvPr/>
        </p:nvSpPr>
        <p:spPr>
          <a:xfrm>
            <a:off x="5132845" y="2347677"/>
            <a:ext cx="605114"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Leo</a:t>
            </a:r>
            <a:endParaRPr lang="zh-CN" altLang="en-US" sz="900" dirty="0">
              <a:latin typeface="Times New Roman" panose="02020603050405020304" pitchFamily="18" charset="0"/>
              <a:cs typeface="Times New Roman" panose="02020603050405020304" pitchFamily="18" charset="0"/>
            </a:endParaRPr>
          </a:p>
        </p:txBody>
      </p:sp>
      <p:sp>
        <p:nvSpPr>
          <p:cNvPr id="92" name="文本框 317">
            <a:extLst>
              <a:ext uri="{FF2B5EF4-FFF2-40B4-BE49-F238E27FC236}">
                <a16:creationId xmlns="" xmlns:a16="http://schemas.microsoft.com/office/drawing/2014/main" id="{464C5FC0-945C-4D30-8F3E-7E73908A9652}"/>
              </a:ext>
            </a:extLst>
          </p:cNvPr>
          <p:cNvSpPr txBox="1"/>
          <p:nvPr/>
        </p:nvSpPr>
        <p:spPr>
          <a:xfrm>
            <a:off x="6897537" y="725820"/>
            <a:ext cx="631706"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Paul</a:t>
            </a:r>
            <a:endParaRPr lang="zh-CN" altLang="en-US" sz="900" dirty="0">
              <a:latin typeface="Times New Roman" panose="02020603050405020304" pitchFamily="18" charset="0"/>
              <a:cs typeface="Times New Roman" panose="02020603050405020304" pitchFamily="18" charset="0"/>
            </a:endParaRPr>
          </a:p>
        </p:txBody>
      </p:sp>
      <p:sp>
        <p:nvSpPr>
          <p:cNvPr id="93" name="文本框 318">
            <a:extLst>
              <a:ext uri="{FF2B5EF4-FFF2-40B4-BE49-F238E27FC236}">
                <a16:creationId xmlns="" xmlns:a16="http://schemas.microsoft.com/office/drawing/2014/main" id="{BAACE3E5-27C2-432B-BB67-3AACA097862E}"/>
              </a:ext>
            </a:extLst>
          </p:cNvPr>
          <p:cNvSpPr txBox="1"/>
          <p:nvPr/>
        </p:nvSpPr>
        <p:spPr>
          <a:xfrm>
            <a:off x="5150498" y="1634687"/>
            <a:ext cx="617345"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Roy</a:t>
            </a:r>
            <a:endParaRPr lang="zh-CN" altLang="en-US" sz="900" dirty="0">
              <a:latin typeface="Times New Roman" panose="02020603050405020304" pitchFamily="18" charset="0"/>
              <a:cs typeface="Times New Roman" panose="02020603050405020304" pitchFamily="18" charset="0"/>
            </a:endParaRPr>
          </a:p>
        </p:txBody>
      </p:sp>
      <p:sp>
        <p:nvSpPr>
          <p:cNvPr id="94" name="文本框 319">
            <a:extLst>
              <a:ext uri="{FF2B5EF4-FFF2-40B4-BE49-F238E27FC236}">
                <a16:creationId xmlns="" xmlns:a16="http://schemas.microsoft.com/office/drawing/2014/main" id="{983D12F0-EE28-4E4A-982D-F2F6316A014B}"/>
              </a:ext>
            </a:extLst>
          </p:cNvPr>
          <p:cNvSpPr txBox="1"/>
          <p:nvPr/>
        </p:nvSpPr>
        <p:spPr>
          <a:xfrm>
            <a:off x="4161374" y="2399163"/>
            <a:ext cx="642926"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Ken</a:t>
            </a:r>
            <a:endParaRPr lang="zh-CN" altLang="en-US" sz="900" dirty="0">
              <a:latin typeface="Times New Roman" panose="02020603050405020304" pitchFamily="18" charset="0"/>
              <a:cs typeface="Times New Roman" panose="02020603050405020304" pitchFamily="18" charset="0"/>
            </a:endParaRPr>
          </a:p>
        </p:txBody>
      </p:sp>
      <p:sp>
        <p:nvSpPr>
          <p:cNvPr id="95" name="文本框 320">
            <a:extLst>
              <a:ext uri="{FF2B5EF4-FFF2-40B4-BE49-F238E27FC236}">
                <a16:creationId xmlns="" xmlns:a16="http://schemas.microsoft.com/office/drawing/2014/main" id="{0134B600-D68C-4BCC-82B1-92054A698545}"/>
              </a:ext>
            </a:extLst>
          </p:cNvPr>
          <p:cNvSpPr txBox="1"/>
          <p:nvPr/>
        </p:nvSpPr>
        <p:spPr>
          <a:xfrm>
            <a:off x="7422588" y="3400533"/>
            <a:ext cx="812942"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Taylor</a:t>
            </a:r>
            <a:endParaRPr lang="zh-CN" altLang="en-US" sz="900" dirty="0">
              <a:latin typeface="Times New Roman" panose="02020603050405020304" pitchFamily="18" charset="0"/>
              <a:cs typeface="Times New Roman" panose="02020603050405020304" pitchFamily="18" charset="0"/>
            </a:endParaRPr>
          </a:p>
        </p:txBody>
      </p:sp>
      <p:sp>
        <p:nvSpPr>
          <p:cNvPr id="96" name="文本框 321">
            <a:extLst>
              <a:ext uri="{FF2B5EF4-FFF2-40B4-BE49-F238E27FC236}">
                <a16:creationId xmlns="" xmlns:a16="http://schemas.microsoft.com/office/drawing/2014/main" id="{DF8F8142-EDBF-4ADF-BE9B-D7A876F1CEFC}"/>
              </a:ext>
            </a:extLst>
          </p:cNvPr>
          <p:cNvSpPr txBox="1"/>
          <p:nvPr/>
        </p:nvSpPr>
        <p:spPr>
          <a:xfrm>
            <a:off x="6597990" y="2778348"/>
            <a:ext cx="739242"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Bob</a:t>
            </a:r>
            <a:endParaRPr lang="zh-CN" altLang="en-US" sz="900" dirty="0">
              <a:latin typeface="Times New Roman" panose="02020603050405020304" pitchFamily="18" charset="0"/>
              <a:cs typeface="Times New Roman" panose="02020603050405020304" pitchFamily="18" charset="0"/>
            </a:endParaRPr>
          </a:p>
        </p:txBody>
      </p:sp>
      <p:sp>
        <p:nvSpPr>
          <p:cNvPr id="97" name="文本框 322">
            <a:extLst>
              <a:ext uri="{FF2B5EF4-FFF2-40B4-BE49-F238E27FC236}">
                <a16:creationId xmlns="" xmlns:a16="http://schemas.microsoft.com/office/drawing/2014/main" id="{582FC3AB-3920-4AAD-BFEE-9C0CAB2897D0}"/>
              </a:ext>
            </a:extLst>
          </p:cNvPr>
          <p:cNvSpPr txBox="1"/>
          <p:nvPr/>
        </p:nvSpPr>
        <p:spPr>
          <a:xfrm>
            <a:off x="6327522" y="4112321"/>
            <a:ext cx="860269"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Frank</a:t>
            </a:r>
            <a:endParaRPr lang="zh-CN" altLang="en-US" sz="900" dirty="0">
              <a:latin typeface="Times New Roman" panose="02020603050405020304" pitchFamily="18" charset="0"/>
              <a:cs typeface="Times New Roman" panose="02020603050405020304" pitchFamily="18" charset="0"/>
            </a:endParaRPr>
          </a:p>
        </p:txBody>
      </p:sp>
      <p:sp>
        <p:nvSpPr>
          <p:cNvPr id="98" name="文本框 323">
            <a:extLst>
              <a:ext uri="{FF2B5EF4-FFF2-40B4-BE49-F238E27FC236}">
                <a16:creationId xmlns="" xmlns:a16="http://schemas.microsoft.com/office/drawing/2014/main" id="{1C330EF3-EDA4-4A39-A808-676E8A3F6BC9}"/>
              </a:ext>
            </a:extLst>
          </p:cNvPr>
          <p:cNvSpPr txBox="1"/>
          <p:nvPr/>
        </p:nvSpPr>
        <p:spPr>
          <a:xfrm>
            <a:off x="2717809" y="4670063"/>
            <a:ext cx="646002"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John</a:t>
            </a:r>
            <a:endParaRPr lang="zh-CN" altLang="en-US" sz="900" dirty="0">
              <a:latin typeface="Times New Roman" panose="02020603050405020304" pitchFamily="18" charset="0"/>
              <a:cs typeface="Times New Roman" panose="02020603050405020304" pitchFamily="18" charset="0"/>
            </a:endParaRPr>
          </a:p>
        </p:txBody>
      </p:sp>
      <p:sp>
        <p:nvSpPr>
          <p:cNvPr id="99" name="文本框 324">
            <a:extLst>
              <a:ext uri="{FF2B5EF4-FFF2-40B4-BE49-F238E27FC236}">
                <a16:creationId xmlns="" xmlns:a16="http://schemas.microsoft.com/office/drawing/2014/main" id="{3C9D90A0-83BA-43A6-9DE8-12C22C434620}"/>
              </a:ext>
            </a:extLst>
          </p:cNvPr>
          <p:cNvSpPr txBox="1"/>
          <p:nvPr/>
        </p:nvSpPr>
        <p:spPr>
          <a:xfrm>
            <a:off x="966974" y="4032090"/>
            <a:ext cx="707158"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Mark</a:t>
            </a:r>
            <a:endParaRPr lang="en-US" altLang="zh-CN" sz="900" dirty="0">
              <a:latin typeface="Times New Roman" panose="02020603050405020304" pitchFamily="18" charset="0"/>
              <a:cs typeface="Times New Roman" panose="02020603050405020304" pitchFamily="18" charset="0"/>
            </a:endParaRPr>
          </a:p>
        </p:txBody>
      </p:sp>
      <p:sp>
        <p:nvSpPr>
          <p:cNvPr id="100" name="文本框 325">
            <a:extLst>
              <a:ext uri="{FF2B5EF4-FFF2-40B4-BE49-F238E27FC236}">
                <a16:creationId xmlns="" xmlns:a16="http://schemas.microsoft.com/office/drawing/2014/main" id="{E59391EF-750E-465B-9A07-7E1A11B9303D}"/>
              </a:ext>
            </a:extLst>
          </p:cNvPr>
          <p:cNvSpPr txBox="1"/>
          <p:nvPr/>
        </p:nvSpPr>
        <p:spPr>
          <a:xfrm>
            <a:off x="3855165" y="1067606"/>
            <a:ext cx="666387"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Jim</a:t>
            </a:r>
            <a:endParaRPr lang="zh-CN" altLang="en-US" sz="900" dirty="0">
              <a:latin typeface="Times New Roman" panose="02020603050405020304" pitchFamily="18" charset="0"/>
              <a:cs typeface="Times New Roman" panose="02020603050405020304" pitchFamily="18" charset="0"/>
            </a:endParaRPr>
          </a:p>
        </p:txBody>
      </p:sp>
      <p:sp>
        <p:nvSpPr>
          <p:cNvPr id="101" name="文本框 467">
            <a:extLst>
              <a:ext uri="{FF2B5EF4-FFF2-40B4-BE49-F238E27FC236}">
                <a16:creationId xmlns="" xmlns:a16="http://schemas.microsoft.com/office/drawing/2014/main" id="{778CAC17-9E7C-4A38-A553-317376133F33}"/>
              </a:ext>
            </a:extLst>
          </p:cNvPr>
          <p:cNvSpPr txBox="1"/>
          <p:nvPr/>
        </p:nvSpPr>
        <p:spPr>
          <a:xfrm>
            <a:off x="5672397" y="3037453"/>
            <a:ext cx="739242"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Bill</a:t>
            </a:r>
            <a:endParaRPr lang="zh-CN" altLang="en-US" sz="900" dirty="0">
              <a:latin typeface="Times New Roman" panose="02020603050405020304" pitchFamily="18" charset="0"/>
              <a:cs typeface="Times New Roman" panose="02020603050405020304" pitchFamily="18" charset="0"/>
            </a:endParaRPr>
          </a:p>
        </p:txBody>
      </p:sp>
      <p:sp>
        <p:nvSpPr>
          <p:cNvPr id="107" name="文本框 586">
            <a:extLst>
              <a:ext uri="{FF2B5EF4-FFF2-40B4-BE49-F238E27FC236}">
                <a16:creationId xmlns="" xmlns:a16="http://schemas.microsoft.com/office/drawing/2014/main" id="{158DAEBD-77FC-4795-912D-7E8A7A2FC0B4}"/>
              </a:ext>
            </a:extLst>
          </p:cNvPr>
          <p:cNvSpPr txBox="1"/>
          <p:nvPr/>
        </p:nvSpPr>
        <p:spPr>
          <a:xfrm>
            <a:off x="5028759" y="3819400"/>
            <a:ext cx="860269"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Lee</a:t>
            </a:r>
            <a:endParaRPr lang="zh-CN" altLang="en-US" sz="900" dirty="0">
              <a:latin typeface="Times New Roman" panose="02020603050405020304" pitchFamily="18" charset="0"/>
              <a:cs typeface="Times New Roman" panose="02020603050405020304" pitchFamily="18" charset="0"/>
            </a:endParaRPr>
          </a:p>
        </p:txBody>
      </p:sp>
      <p:pic>
        <p:nvPicPr>
          <p:cNvPr id="111" name="图形 133">
            <a:extLst>
              <a:ext uri="{FF2B5EF4-FFF2-40B4-BE49-F238E27FC236}">
                <a16:creationId xmlns="" xmlns:a16="http://schemas.microsoft.com/office/drawing/2014/main" id="{A5BFDD3E-4EC6-44F8-842C-9B06F6A29136}"/>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72947" y="1146336"/>
            <a:ext cx="470286" cy="467946"/>
          </a:xfrm>
          <a:prstGeom prst="rect">
            <a:avLst/>
          </a:prstGeom>
        </p:spPr>
      </p:pic>
      <p:pic>
        <p:nvPicPr>
          <p:cNvPr id="112" name="图形 134">
            <a:extLst>
              <a:ext uri="{FF2B5EF4-FFF2-40B4-BE49-F238E27FC236}">
                <a16:creationId xmlns="" xmlns:a16="http://schemas.microsoft.com/office/drawing/2014/main" id="{D8B5A699-EE2C-45E9-AFDB-C15B67740675}"/>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538372" y="1647282"/>
            <a:ext cx="470286" cy="467946"/>
          </a:xfrm>
          <a:prstGeom prst="rect">
            <a:avLst/>
          </a:prstGeom>
        </p:spPr>
      </p:pic>
      <p:pic>
        <p:nvPicPr>
          <p:cNvPr id="113" name="图形 140">
            <a:extLst>
              <a:ext uri="{FF2B5EF4-FFF2-40B4-BE49-F238E27FC236}">
                <a16:creationId xmlns="" xmlns:a16="http://schemas.microsoft.com/office/drawing/2014/main" id="{CB098BFA-AE7B-427C-ADB0-9A71369977E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731341" y="2352717"/>
            <a:ext cx="470286" cy="467946"/>
          </a:xfrm>
          <a:prstGeom prst="rect">
            <a:avLst/>
          </a:prstGeom>
        </p:spPr>
      </p:pic>
      <p:pic>
        <p:nvPicPr>
          <p:cNvPr id="114" name="图形 124">
            <a:extLst>
              <a:ext uri="{FF2B5EF4-FFF2-40B4-BE49-F238E27FC236}">
                <a16:creationId xmlns="" xmlns:a16="http://schemas.microsoft.com/office/drawing/2014/main" id="{59DEBDA3-8B9D-4BBF-B125-F507A954E97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2369718" y="4496841"/>
            <a:ext cx="470286" cy="467946"/>
          </a:xfrm>
          <a:prstGeom prst="rect">
            <a:avLst/>
          </a:prstGeom>
        </p:spPr>
      </p:pic>
      <p:pic>
        <p:nvPicPr>
          <p:cNvPr id="115" name="图形 124">
            <a:extLst>
              <a:ext uri="{FF2B5EF4-FFF2-40B4-BE49-F238E27FC236}">
                <a16:creationId xmlns="" xmlns:a16="http://schemas.microsoft.com/office/drawing/2014/main" id="{CE116E1E-E701-444C-ACBF-F180B57FF342}"/>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898882" y="3466441"/>
            <a:ext cx="470286" cy="467946"/>
          </a:xfrm>
          <a:prstGeom prst="rect">
            <a:avLst/>
          </a:prstGeom>
        </p:spPr>
      </p:pic>
      <p:pic>
        <p:nvPicPr>
          <p:cNvPr id="116" name="图形 124">
            <a:extLst>
              <a:ext uri="{FF2B5EF4-FFF2-40B4-BE49-F238E27FC236}">
                <a16:creationId xmlns="" xmlns:a16="http://schemas.microsoft.com/office/drawing/2014/main" id="{70D92372-1E91-413E-A63A-72A2A3BC8ECC}"/>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467819" y="3191819"/>
            <a:ext cx="477146" cy="474772"/>
          </a:xfrm>
          <a:prstGeom prst="rect">
            <a:avLst/>
          </a:prstGeom>
        </p:spPr>
      </p:pic>
      <p:pic>
        <p:nvPicPr>
          <p:cNvPr id="117" name="图形 124">
            <a:extLst>
              <a:ext uri="{FF2B5EF4-FFF2-40B4-BE49-F238E27FC236}">
                <a16:creationId xmlns="" xmlns:a16="http://schemas.microsoft.com/office/drawing/2014/main" id="{C4DB8909-1791-4CD9-BCB6-93ED3523E08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920309" y="3838807"/>
            <a:ext cx="470286" cy="467946"/>
          </a:xfrm>
          <a:prstGeom prst="rect">
            <a:avLst/>
          </a:prstGeom>
        </p:spPr>
      </p:pic>
      <p:pic>
        <p:nvPicPr>
          <p:cNvPr id="118" name="图形 124">
            <a:extLst>
              <a:ext uri="{FF2B5EF4-FFF2-40B4-BE49-F238E27FC236}">
                <a16:creationId xmlns="" xmlns:a16="http://schemas.microsoft.com/office/drawing/2014/main" id="{B1AAF8CC-87AD-4E33-B842-C042F73E42F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287371" y="2924555"/>
            <a:ext cx="470286" cy="467946"/>
          </a:xfrm>
          <a:prstGeom prst="rect">
            <a:avLst/>
          </a:prstGeom>
        </p:spPr>
      </p:pic>
      <p:pic>
        <p:nvPicPr>
          <p:cNvPr id="119" name="图形 124">
            <a:extLst>
              <a:ext uri="{FF2B5EF4-FFF2-40B4-BE49-F238E27FC236}">
                <a16:creationId xmlns="" xmlns:a16="http://schemas.microsoft.com/office/drawing/2014/main" id="{0F03DDF0-E0A8-4A79-872F-F1F0345369C2}"/>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599605" y="2977530"/>
            <a:ext cx="470286" cy="467946"/>
          </a:xfrm>
          <a:prstGeom prst="rect">
            <a:avLst/>
          </a:prstGeom>
        </p:spPr>
      </p:pic>
      <p:pic>
        <p:nvPicPr>
          <p:cNvPr id="120" name="图形 124">
            <a:extLst>
              <a:ext uri="{FF2B5EF4-FFF2-40B4-BE49-F238E27FC236}">
                <a16:creationId xmlns="" xmlns:a16="http://schemas.microsoft.com/office/drawing/2014/main" id="{03FA76F0-B5E7-4AAC-BA04-A7C6CD6504E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422588" y="809399"/>
            <a:ext cx="470286" cy="467946"/>
          </a:xfrm>
          <a:prstGeom prst="rect">
            <a:avLst/>
          </a:prstGeom>
        </p:spPr>
      </p:pic>
      <p:pic>
        <p:nvPicPr>
          <p:cNvPr id="121" name="图形 124">
            <a:extLst>
              <a:ext uri="{FF2B5EF4-FFF2-40B4-BE49-F238E27FC236}">
                <a16:creationId xmlns="" xmlns:a16="http://schemas.microsoft.com/office/drawing/2014/main" id="{30A78669-B286-4767-8E42-18F4254B76C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101512" y="1264232"/>
            <a:ext cx="470286" cy="467946"/>
          </a:xfrm>
          <a:prstGeom prst="rect">
            <a:avLst/>
          </a:prstGeom>
        </p:spPr>
      </p:pic>
      <p:pic>
        <p:nvPicPr>
          <p:cNvPr id="122" name="图形 124">
            <a:extLst>
              <a:ext uri="{FF2B5EF4-FFF2-40B4-BE49-F238E27FC236}">
                <a16:creationId xmlns="" xmlns:a16="http://schemas.microsoft.com/office/drawing/2014/main" id="{CD92EAA5-7C93-4E95-B722-2BA35C15988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112409" y="3612208"/>
            <a:ext cx="470286" cy="467946"/>
          </a:xfrm>
          <a:prstGeom prst="rect">
            <a:avLst/>
          </a:prstGeom>
        </p:spPr>
      </p:pic>
      <p:pic>
        <p:nvPicPr>
          <p:cNvPr id="123" name="图形 124">
            <a:extLst>
              <a:ext uri="{FF2B5EF4-FFF2-40B4-BE49-F238E27FC236}">
                <a16:creationId xmlns="" xmlns:a16="http://schemas.microsoft.com/office/drawing/2014/main" id="{72518239-1B39-47B2-9936-0000672D0B8B}"/>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853069" y="2420766"/>
            <a:ext cx="470286" cy="467946"/>
          </a:xfrm>
          <a:prstGeom prst="rect">
            <a:avLst/>
          </a:prstGeom>
        </p:spPr>
      </p:pic>
    </p:spTree>
    <p:extLst>
      <p:ext uri="{BB962C8B-B14F-4D97-AF65-F5344CB8AC3E}">
        <p14:creationId xmlns:p14="http://schemas.microsoft.com/office/powerpoint/2010/main" val="3242050737"/>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1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fade">
                                      <p:cBhvr>
                                        <p:cTn id="17" dur="500"/>
                                        <p:tgtEl>
                                          <p:spTgt spid="1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6"/>
                                        </p:tgtEl>
                                        <p:attrNameLst>
                                          <p:attrName>style.visibility</p:attrName>
                                        </p:attrNameLst>
                                      </p:cBhvr>
                                      <p:to>
                                        <p:strVal val="visible"/>
                                      </p:to>
                                    </p:set>
                                    <p:animEffect transition="in" filter="fade">
                                      <p:cBhvr>
                                        <p:cTn id="20" dur="500"/>
                                        <p:tgtEl>
                                          <p:spTgt spid="1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127" grpId="0"/>
      <p:bldP spid="125" grpId="0" animBg="1"/>
      <p:bldP spid="1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00725"/>
            <a:ext cx="8520599" cy="572699"/>
          </a:xfrm>
          <a:prstGeom prst="rect">
            <a:avLst/>
          </a:prstGeom>
        </p:spPr>
        <p:txBody>
          <a:bodyPr lIns="91425" tIns="91425" rIns="91425" bIns="91425" anchor="t" anchorCtr="0">
            <a:noAutofit/>
          </a:bodyPr>
          <a:lstStyle/>
          <a:p>
            <a:pPr lvl="0"/>
            <a:r>
              <a:rPr lang="en-US" altLang="zh-CN" dirty="0">
                <a:solidFill>
                  <a:srgbClr val="000000"/>
                </a:solidFill>
              </a:rPr>
              <a:t>Community retrieval</a:t>
            </a:r>
            <a:endParaRPr lang="en" sz="2400" b="1" dirty="0"/>
          </a:p>
        </p:txBody>
      </p:sp>
      <p:sp>
        <p:nvSpPr>
          <p:cNvPr id="61" name="Shape 61"/>
          <p:cNvSpPr txBox="1">
            <a:spLocks noGrp="1"/>
          </p:cNvSpPr>
          <p:nvPr>
            <p:ph type="body" idx="1"/>
          </p:nvPr>
        </p:nvSpPr>
        <p:spPr>
          <a:xfrm>
            <a:off x="311699" y="871747"/>
            <a:ext cx="8520599" cy="4185069"/>
          </a:xfrm>
          <a:prstGeom prst="rect">
            <a:avLst/>
          </a:prstGeom>
        </p:spPr>
        <p:txBody>
          <a:bodyPr lIns="91425" tIns="91425" rIns="91425" bIns="91425" anchor="t" anchorCtr="0">
            <a:noAutofit/>
          </a:bodyPr>
          <a:lstStyle/>
          <a:p>
            <a:pPr marL="457200" lvl="0" indent="-381000" rtl="0">
              <a:lnSpc>
                <a:spcPct val="100000"/>
              </a:lnSpc>
              <a:spcBef>
                <a:spcPts val="0"/>
              </a:spcBef>
              <a:buClr>
                <a:srgbClr val="000000"/>
              </a:buClr>
              <a:buSzPct val="120000"/>
              <a:buChar char="●"/>
            </a:pPr>
            <a:r>
              <a:rPr lang="en-US" altLang="zh-CN" dirty="0">
                <a:solidFill>
                  <a:srgbClr val="000000"/>
                </a:solidFill>
              </a:rPr>
              <a:t>Spatial databases</a:t>
            </a:r>
          </a:p>
          <a:p>
            <a:pPr marL="76200" lvl="0" rtl="0">
              <a:lnSpc>
                <a:spcPct val="100000"/>
              </a:lnSpc>
              <a:spcBef>
                <a:spcPts val="0"/>
              </a:spcBef>
              <a:buClr>
                <a:srgbClr val="000000"/>
              </a:buClr>
              <a:buSzPct val="120000"/>
            </a:pPr>
            <a:r>
              <a:rPr lang="en-US" altLang="zh-CN" sz="1600" i="1" dirty="0">
                <a:solidFill>
                  <a:srgbClr val="000000"/>
                </a:solidFill>
              </a:rPr>
              <a:t>	- Spatial keyword query</a:t>
            </a:r>
            <a:r>
              <a:rPr lang="en-US" altLang="zh-CN" sz="1600" dirty="0">
                <a:solidFill>
                  <a:srgbClr val="000000"/>
                </a:solidFill>
              </a:rPr>
              <a:t>[6], </a:t>
            </a:r>
            <a:r>
              <a:rPr lang="en-US" altLang="zh-CN" sz="1600" i="1" dirty="0">
                <a:solidFill>
                  <a:srgbClr val="000000"/>
                </a:solidFill>
              </a:rPr>
              <a:t>locality search</a:t>
            </a:r>
            <a:r>
              <a:rPr lang="en-US" altLang="zh-CN" sz="1600" dirty="0">
                <a:solidFill>
                  <a:srgbClr val="000000"/>
                </a:solidFill>
              </a:rPr>
              <a:t>[7], …</a:t>
            </a:r>
          </a:p>
          <a:p>
            <a:pPr marL="457200" lvl="0" indent="-381000" rtl="0">
              <a:lnSpc>
                <a:spcPct val="100000"/>
              </a:lnSpc>
              <a:spcBef>
                <a:spcPts val="0"/>
              </a:spcBef>
              <a:buClr>
                <a:srgbClr val="000000"/>
              </a:buClr>
              <a:buSzPct val="120000"/>
              <a:buChar char="●"/>
            </a:pPr>
            <a:r>
              <a:rPr lang="en-US" altLang="zh-CN" dirty="0">
                <a:solidFill>
                  <a:srgbClr val="000000"/>
                </a:solidFill>
              </a:rPr>
              <a:t>Non-spatial graphs</a:t>
            </a:r>
          </a:p>
          <a:p>
            <a:pPr marL="76200" lvl="0">
              <a:lnSpc>
                <a:spcPct val="100000"/>
              </a:lnSpc>
              <a:buClr>
                <a:srgbClr val="000000"/>
              </a:buClr>
              <a:buSzPct val="120000"/>
            </a:pPr>
            <a:r>
              <a:rPr lang="en-US" altLang="zh-CN" sz="1600" dirty="0">
                <a:solidFill>
                  <a:srgbClr val="000000"/>
                </a:solidFill>
              </a:rPr>
              <a:t>	- </a:t>
            </a:r>
            <a:r>
              <a:rPr lang="en-US" altLang="zh-CN" sz="1600" i="1" dirty="0">
                <a:solidFill>
                  <a:srgbClr val="000000"/>
                </a:solidFill>
              </a:rPr>
              <a:t>Models:</a:t>
            </a:r>
            <a:r>
              <a:rPr lang="en-US" altLang="zh-CN" sz="1600" dirty="0">
                <a:solidFill>
                  <a:srgbClr val="000000"/>
                </a:solidFill>
              </a:rPr>
              <a:t> </a:t>
            </a:r>
            <a:r>
              <a:rPr lang="en-US" altLang="zh-CN" sz="1600" i="1" dirty="0">
                <a:solidFill>
                  <a:srgbClr val="000000"/>
                </a:solidFill>
              </a:rPr>
              <a:t>k-core</a:t>
            </a:r>
            <a:r>
              <a:rPr lang="en-US" altLang="zh-CN" sz="1600" dirty="0">
                <a:solidFill>
                  <a:srgbClr val="000000"/>
                </a:solidFill>
              </a:rPr>
              <a:t>[1], </a:t>
            </a:r>
            <a:r>
              <a:rPr lang="en-US" altLang="zh-CN" sz="1600" i="1" dirty="0">
                <a:solidFill>
                  <a:srgbClr val="000000"/>
                </a:solidFill>
              </a:rPr>
              <a:t>k-truss</a:t>
            </a:r>
            <a:r>
              <a:rPr lang="en-US" altLang="zh-CN" sz="1600" dirty="0">
                <a:solidFill>
                  <a:srgbClr val="000000"/>
                </a:solidFill>
              </a:rPr>
              <a:t>[4], </a:t>
            </a:r>
            <a:r>
              <a:rPr lang="en-US" altLang="zh-CN" sz="1600" i="1" dirty="0">
                <a:solidFill>
                  <a:srgbClr val="000000"/>
                </a:solidFill>
              </a:rPr>
              <a:t>clique</a:t>
            </a:r>
            <a:r>
              <a:rPr lang="en-US" altLang="zh-CN" sz="1600" dirty="0">
                <a:solidFill>
                  <a:srgbClr val="000000"/>
                </a:solidFill>
              </a:rPr>
              <a:t>[5],  …</a:t>
            </a:r>
          </a:p>
          <a:p>
            <a:pPr marL="457200" lvl="0" indent="-381000" rtl="0">
              <a:lnSpc>
                <a:spcPct val="100000"/>
              </a:lnSpc>
              <a:spcBef>
                <a:spcPts val="0"/>
              </a:spcBef>
              <a:buClr>
                <a:srgbClr val="000000"/>
              </a:buClr>
              <a:buSzPct val="120000"/>
              <a:buChar char="●"/>
            </a:pPr>
            <a:r>
              <a:rPr lang="en-US" altLang="zh-CN" dirty="0">
                <a:solidFill>
                  <a:srgbClr val="000000"/>
                </a:solidFill>
              </a:rPr>
              <a:t>Spatial graphs</a:t>
            </a:r>
          </a:p>
          <a:p>
            <a:pPr marL="76200" lvl="0">
              <a:lnSpc>
                <a:spcPct val="100000"/>
              </a:lnSpc>
              <a:buClr>
                <a:srgbClr val="000000"/>
              </a:buClr>
              <a:buSzPct val="120000"/>
            </a:pPr>
            <a:r>
              <a:rPr lang="en-US" altLang="zh-CN" sz="1600" dirty="0">
                <a:solidFill>
                  <a:srgbClr val="000000"/>
                </a:solidFill>
              </a:rPr>
              <a:t>	- </a:t>
            </a:r>
            <a:r>
              <a:rPr lang="en-US" altLang="zh-CN" sz="1600" i="1" dirty="0">
                <a:solidFill>
                  <a:srgbClr val="000000"/>
                </a:solidFill>
              </a:rPr>
              <a:t>Spatial-aware-community search[2]</a:t>
            </a:r>
            <a:r>
              <a:rPr lang="en-US" altLang="zh-CN" sz="1600" dirty="0">
                <a:solidFill>
                  <a:srgbClr val="000000"/>
                </a:solidFill>
              </a:rPr>
              <a:t>, </a:t>
            </a:r>
            <a:r>
              <a:rPr lang="en-US" altLang="zh-CN" sz="1600" i="1" dirty="0">
                <a:solidFill>
                  <a:srgbClr val="000000"/>
                </a:solidFill>
              </a:rPr>
              <a:t>(k, r)-core[3]</a:t>
            </a:r>
            <a:r>
              <a:rPr lang="en-US" altLang="zh-CN" sz="1600" dirty="0">
                <a:solidFill>
                  <a:srgbClr val="000000"/>
                </a:solidFill>
              </a:rPr>
              <a:t>, …</a:t>
            </a:r>
          </a:p>
        </p:txBody>
      </p:sp>
      <p:pic>
        <p:nvPicPr>
          <p:cNvPr id="63" name="Shape 63"/>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2" name="灯片编号占位符 1">
            <a:extLst>
              <a:ext uri="{FF2B5EF4-FFF2-40B4-BE49-F238E27FC236}">
                <a16:creationId xmlns="" xmlns:a16="http://schemas.microsoft.com/office/drawing/2014/main" id="{23649304-612B-4044-93C3-362513A40634}"/>
              </a:ext>
            </a:extLst>
          </p:cNvPr>
          <p:cNvSpPr>
            <a:spLocks noGrp="1"/>
          </p:cNvSpPr>
          <p:nvPr>
            <p:ph type="sldNum" idx="12"/>
          </p:nvPr>
        </p:nvSpPr>
        <p:spPr/>
        <p:txBody>
          <a:bodyPr/>
          <a:lstStyle/>
          <a:p>
            <a:pPr lvl="0">
              <a:spcBef>
                <a:spcPts val="0"/>
              </a:spcBef>
              <a:buNone/>
            </a:pPr>
            <a:fld id="{00000000-1234-1234-1234-123412341234}" type="slidenum">
              <a:rPr lang="en" smtClean="0"/>
              <a:t>5</a:t>
            </a:fld>
            <a:endParaRPr lang="en"/>
          </a:p>
        </p:txBody>
      </p:sp>
      <p:sp>
        <p:nvSpPr>
          <p:cNvPr id="7" name="矩形 6">
            <a:extLst>
              <a:ext uri="{FF2B5EF4-FFF2-40B4-BE49-F238E27FC236}">
                <a16:creationId xmlns="" xmlns:a16="http://schemas.microsoft.com/office/drawing/2014/main" id="{C44CEF2F-17F4-441C-AEBE-248F8CBE8871}"/>
              </a:ext>
            </a:extLst>
          </p:cNvPr>
          <p:cNvSpPr/>
          <p:nvPr/>
        </p:nvSpPr>
        <p:spPr>
          <a:xfrm>
            <a:off x="0" y="3570906"/>
            <a:ext cx="9647859" cy="1169551"/>
          </a:xfrm>
          <a:prstGeom prst="rect">
            <a:avLst/>
          </a:prstGeom>
        </p:spPr>
        <p:txBody>
          <a:bodyPr wrap="square">
            <a:spAutoFit/>
          </a:bodyPr>
          <a:lstStyle/>
          <a:p>
            <a:r>
              <a:rPr lang="en-US" altLang="zh-CN" sz="1000" dirty="0">
                <a:latin typeface="+mj-lt"/>
              </a:rPr>
              <a:t>[1] S. B. Seidman. Network structure and minimum degree. Social networks, 5(3):269–287, 1983.</a:t>
            </a:r>
            <a:endParaRPr lang="en-US" altLang="zh-CN" sz="1000" dirty="0">
              <a:solidFill>
                <a:srgbClr val="231F20"/>
              </a:solidFill>
              <a:latin typeface="+mj-lt"/>
            </a:endParaRPr>
          </a:p>
          <a:p>
            <a:r>
              <a:rPr lang="en-US" altLang="zh-CN" sz="1000" dirty="0">
                <a:solidFill>
                  <a:srgbClr val="231F20"/>
                </a:solidFill>
                <a:latin typeface="+mj-lt"/>
              </a:rPr>
              <a:t>[2] F. Zhang, Y. Zhang, L. Qin, W. Zhang, and X. Lin, “When engagement meets similarity: efficient (k, r)-core computation on social networks,” </a:t>
            </a:r>
            <a:r>
              <a:rPr lang="en-US" altLang="zh-CN" sz="1000" i="1" dirty="0">
                <a:solidFill>
                  <a:srgbClr val="231F20"/>
                </a:solidFill>
                <a:latin typeface="+mj-lt"/>
              </a:rPr>
              <a:t>PVLDB</a:t>
            </a:r>
            <a:r>
              <a:rPr lang="en-US" altLang="zh-CN" sz="1000" dirty="0">
                <a:solidFill>
                  <a:srgbClr val="231F20"/>
                </a:solidFill>
                <a:latin typeface="+mj-lt"/>
              </a:rPr>
              <a:t>, 2017.</a:t>
            </a:r>
          </a:p>
          <a:p>
            <a:r>
              <a:rPr lang="en-US" altLang="zh-CN" sz="1000" dirty="0">
                <a:latin typeface="+mj-lt"/>
              </a:rPr>
              <a:t>[3] Y. Fang, R. Cheng, X. Li, S. Luo, and J. Hu, “Effective community search over large spatial graphs,” PVLDB, 2017.</a:t>
            </a:r>
          </a:p>
          <a:p>
            <a:r>
              <a:rPr lang="en-US" altLang="zh-CN" sz="1000" dirty="0">
                <a:latin typeface="+mj-lt"/>
              </a:rPr>
              <a:t>[4] J. Cohen, “Trusses: Cohesive subgraphs for social network analysis,” </a:t>
            </a:r>
            <a:r>
              <a:rPr lang="en-US" altLang="zh-CN" sz="1000" i="1" dirty="0">
                <a:latin typeface="+mj-lt"/>
              </a:rPr>
              <a:t>NSATR</a:t>
            </a:r>
            <a:r>
              <a:rPr lang="en-US" altLang="zh-CN" sz="1000" dirty="0">
                <a:latin typeface="+mj-lt"/>
              </a:rPr>
              <a:t>, vol. 16, 2008. </a:t>
            </a:r>
            <a:br>
              <a:rPr lang="en-US" altLang="zh-CN" sz="1000" dirty="0">
                <a:latin typeface="+mj-lt"/>
              </a:rPr>
            </a:br>
            <a:r>
              <a:rPr lang="en-US" altLang="zh-CN" sz="1000" dirty="0">
                <a:latin typeface="+mj-lt"/>
              </a:rPr>
              <a:t>[5] R. D. </a:t>
            </a:r>
            <a:r>
              <a:rPr lang="en-US" altLang="zh-CN" sz="1000" dirty="0" err="1">
                <a:latin typeface="+mj-lt"/>
              </a:rPr>
              <a:t>Luce</a:t>
            </a:r>
            <a:r>
              <a:rPr lang="en-US" altLang="zh-CN" sz="1000" dirty="0">
                <a:latin typeface="+mj-lt"/>
              </a:rPr>
              <a:t> and A. D. Perry, “A method of matrix analysis of group structure,” </a:t>
            </a:r>
            <a:r>
              <a:rPr lang="en-US" altLang="zh-CN" sz="1000" i="1" dirty="0" err="1">
                <a:latin typeface="+mj-lt"/>
              </a:rPr>
              <a:t>Psychometrika</a:t>
            </a:r>
            <a:r>
              <a:rPr lang="en-US" altLang="zh-CN" sz="1000" dirty="0">
                <a:latin typeface="+mj-lt"/>
              </a:rPr>
              <a:t>, vol. 14, no. 2, pp. 95–116, 1949 </a:t>
            </a:r>
            <a:br>
              <a:rPr lang="en-US" altLang="zh-CN" sz="1000" dirty="0">
                <a:latin typeface="+mj-lt"/>
              </a:rPr>
            </a:br>
            <a:r>
              <a:rPr lang="en-US" altLang="zh-CN" sz="1000" dirty="0">
                <a:latin typeface="+mj-lt"/>
              </a:rPr>
              <a:t>[6]T. Guo, X. Cao, and G. Cong, “Efficient algorithms for answering the m-closest keywords query,” in </a:t>
            </a:r>
            <a:r>
              <a:rPr lang="en-US" altLang="zh-CN" sz="1000" i="1" dirty="0">
                <a:latin typeface="+mj-lt"/>
              </a:rPr>
              <a:t>SIGMOD</a:t>
            </a:r>
            <a:r>
              <a:rPr lang="en-US" altLang="zh-CN" sz="1000" dirty="0">
                <a:latin typeface="+mj-lt"/>
              </a:rPr>
              <a:t>. </a:t>
            </a:r>
            <a:br>
              <a:rPr lang="en-US" altLang="zh-CN" sz="1000" dirty="0">
                <a:latin typeface="+mj-lt"/>
              </a:rPr>
            </a:br>
            <a:r>
              <a:rPr lang="en-US" altLang="zh-CN" sz="1000" dirty="0">
                <a:latin typeface="+mj-lt"/>
              </a:rPr>
              <a:t>[7] Q. Qu, S. Liu, B. Yang, and C. S. Jensen, “Efficient top-k spatial locality search for co-located spatial web objects,” in </a:t>
            </a:r>
            <a:r>
              <a:rPr lang="en-US" altLang="zh-CN" sz="1000" i="1" dirty="0">
                <a:latin typeface="+mj-lt"/>
              </a:rPr>
              <a:t>Mobile Data Management (MDM), 2014</a:t>
            </a:r>
            <a:endParaRPr lang="zh-CN" altLang="en-US" sz="1000" dirty="0">
              <a:latin typeface="+mj-lt"/>
            </a:endParaRPr>
          </a:p>
        </p:txBody>
      </p:sp>
    </p:spTree>
    <p:extLst>
      <p:ext uri="{BB962C8B-B14F-4D97-AF65-F5344CB8AC3E}">
        <p14:creationId xmlns:p14="http://schemas.microsoft.com/office/powerpoint/2010/main" val="4179197291"/>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00725"/>
            <a:ext cx="8520599" cy="572699"/>
          </a:xfrm>
          <a:prstGeom prst="rect">
            <a:avLst/>
          </a:prstGeom>
        </p:spPr>
        <p:txBody>
          <a:bodyPr lIns="91425" tIns="91425" rIns="91425" bIns="91425" anchor="t" anchorCtr="0">
            <a:noAutofit/>
          </a:bodyPr>
          <a:lstStyle/>
          <a:p>
            <a:pPr lvl="0"/>
            <a:r>
              <a:rPr lang="en-US" altLang="zh-CN" b="1" i="1" dirty="0">
                <a:solidFill>
                  <a:srgbClr val="000000"/>
                </a:solidFill>
              </a:rPr>
              <a:t>k</a:t>
            </a:r>
            <a:r>
              <a:rPr lang="en-US" altLang="zh-CN" b="1" dirty="0">
                <a:solidFill>
                  <a:srgbClr val="000000"/>
                </a:solidFill>
              </a:rPr>
              <a:t>-core</a:t>
            </a:r>
            <a:endParaRPr lang="en" sz="2400" b="1" dirty="0"/>
          </a:p>
        </p:txBody>
      </p:sp>
      <p:pic>
        <p:nvPicPr>
          <p:cNvPr id="63" name="Shape 63"/>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2" name="灯片编号占位符 1">
            <a:extLst>
              <a:ext uri="{FF2B5EF4-FFF2-40B4-BE49-F238E27FC236}">
                <a16:creationId xmlns="" xmlns:a16="http://schemas.microsoft.com/office/drawing/2014/main" id="{23649304-612B-4044-93C3-362513A40634}"/>
              </a:ext>
            </a:extLst>
          </p:cNvPr>
          <p:cNvSpPr>
            <a:spLocks noGrp="1"/>
          </p:cNvSpPr>
          <p:nvPr>
            <p:ph type="sldNum" idx="12"/>
          </p:nvPr>
        </p:nvSpPr>
        <p:spPr/>
        <p:txBody>
          <a:bodyPr/>
          <a:lstStyle/>
          <a:p>
            <a:pPr lvl="0">
              <a:spcBef>
                <a:spcPts val="0"/>
              </a:spcBef>
              <a:buNone/>
            </a:pPr>
            <a:fld id="{00000000-1234-1234-1234-123412341234}" type="slidenum">
              <a:rPr lang="en" smtClean="0"/>
              <a:t>6</a:t>
            </a:fld>
            <a:endParaRPr lang="en"/>
          </a:p>
        </p:txBody>
      </p:sp>
      <p:sp>
        <p:nvSpPr>
          <p:cNvPr id="7" name="Rectangle 3">
            <a:extLst>
              <a:ext uri="{FF2B5EF4-FFF2-40B4-BE49-F238E27FC236}">
                <a16:creationId xmlns="" xmlns:a16="http://schemas.microsoft.com/office/drawing/2014/main" id="{A643C920-45DF-48C6-A609-B021F3F0B152}"/>
              </a:ext>
            </a:extLst>
          </p:cNvPr>
          <p:cNvSpPr txBox="1">
            <a:spLocks noChangeArrowheads="1"/>
          </p:cNvSpPr>
          <p:nvPr/>
        </p:nvSpPr>
        <p:spPr>
          <a:xfrm>
            <a:off x="334060" y="928222"/>
            <a:ext cx="7548880" cy="85344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rtl val="0"/>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9pPr>
          </a:lstStyle>
          <a:p>
            <a:r>
              <a:rPr lang="en-US" altLang="en-US" dirty="0">
                <a:solidFill>
                  <a:schemeClr val="tx1"/>
                </a:solidFill>
              </a:rPr>
              <a:t>Given a graph </a:t>
            </a:r>
            <a:r>
              <a:rPr lang="en-US" altLang="en-US" i="1" dirty="0">
                <a:solidFill>
                  <a:schemeClr val="tx1"/>
                </a:solidFill>
              </a:rPr>
              <a:t>G</a:t>
            </a:r>
            <a:r>
              <a:rPr lang="en-US" altLang="en-US" dirty="0">
                <a:solidFill>
                  <a:schemeClr val="tx1"/>
                </a:solidFill>
              </a:rPr>
              <a:t>, the </a:t>
            </a:r>
            <a:r>
              <a:rPr lang="en-US" altLang="en-US" i="1" dirty="0">
                <a:solidFill>
                  <a:schemeClr val="tx1"/>
                </a:solidFill>
              </a:rPr>
              <a:t>k</a:t>
            </a:r>
            <a:r>
              <a:rPr lang="en-US" altLang="en-US" dirty="0">
                <a:solidFill>
                  <a:schemeClr val="tx1"/>
                </a:solidFill>
              </a:rPr>
              <a:t>-core of </a:t>
            </a:r>
            <a:r>
              <a:rPr lang="en-US" altLang="en-US" i="1" dirty="0">
                <a:solidFill>
                  <a:schemeClr val="tx1"/>
                </a:solidFill>
              </a:rPr>
              <a:t>G</a:t>
            </a:r>
            <a:r>
              <a:rPr lang="en-US" altLang="en-US" dirty="0">
                <a:solidFill>
                  <a:schemeClr val="tx1"/>
                </a:solidFill>
              </a:rPr>
              <a:t> is a maximal subgraph where each node has at least </a:t>
            </a:r>
            <a:r>
              <a:rPr lang="en-US" altLang="en-US" i="1" dirty="0">
                <a:solidFill>
                  <a:schemeClr val="tx1"/>
                </a:solidFill>
              </a:rPr>
              <a:t>k</a:t>
            </a:r>
            <a:r>
              <a:rPr lang="en-US" altLang="en-US" dirty="0">
                <a:solidFill>
                  <a:schemeClr val="tx1"/>
                </a:solidFill>
              </a:rPr>
              <a:t> neighbors.</a:t>
            </a:r>
            <a:endParaRPr lang="en-US" altLang="en-US" dirty="0">
              <a:solidFill>
                <a:srgbClr val="FF0000"/>
              </a:solidFill>
            </a:endParaRPr>
          </a:p>
        </p:txBody>
      </p:sp>
      <p:sp>
        <p:nvSpPr>
          <p:cNvPr id="4" name="矩形 3">
            <a:extLst>
              <a:ext uri="{FF2B5EF4-FFF2-40B4-BE49-F238E27FC236}">
                <a16:creationId xmlns="" xmlns:a16="http://schemas.microsoft.com/office/drawing/2014/main" id="{C535CAD8-8562-4897-83B2-7C6922FD1273}"/>
              </a:ext>
            </a:extLst>
          </p:cNvPr>
          <p:cNvSpPr/>
          <p:nvPr/>
        </p:nvSpPr>
        <p:spPr>
          <a:xfrm>
            <a:off x="393014" y="4116686"/>
            <a:ext cx="8158480" cy="646331"/>
          </a:xfrm>
          <a:prstGeom prst="rect">
            <a:avLst/>
          </a:prstGeom>
        </p:spPr>
        <p:txBody>
          <a:bodyPr wrap="square">
            <a:spAutoFit/>
          </a:bodyPr>
          <a:lstStyle/>
          <a:p>
            <a:pPr eaLnBrk="1" hangingPunct="1"/>
            <a:r>
              <a:rPr lang="en-AU" altLang="en-US" sz="1800" dirty="0"/>
              <a:t>Applications: </a:t>
            </a:r>
          </a:p>
          <a:p>
            <a:pPr eaLnBrk="1" hangingPunct="1"/>
            <a:r>
              <a:rPr lang="en-AU" altLang="en-US" sz="1800" dirty="0"/>
              <a:t>	c</a:t>
            </a:r>
            <a:r>
              <a:rPr lang="en-AU" altLang="en-US" sz="1600" dirty="0"/>
              <a:t>ommunity </a:t>
            </a:r>
            <a:r>
              <a:rPr lang="en-AU" altLang="en-US" sz="1600" dirty="0" smtClean="0"/>
              <a:t>detection</a:t>
            </a:r>
            <a:r>
              <a:rPr lang="en-US" altLang="zh-CN" sz="1600" dirty="0" smtClean="0"/>
              <a:t>, </a:t>
            </a:r>
            <a:r>
              <a:rPr lang="en-US" altLang="zh-CN" sz="1600" dirty="0"/>
              <a:t>user engagement, event detection, …… </a:t>
            </a:r>
          </a:p>
        </p:txBody>
      </p:sp>
      <p:sp>
        <p:nvSpPr>
          <p:cNvPr id="10" name="TextBox 31">
            <a:extLst>
              <a:ext uri="{FF2B5EF4-FFF2-40B4-BE49-F238E27FC236}">
                <a16:creationId xmlns="" xmlns:a16="http://schemas.microsoft.com/office/drawing/2014/main" id="{EA5F76E9-BB18-4D8D-9976-84BDF78E59B9}"/>
              </a:ext>
            </a:extLst>
          </p:cNvPr>
          <p:cNvSpPr txBox="1"/>
          <p:nvPr/>
        </p:nvSpPr>
        <p:spPr>
          <a:xfrm>
            <a:off x="3424410" y="2194110"/>
            <a:ext cx="3018613" cy="400110"/>
          </a:xfrm>
          <a:prstGeom prst="rect">
            <a:avLst/>
          </a:prstGeom>
          <a:noFill/>
        </p:spPr>
        <p:txBody>
          <a:bodyPr wrap="square" rtlCol="0">
            <a:spAutoFit/>
          </a:bodyPr>
          <a:lstStyle/>
          <a:p>
            <a:r>
              <a:rPr lang="en-US" altLang="zh-CN" sz="2000" dirty="0">
                <a:solidFill>
                  <a:srgbClr val="FF0000"/>
                </a:solidFill>
              </a:rPr>
              <a:t>3-core</a:t>
            </a:r>
            <a:endParaRPr lang="zh-CN" altLang="en-US" sz="2000" dirty="0">
              <a:solidFill>
                <a:srgbClr val="FF0000"/>
              </a:solidFill>
            </a:endParaRPr>
          </a:p>
        </p:txBody>
      </p:sp>
      <p:cxnSp>
        <p:nvCxnSpPr>
          <p:cNvPr id="38" name="直接连接符 37">
            <a:extLst>
              <a:ext uri="{FF2B5EF4-FFF2-40B4-BE49-F238E27FC236}">
                <a16:creationId xmlns="" xmlns:a16="http://schemas.microsoft.com/office/drawing/2014/main" id="{84F4823B-4DA5-4EEF-AB49-679717F22B16}"/>
              </a:ext>
            </a:extLst>
          </p:cNvPr>
          <p:cNvCxnSpPr>
            <a:cxnSpLocks/>
          </p:cNvCxnSpPr>
          <p:nvPr/>
        </p:nvCxnSpPr>
        <p:spPr>
          <a:xfrm>
            <a:off x="5093700" y="2248119"/>
            <a:ext cx="576554" cy="103147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 xmlns:a16="http://schemas.microsoft.com/office/drawing/2014/main" id="{DD57B403-3EB8-4B0A-B053-E5499967C249}"/>
              </a:ext>
            </a:extLst>
          </p:cNvPr>
          <p:cNvCxnSpPr>
            <a:cxnSpLocks/>
          </p:cNvCxnSpPr>
          <p:nvPr/>
        </p:nvCxnSpPr>
        <p:spPr>
          <a:xfrm flipH="1" flipV="1">
            <a:off x="4455850" y="2735252"/>
            <a:ext cx="1294657" cy="77269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0" name="直接连接符 39">
            <a:extLst>
              <a:ext uri="{FF2B5EF4-FFF2-40B4-BE49-F238E27FC236}">
                <a16:creationId xmlns="" xmlns:a16="http://schemas.microsoft.com/office/drawing/2014/main" id="{DE543DF9-D23F-4850-A154-91E89B143967}"/>
              </a:ext>
            </a:extLst>
          </p:cNvPr>
          <p:cNvCxnSpPr>
            <a:cxnSpLocks/>
          </p:cNvCxnSpPr>
          <p:nvPr/>
        </p:nvCxnSpPr>
        <p:spPr>
          <a:xfrm flipH="1">
            <a:off x="4492060" y="2257255"/>
            <a:ext cx="598748" cy="44046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 name="直接连接符 40">
            <a:extLst>
              <a:ext uri="{FF2B5EF4-FFF2-40B4-BE49-F238E27FC236}">
                <a16:creationId xmlns="" xmlns:a16="http://schemas.microsoft.com/office/drawing/2014/main" id="{AC55D735-C2DF-48C5-9A7D-C963EBA6CC44}"/>
              </a:ext>
            </a:extLst>
          </p:cNvPr>
          <p:cNvCxnSpPr>
            <a:cxnSpLocks/>
          </p:cNvCxnSpPr>
          <p:nvPr/>
        </p:nvCxnSpPr>
        <p:spPr>
          <a:xfrm flipH="1" flipV="1">
            <a:off x="4727886" y="3459364"/>
            <a:ext cx="1011236" cy="50444"/>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2" name="直接连接符 41">
            <a:extLst>
              <a:ext uri="{FF2B5EF4-FFF2-40B4-BE49-F238E27FC236}">
                <a16:creationId xmlns="" xmlns:a16="http://schemas.microsoft.com/office/drawing/2014/main" id="{86A81FF1-45F8-4699-8312-D17F3E5D9C9B}"/>
              </a:ext>
            </a:extLst>
          </p:cNvPr>
          <p:cNvCxnSpPr>
            <a:cxnSpLocks/>
          </p:cNvCxnSpPr>
          <p:nvPr/>
        </p:nvCxnSpPr>
        <p:spPr>
          <a:xfrm flipH="1">
            <a:off x="3201096" y="2697723"/>
            <a:ext cx="1246417" cy="132535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 name="直接连接符 42">
            <a:extLst>
              <a:ext uri="{FF2B5EF4-FFF2-40B4-BE49-F238E27FC236}">
                <a16:creationId xmlns="" xmlns:a16="http://schemas.microsoft.com/office/drawing/2014/main" id="{778244C3-3C70-4D44-AF88-AFA19FE4BE34}"/>
              </a:ext>
            </a:extLst>
          </p:cNvPr>
          <p:cNvCxnSpPr>
            <a:cxnSpLocks/>
          </p:cNvCxnSpPr>
          <p:nvPr/>
        </p:nvCxnSpPr>
        <p:spPr>
          <a:xfrm flipH="1">
            <a:off x="4644999" y="2239728"/>
            <a:ext cx="452620" cy="103986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4" name="直接连接符 43">
            <a:extLst>
              <a:ext uri="{FF2B5EF4-FFF2-40B4-BE49-F238E27FC236}">
                <a16:creationId xmlns="" xmlns:a16="http://schemas.microsoft.com/office/drawing/2014/main" id="{1F4D0923-01E7-44E8-BB05-8DB803C149D0}"/>
              </a:ext>
            </a:extLst>
          </p:cNvPr>
          <p:cNvCxnSpPr>
            <a:cxnSpLocks/>
          </p:cNvCxnSpPr>
          <p:nvPr/>
        </p:nvCxnSpPr>
        <p:spPr>
          <a:xfrm>
            <a:off x="4455850" y="2744328"/>
            <a:ext cx="139086" cy="526134"/>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5" name="直接连接符 44">
            <a:extLst>
              <a:ext uri="{FF2B5EF4-FFF2-40B4-BE49-F238E27FC236}">
                <a16:creationId xmlns="" xmlns:a16="http://schemas.microsoft.com/office/drawing/2014/main" id="{39FE098E-B304-4F29-8294-3F0A0B03DCD9}"/>
              </a:ext>
            </a:extLst>
          </p:cNvPr>
          <p:cNvCxnSpPr>
            <a:cxnSpLocks/>
          </p:cNvCxnSpPr>
          <p:nvPr/>
        </p:nvCxnSpPr>
        <p:spPr>
          <a:xfrm>
            <a:off x="5790114" y="3516725"/>
            <a:ext cx="1497216" cy="51062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 name="直接连接符 45">
            <a:extLst>
              <a:ext uri="{FF2B5EF4-FFF2-40B4-BE49-F238E27FC236}">
                <a16:creationId xmlns="" xmlns:a16="http://schemas.microsoft.com/office/drawing/2014/main" id="{018B1BDB-B267-416A-BAB1-BAA802A06ED1}"/>
              </a:ext>
            </a:extLst>
          </p:cNvPr>
          <p:cNvCxnSpPr>
            <a:cxnSpLocks/>
          </p:cNvCxnSpPr>
          <p:nvPr/>
        </p:nvCxnSpPr>
        <p:spPr>
          <a:xfrm flipH="1" flipV="1">
            <a:off x="5098855" y="2241317"/>
            <a:ext cx="932589" cy="10936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7" name="直接连接符 46">
            <a:extLst>
              <a:ext uri="{FF2B5EF4-FFF2-40B4-BE49-F238E27FC236}">
                <a16:creationId xmlns="" xmlns:a16="http://schemas.microsoft.com/office/drawing/2014/main" id="{0C8B7204-D00A-4E95-A6AA-BAC1CE5F29FE}"/>
              </a:ext>
            </a:extLst>
          </p:cNvPr>
          <p:cNvCxnSpPr>
            <a:cxnSpLocks/>
          </p:cNvCxnSpPr>
          <p:nvPr/>
        </p:nvCxnSpPr>
        <p:spPr>
          <a:xfrm flipV="1">
            <a:off x="6031444" y="2152003"/>
            <a:ext cx="1070210" cy="19855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9" name="直接连接符 48">
            <a:extLst>
              <a:ext uri="{FF2B5EF4-FFF2-40B4-BE49-F238E27FC236}">
                <a16:creationId xmlns="" xmlns:a16="http://schemas.microsoft.com/office/drawing/2014/main" id="{3048F1FB-8A59-48E7-B72A-099FFC7CAE43}"/>
              </a:ext>
            </a:extLst>
          </p:cNvPr>
          <p:cNvCxnSpPr>
            <a:cxnSpLocks/>
          </p:cNvCxnSpPr>
          <p:nvPr/>
        </p:nvCxnSpPr>
        <p:spPr>
          <a:xfrm flipH="1" flipV="1">
            <a:off x="6031446" y="2335623"/>
            <a:ext cx="1345660" cy="169172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0" name="直接连接符 49">
            <a:extLst>
              <a:ext uri="{FF2B5EF4-FFF2-40B4-BE49-F238E27FC236}">
                <a16:creationId xmlns="" xmlns:a16="http://schemas.microsoft.com/office/drawing/2014/main" id="{6ECFCF87-559E-4C7F-92C6-141739A0DF42}"/>
              </a:ext>
            </a:extLst>
          </p:cNvPr>
          <p:cNvCxnSpPr>
            <a:cxnSpLocks/>
          </p:cNvCxnSpPr>
          <p:nvPr/>
        </p:nvCxnSpPr>
        <p:spPr>
          <a:xfrm flipH="1" flipV="1">
            <a:off x="7156563" y="2141442"/>
            <a:ext cx="170994" cy="203202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52" name="Oval 8">
            <a:extLst>
              <a:ext uri="{FF2B5EF4-FFF2-40B4-BE49-F238E27FC236}">
                <a16:creationId xmlns="" xmlns:a16="http://schemas.microsoft.com/office/drawing/2014/main" id="{35E5B2D6-2D0B-459B-93B8-F93FF994A91F}"/>
              </a:ext>
            </a:extLst>
          </p:cNvPr>
          <p:cNvSpPr/>
          <p:nvPr/>
        </p:nvSpPr>
        <p:spPr>
          <a:xfrm>
            <a:off x="2979444" y="3806104"/>
            <a:ext cx="433952" cy="433952"/>
          </a:xfrm>
          <a:prstGeom prst="ellipse">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lIns="36000" tIns="0" rIns="0" bIns="36000" rtlCol="0" anchor="ctr"/>
          <a:lstStyle/>
          <a:p>
            <a:pPr algn="ctr"/>
            <a:endParaRPr lang="en-US" dirty="0">
              <a:solidFill>
                <a:schemeClr val="bg1"/>
              </a:solidFill>
            </a:endParaRPr>
          </a:p>
        </p:txBody>
      </p:sp>
      <p:sp>
        <p:nvSpPr>
          <p:cNvPr id="53" name="Oval 8">
            <a:extLst>
              <a:ext uri="{FF2B5EF4-FFF2-40B4-BE49-F238E27FC236}">
                <a16:creationId xmlns="" xmlns:a16="http://schemas.microsoft.com/office/drawing/2014/main" id="{3732D051-5E59-4925-9B75-9B5C94A08BA6}"/>
              </a:ext>
            </a:extLst>
          </p:cNvPr>
          <p:cNvSpPr/>
          <p:nvPr/>
        </p:nvSpPr>
        <p:spPr>
          <a:xfrm>
            <a:off x="4244272" y="2518179"/>
            <a:ext cx="433952" cy="433952"/>
          </a:xfrm>
          <a:prstGeom prst="ellipse">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lIns="36000" tIns="0" rIns="0" bIns="36000" rtlCol="0" anchor="ctr"/>
          <a:lstStyle/>
          <a:p>
            <a:pPr algn="ctr"/>
            <a:endParaRPr lang="en-US" dirty="0">
              <a:solidFill>
                <a:schemeClr val="bg1"/>
              </a:solidFill>
            </a:endParaRPr>
          </a:p>
        </p:txBody>
      </p:sp>
      <p:sp>
        <p:nvSpPr>
          <p:cNvPr id="54" name="Oval 8">
            <a:extLst>
              <a:ext uri="{FF2B5EF4-FFF2-40B4-BE49-F238E27FC236}">
                <a16:creationId xmlns="" xmlns:a16="http://schemas.microsoft.com/office/drawing/2014/main" id="{A45F1662-437C-477D-B1E7-F7E08BF86831}"/>
              </a:ext>
            </a:extLst>
          </p:cNvPr>
          <p:cNvSpPr/>
          <p:nvPr/>
        </p:nvSpPr>
        <p:spPr>
          <a:xfrm>
            <a:off x="4499765" y="3157455"/>
            <a:ext cx="433952" cy="433952"/>
          </a:xfrm>
          <a:prstGeom prst="ellipse">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lIns="36000" tIns="0" rIns="0" b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1pPr>
            <a:lvl2pPr marR="0" lvl="1"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2pPr>
            <a:lvl3pPr marR="0" lvl="2"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3pPr>
            <a:lvl4pPr marR="0" lvl="3"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4pPr>
            <a:lvl5pPr marR="0" lvl="4"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5pPr>
            <a:lvl6pPr marR="0" lvl="5"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6pPr>
            <a:lvl7pPr marR="0" lvl="6"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7pPr>
            <a:lvl8pPr marR="0" lvl="7"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8pPr>
            <a:lvl9pPr marR="0" lvl="8"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9pPr>
          </a:lstStyle>
          <a:p>
            <a:pPr algn="ctr"/>
            <a:endParaRPr lang="en-US" dirty="0">
              <a:solidFill>
                <a:schemeClr val="bg1"/>
              </a:solidFill>
            </a:endParaRPr>
          </a:p>
        </p:txBody>
      </p:sp>
      <p:sp>
        <p:nvSpPr>
          <p:cNvPr id="55" name="Oval 8">
            <a:extLst>
              <a:ext uri="{FF2B5EF4-FFF2-40B4-BE49-F238E27FC236}">
                <a16:creationId xmlns="" xmlns:a16="http://schemas.microsoft.com/office/drawing/2014/main" id="{41E4DDDE-7FFF-445C-8B67-97E3C2A1CC8D}"/>
              </a:ext>
            </a:extLst>
          </p:cNvPr>
          <p:cNvSpPr/>
          <p:nvPr/>
        </p:nvSpPr>
        <p:spPr>
          <a:xfrm>
            <a:off x="4873832" y="2060031"/>
            <a:ext cx="433952" cy="433952"/>
          </a:xfrm>
          <a:prstGeom prst="ellipse">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lIns="36000" tIns="0" rIns="0" b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1pPr>
            <a:lvl2pPr marR="0" lvl="1"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2pPr>
            <a:lvl3pPr marR="0" lvl="2"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3pPr>
            <a:lvl4pPr marR="0" lvl="3"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4pPr>
            <a:lvl5pPr marR="0" lvl="4"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5pPr>
            <a:lvl6pPr marR="0" lvl="5"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6pPr>
            <a:lvl7pPr marR="0" lvl="6"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7pPr>
            <a:lvl8pPr marR="0" lvl="7"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8pPr>
            <a:lvl9pPr marR="0" lvl="8"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9pPr>
          </a:lstStyle>
          <a:p>
            <a:pPr algn="ctr"/>
            <a:endParaRPr lang="en-US" dirty="0">
              <a:solidFill>
                <a:schemeClr val="bg1"/>
              </a:solidFill>
            </a:endParaRPr>
          </a:p>
        </p:txBody>
      </p:sp>
      <p:sp>
        <p:nvSpPr>
          <p:cNvPr id="56" name="Oval 8">
            <a:extLst>
              <a:ext uri="{FF2B5EF4-FFF2-40B4-BE49-F238E27FC236}">
                <a16:creationId xmlns="" xmlns:a16="http://schemas.microsoft.com/office/drawing/2014/main" id="{D91B497D-78BF-4362-A6BD-346FCBED015D}"/>
              </a:ext>
            </a:extLst>
          </p:cNvPr>
          <p:cNvSpPr/>
          <p:nvPr/>
        </p:nvSpPr>
        <p:spPr>
          <a:xfrm>
            <a:off x="5495442" y="3182761"/>
            <a:ext cx="433952" cy="433952"/>
          </a:xfrm>
          <a:prstGeom prst="ellipse">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lIns="36000" tIns="0" rIns="0" b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1pPr>
            <a:lvl2pPr marR="0" lvl="1"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2pPr>
            <a:lvl3pPr marR="0" lvl="2"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3pPr>
            <a:lvl4pPr marR="0" lvl="3"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4pPr>
            <a:lvl5pPr marR="0" lvl="4"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5pPr>
            <a:lvl6pPr marR="0" lvl="5"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6pPr>
            <a:lvl7pPr marR="0" lvl="6"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7pPr>
            <a:lvl8pPr marR="0" lvl="7"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8pPr>
            <a:lvl9pPr marR="0" lvl="8"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9pPr>
          </a:lstStyle>
          <a:p>
            <a:pPr algn="ctr"/>
            <a:endParaRPr lang="en-US" dirty="0">
              <a:solidFill>
                <a:schemeClr val="bg1"/>
              </a:solidFill>
            </a:endParaRPr>
          </a:p>
        </p:txBody>
      </p:sp>
      <p:sp>
        <p:nvSpPr>
          <p:cNvPr id="57" name="Oval 8">
            <a:extLst>
              <a:ext uri="{FF2B5EF4-FFF2-40B4-BE49-F238E27FC236}">
                <a16:creationId xmlns="" xmlns:a16="http://schemas.microsoft.com/office/drawing/2014/main" id="{CA7B1164-2E64-4012-AA59-5C23C5360F83}"/>
              </a:ext>
            </a:extLst>
          </p:cNvPr>
          <p:cNvSpPr/>
          <p:nvPr/>
        </p:nvSpPr>
        <p:spPr>
          <a:xfrm>
            <a:off x="6019988" y="2090508"/>
            <a:ext cx="433952" cy="433952"/>
          </a:xfrm>
          <a:prstGeom prst="ellipse">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lIns="36000" tIns="0" rIns="0" b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1pPr>
            <a:lvl2pPr marR="0" lvl="1"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2pPr>
            <a:lvl3pPr marR="0" lvl="2"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3pPr>
            <a:lvl4pPr marR="0" lvl="3"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4pPr>
            <a:lvl5pPr marR="0" lvl="4"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5pPr>
            <a:lvl6pPr marR="0" lvl="5"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6pPr>
            <a:lvl7pPr marR="0" lvl="6"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7pPr>
            <a:lvl8pPr marR="0" lvl="7"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8pPr>
            <a:lvl9pPr marR="0" lvl="8"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9pPr>
          </a:lstStyle>
          <a:p>
            <a:pPr algn="ctr"/>
            <a:endParaRPr lang="en-US" dirty="0">
              <a:solidFill>
                <a:schemeClr val="bg1"/>
              </a:solidFill>
            </a:endParaRPr>
          </a:p>
        </p:txBody>
      </p:sp>
      <p:sp>
        <p:nvSpPr>
          <p:cNvPr id="58" name="Oval 8">
            <a:extLst>
              <a:ext uri="{FF2B5EF4-FFF2-40B4-BE49-F238E27FC236}">
                <a16:creationId xmlns="" xmlns:a16="http://schemas.microsoft.com/office/drawing/2014/main" id="{DA439FBE-67A0-4EAA-AC3B-17757EEF1A52}"/>
              </a:ext>
            </a:extLst>
          </p:cNvPr>
          <p:cNvSpPr/>
          <p:nvPr/>
        </p:nvSpPr>
        <p:spPr>
          <a:xfrm>
            <a:off x="7127861" y="3802295"/>
            <a:ext cx="433952" cy="433952"/>
          </a:xfrm>
          <a:prstGeom prst="ellipse">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lIns="36000" tIns="0" rIns="0" b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1pPr>
            <a:lvl2pPr marR="0" lvl="1"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2pPr>
            <a:lvl3pPr marR="0" lvl="2"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3pPr>
            <a:lvl4pPr marR="0" lvl="3"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4pPr>
            <a:lvl5pPr marR="0" lvl="4"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5pPr>
            <a:lvl6pPr marR="0" lvl="5"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6pPr>
            <a:lvl7pPr marR="0" lvl="6"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7pPr>
            <a:lvl8pPr marR="0" lvl="7"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8pPr>
            <a:lvl9pPr marR="0" lvl="8"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9pPr>
          </a:lstStyle>
          <a:p>
            <a:pPr algn="ctr"/>
            <a:endParaRPr lang="en-US" dirty="0">
              <a:solidFill>
                <a:schemeClr val="bg1"/>
              </a:solidFill>
            </a:endParaRPr>
          </a:p>
        </p:txBody>
      </p:sp>
      <p:sp>
        <p:nvSpPr>
          <p:cNvPr id="59" name="Oval 8">
            <a:extLst>
              <a:ext uri="{FF2B5EF4-FFF2-40B4-BE49-F238E27FC236}">
                <a16:creationId xmlns="" xmlns:a16="http://schemas.microsoft.com/office/drawing/2014/main" id="{BB53DE80-0471-4C8E-9BCE-4972235BF08C}"/>
              </a:ext>
            </a:extLst>
          </p:cNvPr>
          <p:cNvSpPr/>
          <p:nvPr/>
        </p:nvSpPr>
        <p:spPr>
          <a:xfrm>
            <a:off x="6862700" y="1917016"/>
            <a:ext cx="433952" cy="433952"/>
          </a:xfrm>
          <a:prstGeom prst="ellipse">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lIns="36000" tIns="0" rIns="0" b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1pPr>
            <a:lvl2pPr marR="0" lvl="1"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2pPr>
            <a:lvl3pPr marR="0" lvl="2"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3pPr>
            <a:lvl4pPr marR="0" lvl="3"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4pPr>
            <a:lvl5pPr marR="0" lvl="4"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5pPr>
            <a:lvl6pPr marR="0" lvl="5"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6pPr>
            <a:lvl7pPr marR="0" lvl="6"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7pPr>
            <a:lvl8pPr marR="0" lvl="7"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8pPr>
            <a:lvl9pPr marR="0" lvl="8" algn="l" rtl="0">
              <a:lnSpc>
                <a:spcPct val="100000"/>
              </a:lnSpc>
              <a:spcBef>
                <a:spcPts val="0"/>
              </a:spcBef>
              <a:spcAft>
                <a:spcPts val="0"/>
              </a:spcAft>
              <a:buNone/>
              <a:defRPr sz="1400" b="0" i="0" u="none" strike="noStrike" cap="none">
                <a:solidFill>
                  <a:schemeClr val="dk1"/>
                </a:solidFill>
                <a:latin typeface="+mn-lt"/>
                <a:ea typeface="+mn-ea"/>
                <a:cs typeface="+mn-cs"/>
                <a:sym typeface="Arial"/>
                <a:rtl val="0"/>
              </a:defRPr>
            </a:lvl9pPr>
          </a:lstStyle>
          <a:p>
            <a:pPr algn="ctr"/>
            <a:endParaRPr lang="en-US" dirty="0">
              <a:solidFill>
                <a:schemeClr val="bg1"/>
              </a:solidFill>
            </a:endParaRPr>
          </a:p>
        </p:txBody>
      </p:sp>
      <p:sp>
        <p:nvSpPr>
          <p:cNvPr id="11" name="椭圆 10">
            <a:extLst>
              <a:ext uri="{FF2B5EF4-FFF2-40B4-BE49-F238E27FC236}">
                <a16:creationId xmlns="" xmlns:a16="http://schemas.microsoft.com/office/drawing/2014/main" id="{F7240E5C-FB9B-4A2D-B804-E78B96C01272}"/>
              </a:ext>
            </a:extLst>
          </p:cNvPr>
          <p:cNvSpPr/>
          <p:nvPr/>
        </p:nvSpPr>
        <p:spPr>
          <a:xfrm rot="19363239">
            <a:off x="4230418" y="2002527"/>
            <a:ext cx="1828478" cy="2007911"/>
          </a:xfrm>
          <a:prstGeom prst="ellipse">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92">
            <a:extLst>
              <a:ext uri="{FF2B5EF4-FFF2-40B4-BE49-F238E27FC236}">
                <a16:creationId xmlns="" xmlns:a16="http://schemas.microsoft.com/office/drawing/2014/main" id="{6ABB411E-DE21-4663-AEE8-ADFF3FCD26A4}"/>
              </a:ext>
            </a:extLst>
          </p:cNvPr>
          <p:cNvSpPr txBox="1"/>
          <p:nvPr/>
        </p:nvSpPr>
        <p:spPr>
          <a:xfrm>
            <a:off x="3000896" y="3724938"/>
            <a:ext cx="42351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i="1" dirty="0">
                <a:latin typeface="Times New Roman" panose="02020603050405020304" pitchFamily="18" charset="0"/>
                <a:cs typeface="Times New Roman" panose="02020603050405020304" pitchFamily="18" charset="0"/>
              </a:rPr>
              <a:t>v</a:t>
            </a:r>
            <a:r>
              <a:rPr lang="en-US" altLang="zh-CN" sz="2400" i="1" baseline="-25000" dirty="0">
                <a:latin typeface="Times New Roman" panose="02020603050405020304" pitchFamily="18" charset="0"/>
                <a:cs typeface="Times New Roman" panose="02020603050405020304" pitchFamily="18" charset="0"/>
              </a:rPr>
              <a:t>1</a:t>
            </a:r>
            <a:endParaRPr lang="zh-CN" altLang="en-US" sz="2400" i="1" baseline="-25000" dirty="0">
              <a:latin typeface="Times New Roman" panose="02020603050405020304" pitchFamily="18" charset="0"/>
              <a:cs typeface="Times New Roman" panose="02020603050405020304" pitchFamily="18" charset="0"/>
            </a:endParaRPr>
          </a:p>
        </p:txBody>
      </p:sp>
      <p:sp>
        <p:nvSpPr>
          <p:cNvPr id="66" name="文本框 92">
            <a:extLst>
              <a:ext uri="{FF2B5EF4-FFF2-40B4-BE49-F238E27FC236}">
                <a16:creationId xmlns="" xmlns:a16="http://schemas.microsoft.com/office/drawing/2014/main" id="{0180FCAA-D177-4E44-A7C1-B9292DFA4E9C}"/>
              </a:ext>
            </a:extLst>
          </p:cNvPr>
          <p:cNvSpPr txBox="1"/>
          <p:nvPr/>
        </p:nvSpPr>
        <p:spPr>
          <a:xfrm>
            <a:off x="4891487" y="1976954"/>
            <a:ext cx="42351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i="1" dirty="0">
                <a:latin typeface="Times New Roman" panose="02020603050405020304" pitchFamily="18" charset="0"/>
                <a:cs typeface="Times New Roman" panose="02020603050405020304" pitchFamily="18" charset="0"/>
              </a:rPr>
              <a:t>v</a:t>
            </a:r>
            <a:r>
              <a:rPr lang="en-US" altLang="zh-CN" sz="2400" i="1" baseline="-25000" dirty="0">
                <a:latin typeface="Times New Roman" panose="02020603050405020304" pitchFamily="18" charset="0"/>
                <a:cs typeface="Times New Roman" panose="02020603050405020304" pitchFamily="18" charset="0"/>
              </a:rPr>
              <a:t>4</a:t>
            </a:r>
            <a:endParaRPr lang="zh-CN" altLang="en-US" sz="2400" i="1" baseline="-25000" dirty="0">
              <a:latin typeface="Times New Roman" panose="02020603050405020304" pitchFamily="18" charset="0"/>
              <a:cs typeface="Times New Roman" panose="02020603050405020304" pitchFamily="18" charset="0"/>
            </a:endParaRPr>
          </a:p>
        </p:txBody>
      </p:sp>
      <p:sp>
        <p:nvSpPr>
          <p:cNvPr id="67" name="文本框 92">
            <a:extLst>
              <a:ext uri="{FF2B5EF4-FFF2-40B4-BE49-F238E27FC236}">
                <a16:creationId xmlns="" xmlns:a16="http://schemas.microsoft.com/office/drawing/2014/main" id="{6ABB411E-DE21-4663-AEE8-ADFF3FCD26A4}"/>
              </a:ext>
            </a:extLst>
          </p:cNvPr>
          <p:cNvSpPr txBox="1"/>
          <p:nvPr/>
        </p:nvSpPr>
        <p:spPr>
          <a:xfrm>
            <a:off x="4260497" y="2413206"/>
            <a:ext cx="423514" cy="461665"/>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2400" i="1" dirty="0">
                <a:latin typeface="Times New Roman" panose="02020603050405020304" pitchFamily="18" charset="0"/>
                <a:cs typeface="Times New Roman" panose="02020603050405020304" pitchFamily="18" charset="0"/>
              </a:rPr>
              <a:t>v</a:t>
            </a:r>
            <a:r>
              <a:rPr lang="en-US" altLang="zh-CN" sz="2400" i="1" baseline="-25000" dirty="0">
                <a:latin typeface="Times New Roman" panose="02020603050405020304" pitchFamily="18" charset="0"/>
                <a:cs typeface="Times New Roman" panose="02020603050405020304" pitchFamily="18" charset="0"/>
              </a:rPr>
              <a:t>2</a:t>
            </a:r>
            <a:endParaRPr lang="zh-CN" altLang="en-US" sz="2400" i="1" baseline="-25000" dirty="0">
              <a:latin typeface="Times New Roman" panose="02020603050405020304" pitchFamily="18" charset="0"/>
              <a:cs typeface="Times New Roman" panose="02020603050405020304" pitchFamily="18" charset="0"/>
            </a:endParaRPr>
          </a:p>
        </p:txBody>
      </p:sp>
      <p:sp>
        <p:nvSpPr>
          <p:cNvPr id="68" name="文本框 92">
            <a:extLst>
              <a:ext uri="{FF2B5EF4-FFF2-40B4-BE49-F238E27FC236}">
                <a16:creationId xmlns="" xmlns:a16="http://schemas.microsoft.com/office/drawing/2014/main" id="{7D6D1B37-F36A-45DD-BEB1-9484AC9FE1B2}"/>
              </a:ext>
            </a:extLst>
          </p:cNvPr>
          <p:cNvSpPr txBox="1"/>
          <p:nvPr/>
        </p:nvSpPr>
        <p:spPr>
          <a:xfrm>
            <a:off x="4515896" y="3074179"/>
            <a:ext cx="423514" cy="461665"/>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2400" i="1" dirty="0">
                <a:latin typeface="Times New Roman" panose="02020603050405020304" pitchFamily="18" charset="0"/>
                <a:cs typeface="Times New Roman" panose="02020603050405020304" pitchFamily="18" charset="0"/>
              </a:rPr>
              <a:t>v</a:t>
            </a:r>
            <a:r>
              <a:rPr lang="en-US" altLang="zh-CN" sz="2400" i="1" baseline="-25000" dirty="0">
                <a:latin typeface="Times New Roman" panose="02020603050405020304" pitchFamily="18" charset="0"/>
                <a:cs typeface="Times New Roman" panose="02020603050405020304" pitchFamily="18" charset="0"/>
              </a:rPr>
              <a:t>3</a:t>
            </a:r>
            <a:endParaRPr lang="zh-CN" altLang="en-US" sz="2400" i="1" baseline="-25000" dirty="0">
              <a:latin typeface="Times New Roman" panose="02020603050405020304" pitchFamily="18" charset="0"/>
              <a:cs typeface="Times New Roman" panose="02020603050405020304" pitchFamily="18" charset="0"/>
            </a:endParaRPr>
          </a:p>
        </p:txBody>
      </p:sp>
      <p:sp>
        <p:nvSpPr>
          <p:cNvPr id="69" name="文本框 92">
            <a:extLst>
              <a:ext uri="{FF2B5EF4-FFF2-40B4-BE49-F238E27FC236}">
                <a16:creationId xmlns="" xmlns:a16="http://schemas.microsoft.com/office/drawing/2014/main" id="{6ABB411E-DE21-4663-AEE8-ADFF3FCD26A4}"/>
              </a:ext>
            </a:extLst>
          </p:cNvPr>
          <p:cNvSpPr txBox="1"/>
          <p:nvPr/>
        </p:nvSpPr>
        <p:spPr>
          <a:xfrm>
            <a:off x="5538130" y="3129836"/>
            <a:ext cx="423514" cy="461665"/>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2400" i="1" dirty="0">
                <a:latin typeface="Times New Roman" panose="02020603050405020304" pitchFamily="18" charset="0"/>
                <a:cs typeface="Times New Roman" panose="02020603050405020304" pitchFamily="18" charset="0"/>
              </a:rPr>
              <a:t>v</a:t>
            </a:r>
            <a:r>
              <a:rPr lang="en-US" altLang="zh-CN" sz="2400" i="1" baseline="-25000" dirty="0">
                <a:latin typeface="Times New Roman" panose="02020603050405020304" pitchFamily="18" charset="0"/>
                <a:cs typeface="Times New Roman" panose="02020603050405020304" pitchFamily="18" charset="0"/>
              </a:rPr>
              <a:t>5</a:t>
            </a:r>
            <a:endParaRPr lang="zh-CN" altLang="en-US" sz="2400" i="1" baseline="-25000" dirty="0">
              <a:latin typeface="Times New Roman" panose="02020603050405020304" pitchFamily="18" charset="0"/>
              <a:cs typeface="Times New Roman" panose="02020603050405020304" pitchFamily="18" charset="0"/>
            </a:endParaRPr>
          </a:p>
        </p:txBody>
      </p:sp>
      <p:sp>
        <p:nvSpPr>
          <p:cNvPr id="70" name="文本框 92">
            <a:extLst>
              <a:ext uri="{FF2B5EF4-FFF2-40B4-BE49-F238E27FC236}">
                <a16:creationId xmlns="" xmlns:a16="http://schemas.microsoft.com/office/drawing/2014/main" id="{6ABB411E-DE21-4663-AEE8-ADFF3FCD26A4}"/>
              </a:ext>
            </a:extLst>
          </p:cNvPr>
          <p:cNvSpPr txBox="1"/>
          <p:nvPr/>
        </p:nvSpPr>
        <p:spPr>
          <a:xfrm>
            <a:off x="6048468" y="2036272"/>
            <a:ext cx="423514" cy="461665"/>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2400" i="1" dirty="0">
                <a:latin typeface="Times New Roman" panose="02020603050405020304" pitchFamily="18" charset="0"/>
                <a:cs typeface="Times New Roman" panose="02020603050405020304" pitchFamily="18" charset="0"/>
              </a:rPr>
              <a:t>v</a:t>
            </a:r>
            <a:r>
              <a:rPr lang="en-US" altLang="zh-CN" sz="2400" i="1" baseline="-25000" dirty="0">
                <a:latin typeface="Times New Roman" panose="02020603050405020304" pitchFamily="18" charset="0"/>
                <a:cs typeface="Times New Roman" panose="02020603050405020304" pitchFamily="18" charset="0"/>
              </a:rPr>
              <a:t>6</a:t>
            </a:r>
            <a:endParaRPr lang="zh-CN" altLang="en-US" sz="2400" i="1" baseline="-25000" dirty="0">
              <a:latin typeface="Times New Roman" panose="02020603050405020304" pitchFamily="18" charset="0"/>
              <a:cs typeface="Times New Roman" panose="02020603050405020304" pitchFamily="18" charset="0"/>
            </a:endParaRPr>
          </a:p>
        </p:txBody>
      </p:sp>
      <p:sp>
        <p:nvSpPr>
          <p:cNvPr id="71" name="文本框 92">
            <a:extLst>
              <a:ext uri="{FF2B5EF4-FFF2-40B4-BE49-F238E27FC236}">
                <a16:creationId xmlns="" xmlns:a16="http://schemas.microsoft.com/office/drawing/2014/main" id="{6ABB411E-DE21-4663-AEE8-ADFF3FCD26A4}"/>
              </a:ext>
            </a:extLst>
          </p:cNvPr>
          <p:cNvSpPr txBox="1"/>
          <p:nvPr/>
        </p:nvSpPr>
        <p:spPr>
          <a:xfrm>
            <a:off x="6911659" y="1854236"/>
            <a:ext cx="423514" cy="461665"/>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2400" i="1" dirty="0">
                <a:latin typeface="Times New Roman" panose="02020603050405020304" pitchFamily="18" charset="0"/>
                <a:cs typeface="Times New Roman" panose="02020603050405020304" pitchFamily="18" charset="0"/>
              </a:rPr>
              <a:t>v</a:t>
            </a:r>
            <a:r>
              <a:rPr lang="en-US" altLang="zh-CN" sz="2400" i="1" baseline="-25000" dirty="0">
                <a:latin typeface="Times New Roman" panose="02020603050405020304" pitchFamily="18" charset="0"/>
                <a:cs typeface="Times New Roman" panose="02020603050405020304" pitchFamily="18" charset="0"/>
              </a:rPr>
              <a:t>7</a:t>
            </a:r>
            <a:endParaRPr lang="zh-CN" altLang="en-US" sz="2400" i="1" baseline="-25000" dirty="0">
              <a:latin typeface="Times New Roman" panose="02020603050405020304" pitchFamily="18" charset="0"/>
              <a:cs typeface="Times New Roman" panose="02020603050405020304" pitchFamily="18" charset="0"/>
            </a:endParaRPr>
          </a:p>
        </p:txBody>
      </p:sp>
      <p:sp>
        <p:nvSpPr>
          <p:cNvPr id="72" name="文本框 92">
            <a:extLst>
              <a:ext uri="{FF2B5EF4-FFF2-40B4-BE49-F238E27FC236}">
                <a16:creationId xmlns="" xmlns:a16="http://schemas.microsoft.com/office/drawing/2014/main" id="{6ABB411E-DE21-4663-AEE8-ADFF3FCD26A4}"/>
              </a:ext>
            </a:extLst>
          </p:cNvPr>
          <p:cNvSpPr txBox="1"/>
          <p:nvPr/>
        </p:nvSpPr>
        <p:spPr>
          <a:xfrm>
            <a:off x="7163074" y="3731547"/>
            <a:ext cx="423514" cy="461665"/>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2400" i="1" dirty="0">
                <a:latin typeface="Times New Roman" panose="02020603050405020304" pitchFamily="18" charset="0"/>
                <a:cs typeface="Times New Roman" panose="02020603050405020304" pitchFamily="18" charset="0"/>
              </a:rPr>
              <a:t>v</a:t>
            </a:r>
            <a:r>
              <a:rPr lang="en-US" altLang="zh-CN" sz="2400" i="1" baseline="-25000" dirty="0">
                <a:latin typeface="Times New Roman" panose="02020603050405020304" pitchFamily="18" charset="0"/>
                <a:cs typeface="Times New Roman" panose="02020603050405020304" pitchFamily="18" charset="0"/>
              </a:rPr>
              <a:t>8</a:t>
            </a:r>
            <a:endParaRPr lang="zh-CN" altLang="en-US" sz="2400"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6406538"/>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00725"/>
            <a:ext cx="8520599" cy="572699"/>
          </a:xfrm>
          <a:prstGeom prst="rect">
            <a:avLst/>
          </a:prstGeom>
        </p:spPr>
        <p:txBody>
          <a:bodyPr lIns="91425" tIns="91425" rIns="91425" bIns="91425" anchor="t" anchorCtr="0">
            <a:noAutofit/>
          </a:bodyPr>
          <a:lstStyle/>
          <a:p>
            <a:pPr lvl="0"/>
            <a:r>
              <a:rPr lang="en-US" altLang="zh-CN" b="1" dirty="0">
                <a:solidFill>
                  <a:srgbClr val="000000"/>
                </a:solidFill>
              </a:rPr>
              <a:t>(</a:t>
            </a:r>
            <a:r>
              <a:rPr lang="en-US" altLang="zh-CN" b="1" i="1" dirty="0">
                <a:solidFill>
                  <a:srgbClr val="000000"/>
                </a:solidFill>
              </a:rPr>
              <a:t>k</a:t>
            </a:r>
            <a:r>
              <a:rPr lang="en-US" altLang="zh-CN" b="1" dirty="0">
                <a:solidFill>
                  <a:srgbClr val="000000"/>
                </a:solidFill>
              </a:rPr>
              <a:t>, </a:t>
            </a:r>
            <a:r>
              <a:rPr lang="en-US" altLang="zh-CN" b="1" i="1" dirty="0">
                <a:solidFill>
                  <a:srgbClr val="000000"/>
                </a:solidFill>
              </a:rPr>
              <a:t>r</a:t>
            </a:r>
            <a:r>
              <a:rPr lang="en-US" altLang="zh-CN" b="1" dirty="0">
                <a:solidFill>
                  <a:srgbClr val="000000"/>
                </a:solidFill>
              </a:rPr>
              <a:t>)-core</a:t>
            </a:r>
            <a:endParaRPr lang="en" sz="2400" b="1" dirty="0"/>
          </a:p>
        </p:txBody>
      </p:sp>
      <p:sp>
        <p:nvSpPr>
          <p:cNvPr id="61" name="Shape 61"/>
          <p:cNvSpPr txBox="1">
            <a:spLocks noGrp="1"/>
          </p:cNvSpPr>
          <p:nvPr>
            <p:ph type="body" idx="1"/>
          </p:nvPr>
        </p:nvSpPr>
        <p:spPr>
          <a:xfrm>
            <a:off x="311700" y="825604"/>
            <a:ext cx="8520599" cy="2046847"/>
          </a:xfrm>
          <a:prstGeom prst="rect">
            <a:avLst/>
          </a:prstGeom>
        </p:spPr>
        <p:txBody>
          <a:bodyPr lIns="91425" tIns="91425" rIns="91425" bIns="91425" anchor="t" anchorCtr="0">
            <a:noAutofit/>
          </a:bodyPr>
          <a:lstStyle/>
          <a:p>
            <a:pPr marL="76200" lvl="0">
              <a:buClr>
                <a:srgbClr val="000000"/>
              </a:buClr>
              <a:buSzPct val="120000"/>
            </a:pPr>
            <a:r>
              <a:rPr lang="en-US" altLang="zh-CN" dirty="0">
                <a:solidFill>
                  <a:srgbClr val="000000"/>
                </a:solidFill>
              </a:rPr>
              <a:t>-- </a:t>
            </a:r>
            <a:r>
              <a:rPr lang="en-US" altLang="zh-CN" dirty="0">
                <a:solidFill>
                  <a:schemeClr val="tx1"/>
                </a:solidFill>
              </a:rPr>
              <a:t>Social cohesiveness</a:t>
            </a:r>
            <a:r>
              <a:rPr lang="en-US" altLang="zh-CN" dirty="0">
                <a:solidFill>
                  <a:srgbClr val="000000"/>
                </a:solidFill>
              </a:rPr>
              <a:t>: Find maximal </a:t>
            </a:r>
            <a:r>
              <a:rPr lang="en-US" altLang="zh-CN" i="1" dirty="0">
                <a:solidFill>
                  <a:srgbClr val="000000"/>
                </a:solidFill>
              </a:rPr>
              <a:t>k</a:t>
            </a:r>
            <a:r>
              <a:rPr lang="en-US" altLang="zh-CN" dirty="0">
                <a:solidFill>
                  <a:srgbClr val="000000"/>
                </a:solidFill>
              </a:rPr>
              <a:t>-cores and the maximum </a:t>
            </a:r>
            <a:r>
              <a:rPr lang="en-US" altLang="zh-CN" i="1" dirty="0">
                <a:solidFill>
                  <a:srgbClr val="000000"/>
                </a:solidFill>
              </a:rPr>
              <a:t>k</a:t>
            </a:r>
            <a:r>
              <a:rPr lang="en-US" altLang="zh-CN" dirty="0">
                <a:solidFill>
                  <a:srgbClr val="000000"/>
                </a:solidFill>
              </a:rPr>
              <a:t>-core.</a:t>
            </a:r>
          </a:p>
          <a:p>
            <a:pPr marL="76200" lvl="0">
              <a:lnSpc>
                <a:spcPts val="2000"/>
              </a:lnSpc>
              <a:buClr>
                <a:srgbClr val="000000"/>
              </a:buClr>
              <a:buSzPct val="120000"/>
            </a:pPr>
            <a:r>
              <a:rPr lang="en-US" altLang="zh-CN" dirty="0">
                <a:solidFill>
                  <a:srgbClr val="000000"/>
                </a:solidFill>
              </a:rPr>
              <a:t>-- Structure cohesiveness: Constraint </a:t>
            </a:r>
            <a:r>
              <a:rPr lang="en-US" altLang="zh-CN" dirty="0">
                <a:solidFill>
                  <a:srgbClr val="FF0000"/>
                </a:solidFill>
              </a:rPr>
              <a:t>pairwise similarity </a:t>
            </a:r>
            <a:r>
              <a:rPr lang="en-US" altLang="zh-CN" dirty="0">
                <a:solidFill>
                  <a:srgbClr val="000000"/>
                </a:solidFill>
              </a:rPr>
              <a:t>between each pair of vertices.</a:t>
            </a:r>
          </a:p>
          <a:p>
            <a:pPr marL="76200" lvl="0">
              <a:lnSpc>
                <a:spcPts val="2000"/>
              </a:lnSpc>
              <a:buClr>
                <a:srgbClr val="000000"/>
              </a:buClr>
              <a:buSzPct val="120000"/>
            </a:pPr>
            <a:r>
              <a:rPr lang="en-US" altLang="zh-CN" dirty="0">
                <a:solidFill>
                  <a:srgbClr val="000000"/>
                </a:solidFill>
              </a:rPr>
              <a:t>-- an NP-hard problem.</a:t>
            </a:r>
          </a:p>
          <a:p>
            <a:pPr marL="76200" lvl="0">
              <a:buClr>
                <a:srgbClr val="000000"/>
              </a:buClr>
              <a:buSzPct val="120000"/>
            </a:pPr>
            <a:endParaRPr lang="en-US" altLang="zh-CN" sz="2000" b="1" dirty="0">
              <a:solidFill>
                <a:srgbClr val="000000"/>
              </a:solidFill>
            </a:endParaRPr>
          </a:p>
        </p:txBody>
      </p:sp>
      <p:pic>
        <p:nvPicPr>
          <p:cNvPr id="63" name="Shape 63"/>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2" name="灯片编号占位符 1">
            <a:extLst>
              <a:ext uri="{FF2B5EF4-FFF2-40B4-BE49-F238E27FC236}">
                <a16:creationId xmlns="" xmlns:a16="http://schemas.microsoft.com/office/drawing/2014/main" id="{23649304-612B-4044-93C3-362513A40634}"/>
              </a:ext>
            </a:extLst>
          </p:cNvPr>
          <p:cNvSpPr>
            <a:spLocks noGrp="1"/>
          </p:cNvSpPr>
          <p:nvPr>
            <p:ph type="sldNum" idx="12"/>
          </p:nvPr>
        </p:nvSpPr>
        <p:spPr>
          <a:xfrm>
            <a:off x="8557949" y="4484952"/>
            <a:ext cx="548699" cy="393600"/>
          </a:xfrm>
        </p:spPr>
        <p:txBody>
          <a:bodyPr/>
          <a:lstStyle/>
          <a:p>
            <a:pPr lvl="0">
              <a:spcBef>
                <a:spcPts val="0"/>
              </a:spcBef>
              <a:buNone/>
            </a:pPr>
            <a:fld id="{00000000-1234-1234-1234-123412341234}" type="slidenum">
              <a:rPr lang="en" smtClean="0"/>
              <a:t>7</a:t>
            </a:fld>
            <a:endParaRPr lang="en"/>
          </a:p>
        </p:txBody>
      </p:sp>
      <p:pic>
        <p:nvPicPr>
          <p:cNvPr id="6" name="Picture 2">
            <a:extLst>
              <a:ext uri="{FF2B5EF4-FFF2-40B4-BE49-F238E27FC236}">
                <a16:creationId xmlns="" xmlns:a16="http://schemas.microsoft.com/office/drawing/2014/main" id="{FF8FDD4A-4823-474F-89A3-82E274CB58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862011"/>
            <a:ext cx="4772024" cy="314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030655"/>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00725"/>
            <a:ext cx="8520599" cy="572699"/>
          </a:xfrm>
          <a:prstGeom prst="rect">
            <a:avLst/>
          </a:prstGeom>
        </p:spPr>
        <p:txBody>
          <a:bodyPr lIns="91425" tIns="91425" rIns="91425" bIns="91425" anchor="t" anchorCtr="0">
            <a:noAutofit/>
          </a:bodyPr>
          <a:lstStyle/>
          <a:p>
            <a:pPr lvl="0"/>
            <a:r>
              <a:rPr lang="en-US" altLang="zh-CN" b="1" dirty="0">
                <a:solidFill>
                  <a:srgbClr val="000000"/>
                </a:solidFill>
              </a:rPr>
              <a:t>Spatial-aware-community search</a:t>
            </a:r>
            <a:endParaRPr lang="en" sz="2400" b="1" dirty="0"/>
          </a:p>
        </p:txBody>
      </p:sp>
      <p:pic>
        <p:nvPicPr>
          <p:cNvPr id="63" name="Shape 63"/>
          <p:cNvPicPr preferRelativeResize="0"/>
          <p:nvPr/>
        </p:nvPicPr>
        <p:blipFill>
          <a:blip r:embed="rId3">
            <a:alphaModFix/>
          </a:blip>
          <a:stretch>
            <a:fillRect/>
          </a:stretch>
        </p:blipFill>
        <p:spPr>
          <a:xfrm>
            <a:off x="0" y="741312"/>
            <a:ext cx="9144000" cy="64224"/>
          </a:xfrm>
          <a:prstGeom prst="rect">
            <a:avLst/>
          </a:prstGeom>
          <a:noFill/>
          <a:ln>
            <a:noFill/>
          </a:ln>
        </p:spPr>
      </p:pic>
      <p:sp>
        <p:nvSpPr>
          <p:cNvPr id="2" name="灯片编号占位符 1">
            <a:extLst>
              <a:ext uri="{FF2B5EF4-FFF2-40B4-BE49-F238E27FC236}">
                <a16:creationId xmlns="" xmlns:a16="http://schemas.microsoft.com/office/drawing/2014/main" id="{23649304-612B-4044-93C3-362513A40634}"/>
              </a:ext>
            </a:extLst>
          </p:cNvPr>
          <p:cNvSpPr>
            <a:spLocks noGrp="1"/>
          </p:cNvSpPr>
          <p:nvPr>
            <p:ph type="sldNum" idx="12"/>
          </p:nvPr>
        </p:nvSpPr>
        <p:spPr>
          <a:xfrm>
            <a:off x="8557949" y="4484952"/>
            <a:ext cx="548699" cy="393600"/>
          </a:xfrm>
        </p:spPr>
        <p:txBody>
          <a:bodyPr/>
          <a:lstStyle/>
          <a:p>
            <a:pPr lvl="0">
              <a:spcBef>
                <a:spcPts val="0"/>
              </a:spcBef>
              <a:buNone/>
            </a:pPr>
            <a:fld id="{00000000-1234-1234-1234-123412341234}" type="slidenum">
              <a:rPr lang="en" smtClean="0"/>
              <a:t>8</a:t>
            </a:fld>
            <a:endParaRPr lang="en"/>
          </a:p>
        </p:txBody>
      </p:sp>
      <p:sp>
        <p:nvSpPr>
          <p:cNvPr id="6" name="Shape 61">
            <a:extLst>
              <a:ext uri="{FF2B5EF4-FFF2-40B4-BE49-F238E27FC236}">
                <a16:creationId xmlns="" xmlns:a16="http://schemas.microsoft.com/office/drawing/2014/main" id="{52647CC0-B337-40F0-AB50-615FE0CB077F}"/>
              </a:ext>
            </a:extLst>
          </p:cNvPr>
          <p:cNvSpPr txBox="1">
            <a:spLocks/>
          </p:cNvSpPr>
          <p:nvPr/>
        </p:nvSpPr>
        <p:spPr>
          <a:xfrm>
            <a:off x="234673" y="1065681"/>
            <a:ext cx="8520599" cy="211107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rtl val="0"/>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9pPr>
          </a:lstStyle>
          <a:p>
            <a:pPr marL="76200">
              <a:buClr>
                <a:srgbClr val="000000"/>
              </a:buClr>
              <a:buSzPct val="120000"/>
            </a:pPr>
            <a:r>
              <a:rPr lang="en-US" altLang="zh-CN" dirty="0">
                <a:solidFill>
                  <a:srgbClr val="000000"/>
                </a:solidFill>
              </a:rPr>
              <a:t>-- Find the </a:t>
            </a:r>
            <a:r>
              <a:rPr lang="en-US" altLang="zh-CN" i="1" dirty="0">
                <a:solidFill>
                  <a:srgbClr val="000000"/>
                </a:solidFill>
              </a:rPr>
              <a:t>k</a:t>
            </a:r>
            <a:r>
              <a:rPr lang="en-US" altLang="zh-CN" dirty="0">
                <a:solidFill>
                  <a:srgbClr val="000000"/>
                </a:solidFill>
              </a:rPr>
              <a:t>-core containing the query vertex covered by </a:t>
            </a:r>
            <a:r>
              <a:rPr lang="en-US" altLang="zh-CN" dirty="0">
                <a:solidFill>
                  <a:srgbClr val="FF0000"/>
                </a:solidFill>
              </a:rPr>
              <a:t>the smallest circle</a:t>
            </a:r>
            <a:r>
              <a:rPr lang="en-US" altLang="zh-CN" dirty="0">
                <a:solidFill>
                  <a:srgbClr val="000000"/>
                </a:solidFill>
              </a:rPr>
              <a:t>.</a:t>
            </a:r>
          </a:p>
          <a:p>
            <a:pPr marL="76200" lvl="0">
              <a:lnSpc>
                <a:spcPts val="2000"/>
              </a:lnSpc>
              <a:buClr>
                <a:srgbClr val="000000"/>
              </a:buClr>
              <a:buSzPct val="120000"/>
            </a:pPr>
            <a:r>
              <a:rPr lang="en-US" altLang="zh-CN" dirty="0">
                <a:solidFill>
                  <a:srgbClr val="000000"/>
                </a:solidFill>
              </a:rPr>
              <a:t>-- Only able to provide users one selection.</a:t>
            </a:r>
          </a:p>
          <a:p>
            <a:pPr marL="76200" lvl="0">
              <a:lnSpc>
                <a:spcPts val="2000"/>
              </a:lnSpc>
              <a:buClr>
                <a:srgbClr val="000000"/>
              </a:buClr>
              <a:buSzPct val="120000"/>
            </a:pPr>
            <a:r>
              <a:rPr lang="en-US" altLang="zh-CN" dirty="0">
                <a:solidFill>
                  <a:srgbClr val="000000"/>
                </a:solidFill>
              </a:rPr>
              <a:t>-- Our techniques can be applied to this problem and achieve a speed-up around twice.</a:t>
            </a:r>
            <a:endParaRPr lang="en-US" altLang="zh-CN" b="1" dirty="0">
              <a:solidFill>
                <a:srgbClr val="000000"/>
              </a:solidFill>
            </a:endParaRPr>
          </a:p>
        </p:txBody>
      </p:sp>
      <p:pic>
        <p:nvPicPr>
          <p:cNvPr id="7" name="Picture 6">
            <a:extLst>
              <a:ext uri="{FF2B5EF4-FFF2-40B4-BE49-F238E27FC236}">
                <a16:creationId xmlns="" xmlns:a16="http://schemas.microsoft.com/office/drawing/2014/main" id="{A0D0412E-3396-4A2A-9C2C-4B17FEFD0B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571750"/>
            <a:ext cx="4133850" cy="245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724483"/>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0" name="图片 9">
            <a:extLst>
              <a:ext uri="{FF2B5EF4-FFF2-40B4-BE49-F238E27FC236}">
                <a16:creationId xmlns="" xmlns:a16="http://schemas.microsoft.com/office/drawing/2014/main" id="{F64F2B93-74F0-49CF-BB69-3562EB7CA074}"/>
              </a:ext>
            </a:extLst>
          </p:cNvPr>
          <p:cNvPicPr>
            <a:picLocks noChangeAspect="1"/>
          </p:cNvPicPr>
          <p:nvPr/>
        </p:nvPicPr>
        <p:blipFill>
          <a:blip r:embed="rId3"/>
          <a:stretch>
            <a:fillRect/>
          </a:stretch>
        </p:blipFill>
        <p:spPr>
          <a:xfrm>
            <a:off x="1030538" y="824419"/>
            <a:ext cx="7266575" cy="4233265"/>
          </a:xfrm>
          <a:prstGeom prst="rect">
            <a:avLst/>
          </a:prstGeom>
        </p:spPr>
      </p:pic>
      <p:sp>
        <p:nvSpPr>
          <p:cNvPr id="2" name="灯片编号占位符 1">
            <a:extLst>
              <a:ext uri="{FF2B5EF4-FFF2-40B4-BE49-F238E27FC236}">
                <a16:creationId xmlns="" xmlns:a16="http://schemas.microsoft.com/office/drawing/2014/main" id="{23649304-612B-4044-93C3-362513A40634}"/>
              </a:ext>
            </a:extLst>
          </p:cNvPr>
          <p:cNvSpPr>
            <a:spLocks noGrp="1"/>
          </p:cNvSpPr>
          <p:nvPr>
            <p:ph type="sldNum" idx="12"/>
          </p:nvPr>
        </p:nvSpPr>
        <p:spPr>
          <a:xfrm>
            <a:off x="8472457" y="4671683"/>
            <a:ext cx="548699" cy="393600"/>
          </a:xfrm>
        </p:spPr>
        <p:txBody>
          <a:bodyPr/>
          <a:lstStyle/>
          <a:p>
            <a:pPr lvl="0">
              <a:spcBef>
                <a:spcPts val="0"/>
              </a:spcBef>
              <a:buNone/>
            </a:pPr>
            <a:fld id="{00000000-1234-1234-1234-123412341234}" type="slidenum">
              <a:rPr lang="en" smtClean="0"/>
              <a:t>9</a:t>
            </a:fld>
            <a:endParaRPr lang="en"/>
          </a:p>
        </p:txBody>
      </p:sp>
      <p:sp>
        <p:nvSpPr>
          <p:cNvPr id="67" name="椭圆 66">
            <a:extLst>
              <a:ext uri="{FF2B5EF4-FFF2-40B4-BE49-F238E27FC236}">
                <a16:creationId xmlns="" xmlns:a16="http://schemas.microsoft.com/office/drawing/2014/main" id="{03A3968B-08C7-494D-B12C-CC3EA8603AC0}"/>
              </a:ext>
            </a:extLst>
          </p:cNvPr>
          <p:cNvSpPr/>
          <p:nvPr/>
        </p:nvSpPr>
        <p:spPr>
          <a:xfrm>
            <a:off x="3486695" y="921591"/>
            <a:ext cx="2415551" cy="2484258"/>
          </a:xfrm>
          <a:prstGeom prst="ellipse">
            <a:avLst/>
          </a:prstGeom>
          <a:solidFill>
            <a:srgbClr val="B2BEC0">
              <a:alpha val="54902"/>
            </a:srgbClr>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0" name="矩形 129">
            <a:extLst>
              <a:ext uri="{FF2B5EF4-FFF2-40B4-BE49-F238E27FC236}">
                <a16:creationId xmlns="" xmlns:a16="http://schemas.microsoft.com/office/drawing/2014/main" id="{8B1A3898-49D6-44CF-9CE9-AD09270D53A8}"/>
              </a:ext>
            </a:extLst>
          </p:cNvPr>
          <p:cNvSpPr/>
          <p:nvPr/>
        </p:nvSpPr>
        <p:spPr>
          <a:xfrm>
            <a:off x="37733" y="866894"/>
            <a:ext cx="3616815" cy="2031325"/>
          </a:xfrm>
          <a:prstGeom prst="rect">
            <a:avLst/>
          </a:prstGeom>
        </p:spPr>
        <p:txBody>
          <a:bodyPr wrap="square">
            <a:spAutoFit/>
          </a:bodyPr>
          <a:lstStyle/>
          <a:p>
            <a:r>
              <a:rPr lang="en-US" altLang="zh-CN" sz="1800" b="1" dirty="0">
                <a:solidFill>
                  <a:srgbClr val="231F20"/>
                </a:solidFill>
                <a:latin typeface="+mj-lt"/>
              </a:rPr>
              <a:t>Radius-Bounded </a:t>
            </a:r>
            <a:r>
              <a:rPr lang="en-US" altLang="zh-CN" sz="1800" i="1" dirty="0">
                <a:solidFill>
                  <a:srgbClr val="231F20"/>
                </a:solidFill>
                <a:latin typeface="+mj-lt"/>
              </a:rPr>
              <a:t>k</a:t>
            </a:r>
            <a:r>
              <a:rPr lang="en-US" altLang="zh-CN" sz="1800" b="1" dirty="0">
                <a:solidFill>
                  <a:srgbClr val="231F20"/>
                </a:solidFill>
                <a:latin typeface="+mj-lt"/>
              </a:rPr>
              <a:t>-Core Search</a:t>
            </a:r>
            <a:endParaRPr lang="en-US" altLang="zh-CN" sz="1800" b="1" dirty="0">
              <a:solidFill>
                <a:srgbClr val="231F20"/>
              </a:solidFill>
              <a:latin typeface="NimbusRomNo9L-Medi"/>
            </a:endParaRPr>
          </a:p>
          <a:p>
            <a:endParaRPr lang="en-US" altLang="zh-CN" sz="1800" i="1" dirty="0"/>
          </a:p>
          <a:p>
            <a:endParaRPr lang="en-US" altLang="zh-CN" sz="1800" i="1" dirty="0"/>
          </a:p>
          <a:p>
            <a:r>
              <a:rPr lang="en-US" altLang="zh-CN" sz="1800" i="1" dirty="0"/>
              <a:t>Event recommendation</a:t>
            </a:r>
            <a:r>
              <a:rPr lang="en-US" altLang="zh-CN" sz="1800" dirty="0"/>
              <a:t>,</a:t>
            </a:r>
          </a:p>
          <a:p>
            <a:r>
              <a:rPr lang="en-US" altLang="zh-CN" sz="1800" i="1" dirty="0"/>
              <a:t>Location-aware marketing,</a:t>
            </a:r>
          </a:p>
          <a:p>
            <a:r>
              <a:rPr lang="en-US" altLang="zh-CN" sz="1800" dirty="0"/>
              <a:t>...</a:t>
            </a:r>
          </a:p>
          <a:p>
            <a:r>
              <a:rPr lang="en-US" altLang="zh-CN" sz="1800" dirty="0"/>
              <a:t> </a:t>
            </a:r>
            <a:endParaRPr lang="zh-CN" altLang="en-US" sz="1800" dirty="0"/>
          </a:p>
        </p:txBody>
      </p:sp>
      <p:pic>
        <p:nvPicPr>
          <p:cNvPr id="137" name="Shape 63">
            <a:extLst>
              <a:ext uri="{FF2B5EF4-FFF2-40B4-BE49-F238E27FC236}">
                <a16:creationId xmlns="" xmlns:a16="http://schemas.microsoft.com/office/drawing/2014/main" id="{2D4D556B-D70B-49F1-8DD3-7A672ACC52C6}"/>
              </a:ext>
            </a:extLst>
          </p:cNvPr>
          <p:cNvPicPr preferRelativeResize="0"/>
          <p:nvPr/>
        </p:nvPicPr>
        <p:blipFill>
          <a:blip r:embed="rId4">
            <a:alphaModFix/>
          </a:blip>
          <a:stretch>
            <a:fillRect/>
          </a:stretch>
        </p:blipFill>
        <p:spPr>
          <a:xfrm>
            <a:off x="0" y="741312"/>
            <a:ext cx="9144000" cy="64224"/>
          </a:xfrm>
          <a:prstGeom prst="rect">
            <a:avLst/>
          </a:prstGeom>
          <a:noFill/>
          <a:ln>
            <a:noFill/>
          </a:ln>
        </p:spPr>
      </p:pic>
      <p:sp>
        <p:nvSpPr>
          <p:cNvPr id="138" name="Shape 60">
            <a:extLst>
              <a:ext uri="{FF2B5EF4-FFF2-40B4-BE49-F238E27FC236}">
                <a16:creationId xmlns="" xmlns:a16="http://schemas.microsoft.com/office/drawing/2014/main" id="{7F865E77-F145-4DF6-AAB9-E234DE3511BE}"/>
              </a:ext>
            </a:extLst>
          </p:cNvPr>
          <p:cNvSpPr txBox="1">
            <a:spLocks/>
          </p:cNvSpPr>
          <p:nvPr/>
        </p:nvSpPr>
        <p:spPr>
          <a:xfrm>
            <a:off x="311700" y="200725"/>
            <a:ext cx="8520599" cy="5726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rtl val="0"/>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altLang="zh-CN" dirty="0">
                <a:solidFill>
                  <a:srgbClr val="000000"/>
                </a:solidFill>
              </a:rPr>
              <a:t>Motivation</a:t>
            </a:r>
            <a:endParaRPr lang="en" sz="2400" b="1" dirty="0"/>
          </a:p>
        </p:txBody>
      </p:sp>
      <p:sp>
        <p:nvSpPr>
          <p:cNvPr id="68" name="椭圆 67">
            <a:extLst>
              <a:ext uri="{FF2B5EF4-FFF2-40B4-BE49-F238E27FC236}">
                <a16:creationId xmlns="" xmlns:a16="http://schemas.microsoft.com/office/drawing/2014/main" id="{A70C1F67-1F17-4499-94CB-506256C39EAA}"/>
              </a:ext>
            </a:extLst>
          </p:cNvPr>
          <p:cNvSpPr/>
          <p:nvPr/>
        </p:nvSpPr>
        <p:spPr>
          <a:xfrm>
            <a:off x="4484530" y="2188704"/>
            <a:ext cx="2415551" cy="2484258"/>
          </a:xfrm>
          <a:prstGeom prst="ellipse">
            <a:avLst/>
          </a:prstGeom>
          <a:solidFill>
            <a:srgbClr val="B2BEC0">
              <a:alpha val="54902"/>
            </a:srgbClr>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5" name="椭圆 45">
            <a:extLst>
              <a:ext uri="{FF2B5EF4-FFF2-40B4-BE49-F238E27FC236}">
                <a16:creationId xmlns="" xmlns:a16="http://schemas.microsoft.com/office/drawing/2014/main" id="{D65AA6CD-5838-47D4-A870-AFAB63EF6A73}"/>
              </a:ext>
            </a:extLst>
          </p:cNvPr>
          <p:cNvSpPr/>
          <p:nvPr/>
        </p:nvSpPr>
        <p:spPr>
          <a:xfrm rot="20255267">
            <a:off x="3566620" y="1082413"/>
            <a:ext cx="1698248" cy="2212582"/>
          </a:xfrm>
          <a:custGeom>
            <a:avLst/>
            <a:gdLst>
              <a:gd name="connsiteX0" fmla="*/ 0 w 1610269"/>
              <a:gd name="connsiteY0" fmla="*/ 1161947 h 2323894"/>
              <a:gd name="connsiteX1" fmla="*/ 805135 w 1610269"/>
              <a:gd name="connsiteY1" fmla="*/ 0 h 2323894"/>
              <a:gd name="connsiteX2" fmla="*/ 1610270 w 1610269"/>
              <a:gd name="connsiteY2" fmla="*/ 1161947 h 2323894"/>
              <a:gd name="connsiteX3" fmla="*/ 805135 w 1610269"/>
              <a:gd name="connsiteY3" fmla="*/ 2323894 h 2323894"/>
              <a:gd name="connsiteX4" fmla="*/ 0 w 1610269"/>
              <a:gd name="connsiteY4" fmla="*/ 1161947 h 2323894"/>
              <a:gd name="connsiteX0" fmla="*/ 54 w 1610324"/>
              <a:gd name="connsiteY0" fmla="*/ 1161947 h 2188379"/>
              <a:gd name="connsiteX1" fmla="*/ 805189 w 1610324"/>
              <a:gd name="connsiteY1" fmla="*/ 0 h 2188379"/>
              <a:gd name="connsiteX2" fmla="*/ 1610324 w 1610324"/>
              <a:gd name="connsiteY2" fmla="*/ 1161947 h 2188379"/>
              <a:gd name="connsiteX3" fmla="*/ 836350 w 1610324"/>
              <a:gd name="connsiteY3" fmla="*/ 2188379 h 2188379"/>
              <a:gd name="connsiteX4" fmla="*/ 54 w 1610324"/>
              <a:gd name="connsiteY4" fmla="*/ 1161947 h 2188379"/>
              <a:gd name="connsiteX0" fmla="*/ 104 w 1610374"/>
              <a:gd name="connsiteY0" fmla="*/ 1161947 h 2119169"/>
              <a:gd name="connsiteX1" fmla="*/ 805239 w 1610374"/>
              <a:gd name="connsiteY1" fmla="*/ 0 h 2119169"/>
              <a:gd name="connsiteX2" fmla="*/ 1610374 w 1610374"/>
              <a:gd name="connsiteY2" fmla="*/ 1161947 h 2119169"/>
              <a:gd name="connsiteX3" fmla="*/ 848458 w 1610374"/>
              <a:gd name="connsiteY3" fmla="*/ 2119169 h 2119169"/>
              <a:gd name="connsiteX4" fmla="*/ 104 w 1610374"/>
              <a:gd name="connsiteY4" fmla="*/ 1161947 h 2119169"/>
              <a:gd name="connsiteX0" fmla="*/ 62 w 1694427"/>
              <a:gd name="connsiteY0" fmla="*/ 1086209 h 2119679"/>
              <a:gd name="connsiteX1" fmla="*/ 889292 w 1694427"/>
              <a:gd name="connsiteY1" fmla="*/ 158 h 2119679"/>
              <a:gd name="connsiteX2" fmla="*/ 1694427 w 1694427"/>
              <a:gd name="connsiteY2" fmla="*/ 1162105 h 2119679"/>
              <a:gd name="connsiteX3" fmla="*/ 932511 w 1694427"/>
              <a:gd name="connsiteY3" fmla="*/ 2119327 h 2119679"/>
              <a:gd name="connsiteX4" fmla="*/ 62 w 1694427"/>
              <a:gd name="connsiteY4" fmla="*/ 1086209 h 2119679"/>
              <a:gd name="connsiteX0" fmla="*/ 2639 w 1697004"/>
              <a:gd name="connsiteY0" fmla="*/ 1086303 h 2119773"/>
              <a:gd name="connsiteX1" fmla="*/ 891869 w 1697004"/>
              <a:gd name="connsiteY1" fmla="*/ 252 h 2119773"/>
              <a:gd name="connsiteX2" fmla="*/ 1697004 w 1697004"/>
              <a:gd name="connsiteY2" fmla="*/ 1162199 h 2119773"/>
              <a:gd name="connsiteX3" fmla="*/ 935088 w 1697004"/>
              <a:gd name="connsiteY3" fmla="*/ 2119421 h 2119773"/>
              <a:gd name="connsiteX4" fmla="*/ 2639 w 1697004"/>
              <a:gd name="connsiteY4" fmla="*/ 1086303 h 2119773"/>
              <a:gd name="connsiteX0" fmla="*/ 3883 w 1698248"/>
              <a:gd name="connsiteY0" fmla="*/ 1086303 h 2121469"/>
              <a:gd name="connsiteX1" fmla="*/ 893113 w 1698248"/>
              <a:gd name="connsiteY1" fmla="*/ 252 h 2121469"/>
              <a:gd name="connsiteX2" fmla="*/ 1698248 w 1698248"/>
              <a:gd name="connsiteY2" fmla="*/ 1162199 h 2121469"/>
              <a:gd name="connsiteX3" fmla="*/ 936332 w 1698248"/>
              <a:gd name="connsiteY3" fmla="*/ 2119421 h 2121469"/>
              <a:gd name="connsiteX4" fmla="*/ 3883 w 1698248"/>
              <a:gd name="connsiteY4" fmla="*/ 1086303 h 212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248" h="2121469">
                <a:moveTo>
                  <a:pt x="3883" y="1086303"/>
                </a:moveTo>
                <a:cubicBezTo>
                  <a:pt x="54864" y="452128"/>
                  <a:pt x="610719" y="-12397"/>
                  <a:pt x="893113" y="252"/>
                </a:cubicBezTo>
                <a:cubicBezTo>
                  <a:pt x="1175507" y="12901"/>
                  <a:pt x="1698248" y="520473"/>
                  <a:pt x="1698248" y="1162199"/>
                </a:cubicBezTo>
                <a:cubicBezTo>
                  <a:pt x="1698248" y="1803925"/>
                  <a:pt x="1461220" y="2083712"/>
                  <a:pt x="936332" y="2119421"/>
                </a:cubicBezTo>
                <a:cubicBezTo>
                  <a:pt x="411444" y="2155130"/>
                  <a:pt x="-47098" y="1720478"/>
                  <a:pt x="3883" y="1086303"/>
                </a:cubicBezTo>
                <a:close/>
              </a:path>
            </a:pathLst>
          </a:custGeom>
          <a:solidFill>
            <a:srgbClr val="0083E6">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6" name="椭圆 20">
            <a:extLst>
              <a:ext uri="{FF2B5EF4-FFF2-40B4-BE49-F238E27FC236}">
                <a16:creationId xmlns="" xmlns:a16="http://schemas.microsoft.com/office/drawing/2014/main" id="{4F42A7AE-6EFB-4098-880E-93D03F30C9F2}"/>
              </a:ext>
            </a:extLst>
          </p:cNvPr>
          <p:cNvSpPr/>
          <p:nvPr/>
        </p:nvSpPr>
        <p:spPr>
          <a:xfrm rot="19614025">
            <a:off x="4721604" y="2227605"/>
            <a:ext cx="1977829" cy="2324448"/>
          </a:xfrm>
          <a:custGeom>
            <a:avLst/>
            <a:gdLst>
              <a:gd name="connsiteX0" fmla="*/ 0 w 1776944"/>
              <a:gd name="connsiteY0" fmla="*/ 1212647 h 2425294"/>
              <a:gd name="connsiteX1" fmla="*/ 888472 w 1776944"/>
              <a:gd name="connsiteY1" fmla="*/ 0 h 2425294"/>
              <a:gd name="connsiteX2" fmla="*/ 1776944 w 1776944"/>
              <a:gd name="connsiteY2" fmla="*/ 1212647 h 2425294"/>
              <a:gd name="connsiteX3" fmla="*/ 888472 w 1776944"/>
              <a:gd name="connsiteY3" fmla="*/ 2425294 h 2425294"/>
              <a:gd name="connsiteX4" fmla="*/ 0 w 1776944"/>
              <a:gd name="connsiteY4" fmla="*/ 1212647 h 2425294"/>
              <a:gd name="connsiteX0" fmla="*/ 0 w 1872638"/>
              <a:gd name="connsiteY0" fmla="*/ 1213051 h 2426192"/>
              <a:gd name="connsiteX1" fmla="*/ 888472 w 1872638"/>
              <a:gd name="connsiteY1" fmla="*/ 404 h 2426192"/>
              <a:gd name="connsiteX2" fmla="*/ 1872638 w 1872638"/>
              <a:gd name="connsiteY2" fmla="*/ 1318747 h 2426192"/>
              <a:gd name="connsiteX3" fmla="*/ 888472 w 1872638"/>
              <a:gd name="connsiteY3" fmla="*/ 2425698 h 2426192"/>
              <a:gd name="connsiteX4" fmla="*/ 0 w 1872638"/>
              <a:gd name="connsiteY4" fmla="*/ 1213051 h 2426192"/>
              <a:gd name="connsiteX0" fmla="*/ 58 w 1872696"/>
              <a:gd name="connsiteY0" fmla="*/ 1212920 h 2340020"/>
              <a:gd name="connsiteX1" fmla="*/ 888530 w 1872696"/>
              <a:gd name="connsiteY1" fmla="*/ 273 h 2340020"/>
              <a:gd name="connsiteX2" fmla="*/ 1872696 w 1872696"/>
              <a:gd name="connsiteY2" fmla="*/ 1318616 h 2340020"/>
              <a:gd name="connsiteX3" fmla="*/ 849399 w 1872696"/>
              <a:gd name="connsiteY3" fmla="*/ 2339417 h 2340020"/>
              <a:gd name="connsiteX4" fmla="*/ 58 w 1872696"/>
              <a:gd name="connsiteY4" fmla="*/ 1212920 h 2340020"/>
              <a:gd name="connsiteX0" fmla="*/ 50 w 1977846"/>
              <a:gd name="connsiteY0" fmla="*/ 1360728 h 2339263"/>
              <a:gd name="connsiteX1" fmla="*/ 993680 w 1977846"/>
              <a:gd name="connsiteY1" fmla="*/ 57 h 2339263"/>
              <a:gd name="connsiteX2" fmla="*/ 1977846 w 1977846"/>
              <a:gd name="connsiteY2" fmla="*/ 1318400 h 2339263"/>
              <a:gd name="connsiteX3" fmla="*/ 954549 w 1977846"/>
              <a:gd name="connsiteY3" fmla="*/ 2339201 h 2339263"/>
              <a:gd name="connsiteX4" fmla="*/ 50 w 1977846"/>
              <a:gd name="connsiteY4" fmla="*/ 1360728 h 2339263"/>
              <a:gd name="connsiteX0" fmla="*/ 14 w 1977810"/>
              <a:gd name="connsiteY0" fmla="*/ 1251848 h 2230381"/>
              <a:gd name="connsiteX1" fmla="*/ 974637 w 1977810"/>
              <a:gd name="connsiteY1" fmla="*/ 68 h 2230381"/>
              <a:gd name="connsiteX2" fmla="*/ 1977810 w 1977810"/>
              <a:gd name="connsiteY2" fmla="*/ 1209520 h 2230381"/>
              <a:gd name="connsiteX3" fmla="*/ 954513 w 1977810"/>
              <a:gd name="connsiteY3" fmla="*/ 2230321 h 2230381"/>
              <a:gd name="connsiteX4" fmla="*/ 14 w 1977810"/>
              <a:gd name="connsiteY4" fmla="*/ 1251848 h 2230381"/>
              <a:gd name="connsiteX0" fmla="*/ 33 w 1977829"/>
              <a:gd name="connsiteY0" fmla="*/ 1345914 h 2324448"/>
              <a:gd name="connsiteX1" fmla="*/ 923365 w 1977829"/>
              <a:gd name="connsiteY1" fmla="*/ 57 h 2324448"/>
              <a:gd name="connsiteX2" fmla="*/ 1977829 w 1977829"/>
              <a:gd name="connsiteY2" fmla="*/ 1303586 h 2324448"/>
              <a:gd name="connsiteX3" fmla="*/ 954532 w 1977829"/>
              <a:gd name="connsiteY3" fmla="*/ 2324387 h 2324448"/>
              <a:gd name="connsiteX4" fmla="*/ 33 w 1977829"/>
              <a:gd name="connsiteY4" fmla="*/ 1345914 h 2324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829" h="2324448">
                <a:moveTo>
                  <a:pt x="33" y="1345914"/>
                </a:moveTo>
                <a:cubicBezTo>
                  <a:pt x="-5161" y="958526"/>
                  <a:pt x="593732" y="7112"/>
                  <a:pt x="923365" y="57"/>
                </a:cubicBezTo>
                <a:cubicBezTo>
                  <a:pt x="1252998" y="-6998"/>
                  <a:pt x="1977829" y="633860"/>
                  <a:pt x="1977829" y="1303586"/>
                </a:cubicBezTo>
                <a:cubicBezTo>
                  <a:pt x="1977829" y="1973312"/>
                  <a:pt x="1284165" y="2317332"/>
                  <a:pt x="954532" y="2324387"/>
                </a:cubicBezTo>
                <a:cubicBezTo>
                  <a:pt x="624899" y="2331442"/>
                  <a:pt x="5227" y="1733302"/>
                  <a:pt x="33" y="1345914"/>
                </a:cubicBezTo>
                <a:close/>
              </a:path>
            </a:pathLst>
          </a:custGeom>
          <a:solidFill>
            <a:srgbClr val="FF4F4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a:extLst>
              <a:ext uri="{FF2B5EF4-FFF2-40B4-BE49-F238E27FC236}">
                <a16:creationId xmlns="" xmlns:a16="http://schemas.microsoft.com/office/drawing/2014/main" id="{969C8BE2-F3D3-4110-BEF2-486F6EE183EA}"/>
              </a:ext>
            </a:extLst>
          </p:cNvPr>
          <p:cNvCxnSpPr>
            <a:cxnSpLocks/>
          </p:cNvCxnSpPr>
          <p:nvPr/>
        </p:nvCxnSpPr>
        <p:spPr>
          <a:xfrm>
            <a:off x="4432867" y="1482946"/>
            <a:ext cx="576554" cy="1031470"/>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75" name="直接连接符 74">
            <a:extLst>
              <a:ext uri="{FF2B5EF4-FFF2-40B4-BE49-F238E27FC236}">
                <a16:creationId xmlns="" xmlns:a16="http://schemas.microsoft.com/office/drawing/2014/main" id="{BB9ECBC4-5AD2-4D56-BAD8-6D53581EBD65}"/>
              </a:ext>
            </a:extLst>
          </p:cNvPr>
          <p:cNvCxnSpPr>
            <a:cxnSpLocks/>
          </p:cNvCxnSpPr>
          <p:nvPr/>
        </p:nvCxnSpPr>
        <p:spPr>
          <a:xfrm flipH="1" flipV="1">
            <a:off x="3795017" y="1970079"/>
            <a:ext cx="1294657" cy="772699"/>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76" name="直接连接符 75">
            <a:extLst>
              <a:ext uri="{FF2B5EF4-FFF2-40B4-BE49-F238E27FC236}">
                <a16:creationId xmlns="" xmlns:a16="http://schemas.microsoft.com/office/drawing/2014/main" id="{EFB02C4D-036C-45E7-884B-8FC285560F40}"/>
              </a:ext>
            </a:extLst>
          </p:cNvPr>
          <p:cNvCxnSpPr>
            <a:cxnSpLocks/>
          </p:cNvCxnSpPr>
          <p:nvPr/>
        </p:nvCxnSpPr>
        <p:spPr>
          <a:xfrm flipH="1">
            <a:off x="3831227" y="1492082"/>
            <a:ext cx="598748" cy="440468"/>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77" name="直接连接符 76">
            <a:extLst>
              <a:ext uri="{FF2B5EF4-FFF2-40B4-BE49-F238E27FC236}">
                <a16:creationId xmlns="" xmlns:a16="http://schemas.microsoft.com/office/drawing/2014/main" id="{A9E6F7EC-AE4B-448C-8054-D934984B1546}"/>
              </a:ext>
            </a:extLst>
          </p:cNvPr>
          <p:cNvCxnSpPr>
            <a:cxnSpLocks/>
          </p:cNvCxnSpPr>
          <p:nvPr/>
        </p:nvCxnSpPr>
        <p:spPr>
          <a:xfrm flipH="1" flipV="1">
            <a:off x="4067053" y="2694191"/>
            <a:ext cx="1011236" cy="50444"/>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78" name="直接连接符 77">
            <a:extLst>
              <a:ext uri="{FF2B5EF4-FFF2-40B4-BE49-F238E27FC236}">
                <a16:creationId xmlns="" xmlns:a16="http://schemas.microsoft.com/office/drawing/2014/main" id="{B5FA5147-C2F7-4B3C-883A-76C9929CFF69}"/>
              </a:ext>
            </a:extLst>
          </p:cNvPr>
          <p:cNvCxnSpPr>
            <a:cxnSpLocks/>
          </p:cNvCxnSpPr>
          <p:nvPr/>
        </p:nvCxnSpPr>
        <p:spPr>
          <a:xfrm flipH="1">
            <a:off x="1324614" y="1996711"/>
            <a:ext cx="2421946" cy="200428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0" name="直接连接符 79">
            <a:extLst>
              <a:ext uri="{FF2B5EF4-FFF2-40B4-BE49-F238E27FC236}">
                <a16:creationId xmlns="" xmlns:a16="http://schemas.microsoft.com/office/drawing/2014/main" id="{6713BDDB-89BD-4063-A8AF-F0E823985D9C}"/>
              </a:ext>
            </a:extLst>
          </p:cNvPr>
          <p:cNvCxnSpPr>
            <a:cxnSpLocks/>
          </p:cNvCxnSpPr>
          <p:nvPr/>
        </p:nvCxnSpPr>
        <p:spPr>
          <a:xfrm flipH="1">
            <a:off x="3984166" y="1474555"/>
            <a:ext cx="452620" cy="1039861"/>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1" name="直接连接符 80">
            <a:extLst>
              <a:ext uri="{FF2B5EF4-FFF2-40B4-BE49-F238E27FC236}">
                <a16:creationId xmlns="" xmlns:a16="http://schemas.microsoft.com/office/drawing/2014/main" id="{1E1A1CF3-0BF5-4C86-B906-22628009B089}"/>
              </a:ext>
            </a:extLst>
          </p:cNvPr>
          <p:cNvCxnSpPr>
            <a:cxnSpLocks/>
          </p:cNvCxnSpPr>
          <p:nvPr/>
        </p:nvCxnSpPr>
        <p:spPr>
          <a:xfrm>
            <a:off x="3795017" y="1979155"/>
            <a:ext cx="139086" cy="526134"/>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2" name="直接连接符 81">
            <a:extLst>
              <a:ext uri="{FF2B5EF4-FFF2-40B4-BE49-F238E27FC236}">
                <a16:creationId xmlns="" xmlns:a16="http://schemas.microsoft.com/office/drawing/2014/main" id="{68974781-AF74-439A-9199-3A0A624C84E3}"/>
              </a:ext>
            </a:extLst>
          </p:cNvPr>
          <p:cNvCxnSpPr>
            <a:cxnSpLocks/>
          </p:cNvCxnSpPr>
          <p:nvPr/>
        </p:nvCxnSpPr>
        <p:spPr>
          <a:xfrm>
            <a:off x="5129281" y="2751552"/>
            <a:ext cx="1497216" cy="510621"/>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3" name="直接连接符 82">
            <a:extLst>
              <a:ext uri="{FF2B5EF4-FFF2-40B4-BE49-F238E27FC236}">
                <a16:creationId xmlns="" xmlns:a16="http://schemas.microsoft.com/office/drawing/2014/main" id="{E33EBBA2-C39B-4E8A-B496-D1BD8471FC39}"/>
              </a:ext>
            </a:extLst>
          </p:cNvPr>
          <p:cNvCxnSpPr>
            <a:cxnSpLocks/>
          </p:cNvCxnSpPr>
          <p:nvPr/>
        </p:nvCxnSpPr>
        <p:spPr>
          <a:xfrm>
            <a:off x="5678731" y="3457659"/>
            <a:ext cx="388232" cy="664117"/>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4" name="直接连接符 83">
            <a:extLst>
              <a:ext uri="{FF2B5EF4-FFF2-40B4-BE49-F238E27FC236}">
                <a16:creationId xmlns="" xmlns:a16="http://schemas.microsoft.com/office/drawing/2014/main" id="{E1A17437-E36A-4F01-82A0-7A51CA46F6EE}"/>
              </a:ext>
            </a:extLst>
          </p:cNvPr>
          <p:cNvCxnSpPr>
            <a:cxnSpLocks/>
          </p:cNvCxnSpPr>
          <p:nvPr/>
        </p:nvCxnSpPr>
        <p:spPr>
          <a:xfrm>
            <a:off x="5116065" y="2742778"/>
            <a:ext cx="540472" cy="638110"/>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5" name="直接连接符 84">
            <a:extLst>
              <a:ext uri="{FF2B5EF4-FFF2-40B4-BE49-F238E27FC236}">
                <a16:creationId xmlns="" xmlns:a16="http://schemas.microsoft.com/office/drawing/2014/main" id="{B7BCDF3A-8CF7-489B-BF48-477C698374F5}"/>
              </a:ext>
            </a:extLst>
          </p:cNvPr>
          <p:cNvCxnSpPr>
            <a:cxnSpLocks/>
          </p:cNvCxnSpPr>
          <p:nvPr/>
        </p:nvCxnSpPr>
        <p:spPr>
          <a:xfrm flipH="1" flipV="1">
            <a:off x="4438022" y="1476144"/>
            <a:ext cx="932589" cy="10936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6" name="直接连接符 85">
            <a:extLst>
              <a:ext uri="{FF2B5EF4-FFF2-40B4-BE49-F238E27FC236}">
                <a16:creationId xmlns="" xmlns:a16="http://schemas.microsoft.com/office/drawing/2014/main" id="{427D75B3-F47A-4860-83D3-5300FC140FBA}"/>
              </a:ext>
            </a:extLst>
          </p:cNvPr>
          <p:cNvCxnSpPr>
            <a:cxnSpLocks/>
          </p:cNvCxnSpPr>
          <p:nvPr/>
        </p:nvCxnSpPr>
        <p:spPr>
          <a:xfrm flipV="1">
            <a:off x="5370611" y="1127505"/>
            <a:ext cx="2259157" cy="457882"/>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7" name="直接连接符 86">
            <a:extLst>
              <a:ext uri="{FF2B5EF4-FFF2-40B4-BE49-F238E27FC236}">
                <a16:creationId xmlns="" xmlns:a16="http://schemas.microsoft.com/office/drawing/2014/main" id="{003C242E-A421-44A9-802D-EB6F4829CE89}"/>
              </a:ext>
            </a:extLst>
          </p:cNvPr>
          <p:cNvCxnSpPr>
            <a:cxnSpLocks/>
          </p:cNvCxnSpPr>
          <p:nvPr/>
        </p:nvCxnSpPr>
        <p:spPr>
          <a:xfrm flipH="1">
            <a:off x="2595008" y="3859880"/>
            <a:ext cx="2462405" cy="1003061"/>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8" name="直接连接符 87">
            <a:extLst>
              <a:ext uri="{FF2B5EF4-FFF2-40B4-BE49-F238E27FC236}">
                <a16:creationId xmlns="" xmlns:a16="http://schemas.microsoft.com/office/drawing/2014/main" id="{2D330D79-41EE-4D96-8D22-D77C969C25F4}"/>
              </a:ext>
            </a:extLst>
          </p:cNvPr>
          <p:cNvCxnSpPr>
            <a:cxnSpLocks/>
          </p:cNvCxnSpPr>
          <p:nvPr/>
        </p:nvCxnSpPr>
        <p:spPr>
          <a:xfrm flipH="1">
            <a:off x="1362928" y="2742778"/>
            <a:ext cx="3694485" cy="127178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89" name="直接连接符 88">
            <a:extLst>
              <a:ext uri="{FF2B5EF4-FFF2-40B4-BE49-F238E27FC236}">
                <a16:creationId xmlns="" xmlns:a16="http://schemas.microsoft.com/office/drawing/2014/main" id="{AF4DA221-0F60-49E1-A2CE-8A9FF4B02DEE}"/>
              </a:ext>
            </a:extLst>
          </p:cNvPr>
          <p:cNvCxnSpPr>
            <a:cxnSpLocks/>
          </p:cNvCxnSpPr>
          <p:nvPr/>
        </p:nvCxnSpPr>
        <p:spPr>
          <a:xfrm flipH="1" flipV="1">
            <a:off x="5370612" y="1570450"/>
            <a:ext cx="2429601" cy="1718242"/>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90" name="直接连接符 89">
            <a:extLst>
              <a:ext uri="{FF2B5EF4-FFF2-40B4-BE49-F238E27FC236}">
                <a16:creationId xmlns="" xmlns:a16="http://schemas.microsoft.com/office/drawing/2014/main" id="{AB31D91C-7714-47A5-AC99-9EA5A8663C1C}"/>
              </a:ext>
            </a:extLst>
          </p:cNvPr>
          <p:cNvCxnSpPr>
            <a:cxnSpLocks/>
          </p:cNvCxnSpPr>
          <p:nvPr/>
        </p:nvCxnSpPr>
        <p:spPr>
          <a:xfrm flipH="1" flipV="1">
            <a:off x="7678887" y="1126503"/>
            <a:ext cx="170994" cy="203202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02" name="直接连接符 101">
            <a:extLst>
              <a:ext uri="{FF2B5EF4-FFF2-40B4-BE49-F238E27FC236}">
                <a16:creationId xmlns="" xmlns:a16="http://schemas.microsoft.com/office/drawing/2014/main" id="{B6BE4C7F-242E-492C-B510-0651A364F790}"/>
              </a:ext>
            </a:extLst>
          </p:cNvPr>
          <p:cNvCxnSpPr>
            <a:cxnSpLocks/>
          </p:cNvCxnSpPr>
          <p:nvPr/>
        </p:nvCxnSpPr>
        <p:spPr>
          <a:xfrm flipV="1">
            <a:off x="5673892" y="3257907"/>
            <a:ext cx="958133" cy="235756"/>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03" name="直接连接符 102">
            <a:extLst>
              <a:ext uri="{FF2B5EF4-FFF2-40B4-BE49-F238E27FC236}">
                <a16:creationId xmlns="" xmlns:a16="http://schemas.microsoft.com/office/drawing/2014/main" id="{C52598A2-5B2E-4177-8564-5B683B0E3C70}"/>
              </a:ext>
            </a:extLst>
          </p:cNvPr>
          <p:cNvCxnSpPr>
            <a:cxnSpLocks/>
          </p:cNvCxnSpPr>
          <p:nvPr/>
        </p:nvCxnSpPr>
        <p:spPr>
          <a:xfrm flipV="1">
            <a:off x="5088212" y="3490219"/>
            <a:ext cx="581613" cy="34567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04" name="直接连接符 103">
            <a:extLst>
              <a:ext uri="{FF2B5EF4-FFF2-40B4-BE49-F238E27FC236}">
                <a16:creationId xmlns="" xmlns:a16="http://schemas.microsoft.com/office/drawing/2014/main" id="{3A54FA1C-7106-4AAE-A243-2FF3D7337701}"/>
              </a:ext>
            </a:extLst>
          </p:cNvPr>
          <p:cNvCxnSpPr>
            <a:cxnSpLocks/>
          </p:cNvCxnSpPr>
          <p:nvPr/>
        </p:nvCxnSpPr>
        <p:spPr>
          <a:xfrm>
            <a:off x="5100579" y="2700084"/>
            <a:ext cx="20766" cy="945779"/>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 xmlns:a16="http://schemas.microsoft.com/office/drawing/2014/main" id="{80841D12-678B-4F69-A515-9BBEDD5460AC}"/>
              </a:ext>
            </a:extLst>
          </p:cNvPr>
          <p:cNvCxnSpPr>
            <a:cxnSpLocks/>
          </p:cNvCxnSpPr>
          <p:nvPr/>
        </p:nvCxnSpPr>
        <p:spPr>
          <a:xfrm flipH="1" flipV="1">
            <a:off x="5117953" y="3840760"/>
            <a:ext cx="1004255" cy="398142"/>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06" name="直接连接符 105">
            <a:extLst>
              <a:ext uri="{FF2B5EF4-FFF2-40B4-BE49-F238E27FC236}">
                <a16:creationId xmlns="" xmlns:a16="http://schemas.microsoft.com/office/drawing/2014/main" id="{73A842A1-C13D-4578-BC06-DCDEB7345359}"/>
              </a:ext>
            </a:extLst>
          </p:cNvPr>
          <p:cNvCxnSpPr>
            <a:cxnSpLocks/>
          </p:cNvCxnSpPr>
          <p:nvPr/>
        </p:nvCxnSpPr>
        <p:spPr>
          <a:xfrm flipV="1">
            <a:off x="6237516" y="3257908"/>
            <a:ext cx="393424" cy="738795"/>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08" name="直接连接符 107">
            <a:extLst>
              <a:ext uri="{FF2B5EF4-FFF2-40B4-BE49-F238E27FC236}">
                <a16:creationId xmlns="" xmlns:a16="http://schemas.microsoft.com/office/drawing/2014/main" id="{BB7A6955-7E6D-401C-8AAF-7D5B3D3085EF}"/>
              </a:ext>
            </a:extLst>
          </p:cNvPr>
          <p:cNvCxnSpPr>
            <a:cxnSpLocks/>
          </p:cNvCxnSpPr>
          <p:nvPr/>
        </p:nvCxnSpPr>
        <p:spPr>
          <a:xfrm flipV="1">
            <a:off x="1333520" y="2647936"/>
            <a:ext cx="2654371" cy="1357120"/>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09" name="直接连接符 108">
            <a:extLst>
              <a:ext uri="{FF2B5EF4-FFF2-40B4-BE49-F238E27FC236}">
                <a16:creationId xmlns="" xmlns:a16="http://schemas.microsoft.com/office/drawing/2014/main" id="{C4DC284A-3D42-49CA-A508-255F09FF540B}"/>
              </a:ext>
            </a:extLst>
          </p:cNvPr>
          <p:cNvCxnSpPr>
            <a:cxnSpLocks/>
          </p:cNvCxnSpPr>
          <p:nvPr/>
        </p:nvCxnSpPr>
        <p:spPr>
          <a:xfrm flipH="1" flipV="1">
            <a:off x="6624123" y="3257907"/>
            <a:ext cx="1223395" cy="64789"/>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cxnSp>
        <p:nvCxnSpPr>
          <p:cNvPr id="110" name="直接连接符 109">
            <a:extLst>
              <a:ext uri="{FF2B5EF4-FFF2-40B4-BE49-F238E27FC236}">
                <a16:creationId xmlns="" xmlns:a16="http://schemas.microsoft.com/office/drawing/2014/main" id="{09841B68-05CD-4AF6-9A7E-2986DF3A6D1B}"/>
              </a:ext>
            </a:extLst>
          </p:cNvPr>
          <p:cNvCxnSpPr>
            <a:cxnSpLocks/>
          </p:cNvCxnSpPr>
          <p:nvPr/>
        </p:nvCxnSpPr>
        <p:spPr>
          <a:xfrm flipH="1">
            <a:off x="2659776" y="2674620"/>
            <a:ext cx="1346812" cy="2140887"/>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sp>
        <p:nvSpPr>
          <p:cNvPr id="79" name="文本框 167">
            <a:extLst>
              <a:ext uri="{FF2B5EF4-FFF2-40B4-BE49-F238E27FC236}">
                <a16:creationId xmlns="" xmlns:a16="http://schemas.microsoft.com/office/drawing/2014/main" id="{87A0B9B8-3EA5-4405-8403-FFE2F3835E5F}"/>
              </a:ext>
            </a:extLst>
          </p:cNvPr>
          <p:cNvSpPr txBox="1"/>
          <p:nvPr/>
        </p:nvSpPr>
        <p:spPr>
          <a:xfrm>
            <a:off x="3788736" y="1689595"/>
            <a:ext cx="744399"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Adam</a:t>
            </a:r>
            <a:endParaRPr lang="zh-CN" altLang="en-US" sz="900" dirty="0">
              <a:latin typeface="Times New Roman" panose="02020603050405020304" pitchFamily="18" charset="0"/>
              <a:cs typeface="Times New Roman" panose="02020603050405020304" pitchFamily="18" charset="0"/>
            </a:endParaRPr>
          </a:p>
        </p:txBody>
      </p:sp>
      <p:sp>
        <p:nvSpPr>
          <p:cNvPr id="91" name="文本框 316">
            <a:extLst>
              <a:ext uri="{FF2B5EF4-FFF2-40B4-BE49-F238E27FC236}">
                <a16:creationId xmlns="" xmlns:a16="http://schemas.microsoft.com/office/drawing/2014/main" id="{A13FFCD7-A29E-4B7C-9427-A682D3E7375B}"/>
              </a:ext>
            </a:extLst>
          </p:cNvPr>
          <p:cNvSpPr txBox="1"/>
          <p:nvPr/>
        </p:nvSpPr>
        <p:spPr>
          <a:xfrm>
            <a:off x="5132845" y="2347677"/>
            <a:ext cx="605114"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Leo</a:t>
            </a:r>
            <a:endParaRPr lang="zh-CN" altLang="en-US" sz="900" dirty="0">
              <a:latin typeface="Times New Roman" panose="02020603050405020304" pitchFamily="18" charset="0"/>
              <a:cs typeface="Times New Roman" panose="02020603050405020304" pitchFamily="18" charset="0"/>
            </a:endParaRPr>
          </a:p>
        </p:txBody>
      </p:sp>
      <p:sp>
        <p:nvSpPr>
          <p:cNvPr id="92" name="文本框 317">
            <a:extLst>
              <a:ext uri="{FF2B5EF4-FFF2-40B4-BE49-F238E27FC236}">
                <a16:creationId xmlns="" xmlns:a16="http://schemas.microsoft.com/office/drawing/2014/main" id="{464C5FC0-945C-4D30-8F3E-7E73908A9652}"/>
              </a:ext>
            </a:extLst>
          </p:cNvPr>
          <p:cNvSpPr txBox="1"/>
          <p:nvPr/>
        </p:nvSpPr>
        <p:spPr>
          <a:xfrm>
            <a:off x="6897537" y="717274"/>
            <a:ext cx="631706"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Paul</a:t>
            </a:r>
            <a:endParaRPr lang="zh-CN" altLang="en-US" sz="900" dirty="0">
              <a:latin typeface="Times New Roman" panose="02020603050405020304" pitchFamily="18" charset="0"/>
              <a:cs typeface="Times New Roman" panose="02020603050405020304" pitchFamily="18" charset="0"/>
            </a:endParaRPr>
          </a:p>
        </p:txBody>
      </p:sp>
      <p:sp>
        <p:nvSpPr>
          <p:cNvPr id="93" name="文本框 318">
            <a:extLst>
              <a:ext uri="{FF2B5EF4-FFF2-40B4-BE49-F238E27FC236}">
                <a16:creationId xmlns="" xmlns:a16="http://schemas.microsoft.com/office/drawing/2014/main" id="{BAACE3E5-27C2-432B-BB67-3AACA097862E}"/>
              </a:ext>
            </a:extLst>
          </p:cNvPr>
          <p:cNvSpPr txBox="1"/>
          <p:nvPr/>
        </p:nvSpPr>
        <p:spPr>
          <a:xfrm>
            <a:off x="5150498" y="1634687"/>
            <a:ext cx="617345"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Roy</a:t>
            </a:r>
            <a:endParaRPr lang="zh-CN" altLang="en-US" sz="900" dirty="0">
              <a:latin typeface="Times New Roman" panose="02020603050405020304" pitchFamily="18" charset="0"/>
              <a:cs typeface="Times New Roman" panose="02020603050405020304" pitchFamily="18" charset="0"/>
            </a:endParaRPr>
          </a:p>
        </p:txBody>
      </p:sp>
      <p:sp>
        <p:nvSpPr>
          <p:cNvPr id="94" name="文本框 319">
            <a:extLst>
              <a:ext uri="{FF2B5EF4-FFF2-40B4-BE49-F238E27FC236}">
                <a16:creationId xmlns="" xmlns:a16="http://schemas.microsoft.com/office/drawing/2014/main" id="{983D12F0-EE28-4E4A-982D-F2F6316A014B}"/>
              </a:ext>
            </a:extLst>
          </p:cNvPr>
          <p:cNvSpPr txBox="1"/>
          <p:nvPr/>
        </p:nvSpPr>
        <p:spPr>
          <a:xfrm>
            <a:off x="4161374" y="2399163"/>
            <a:ext cx="642926"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Ken</a:t>
            </a:r>
            <a:endParaRPr lang="zh-CN" altLang="en-US" sz="900" dirty="0">
              <a:latin typeface="Times New Roman" panose="02020603050405020304" pitchFamily="18" charset="0"/>
              <a:cs typeface="Times New Roman" panose="02020603050405020304" pitchFamily="18" charset="0"/>
            </a:endParaRPr>
          </a:p>
        </p:txBody>
      </p:sp>
      <p:sp>
        <p:nvSpPr>
          <p:cNvPr id="95" name="文本框 320">
            <a:extLst>
              <a:ext uri="{FF2B5EF4-FFF2-40B4-BE49-F238E27FC236}">
                <a16:creationId xmlns="" xmlns:a16="http://schemas.microsoft.com/office/drawing/2014/main" id="{0134B600-D68C-4BCC-82B1-92054A698545}"/>
              </a:ext>
            </a:extLst>
          </p:cNvPr>
          <p:cNvSpPr txBox="1"/>
          <p:nvPr/>
        </p:nvSpPr>
        <p:spPr>
          <a:xfrm>
            <a:off x="7422588" y="3400533"/>
            <a:ext cx="812942"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Taylor</a:t>
            </a:r>
            <a:endParaRPr lang="zh-CN" altLang="en-US" sz="900" dirty="0">
              <a:latin typeface="Times New Roman" panose="02020603050405020304" pitchFamily="18" charset="0"/>
              <a:cs typeface="Times New Roman" panose="02020603050405020304" pitchFamily="18" charset="0"/>
            </a:endParaRPr>
          </a:p>
        </p:txBody>
      </p:sp>
      <p:sp>
        <p:nvSpPr>
          <p:cNvPr id="96" name="文本框 321">
            <a:extLst>
              <a:ext uri="{FF2B5EF4-FFF2-40B4-BE49-F238E27FC236}">
                <a16:creationId xmlns="" xmlns:a16="http://schemas.microsoft.com/office/drawing/2014/main" id="{DF8F8142-EDBF-4ADF-BE9B-D7A876F1CEFC}"/>
              </a:ext>
            </a:extLst>
          </p:cNvPr>
          <p:cNvSpPr txBox="1"/>
          <p:nvPr/>
        </p:nvSpPr>
        <p:spPr>
          <a:xfrm>
            <a:off x="6597990" y="2778348"/>
            <a:ext cx="739242"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Bob</a:t>
            </a:r>
            <a:endParaRPr lang="zh-CN" altLang="en-US" sz="900" dirty="0">
              <a:latin typeface="Times New Roman" panose="02020603050405020304" pitchFamily="18" charset="0"/>
              <a:cs typeface="Times New Roman" panose="02020603050405020304" pitchFamily="18" charset="0"/>
            </a:endParaRPr>
          </a:p>
        </p:txBody>
      </p:sp>
      <p:sp>
        <p:nvSpPr>
          <p:cNvPr id="97" name="文本框 322">
            <a:extLst>
              <a:ext uri="{FF2B5EF4-FFF2-40B4-BE49-F238E27FC236}">
                <a16:creationId xmlns="" xmlns:a16="http://schemas.microsoft.com/office/drawing/2014/main" id="{582FC3AB-3920-4AAD-BFEE-9C0CAB2897D0}"/>
              </a:ext>
            </a:extLst>
          </p:cNvPr>
          <p:cNvSpPr txBox="1"/>
          <p:nvPr/>
        </p:nvSpPr>
        <p:spPr>
          <a:xfrm>
            <a:off x="6327522" y="4112321"/>
            <a:ext cx="860269"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Frank</a:t>
            </a:r>
            <a:endParaRPr lang="zh-CN" altLang="en-US" sz="900" dirty="0">
              <a:latin typeface="Times New Roman" panose="02020603050405020304" pitchFamily="18" charset="0"/>
              <a:cs typeface="Times New Roman" panose="02020603050405020304" pitchFamily="18" charset="0"/>
            </a:endParaRPr>
          </a:p>
        </p:txBody>
      </p:sp>
      <p:sp>
        <p:nvSpPr>
          <p:cNvPr id="98" name="文本框 323">
            <a:extLst>
              <a:ext uri="{FF2B5EF4-FFF2-40B4-BE49-F238E27FC236}">
                <a16:creationId xmlns="" xmlns:a16="http://schemas.microsoft.com/office/drawing/2014/main" id="{1C330EF3-EDA4-4A39-A808-676E8A3F6BC9}"/>
              </a:ext>
            </a:extLst>
          </p:cNvPr>
          <p:cNvSpPr txBox="1"/>
          <p:nvPr/>
        </p:nvSpPr>
        <p:spPr>
          <a:xfrm>
            <a:off x="2717809" y="4670063"/>
            <a:ext cx="646002"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John</a:t>
            </a:r>
            <a:endParaRPr lang="zh-CN" altLang="en-US" sz="900" dirty="0">
              <a:latin typeface="Times New Roman" panose="02020603050405020304" pitchFamily="18" charset="0"/>
              <a:cs typeface="Times New Roman" panose="02020603050405020304" pitchFamily="18" charset="0"/>
            </a:endParaRPr>
          </a:p>
        </p:txBody>
      </p:sp>
      <p:sp>
        <p:nvSpPr>
          <p:cNvPr id="99" name="文本框 324">
            <a:extLst>
              <a:ext uri="{FF2B5EF4-FFF2-40B4-BE49-F238E27FC236}">
                <a16:creationId xmlns="" xmlns:a16="http://schemas.microsoft.com/office/drawing/2014/main" id="{3C9D90A0-83BA-43A6-9DE8-12C22C434620}"/>
              </a:ext>
            </a:extLst>
          </p:cNvPr>
          <p:cNvSpPr txBox="1"/>
          <p:nvPr/>
        </p:nvSpPr>
        <p:spPr>
          <a:xfrm>
            <a:off x="966974" y="4032090"/>
            <a:ext cx="707158"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Mark</a:t>
            </a:r>
            <a:endParaRPr lang="en-US" altLang="zh-CN" sz="900" dirty="0">
              <a:latin typeface="Times New Roman" panose="02020603050405020304" pitchFamily="18" charset="0"/>
              <a:cs typeface="Times New Roman" panose="02020603050405020304" pitchFamily="18" charset="0"/>
            </a:endParaRPr>
          </a:p>
        </p:txBody>
      </p:sp>
      <p:sp>
        <p:nvSpPr>
          <p:cNvPr id="100" name="文本框 325">
            <a:extLst>
              <a:ext uri="{FF2B5EF4-FFF2-40B4-BE49-F238E27FC236}">
                <a16:creationId xmlns="" xmlns:a16="http://schemas.microsoft.com/office/drawing/2014/main" id="{E59391EF-750E-465B-9A07-7E1A11B9303D}"/>
              </a:ext>
            </a:extLst>
          </p:cNvPr>
          <p:cNvSpPr txBox="1"/>
          <p:nvPr/>
        </p:nvSpPr>
        <p:spPr>
          <a:xfrm>
            <a:off x="3855165" y="1067606"/>
            <a:ext cx="666387"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Jim</a:t>
            </a:r>
            <a:endParaRPr lang="zh-CN" altLang="en-US" sz="900" dirty="0">
              <a:latin typeface="Times New Roman" panose="02020603050405020304" pitchFamily="18" charset="0"/>
              <a:cs typeface="Times New Roman" panose="02020603050405020304" pitchFamily="18" charset="0"/>
            </a:endParaRPr>
          </a:p>
        </p:txBody>
      </p:sp>
      <p:sp>
        <p:nvSpPr>
          <p:cNvPr id="101" name="文本框 467">
            <a:extLst>
              <a:ext uri="{FF2B5EF4-FFF2-40B4-BE49-F238E27FC236}">
                <a16:creationId xmlns="" xmlns:a16="http://schemas.microsoft.com/office/drawing/2014/main" id="{778CAC17-9E7C-4A38-A553-317376133F33}"/>
              </a:ext>
            </a:extLst>
          </p:cNvPr>
          <p:cNvSpPr txBox="1"/>
          <p:nvPr/>
        </p:nvSpPr>
        <p:spPr>
          <a:xfrm>
            <a:off x="5672397" y="3037453"/>
            <a:ext cx="739242"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Bill</a:t>
            </a:r>
            <a:endParaRPr lang="zh-CN" altLang="en-US" sz="900" dirty="0">
              <a:latin typeface="Times New Roman" panose="02020603050405020304" pitchFamily="18" charset="0"/>
              <a:cs typeface="Times New Roman" panose="02020603050405020304" pitchFamily="18" charset="0"/>
            </a:endParaRPr>
          </a:p>
        </p:txBody>
      </p:sp>
      <p:sp>
        <p:nvSpPr>
          <p:cNvPr id="107" name="文本框 586">
            <a:extLst>
              <a:ext uri="{FF2B5EF4-FFF2-40B4-BE49-F238E27FC236}">
                <a16:creationId xmlns="" xmlns:a16="http://schemas.microsoft.com/office/drawing/2014/main" id="{158DAEBD-77FC-4795-912D-7E8A7A2FC0B4}"/>
              </a:ext>
            </a:extLst>
          </p:cNvPr>
          <p:cNvSpPr txBox="1"/>
          <p:nvPr/>
        </p:nvSpPr>
        <p:spPr>
          <a:xfrm>
            <a:off x="5028759" y="3819400"/>
            <a:ext cx="860269" cy="369332"/>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n-US" altLang="zh-CN" sz="1800" dirty="0">
                <a:latin typeface="Times New Roman" panose="02020603050405020304" pitchFamily="18" charset="0"/>
                <a:cs typeface="Times New Roman" panose="02020603050405020304" pitchFamily="18" charset="0"/>
              </a:rPr>
              <a:t>Lee</a:t>
            </a:r>
            <a:endParaRPr lang="zh-CN" altLang="en-US" sz="900" dirty="0">
              <a:latin typeface="Times New Roman" panose="02020603050405020304" pitchFamily="18" charset="0"/>
              <a:cs typeface="Times New Roman" panose="02020603050405020304" pitchFamily="18" charset="0"/>
            </a:endParaRPr>
          </a:p>
        </p:txBody>
      </p:sp>
      <p:pic>
        <p:nvPicPr>
          <p:cNvPr id="111" name="图形 133">
            <a:extLst>
              <a:ext uri="{FF2B5EF4-FFF2-40B4-BE49-F238E27FC236}">
                <a16:creationId xmlns="" xmlns:a16="http://schemas.microsoft.com/office/drawing/2014/main" id="{A5BFDD3E-4EC6-44F8-842C-9B06F6A29136}"/>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172947" y="1146336"/>
            <a:ext cx="470286" cy="467946"/>
          </a:xfrm>
          <a:prstGeom prst="rect">
            <a:avLst/>
          </a:prstGeom>
        </p:spPr>
      </p:pic>
      <p:pic>
        <p:nvPicPr>
          <p:cNvPr id="112" name="图形 134">
            <a:extLst>
              <a:ext uri="{FF2B5EF4-FFF2-40B4-BE49-F238E27FC236}">
                <a16:creationId xmlns="" xmlns:a16="http://schemas.microsoft.com/office/drawing/2014/main" id="{D8B5A699-EE2C-45E9-AFDB-C15B67740675}"/>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538372" y="1647282"/>
            <a:ext cx="470286" cy="467946"/>
          </a:xfrm>
          <a:prstGeom prst="rect">
            <a:avLst/>
          </a:prstGeom>
        </p:spPr>
      </p:pic>
      <p:pic>
        <p:nvPicPr>
          <p:cNvPr id="113" name="图形 140">
            <a:extLst>
              <a:ext uri="{FF2B5EF4-FFF2-40B4-BE49-F238E27FC236}">
                <a16:creationId xmlns="" xmlns:a16="http://schemas.microsoft.com/office/drawing/2014/main" id="{CB098BFA-AE7B-427C-ADB0-9A71369977E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731341" y="2352717"/>
            <a:ext cx="470286" cy="467946"/>
          </a:xfrm>
          <a:prstGeom prst="rect">
            <a:avLst/>
          </a:prstGeom>
        </p:spPr>
      </p:pic>
      <p:pic>
        <p:nvPicPr>
          <p:cNvPr id="114" name="图形 124">
            <a:extLst>
              <a:ext uri="{FF2B5EF4-FFF2-40B4-BE49-F238E27FC236}">
                <a16:creationId xmlns="" xmlns:a16="http://schemas.microsoft.com/office/drawing/2014/main" id="{59DEBDA3-8B9D-4BBF-B125-F507A954E97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2369718" y="4496841"/>
            <a:ext cx="470286" cy="467946"/>
          </a:xfrm>
          <a:prstGeom prst="rect">
            <a:avLst/>
          </a:prstGeom>
        </p:spPr>
      </p:pic>
      <p:pic>
        <p:nvPicPr>
          <p:cNvPr id="115" name="图形 124">
            <a:extLst>
              <a:ext uri="{FF2B5EF4-FFF2-40B4-BE49-F238E27FC236}">
                <a16:creationId xmlns="" xmlns:a16="http://schemas.microsoft.com/office/drawing/2014/main" id="{CE116E1E-E701-444C-ACBF-F180B57FF342}"/>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898882" y="3466441"/>
            <a:ext cx="470286" cy="467946"/>
          </a:xfrm>
          <a:prstGeom prst="rect">
            <a:avLst/>
          </a:prstGeom>
        </p:spPr>
      </p:pic>
      <p:pic>
        <p:nvPicPr>
          <p:cNvPr id="116" name="图形 124">
            <a:extLst>
              <a:ext uri="{FF2B5EF4-FFF2-40B4-BE49-F238E27FC236}">
                <a16:creationId xmlns="" xmlns:a16="http://schemas.microsoft.com/office/drawing/2014/main" id="{70D92372-1E91-413E-A63A-72A2A3BC8ECC}"/>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467819" y="3191819"/>
            <a:ext cx="477146" cy="474772"/>
          </a:xfrm>
          <a:prstGeom prst="rect">
            <a:avLst/>
          </a:prstGeom>
        </p:spPr>
      </p:pic>
      <p:pic>
        <p:nvPicPr>
          <p:cNvPr id="117" name="图形 124">
            <a:extLst>
              <a:ext uri="{FF2B5EF4-FFF2-40B4-BE49-F238E27FC236}">
                <a16:creationId xmlns="" xmlns:a16="http://schemas.microsoft.com/office/drawing/2014/main" id="{C4DB8909-1791-4CD9-BCB6-93ED3523E08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920309" y="3838807"/>
            <a:ext cx="470286" cy="467946"/>
          </a:xfrm>
          <a:prstGeom prst="rect">
            <a:avLst/>
          </a:prstGeom>
        </p:spPr>
      </p:pic>
      <p:pic>
        <p:nvPicPr>
          <p:cNvPr id="118" name="图形 124">
            <a:extLst>
              <a:ext uri="{FF2B5EF4-FFF2-40B4-BE49-F238E27FC236}">
                <a16:creationId xmlns="" xmlns:a16="http://schemas.microsoft.com/office/drawing/2014/main" id="{B1AAF8CC-87AD-4E33-B842-C042F73E42F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287371" y="2924555"/>
            <a:ext cx="470286" cy="467946"/>
          </a:xfrm>
          <a:prstGeom prst="rect">
            <a:avLst/>
          </a:prstGeom>
        </p:spPr>
      </p:pic>
      <p:pic>
        <p:nvPicPr>
          <p:cNvPr id="119" name="图形 124">
            <a:extLst>
              <a:ext uri="{FF2B5EF4-FFF2-40B4-BE49-F238E27FC236}">
                <a16:creationId xmlns="" xmlns:a16="http://schemas.microsoft.com/office/drawing/2014/main" id="{0F03DDF0-E0A8-4A79-872F-F1F0345369C2}"/>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599605" y="2977530"/>
            <a:ext cx="470286" cy="467946"/>
          </a:xfrm>
          <a:prstGeom prst="rect">
            <a:avLst/>
          </a:prstGeom>
        </p:spPr>
      </p:pic>
      <p:pic>
        <p:nvPicPr>
          <p:cNvPr id="120" name="图形 124">
            <a:extLst>
              <a:ext uri="{FF2B5EF4-FFF2-40B4-BE49-F238E27FC236}">
                <a16:creationId xmlns="" xmlns:a16="http://schemas.microsoft.com/office/drawing/2014/main" id="{03FA76F0-B5E7-4AAC-BA04-A7C6CD6504E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422588" y="809399"/>
            <a:ext cx="470286" cy="467946"/>
          </a:xfrm>
          <a:prstGeom prst="rect">
            <a:avLst/>
          </a:prstGeom>
        </p:spPr>
      </p:pic>
      <p:pic>
        <p:nvPicPr>
          <p:cNvPr id="121" name="图形 124">
            <a:extLst>
              <a:ext uri="{FF2B5EF4-FFF2-40B4-BE49-F238E27FC236}">
                <a16:creationId xmlns="" xmlns:a16="http://schemas.microsoft.com/office/drawing/2014/main" id="{30A78669-B286-4767-8E42-18F4254B76C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101512" y="1264232"/>
            <a:ext cx="470286" cy="467946"/>
          </a:xfrm>
          <a:prstGeom prst="rect">
            <a:avLst/>
          </a:prstGeom>
        </p:spPr>
      </p:pic>
      <p:pic>
        <p:nvPicPr>
          <p:cNvPr id="122" name="图形 124">
            <a:extLst>
              <a:ext uri="{FF2B5EF4-FFF2-40B4-BE49-F238E27FC236}">
                <a16:creationId xmlns="" xmlns:a16="http://schemas.microsoft.com/office/drawing/2014/main" id="{CD92EAA5-7C93-4E95-B722-2BA35C15988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112409" y="3612208"/>
            <a:ext cx="470286" cy="467946"/>
          </a:xfrm>
          <a:prstGeom prst="rect">
            <a:avLst/>
          </a:prstGeom>
        </p:spPr>
      </p:pic>
      <p:pic>
        <p:nvPicPr>
          <p:cNvPr id="123" name="图形 124">
            <a:extLst>
              <a:ext uri="{FF2B5EF4-FFF2-40B4-BE49-F238E27FC236}">
                <a16:creationId xmlns="" xmlns:a16="http://schemas.microsoft.com/office/drawing/2014/main" id="{72518239-1B39-47B2-9936-0000672D0B8B}"/>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853069" y="2420766"/>
            <a:ext cx="470286" cy="467946"/>
          </a:xfrm>
          <a:prstGeom prst="rect">
            <a:avLst/>
          </a:prstGeom>
        </p:spPr>
      </p:pic>
      <p:grpSp>
        <p:nvGrpSpPr>
          <p:cNvPr id="131" name="组合 130">
            <a:extLst>
              <a:ext uri="{FF2B5EF4-FFF2-40B4-BE49-F238E27FC236}">
                <a16:creationId xmlns="" xmlns:a16="http://schemas.microsoft.com/office/drawing/2014/main" id="{F24299CC-AB03-43A4-A126-8DD918DFD13C}"/>
              </a:ext>
            </a:extLst>
          </p:cNvPr>
          <p:cNvGrpSpPr/>
          <p:nvPr/>
        </p:nvGrpSpPr>
        <p:grpSpPr>
          <a:xfrm>
            <a:off x="4872044" y="2417387"/>
            <a:ext cx="454469" cy="469378"/>
            <a:chOff x="217067" y="2053809"/>
            <a:chExt cx="854123" cy="825143"/>
          </a:xfrm>
        </p:grpSpPr>
        <p:grpSp>
          <p:nvGrpSpPr>
            <p:cNvPr id="132" name="组合 131">
              <a:extLst>
                <a:ext uri="{FF2B5EF4-FFF2-40B4-BE49-F238E27FC236}">
                  <a16:creationId xmlns="" xmlns:a16="http://schemas.microsoft.com/office/drawing/2014/main" id="{DCB45D9B-FB3E-468E-A6BF-9FE6EB3E2459}"/>
                </a:ext>
              </a:extLst>
            </p:cNvPr>
            <p:cNvGrpSpPr/>
            <p:nvPr/>
          </p:nvGrpSpPr>
          <p:grpSpPr>
            <a:xfrm>
              <a:off x="217067" y="2053809"/>
              <a:ext cx="822955" cy="810793"/>
              <a:chOff x="217067" y="2053809"/>
              <a:chExt cx="822955" cy="810793"/>
            </a:xfrm>
          </p:grpSpPr>
          <p:pic>
            <p:nvPicPr>
              <p:cNvPr id="134" name="图形 133">
                <a:extLst>
                  <a:ext uri="{FF2B5EF4-FFF2-40B4-BE49-F238E27FC236}">
                    <a16:creationId xmlns="" xmlns:a16="http://schemas.microsoft.com/office/drawing/2014/main" id="{F1FA5E66-CCAB-4B9E-90F7-7BA67631BF25}"/>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217067" y="2053809"/>
                <a:ext cx="822955" cy="810793"/>
              </a:xfrm>
              <a:prstGeom prst="rect">
                <a:avLst/>
              </a:prstGeom>
            </p:spPr>
          </p:pic>
          <p:sp>
            <p:nvSpPr>
              <p:cNvPr id="135" name="椭圆 134">
                <a:extLst>
                  <a:ext uri="{FF2B5EF4-FFF2-40B4-BE49-F238E27FC236}">
                    <a16:creationId xmlns="" xmlns:a16="http://schemas.microsoft.com/office/drawing/2014/main" id="{C88FA595-FF5B-4D2D-B5F1-FE8F8D10D472}"/>
                  </a:ext>
                </a:extLst>
              </p:cNvPr>
              <p:cNvSpPr/>
              <p:nvPr/>
            </p:nvSpPr>
            <p:spPr>
              <a:xfrm>
                <a:off x="763889" y="2585055"/>
                <a:ext cx="255098" cy="2511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3" name="图形 132">
              <a:extLst>
                <a:ext uri="{FF2B5EF4-FFF2-40B4-BE49-F238E27FC236}">
                  <a16:creationId xmlns="" xmlns:a16="http://schemas.microsoft.com/office/drawing/2014/main" id="{8D69C8EC-9CEF-4C8B-B053-50FCB0FC4416}"/>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16283" y="2524045"/>
              <a:ext cx="354907" cy="354907"/>
            </a:xfrm>
            <a:prstGeom prst="rect">
              <a:avLst/>
            </a:prstGeom>
          </p:spPr>
        </p:pic>
      </p:grpSp>
    </p:spTree>
    <p:extLst>
      <p:ext uri="{BB962C8B-B14F-4D97-AF65-F5344CB8AC3E}">
        <p14:creationId xmlns:p14="http://schemas.microsoft.com/office/powerpoint/2010/main" val="3853944803"/>
      </p:ext>
    </p:extLst>
  </p:cSld>
  <p:clrMapOvr>
    <a:masterClrMapping/>
  </p:clrMapOvr>
  <mc:AlternateContent xmlns:mc="http://schemas.openxmlformats.org/markup-compatibility/2006">
    <mc:Choice xmlns=""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0-#ppt_w/2"/>
                                          </p:val>
                                        </p:tav>
                                        <p:tav tm="100000">
                                          <p:val>
                                            <p:strVal val="#ppt_x"/>
                                          </p:val>
                                        </p:tav>
                                      </p:tavLst>
                                    </p:anim>
                                    <p:anim calcmode="lin" valueType="num">
                                      <p:cBhvr additive="base">
                                        <p:cTn id="8" dur="500" fill="hold"/>
                                        <p:tgtEl>
                                          <p:spTgt spid="1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1"/>
                                        </p:tgtEl>
                                        <p:attrNameLst>
                                          <p:attrName>style.visibility</p:attrName>
                                        </p:attrNameLst>
                                      </p:cBhvr>
                                      <p:to>
                                        <p:strVal val="visible"/>
                                      </p:to>
                                    </p:set>
                                    <p:anim calcmode="lin" valueType="num">
                                      <p:cBhvr additive="base">
                                        <p:cTn id="11" dur="500" fill="hold"/>
                                        <p:tgtEl>
                                          <p:spTgt spid="131"/>
                                        </p:tgtEl>
                                        <p:attrNameLst>
                                          <p:attrName>ppt_x</p:attrName>
                                        </p:attrNameLst>
                                      </p:cBhvr>
                                      <p:tavLst>
                                        <p:tav tm="0">
                                          <p:val>
                                            <p:strVal val="0-#ppt_w/2"/>
                                          </p:val>
                                        </p:tav>
                                        <p:tav tm="100000">
                                          <p:val>
                                            <p:strVal val="#ppt_x"/>
                                          </p:val>
                                        </p:tav>
                                      </p:tavLst>
                                    </p:anim>
                                    <p:anim calcmode="lin" valueType="num">
                                      <p:cBhvr additive="base">
                                        <p:cTn id="12" dur="500" fill="hold"/>
                                        <p:tgtEl>
                                          <p:spTgt spid="1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0-#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0-#ppt_w/2"/>
                                          </p:val>
                                        </p:tav>
                                        <p:tav tm="100000">
                                          <p:val>
                                            <p:strVal val="#ppt_x"/>
                                          </p:val>
                                        </p:tav>
                                      </p:tavLst>
                                    </p:anim>
                                    <p:anim calcmode="lin" valueType="num">
                                      <p:cBhvr additive="base">
                                        <p:cTn id="20"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130" grpId="0"/>
      <p:bldP spid="68" grpId="0" animBg="1"/>
    </p:bld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42861</TotalTime>
  <Words>1518</Words>
  <Application>Microsoft Office PowerPoint</Application>
  <PresentationFormat>全屏显示(16:9)</PresentationFormat>
  <Paragraphs>200</Paragraphs>
  <Slides>21</Slides>
  <Notes>21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NimbusRomNo9L-Medi</vt:lpstr>
      <vt:lpstr>宋体</vt:lpstr>
      <vt:lpstr>Arial</vt:lpstr>
      <vt:lpstr>Tahoma</vt:lpstr>
      <vt:lpstr>Times New Roman</vt:lpstr>
      <vt:lpstr>simple-light-2</vt:lpstr>
      <vt:lpstr>Efficient Computing of Radius-Bounded-k-Cores </vt:lpstr>
      <vt:lpstr>Outline</vt:lpstr>
      <vt:lpstr>Motivation</vt:lpstr>
      <vt:lpstr>PowerPoint 演示文稿</vt:lpstr>
      <vt:lpstr>Community retrieval</vt:lpstr>
      <vt:lpstr>k-core</vt:lpstr>
      <vt:lpstr>(k, r)-core</vt:lpstr>
      <vt:lpstr>Spatial-aware-community search</vt:lpstr>
      <vt:lpstr>PowerPoint 演示文稿</vt:lpstr>
      <vt:lpstr>Problem Definition</vt:lpstr>
      <vt:lpstr>Challenges</vt:lpstr>
      <vt:lpstr>Solutions</vt:lpstr>
      <vt:lpstr>Triple-vertex-based algorithm</vt:lpstr>
      <vt:lpstr>Binary-vertex-based algorithm</vt:lpstr>
      <vt:lpstr>Rotating-circle-based algorithm</vt:lpstr>
      <vt:lpstr>Optimization techniques </vt:lpstr>
      <vt:lpstr>Experiments</vt:lpstr>
      <vt:lpstr>Effectiveness</vt:lpstr>
      <vt:lpstr>Efficiency</vt:lpstr>
      <vt:lpstr>Conclusion</vt:lpstr>
      <vt:lpstr>Thank You!  Q&amp;A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Community Search over Large Spatial Graphs</dc:title>
  <dc:creator>kael</dc:creator>
  <cp:lastModifiedBy>王 凯</cp:lastModifiedBy>
  <cp:revision>572</cp:revision>
  <cp:lastPrinted>2018-04-06T03:57:51Z</cp:lastPrinted>
  <dcterms:modified xsi:type="dcterms:W3CDTF">2018-04-17T09:20:05Z</dcterms:modified>
</cp:coreProperties>
</file>