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603" r:id="rId3"/>
    <p:sldId id="606" r:id="rId4"/>
    <p:sldId id="607" r:id="rId5"/>
    <p:sldId id="632" r:id="rId6"/>
    <p:sldId id="608" r:id="rId7"/>
    <p:sldId id="609" r:id="rId8"/>
    <p:sldId id="611" r:id="rId9"/>
    <p:sldId id="616" r:id="rId10"/>
    <p:sldId id="612" r:id="rId11"/>
    <p:sldId id="614" r:id="rId12"/>
    <p:sldId id="618" r:id="rId13"/>
    <p:sldId id="619" r:id="rId14"/>
    <p:sldId id="620" r:id="rId15"/>
    <p:sldId id="621" r:id="rId16"/>
    <p:sldId id="622" r:id="rId17"/>
    <p:sldId id="623" r:id="rId18"/>
    <p:sldId id="624" r:id="rId19"/>
    <p:sldId id="625" r:id="rId20"/>
    <p:sldId id="626" r:id="rId21"/>
    <p:sldId id="627" r:id="rId22"/>
    <p:sldId id="630" r:id="rId23"/>
    <p:sldId id="542" r:id="rId24"/>
    <p:sldId id="591" r:id="rId25"/>
    <p:sldId id="589" r:id="rId26"/>
    <p:sldId id="592" r:id="rId27"/>
    <p:sldId id="631" r:id="rId28"/>
    <p:sldId id="551" r:id="rId29"/>
    <p:sldId id="628" r:id="rId30"/>
    <p:sldId id="62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558ED5"/>
    <a:srgbClr val="000000"/>
    <a:srgbClr val="B2B2B2"/>
    <a:srgbClr val="05710A"/>
    <a:srgbClr val="85B6EB"/>
    <a:srgbClr val="17375E"/>
    <a:srgbClr val="93CDDD"/>
    <a:srgbClr val="71C71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5153" autoAdjust="0"/>
  </p:normalViewPr>
  <p:slideViewPr>
    <p:cSldViewPr>
      <p:cViewPr>
        <p:scale>
          <a:sx n="75" d="100"/>
          <a:sy n="75" d="100"/>
        </p:scale>
        <p:origin x="-1589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AB564E-8DD3-43C2-AFB7-223388810126}" type="datetime1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4D22AB-8B33-4A9A-9D43-0254551D1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11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5E1AD7B-4542-4831-83D1-A3C1C197997B}" type="datetime1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233987-0B2C-4326-939F-C61AF8914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269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lp.com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elp.com.au/dataset_challenge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98B3621-77D5-47E5-BA3A-02C3D42AD78D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2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68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6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6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68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68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68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68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68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67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5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5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5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85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85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/>
          </a:p>
          <a:p>
            <a:endParaRPr lang="en-US" altLang="zh-CN" sz="1200" dirty="0" smtClean="0"/>
          </a:p>
          <a:p>
            <a:endParaRPr lang="en-US" alt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Yelp, </a:t>
            </a:r>
            <a:r>
              <a:rPr lang="en-US" altLang="zh-CN" sz="1200" dirty="0" smtClean="0">
                <a:hlinkClick r:id="rId3"/>
              </a:rPr>
              <a:t>https://www.yelp.com/</a:t>
            </a:r>
            <a:r>
              <a:rPr lang="en-US" altLang="zh-CN" sz="1200" dirty="0" smtClean="0"/>
              <a:t>; Yelp Dataset Challenge, </a:t>
            </a:r>
            <a:r>
              <a:rPr lang="en-US" altLang="zh-CN" sz="1200" dirty="0" smtClean="0">
                <a:hlinkClick r:id="rId4"/>
              </a:rPr>
              <a:t>https://www.yelp.com.au/dataset_challenge</a:t>
            </a:r>
            <a:r>
              <a:rPr lang="en-US" altLang="zh-CN" sz="1200" dirty="0" smtClean="0"/>
              <a:t>.</a:t>
            </a:r>
          </a:p>
          <a:p>
            <a:endParaRPr lang="en-US" altLang="en-US" sz="1200" dirty="0" smtClean="0"/>
          </a:p>
          <a:p>
            <a:endParaRPr lang="en-US" altLang="en-US" sz="1200" dirty="0" smtClean="0"/>
          </a:p>
          <a:p>
            <a:r>
              <a:rPr lang="en-US" altLang="zh-CN" sz="1200" dirty="0" smtClean="0"/>
              <a:t>Two authors are identified by OLAK as the best anchors and there are 26 followers. </a:t>
            </a:r>
          </a:p>
          <a:p>
            <a:endParaRPr lang="en-US" altLang="zh-CN" sz="1200" dirty="0" smtClean="0"/>
          </a:p>
          <a:p>
            <a:r>
              <a:rPr lang="en-US" altLang="zh-CN" sz="1200" dirty="0" smtClean="0"/>
              <a:t>We find that although the two anchored authors have not co-authored any papers, they belong to the same community. </a:t>
            </a:r>
          </a:p>
          <a:p>
            <a:endParaRPr lang="en-US" altLang="zh-CN" sz="1200" dirty="0" smtClean="0"/>
          </a:p>
          <a:p>
            <a:r>
              <a:rPr lang="en-US" altLang="zh-CN" sz="1200" dirty="0" smtClean="0"/>
              <a:t>Not surprisingly, all their followers are also from the same community, and there are already considerably large number of co-authored papers among them</a:t>
            </a:r>
            <a:endParaRPr lang="en-US" altLang="en-US" sz="1200" dirty="0" smtClean="0"/>
          </a:p>
          <a:p>
            <a:endParaRPr lang="en-US" altLang="en-US" sz="1200" dirty="0" smtClean="0"/>
          </a:p>
          <a:p>
            <a:endParaRPr lang="en-US" alt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/>
              <a:t>In this case study, each node is a author and each edge represents there are at least 3 co-authored papers. </a:t>
            </a:r>
            <a:endParaRPr lang="en-US" altLang="zh-CN" b="1" i="1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5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85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85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25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sz="1200" dirty="0" smtClean="0"/>
                  <a:t>When </a:t>
                </a:r>
                <a:r>
                  <a:rPr lang="en-US" altLang="en-US" sz="1200" i="1" dirty="0"/>
                  <a:t>k</a:t>
                </a:r>
                <a:r>
                  <a:rPr lang="en-US" altLang="en-US" sz="1200" dirty="0"/>
                  <a:t> = </a:t>
                </a:r>
                <a:r>
                  <a:rPr lang="en-US" altLang="en-US" sz="1200" dirty="0" smtClean="0"/>
                  <a:t>3, students 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1,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10</a:t>
                </a:r>
                <a:r>
                  <a:rPr lang="en-US" altLang="en-US" sz="1200" dirty="0" smtClean="0">
                    <a:latin typeface="Cambria Math"/>
                  </a:rPr>
                  <a:t> and </a:t>
                </a:r>
                <a:r>
                  <a:rPr lang="en-US" altLang="en-US" sz="1200" i="0">
                    <a:latin typeface="Cambria Math"/>
                  </a:rPr>
                  <a:t>𝑢_1</a:t>
                </a:r>
                <a:r>
                  <a:rPr lang="en-US" altLang="en-US" sz="1200" b="0" i="0" smtClean="0">
                    <a:latin typeface="Cambria Math"/>
                  </a:rPr>
                  <a:t>2</a:t>
                </a:r>
                <a:r>
                  <a:rPr lang="en-US" altLang="en-US" sz="1200" dirty="0" smtClean="0"/>
                  <a:t> will start to leave for less than 3 friends existing, which lead to the collapse of the whole network.</a:t>
                </a:r>
              </a:p>
              <a:p>
                <a:pPr marL="0" indent="0"/>
                <a:endParaRPr lang="en-US" altLang="en-US" sz="1200" dirty="0" smtClean="0"/>
              </a:p>
              <a:p>
                <a:pPr marL="0" indent="0"/>
                <a:r>
                  <a:rPr lang="en-US" altLang="en-US" sz="1200" dirty="0"/>
                  <a:t>T</a:t>
                </a:r>
                <a:r>
                  <a:rPr lang="en-US" altLang="en-US" sz="1200" dirty="0" smtClean="0"/>
                  <a:t>he </a:t>
                </a:r>
                <a:r>
                  <a:rPr lang="en-US" altLang="en-US" sz="1200" dirty="0"/>
                  <a:t>final study </a:t>
                </a:r>
                <a:r>
                  <a:rPr lang="en-US" altLang="en-US" sz="1200" dirty="0" smtClean="0"/>
                  <a:t>group only </a:t>
                </a:r>
                <a:r>
                  <a:rPr lang="en-US" altLang="en-US" sz="1200" dirty="0"/>
                  <a:t>has 4 students (</a:t>
                </a:r>
                <a:r>
                  <a:rPr lang="en-US" altLang="en-US" sz="1200" i="0">
                    <a:latin typeface="Cambria Math"/>
                  </a:rPr>
                  <a:t>𝑢_4,𝑢_5,𝑢_8, 𝑢_9</a:t>
                </a:r>
                <a:r>
                  <a:rPr lang="en-US" altLang="en-US" sz="1200" dirty="0"/>
                  <a:t>)</a:t>
                </a:r>
                <a:r>
                  <a:rPr lang="en-US" altLang="en-US" sz="1200" dirty="0" smtClean="0"/>
                  <a:t> </a:t>
                </a:r>
                <a:r>
                  <a:rPr lang="en-US" altLang="zh-CN" sz="1200" dirty="0" smtClean="0"/>
                  <a:t>a</a:t>
                </a:r>
                <a:r>
                  <a:rPr lang="en-US" altLang="en-US" sz="1200" dirty="0" smtClean="0"/>
                  <a:t>ccording </a:t>
                </a:r>
                <a:r>
                  <a:rPr lang="en-US" altLang="en-US" sz="1200" dirty="0"/>
                  <a:t>to the model of </a:t>
                </a:r>
                <a:r>
                  <a:rPr lang="en-US" altLang="en-US" sz="1200" dirty="0" smtClean="0"/>
                  <a:t>k-core</a:t>
                </a:r>
                <a:r>
                  <a:rPr lang="en-US" altLang="en-US" sz="1200" dirty="0"/>
                  <a:t>. </a:t>
                </a:r>
                <a:endParaRPr lang="en-US" altLang="en-US" sz="1200" dirty="0" smtClean="0"/>
              </a:p>
              <a:p>
                <a:pPr marL="0" indent="0"/>
                <a:endParaRPr lang="en-US" alt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>
                    <a:solidFill>
                      <a:srgbClr val="0070C0"/>
                    </a:solidFill>
                  </a:rPr>
                  <a:t> Use the game-theory to show the network unraveling process stops when the remaining engaged individuals correspond to the k-core of the network.</a:t>
                </a:r>
                <a:endParaRPr lang="zh-CN" altLang="en-US" smtClean="0">
                  <a:solidFill>
                    <a:srgbClr val="0070C0"/>
                  </a:solidFill>
                </a:endParaRPr>
              </a:p>
              <a:p>
                <a:pPr marL="0" indent="0"/>
                <a:endParaRPr lang="en-US" altLang="en-US" sz="1200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6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sz="1200" dirty="0" smtClean="0"/>
                  <a:t>When </a:t>
                </a:r>
                <a:r>
                  <a:rPr lang="en-US" altLang="en-US" sz="1200" i="1" dirty="0"/>
                  <a:t>k</a:t>
                </a:r>
                <a:r>
                  <a:rPr lang="en-US" altLang="en-US" sz="1200" dirty="0"/>
                  <a:t> = </a:t>
                </a:r>
                <a:r>
                  <a:rPr lang="en-US" altLang="en-US" sz="1200" dirty="0" smtClean="0"/>
                  <a:t>3, students 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1,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10</a:t>
                </a:r>
                <a:r>
                  <a:rPr lang="en-US" altLang="en-US" sz="1200" dirty="0" smtClean="0">
                    <a:latin typeface="Cambria Math"/>
                  </a:rPr>
                  <a:t> and </a:t>
                </a:r>
                <a:r>
                  <a:rPr lang="en-US" altLang="en-US" sz="1200" i="0">
                    <a:latin typeface="Cambria Math"/>
                  </a:rPr>
                  <a:t>𝑢_1</a:t>
                </a:r>
                <a:r>
                  <a:rPr lang="en-US" altLang="en-US" sz="1200" b="0" i="0" smtClean="0">
                    <a:latin typeface="Cambria Math"/>
                  </a:rPr>
                  <a:t>2</a:t>
                </a:r>
                <a:r>
                  <a:rPr lang="en-US" altLang="en-US" sz="1200" dirty="0" smtClean="0"/>
                  <a:t> will start to leave for less than 3 friends existing, which lead to the collapse of the whole network.</a:t>
                </a:r>
              </a:p>
              <a:p>
                <a:pPr marL="0" indent="0"/>
                <a:endParaRPr lang="en-US" altLang="en-US" sz="1200" dirty="0" smtClean="0"/>
              </a:p>
              <a:p>
                <a:pPr marL="0" indent="0"/>
                <a:r>
                  <a:rPr lang="en-US" altLang="en-US" sz="1200" dirty="0"/>
                  <a:t>T</a:t>
                </a:r>
                <a:r>
                  <a:rPr lang="en-US" altLang="en-US" sz="1200" dirty="0" smtClean="0"/>
                  <a:t>he </a:t>
                </a:r>
                <a:r>
                  <a:rPr lang="en-US" altLang="en-US" sz="1200" dirty="0"/>
                  <a:t>final study </a:t>
                </a:r>
                <a:r>
                  <a:rPr lang="en-US" altLang="en-US" sz="1200" dirty="0" smtClean="0"/>
                  <a:t>group only </a:t>
                </a:r>
                <a:r>
                  <a:rPr lang="en-US" altLang="en-US" sz="1200" dirty="0"/>
                  <a:t>has 4 students (</a:t>
                </a:r>
                <a:r>
                  <a:rPr lang="en-US" altLang="en-US" sz="1200" i="0">
                    <a:latin typeface="Cambria Math"/>
                  </a:rPr>
                  <a:t>𝑢_4,𝑢_5,𝑢_8, 𝑢_9</a:t>
                </a:r>
                <a:r>
                  <a:rPr lang="en-US" altLang="en-US" sz="1200" dirty="0"/>
                  <a:t>)</a:t>
                </a:r>
                <a:r>
                  <a:rPr lang="en-US" altLang="en-US" sz="1200" dirty="0" smtClean="0"/>
                  <a:t> </a:t>
                </a:r>
                <a:r>
                  <a:rPr lang="en-US" altLang="zh-CN" sz="1200" dirty="0" smtClean="0"/>
                  <a:t>a</a:t>
                </a:r>
                <a:r>
                  <a:rPr lang="en-US" altLang="en-US" sz="1200" dirty="0" smtClean="0"/>
                  <a:t>ccording </a:t>
                </a:r>
                <a:r>
                  <a:rPr lang="en-US" altLang="en-US" sz="1200" dirty="0"/>
                  <a:t>to the model of </a:t>
                </a:r>
                <a:r>
                  <a:rPr lang="en-US" altLang="en-US" sz="1200" dirty="0" smtClean="0"/>
                  <a:t>k-core</a:t>
                </a:r>
                <a:r>
                  <a:rPr lang="en-US" altLang="en-US" sz="1200" dirty="0"/>
                  <a:t>. </a:t>
                </a:r>
                <a:endParaRPr lang="en-US" altLang="en-US" sz="1200" dirty="0" smtClean="0"/>
              </a:p>
              <a:p>
                <a:pPr marL="0" indent="0"/>
                <a:endParaRPr lang="en-US" alt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>
                    <a:solidFill>
                      <a:srgbClr val="0070C0"/>
                    </a:solidFill>
                  </a:rPr>
                  <a:t> Use the game-theory to show the network unraveling process stops when the remaining engaged individuals correspond to the k-core of the network.</a:t>
                </a:r>
                <a:endParaRPr lang="zh-CN" altLang="en-US" smtClean="0">
                  <a:solidFill>
                    <a:srgbClr val="0070C0"/>
                  </a:solidFill>
                </a:endParaRPr>
              </a:p>
              <a:p>
                <a:pPr marL="0" indent="0"/>
                <a:endParaRPr lang="en-US" altLang="en-US" sz="1200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615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sz="1200" dirty="0" smtClean="0"/>
                  <a:t>When</a:t>
                </a:r>
                <a:r>
                  <a:rPr lang="en-US" altLang="en-US" sz="1200" i="1" dirty="0"/>
                  <a:t> k </a:t>
                </a:r>
                <a:r>
                  <a:rPr lang="en-US" altLang="en-US" sz="1200" dirty="0"/>
                  <a:t>= 3 and </a:t>
                </a:r>
                <a:r>
                  <a:rPr lang="en-US" altLang="en-US" sz="1200" i="0">
                    <a:latin typeface="Cambria Math"/>
                  </a:rPr>
                  <a:t>𝑢_1</a:t>
                </a:r>
                <a:r>
                  <a:rPr lang="en-US" altLang="en-US" sz="1200" dirty="0"/>
                  <a:t> is an anchor,</a:t>
                </a:r>
                <a:r>
                  <a:rPr lang="en-US" altLang="en-US" sz="1200" dirty="0" smtClean="0"/>
                  <a:t> students 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2</a:t>
                </a:r>
                <a:r>
                  <a:rPr lang="en-US" altLang="en-US" sz="1200" i="0">
                    <a:latin typeface="Cambria Math"/>
                  </a:rPr>
                  <a:t>,𝑢_</a:t>
                </a:r>
                <a:r>
                  <a:rPr lang="en-US" altLang="en-US" sz="1200" b="0" i="0" smtClean="0">
                    <a:latin typeface="Cambria Math"/>
                  </a:rPr>
                  <a:t>3</a:t>
                </a:r>
                <a:r>
                  <a:rPr lang="en-US" altLang="en-US" sz="1200" dirty="0" smtClean="0"/>
                  <a:t> and 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6</a:t>
                </a:r>
                <a:r>
                  <a:rPr lang="en-US" altLang="en-US" sz="1200" dirty="0" smtClean="0"/>
                  <a:t> have sufficient number of friends keep engaged and will not leave the study group.</a:t>
                </a:r>
              </a:p>
              <a:p>
                <a:pPr marL="0" indent="0"/>
                <a:endParaRPr lang="en-US" altLang="en-US" sz="1200" dirty="0" smtClean="0"/>
              </a:p>
              <a:p>
                <a:pPr marL="0" indent="0"/>
                <a:r>
                  <a:rPr lang="en-US" altLang="zh-CN" sz="1200" dirty="0" smtClean="0"/>
                  <a:t>T</a:t>
                </a:r>
                <a:r>
                  <a:rPr lang="en-US" altLang="en-US" sz="1200" dirty="0" smtClean="0"/>
                  <a:t>he </a:t>
                </a:r>
                <a:r>
                  <a:rPr lang="en-US" altLang="en-US" sz="1200" dirty="0"/>
                  <a:t>final study </a:t>
                </a:r>
                <a:r>
                  <a:rPr lang="en-US" altLang="en-US" sz="1200" dirty="0" smtClean="0"/>
                  <a:t>group</a:t>
                </a:r>
                <a:r>
                  <a:rPr lang="en-US" altLang="en-US" sz="1200" dirty="0"/>
                  <a:t> </a:t>
                </a:r>
                <a:r>
                  <a:rPr lang="en-US" altLang="en-US" sz="1200" dirty="0" smtClean="0"/>
                  <a:t>has 8 </a:t>
                </a:r>
                <a:r>
                  <a:rPr lang="en-US" altLang="en-US" sz="1200" dirty="0"/>
                  <a:t>students </a:t>
                </a:r>
                <a:r>
                  <a:rPr lang="en-US" altLang="zh-CN" sz="1200" dirty="0" smtClean="0"/>
                  <a:t>a</a:t>
                </a:r>
                <a:r>
                  <a:rPr lang="en-US" altLang="en-US" sz="1200" dirty="0" smtClean="0"/>
                  <a:t>ccording </a:t>
                </a:r>
                <a:r>
                  <a:rPr lang="en-US" altLang="en-US" sz="1200" dirty="0"/>
                  <a:t>to the model of </a:t>
                </a:r>
                <a:r>
                  <a:rPr lang="en-US" altLang="en-US" sz="1200" dirty="0" smtClean="0"/>
                  <a:t>anchored </a:t>
                </a:r>
                <a:r>
                  <a:rPr lang="en-US" altLang="en-US" sz="1200" i="1" dirty="0" smtClean="0"/>
                  <a:t>k</a:t>
                </a:r>
                <a:r>
                  <a:rPr lang="en-US" altLang="en-US" sz="1200" dirty="0" smtClean="0"/>
                  <a:t>-core. </a:t>
                </a:r>
                <a:endParaRPr lang="en-US" altLang="en-US" sz="1200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3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sz="1200" dirty="0" smtClean="0"/>
                  <a:t>When </a:t>
                </a:r>
                <a:r>
                  <a:rPr lang="en-US" altLang="en-US" sz="1200" i="1" dirty="0"/>
                  <a:t>k</a:t>
                </a:r>
                <a:r>
                  <a:rPr lang="en-US" altLang="en-US" sz="1200" dirty="0"/>
                  <a:t> = </a:t>
                </a:r>
                <a:r>
                  <a:rPr lang="en-US" altLang="en-US" sz="1200" dirty="0" smtClean="0"/>
                  <a:t>3, students 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1,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10</a:t>
                </a:r>
                <a:r>
                  <a:rPr lang="en-US" altLang="en-US" sz="1200" dirty="0" smtClean="0">
                    <a:latin typeface="Cambria Math"/>
                  </a:rPr>
                  <a:t> and </a:t>
                </a:r>
                <a:r>
                  <a:rPr lang="en-US" altLang="en-US" sz="1200" i="0">
                    <a:latin typeface="Cambria Math"/>
                  </a:rPr>
                  <a:t>𝑢_1</a:t>
                </a:r>
                <a:r>
                  <a:rPr lang="en-US" altLang="en-US" sz="1200" b="0" i="0" smtClean="0">
                    <a:latin typeface="Cambria Math"/>
                  </a:rPr>
                  <a:t>2</a:t>
                </a:r>
                <a:r>
                  <a:rPr lang="en-US" altLang="en-US" sz="1200" dirty="0" smtClean="0"/>
                  <a:t> will start to leave for less than 3 friends existing, which lead to the collapse of the whole network.</a:t>
                </a:r>
              </a:p>
              <a:p>
                <a:pPr marL="0" indent="0"/>
                <a:endParaRPr lang="en-US" altLang="en-US" sz="1200" dirty="0" smtClean="0"/>
              </a:p>
              <a:p>
                <a:pPr marL="0" indent="0"/>
                <a:r>
                  <a:rPr lang="en-US" altLang="en-US" sz="1200" dirty="0"/>
                  <a:t>T</a:t>
                </a:r>
                <a:r>
                  <a:rPr lang="en-US" altLang="en-US" sz="1200" dirty="0" smtClean="0"/>
                  <a:t>he </a:t>
                </a:r>
                <a:r>
                  <a:rPr lang="en-US" altLang="en-US" sz="1200" dirty="0"/>
                  <a:t>final study </a:t>
                </a:r>
                <a:r>
                  <a:rPr lang="en-US" altLang="en-US" sz="1200" dirty="0" smtClean="0"/>
                  <a:t>group only </a:t>
                </a:r>
                <a:r>
                  <a:rPr lang="en-US" altLang="en-US" sz="1200" dirty="0"/>
                  <a:t>has 4 students (</a:t>
                </a:r>
                <a:r>
                  <a:rPr lang="en-US" altLang="en-US" sz="1200" i="0">
                    <a:latin typeface="Cambria Math"/>
                  </a:rPr>
                  <a:t>𝑢_4,𝑢_5,𝑢_8, 𝑢_9</a:t>
                </a:r>
                <a:r>
                  <a:rPr lang="en-US" altLang="en-US" sz="1200" dirty="0"/>
                  <a:t>)</a:t>
                </a:r>
                <a:r>
                  <a:rPr lang="en-US" altLang="en-US" sz="1200" dirty="0" smtClean="0"/>
                  <a:t> </a:t>
                </a:r>
                <a:r>
                  <a:rPr lang="en-US" altLang="zh-CN" sz="1200" dirty="0" smtClean="0"/>
                  <a:t>a</a:t>
                </a:r>
                <a:r>
                  <a:rPr lang="en-US" altLang="en-US" sz="1200" dirty="0" smtClean="0"/>
                  <a:t>ccording </a:t>
                </a:r>
                <a:r>
                  <a:rPr lang="en-US" altLang="en-US" sz="1200" dirty="0"/>
                  <a:t>to the model of </a:t>
                </a:r>
                <a:r>
                  <a:rPr lang="en-US" altLang="en-US" sz="1200" dirty="0" smtClean="0"/>
                  <a:t>k-core</a:t>
                </a:r>
                <a:r>
                  <a:rPr lang="en-US" altLang="en-US" sz="1200" dirty="0"/>
                  <a:t>. </a:t>
                </a:r>
                <a:endParaRPr lang="en-US" altLang="en-US" sz="1200" dirty="0" smtClean="0"/>
              </a:p>
              <a:p>
                <a:pPr marL="0" indent="0"/>
                <a:endParaRPr lang="en-US" alt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>
                    <a:solidFill>
                      <a:srgbClr val="0070C0"/>
                    </a:solidFill>
                  </a:rPr>
                  <a:t> Use the game-theory to show the network unraveling process stops when the remaining engaged individuals correspond to the k-core of the network.</a:t>
                </a:r>
                <a:endParaRPr lang="zh-CN" altLang="en-US" smtClean="0">
                  <a:solidFill>
                    <a:srgbClr val="0070C0"/>
                  </a:solidFill>
                </a:endParaRPr>
              </a:p>
              <a:p>
                <a:pPr marL="0" indent="0"/>
                <a:endParaRPr lang="en-US" altLang="en-US" sz="1200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6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sz="1200" dirty="0" smtClean="0"/>
                  <a:t>When </a:t>
                </a:r>
                <a:r>
                  <a:rPr lang="en-US" altLang="en-US" sz="1200" i="1" dirty="0"/>
                  <a:t>k</a:t>
                </a:r>
                <a:r>
                  <a:rPr lang="en-US" altLang="en-US" sz="1200" dirty="0"/>
                  <a:t> = </a:t>
                </a:r>
                <a:r>
                  <a:rPr lang="en-US" altLang="en-US" sz="1200" dirty="0" smtClean="0"/>
                  <a:t>3, students 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1,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10</a:t>
                </a:r>
                <a:r>
                  <a:rPr lang="en-US" altLang="en-US" sz="1200" dirty="0" smtClean="0">
                    <a:latin typeface="Cambria Math"/>
                  </a:rPr>
                  <a:t> and </a:t>
                </a:r>
                <a:r>
                  <a:rPr lang="en-US" altLang="en-US" sz="1200" i="0">
                    <a:latin typeface="Cambria Math"/>
                  </a:rPr>
                  <a:t>𝑢_1</a:t>
                </a:r>
                <a:r>
                  <a:rPr lang="en-US" altLang="en-US" sz="1200" b="0" i="0" smtClean="0">
                    <a:latin typeface="Cambria Math"/>
                  </a:rPr>
                  <a:t>2</a:t>
                </a:r>
                <a:r>
                  <a:rPr lang="en-US" altLang="en-US" sz="1200" dirty="0" smtClean="0"/>
                  <a:t> will start to leave for less than 3 friends existing, which lead to the collapse of the whole network.</a:t>
                </a:r>
              </a:p>
              <a:p>
                <a:pPr marL="0" indent="0"/>
                <a:endParaRPr lang="en-US" altLang="en-US" sz="1200" dirty="0" smtClean="0"/>
              </a:p>
              <a:p>
                <a:pPr marL="0" indent="0"/>
                <a:r>
                  <a:rPr lang="en-US" altLang="en-US" sz="1200" dirty="0"/>
                  <a:t>T</a:t>
                </a:r>
                <a:r>
                  <a:rPr lang="en-US" altLang="en-US" sz="1200" dirty="0" smtClean="0"/>
                  <a:t>he </a:t>
                </a:r>
                <a:r>
                  <a:rPr lang="en-US" altLang="en-US" sz="1200" dirty="0"/>
                  <a:t>final study </a:t>
                </a:r>
                <a:r>
                  <a:rPr lang="en-US" altLang="en-US" sz="1200" dirty="0" smtClean="0"/>
                  <a:t>group only </a:t>
                </a:r>
                <a:r>
                  <a:rPr lang="en-US" altLang="en-US" sz="1200" dirty="0"/>
                  <a:t>has 4 students (</a:t>
                </a:r>
                <a:r>
                  <a:rPr lang="en-US" altLang="en-US" sz="1200" i="0">
                    <a:latin typeface="Cambria Math"/>
                  </a:rPr>
                  <a:t>𝑢_4,𝑢_5,𝑢_8, 𝑢_9</a:t>
                </a:r>
                <a:r>
                  <a:rPr lang="en-US" altLang="en-US" sz="1200" dirty="0"/>
                  <a:t>)</a:t>
                </a:r>
                <a:r>
                  <a:rPr lang="en-US" altLang="en-US" sz="1200" dirty="0" smtClean="0"/>
                  <a:t> </a:t>
                </a:r>
                <a:r>
                  <a:rPr lang="en-US" altLang="zh-CN" sz="1200" dirty="0" smtClean="0"/>
                  <a:t>a</a:t>
                </a:r>
                <a:r>
                  <a:rPr lang="en-US" altLang="en-US" sz="1200" dirty="0" smtClean="0"/>
                  <a:t>ccording </a:t>
                </a:r>
                <a:r>
                  <a:rPr lang="en-US" altLang="en-US" sz="1200" dirty="0"/>
                  <a:t>to the model of </a:t>
                </a:r>
                <a:r>
                  <a:rPr lang="en-US" altLang="en-US" sz="1200" dirty="0" smtClean="0"/>
                  <a:t>k-core</a:t>
                </a:r>
                <a:r>
                  <a:rPr lang="en-US" altLang="en-US" sz="1200" dirty="0"/>
                  <a:t>. </a:t>
                </a:r>
                <a:endParaRPr lang="en-US" altLang="en-US" sz="1200" dirty="0" smtClean="0"/>
              </a:p>
              <a:p>
                <a:pPr marL="0" indent="0"/>
                <a:endParaRPr lang="en-US" alt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>
                    <a:solidFill>
                      <a:srgbClr val="0070C0"/>
                    </a:solidFill>
                  </a:rPr>
                  <a:t> Use the game-theory to show the network unraveling process stops when the remaining engaged individuals correspond to the k-core of the network.</a:t>
                </a:r>
                <a:endParaRPr lang="zh-CN" altLang="en-US" smtClean="0">
                  <a:solidFill>
                    <a:srgbClr val="0070C0"/>
                  </a:solidFill>
                </a:endParaRPr>
              </a:p>
              <a:p>
                <a:pPr marL="0" indent="0"/>
                <a:endParaRPr lang="en-US" altLang="en-US" sz="1200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6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sz="1200" dirty="0" smtClean="0"/>
                  <a:t>When </a:t>
                </a:r>
                <a:r>
                  <a:rPr lang="en-US" altLang="en-US" sz="1200" i="1" dirty="0"/>
                  <a:t>k</a:t>
                </a:r>
                <a:r>
                  <a:rPr lang="en-US" altLang="en-US" sz="1200" dirty="0"/>
                  <a:t> = </a:t>
                </a:r>
                <a:r>
                  <a:rPr lang="en-US" altLang="en-US" sz="1200" dirty="0" smtClean="0"/>
                  <a:t>3, students 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1,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10</a:t>
                </a:r>
                <a:r>
                  <a:rPr lang="en-US" altLang="en-US" sz="1200" dirty="0" smtClean="0">
                    <a:latin typeface="Cambria Math"/>
                  </a:rPr>
                  <a:t> and </a:t>
                </a:r>
                <a:r>
                  <a:rPr lang="en-US" altLang="en-US" sz="1200" i="0">
                    <a:latin typeface="Cambria Math"/>
                  </a:rPr>
                  <a:t>𝑢_1</a:t>
                </a:r>
                <a:r>
                  <a:rPr lang="en-US" altLang="en-US" sz="1200" b="0" i="0" smtClean="0">
                    <a:latin typeface="Cambria Math"/>
                  </a:rPr>
                  <a:t>2</a:t>
                </a:r>
                <a:r>
                  <a:rPr lang="en-US" altLang="en-US" sz="1200" dirty="0" smtClean="0"/>
                  <a:t> will start to leave for less than 3 friends existing, which lead to the collapse of the whole network.</a:t>
                </a:r>
              </a:p>
              <a:p>
                <a:pPr marL="0" indent="0"/>
                <a:endParaRPr lang="en-US" altLang="en-US" sz="1200" dirty="0" smtClean="0"/>
              </a:p>
              <a:p>
                <a:pPr marL="0" indent="0"/>
                <a:r>
                  <a:rPr lang="en-US" altLang="en-US" sz="1200" dirty="0"/>
                  <a:t>T</a:t>
                </a:r>
                <a:r>
                  <a:rPr lang="en-US" altLang="en-US" sz="1200" dirty="0" smtClean="0"/>
                  <a:t>he </a:t>
                </a:r>
                <a:r>
                  <a:rPr lang="en-US" altLang="en-US" sz="1200" dirty="0"/>
                  <a:t>final study </a:t>
                </a:r>
                <a:r>
                  <a:rPr lang="en-US" altLang="en-US" sz="1200" dirty="0" smtClean="0"/>
                  <a:t>group only </a:t>
                </a:r>
                <a:r>
                  <a:rPr lang="en-US" altLang="en-US" sz="1200" dirty="0"/>
                  <a:t>has 4 students (</a:t>
                </a:r>
                <a:r>
                  <a:rPr lang="en-US" altLang="en-US" sz="1200" i="0">
                    <a:latin typeface="Cambria Math"/>
                  </a:rPr>
                  <a:t>𝑢_4,𝑢_5,𝑢_8, 𝑢_9</a:t>
                </a:r>
                <a:r>
                  <a:rPr lang="en-US" altLang="en-US" sz="1200" dirty="0"/>
                  <a:t>)</a:t>
                </a:r>
                <a:r>
                  <a:rPr lang="en-US" altLang="en-US" sz="1200" dirty="0" smtClean="0"/>
                  <a:t> </a:t>
                </a:r>
                <a:r>
                  <a:rPr lang="en-US" altLang="zh-CN" sz="1200" dirty="0" smtClean="0"/>
                  <a:t>a</a:t>
                </a:r>
                <a:r>
                  <a:rPr lang="en-US" altLang="en-US" sz="1200" dirty="0" smtClean="0"/>
                  <a:t>ccording </a:t>
                </a:r>
                <a:r>
                  <a:rPr lang="en-US" altLang="en-US" sz="1200" dirty="0"/>
                  <a:t>to the model of </a:t>
                </a:r>
                <a:r>
                  <a:rPr lang="en-US" altLang="en-US" sz="1200" dirty="0" smtClean="0"/>
                  <a:t>k-core</a:t>
                </a:r>
                <a:r>
                  <a:rPr lang="en-US" altLang="en-US" sz="1200" dirty="0"/>
                  <a:t>. </a:t>
                </a:r>
                <a:endParaRPr lang="en-US" altLang="en-US" sz="1200" dirty="0" smtClean="0"/>
              </a:p>
              <a:p>
                <a:pPr marL="0" indent="0"/>
                <a:endParaRPr lang="en-US" alt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>
                    <a:solidFill>
                      <a:srgbClr val="0070C0"/>
                    </a:solidFill>
                  </a:rPr>
                  <a:t> Use the game-theory to show the network unraveling process stops when the remaining engaged individuals correspond to the k-core of the network.</a:t>
                </a:r>
                <a:endParaRPr lang="zh-CN" altLang="en-US" smtClean="0">
                  <a:solidFill>
                    <a:srgbClr val="0070C0"/>
                  </a:solidFill>
                </a:endParaRPr>
              </a:p>
              <a:p>
                <a:pPr marL="0" indent="0"/>
                <a:endParaRPr lang="en-US" altLang="en-US" sz="1200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6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sz="1200" dirty="0" smtClean="0"/>
                  <a:t>When </a:t>
                </a:r>
                <a:r>
                  <a:rPr lang="en-US" altLang="en-US" sz="1200" i="1" dirty="0"/>
                  <a:t>k</a:t>
                </a:r>
                <a:r>
                  <a:rPr lang="en-US" altLang="en-US" sz="1200" dirty="0"/>
                  <a:t> = </a:t>
                </a:r>
                <a:r>
                  <a:rPr lang="en-US" altLang="en-US" sz="1200" dirty="0" smtClean="0"/>
                  <a:t>3, students 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1,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10</a:t>
                </a:r>
                <a:r>
                  <a:rPr lang="en-US" altLang="en-US" sz="1200" dirty="0" smtClean="0">
                    <a:latin typeface="Cambria Math"/>
                  </a:rPr>
                  <a:t> and </a:t>
                </a:r>
                <a:r>
                  <a:rPr lang="en-US" altLang="en-US" sz="1200" i="0">
                    <a:latin typeface="Cambria Math"/>
                  </a:rPr>
                  <a:t>𝑢_1</a:t>
                </a:r>
                <a:r>
                  <a:rPr lang="en-US" altLang="en-US" sz="1200" b="0" i="0" smtClean="0">
                    <a:latin typeface="Cambria Math"/>
                  </a:rPr>
                  <a:t>2</a:t>
                </a:r>
                <a:r>
                  <a:rPr lang="en-US" altLang="en-US" sz="1200" dirty="0" smtClean="0"/>
                  <a:t> will start to leave for less than 3 friends existing, which lead to the collapse of the whole network.</a:t>
                </a:r>
              </a:p>
              <a:p>
                <a:pPr marL="0" indent="0"/>
                <a:endParaRPr lang="en-US" altLang="en-US" sz="1200" dirty="0" smtClean="0"/>
              </a:p>
              <a:p>
                <a:pPr marL="0" indent="0"/>
                <a:r>
                  <a:rPr lang="en-US" altLang="en-US" sz="1200" dirty="0"/>
                  <a:t>T</a:t>
                </a:r>
                <a:r>
                  <a:rPr lang="en-US" altLang="en-US" sz="1200" dirty="0" smtClean="0"/>
                  <a:t>he </a:t>
                </a:r>
                <a:r>
                  <a:rPr lang="en-US" altLang="en-US" sz="1200" dirty="0"/>
                  <a:t>final study </a:t>
                </a:r>
                <a:r>
                  <a:rPr lang="en-US" altLang="en-US" sz="1200" dirty="0" smtClean="0"/>
                  <a:t>group only </a:t>
                </a:r>
                <a:r>
                  <a:rPr lang="en-US" altLang="en-US" sz="1200" dirty="0"/>
                  <a:t>has 4 students (</a:t>
                </a:r>
                <a:r>
                  <a:rPr lang="en-US" altLang="en-US" sz="1200" i="0">
                    <a:latin typeface="Cambria Math"/>
                  </a:rPr>
                  <a:t>𝑢_4,𝑢_5,𝑢_8, 𝑢_9</a:t>
                </a:r>
                <a:r>
                  <a:rPr lang="en-US" altLang="en-US" sz="1200" dirty="0"/>
                  <a:t>)</a:t>
                </a:r>
                <a:r>
                  <a:rPr lang="en-US" altLang="en-US" sz="1200" dirty="0" smtClean="0"/>
                  <a:t> </a:t>
                </a:r>
                <a:r>
                  <a:rPr lang="en-US" altLang="zh-CN" sz="1200" dirty="0" smtClean="0"/>
                  <a:t>a</a:t>
                </a:r>
                <a:r>
                  <a:rPr lang="en-US" altLang="en-US" sz="1200" dirty="0" smtClean="0"/>
                  <a:t>ccording </a:t>
                </a:r>
                <a:r>
                  <a:rPr lang="en-US" altLang="en-US" sz="1200" dirty="0"/>
                  <a:t>to the model of </a:t>
                </a:r>
                <a:r>
                  <a:rPr lang="en-US" altLang="en-US" sz="1200" dirty="0" smtClean="0"/>
                  <a:t>k-core</a:t>
                </a:r>
                <a:r>
                  <a:rPr lang="en-US" altLang="en-US" sz="1200" dirty="0"/>
                  <a:t>. </a:t>
                </a:r>
                <a:endParaRPr lang="en-US" altLang="en-US" sz="1200" dirty="0" smtClean="0"/>
              </a:p>
              <a:p>
                <a:pPr marL="0" indent="0"/>
                <a:endParaRPr lang="en-US" alt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>
                    <a:solidFill>
                      <a:srgbClr val="0070C0"/>
                    </a:solidFill>
                  </a:rPr>
                  <a:t> Use the game-theory to show the network unraveling process stops when the remaining engaged individuals correspond to the k-core of the network.</a:t>
                </a:r>
                <a:endParaRPr lang="zh-CN" altLang="en-US" smtClean="0">
                  <a:solidFill>
                    <a:srgbClr val="0070C0"/>
                  </a:solidFill>
                </a:endParaRPr>
              </a:p>
              <a:p>
                <a:pPr marL="0" indent="0"/>
                <a:endParaRPr lang="en-US" altLang="en-US" sz="1200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61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sz="1200" dirty="0" smtClean="0"/>
                  <a:t>When </a:t>
                </a:r>
                <a:r>
                  <a:rPr lang="en-US" altLang="en-US" sz="1200" i="1" dirty="0"/>
                  <a:t>k</a:t>
                </a:r>
                <a:r>
                  <a:rPr lang="en-US" altLang="en-US" sz="1200" dirty="0"/>
                  <a:t> = </a:t>
                </a:r>
                <a:r>
                  <a:rPr lang="en-US" altLang="en-US" sz="1200" dirty="0" smtClean="0"/>
                  <a:t>3, students 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1,</a:t>
                </a:r>
                <a:r>
                  <a:rPr lang="en-US" altLang="en-US" sz="1200" i="0">
                    <a:latin typeface="Cambria Math"/>
                  </a:rPr>
                  <a:t>𝑢_</a:t>
                </a:r>
                <a:r>
                  <a:rPr lang="en-US" altLang="en-US" sz="1200" b="0" i="0" smtClean="0">
                    <a:latin typeface="Cambria Math"/>
                  </a:rPr>
                  <a:t>10</a:t>
                </a:r>
                <a:r>
                  <a:rPr lang="en-US" altLang="en-US" sz="1200" dirty="0" smtClean="0">
                    <a:latin typeface="Cambria Math"/>
                  </a:rPr>
                  <a:t> and </a:t>
                </a:r>
                <a:r>
                  <a:rPr lang="en-US" altLang="en-US" sz="1200" i="0">
                    <a:latin typeface="Cambria Math"/>
                  </a:rPr>
                  <a:t>𝑢_1</a:t>
                </a:r>
                <a:r>
                  <a:rPr lang="en-US" altLang="en-US" sz="1200" b="0" i="0" smtClean="0">
                    <a:latin typeface="Cambria Math"/>
                  </a:rPr>
                  <a:t>2</a:t>
                </a:r>
                <a:r>
                  <a:rPr lang="en-US" altLang="en-US" sz="1200" dirty="0" smtClean="0"/>
                  <a:t> will start to leave for less than 3 friends existing, which lead to the collapse of the whole network.</a:t>
                </a:r>
              </a:p>
              <a:p>
                <a:pPr marL="0" indent="0"/>
                <a:endParaRPr lang="en-US" altLang="en-US" sz="1200" dirty="0" smtClean="0"/>
              </a:p>
              <a:p>
                <a:pPr marL="0" indent="0"/>
                <a:r>
                  <a:rPr lang="en-US" altLang="en-US" sz="1200" dirty="0"/>
                  <a:t>T</a:t>
                </a:r>
                <a:r>
                  <a:rPr lang="en-US" altLang="en-US" sz="1200" dirty="0" smtClean="0"/>
                  <a:t>he </a:t>
                </a:r>
                <a:r>
                  <a:rPr lang="en-US" altLang="en-US" sz="1200" dirty="0"/>
                  <a:t>final study </a:t>
                </a:r>
                <a:r>
                  <a:rPr lang="en-US" altLang="en-US" sz="1200" dirty="0" smtClean="0"/>
                  <a:t>group only </a:t>
                </a:r>
                <a:r>
                  <a:rPr lang="en-US" altLang="en-US" sz="1200" dirty="0"/>
                  <a:t>has 4 students (</a:t>
                </a:r>
                <a:r>
                  <a:rPr lang="en-US" altLang="en-US" sz="1200" i="0">
                    <a:latin typeface="Cambria Math"/>
                  </a:rPr>
                  <a:t>𝑢_4,𝑢_5,𝑢_8, 𝑢_9</a:t>
                </a:r>
                <a:r>
                  <a:rPr lang="en-US" altLang="en-US" sz="1200" dirty="0"/>
                  <a:t>)</a:t>
                </a:r>
                <a:r>
                  <a:rPr lang="en-US" altLang="en-US" sz="1200" dirty="0" smtClean="0"/>
                  <a:t> </a:t>
                </a:r>
                <a:r>
                  <a:rPr lang="en-US" altLang="zh-CN" sz="1200" dirty="0" smtClean="0"/>
                  <a:t>a</a:t>
                </a:r>
                <a:r>
                  <a:rPr lang="en-US" altLang="en-US" sz="1200" dirty="0" smtClean="0"/>
                  <a:t>ccording </a:t>
                </a:r>
                <a:r>
                  <a:rPr lang="en-US" altLang="en-US" sz="1200" dirty="0"/>
                  <a:t>to the model of </a:t>
                </a:r>
                <a:r>
                  <a:rPr lang="en-US" altLang="en-US" sz="1200" dirty="0" smtClean="0"/>
                  <a:t>k-core</a:t>
                </a:r>
                <a:r>
                  <a:rPr lang="en-US" altLang="en-US" sz="1200" dirty="0"/>
                  <a:t>. </a:t>
                </a:r>
                <a:endParaRPr lang="en-US" altLang="en-US" sz="1200" dirty="0" smtClean="0"/>
              </a:p>
              <a:p>
                <a:pPr marL="0" indent="0"/>
                <a:endParaRPr lang="en-US" altLang="en-US" sz="120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>
                    <a:solidFill>
                      <a:srgbClr val="0070C0"/>
                    </a:solidFill>
                  </a:rPr>
                  <a:t> Use the game-theory to show the network unraveling process stops when the remaining engaged individuals correspond to the k-core of the network.</a:t>
                </a:r>
                <a:endParaRPr lang="zh-CN" altLang="en-US" smtClean="0">
                  <a:solidFill>
                    <a:srgbClr val="0070C0"/>
                  </a:solidFill>
                </a:endParaRPr>
              </a:p>
              <a:p>
                <a:pPr marL="0" indent="0"/>
                <a:endParaRPr lang="en-US" altLang="en-US" sz="1200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6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33987-0B2C-4326-939F-C61AF89149B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2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62000" y="2362200"/>
            <a:ext cx="4283968" cy="28803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143000"/>
            <a:ext cx="6858000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Sommet"/>
                <a:cs typeface="Aharoni" pitchFamily="2" charset="-79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62000" y="18288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07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8" y="6381750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18BA003-E257-4D14-AB01-41CAFAB4B57B}" type="slidenum">
              <a:rPr lang="en-US" sz="1400" b="1" smtClean="0">
                <a:latin typeface="Sommet bold"/>
              </a:rPr>
              <a:pPr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sz="1400" b="1" dirty="0" smtClean="0">
              <a:latin typeface="Sommet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>
              <a:defRPr sz="36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098"/>
            <a:ext cx="8229600" cy="4606232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90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AFA427-3BE8-B04C-9511-E13DDA968EC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9DA26B-E9F7-694E-A6E3-AD899433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3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8" y="6381750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18BA003-E257-4D14-AB01-41CAFAB4B57B}" type="slidenum">
              <a:rPr lang="en-US" sz="1400" b="1" smtClean="0">
                <a:latin typeface="Sommet bold"/>
              </a:rPr>
              <a:pPr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sz="1400" b="1" dirty="0" smtClean="0">
              <a:latin typeface="Sommet bold"/>
            </a:endParaRPr>
          </a:p>
        </p:txBody>
      </p:sp>
    </p:spTree>
    <p:extLst>
      <p:ext uri="{BB962C8B-B14F-4D97-AF65-F5344CB8AC3E}">
        <p14:creationId xmlns:p14="http://schemas.microsoft.com/office/powerpoint/2010/main" val="180675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8" y="6381750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18BA003-E257-4D14-AB01-41CAFAB4B57B}" type="slidenum">
              <a:rPr lang="en-US" sz="1400" b="1" smtClean="0">
                <a:latin typeface="Sommet bold"/>
              </a:rPr>
              <a:pPr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sz="1400" b="1" dirty="0" smtClean="0">
              <a:latin typeface="Sommet bold"/>
            </a:endParaRPr>
          </a:p>
        </p:txBody>
      </p:sp>
    </p:spTree>
    <p:extLst>
      <p:ext uri="{BB962C8B-B14F-4D97-AF65-F5344CB8AC3E}">
        <p14:creationId xmlns:p14="http://schemas.microsoft.com/office/powerpoint/2010/main" val="180675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8" y="6381750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18BA003-E257-4D14-AB01-41CAFAB4B57B}" type="slidenum">
              <a:rPr lang="en-US" sz="1400" b="1" smtClean="0">
                <a:latin typeface="Sommet bold"/>
              </a:rPr>
              <a:pPr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sz="1400" b="1" dirty="0" smtClean="0">
              <a:latin typeface="Sommet bold"/>
            </a:endParaRPr>
          </a:p>
        </p:txBody>
      </p:sp>
    </p:spTree>
    <p:extLst>
      <p:ext uri="{BB962C8B-B14F-4D97-AF65-F5344CB8AC3E}">
        <p14:creationId xmlns:p14="http://schemas.microsoft.com/office/powerpoint/2010/main" val="180675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8" y="6381750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18BA003-E257-4D14-AB01-41CAFAB4B57B}" type="slidenum">
              <a:rPr lang="en-US" sz="1400" b="1" smtClean="0">
                <a:latin typeface="Sommet bold"/>
              </a:rPr>
              <a:pPr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sz="1400" b="1" dirty="0" smtClean="0">
              <a:latin typeface="Sommet bold"/>
            </a:endParaRPr>
          </a:p>
        </p:txBody>
      </p:sp>
    </p:spTree>
    <p:extLst>
      <p:ext uri="{BB962C8B-B14F-4D97-AF65-F5344CB8AC3E}">
        <p14:creationId xmlns:p14="http://schemas.microsoft.com/office/powerpoint/2010/main" val="180675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8" y="6381750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18BA003-E257-4D14-AB01-41CAFAB4B57B}" type="slidenum">
              <a:rPr lang="en-US" sz="1400" b="1" smtClean="0">
                <a:latin typeface="Sommet bold"/>
              </a:rPr>
              <a:pPr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sz="1400" b="1" dirty="0" smtClean="0">
              <a:latin typeface="Sommet bold"/>
            </a:endParaRPr>
          </a:p>
        </p:txBody>
      </p:sp>
    </p:spTree>
    <p:extLst>
      <p:ext uri="{BB962C8B-B14F-4D97-AF65-F5344CB8AC3E}">
        <p14:creationId xmlns:p14="http://schemas.microsoft.com/office/powerpoint/2010/main" val="3402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8" y="6381750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18BA003-E257-4D14-AB01-41CAFAB4B57B}" type="slidenum">
              <a:rPr lang="en-US" sz="1400" b="1" smtClean="0">
                <a:latin typeface="Sommet bold"/>
              </a:rPr>
              <a:pPr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US" sz="1400" b="1" dirty="0" smtClean="0">
              <a:latin typeface="Sommet bold"/>
            </a:endParaRPr>
          </a:p>
        </p:txBody>
      </p:sp>
    </p:spTree>
    <p:extLst>
      <p:ext uri="{BB962C8B-B14F-4D97-AF65-F5344CB8AC3E}">
        <p14:creationId xmlns:p14="http://schemas.microsoft.com/office/powerpoint/2010/main" val="369794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70" r:id="rId4"/>
    <p:sldLayoutId id="2147483974" r:id="rId5"/>
    <p:sldLayoutId id="2147483976" r:id="rId6"/>
    <p:sldLayoutId id="2147483990" r:id="rId7"/>
    <p:sldLayoutId id="2147483998" r:id="rId8"/>
    <p:sldLayoutId id="214748399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0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8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20.jpeg"/><Relationship Id="rId21" Type="http://schemas.openxmlformats.org/officeDocument/2006/relationships/image" Target="../media/image84.png"/><Relationship Id="rId34" Type="http://schemas.openxmlformats.org/officeDocument/2006/relationships/image" Target="../media/image97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36" Type="http://schemas.openxmlformats.org/officeDocument/2006/relationships/image" Target="../media/image99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94.png"/><Relationship Id="rId4" Type="http://schemas.openxmlformats.org/officeDocument/2006/relationships/image" Target="../media/image21.jpe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Relationship Id="rId8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56125" y="3340100"/>
            <a:ext cx="4283075" cy="2889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latin typeface="Century Gothic" panose="020B0502020202020204" pitchFamily="34" charset="0"/>
                <a:ea typeface="ＭＳ Ｐゴシック" pitchFamily="-84" charset="-128"/>
              </a:rPr>
              <a:t>Computer Science and Engineering</a:t>
            </a:r>
          </a:p>
        </p:txBody>
      </p:sp>
      <p:sp>
        <p:nvSpPr>
          <p:cNvPr id="1024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591210" y="1466910"/>
            <a:ext cx="8133443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Efficiently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Reinforcing Social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Networks </a:t>
            </a:r>
          </a:p>
          <a:p>
            <a:pPr algn="ctr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over User Engagement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and Tie Strength</a:t>
            </a:r>
            <a:endParaRPr lang="en-AU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2895600"/>
                <a:ext cx="8001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ctr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/>
                            <a:cs typeface="Times New Roman" panose="02020603050405020304" pitchFamily="18" charset="0"/>
                          </a:rPr>
                          <m:t>an</m:t>
                        </m:r>
                        <m:r>
                          <a:rPr lang="en-US" altLang="zh-CN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Zhang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Ying</m:t>
                        </m:r>
                        <m:r>
                          <a:rPr lang="en-US" altLang="zh-CN" sz="200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cs typeface="Times New Roman" panose="02020603050405020304" pitchFamily="18" charset="0"/>
                          </a:rPr>
                          <m:t>Zhang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Lu</m:t>
                        </m:r>
                        <m:r>
                          <a:rPr lang="en-US" altLang="zh-CN" sz="200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Qin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cs typeface="Times New Roman" panose="02020603050405020304" pitchFamily="18" charset="0"/>
                          </a:rPr>
                          <m:t>Wenjie</m:t>
                        </m:r>
                        <m:r>
                          <a:rPr lang="en-US" altLang="zh-CN" sz="200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  <a:cs typeface="Times New Roman" panose="02020603050405020304" pitchFamily="18" charset="0"/>
                          </a:rPr>
                          <m:t>Zhang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Xuemin</m:t>
                        </m:r>
                        <m:r>
                          <a:rPr lang="en-US" altLang="zh-CN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Lin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95600"/>
                <a:ext cx="80010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/>
              <p:cNvSpPr txBox="1">
                <a:spLocks noChangeArrowheads="1"/>
              </p:cNvSpPr>
              <p:nvPr/>
            </p:nvSpPr>
            <p:spPr bwMode="auto">
              <a:xfrm>
                <a:off x="1371600" y="3455432"/>
                <a:ext cx="6629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en-US" altLang="zh-CN" sz="1800" i="1" dirty="0">
                    <a:latin typeface="Times New Roman" pitchFamily="18" charset="0"/>
                    <a:cs typeface="Times New Roman" panose="02020603050405020304" pitchFamily="18" charset="0"/>
                  </a:rPr>
                  <a:t>University of New South </a:t>
                </a:r>
                <a:r>
                  <a:rPr lang="en-US" altLang="zh-CN" sz="1800" i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Wales, </a:t>
                </a:r>
                <a:r>
                  <a:rPr lang="en-US" altLang="zh-CN" sz="1800" dirty="0" smtClean="0">
                    <a:latin typeface="Times New Roman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1800" i="1" dirty="0" smtClean="0">
                    <a:latin typeface="Times New Roman" pitchFamily="18" charset="0"/>
                    <a:cs typeface="Times New Roman" panose="02020603050405020304" pitchFamily="18" charset="0"/>
                  </a:rPr>
                  <a:t>University of Technology Sydney</a:t>
                </a:r>
              </a:p>
            </p:txBody>
          </p:sp>
        </mc:Choice>
        <mc:Fallback xmlns="">
          <p:sp>
            <p:nvSpPr>
              <p:cNvPr id="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3455432"/>
                <a:ext cx="6629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Image result for unsw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76" y="4353017"/>
            <a:ext cx="2667000" cy="69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ut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4564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/>
          <a:p>
            <a:pPr algn="l"/>
            <a:r>
              <a:rPr lang="en-US" altLang="zh-CN" sz="3200" b="1" dirty="0">
                <a:latin typeface="+mn-lt"/>
                <a:ea typeface="Verdana" pitchFamily="34" charset="0"/>
                <a:cs typeface="Verdana" pitchFamily="34" charset="0"/>
              </a:rPr>
              <a:t>Theorems for </a:t>
            </a:r>
            <a:r>
              <a:rPr lang="en-US" altLang="zh-CN" sz="3200" b="1" dirty="0" smtClean="0">
                <a:latin typeface="+mn-lt"/>
                <a:ea typeface="Verdana" pitchFamily="34" charset="0"/>
                <a:cs typeface="Verdana" pitchFamily="34" charset="0"/>
              </a:rPr>
              <a:t>Anchoring One Node</a:t>
            </a:r>
            <a:endParaRPr lang="en-AU" sz="3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457200" y="1323098"/>
                <a:ext cx="8686800" cy="4772902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b="1" i="1" dirty="0" smtClean="0"/>
                  <a:t>k</a:t>
                </a:r>
                <a:r>
                  <a:rPr lang="en-US" altLang="zh-CN" sz="2000" b="1" dirty="0" smtClean="0"/>
                  <a:t>-Hull: </a:t>
                </a:r>
                <a:r>
                  <a:rPr lang="en-US" altLang="zh-CN" sz="2000" dirty="0" smtClean="0"/>
                  <a:t>the </a:t>
                </a:r>
                <a:r>
                  <a:rPr lang="en-US" altLang="zh-CN" sz="2000" dirty="0" err="1" smtClean="0"/>
                  <a:t>subgraph</a:t>
                </a:r>
                <a:r>
                  <a:rPr lang="en-US" altLang="zh-CN" sz="2000" dirty="0" smtClean="0"/>
                  <a:t> induced by </a:t>
                </a:r>
                <a:r>
                  <a:rPr lang="en-US" altLang="zh-CN" sz="2000" i="1" dirty="0" smtClean="0"/>
                  <a:t>k</a:t>
                </a:r>
                <a:r>
                  <a:rPr lang="en-US" altLang="zh-CN" sz="2000" dirty="0" smtClean="0"/>
                  <a:t>-truss / (</a:t>
                </a:r>
                <a:r>
                  <a:rPr lang="en-US" altLang="zh-CN" sz="2000" i="1" dirty="0" smtClean="0"/>
                  <a:t>k+</a:t>
                </a:r>
                <a:r>
                  <a:rPr lang="en-US" altLang="zh-CN" sz="2000" dirty="0" smtClean="0"/>
                  <a:t>1)-truss.  </a:t>
                </a:r>
              </a:p>
              <a:p>
                <a:pPr marL="0" indent="0">
                  <a:buNone/>
                </a:pPr>
                <a:r>
                  <a:rPr lang="en-US" altLang="zh-CN" sz="2000" b="1" i="1" dirty="0" smtClean="0"/>
                  <a:t>k</a:t>
                </a:r>
                <a:r>
                  <a:rPr lang="en-US" altLang="zh-CN" sz="2000" b="1" dirty="0" smtClean="0"/>
                  <a:t>-Hull+: </a:t>
                </a:r>
                <a:r>
                  <a:rPr lang="en-US" altLang="zh-CN" sz="2000" i="1" dirty="0" smtClean="0"/>
                  <a:t>k</a:t>
                </a:r>
                <a:r>
                  <a:rPr lang="en-US" altLang="zh-CN" sz="2000" dirty="0" smtClean="0"/>
                  <a:t>-hull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+</a:t>
                </a:r>
                <a:r>
                  <a:rPr lang="en-US" altLang="zh-CN" sz="2000" dirty="0" smtClean="0"/>
                  <a:t> the endpoints of each edge in </a:t>
                </a:r>
                <a:r>
                  <a:rPr lang="en-US" altLang="zh-CN" sz="2000" i="1" dirty="0" smtClean="0"/>
                  <a:t>k</a:t>
                </a:r>
                <a:r>
                  <a:rPr lang="en-US" altLang="zh-CN" sz="2000" dirty="0" smtClean="0"/>
                  <a:t>-hull.  </a:t>
                </a:r>
                <a:endParaRPr lang="en-US" altLang="zh-CN" sz="2000" dirty="0"/>
              </a:p>
              <a:p>
                <a:pPr marL="0" indent="0"/>
                <a:endParaRPr lang="en-US" altLang="zh-CN" sz="2000" b="1" dirty="0"/>
              </a:p>
              <a:p>
                <a:pPr marL="0" indent="0">
                  <a:buNone/>
                </a:pPr>
                <a:r>
                  <a:rPr lang="en-US" altLang="zh-CN" sz="2000" b="1" dirty="0" smtClean="0"/>
                  <a:t>Theorem 1: </a:t>
                </a:r>
                <a:r>
                  <a:rPr lang="en-US" altLang="zh-CN" sz="2000" dirty="0" smtClean="0"/>
                  <a:t>if </a:t>
                </a:r>
                <a:r>
                  <a:rPr lang="en-US" altLang="zh-CN" sz="2000" i="1" dirty="0" smtClean="0"/>
                  <a:t>v</a:t>
                </a:r>
                <a:r>
                  <a:rPr lang="en-US" altLang="zh-CN" sz="2000" dirty="0" smtClean="0"/>
                  <a:t> is a follower of </a:t>
                </a:r>
                <a:r>
                  <a:rPr lang="en-US" altLang="zh-CN" sz="2000" i="1" dirty="0" smtClean="0"/>
                  <a:t>u</a:t>
                </a:r>
                <a:r>
                  <a:rPr lang="en-US" altLang="zh-CN" sz="2000" dirty="0" smtClean="0"/>
                  <a:t>, </a:t>
                </a:r>
                <a:r>
                  <a:rPr lang="en-US" altLang="zh-CN" sz="2000" i="1" dirty="0" smtClean="0"/>
                  <a:t>v</a:t>
                </a:r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CN" sz="2000" dirty="0" smtClean="0"/>
                  <a:t> (</a:t>
                </a:r>
                <a:r>
                  <a:rPr lang="en-US" altLang="zh-CN" sz="2000" i="1" dirty="0" smtClean="0"/>
                  <a:t>k</a:t>
                </a:r>
                <a:r>
                  <a:rPr lang="en-US" altLang="zh-CN" sz="2000" dirty="0" smtClean="0"/>
                  <a:t>-1)-hull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or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i="1" dirty="0" smtClean="0"/>
                  <a:t>v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= </a:t>
                </a:r>
                <a:r>
                  <a:rPr lang="en-US" altLang="zh-CN" sz="2000" i="1" dirty="0" smtClean="0"/>
                  <a:t>u</a:t>
                </a:r>
                <a:r>
                  <a:rPr lang="en-US" altLang="zh-CN" sz="2000" dirty="0" smtClean="0"/>
                  <a:t>.</a:t>
                </a:r>
                <a:endParaRPr lang="en-US" altLang="zh-CN" sz="2000" i="1" dirty="0" smtClean="0"/>
              </a:p>
              <a:p>
                <a:pPr marL="0" indent="0"/>
                <a:endParaRPr lang="en-US" altLang="zh-CN" sz="2000" b="1" i="1" dirty="0" smtClean="0"/>
              </a:p>
              <a:p>
                <a:pPr marL="0" indent="0">
                  <a:buNone/>
                </a:pPr>
                <a:r>
                  <a:rPr lang="en-US" altLang="zh-CN" sz="2000" b="1" dirty="0"/>
                  <a:t>Theorem </a:t>
                </a:r>
                <a:r>
                  <a:rPr lang="en-US" altLang="zh-CN" sz="2000" b="1" dirty="0" smtClean="0"/>
                  <a:t>2: </a:t>
                </a:r>
                <a:r>
                  <a:rPr lang="en-US" altLang="zh-CN" sz="2000" dirty="0"/>
                  <a:t>if </a:t>
                </a:r>
                <a:r>
                  <a:rPr lang="en-US" altLang="zh-CN" sz="2000" i="1" dirty="0" smtClean="0"/>
                  <a:t>u</a:t>
                </a:r>
                <a:r>
                  <a:rPr lang="en-US" altLang="zh-CN" sz="2000" dirty="0" smtClean="0"/>
                  <a:t> has at least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altLang="zh-CN" sz="2000" dirty="0" smtClean="0"/>
                  <a:t> follower besides itself, we have</a:t>
                </a:r>
              </a:p>
              <a:p>
                <a:r>
                  <a:rPr lang="en-US" altLang="zh-CN" sz="2000" i="1" dirty="0" smtClean="0"/>
                  <a:t>u</a:t>
                </a:r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altLang="zh-CN" sz="2000" dirty="0" smtClean="0"/>
                  <a:t> (</a:t>
                </a:r>
                <a:r>
                  <a:rPr lang="en-US" altLang="zh-CN" sz="2000" i="1" dirty="0" smtClean="0"/>
                  <a:t>k</a:t>
                </a:r>
                <a:r>
                  <a:rPr lang="en-US" altLang="zh-CN" sz="2000" dirty="0" smtClean="0"/>
                  <a:t>-1)-hull+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or</a:t>
                </a:r>
                <a:r>
                  <a:rPr lang="en-US" altLang="zh-CN" sz="2000" dirty="0" smtClean="0"/>
                  <a:t> </a:t>
                </a:r>
              </a:p>
              <a:p>
                <a:r>
                  <a:rPr lang="en-US" altLang="zh-CN" sz="2000" i="1" dirty="0" smtClean="0"/>
                  <a:t>u</a:t>
                </a:r>
                <a:r>
                  <a:rPr lang="en-US" altLang="zh-CN" sz="2000" dirty="0" smtClean="0"/>
                  <a:t> is not in (k-1)-truss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and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i="1" dirty="0" smtClean="0"/>
                  <a:t>u </a:t>
                </a:r>
                <a:r>
                  <a:rPr lang="en-US" altLang="zh-CN" sz="2000" dirty="0" smtClean="0"/>
                  <a:t>forms a triangle with an edge in (</a:t>
                </a:r>
                <a:r>
                  <a:rPr lang="en-US" altLang="zh-CN" sz="2000" i="1" dirty="0" smtClean="0"/>
                  <a:t>k</a:t>
                </a:r>
                <a:r>
                  <a:rPr lang="en-US" altLang="zh-CN" sz="2000" dirty="0" smtClean="0"/>
                  <a:t>-1)-hull.</a:t>
                </a:r>
                <a:endParaRPr lang="en-US" altLang="zh-CN" sz="2000" i="1" dirty="0"/>
              </a:p>
              <a:p>
                <a:pPr marL="0" indent="0"/>
                <a:endParaRPr lang="en-US" altLang="zh-CN" sz="2400" b="1" i="1" dirty="0"/>
              </a:p>
            </p:txBody>
          </p:sp>
        </mc:Choice>
        <mc:Fallback xmlns="">
          <p:sp>
            <p:nvSpPr>
              <p:cNvPr id="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323098"/>
                <a:ext cx="8686800" cy="4772902"/>
              </a:xfrm>
              <a:prstGeom prst="rect">
                <a:avLst/>
              </a:prstGeom>
              <a:blipFill rotWithShape="1">
                <a:blip r:embed="rId3"/>
                <a:stretch>
                  <a:fillRect l="-702" t="-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29" y="4416156"/>
            <a:ext cx="4038600" cy="218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990600" y="4489772"/>
                <a:ext cx="1101584" cy="1631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altLang="zh-CN" sz="2000" b="1" dirty="0" smtClean="0">
                  <a:solidFill>
                    <a:srgbClr val="0070C0"/>
                  </a:solidFill>
                </a:endParaRPr>
              </a:p>
              <a:p>
                <a:endParaRPr lang="en-US" altLang="zh-CN" sz="2000" b="1" dirty="0" smtClean="0"/>
              </a:p>
              <a:p>
                <a:r>
                  <a:rPr lang="en-US" altLang="zh-CN" sz="2000" b="1" dirty="0" smtClean="0"/>
                  <a:t>3-hull:</a:t>
                </a:r>
              </a:p>
              <a:p>
                <a:r>
                  <a:rPr lang="en-US" altLang="zh-CN" sz="2000" b="1" dirty="0" smtClean="0"/>
                  <a:t> </a:t>
                </a:r>
              </a:p>
              <a:p>
                <a:r>
                  <a:rPr lang="en-US" altLang="zh-CN" sz="2000" b="1" dirty="0" smtClean="0"/>
                  <a:t>3-hull+: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89772"/>
                <a:ext cx="1101584" cy="1631216"/>
              </a:xfrm>
              <a:prstGeom prst="rect">
                <a:avLst/>
              </a:prstGeom>
              <a:blipFill rotWithShape="1">
                <a:blip r:embed="rId5"/>
                <a:stretch>
                  <a:fillRect l="-6111" r="-6667" b="-6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/>
          <p:cNvCxnSpPr/>
          <p:nvPr/>
        </p:nvCxnSpPr>
        <p:spPr>
          <a:xfrm flipV="1">
            <a:off x="2362200" y="5160247"/>
            <a:ext cx="275084" cy="12496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957169" y="5109626"/>
            <a:ext cx="270029" cy="2986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11" name="椭圆 10"/>
          <p:cNvSpPr/>
          <p:nvPr/>
        </p:nvSpPr>
        <p:spPr>
          <a:xfrm>
            <a:off x="2092184" y="5765974"/>
            <a:ext cx="288032" cy="313258"/>
          </a:xfrm>
          <a:prstGeom prst="ellipse">
            <a:avLst/>
          </a:prstGeom>
          <a:solidFill>
            <a:schemeClr val="bg1"/>
          </a:solidFill>
          <a:ln w="38100"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901062" y="5810250"/>
            <a:ext cx="275084" cy="12496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499742" y="5765974"/>
            <a:ext cx="270029" cy="2986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12" name="矩形 11"/>
          <p:cNvSpPr/>
          <p:nvPr/>
        </p:nvSpPr>
        <p:spPr>
          <a:xfrm>
            <a:off x="7010400" y="2411492"/>
            <a:ext cx="902811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E46C0A"/>
                </a:solidFill>
                <a:latin typeface="+mn-ea"/>
              </a:rPr>
              <a:t>Obj-2. </a:t>
            </a:r>
            <a:endParaRPr lang="zh-CN" altLang="en-US" dirty="0">
              <a:solidFill>
                <a:srgbClr val="E46C0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20000" y="3136491"/>
            <a:ext cx="902811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E46C0A"/>
                </a:solidFill>
                <a:latin typeface="+mn-ea"/>
              </a:rPr>
              <a:t>Obj-1. </a:t>
            </a:r>
            <a:endParaRPr lang="zh-CN" alt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3200" b="1" dirty="0" smtClean="0">
                <a:latin typeface="+mn-lt"/>
              </a:rPr>
              <a:t>The Edge Layers</a:t>
            </a:r>
            <a:endParaRPr lang="en-AU" sz="3200" b="1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" y="1371600"/>
            <a:ext cx="8305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A 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structure based on (</a:t>
            </a:r>
            <a:r>
              <a:rPr lang="en-US" altLang="zh-CN" i="1" dirty="0">
                <a:ea typeface="MS PGothic" pitchFamily="34" charset="-128"/>
                <a:cs typeface="Microsoft Sans Serif" pitchFamily="34" charset="0"/>
              </a:rPr>
              <a:t>k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-1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)-hull+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and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(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the vertices which are </a:t>
            </a:r>
            <a:r>
              <a:rPr lang="en-US" altLang="zh-CN" dirty="0" smtClean="0"/>
              <a:t>not </a:t>
            </a:r>
            <a:r>
              <a:rPr lang="en-US" altLang="zh-CN" dirty="0"/>
              <a:t>in (k-1)-truss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en-US" altLang="zh-CN" dirty="0"/>
              <a:t> </a:t>
            </a:r>
            <a:r>
              <a:rPr lang="en-US" altLang="zh-CN" dirty="0" smtClean="0"/>
              <a:t>each forms </a:t>
            </a:r>
            <a:r>
              <a:rPr lang="en-US" altLang="zh-CN" dirty="0"/>
              <a:t>a triangle with an edge in (</a:t>
            </a:r>
            <a:r>
              <a:rPr lang="en-US" altLang="zh-CN" i="1" dirty="0"/>
              <a:t>k</a:t>
            </a:r>
            <a:r>
              <a:rPr lang="en-US" altLang="zh-CN" dirty="0"/>
              <a:t>-1)-</a:t>
            </a:r>
            <a:r>
              <a:rPr lang="en-US" altLang="zh-CN" dirty="0" smtClean="0"/>
              <a:t>hull</a:t>
            </a:r>
            <a:r>
              <a:rPr lang="en-US" altLang="zh-CN" dirty="0" smtClean="0">
                <a:solidFill>
                  <a:srgbClr val="C00000"/>
                </a:solidFill>
              </a:rPr>
              <a:t>)</a:t>
            </a:r>
            <a:r>
              <a:rPr lang="en-US" altLang="zh-CN" dirty="0" smtClean="0"/>
              <a:t>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  <a:p>
            <a:pPr eaLnBrk="0" hangingPunct="0">
              <a:spcBef>
                <a:spcPct val="20000"/>
              </a:spcBef>
            </a:pPr>
            <a:r>
              <a:rPr lang="en-US" altLang="zh-CN" dirty="0" smtClean="0"/>
              <a:t>Significantly improve </a:t>
            </a:r>
            <a:r>
              <a:rPr lang="en-US" altLang="zh-CN" b="1" dirty="0">
                <a:solidFill>
                  <a:srgbClr val="E46C0A"/>
                </a:solidFill>
                <a:latin typeface="+mn-ea"/>
              </a:rPr>
              <a:t>Obj-2. </a:t>
            </a:r>
            <a:endParaRPr lang="en-US" altLang="zh-CN" dirty="0">
              <a:solidFill>
                <a:srgbClr val="E46C0A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4" y="3582362"/>
            <a:ext cx="4284006" cy="23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5486400" y="5334000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5726095" y="528819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support value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487880" y="5809926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5727575" y="5764119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layer number</a:t>
            </a:r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53" y="2438400"/>
            <a:ext cx="4631876" cy="249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2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7920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3200" b="1" dirty="0" smtClean="0">
                <a:latin typeface="+mn-lt"/>
              </a:rPr>
              <a:t>The Edge Layers</a:t>
            </a:r>
            <a:endParaRPr lang="en-AU" sz="3200" b="1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" y="1371600"/>
            <a:ext cx="8305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A 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structure based on (</a:t>
            </a:r>
            <a:r>
              <a:rPr lang="en-US" altLang="zh-CN" i="1" dirty="0">
                <a:ea typeface="MS PGothic" pitchFamily="34" charset="-128"/>
                <a:cs typeface="Microsoft Sans Serif" pitchFamily="34" charset="0"/>
              </a:rPr>
              <a:t>k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-1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)-hull+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and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(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the vertices which are </a:t>
            </a:r>
            <a:r>
              <a:rPr lang="en-US" altLang="zh-CN" dirty="0" smtClean="0"/>
              <a:t>not </a:t>
            </a:r>
            <a:r>
              <a:rPr lang="en-US" altLang="zh-CN" dirty="0"/>
              <a:t>in (k-1)-truss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en-US" altLang="zh-CN" dirty="0"/>
              <a:t> </a:t>
            </a:r>
            <a:r>
              <a:rPr lang="en-US" altLang="zh-CN" dirty="0" smtClean="0"/>
              <a:t>each forms </a:t>
            </a:r>
            <a:r>
              <a:rPr lang="en-US" altLang="zh-CN" dirty="0"/>
              <a:t>a triangle with an edge in (</a:t>
            </a:r>
            <a:r>
              <a:rPr lang="en-US" altLang="zh-CN" i="1" dirty="0"/>
              <a:t>k</a:t>
            </a:r>
            <a:r>
              <a:rPr lang="en-US" altLang="zh-CN" dirty="0"/>
              <a:t>-1)-</a:t>
            </a:r>
            <a:r>
              <a:rPr lang="en-US" altLang="zh-CN" dirty="0" smtClean="0"/>
              <a:t>hull</a:t>
            </a:r>
            <a:r>
              <a:rPr lang="en-US" altLang="zh-CN" dirty="0" smtClean="0">
                <a:solidFill>
                  <a:srgbClr val="C00000"/>
                </a:solidFill>
              </a:rPr>
              <a:t>)</a:t>
            </a:r>
            <a:r>
              <a:rPr lang="en-US" altLang="zh-CN" dirty="0" smtClean="0"/>
              <a:t>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  <a:p>
            <a:pPr eaLnBrk="0" hangingPunct="0">
              <a:spcBef>
                <a:spcPct val="20000"/>
              </a:spcBef>
            </a:pPr>
            <a:r>
              <a:rPr lang="en-US" altLang="zh-CN" dirty="0" smtClean="0"/>
              <a:t>Significantly improve </a:t>
            </a:r>
            <a:r>
              <a:rPr lang="en-US" altLang="zh-CN" b="1" dirty="0">
                <a:solidFill>
                  <a:srgbClr val="E46C0A"/>
                </a:solidFill>
                <a:latin typeface="+mn-ea"/>
              </a:rPr>
              <a:t>Obj-2. </a:t>
            </a:r>
            <a:endParaRPr lang="en-US" altLang="zh-CN" dirty="0">
              <a:solidFill>
                <a:srgbClr val="E46C0A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4" y="3582362"/>
            <a:ext cx="4284006" cy="23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26094" y="4376690"/>
            <a:ext cx="39411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486400" y="5334000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5726095" y="528819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support value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487880" y="5809926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5727575" y="5764119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layer number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48" y="2438400"/>
            <a:ext cx="4740655" cy="259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3200" b="1" dirty="0" smtClean="0">
                <a:latin typeface="+mn-lt"/>
              </a:rPr>
              <a:t>The Edge Layers</a:t>
            </a:r>
            <a:endParaRPr lang="en-AU" sz="3200" b="1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" y="1371600"/>
            <a:ext cx="8305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A 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structure based on (</a:t>
            </a:r>
            <a:r>
              <a:rPr lang="en-US" altLang="zh-CN" i="1" dirty="0">
                <a:ea typeface="MS PGothic" pitchFamily="34" charset="-128"/>
                <a:cs typeface="Microsoft Sans Serif" pitchFamily="34" charset="0"/>
              </a:rPr>
              <a:t>k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-1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)-hull+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and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(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the vertices which are </a:t>
            </a:r>
            <a:r>
              <a:rPr lang="en-US" altLang="zh-CN" dirty="0" smtClean="0"/>
              <a:t>not </a:t>
            </a:r>
            <a:r>
              <a:rPr lang="en-US" altLang="zh-CN" dirty="0"/>
              <a:t>in (k-1)-truss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en-US" altLang="zh-CN" dirty="0"/>
              <a:t> </a:t>
            </a:r>
            <a:r>
              <a:rPr lang="en-US" altLang="zh-CN" dirty="0" smtClean="0"/>
              <a:t>each forms </a:t>
            </a:r>
            <a:r>
              <a:rPr lang="en-US" altLang="zh-CN" dirty="0"/>
              <a:t>a triangle with an edge in (</a:t>
            </a:r>
            <a:r>
              <a:rPr lang="en-US" altLang="zh-CN" i="1" dirty="0"/>
              <a:t>k</a:t>
            </a:r>
            <a:r>
              <a:rPr lang="en-US" altLang="zh-CN" dirty="0"/>
              <a:t>-1)-</a:t>
            </a:r>
            <a:r>
              <a:rPr lang="en-US" altLang="zh-CN" dirty="0" smtClean="0"/>
              <a:t>hull</a:t>
            </a:r>
            <a:r>
              <a:rPr lang="en-US" altLang="zh-CN" dirty="0" smtClean="0">
                <a:solidFill>
                  <a:srgbClr val="C00000"/>
                </a:solidFill>
              </a:rPr>
              <a:t>)</a:t>
            </a:r>
            <a:r>
              <a:rPr lang="en-US" altLang="zh-CN" dirty="0" smtClean="0"/>
              <a:t>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  <a:p>
            <a:pPr eaLnBrk="0" hangingPunct="0">
              <a:spcBef>
                <a:spcPct val="20000"/>
              </a:spcBef>
            </a:pPr>
            <a:r>
              <a:rPr lang="en-US" altLang="zh-CN" dirty="0" smtClean="0"/>
              <a:t>Significantly improve </a:t>
            </a:r>
            <a:r>
              <a:rPr lang="en-US" altLang="zh-CN" b="1" dirty="0">
                <a:solidFill>
                  <a:srgbClr val="E46C0A"/>
                </a:solidFill>
                <a:latin typeface="+mn-ea"/>
              </a:rPr>
              <a:t>Obj-2. </a:t>
            </a:r>
            <a:endParaRPr lang="en-US" altLang="zh-CN" dirty="0">
              <a:solidFill>
                <a:srgbClr val="E46C0A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4" y="3582362"/>
            <a:ext cx="4284006" cy="23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26094" y="4572000"/>
            <a:ext cx="39411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486400" y="5334000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5726095" y="528819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support value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487880" y="5809926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5727575" y="5764119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layer number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13" y="2438400"/>
            <a:ext cx="4733149" cy="256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6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1371600"/>
            <a:ext cx="8305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A 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structure based on (</a:t>
            </a:r>
            <a:r>
              <a:rPr lang="en-US" altLang="zh-CN" i="1" dirty="0">
                <a:ea typeface="MS PGothic" pitchFamily="34" charset="-128"/>
                <a:cs typeface="Microsoft Sans Serif" pitchFamily="34" charset="0"/>
              </a:rPr>
              <a:t>k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-1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)-hull+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and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(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the vertices which are </a:t>
            </a:r>
            <a:r>
              <a:rPr lang="en-US" altLang="zh-CN" dirty="0" smtClean="0"/>
              <a:t>not </a:t>
            </a:r>
            <a:r>
              <a:rPr lang="en-US" altLang="zh-CN" dirty="0"/>
              <a:t>in (k-1)-truss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en-US" altLang="zh-CN" dirty="0"/>
              <a:t> </a:t>
            </a:r>
            <a:r>
              <a:rPr lang="en-US" altLang="zh-CN" dirty="0" smtClean="0"/>
              <a:t>each forms </a:t>
            </a:r>
            <a:r>
              <a:rPr lang="en-US" altLang="zh-CN" dirty="0"/>
              <a:t>a triangle with an edge in (</a:t>
            </a:r>
            <a:r>
              <a:rPr lang="en-US" altLang="zh-CN" i="1" dirty="0"/>
              <a:t>k</a:t>
            </a:r>
            <a:r>
              <a:rPr lang="en-US" altLang="zh-CN" dirty="0"/>
              <a:t>-1)-</a:t>
            </a:r>
            <a:r>
              <a:rPr lang="en-US" altLang="zh-CN" dirty="0" smtClean="0"/>
              <a:t>hull</a:t>
            </a:r>
            <a:r>
              <a:rPr lang="en-US" altLang="zh-CN" dirty="0" smtClean="0">
                <a:solidFill>
                  <a:srgbClr val="C00000"/>
                </a:solidFill>
              </a:rPr>
              <a:t>)</a:t>
            </a:r>
            <a:r>
              <a:rPr lang="en-US" altLang="zh-CN" dirty="0" smtClean="0"/>
              <a:t>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  <a:p>
            <a:pPr eaLnBrk="0" hangingPunct="0">
              <a:spcBef>
                <a:spcPct val="20000"/>
              </a:spcBef>
            </a:pPr>
            <a:r>
              <a:rPr lang="en-US" altLang="zh-CN" dirty="0" smtClean="0"/>
              <a:t>Significantly improve </a:t>
            </a:r>
            <a:r>
              <a:rPr lang="en-US" altLang="zh-CN" b="1" dirty="0">
                <a:solidFill>
                  <a:srgbClr val="E46C0A"/>
                </a:solidFill>
                <a:latin typeface="+mn-ea"/>
              </a:rPr>
              <a:t>Obj-2. </a:t>
            </a:r>
            <a:endParaRPr lang="en-US" altLang="zh-CN" dirty="0">
              <a:solidFill>
                <a:srgbClr val="E46C0A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4" y="3607762"/>
            <a:ext cx="4284006" cy="23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50058" y="5105400"/>
            <a:ext cx="39411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486400" y="5334000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5726095" y="528819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support value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487880" y="5809926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5727575" y="5764119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layer number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59" y="2510377"/>
            <a:ext cx="4756965" cy="259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l"/>
            <a:r>
              <a:rPr lang="en-US" altLang="zh-CN" sz="3200" b="1" dirty="0" smtClean="0">
                <a:latin typeface="+mn-lt"/>
              </a:rPr>
              <a:t>The Edge Layers</a:t>
            </a:r>
            <a:endParaRPr lang="en-A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2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1371600"/>
            <a:ext cx="8305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A 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structure based on (</a:t>
            </a:r>
            <a:r>
              <a:rPr lang="en-US" altLang="zh-CN" i="1" dirty="0">
                <a:ea typeface="MS PGothic" pitchFamily="34" charset="-128"/>
                <a:cs typeface="Microsoft Sans Serif" pitchFamily="34" charset="0"/>
              </a:rPr>
              <a:t>k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-1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)-hull+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and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(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the vertices which are </a:t>
            </a:r>
            <a:r>
              <a:rPr lang="en-US" altLang="zh-CN" dirty="0" smtClean="0"/>
              <a:t>not </a:t>
            </a:r>
            <a:r>
              <a:rPr lang="en-US" altLang="zh-CN" dirty="0"/>
              <a:t>in (k-1)-truss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en-US" altLang="zh-CN" dirty="0"/>
              <a:t> </a:t>
            </a:r>
            <a:r>
              <a:rPr lang="en-US" altLang="zh-CN" dirty="0" smtClean="0"/>
              <a:t>each forms </a:t>
            </a:r>
            <a:r>
              <a:rPr lang="en-US" altLang="zh-CN" dirty="0"/>
              <a:t>a triangle with an edge in (</a:t>
            </a:r>
            <a:r>
              <a:rPr lang="en-US" altLang="zh-CN" i="1" dirty="0"/>
              <a:t>k</a:t>
            </a:r>
            <a:r>
              <a:rPr lang="en-US" altLang="zh-CN" dirty="0"/>
              <a:t>-1)-</a:t>
            </a:r>
            <a:r>
              <a:rPr lang="en-US" altLang="zh-CN" dirty="0" smtClean="0"/>
              <a:t>hull</a:t>
            </a:r>
            <a:r>
              <a:rPr lang="en-US" altLang="zh-CN" dirty="0" smtClean="0">
                <a:solidFill>
                  <a:srgbClr val="C00000"/>
                </a:solidFill>
              </a:rPr>
              <a:t>)</a:t>
            </a:r>
            <a:r>
              <a:rPr lang="en-US" altLang="zh-CN" dirty="0" smtClean="0"/>
              <a:t>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  <a:p>
            <a:pPr eaLnBrk="0" hangingPunct="0">
              <a:spcBef>
                <a:spcPct val="20000"/>
              </a:spcBef>
            </a:pPr>
            <a:r>
              <a:rPr lang="en-US" altLang="zh-CN" dirty="0" smtClean="0"/>
              <a:t>Significantly improve </a:t>
            </a:r>
            <a:r>
              <a:rPr lang="en-US" altLang="zh-CN" b="1" dirty="0">
                <a:solidFill>
                  <a:srgbClr val="E46C0A"/>
                </a:solidFill>
                <a:latin typeface="+mn-ea"/>
              </a:rPr>
              <a:t>Obj-2. </a:t>
            </a:r>
            <a:endParaRPr lang="en-US" altLang="zh-CN" dirty="0">
              <a:solidFill>
                <a:srgbClr val="E46C0A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4" y="3607762"/>
            <a:ext cx="4284006" cy="23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50058" y="5288193"/>
            <a:ext cx="39411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486400" y="5334000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5726095" y="528819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support value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487880" y="5809926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5727575" y="5764119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layer number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18" y="2514600"/>
            <a:ext cx="4756982" cy="254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l"/>
            <a:r>
              <a:rPr lang="en-US" altLang="zh-CN" sz="3200" b="1" dirty="0" smtClean="0">
                <a:latin typeface="+mn-lt"/>
              </a:rPr>
              <a:t>The Edge Layers</a:t>
            </a:r>
            <a:endParaRPr lang="en-A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3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1371600"/>
            <a:ext cx="8305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A 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structure based on (</a:t>
            </a:r>
            <a:r>
              <a:rPr lang="en-US" altLang="zh-CN" i="1" dirty="0">
                <a:ea typeface="MS PGothic" pitchFamily="34" charset="-128"/>
                <a:cs typeface="Microsoft Sans Serif" pitchFamily="34" charset="0"/>
              </a:rPr>
              <a:t>k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-1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)-hull+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and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(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the vertices which are </a:t>
            </a:r>
            <a:r>
              <a:rPr lang="en-US" altLang="zh-CN" dirty="0" smtClean="0"/>
              <a:t>not </a:t>
            </a:r>
            <a:r>
              <a:rPr lang="en-US" altLang="zh-CN" dirty="0"/>
              <a:t>in (k-1)-truss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en-US" altLang="zh-CN" dirty="0"/>
              <a:t> </a:t>
            </a:r>
            <a:r>
              <a:rPr lang="en-US" altLang="zh-CN" dirty="0" smtClean="0"/>
              <a:t>each forms </a:t>
            </a:r>
            <a:r>
              <a:rPr lang="en-US" altLang="zh-CN" dirty="0"/>
              <a:t>a triangle with an edge in (</a:t>
            </a:r>
            <a:r>
              <a:rPr lang="en-US" altLang="zh-CN" i="1" dirty="0"/>
              <a:t>k</a:t>
            </a:r>
            <a:r>
              <a:rPr lang="en-US" altLang="zh-CN" dirty="0"/>
              <a:t>-1)-</a:t>
            </a:r>
            <a:r>
              <a:rPr lang="en-US" altLang="zh-CN" dirty="0" smtClean="0"/>
              <a:t>hull</a:t>
            </a:r>
            <a:r>
              <a:rPr lang="en-US" altLang="zh-CN" dirty="0" smtClean="0">
                <a:solidFill>
                  <a:srgbClr val="C00000"/>
                </a:solidFill>
              </a:rPr>
              <a:t>)</a:t>
            </a:r>
            <a:r>
              <a:rPr lang="en-US" altLang="zh-CN" dirty="0" smtClean="0"/>
              <a:t>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  <a:p>
            <a:pPr eaLnBrk="0" hangingPunct="0">
              <a:spcBef>
                <a:spcPct val="20000"/>
              </a:spcBef>
            </a:pPr>
            <a:r>
              <a:rPr lang="en-US" altLang="zh-CN" dirty="0" smtClean="0"/>
              <a:t>Significantly improve </a:t>
            </a:r>
            <a:r>
              <a:rPr lang="en-US" altLang="zh-CN" b="1" dirty="0">
                <a:solidFill>
                  <a:srgbClr val="E46C0A"/>
                </a:solidFill>
                <a:latin typeface="+mn-ea"/>
              </a:rPr>
              <a:t>Obj-2. </a:t>
            </a:r>
            <a:endParaRPr lang="en-US" altLang="zh-CN" dirty="0">
              <a:solidFill>
                <a:srgbClr val="E46C0A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4" y="3607762"/>
            <a:ext cx="4284006" cy="23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50058" y="5063106"/>
            <a:ext cx="39411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486400" y="5334000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5726095" y="528819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support value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487880" y="5809926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5727575" y="5764119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layer number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40" y="2538567"/>
            <a:ext cx="4590376" cy="252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200" y="457200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l"/>
            <a:r>
              <a:rPr lang="en-US" altLang="zh-CN" sz="3200" b="1" dirty="0" smtClean="0">
                <a:latin typeface="+mn-lt"/>
              </a:rPr>
              <a:t>The Edge Layers</a:t>
            </a:r>
            <a:endParaRPr lang="en-A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73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1371600"/>
            <a:ext cx="8305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A 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structure based on (</a:t>
            </a:r>
            <a:r>
              <a:rPr lang="en-US" altLang="zh-CN" i="1" dirty="0">
                <a:ea typeface="MS PGothic" pitchFamily="34" charset="-128"/>
                <a:cs typeface="Microsoft Sans Serif" pitchFamily="34" charset="0"/>
              </a:rPr>
              <a:t>k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-1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)-hull+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and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(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the vertices which are </a:t>
            </a:r>
            <a:r>
              <a:rPr lang="en-US" altLang="zh-CN" dirty="0" smtClean="0"/>
              <a:t>not </a:t>
            </a:r>
            <a:r>
              <a:rPr lang="en-US" altLang="zh-CN" dirty="0"/>
              <a:t>in (k-1)-truss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en-US" altLang="zh-CN" dirty="0"/>
              <a:t> </a:t>
            </a:r>
            <a:r>
              <a:rPr lang="en-US" altLang="zh-CN" dirty="0" smtClean="0"/>
              <a:t>each forms </a:t>
            </a:r>
            <a:r>
              <a:rPr lang="en-US" altLang="zh-CN" dirty="0"/>
              <a:t>a triangle with an edge in (</a:t>
            </a:r>
            <a:r>
              <a:rPr lang="en-US" altLang="zh-CN" i="1" dirty="0"/>
              <a:t>k</a:t>
            </a:r>
            <a:r>
              <a:rPr lang="en-US" altLang="zh-CN" dirty="0"/>
              <a:t>-1)-</a:t>
            </a:r>
            <a:r>
              <a:rPr lang="en-US" altLang="zh-CN" dirty="0" smtClean="0"/>
              <a:t>hull</a:t>
            </a:r>
            <a:r>
              <a:rPr lang="en-US" altLang="zh-CN" dirty="0" smtClean="0">
                <a:solidFill>
                  <a:srgbClr val="C00000"/>
                </a:solidFill>
              </a:rPr>
              <a:t>)</a:t>
            </a:r>
            <a:r>
              <a:rPr lang="en-US" altLang="zh-CN" dirty="0" smtClean="0"/>
              <a:t>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  <a:p>
            <a:pPr eaLnBrk="0" hangingPunct="0">
              <a:spcBef>
                <a:spcPct val="20000"/>
              </a:spcBef>
            </a:pPr>
            <a:r>
              <a:rPr lang="en-US" altLang="zh-CN" dirty="0" smtClean="0"/>
              <a:t>Significantly improve </a:t>
            </a:r>
            <a:r>
              <a:rPr lang="en-US" altLang="zh-CN" b="1" dirty="0">
                <a:solidFill>
                  <a:srgbClr val="E46C0A"/>
                </a:solidFill>
                <a:latin typeface="+mn-ea"/>
              </a:rPr>
              <a:t>Obj-2. </a:t>
            </a:r>
            <a:endParaRPr lang="en-US" altLang="zh-CN" dirty="0">
              <a:solidFill>
                <a:srgbClr val="E46C0A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4" y="3607762"/>
            <a:ext cx="4284006" cy="23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50058" y="5288193"/>
            <a:ext cx="39411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486400" y="5334000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5726095" y="528819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support value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487880" y="5809926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5727575" y="5764119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layer number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78" y="2590800"/>
            <a:ext cx="4561621" cy="248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l"/>
            <a:r>
              <a:rPr lang="en-US" altLang="zh-CN" sz="3200" b="1" dirty="0" smtClean="0">
                <a:latin typeface="+mn-lt"/>
              </a:rPr>
              <a:t>The Edge Layers</a:t>
            </a:r>
            <a:endParaRPr lang="en-A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1371600"/>
            <a:ext cx="8305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A 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structure based on (</a:t>
            </a:r>
            <a:r>
              <a:rPr lang="en-US" altLang="zh-CN" i="1" dirty="0">
                <a:ea typeface="MS PGothic" pitchFamily="34" charset="-128"/>
                <a:cs typeface="Microsoft Sans Serif" pitchFamily="34" charset="0"/>
              </a:rPr>
              <a:t>k</a:t>
            </a:r>
            <a:r>
              <a:rPr lang="en-US" altLang="zh-CN" dirty="0">
                <a:ea typeface="MS PGothic" pitchFamily="34" charset="-128"/>
                <a:cs typeface="Microsoft Sans Serif" pitchFamily="34" charset="0"/>
              </a:rPr>
              <a:t>-1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)-hull+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and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ea typeface="MS PGothic" pitchFamily="34" charset="-128"/>
                <a:cs typeface="Microsoft Sans Serif" pitchFamily="34" charset="0"/>
              </a:rPr>
              <a:t>(</a:t>
            </a:r>
            <a:r>
              <a:rPr lang="en-US" altLang="zh-CN" dirty="0" smtClean="0">
                <a:ea typeface="MS PGothic" pitchFamily="34" charset="-128"/>
                <a:cs typeface="Microsoft Sans Serif" pitchFamily="34" charset="0"/>
              </a:rPr>
              <a:t>the vertices which are </a:t>
            </a:r>
            <a:r>
              <a:rPr lang="en-US" altLang="zh-CN" dirty="0" smtClean="0"/>
              <a:t>not </a:t>
            </a:r>
            <a:r>
              <a:rPr lang="en-US" altLang="zh-CN" dirty="0"/>
              <a:t>in (k-1)-truss </a:t>
            </a:r>
            <a:r>
              <a:rPr lang="en-US" altLang="zh-CN" dirty="0">
                <a:solidFill>
                  <a:srgbClr val="0070C0"/>
                </a:solidFill>
              </a:rPr>
              <a:t>and</a:t>
            </a:r>
            <a:r>
              <a:rPr lang="en-US" altLang="zh-CN" dirty="0"/>
              <a:t> </a:t>
            </a:r>
            <a:r>
              <a:rPr lang="en-US" altLang="zh-CN" dirty="0" smtClean="0"/>
              <a:t>each forms </a:t>
            </a:r>
            <a:r>
              <a:rPr lang="en-US" altLang="zh-CN" dirty="0"/>
              <a:t>a triangle with an edge in (</a:t>
            </a:r>
            <a:r>
              <a:rPr lang="en-US" altLang="zh-CN" i="1" dirty="0"/>
              <a:t>k</a:t>
            </a:r>
            <a:r>
              <a:rPr lang="en-US" altLang="zh-CN" dirty="0"/>
              <a:t>-1)-</a:t>
            </a:r>
            <a:r>
              <a:rPr lang="en-US" altLang="zh-CN" dirty="0" smtClean="0"/>
              <a:t>hull</a:t>
            </a:r>
            <a:r>
              <a:rPr lang="en-US" altLang="zh-CN" dirty="0" smtClean="0">
                <a:solidFill>
                  <a:srgbClr val="C00000"/>
                </a:solidFill>
              </a:rPr>
              <a:t>)</a:t>
            </a:r>
            <a:r>
              <a:rPr lang="en-US" altLang="zh-CN" dirty="0" smtClean="0"/>
              <a:t>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  <a:p>
            <a:pPr eaLnBrk="0" hangingPunct="0">
              <a:spcBef>
                <a:spcPct val="20000"/>
              </a:spcBef>
            </a:pPr>
            <a:r>
              <a:rPr lang="en-US" altLang="zh-CN" dirty="0" smtClean="0"/>
              <a:t>Significantly improve </a:t>
            </a:r>
            <a:r>
              <a:rPr lang="en-US" altLang="zh-CN" b="1" dirty="0">
                <a:solidFill>
                  <a:srgbClr val="E46C0A"/>
                </a:solidFill>
                <a:latin typeface="+mn-ea"/>
              </a:rPr>
              <a:t>Obj-2. </a:t>
            </a:r>
            <a:endParaRPr lang="en-US" altLang="zh-CN" dirty="0">
              <a:solidFill>
                <a:srgbClr val="E46C0A"/>
              </a:solidFill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altLang="zh-CN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4" y="3607762"/>
            <a:ext cx="4284006" cy="23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5486400" y="5334000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27" y="5288193"/>
                <a:ext cx="32691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5726095" y="528819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support value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487880" y="5809926"/>
            <a:ext cx="241175" cy="27771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007" y="5764119"/>
                <a:ext cx="3269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380" y="5538382"/>
                <a:ext cx="90101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04" y="2514600"/>
            <a:ext cx="4856180" cy="258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接连接符 16"/>
          <p:cNvCxnSpPr/>
          <p:nvPr/>
        </p:nvCxnSpPr>
        <p:spPr>
          <a:xfrm>
            <a:off x="326094" y="5657525"/>
            <a:ext cx="394110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stCxn id="15" idx="0"/>
          </p:cNvCxnSpPr>
          <p:nvPr/>
        </p:nvCxnSpPr>
        <p:spPr>
          <a:xfrm flipV="1">
            <a:off x="4397579" y="1981200"/>
            <a:ext cx="212521" cy="39147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657600" y="2372671"/>
            <a:ext cx="1479957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Vertex Set </a:t>
            </a:r>
            <a:r>
              <a:rPr lang="en-US" altLang="zh-CN" dirty="0" smtClean="0">
                <a:solidFill>
                  <a:srgbClr val="C00000"/>
                </a:solidFill>
              </a:rPr>
              <a:t>U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33600" y="5948785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U             (</a:t>
            </a:r>
            <a:r>
              <a:rPr lang="en-US" altLang="zh-CN" i="1" dirty="0" smtClean="0">
                <a:solidFill>
                  <a:srgbClr val="C00000"/>
                </a:solidFill>
              </a:rPr>
              <a:t>k</a:t>
            </a:r>
            <a:r>
              <a:rPr lang="en-US" altLang="zh-CN" dirty="0" smtClean="0">
                <a:solidFill>
                  <a:srgbClr val="C00000"/>
                </a:solidFill>
              </a:rPr>
              <a:t>-1)-hull+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505021" y="6133451"/>
            <a:ext cx="579903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727575" y="5764119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: layer number (</a:t>
            </a:r>
            <a:r>
              <a:rPr lang="en-US" altLang="zh-CN" dirty="0" err="1" smtClean="0"/>
              <a:t>ln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427112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algn="l"/>
            <a:r>
              <a:rPr lang="en-US" altLang="zh-CN" sz="3200" b="1" dirty="0" smtClean="0">
                <a:latin typeface="+mn-lt"/>
              </a:rPr>
              <a:t>The Edge Layers</a:t>
            </a:r>
            <a:endParaRPr lang="en-A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2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 dirty="0" smtClean="0">
                <a:latin typeface="+mn-lt"/>
              </a:rPr>
              <a:t>Triangle Hold Path in Edge Layers (</a:t>
            </a:r>
            <a:r>
              <a:rPr lang="en-US" altLang="zh-CN" sz="2800" b="1" i="1" dirty="0" smtClean="0">
                <a:latin typeface="+mn-lt"/>
              </a:rPr>
              <a:t>L</a:t>
            </a:r>
            <a:r>
              <a:rPr lang="en-US" altLang="zh-CN" sz="2800" b="1" dirty="0" smtClean="0">
                <a:latin typeface="+mn-lt"/>
              </a:rPr>
              <a:t>)</a:t>
            </a:r>
            <a:endParaRPr lang="en-AU" sz="2800" b="1" dirty="0"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23098"/>
            <a:ext cx="7924800" cy="2563102"/>
          </a:xfrm>
          <a:prstGeom prst="rect">
            <a:avLst/>
          </a:prstGeom>
        </p:spPr>
        <p:txBody>
          <a:bodyPr/>
          <a:lstStyle/>
          <a:p>
            <a:pPr marL="0" indent="0"/>
            <a:endParaRPr lang="en-US" altLang="zh-CN" sz="2400" dirty="0" smtClean="0"/>
          </a:p>
          <a:p>
            <a:pPr marL="0" indent="0"/>
            <a:endParaRPr lang="en-US" altLang="zh-CN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10540" y="1219200"/>
                <a:ext cx="8252460" cy="3631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/>
                  <a:t>Once a vertex is anchored, its </a:t>
                </a:r>
                <a:r>
                  <a:rPr lang="en-US" altLang="zh-CN" sz="1600" dirty="0" smtClean="0"/>
                  <a:t>incident edges in </a:t>
                </a:r>
                <a:r>
                  <a:rPr lang="en-US" altLang="zh-CN" sz="1600" i="1" dirty="0"/>
                  <a:t>L </a:t>
                </a:r>
                <a:r>
                  <a:rPr lang="en-US" altLang="zh-CN" sz="1600" dirty="0" smtClean="0"/>
                  <a:t>become </a:t>
                </a:r>
                <a:r>
                  <a:rPr lang="en-US" altLang="zh-CN" sz="1600" dirty="0">
                    <a:solidFill>
                      <a:srgbClr val="C00000"/>
                    </a:solidFill>
                  </a:rPr>
                  <a:t>candidate </a:t>
                </a:r>
                <a:r>
                  <a:rPr lang="en-US" altLang="zh-CN" sz="1600" dirty="0" smtClean="0">
                    <a:solidFill>
                      <a:srgbClr val="C00000"/>
                    </a:solidFill>
                  </a:rPr>
                  <a:t>edges</a:t>
                </a:r>
                <a:r>
                  <a:rPr lang="en-US" altLang="zh-CN" sz="1600" dirty="0" smtClean="0"/>
                  <a:t>.</a:t>
                </a:r>
                <a:endParaRPr lang="en-US" altLang="zh-CN" sz="1600" b="1" dirty="0" smtClean="0"/>
              </a:p>
              <a:p>
                <a:endParaRPr lang="en-US" altLang="zh-CN" sz="1600" b="1" dirty="0"/>
              </a:p>
              <a:p>
                <a:r>
                  <a:rPr lang="en-US" altLang="zh-CN" sz="1600" b="1" dirty="0" smtClean="0"/>
                  <a:t>Strong Triangle </a:t>
                </a:r>
                <a:r>
                  <a:rPr lang="en-US" altLang="zh-CN" b="1" dirty="0" smtClean="0"/>
                  <a:t>Hold </a:t>
                </a:r>
                <a:r>
                  <a:rPr lang="en-US" altLang="zh-CN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 in a </a:t>
                </a:r>
                <a:r>
                  <a:rPr lang="en-US" altLang="zh-CN" dirty="0"/>
                  <a:t>triangle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} in </a:t>
                </a:r>
                <a:r>
                  <a:rPr lang="en-US" altLang="zh-CN" i="1" dirty="0" smtClean="0"/>
                  <a:t>L,</a:t>
                </a:r>
                <a:r>
                  <a:rPr lang="en-US" altLang="zh-CN" dirty="0" smtClean="0"/>
                  <a:t> if</a:t>
                </a:r>
              </a:p>
              <a:p>
                <a:r>
                  <a:rPr lang="en-US" altLang="zh-CN" dirty="0" err="1" smtClean="0"/>
                  <a:t>ln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) </a:t>
                </a:r>
                <a:r>
                  <a:rPr lang="en-US" altLang="zh-CN" dirty="0"/>
                  <a:t>&lt; </a:t>
                </a:r>
                <a:r>
                  <a:rPr lang="en-US" altLang="zh-CN" dirty="0" smtClean="0"/>
                  <a:t>ln(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) and l</a:t>
                </a:r>
                <a:r>
                  <a:rPr lang="en-US" altLang="zh-CN" dirty="0" smtClean="0"/>
                  <a:t>n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) &lt; l</a:t>
                </a:r>
                <a:r>
                  <a:rPr lang="en-US" altLang="zh-CN" dirty="0" smtClean="0"/>
                  <a:t>n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r>
                  <a:rPr lang="en-US" altLang="zh-CN" dirty="0" smtClean="0"/>
                  <a:t>.  </a:t>
                </a:r>
              </a:p>
              <a:p>
                <a:endParaRPr lang="en-US" altLang="zh-CN" dirty="0">
                  <a:solidFill>
                    <a:srgbClr val="C00000"/>
                  </a:solidFill>
                </a:endParaRPr>
              </a:p>
              <a:p>
                <a:r>
                  <a:rPr lang="en-US" altLang="zh-CN" dirty="0" smtClean="0">
                    <a:solidFill>
                      <a:srgbClr val="C00000"/>
                    </a:solidFill>
                  </a:rPr>
                  <a:t>triangle held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: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 became a candidate edge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becomes </a:t>
                </a:r>
                <a:r>
                  <a:rPr lang="en-US" altLang="zh-CN" dirty="0" smtClean="0"/>
                  <a:t>a candidate edge. </a:t>
                </a:r>
              </a:p>
              <a:p>
                <a:endParaRPr lang="en-US" altLang="zh-CN" dirty="0" smtClean="0"/>
              </a:p>
              <a:p>
                <a:r>
                  <a:rPr lang="en-US" altLang="zh-CN" sz="1600" b="1" dirty="0" smtClean="0"/>
                  <a:t>Weak Triangle </a:t>
                </a:r>
                <a:r>
                  <a:rPr lang="en-US" altLang="zh-CN" b="1" dirty="0" smtClean="0"/>
                  <a:t>Hold </a:t>
                </a:r>
                <a:r>
                  <a:rPr lang="en-US" altLang="zh-CN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in </a:t>
                </a:r>
                <a:r>
                  <a:rPr lang="en-US" altLang="zh-CN" dirty="0"/>
                  <a:t>a triangle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} in </a:t>
                </a:r>
                <a:r>
                  <a:rPr lang="en-US" altLang="zh-CN" i="1" dirty="0" smtClean="0"/>
                  <a:t>L,</a:t>
                </a:r>
                <a:r>
                  <a:rPr lang="en-US" altLang="zh-CN" dirty="0" smtClean="0"/>
                  <a:t> if</a:t>
                </a:r>
              </a:p>
              <a:p>
                <a:r>
                  <a:rPr lang="en-US" altLang="zh-CN" dirty="0" err="1" smtClean="0"/>
                  <a:t>ln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) &lt; l</a:t>
                </a:r>
                <a:r>
                  <a:rPr lang="en-US" altLang="zh-CN" dirty="0" smtClean="0"/>
                  <a:t>n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) and l</a:t>
                </a:r>
                <a:r>
                  <a:rPr lang="en-US" altLang="zh-CN" dirty="0" smtClean="0"/>
                  <a:t>n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) </a:t>
                </a:r>
                <a:r>
                  <a:rPr lang="en-US" altLang="zh-CN" dirty="0" smtClean="0"/>
                  <a:t>= </a:t>
                </a:r>
                <a:r>
                  <a:rPr lang="en-US" altLang="zh-CN" dirty="0"/>
                  <a:t>l</a:t>
                </a:r>
                <a:r>
                  <a:rPr lang="en-US" altLang="zh-CN" dirty="0" smtClean="0"/>
                  <a:t>n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) </a:t>
                </a:r>
                <a:r>
                  <a:rPr lang="en-US" altLang="zh-CN" dirty="0" smtClean="0"/>
                  <a:t>. </a:t>
                </a:r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rgbClr val="C00000"/>
                    </a:solidFill>
                  </a:rPr>
                  <a:t>triangle held: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 smtClean="0"/>
                  <a:t> both became candidate edges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becomes </a:t>
                </a:r>
                <a:r>
                  <a:rPr lang="en-US" altLang="zh-CN" dirty="0" smtClean="0"/>
                  <a:t>a candidate edge</a:t>
                </a:r>
                <a:endParaRPr lang="en-US" altLang="zh-CN" dirty="0"/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" y="1219200"/>
                <a:ext cx="8252460" cy="3631763"/>
              </a:xfrm>
              <a:prstGeom prst="rect">
                <a:avLst/>
              </a:prstGeom>
              <a:blipFill rotWithShape="1">
                <a:blip r:embed="rId3"/>
                <a:stretch>
                  <a:fillRect l="-665" t="-503" r="-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4513005"/>
            <a:ext cx="4038600" cy="215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直接箭头连接符 14"/>
          <p:cNvCxnSpPr/>
          <p:nvPr/>
        </p:nvCxnSpPr>
        <p:spPr>
          <a:xfrm flipV="1">
            <a:off x="6096000" y="4119882"/>
            <a:ext cx="533400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4884420" y="2743200"/>
            <a:ext cx="533400" cy="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562600" y="4850963"/>
                <a:ext cx="281208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>
                    <a:solidFill>
                      <a:srgbClr val="002060"/>
                    </a:solidFill>
                  </a:rPr>
                  <a:t>Strong triangle hold </a:t>
                </a:r>
              </a:p>
              <a:p>
                <a:r>
                  <a:rPr lang="en-US" altLang="zh-CN" sz="1600" dirty="0" smtClean="0">
                    <a:solidFill>
                      <a:srgbClr val="002060"/>
                    </a:solidFill>
                  </a:rPr>
                  <a:t>from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002060"/>
                    </a:solidFill>
                  </a:rPr>
                  <a:t>) to </a:t>
                </a:r>
                <a:r>
                  <a:rPr lang="en-US" altLang="zh-CN" sz="1600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</a:rPr>
                  <a:t>) </a:t>
                </a:r>
                <a:endParaRPr lang="en-US" altLang="zh-CN" sz="1600" dirty="0" smtClean="0">
                  <a:solidFill>
                    <a:srgbClr val="002060"/>
                  </a:solidFill>
                </a:endParaRPr>
              </a:p>
              <a:p>
                <a:r>
                  <a:rPr lang="en-US" altLang="zh-CN" sz="1600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altLang="zh-CN" sz="1600" dirty="0" smtClean="0">
                    <a:solidFill>
                      <a:srgbClr val="002060"/>
                    </a:solidFill>
                  </a:rPr>
                  <a:t>Weak triangle hold </a:t>
                </a:r>
              </a:p>
              <a:p>
                <a:r>
                  <a:rPr lang="en-US" altLang="zh-CN" sz="1600" dirty="0" smtClean="0">
                    <a:solidFill>
                      <a:srgbClr val="002060"/>
                    </a:solidFill>
                  </a:rPr>
                  <a:t>from </a:t>
                </a:r>
                <a:r>
                  <a:rPr lang="en-US" altLang="zh-CN" sz="1600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</a:rPr>
                  <a:t>) 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</a:rPr>
                  <a:t>) </a:t>
                </a:r>
              </a:p>
              <a:p>
                <a:endParaRPr lang="zh-CN" alt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50963"/>
                <a:ext cx="2812081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302" t="-1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5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/>
          <a:lstStyle/>
          <a:p>
            <a:r>
              <a:rPr lang="en-US" sz="3200" b="1" dirty="0" smtClean="0">
                <a:latin typeface="+mn-lt"/>
              </a:rPr>
              <a:t>The Collapse of Friendster</a:t>
            </a:r>
            <a:endParaRPr lang="en-AU" sz="3200" b="1" dirty="0"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40924" y="1744048"/>
            <a:ext cx="8229600" cy="172490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Founded in 2002.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Popular at </a:t>
            </a:r>
            <a:r>
              <a:rPr lang="en-US" altLang="zh-CN" sz="2000" dirty="0"/>
              <a:t>early 21st </a:t>
            </a:r>
            <a:r>
              <a:rPr lang="en-US" altLang="zh-CN" sz="2000" dirty="0" smtClean="0"/>
              <a:t>century with over </a:t>
            </a:r>
            <a:r>
              <a:rPr lang="en-US" altLang="zh-CN" sz="2000" dirty="0"/>
              <a:t>115 </a:t>
            </a:r>
            <a:r>
              <a:rPr lang="en-US" altLang="zh-CN" sz="2000" dirty="0" smtClean="0"/>
              <a:t>million </a:t>
            </a:r>
            <a:r>
              <a:rPr lang="en-US" altLang="zh-CN" sz="2000" dirty="0" smtClean="0"/>
              <a:t>users.</a:t>
            </a:r>
            <a:endParaRPr lang="en-US" altLang="zh-CN" sz="20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Suspended in 2015 for lack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user engagement.</a:t>
            </a:r>
            <a:endParaRPr lang="en-US" altLang="en-US" sz="2000" dirty="0" smtClean="0"/>
          </a:p>
        </p:txBody>
      </p:sp>
      <p:sp>
        <p:nvSpPr>
          <p:cNvPr id="6" name="矩形 5"/>
          <p:cNvSpPr/>
          <p:nvPr/>
        </p:nvSpPr>
        <p:spPr>
          <a:xfrm>
            <a:off x="593324" y="4953000"/>
            <a:ext cx="8077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D. Garcia, P. </a:t>
            </a:r>
            <a:r>
              <a:rPr lang="en-US" altLang="zh-CN" sz="1400" dirty="0" err="1">
                <a:solidFill>
                  <a:srgbClr val="0070C0"/>
                </a:solidFill>
              </a:rPr>
              <a:t>Mavrodiev</a:t>
            </a:r>
            <a:r>
              <a:rPr lang="en-US" altLang="zh-CN" sz="1400" dirty="0">
                <a:solidFill>
                  <a:srgbClr val="0070C0"/>
                </a:solidFill>
              </a:rPr>
              <a:t>, and F. Schweitzer. Social resilience in </a:t>
            </a:r>
            <a:r>
              <a:rPr lang="en-US" altLang="zh-CN" sz="1400" dirty="0" smtClean="0">
                <a:solidFill>
                  <a:srgbClr val="0070C0"/>
                </a:solidFill>
              </a:rPr>
              <a:t>online communities</a:t>
            </a:r>
            <a:r>
              <a:rPr lang="en-US" altLang="zh-CN" sz="1400" dirty="0">
                <a:solidFill>
                  <a:srgbClr val="0070C0"/>
                </a:solidFill>
              </a:rPr>
              <a:t>: the autopsy of </a:t>
            </a:r>
            <a:r>
              <a:rPr lang="en-US" altLang="zh-CN" sz="1400" dirty="0" err="1">
                <a:solidFill>
                  <a:srgbClr val="0070C0"/>
                </a:solidFill>
              </a:rPr>
              <a:t>friendster</a:t>
            </a:r>
            <a:r>
              <a:rPr lang="en-US" altLang="zh-CN" sz="1400" dirty="0">
                <a:solidFill>
                  <a:srgbClr val="0070C0"/>
                </a:solidFill>
              </a:rPr>
              <a:t>. In COSN, pages 39–50, 2013</a:t>
            </a:r>
            <a:r>
              <a:rPr lang="en-US" altLang="zh-CN" sz="1400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zh-CN" sz="1400" dirty="0" smtClean="0">
              <a:solidFill>
                <a:srgbClr val="0070C0"/>
              </a:solidFill>
            </a:endParaRPr>
          </a:p>
          <a:p>
            <a:r>
              <a:rPr lang="en-US" altLang="zh-CN" sz="1400" dirty="0">
                <a:solidFill>
                  <a:srgbClr val="0070C0"/>
                </a:solidFill>
              </a:rPr>
              <a:t>K. Seki and M. Nakamura. The collapse of the </a:t>
            </a:r>
            <a:r>
              <a:rPr lang="en-US" altLang="zh-CN" sz="1400" dirty="0" err="1">
                <a:solidFill>
                  <a:srgbClr val="0070C0"/>
                </a:solidFill>
              </a:rPr>
              <a:t>friendster</a:t>
            </a:r>
            <a:r>
              <a:rPr lang="en-US" altLang="zh-CN" sz="1400" dirty="0">
                <a:solidFill>
                  <a:srgbClr val="0070C0"/>
                </a:solidFill>
              </a:rPr>
              <a:t> network </a:t>
            </a:r>
            <a:r>
              <a:rPr lang="en-US" altLang="zh-CN" sz="1400" dirty="0" smtClean="0">
                <a:solidFill>
                  <a:srgbClr val="0070C0"/>
                </a:solidFill>
              </a:rPr>
              <a:t>started from </a:t>
            </a:r>
            <a:r>
              <a:rPr lang="en-US" altLang="zh-CN" sz="1400" dirty="0">
                <a:solidFill>
                  <a:srgbClr val="0070C0"/>
                </a:solidFill>
              </a:rPr>
              <a:t>the center of the core. In ASONAM, pages 477–484, 2016.</a:t>
            </a:r>
          </a:p>
        </p:txBody>
      </p:sp>
      <p:pic>
        <p:nvPicPr>
          <p:cNvPr id="1026" name="Picture 2" descr="Image result for friend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199"/>
            <a:ext cx="3124200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 dirty="0" smtClean="0">
                <a:latin typeface="+mn-lt"/>
              </a:rPr>
              <a:t>Triangle Hold Path in Edge Layers (</a:t>
            </a:r>
            <a:r>
              <a:rPr lang="en-US" altLang="zh-CN" sz="2800" b="1" i="1" dirty="0" smtClean="0">
                <a:latin typeface="+mn-lt"/>
              </a:rPr>
              <a:t>L</a:t>
            </a:r>
            <a:r>
              <a:rPr lang="en-US" altLang="zh-CN" sz="2800" b="1" dirty="0" smtClean="0">
                <a:latin typeface="+mn-lt"/>
              </a:rPr>
              <a:t>)</a:t>
            </a:r>
            <a:endParaRPr lang="en-AU" sz="2800" b="1" dirty="0"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23098"/>
            <a:ext cx="7924800" cy="2563102"/>
          </a:xfrm>
          <a:prstGeom prst="rect">
            <a:avLst/>
          </a:prstGeom>
        </p:spPr>
        <p:txBody>
          <a:bodyPr/>
          <a:lstStyle/>
          <a:p>
            <a:pPr marL="0" indent="0"/>
            <a:endParaRPr lang="en-US" altLang="zh-CN" sz="2400" dirty="0" smtClean="0"/>
          </a:p>
          <a:p>
            <a:pPr marL="0" indent="0"/>
            <a:endParaRPr lang="en-US" altLang="zh-CN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10540" y="1349216"/>
                <a:ext cx="8001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/>
                  <a:t>Triangle Hold Path: </a:t>
                </a:r>
                <a:r>
                  <a:rPr lang="en-US" altLang="zh-CN" dirty="0" smtClean="0"/>
                  <a:t>from </a:t>
                </a:r>
                <a:r>
                  <a:rPr lang="en-US" altLang="zh-CN" i="1" dirty="0" smtClean="0"/>
                  <a:t>u</a:t>
                </a:r>
                <a:r>
                  <a:rPr lang="en-US" altLang="zh-CN" dirty="0" smtClean="0"/>
                  <a:t> to </a:t>
                </a:r>
                <a:r>
                  <a:rPr lang="en-US" altLang="zh-CN" i="1" dirty="0" smtClean="0"/>
                  <a:t>v</a:t>
                </a:r>
                <a:r>
                  <a:rPr lang="en-US" altLang="zh-CN" dirty="0" smtClean="0"/>
                  <a:t> if </a:t>
                </a:r>
                <a:r>
                  <a:rPr lang="en-US" altLang="zh-CN" dirty="0"/>
                  <a:t>there is an incident </a:t>
                </a:r>
                <a:r>
                  <a:rPr lang="en-US" altLang="zh-CN" dirty="0" smtClean="0"/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 of </a:t>
                </a:r>
                <a:r>
                  <a:rPr lang="en-US" altLang="zh-CN" i="1" dirty="0" smtClean="0"/>
                  <a:t>u</a:t>
                </a:r>
                <a:r>
                  <a:rPr lang="en-US" altLang="zh-CN" dirty="0" smtClean="0"/>
                  <a:t>, an </a:t>
                </a:r>
                <a:r>
                  <a:rPr lang="en-US" altLang="zh-CN" dirty="0"/>
                  <a:t>incident </a:t>
                </a:r>
                <a:r>
                  <a:rPr lang="en-US" altLang="zh-CN" dirty="0" smtClean="0"/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 of </a:t>
                </a:r>
                <a:r>
                  <a:rPr lang="en-US" altLang="zh-CN" i="1" dirty="0" smtClean="0"/>
                  <a:t>v</a:t>
                </a:r>
                <a:r>
                  <a:rPr lang="en-US" altLang="zh-CN" dirty="0" smtClean="0"/>
                  <a:t>, and </a:t>
                </a:r>
                <a:r>
                  <a:rPr lang="en-US" altLang="zh-CN" dirty="0"/>
                  <a:t>an edge set </a:t>
                </a:r>
                <a:r>
                  <a:rPr lang="en-US" altLang="zh-CN" i="1" dirty="0"/>
                  <a:t>E</a:t>
                </a:r>
                <a:r>
                  <a:rPr lang="en-US" altLang="zh-CN" dirty="0"/>
                  <a:t> such that </a:t>
                </a:r>
                <a:r>
                  <a:rPr lang="en-US" altLang="zh-CN" dirty="0" smtClean="0"/>
                  <a:t>each edge </a:t>
                </a:r>
                <a:r>
                  <a:rPr lang="en-US" altLang="zh-CN" dirty="0"/>
                  <a:t>in </a:t>
                </a:r>
                <a:r>
                  <a:rPr lang="en-US" altLang="zh-CN" i="1" dirty="0"/>
                  <a:t>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} </a:t>
                </a:r>
                <a:r>
                  <a:rPr lang="en-US" altLang="zh-CN" dirty="0" smtClean="0"/>
                  <a:t>is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triangle held </a:t>
                </a:r>
                <a:r>
                  <a:rPr lang="en-US" altLang="zh-CN" dirty="0"/>
                  <a:t>by at least one edge </a:t>
                </a:r>
                <a:r>
                  <a:rPr lang="en-US" altLang="zh-CN" dirty="0" smtClean="0"/>
                  <a:t>in </a:t>
                </a:r>
                <a:r>
                  <a:rPr lang="en-US" altLang="zh-CN" i="1" dirty="0" smtClean="0"/>
                  <a:t>E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altLang="zh-CN" dirty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}</a:t>
                </a:r>
                <a:r>
                  <a:rPr lang="en-US" altLang="zh-CN" dirty="0" smtClean="0"/>
                  <a:t>.</a:t>
                </a:r>
              </a:p>
              <a:p>
                <a:endParaRPr lang="en-US" altLang="zh-CN" b="1" dirty="0"/>
              </a:p>
              <a:p>
                <a:pPr marL="0" indent="0"/>
                <a:r>
                  <a:rPr lang="en-US" altLang="zh-CN" b="1" dirty="0" smtClean="0"/>
                  <a:t>Theorem 3: </a:t>
                </a:r>
                <a:r>
                  <a:rPr lang="en-US" altLang="zh-CN" dirty="0"/>
                  <a:t>if </a:t>
                </a:r>
                <a:r>
                  <a:rPr lang="en-US" altLang="zh-CN" i="1" dirty="0"/>
                  <a:t>v</a:t>
                </a:r>
                <a:r>
                  <a:rPr lang="en-US" altLang="zh-CN" dirty="0"/>
                  <a:t> is a follower of </a:t>
                </a:r>
                <a:r>
                  <a:rPr lang="en-US" altLang="zh-CN" i="1" dirty="0"/>
                  <a:t>u</a:t>
                </a:r>
                <a:r>
                  <a:rPr lang="en-US" altLang="zh-CN" dirty="0"/>
                  <a:t>, </a:t>
                </a:r>
                <a:r>
                  <a:rPr lang="en-US" altLang="zh-CN" dirty="0" smtClean="0"/>
                  <a:t>there is a triangle hold path from </a:t>
                </a:r>
                <a:r>
                  <a:rPr lang="en-US" altLang="zh-CN" i="1" dirty="0" smtClean="0"/>
                  <a:t>u </a:t>
                </a:r>
                <a:r>
                  <a:rPr lang="en-US" altLang="zh-CN" dirty="0" smtClean="0"/>
                  <a:t>to</a:t>
                </a:r>
                <a:r>
                  <a:rPr lang="en-US" altLang="zh-CN" i="1" dirty="0" smtClean="0"/>
                  <a:t> v</a:t>
                </a:r>
                <a:r>
                  <a:rPr lang="en-US" altLang="zh-CN" dirty="0" smtClean="0"/>
                  <a:t>.</a:t>
                </a:r>
                <a:endParaRPr lang="en-US" altLang="zh-CN" i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" y="1349216"/>
                <a:ext cx="800100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686" t="-2058" b="-5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9" y="3321964"/>
            <a:ext cx="4017980" cy="21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1460759" y="3276600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828299" y="3680105"/>
            <a:ext cx="609600" cy="609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613159" y="3782655"/>
            <a:ext cx="76200" cy="3775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1879859" y="3733800"/>
            <a:ext cx="190500" cy="4263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1937009" y="3558541"/>
            <a:ext cx="610720" cy="1215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952440" y="3504875"/>
                <a:ext cx="281208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rgbClr val="002060"/>
                    </a:solidFill>
                  </a:rPr>
                  <a:t>A</a:t>
                </a:r>
                <a:r>
                  <a:rPr lang="en-US" altLang="zh-CN" sz="1600" dirty="0" smtClean="0">
                    <a:solidFill>
                      <a:srgbClr val="002060"/>
                    </a:solidFill>
                  </a:rPr>
                  <a:t>nchor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600" dirty="0" smtClean="0">
                  <a:solidFill>
                    <a:srgbClr val="002060"/>
                  </a:solidFill>
                </a:endParaRPr>
              </a:p>
              <a:p>
                <a:endParaRPr lang="en-US" altLang="zh-CN" sz="1600" dirty="0" smtClean="0">
                  <a:solidFill>
                    <a:srgbClr val="002060"/>
                  </a:solidFill>
                </a:endParaRPr>
              </a:p>
              <a:p>
                <a:endParaRPr lang="en-US" altLang="zh-CN" sz="1600" dirty="0" smtClean="0">
                  <a:solidFill>
                    <a:srgbClr val="002060"/>
                  </a:solidFill>
                </a:endParaRPr>
              </a:p>
              <a:p>
                <a:r>
                  <a:rPr lang="en-US" altLang="zh-CN" sz="1600" dirty="0" smtClean="0">
                    <a:solidFill>
                      <a:srgbClr val="002060"/>
                    </a:solidFill>
                  </a:rPr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002060"/>
                    </a:solidFill>
                  </a:rPr>
                  <a:t> can be followers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600" dirty="0">
                  <a:solidFill>
                    <a:srgbClr val="002060"/>
                  </a:solidFill>
                </a:endParaRPr>
              </a:p>
              <a:p>
                <a:endParaRPr lang="zh-CN" alt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440" y="3504875"/>
                <a:ext cx="2812081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082" t="-1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/>
          <p:nvPr/>
        </p:nvCxnSpPr>
        <p:spPr>
          <a:xfrm>
            <a:off x="5455360" y="3893435"/>
            <a:ext cx="0" cy="3047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 dirty="0" smtClean="0">
                <a:latin typeface="+mn-lt"/>
              </a:rPr>
              <a:t>Triangle Hold Path in Edge Layers (</a:t>
            </a:r>
            <a:r>
              <a:rPr lang="en-US" altLang="zh-CN" sz="2800" b="1" i="1" dirty="0" smtClean="0">
                <a:latin typeface="+mn-lt"/>
              </a:rPr>
              <a:t>L</a:t>
            </a:r>
            <a:r>
              <a:rPr lang="en-US" altLang="zh-CN" sz="2800" b="1" dirty="0" smtClean="0">
                <a:latin typeface="+mn-lt"/>
              </a:rPr>
              <a:t>)</a:t>
            </a:r>
            <a:endParaRPr lang="en-AU" sz="2800" b="1" dirty="0"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23098"/>
            <a:ext cx="7924800" cy="2563102"/>
          </a:xfrm>
          <a:prstGeom prst="rect">
            <a:avLst/>
          </a:prstGeom>
        </p:spPr>
        <p:txBody>
          <a:bodyPr/>
          <a:lstStyle/>
          <a:p>
            <a:pPr marL="0" indent="0"/>
            <a:endParaRPr lang="en-US" altLang="zh-CN" sz="2400" dirty="0" smtClean="0"/>
          </a:p>
          <a:p>
            <a:pPr marL="0" indent="0"/>
            <a:endParaRPr lang="en-US" altLang="zh-CN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10540" y="1349216"/>
                <a:ext cx="8001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/>
                  <a:t>Triangle Hold Path: </a:t>
                </a:r>
                <a:r>
                  <a:rPr lang="en-US" altLang="zh-CN" dirty="0" smtClean="0"/>
                  <a:t>from </a:t>
                </a:r>
                <a:r>
                  <a:rPr lang="en-US" altLang="zh-CN" i="1" dirty="0" smtClean="0"/>
                  <a:t>u</a:t>
                </a:r>
                <a:r>
                  <a:rPr lang="en-US" altLang="zh-CN" dirty="0" smtClean="0"/>
                  <a:t> to </a:t>
                </a:r>
                <a:r>
                  <a:rPr lang="en-US" altLang="zh-CN" i="1" dirty="0" smtClean="0"/>
                  <a:t>v</a:t>
                </a:r>
                <a:r>
                  <a:rPr lang="en-US" altLang="zh-CN" dirty="0" smtClean="0"/>
                  <a:t> if </a:t>
                </a:r>
                <a:r>
                  <a:rPr lang="en-US" altLang="zh-CN" dirty="0"/>
                  <a:t>there is an incident </a:t>
                </a:r>
                <a:r>
                  <a:rPr lang="en-US" altLang="zh-CN" dirty="0" smtClean="0"/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 of </a:t>
                </a:r>
                <a:r>
                  <a:rPr lang="en-US" altLang="zh-CN" i="1" dirty="0" smtClean="0"/>
                  <a:t>u</a:t>
                </a:r>
                <a:r>
                  <a:rPr lang="en-US" altLang="zh-CN" dirty="0" smtClean="0"/>
                  <a:t>, an </a:t>
                </a:r>
                <a:r>
                  <a:rPr lang="en-US" altLang="zh-CN" dirty="0"/>
                  <a:t>incident </a:t>
                </a:r>
                <a:r>
                  <a:rPr lang="en-US" altLang="zh-CN" dirty="0" smtClean="0"/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 of </a:t>
                </a:r>
                <a:r>
                  <a:rPr lang="en-US" altLang="zh-CN" i="1" dirty="0" smtClean="0"/>
                  <a:t>v</a:t>
                </a:r>
                <a:r>
                  <a:rPr lang="en-US" altLang="zh-CN" dirty="0" smtClean="0"/>
                  <a:t>, and </a:t>
                </a:r>
                <a:r>
                  <a:rPr lang="en-US" altLang="zh-CN" dirty="0"/>
                  <a:t>an edge set </a:t>
                </a:r>
                <a:r>
                  <a:rPr lang="en-US" altLang="zh-CN" i="1" dirty="0"/>
                  <a:t>E</a:t>
                </a:r>
                <a:r>
                  <a:rPr lang="en-US" altLang="zh-CN" dirty="0"/>
                  <a:t> such that </a:t>
                </a:r>
                <a:r>
                  <a:rPr lang="en-US" altLang="zh-CN" dirty="0" smtClean="0"/>
                  <a:t>each edge </a:t>
                </a:r>
                <a:r>
                  <a:rPr lang="en-US" altLang="zh-CN" dirty="0"/>
                  <a:t>in </a:t>
                </a:r>
                <a:r>
                  <a:rPr lang="en-US" altLang="zh-CN" i="1" dirty="0"/>
                  <a:t>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} </a:t>
                </a:r>
                <a:r>
                  <a:rPr lang="en-US" altLang="zh-CN" dirty="0" smtClean="0"/>
                  <a:t>is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triangle held </a:t>
                </a:r>
                <a:r>
                  <a:rPr lang="en-US" altLang="zh-CN" dirty="0"/>
                  <a:t>by at least one edge </a:t>
                </a:r>
                <a:r>
                  <a:rPr lang="en-US" altLang="zh-CN" dirty="0" smtClean="0"/>
                  <a:t>in </a:t>
                </a:r>
                <a:r>
                  <a:rPr lang="en-US" altLang="zh-CN" i="1" dirty="0" smtClean="0"/>
                  <a:t>E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∪</m:t>
                    </m:r>
                  </m:oMath>
                </a14:m>
                <a:r>
                  <a:rPr lang="en-US" altLang="zh-CN" dirty="0"/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}</a:t>
                </a:r>
                <a:r>
                  <a:rPr lang="en-US" altLang="zh-CN" dirty="0" smtClean="0"/>
                  <a:t>.</a:t>
                </a:r>
              </a:p>
              <a:p>
                <a:endParaRPr lang="en-US" altLang="zh-CN" b="1" dirty="0"/>
              </a:p>
              <a:p>
                <a:pPr marL="0" indent="0"/>
                <a:r>
                  <a:rPr lang="en-US" altLang="zh-CN" b="1" dirty="0" smtClean="0"/>
                  <a:t>Theorem 3: </a:t>
                </a:r>
                <a:r>
                  <a:rPr lang="en-US" altLang="zh-CN" dirty="0"/>
                  <a:t>if </a:t>
                </a:r>
                <a:r>
                  <a:rPr lang="en-US" altLang="zh-CN" i="1" dirty="0"/>
                  <a:t>v</a:t>
                </a:r>
                <a:r>
                  <a:rPr lang="en-US" altLang="zh-CN" dirty="0"/>
                  <a:t> is a follower of </a:t>
                </a:r>
                <a:r>
                  <a:rPr lang="en-US" altLang="zh-CN" i="1" dirty="0"/>
                  <a:t>u</a:t>
                </a:r>
                <a:r>
                  <a:rPr lang="en-US" altLang="zh-CN" dirty="0"/>
                  <a:t>, </a:t>
                </a:r>
                <a:r>
                  <a:rPr lang="en-US" altLang="zh-CN" dirty="0" smtClean="0"/>
                  <a:t>there is a triangle hold path from </a:t>
                </a:r>
                <a:r>
                  <a:rPr lang="en-US" altLang="zh-CN" i="1" dirty="0" smtClean="0"/>
                  <a:t>u </a:t>
                </a:r>
                <a:r>
                  <a:rPr lang="en-US" altLang="zh-CN" dirty="0" smtClean="0"/>
                  <a:t>to</a:t>
                </a:r>
                <a:r>
                  <a:rPr lang="en-US" altLang="zh-CN" i="1" dirty="0" smtClean="0"/>
                  <a:t> v</a:t>
                </a:r>
                <a:r>
                  <a:rPr lang="en-US" altLang="zh-CN" dirty="0" smtClean="0"/>
                  <a:t>.</a:t>
                </a:r>
                <a:endParaRPr lang="en-US" altLang="zh-CN" i="1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" y="1349216"/>
                <a:ext cx="800100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686" t="-2058" b="-53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9" y="3330472"/>
            <a:ext cx="4017980" cy="21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1632099" y="3285108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999639" y="3688613"/>
            <a:ext cx="609600" cy="609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784499" y="3791163"/>
            <a:ext cx="76200" cy="3775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2051199" y="3742308"/>
            <a:ext cx="190500" cy="4263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2108349" y="3567049"/>
            <a:ext cx="610720" cy="1215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98699" y="4400763"/>
            <a:ext cx="5105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903169" y="4389013"/>
            <a:ext cx="33853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687219" y="4160413"/>
            <a:ext cx="457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479699" y="4160413"/>
            <a:ext cx="457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206999" y="3528654"/>
                <a:ext cx="281208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rgbClr val="002060"/>
                    </a:solidFill>
                  </a:rPr>
                  <a:t>A</a:t>
                </a:r>
                <a:r>
                  <a:rPr lang="en-US" altLang="zh-CN" sz="1600" dirty="0" smtClean="0">
                    <a:solidFill>
                      <a:srgbClr val="002060"/>
                    </a:solidFill>
                  </a:rPr>
                  <a:t>nchor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600" dirty="0" smtClean="0">
                  <a:solidFill>
                    <a:srgbClr val="002060"/>
                  </a:solidFill>
                </a:endParaRPr>
              </a:p>
              <a:p>
                <a:endParaRPr lang="en-US" altLang="zh-CN" sz="1600" dirty="0" smtClean="0">
                  <a:solidFill>
                    <a:srgbClr val="002060"/>
                  </a:solidFill>
                </a:endParaRPr>
              </a:p>
              <a:p>
                <a:endParaRPr lang="en-US" altLang="zh-CN" sz="1600" dirty="0" smtClean="0">
                  <a:solidFill>
                    <a:srgbClr val="002060"/>
                  </a:solidFill>
                </a:endParaRPr>
              </a:p>
              <a:p>
                <a:r>
                  <a:rPr lang="en-US" altLang="zh-CN" sz="1600" dirty="0" smtClean="0">
                    <a:solidFill>
                      <a:srgbClr val="002060"/>
                    </a:solidFill>
                  </a:rPr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002060"/>
                    </a:solidFill>
                  </a:rPr>
                  <a:t> can be followers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600" dirty="0">
                  <a:solidFill>
                    <a:srgbClr val="002060"/>
                  </a:solidFill>
                </a:endParaRPr>
              </a:p>
              <a:p>
                <a:endParaRPr lang="zh-CN" alt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99" y="3528654"/>
                <a:ext cx="2812081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1085" t="-1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/>
          <p:nvPr/>
        </p:nvCxnSpPr>
        <p:spPr>
          <a:xfrm>
            <a:off x="5715000" y="3955490"/>
            <a:ext cx="0" cy="3047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7391400" y="2821464"/>
            <a:ext cx="902811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E46C0A"/>
                </a:solidFill>
                <a:latin typeface="+mn-ea"/>
              </a:rPr>
              <a:t>Obj-2. </a:t>
            </a:r>
            <a:endParaRPr lang="zh-CN" alt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 dirty="0" smtClean="0">
                <a:latin typeface="+mn-lt"/>
              </a:rPr>
              <a:t>More Theorems for Anchored </a:t>
            </a:r>
            <a:r>
              <a:rPr lang="en-US" altLang="zh-CN" sz="2800" b="1" i="1" dirty="0" smtClean="0">
                <a:latin typeface="+mn-lt"/>
              </a:rPr>
              <a:t>k</a:t>
            </a:r>
            <a:r>
              <a:rPr lang="en-US" altLang="zh-CN" sz="2800" b="1" dirty="0" smtClean="0">
                <a:latin typeface="+mn-lt"/>
              </a:rPr>
              <a:t>-Truss</a:t>
            </a:r>
            <a:endParaRPr lang="en-AU" sz="2800" b="1" dirty="0"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23098"/>
            <a:ext cx="7924800" cy="2563102"/>
          </a:xfrm>
          <a:prstGeom prst="rect">
            <a:avLst/>
          </a:prstGeom>
        </p:spPr>
        <p:txBody>
          <a:bodyPr/>
          <a:lstStyle/>
          <a:p>
            <a:pPr marL="0" indent="0"/>
            <a:endParaRPr lang="en-US" altLang="zh-CN" sz="2400" dirty="0" smtClean="0"/>
          </a:p>
          <a:p>
            <a:pPr marL="0" indent="0"/>
            <a:endParaRPr lang="en-US" altLang="zh-CN" sz="2400" dirty="0" smtClean="0"/>
          </a:p>
        </p:txBody>
      </p:sp>
      <p:sp>
        <p:nvSpPr>
          <p:cNvPr id="3" name="矩形 2"/>
          <p:cNvSpPr/>
          <p:nvPr/>
        </p:nvSpPr>
        <p:spPr>
          <a:xfrm>
            <a:off x="510540" y="1349216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altLang="zh-CN" b="1" dirty="0" smtClean="0"/>
              <a:t>Theorem 4: </a:t>
            </a:r>
            <a:r>
              <a:rPr lang="en-US" altLang="zh-CN" dirty="0" smtClean="0"/>
              <a:t>in the anchored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-truss computation by </a:t>
            </a:r>
            <a:r>
              <a:rPr lang="en-US" altLang="zh-CN" i="1" dirty="0" smtClean="0"/>
              <a:t>L</a:t>
            </a:r>
            <a:r>
              <a:rPr lang="en-US" altLang="zh-CN" dirty="0" smtClean="0"/>
              <a:t>, an edge cannot become a candidate edge if it support upper bound is insufficient.</a:t>
            </a:r>
          </a:p>
          <a:p>
            <a:pPr marL="0" indent="0"/>
            <a:endParaRPr lang="en-US" altLang="zh-CN" dirty="0" smtClean="0"/>
          </a:p>
          <a:p>
            <a:pPr marL="0" indent="0"/>
            <a:endParaRPr lang="en-US" altLang="zh-CN" dirty="0" smtClean="0"/>
          </a:p>
          <a:p>
            <a:pPr marL="0" indent="0"/>
            <a:endParaRPr lang="en-US" altLang="zh-CN" dirty="0"/>
          </a:p>
          <a:p>
            <a:pPr marL="0" indent="0"/>
            <a:r>
              <a:rPr lang="en-US" altLang="zh-CN" b="1" dirty="0" smtClean="0"/>
              <a:t>Theorem 5: </a:t>
            </a:r>
            <a:r>
              <a:rPr lang="en-US" altLang="zh-CN" dirty="0" smtClean="0"/>
              <a:t>if </a:t>
            </a:r>
            <a:r>
              <a:rPr lang="en-US" altLang="zh-CN" i="1" dirty="0"/>
              <a:t>v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is a follower of </a:t>
            </a:r>
            <a:r>
              <a:rPr lang="en-US" altLang="zh-CN" i="1" dirty="0" smtClean="0"/>
              <a:t>u</a:t>
            </a:r>
            <a:r>
              <a:rPr lang="en-US" altLang="zh-CN" dirty="0" smtClean="0"/>
              <a:t>, anchoring </a:t>
            </a:r>
            <a:r>
              <a:rPr lang="en-US" altLang="zh-CN" i="1" dirty="0" smtClean="0"/>
              <a:t>v </a:t>
            </a:r>
            <a:r>
              <a:rPr lang="en-US" altLang="zh-CN" dirty="0" smtClean="0"/>
              <a:t>cannot have more followers than anchoring </a:t>
            </a:r>
            <a:r>
              <a:rPr lang="en-US" altLang="zh-CN" i="1" dirty="0" smtClean="0"/>
              <a:t>u.</a:t>
            </a:r>
          </a:p>
          <a:p>
            <a:pPr marL="0" indent="0"/>
            <a:endParaRPr lang="en-US" altLang="zh-CN" i="1" dirty="0" smtClean="0"/>
          </a:p>
          <a:p>
            <a:pPr marL="0" indent="0"/>
            <a:endParaRPr lang="en-US" altLang="zh-CN" i="1" dirty="0"/>
          </a:p>
          <a:p>
            <a:pPr marL="0" indent="0"/>
            <a:endParaRPr lang="en-US" altLang="zh-CN" i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0" y="4097814"/>
            <a:ext cx="4017980" cy="21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1682900" y="4052450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050440" y="4455955"/>
            <a:ext cx="609600" cy="609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835300" y="4558505"/>
            <a:ext cx="76200" cy="3775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2102000" y="4509650"/>
            <a:ext cx="190500" cy="4263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2159150" y="4334391"/>
            <a:ext cx="610720" cy="1215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49500" y="5168105"/>
            <a:ext cx="5105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953970" y="5156355"/>
            <a:ext cx="33853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10540" y="2087879"/>
                <a:ext cx="733806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>
                    <a:solidFill>
                      <a:srgbClr val="002060"/>
                    </a:solidFill>
                  </a:rPr>
                  <a:t>Anchor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002060"/>
                    </a:solidFill>
                  </a:rPr>
                  <a:t>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002060"/>
                    </a:solidFill>
                  </a:rPr>
                  <a:t>) and </a:t>
                </a:r>
                <a:r>
                  <a:rPr lang="en-US" altLang="zh-CN" sz="1600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</a:rPr>
                  <a:t>) </a:t>
                </a:r>
                <a:r>
                  <a:rPr lang="en-US" altLang="zh-CN" sz="1600" dirty="0" smtClean="0">
                    <a:solidFill>
                      <a:srgbClr val="002060"/>
                    </a:solidFill>
                  </a:rPr>
                  <a:t>cannot become candidate edges.</a:t>
                </a:r>
                <a:endParaRPr lang="en-US" altLang="zh-CN" sz="1600" dirty="0">
                  <a:solidFill>
                    <a:srgbClr val="002060"/>
                  </a:solidFill>
                </a:endParaRPr>
              </a:p>
              <a:p>
                <a:endParaRPr lang="zh-CN" alt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" y="2087879"/>
                <a:ext cx="733806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498" t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10540" y="3356074"/>
                <a:ext cx="733806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1600" dirty="0" smtClean="0">
                    <a:solidFill>
                      <a:srgbClr val="002060"/>
                    </a:solidFill>
                  </a:rPr>
                  <a:t>cannot have more followers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 smtClean="0">
                    <a:solidFill>
                      <a:srgbClr val="002060"/>
                    </a:solidFill>
                  </a:rPr>
                  <a:t>.</a:t>
                </a:r>
                <a:endParaRPr lang="zh-CN" alt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" y="3356074"/>
                <a:ext cx="7338060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7188200" y="1718547"/>
            <a:ext cx="902811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E46C0A"/>
                </a:solidFill>
                <a:latin typeface="+mn-ea"/>
              </a:rPr>
              <a:t>Obj-2. </a:t>
            </a:r>
            <a:endParaRPr lang="zh-CN" altLang="en-US" dirty="0">
              <a:solidFill>
                <a:srgbClr val="E46C0A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88200" y="3156019"/>
            <a:ext cx="902811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E46C0A"/>
                </a:solidFill>
                <a:latin typeface="+mn-ea"/>
              </a:rPr>
              <a:t>Obj-1. </a:t>
            </a:r>
            <a:endParaRPr lang="zh-CN" altLang="en-US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619969"/>
            <a:ext cx="8229600" cy="792088"/>
          </a:xfrm>
          <a:prstGeom prst="rect">
            <a:avLst/>
          </a:prstGeom>
        </p:spPr>
        <p:txBody>
          <a:bodyPr/>
          <a:lstStyle>
            <a:lvl1pPr eaLnBrk="0" hangingPunct="0">
              <a:defRPr sz="2800" b="1">
                <a:latin typeface="+mn-lt"/>
                <a:ea typeface="MS PGothic" pitchFamily="34" charset="-128"/>
                <a:cs typeface="+mj-cs"/>
              </a:defRPr>
            </a:lvl1pPr>
            <a:lvl2pPr algn="ctr" eaLnBrk="0" hangingPunct="0">
              <a:defRPr sz="4400">
                <a:latin typeface="Sommet" pitchFamily="50" charset="0"/>
                <a:ea typeface="MS PGothic" pitchFamily="34" charset="-128"/>
              </a:defRPr>
            </a:lvl2pPr>
            <a:lvl3pPr algn="ctr" eaLnBrk="0" hangingPunct="0">
              <a:defRPr sz="4400">
                <a:latin typeface="Sommet" pitchFamily="50" charset="0"/>
                <a:ea typeface="MS PGothic" pitchFamily="34" charset="-128"/>
              </a:defRPr>
            </a:lvl3pPr>
            <a:lvl4pPr algn="ctr" eaLnBrk="0" hangingPunct="0">
              <a:defRPr sz="4400">
                <a:latin typeface="Sommet" pitchFamily="50" charset="0"/>
                <a:ea typeface="MS PGothic" pitchFamily="34" charset="-128"/>
              </a:defRPr>
            </a:lvl4pPr>
            <a:lvl5pPr algn="ctr" eaLnBrk="0" hangingPunct="0">
              <a:defRPr sz="4400">
                <a:latin typeface="Sommet" pitchFamily="50" charset="0"/>
                <a:ea typeface="MS PGothic" pitchFamily="34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Sommet" pitchFamily="50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Sommet" pitchFamily="50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Sommet" pitchFamily="50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Sommet" pitchFamily="50" charset="0"/>
              </a:defRPr>
            </a:lvl9pPr>
          </a:lstStyle>
          <a:p>
            <a:r>
              <a:rPr lang="en-US" altLang="zh-CN" dirty="0"/>
              <a:t>Experimental Setting</a:t>
            </a:r>
            <a:endParaRPr lang="en-AU" dirty="0"/>
          </a:p>
        </p:txBody>
      </p:sp>
      <p:sp>
        <p:nvSpPr>
          <p:cNvPr id="8" name="矩形 7"/>
          <p:cNvSpPr/>
          <p:nvPr/>
        </p:nvSpPr>
        <p:spPr>
          <a:xfrm>
            <a:off x="533400" y="1242780"/>
            <a:ext cx="4297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400" dirty="0" smtClean="0"/>
              <a:t>Datasets:</a:t>
            </a:r>
            <a:endParaRPr lang="en-US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533400" y="4419600"/>
            <a:ext cx="7889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400" dirty="0" smtClean="0"/>
              <a:t>Environments: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 smtClean="0"/>
              <a:t>Intel Xeon 2.3GHz </a:t>
            </a:r>
            <a:r>
              <a:rPr lang="en-US" altLang="zh-CN" dirty="0"/>
              <a:t>CPU </a:t>
            </a:r>
            <a:r>
              <a:rPr lang="en-US" altLang="zh-CN" dirty="0" smtClean="0"/>
              <a:t>and Linux System.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/>
              <a:t>All algorithms are implemented </a:t>
            </a:r>
            <a:r>
              <a:rPr lang="en-US" altLang="zh-CN" dirty="0" smtClean="0"/>
              <a:t>by </a:t>
            </a:r>
            <a:r>
              <a:rPr lang="en-US" altLang="zh-CN" dirty="0"/>
              <a:t>C</a:t>
            </a:r>
            <a:r>
              <a:rPr lang="en-US" altLang="zh-CN" dirty="0" smtClean="0"/>
              <a:t>++. </a:t>
            </a:r>
            <a:endParaRPr lang="en-US" altLang="zh-C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32" y="1242780"/>
            <a:ext cx="6218626" cy="317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8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629072"/>
            <a:ext cx="5105400" cy="792088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zh-CN" sz="2800" b="1" dirty="0" smtClean="0"/>
              <a:t>Number of Followers</a:t>
            </a:r>
            <a:endParaRPr lang="en-AU" sz="2800" b="1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2" y="1211580"/>
            <a:ext cx="5347055" cy="225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97" y="3739179"/>
            <a:ext cx="6374342" cy="36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5848"/>
            <a:ext cx="4191000" cy="170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68" y="4205848"/>
            <a:ext cx="4163939" cy="173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6172200" y="1752600"/>
                <a:ext cx="1275477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en-US" altLang="zh-CN" sz="2000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altLang="zh-CN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=</m:t>
                      </m:r>
                      <m:r>
                        <a:rPr lang="en-US" altLang="zh-CN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en-US" altLang="zh-CN" sz="2000" b="1" dirty="0" smtClean="0">
                  <a:solidFill>
                    <a:srgbClr val="0070C0"/>
                  </a:solidFill>
                </a:endParaRPr>
              </a:p>
              <a:p>
                <a:pPr/>
                <a:endParaRPr lang="en-US" altLang="zh-CN" sz="2000" b="1" dirty="0" smtClean="0">
                  <a:solidFill>
                    <a:srgbClr val="0070C0"/>
                  </a:solidFill>
                </a:endParaRPr>
              </a:p>
              <a:p>
                <a:pPr/>
                <a:endParaRPr lang="zh-CN" altLang="en-US" sz="2000" b="1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752600"/>
                <a:ext cx="1275477" cy="132343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9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 dirty="0" smtClean="0">
                <a:latin typeface="+mn-lt"/>
              </a:rPr>
              <a:t>Comparing Core and Truss</a:t>
            </a:r>
            <a:endParaRPr lang="en-AU" sz="2800" b="1" dirty="0"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23098"/>
            <a:ext cx="7924800" cy="2563102"/>
          </a:xfrm>
          <a:prstGeom prst="rect">
            <a:avLst/>
          </a:prstGeom>
        </p:spPr>
        <p:txBody>
          <a:bodyPr/>
          <a:lstStyle/>
          <a:p>
            <a:pPr marL="0" indent="0"/>
            <a:endParaRPr lang="en-US" altLang="zh-CN" sz="2400" dirty="0" smtClean="0"/>
          </a:p>
          <a:p>
            <a:pPr marL="0" indent="0"/>
            <a:endParaRPr lang="en-US" altLang="zh-CN" sz="2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10540" y="3298422"/>
            <a:ext cx="37338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endParaRPr kumimoji="0" lang="zh-CN" alt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3" y="1409701"/>
            <a:ext cx="4571999" cy="176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" y="3483088"/>
            <a:ext cx="4331386" cy="17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131793" cy="171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Image res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58039"/>
            <a:ext cx="800100" cy="3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629072"/>
            <a:ext cx="5105400" cy="792088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zh-CN" sz="2800" b="1" dirty="0" smtClean="0"/>
              <a:t>Efficiency</a:t>
            </a:r>
            <a:endParaRPr lang="en-AU" sz="2800" b="1" dirty="0"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3442895"/>
            <a:ext cx="5463540" cy="237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1219116"/>
            <a:ext cx="5410200" cy="222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172200" y="1752600"/>
                <a:ext cx="1275477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en-US" altLang="zh-CN" sz="2000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altLang="zh-CN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=</m:t>
                      </m:r>
                      <m:r>
                        <a:rPr lang="en-US" altLang="zh-CN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en-US" altLang="zh-CN" sz="2000" b="1" dirty="0" smtClean="0">
                  <a:solidFill>
                    <a:srgbClr val="0070C0"/>
                  </a:solidFill>
                </a:endParaRPr>
              </a:p>
              <a:p>
                <a:pPr/>
                <a:endParaRPr lang="en-US" altLang="zh-CN" sz="2000" b="1" dirty="0" smtClean="0">
                  <a:solidFill>
                    <a:srgbClr val="0070C0"/>
                  </a:solidFill>
                </a:endParaRPr>
              </a:p>
              <a:p>
                <a:pPr/>
                <a:endParaRPr lang="zh-CN" altLang="en-US" sz="2000" b="1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752600"/>
                <a:ext cx="1275477" cy="13234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2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629072"/>
            <a:ext cx="5105400" cy="792088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zh-CN" sz="2800" b="1" dirty="0" smtClean="0"/>
              <a:t>Conclusion</a:t>
            </a:r>
            <a:endParaRPr lang="en-AU" sz="2800" b="1" dirty="0">
              <a:latin typeface="+mn-lt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40924" y="1744048"/>
            <a:ext cx="8229600" cy="1724902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altLang="en-US" sz="1800" dirty="0" smtClean="0"/>
              <a:t>We propose the anchored </a:t>
            </a:r>
            <a:r>
              <a:rPr lang="en-US" altLang="en-US" sz="1800" i="1" dirty="0" smtClean="0"/>
              <a:t>k</a:t>
            </a:r>
            <a:r>
              <a:rPr lang="en-US" altLang="en-US" sz="1800" dirty="0" smtClean="0"/>
              <a:t>-truss problem and prove its NP-hardness.</a:t>
            </a:r>
          </a:p>
          <a:p>
            <a:pPr marL="457200" indent="-457200" eaLnBrk="1" hangingPunct="1">
              <a:buAutoNum type="arabicPeriod"/>
            </a:pPr>
            <a:r>
              <a:rPr lang="en-US" altLang="en-US" sz="1800" dirty="0" smtClean="0"/>
              <a:t>We propose the edge layer structure which unravels the support relationship among the vertices and edges in </a:t>
            </a:r>
            <a:r>
              <a:rPr lang="en-US" altLang="en-US" sz="1800" i="1" dirty="0" smtClean="0"/>
              <a:t>k</a:t>
            </a:r>
            <a:r>
              <a:rPr lang="en-US" altLang="en-US" sz="1800" dirty="0" smtClean="0"/>
              <a:t>-truss computation.</a:t>
            </a:r>
          </a:p>
          <a:p>
            <a:pPr marL="457200" indent="-457200" eaLnBrk="1" hangingPunct="1">
              <a:buAutoNum type="arabicPeriod"/>
            </a:pPr>
            <a:r>
              <a:rPr lang="en-US" altLang="en-US" sz="1800" dirty="0" smtClean="0"/>
              <a:t>An efficient heuristic algorithm is designed based on the edge layer structure, which significantly prunes unpromising candidates and speed up the follower computation.</a:t>
            </a:r>
          </a:p>
          <a:p>
            <a:pPr marL="457200" indent="-457200" eaLnBrk="1" hangingPunct="1">
              <a:buAutoNum type="arabicPeriod"/>
            </a:pPr>
            <a:r>
              <a:rPr lang="en-US" altLang="en-US" sz="1800" dirty="0" smtClean="0"/>
              <a:t>We conduct extensive experiments to demonstrate the effectiveness of the model and the efficiency of the algorithm.</a:t>
            </a:r>
          </a:p>
          <a:p>
            <a:pPr marL="457200" indent="-457200" eaLnBrk="1" hangingPunct="1">
              <a:buAutoNum type="arabicPeriod"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133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886700" cy="2852737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962400"/>
            <a:ext cx="7886700" cy="1500187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Q&amp;A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/>
          <a:p>
            <a:pPr algn="l"/>
            <a:r>
              <a:rPr lang="en-US" altLang="zh-CN" sz="3200" b="1" dirty="0" smtClean="0">
                <a:latin typeface="+mn-lt"/>
                <a:ea typeface="Verdana" pitchFamily="34" charset="0"/>
                <a:cs typeface="Verdana" pitchFamily="34" charset="0"/>
              </a:rPr>
              <a:t>Prevent Network </a:t>
            </a:r>
            <a:r>
              <a:rPr lang="en-US" altLang="zh-CN" sz="3200" b="1" dirty="0">
                <a:latin typeface="+mn-lt"/>
                <a:ea typeface="Verdana" pitchFamily="34" charset="0"/>
                <a:cs typeface="Verdana" pitchFamily="34" charset="0"/>
              </a:rPr>
              <a:t>Unraveling</a:t>
            </a:r>
            <a:endParaRPr lang="en-AU" sz="3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3400" y="1384917"/>
            <a:ext cx="8115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Kshipra</a:t>
            </a:r>
            <a:r>
              <a:rPr lang="en-US" altLang="zh-CN" sz="1400" dirty="0"/>
              <a:t> </a:t>
            </a:r>
            <a:r>
              <a:rPr lang="en-US" altLang="zh-CN" sz="1400" dirty="0" err="1"/>
              <a:t>Bhawalkar</a:t>
            </a:r>
            <a:r>
              <a:rPr lang="en-US" altLang="zh-CN" sz="1400" dirty="0"/>
              <a:t>, Jon Kleinberg, Kevin </a:t>
            </a:r>
            <a:r>
              <a:rPr lang="en-US" altLang="zh-CN" sz="1400" dirty="0" err="1"/>
              <a:t>Lewi</a:t>
            </a:r>
            <a:r>
              <a:rPr lang="en-US" altLang="zh-CN" sz="1400" dirty="0"/>
              <a:t>, Tim </a:t>
            </a:r>
            <a:r>
              <a:rPr lang="en-US" altLang="zh-CN" sz="1400" dirty="0" err="1"/>
              <a:t>Roughgarden</a:t>
            </a:r>
            <a:r>
              <a:rPr lang="en-US" altLang="zh-CN" sz="1400" dirty="0"/>
              <a:t>, and </a:t>
            </a:r>
            <a:r>
              <a:rPr lang="en-US" altLang="zh-CN" sz="1400" dirty="0" err="1"/>
              <a:t>Aneesh</a:t>
            </a:r>
            <a:r>
              <a:rPr lang="en-US" altLang="zh-CN" sz="1400" dirty="0"/>
              <a:t> Sharma. "Preventing unraveling in social networks: the anchored k-core problem." SIAM Journal on </a:t>
            </a:r>
            <a:r>
              <a:rPr lang="en-US" altLang="zh-CN" sz="1400" dirty="0" smtClean="0"/>
              <a:t>Discrete Mathematics</a:t>
            </a:r>
            <a:r>
              <a:rPr lang="en-US" altLang="zh-CN" sz="1400" dirty="0"/>
              <a:t> 29, no. 3 (2015): 1452-1475.</a:t>
            </a:r>
            <a:endParaRPr lang="zh-CN" altLang="en-US" sz="1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2373296"/>
            <a:ext cx="8229600" cy="1724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2000" dirty="0"/>
              <a:t>T</a:t>
            </a:r>
            <a:r>
              <a:rPr lang="en-US" altLang="zh-CN" sz="2000" dirty="0" smtClean="0"/>
              <a:t>he </a:t>
            </a:r>
            <a:r>
              <a:rPr lang="en-US" altLang="zh-CN" sz="2000" dirty="0"/>
              <a:t>engagement of a user is influenced by the number of her friends.</a:t>
            </a:r>
          </a:p>
          <a:p>
            <a:pPr marL="0" indent="0">
              <a:buNone/>
            </a:pPr>
            <a:endParaRPr lang="en-US" altLang="zh-CN" sz="20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95300" y="3234268"/>
            <a:ext cx="8305800" cy="1724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2000" b="1" i="1" dirty="0" smtClean="0"/>
              <a:t>k</a:t>
            </a:r>
            <a:r>
              <a:rPr lang="en-US" altLang="zh-CN" sz="2000" b="1" dirty="0" smtClean="0"/>
              <a:t>-Core: </a:t>
            </a:r>
            <a:r>
              <a:rPr lang="en-US" altLang="zh-CN" sz="2000" dirty="0" smtClean="0"/>
              <a:t>a maximal </a:t>
            </a:r>
            <a:r>
              <a:rPr lang="en-US" altLang="zh-CN" sz="2000" dirty="0" err="1" smtClean="0"/>
              <a:t>subgraph</a:t>
            </a:r>
            <a:r>
              <a:rPr lang="en-US" altLang="zh-CN" sz="2000" dirty="0" smtClean="0"/>
              <a:t> where </a:t>
            </a:r>
            <a:r>
              <a:rPr lang="en-US" altLang="en-US" sz="2000" dirty="0" smtClean="0"/>
              <a:t>each node has at least </a:t>
            </a:r>
            <a:r>
              <a:rPr lang="en-US" altLang="en-US" sz="2000" i="1" dirty="0" smtClean="0"/>
              <a:t>k</a:t>
            </a:r>
            <a:r>
              <a:rPr lang="en-US" altLang="en-US" sz="2000" dirty="0" smtClean="0"/>
              <a:t> neighbors.</a:t>
            </a:r>
            <a:endParaRPr lang="en-US" altLang="zh-CN" sz="2000" dirty="0" smtClean="0"/>
          </a:p>
          <a:p>
            <a:pPr marL="0" indent="0">
              <a:buFont typeface="Arial" pitchFamily="34" charset="0"/>
              <a:buNone/>
            </a:pPr>
            <a:endParaRPr lang="en-US" altLang="zh-CN" sz="2000" b="1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zh-CN" sz="2000" b="1" dirty="0" smtClean="0"/>
              <a:t>Anchor: </a:t>
            </a:r>
            <a:r>
              <a:rPr lang="en-US" altLang="zh-CN" sz="2000" dirty="0" smtClean="0"/>
              <a:t>a node which always exists in </a:t>
            </a:r>
            <a:r>
              <a:rPr lang="en-US" altLang="zh-CN" sz="2000" i="1" dirty="0" smtClean="0"/>
              <a:t>k</a:t>
            </a:r>
            <a:r>
              <a:rPr lang="en-US" altLang="zh-CN" sz="2000" dirty="0" smtClean="0"/>
              <a:t>-core.</a:t>
            </a:r>
          </a:p>
          <a:p>
            <a:pPr marL="0" indent="0">
              <a:buFont typeface="Arial" pitchFamily="34" charset="0"/>
              <a:buNone/>
            </a:pPr>
            <a:endParaRPr lang="en-US" altLang="zh-CN" sz="2000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zh-CN" sz="2000" b="1" dirty="0" smtClean="0"/>
              <a:t>Anchored </a:t>
            </a:r>
            <a:r>
              <a:rPr lang="en-US" altLang="zh-CN" sz="2000" b="1" i="1" dirty="0" smtClean="0"/>
              <a:t>k</a:t>
            </a:r>
            <a:r>
              <a:rPr lang="en-US" altLang="zh-CN" sz="2000" b="1" dirty="0" smtClean="0"/>
              <a:t>-Core: </a:t>
            </a:r>
            <a:r>
              <a:rPr lang="en-US" altLang="zh-CN" sz="2000" dirty="0" smtClean="0"/>
              <a:t>the </a:t>
            </a:r>
            <a:r>
              <a:rPr lang="en-US" altLang="zh-CN" sz="2000" i="1" dirty="0" smtClean="0"/>
              <a:t>k</a:t>
            </a:r>
            <a:r>
              <a:rPr lang="en-US" altLang="zh-CN" sz="2000" dirty="0" smtClean="0"/>
              <a:t>-core of a graph with some anchors.</a:t>
            </a:r>
          </a:p>
          <a:p>
            <a:pPr marL="0" indent="0">
              <a:buFont typeface="Arial" pitchFamily="34" charset="0"/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b="1" dirty="0"/>
              <a:t>Anchored </a:t>
            </a:r>
            <a:r>
              <a:rPr lang="en-US" altLang="zh-CN" sz="2000" b="1" i="1" dirty="0" smtClean="0"/>
              <a:t>k</a:t>
            </a:r>
            <a:r>
              <a:rPr lang="en-US" altLang="zh-CN" sz="2000" b="1" dirty="0" smtClean="0"/>
              <a:t>-Core Problem: </a:t>
            </a:r>
            <a:r>
              <a:rPr lang="en-US" altLang="zh-CN" sz="2000" dirty="0" smtClean="0"/>
              <a:t>find </a:t>
            </a:r>
            <a:r>
              <a:rPr lang="en-US" altLang="zh-CN" sz="2000" i="1" dirty="0" smtClean="0"/>
              <a:t>b</a:t>
            </a:r>
            <a:r>
              <a:rPr lang="en-US" altLang="zh-CN" sz="2000" dirty="0" smtClean="0"/>
              <a:t> anchors  which has the largest anchored </a:t>
            </a:r>
            <a:r>
              <a:rPr lang="en-US" altLang="zh-CN" sz="2000" i="1" dirty="0" smtClean="0"/>
              <a:t>k</a:t>
            </a:r>
            <a:r>
              <a:rPr lang="en-US" altLang="zh-CN" sz="2000" dirty="0" smtClean="0"/>
              <a:t>-core.</a:t>
            </a:r>
            <a:endParaRPr lang="en-US" altLang="zh-CN" sz="2000" dirty="0"/>
          </a:p>
          <a:p>
            <a:pPr marL="0" indent="0">
              <a:buFont typeface="Arial" pitchFamily="34" charset="0"/>
              <a:buNone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1781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/>
          <a:p>
            <a:pPr algn="l"/>
            <a:r>
              <a:rPr lang="en-US" altLang="zh-CN" sz="3200" b="1" dirty="0" smtClean="0">
                <a:latin typeface="+mn-lt"/>
                <a:ea typeface="Verdana" pitchFamily="34" charset="0"/>
                <a:cs typeface="Verdana" pitchFamily="34" charset="0"/>
              </a:rPr>
              <a:t>Prevent Network </a:t>
            </a:r>
            <a:r>
              <a:rPr lang="en-US" altLang="zh-CN" sz="3200" b="1" dirty="0">
                <a:latin typeface="+mn-lt"/>
                <a:ea typeface="Verdana" pitchFamily="34" charset="0"/>
                <a:cs typeface="Verdana" pitchFamily="34" charset="0"/>
              </a:rPr>
              <a:t>Unraveling</a:t>
            </a:r>
            <a:endParaRPr lang="en-AU" sz="3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3400" y="1384917"/>
            <a:ext cx="8115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1400" dirty="0">
                <a:solidFill>
                  <a:srgbClr val="0070C0"/>
                </a:solidFill>
              </a:rPr>
              <a:t>K. Bhawalkar, J. Kleinberg, K. Lewi, T. Roughgarden, and A. </a:t>
            </a:r>
            <a:r>
              <a:rPr lang="de-DE" altLang="zh-CN" sz="1400" dirty="0" smtClean="0">
                <a:solidFill>
                  <a:srgbClr val="0070C0"/>
                </a:solidFill>
              </a:rPr>
              <a:t>Sharma. </a:t>
            </a:r>
            <a:r>
              <a:rPr lang="en-US" altLang="zh-CN" sz="1400" dirty="0" smtClean="0">
                <a:solidFill>
                  <a:srgbClr val="0070C0"/>
                </a:solidFill>
              </a:rPr>
              <a:t>Preventing </a:t>
            </a:r>
            <a:r>
              <a:rPr lang="en-US" altLang="zh-CN" sz="1400" dirty="0">
                <a:solidFill>
                  <a:srgbClr val="0070C0"/>
                </a:solidFill>
              </a:rPr>
              <a:t>unraveling in social networks: the anchored k-core </a:t>
            </a:r>
            <a:r>
              <a:rPr lang="en-US" altLang="zh-CN" sz="1400" dirty="0" smtClean="0">
                <a:solidFill>
                  <a:srgbClr val="0070C0"/>
                </a:solidFill>
              </a:rPr>
              <a:t>problem. </a:t>
            </a:r>
            <a:r>
              <a:rPr lang="en-US" altLang="zh-CN" sz="1400" i="1" dirty="0" smtClean="0">
                <a:solidFill>
                  <a:srgbClr val="0070C0"/>
                </a:solidFill>
              </a:rPr>
              <a:t>SIAM </a:t>
            </a:r>
            <a:r>
              <a:rPr lang="en-US" altLang="zh-CN" sz="1400" i="1" dirty="0">
                <a:solidFill>
                  <a:srgbClr val="0070C0"/>
                </a:solidFill>
              </a:rPr>
              <a:t>Journal on Discrete Mathematics</a:t>
            </a:r>
            <a:r>
              <a:rPr lang="en-US" altLang="zh-CN" sz="1400" dirty="0">
                <a:solidFill>
                  <a:srgbClr val="0070C0"/>
                </a:solidFill>
              </a:rPr>
              <a:t>, 29(3):1452–1475, 2015.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2170927"/>
            <a:ext cx="8229600" cy="1724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600" dirty="0"/>
              <a:t>T</a:t>
            </a:r>
            <a:r>
              <a:rPr lang="en-US" altLang="zh-CN" sz="1600" dirty="0" smtClean="0"/>
              <a:t>he </a:t>
            </a:r>
            <a:r>
              <a:rPr lang="en-US" altLang="zh-CN" sz="1600" dirty="0"/>
              <a:t>engagement of a user is influenced by the number of </a:t>
            </a:r>
            <a:r>
              <a:rPr lang="en-US" altLang="zh-CN" sz="1600" dirty="0" smtClean="0"/>
              <a:t>her engaged </a:t>
            </a:r>
            <a:r>
              <a:rPr lang="en-US" altLang="zh-CN" sz="1600" dirty="0"/>
              <a:t>friends</a:t>
            </a:r>
            <a:r>
              <a:rPr lang="en-US" altLang="zh-CN" sz="1600" dirty="0" smtClean="0"/>
              <a:t>.</a:t>
            </a:r>
          </a:p>
          <a:p>
            <a:pPr marL="0" indent="0">
              <a:buNone/>
            </a:pPr>
            <a:endParaRPr lang="en-US" altLang="zh-CN" sz="16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96780" y="2895600"/>
            <a:ext cx="8305800" cy="1724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2000" b="1" i="1" dirty="0" smtClean="0"/>
              <a:t>k</a:t>
            </a:r>
            <a:r>
              <a:rPr lang="en-US" altLang="zh-CN" sz="2000" b="1" dirty="0" smtClean="0"/>
              <a:t>-Core: </a:t>
            </a:r>
            <a:r>
              <a:rPr lang="en-US" altLang="zh-CN" sz="2000" dirty="0" smtClean="0"/>
              <a:t>a maximal </a:t>
            </a:r>
            <a:r>
              <a:rPr lang="en-US" altLang="zh-CN" sz="2000" dirty="0" err="1" smtClean="0"/>
              <a:t>subgraph</a:t>
            </a:r>
            <a:r>
              <a:rPr lang="en-US" altLang="zh-CN" sz="2000" dirty="0" smtClean="0"/>
              <a:t> where </a:t>
            </a:r>
            <a:r>
              <a:rPr lang="en-US" altLang="en-US" sz="2000" dirty="0" smtClean="0"/>
              <a:t>each </a:t>
            </a:r>
            <a:r>
              <a:rPr lang="en-US" altLang="zh-CN" sz="2000" dirty="0" smtClean="0"/>
              <a:t>vertex </a:t>
            </a:r>
            <a:r>
              <a:rPr lang="en-US" altLang="en-US" sz="2000" dirty="0" smtClean="0"/>
              <a:t>has </a:t>
            </a:r>
            <a:r>
              <a:rPr lang="en-US" altLang="en-US" sz="2000" dirty="0" smtClean="0"/>
              <a:t>at least </a:t>
            </a:r>
            <a:r>
              <a:rPr lang="en-US" altLang="en-US" sz="2000" i="1" dirty="0" smtClean="0"/>
              <a:t>k</a:t>
            </a:r>
            <a:r>
              <a:rPr lang="en-US" altLang="en-US" sz="2000" dirty="0" smtClean="0"/>
              <a:t> neighbors.</a:t>
            </a:r>
            <a:endParaRPr lang="en-US" altLang="zh-CN" sz="2000" dirty="0" smtClean="0"/>
          </a:p>
          <a:p>
            <a:pPr marL="0" indent="0">
              <a:buFont typeface="Arial" pitchFamily="34" charset="0"/>
              <a:buNone/>
            </a:pPr>
            <a:endParaRPr lang="en-US" altLang="zh-CN" sz="2000" b="1" dirty="0" smtClean="0"/>
          </a:p>
        </p:txBody>
      </p:sp>
      <p:sp>
        <p:nvSpPr>
          <p:cNvPr id="3" name="矩形 2"/>
          <p:cNvSpPr/>
          <p:nvPr/>
        </p:nvSpPr>
        <p:spPr>
          <a:xfrm>
            <a:off x="534880" y="4366058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 smtClean="0"/>
              <a:t>“promiscuous </a:t>
            </a:r>
            <a:r>
              <a:rPr lang="en-US" altLang="zh-CN" sz="1600" dirty="0" err="1" smtClean="0"/>
              <a:t>subgraphs</a:t>
            </a:r>
            <a:r>
              <a:rPr lang="en-US" altLang="zh-CN" sz="1600" dirty="0" smtClean="0"/>
              <a:t>”,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CN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 smtClean="0"/>
              <a:t>“</a:t>
            </a:r>
            <a:r>
              <a:rPr lang="en-US" altLang="zh-CN" sz="1600" dirty="0"/>
              <a:t>seedbeds, within </a:t>
            </a:r>
            <a:r>
              <a:rPr lang="en-US" altLang="zh-CN" sz="1600" dirty="0" smtClean="0"/>
              <a:t>which cohesive </a:t>
            </a:r>
            <a:r>
              <a:rPr lang="en-US" altLang="zh-CN" sz="1600" dirty="0"/>
              <a:t>subsets can precipitate out</a:t>
            </a:r>
            <a:r>
              <a:rPr lang="en-US" altLang="zh-CN" sz="1600" dirty="0" smtClean="0"/>
              <a:t>”.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533400" y="3965272"/>
            <a:ext cx="8115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S. B. </a:t>
            </a:r>
            <a:r>
              <a:rPr lang="en-US" altLang="zh-CN" sz="1400" dirty="0" err="1">
                <a:solidFill>
                  <a:srgbClr val="0070C0"/>
                </a:solidFill>
              </a:rPr>
              <a:t>Seidman</a:t>
            </a:r>
            <a:r>
              <a:rPr lang="en-US" altLang="zh-CN" sz="1400" dirty="0">
                <a:solidFill>
                  <a:srgbClr val="0070C0"/>
                </a:solidFill>
              </a:rPr>
              <a:t>. Network structure and minimum degree. </a:t>
            </a:r>
            <a:r>
              <a:rPr lang="en-US" altLang="zh-CN" sz="1400" i="1" dirty="0">
                <a:solidFill>
                  <a:srgbClr val="0070C0"/>
                </a:solidFill>
              </a:rPr>
              <a:t>Social </a:t>
            </a:r>
            <a:r>
              <a:rPr lang="en-US" altLang="zh-CN" sz="1400" i="1" dirty="0" smtClean="0">
                <a:solidFill>
                  <a:srgbClr val="0070C0"/>
                </a:solidFill>
              </a:rPr>
              <a:t>networks</a:t>
            </a:r>
            <a:r>
              <a:rPr lang="en-US" altLang="zh-CN" sz="1400" dirty="0" smtClean="0">
                <a:solidFill>
                  <a:srgbClr val="0070C0"/>
                </a:solidFill>
              </a:rPr>
              <a:t>, 5(3</a:t>
            </a:r>
            <a:r>
              <a:rPr lang="en-US" altLang="zh-CN" sz="1400" dirty="0">
                <a:solidFill>
                  <a:srgbClr val="0070C0"/>
                </a:solidFill>
              </a:rPr>
              <a:t>):269–287, 1983.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5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/>
          <a:p>
            <a:pPr algn="l"/>
            <a:r>
              <a:rPr lang="en-US" altLang="zh-CN" sz="3200" b="1" dirty="0" smtClean="0">
                <a:latin typeface="+mn-lt"/>
                <a:ea typeface="Verdana" pitchFamily="34" charset="0"/>
                <a:cs typeface="Verdana" pitchFamily="34" charset="0"/>
              </a:rPr>
              <a:t>Anchored </a:t>
            </a:r>
            <a:r>
              <a:rPr lang="en-US" altLang="zh-CN" sz="3200" b="1" i="1" dirty="0" smtClean="0">
                <a:latin typeface="+mn-lt"/>
                <a:ea typeface="Verdana" pitchFamily="34" charset="0"/>
                <a:cs typeface="Verdana" pitchFamily="34" charset="0"/>
              </a:rPr>
              <a:t>k</a:t>
            </a:r>
            <a:r>
              <a:rPr lang="en-US" altLang="zh-CN" sz="3200" b="1" dirty="0" smtClean="0">
                <a:latin typeface="+mn-lt"/>
                <a:ea typeface="Verdana" pitchFamily="34" charset="0"/>
                <a:cs typeface="Verdana" pitchFamily="34" charset="0"/>
              </a:rPr>
              <a:t>-Core Problem</a:t>
            </a:r>
            <a:endParaRPr lang="en-AU" sz="3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4" y="1827128"/>
            <a:ext cx="4114800" cy="268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5544" y="4114800"/>
            <a:ext cx="760144" cy="400110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ct val="20000"/>
              </a:spcBef>
              <a:buFont typeface="Arial" pitchFamily="34" charset="0"/>
              <a:buNone/>
              <a:defRPr sz="2000" b="1">
                <a:latin typeface="+mn-lt"/>
                <a:ea typeface="MS PGothic" pitchFamily="34" charset="-128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ea typeface="MS PGothic" pitchFamily="34" charset="-128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ea typeface="MS PGothic" pitchFamily="34" charset="-128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ea typeface="MS PGothic" pitchFamily="34" charset="-128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ea typeface="MS PGothic" pitchFamily="34" charset="-128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altLang="zh-CN" i="1" dirty="0"/>
              <a:t>k</a:t>
            </a:r>
            <a:r>
              <a:rPr lang="en-US" altLang="zh-CN" dirty="0"/>
              <a:t> = 3</a:t>
            </a:r>
            <a:endParaRPr lang="zh-CN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2723" y="1118749"/>
            <a:ext cx="8305800" cy="1724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2000" dirty="0" smtClean="0"/>
              <a:t>find </a:t>
            </a:r>
            <a:r>
              <a:rPr lang="en-US" altLang="zh-CN" sz="2000" i="1" dirty="0" smtClean="0"/>
              <a:t>b</a:t>
            </a:r>
            <a:r>
              <a:rPr lang="en-US" altLang="zh-CN" sz="2000" dirty="0" smtClean="0"/>
              <a:t> anchors  which has the largest anchored </a:t>
            </a:r>
            <a:r>
              <a:rPr lang="en-US" altLang="zh-CN" sz="2000" i="1" dirty="0" smtClean="0"/>
              <a:t>k</a:t>
            </a:r>
            <a:r>
              <a:rPr lang="en-US" altLang="zh-CN" sz="2000" dirty="0" smtClean="0"/>
              <a:t>-core.</a:t>
            </a:r>
            <a:endParaRPr lang="en-US" altLang="zh-CN" sz="2000" dirty="0"/>
          </a:p>
          <a:p>
            <a:pPr marL="0" indent="0">
              <a:buFont typeface="Arial" pitchFamily="34" charset="0"/>
              <a:buNone/>
            </a:pPr>
            <a:endParaRPr lang="en-US" altLang="zh-CN" sz="2000" dirty="0"/>
          </a:p>
        </p:txBody>
      </p:sp>
      <p:sp>
        <p:nvSpPr>
          <p:cNvPr id="3" name="矩形 2"/>
          <p:cNvSpPr/>
          <p:nvPr/>
        </p:nvSpPr>
        <p:spPr>
          <a:xfrm>
            <a:off x="462007" y="5394383"/>
            <a:ext cx="830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F. Zhang, W. Zhang, Y. Zhang, L. Qin, and X. Lin. OLAK: an </a:t>
            </a:r>
            <a:r>
              <a:rPr lang="en-US" altLang="zh-CN" sz="1400" dirty="0" smtClean="0"/>
              <a:t>efficient algorithm </a:t>
            </a:r>
            <a:r>
              <a:rPr lang="en-US" altLang="zh-CN" sz="1400" dirty="0"/>
              <a:t>to prevent unraveling in social networks. </a:t>
            </a:r>
            <a:r>
              <a:rPr lang="en-US" altLang="zh-CN" sz="1400" i="1" dirty="0"/>
              <a:t>PVLDB</a:t>
            </a:r>
            <a:r>
              <a:rPr lang="en-US" altLang="zh-CN" sz="1400" dirty="0"/>
              <a:t>, 10(6):</a:t>
            </a:r>
            <a:r>
              <a:rPr lang="en-US" altLang="zh-CN" sz="1400" dirty="0" smtClean="0"/>
              <a:t>649–660</a:t>
            </a:r>
            <a:r>
              <a:rPr lang="en-US" altLang="zh-CN" sz="1400" dirty="0"/>
              <a:t>, 2017.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482723" y="4953000"/>
            <a:ext cx="3568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The first efficient algorithm: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13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/>
          <a:p>
            <a:pPr algn="l"/>
            <a:r>
              <a:rPr lang="en-US" altLang="zh-CN" sz="3200" b="1" dirty="0" smtClean="0">
                <a:latin typeface="+mn-lt"/>
                <a:ea typeface="Verdana" pitchFamily="34" charset="0"/>
                <a:cs typeface="Verdana" pitchFamily="34" charset="0"/>
              </a:rPr>
              <a:t>The Model of </a:t>
            </a:r>
            <a:r>
              <a:rPr lang="en-US" altLang="zh-CN" sz="3200" b="1" i="1" dirty="0" smtClean="0">
                <a:latin typeface="+mn-lt"/>
                <a:ea typeface="Verdana" pitchFamily="34" charset="0"/>
                <a:cs typeface="Verdana" pitchFamily="34" charset="0"/>
              </a:rPr>
              <a:t>k</a:t>
            </a:r>
            <a:r>
              <a:rPr lang="en-US" altLang="zh-CN" sz="3200" b="1" dirty="0" smtClean="0">
                <a:latin typeface="+mn-lt"/>
                <a:ea typeface="Verdana" pitchFamily="34" charset="0"/>
                <a:cs typeface="Verdana" pitchFamily="34" charset="0"/>
              </a:rPr>
              <a:t>-Truss</a:t>
            </a:r>
            <a:endParaRPr lang="en-AU" sz="3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3400" y="1384917"/>
            <a:ext cx="8115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J. Cohen. Trusses: Cohesive </a:t>
            </a:r>
            <a:r>
              <a:rPr lang="en-US" altLang="zh-CN" sz="1400" dirty="0" err="1">
                <a:solidFill>
                  <a:srgbClr val="0070C0"/>
                </a:solidFill>
              </a:rPr>
              <a:t>subgraphs</a:t>
            </a:r>
            <a:r>
              <a:rPr lang="en-US" altLang="zh-CN" sz="1400" dirty="0">
                <a:solidFill>
                  <a:srgbClr val="0070C0"/>
                </a:solidFill>
              </a:rPr>
              <a:t> for social network </a:t>
            </a:r>
            <a:r>
              <a:rPr lang="en-US" altLang="zh-CN" sz="1400" dirty="0" smtClean="0">
                <a:solidFill>
                  <a:srgbClr val="0070C0"/>
                </a:solidFill>
              </a:rPr>
              <a:t>analysis. </a:t>
            </a:r>
            <a:r>
              <a:rPr lang="en-US" altLang="zh-CN" sz="1400" i="1" dirty="0" smtClean="0">
                <a:solidFill>
                  <a:srgbClr val="0070C0"/>
                </a:solidFill>
              </a:rPr>
              <a:t>National </a:t>
            </a:r>
            <a:r>
              <a:rPr lang="en-US" altLang="zh-CN" sz="1400" i="1" dirty="0">
                <a:solidFill>
                  <a:srgbClr val="0070C0"/>
                </a:solidFill>
              </a:rPr>
              <a:t>Security Agency Technical Report</a:t>
            </a:r>
            <a:r>
              <a:rPr lang="en-US" altLang="zh-CN" sz="1400" dirty="0">
                <a:solidFill>
                  <a:srgbClr val="0070C0"/>
                </a:solidFill>
              </a:rPr>
              <a:t>, page 16, 2008.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3400" y="1929090"/>
            <a:ext cx="8458200" cy="1724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600" dirty="0"/>
              <a:t>T</a:t>
            </a:r>
            <a:r>
              <a:rPr lang="en-US" altLang="zh-CN" sz="1600" dirty="0" smtClean="0"/>
              <a:t>he strength of a tie can be estimated by the number of triangles containing it.</a:t>
            </a:r>
          </a:p>
          <a:p>
            <a:pPr eaLnBrk="1" hangingPunct="1"/>
            <a:endParaRPr lang="en-US" altLang="zh-CN" sz="1600" dirty="0"/>
          </a:p>
          <a:p>
            <a:pPr marL="0" indent="0">
              <a:buNone/>
            </a:pPr>
            <a:endParaRPr lang="en-US" altLang="zh-CN" sz="16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84203" y="3429000"/>
            <a:ext cx="8305800" cy="1724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b="1" i="1" dirty="0" smtClean="0"/>
              <a:t>k</a:t>
            </a:r>
            <a:r>
              <a:rPr lang="en-US" altLang="zh-CN" sz="2000" b="1" dirty="0" smtClean="0"/>
              <a:t>-Truss: </a:t>
            </a:r>
            <a:r>
              <a:rPr lang="en-US" altLang="zh-CN" sz="2000" dirty="0" smtClean="0"/>
              <a:t>a maximal </a:t>
            </a:r>
            <a:r>
              <a:rPr lang="en-US" altLang="zh-CN" sz="2000" dirty="0" err="1" smtClean="0"/>
              <a:t>subgraph</a:t>
            </a:r>
            <a:r>
              <a:rPr lang="en-US" altLang="zh-CN" sz="2000" dirty="0" smtClean="0"/>
              <a:t> where </a:t>
            </a:r>
            <a:r>
              <a:rPr lang="en-US" altLang="en-US" sz="2000" dirty="0"/>
              <a:t>each edge has a support of at least </a:t>
            </a:r>
            <a:r>
              <a:rPr lang="en-US" altLang="en-US" sz="2000" i="1" dirty="0"/>
              <a:t>k-2</a:t>
            </a:r>
            <a:r>
              <a:rPr lang="en-US" altLang="en-US" sz="2000" dirty="0"/>
              <a:t> in </a:t>
            </a:r>
            <a:r>
              <a:rPr lang="en-US" altLang="en-US" sz="2000" i="1" dirty="0"/>
              <a:t>k</a:t>
            </a:r>
            <a:r>
              <a:rPr lang="en-US" altLang="zh-CN" sz="2000" dirty="0"/>
              <a:t>-truss</a:t>
            </a:r>
            <a:r>
              <a:rPr lang="en-US" altLang="en-US" sz="2000" i="1" dirty="0"/>
              <a:t>.</a:t>
            </a:r>
            <a:endParaRPr lang="en-US" altLang="zh-CN" sz="2000" i="1" dirty="0"/>
          </a:p>
          <a:p>
            <a:pPr marL="0" indent="0">
              <a:buFont typeface="Arial" pitchFamily="34" charset="0"/>
              <a:buNone/>
            </a:pPr>
            <a:endParaRPr lang="en-US" altLang="zh-CN" sz="2000" b="1" dirty="0" smtClean="0"/>
          </a:p>
        </p:txBody>
      </p:sp>
      <p:sp>
        <p:nvSpPr>
          <p:cNvPr id="3" name="矩形 2"/>
          <p:cNvSpPr/>
          <p:nvPr/>
        </p:nvSpPr>
        <p:spPr>
          <a:xfrm>
            <a:off x="533400" y="499978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 smtClean="0"/>
              <a:t>High </a:t>
            </a:r>
            <a:r>
              <a:rPr lang="en-US" altLang="zh-CN" sz="1600" dirty="0"/>
              <a:t>quality on </a:t>
            </a:r>
            <a:r>
              <a:rPr lang="en-US" altLang="zh-CN" sz="1600" dirty="0" smtClean="0"/>
              <a:t>some community metrics.</a:t>
            </a:r>
            <a:endParaRPr lang="en-US" altLang="zh-CN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 smtClean="0"/>
              <a:t>High </a:t>
            </a:r>
            <a:r>
              <a:rPr lang="en-US" altLang="zh-CN" sz="1600" dirty="0"/>
              <a:t>accuracy on approximating ground-truth communities</a:t>
            </a:r>
            <a:r>
              <a:rPr lang="en-US" altLang="zh-CN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 smtClean="0"/>
              <a:t>The most </a:t>
            </a:r>
            <a:r>
              <a:rPr lang="en-US" altLang="zh-CN" sz="1600" dirty="0"/>
              <a:t>efficient one </a:t>
            </a:r>
            <a:r>
              <a:rPr lang="en-US" altLang="zh-CN" sz="1600" dirty="0" smtClean="0"/>
              <a:t>among all </a:t>
            </a:r>
            <a:r>
              <a:rPr lang="en-US" altLang="zh-CN" sz="1600" dirty="0"/>
              <a:t>the evaluated algorithms.</a:t>
            </a:r>
            <a:endParaRPr lang="en-US" altLang="zh-CN" sz="1600" dirty="0" smtClean="0"/>
          </a:p>
        </p:txBody>
      </p:sp>
      <p:sp>
        <p:nvSpPr>
          <p:cNvPr id="4" name="矩形 3"/>
          <p:cNvSpPr/>
          <p:nvPr/>
        </p:nvSpPr>
        <p:spPr>
          <a:xfrm>
            <a:off x="533400" y="4476568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M. Wang, C. Wang, J. X. Yu, and J. Zhang, </a:t>
            </a:r>
            <a:r>
              <a:rPr lang="en-US" altLang="zh-CN" sz="1400" dirty="0" smtClean="0">
                <a:solidFill>
                  <a:srgbClr val="0070C0"/>
                </a:solidFill>
              </a:rPr>
              <a:t>Community detection in </a:t>
            </a:r>
            <a:r>
              <a:rPr lang="en-US" altLang="zh-CN" sz="1400" dirty="0">
                <a:solidFill>
                  <a:srgbClr val="0070C0"/>
                </a:solidFill>
              </a:rPr>
              <a:t>social networks: An in-depth benchmarking study with </a:t>
            </a:r>
            <a:r>
              <a:rPr lang="en-US" altLang="zh-CN" sz="1400" dirty="0" smtClean="0">
                <a:solidFill>
                  <a:srgbClr val="0070C0"/>
                </a:solidFill>
              </a:rPr>
              <a:t>a procedure-oriented framework. </a:t>
            </a:r>
            <a:r>
              <a:rPr lang="en-US" altLang="zh-CN" sz="1400" i="1" dirty="0" smtClean="0">
                <a:solidFill>
                  <a:srgbClr val="0070C0"/>
                </a:solidFill>
              </a:rPr>
              <a:t>PVLDB</a:t>
            </a:r>
            <a:r>
              <a:rPr lang="en-US" altLang="zh-CN" sz="1400" dirty="0">
                <a:solidFill>
                  <a:srgbClr val="0070C0"/>
                </a:solidFill>
              </a:rPr>
              <a:t>, </a:t>
            </a:r>
            <a:r>
              <a:rPr lang="en-US" altLang="zh-CN" sz="1400" dirty="0" smtClean="0">
                <a:solidFill>
                  <a:srgbClr val="0070C0"/>
                </a:solidFill>
              </a:rPr>
              <a:t>8(10):998–1009, 2015</a:t>
            </a:r>
            <a:r>
              <a:rPr lang="en-US" altLang="zh-CN" sz="1400" dirty="0">
                <a:solidFill>
                  <a:srgbClr val="0070C0"/>
                </a:solidFill>
              </a:rPr>
              <a:t>.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795" y="2628555"/>
            <a:ext cx="811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Edge Support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altLang="zh-CN" dirty="0"/>
              <a:t>the support of an edge in </a:t>
            </a:r>
            <a:r>
              <a:rPr lang="en-US" altLang="zh-CN" i="1" dirty="0" smtClean="0"/>
              <a:t>S </a:t>
            </a:r>
            <a:r>
              <a:rPr lang="en-US" altLang="zh-CN" dirty="0"/>
              <a:t>is the number of triangles which contains the edge in </a:t>
            </a:r>
            <a:r>
              <a:rPr lang="en-US" altLang="zh-CN" i="1" dirty="0" smtClean="0"/>
              <a:t>S.</a:t>
            </a:r>
            <a:endParaRPr lang="en-US" altLang="zh-CN" b="1" i="1" dirty="0"/>
          </a:p>
        </p:txBody>
      </p:sp>
    </p:spTree>
    <p:extLst>
      <p:ext uri="{BB962C8B-B14F-4D97-AF65-F5344CB8AC3E}">
        <p14:creationId xmlns:p14="http://schemas.microsoft.com/office/powerpoint/2010/main" val="4481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/>
          <a:p>
            <a:pPr algn="l"/>
            <a:r>
              <a:rPr lang="en-US" altLang="zh-CN" sz="3200" b="1" dirty="0" smtClean="0">
                <a:latin typeface="+mn-lt"/>
                <a:ea typeface="Verdana" pitchFamily="34" charset="0"/>
                <a:cs typeface="Verdana" pitchFamily="34" charset="0"/>
              </a:rPr>
              <a:t>The Computation of </a:t>
            </a:r>
            <a:r>
              <a:rPr lang="en-US" altLang="zh-CN" sz="3200" b="1" i="1" dirty="0" smtClean="0">
                <a:latin typeface="+mn-lt"/>
                <a:ea typeface="Verdana" pitchFamily="34" charset="0"/>
                <a:cs typeface="Verdana" pitchFamily="34" charset="0"/>
              </a:rPr>
              <a:t>k</a:t>
            </a:r>
            <a:r>
              <a:rPr lang="en-US" altLang="zh-CN" sz="3200" b="1" dirty="0" smtClean="0">
                <a:latin typeface="+mn-lt"/>
                <a:ea typeface="Verdana" pitchFamily="34" charset="0"/>
                <a:cs typeface="Verdana" pitchFamily="34" charset="0"/>
              </a:rPr>
              <a:t>-Truss</a:t>
            </a:r>
            <a:endParaRPr lang="en-AU" sz="3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92900" y="1143000"/>
            <a:ext cx="83058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zh-CN" sz="2000" dirty="0" smtClean="0"/>
              <a:t>Compute the (</a:t>
            </a:r>
            <a:r>
              <a:rPr lang="en-US" altLang="zh-CN" sz="2000" i="1" dirty="0" smtClean="0"/>
              <a:t>k</a:t>
            </a:r>
            <a:r>
              <a:rPr lang="en-US" altLang="zh-CN" sz="2000" dirty="0" smtClean="0"/>
              <a:t>-1)-core.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 smtClean="0"/>
              <a:t>Compute the support of each edge.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/>
              <a:t>Recursively delete each edge with support of less than </a:t>
            </a:r>
            <a:r>
              <a:rPr lang="en-US" altLang="zh-CN" sz="2000" i="1" dirty="0"/>
              <a:t>k-2.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 smtClean="0"/>
              <a:t>Delete the </a:t>
            </a:r>
            <a:r>
              <a:rPr lang="en-US" altLang="zh-CN" sz="2000" dirty="0"/>
              <a:t>isolated vertices.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000" i="1" dirty="0" smtClean="0"/>
          </a:p>
          <a:p>
            <a:pPr marL="0" indent="0">
              <a:buFont typeface="Arial" pitchFamily="34" charset="0"/>
              <a:buNone/>
            </a:pPr>
            <a:endParaRPr lang="en-US" altLang="zh-CN" sz="2000" b="1" dirty="0" smtClean="0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656001" y="3458555"/>
            <a:ext cx="844487" cy="9627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500488" y="5370483"/>
            <a:ext cx="1046311" cy="273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4500488" y="3458555"/>
            <a:ext cx="1046312" cy="1911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701879" y="4556458"/>
            <a:ext cx="668301" cy="946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656001" y="4503022"/>
            <a:ext cx="1880691" cy="8674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435335" y="4127985"/>
            <a:ext cx="1242714" cy="1457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167078" y="3458555"/>
            <a:ext cx="3333410" cy="10444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465496" y="5038722"/>
            <a:ext cx="614180" cy="873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546799" y="4214991"/>
            <a:ext cx="131250" cy="1155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6800596" y="3557194"/>
            <a:ext cx="262014" cy="13795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593425" y="3187852"/>
            <a:ext cx="159594" cy="11974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1167079" y="4509448"/>
            <a:ext cx="1566348" cy="1453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167078" y="4509448"/>
            <a:ext cx="3184186" cy="1119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167078" y="4503022"/>
            <a:ext cx="1278317" cy="6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593425" y="4535064"/>
            <a:ext cx="191793" cy="1356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3656001" y="4127984"/>
            <a:ext cx="2022048" cy="293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500488" y="3436281"/>
            <a:ext cx="1177561" cy="674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2785218" y="5709203"/>
            <a:ext cx="1544434" cy="2536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758555" y="4127985"/>
            <a:ext cx="1218787" cy="9107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2772575" y="4503022"/>
            <a:ext cx="797985" cy="6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38737" y="2655467"/>
                <a:ext cx="966905" cy="400097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altLang="zh-CN" sz="2000" dirty="0" smtClean="0">
                    <a:solidFill>
                      <a:srgbClr val="0070C0"/>
                    </a:solidFill>
                    <a:latin typeface="+mn-ea"/>
                  </a:rPr>
                  <a:t>-truss</a:t>
                </a:r>
                <a:endParaRPr lang="zh-CN" altLang="en-US" sz="2000" dirty="0">
                  <a:solidFill>
                    <a:srgbClr val="0070C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37" y="2655467"/>
                <a:ext cx="966905" cy="400097"/>
              </a:xfrm>
              <a:prstGeom prst="rect">
                <a:avLst/>
              </a:prstGeom>
              <a:blipFill rotWithShape="1">
                <a:blip r:embed="rId3"/>
                <a:stretch>
                  <a:fillRect t="-6154" r="-5031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椭圆 30"/>
          <p:cNvSpPr/>
          <p:nvPr/>
        </p:nvSpPr>
        <p:spPr>
          <a:xfrm>
            <a:off x="3270913" y="3097622"/>
            <a:ext cx="2923583" cy="2917672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5384598" y="2984798"/>
            <a:ext cx="888286" cy="58437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2876330" y="4535064"/>
            <a:ext cx="779671" cy="1410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1167078" y="3126614"/>
            <a:ext cx="1566349" cy="1376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2876333" y="3187852"/>
            <a:ext cx="694227" cy="1233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2862700" y="3099593"/>
            <a:ext cx="1637788" cy="358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5758555" y="3557194"/>
            <a:ext cx="1079209" cy="576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951054" y="4214990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39" name="椭圆 38"/>
          <p:cNvSpPr/>
          <p:nvPr/>
        </p:nvSpPr>
        <p:spPr>
          <a:xfrm>
            <a:off x="2497186" y="2829088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0" name="椭圆 39"/>
          <p:cNvSpPr/>
          <p:nvPr/>
        </p:nvSpPr>
        <p:spPr>
          <a:xfrm>
            <a:off x="2286635" y="4214990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1" name="椭圆 40"/>
          <p:cNvSpPr/>
          <p:nvPr/>
        </p:nvSpPr>
        <p:spPr>
          <a:xfrm>
            <a:off x="2491439" y="5657720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2" name="椭圆 41"/>
          <p:cNvSpPr/>
          <p:nvPr/>
        </p:nvSpPr>
        <p:spPr>
          <a:xfrm>
            <a:off x="3367969" y="4214990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3" name="椭圆 42"/>
          <p:cNvSpPr/>
          <p:nvPr/>
        </p:nvSpPr>
        <p:spPr>
          <a:xfrm>
            <a:off x="4234837" y="3170523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4" name="椭圆 43"/>
          <p:cNvSpPr/>
          <p:nvPr/>
        </p:nvSpPr>
        <p:spPr>
          <a:xfrm>
            <a:off x="4130332" y="5308925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5" name="椭圆 44"/>
          <p:cNvSpPr/>
          <p:nvPr/>
        </p:nvSpPr>
        <p:spPr>
          <a:xfrm>
            <a:off x="5248660" y="5082451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6" name="椭圆 45"/>
          <p:cNvSpPr/>
          <p:nvPr/>
        </p:nvSpPr>
        <p:spPr>
          <a:xfrm>
            <a:off x="5470523" y="3845224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7" name="椭圆 46"/>
          <p:cNvSpPr/>
          <p:nvPr/>
        </p:nvSpPr>
        <p:spPr>
          <a:xfrm>
            <a:off x="6512563" y="3281142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8" name="椭圆 47"/>
          <p:cNvSpPr/>
          <p:nvPr/>
        </p:nvSpPr>
        <p:spPr>
          <a:xfrm>
            <a:off x="6774578" y="4732861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9" name="椭圆 48"/>
          <p:cNvSpPr/>
          <p:nvPr/>
        </p:nvSpPr>
        <p:spPr>
          <a:xfrm>
            <a:off x="6161357" y="5619058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51054" y="4209653"/>
                <a:ext cx="617322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54" y="4209653"/>
                <a:ext cx="617322" cy="5232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0"/>
          <p:cNvSpPr/>
          <p:nvPr/>
        </p:nvSpPr>
        <p:spPr>
          <a:xfrm>
            <a:off x="2593425" y="3579487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550552" y="3533680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552" y="3533680"/>
                <a:ext cx="3269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/>
          <p:cNvSpPr/>
          <p:nvPr/>
        </p:nvSpPr>
        <p:spPr>
          <a:xfrm>
            <a:off x="2903466" y="3872276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860593" y="382646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593" y="3826469"/>
                <a:ext cx="32691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/>
          <p:cNvSpPr/>
          <p:nvPr/>
        </p:nvSpPr>
        <p:spPr>
          <a:xfrm>
            <a:off x="3029738" y="3468868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986865" y="3423061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865" y="3423061"/>
                <a:ext cx="32691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/>
          <p:cNvSpPr/>
          <p:nvPr/>
        </p:nvSpPr>
        <p:spPr>
          <a:xfrm>
            <a:off x="2028839" y="3461375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985966" y="3415568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66" y="3415568"/>
                <a:ext cx="32691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/>
          <p:cNvSpPr/>
          <p:nvPr/>
        </p:nvSpPr>
        <p:spPr>
          <a:xfrm>
            <a:off x="3460704" y="3117120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417831" y="307131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31" y="3071313"/>
                <a:ext cx="32691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/>
          <p:cNvSpPr/>
          <p:nvPr/>
        </p:nvSpPr>
        <p:spPr>
          <a:xfrm>
            <a:off x="2879422" y="4928750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836549" y="488294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549" y="4882943"/>
                <a:ext cx="32691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 62"/>
          <p:cNvSpPr/>
          <p:nvPr/>
        </p:nvSpPr>
        <p:spPr>
          <a:xfrm>
            <a:off x="2574667" y="5213064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531794" y="5167257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794" y="5167257"/>
                <a:ext cx="32691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3081434" y="5334990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038561" y="528918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561" y="5289183"/>
                <a:ext cx="32691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 66"/>
          <p:cNvSpPr/>
          <p:nvPr/>
        </p:nvSpPr>
        <p:spPr>
          <a:xfrm>
            <a:off x="1758969" y="4396205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16096" y="4350398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096" y="4350398"/>
                <a:ext cx="32691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 68"/>
          <p:cNvSpPr/>
          <p:nvPr/>
        </p:nvSpPr>
        <p:spPr>
          <a:xfrm>
            <a:off x="2986865" y="4373978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943992" y="4328171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92" y="4328171"/>
                <a:ext cx="326919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 70"/>
          <p:cNvSpPr/>
          <p:nvPr/>
        </p:nvSpPr>
        <p:spPr>
          <a:xfrm>
            <a:off x="1913465" y="5236174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870592" y="5190367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592" y="5190367"/>
                <a:ext cx="326919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矩形 72"/>
          <p:cNvSpPr/>
          <p:nvPr/>
        </p:nvSpPr>
        <p:spPr>
          <a:xfrm>
            <a:off x="3460703" y="5774679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417830" y="5728872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30" y="5728872"/>
                <a:ext cx="326919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94663" y="2828725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663" y="2828725"/>
                <a:ext cx="625593" cy="52320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284764" y="4222635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764" y="4222635"/>
                <a:ext cx="625593" cy="523208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477262" y="5650701"/>
                <a:ext cx="610269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62" y="5650701"/>
                <a:ext cx="610269" cy="52320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367969" y="4197364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969" y="4197364"/>
                <a:ext cx="625593" cy="52320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234837" y="3153964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837" y="3153964"/>
                <a:ext cx="625593" cy="52320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109703" y="5308925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703" y="5308925"/>
                <a:ext cx="625593" cy="523208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470523" y="3814818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523" y="3814818"/>
                <a:ext cx="625593" cy="52320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248660" y="5091348"/>
                <a:ext cx="617579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660" y="5091348"/>
                <a:ext cx="617579" cy="52320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415792" y="3272076"/>
                <a:ext cx="769608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792" y="3272076"/>
                <a:ext cx="769608" cy="523208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677806" y="4713713"/>
                <a:ext cx="769608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806" y="4713713"/>
                <a:ext cx="769608" cy="523208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068156" y="5613843"/>
                <a:ext cx="769608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156" y="5613843"/>
                <a:ext cx="769608" cy="523208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矩形 95"/>
              <p:cNvSpPr/>
              <p:nvPr/>
            </p:nvSpPr>
            <p:spPr>
              <a:xfrm>
                <a:off x="931853" y="3168160"/>
                <a:ext cx="901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96" name="矩形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53" y="3168160"/>
                <a:ext cx="901016" cy="40011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4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/>
          <a:p>
            <a:pPr algn="l"/>
            <a:r>
              <a:rPr lang="en-AU" sz="3200" b="1" dirty="0" smtClean="0">
                <a:latin typeface="+mn-lt"/>
                <a:ea typeface="Verdana" pitchFamily="34" charset="0"/>
                <a:cs typeface="Verdana" pitchFamily="34" charset="0"/>
              </a:rPr>
              <a:t>Anchored </a:t>
            </a:r>
            <a:r>
              <a:rPr lang="en-AU" sz="3200" b="1" i="1" dirty="0" smtClean="0">
                <a:latin typeface="+mn-lt"/>
                <a:ea typeface="Verdana" pitchFamily="34" charset="0"/>
                <a:cs typeface="Verdana" pitchFamily="34" charset="0"/>
              </a:rPr>
              <a:t>k</a:t>
            </a:r>
            <a:r>
              <a:rPr lang="en-AU" sz="3200" b="1" dirty="0" smtClean="0">
                <a:latin typeface="+mn-lt"/>
                <a:ea typeface="Verdana" pitchFamily="34" charset="0"/>
                <a:cs typeface="Verdana" pitchFamily="34" charset="0"/>
              </a:rPr>
              <a:t>-Truss Problem</a:t>
            </a:r>
            <a:endParaRPr lang="en-AU" sz="3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22177" y="6059749"/>
            <a:ext cx="8305800" cy="1724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zh-CN" sz="20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381000" y="1330171"/>
                <a:ext cx="8305800" cy="172490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000" b="1" i="1" dirty="0" smtClean="0"/>
                  <a:t>k</a:t>
                </a:r>
                <a:r>
                  <a:rPr lang="en-US" altLang="zh-CN" sz="2000" b="1" dirty="0" smtClean="0"/>
                  <a:t>-Truss</a:t>
                </a:r>
                <a:r>
                  <a:rPr lang="en-US" altLang="zh-CN" sz="2000" b="1" dirty="0"/>
                  <a:t>: </a:t>
                </a:r>
                <a:r>
                  <a:rPr lang="en-US" altLang="zh-CN" sz="2000" dirty="0"/>
                  <a:t>a maximal </a:t>
                </a:r>
                <a:r>
                  <a:rPr lang="en-US" altLang="zh-CN" sz="2000" dirty="0" err="1"/>
                  <a:t>subgraph</a:t>
                </a:r>
                <a:r>
                  <a:rPr lang="en-US" altLang="zh-CN" sz="2000" dirty="0"/>
                  <a:t> where </a:t>
                </a:r>
                <a:r>
                  <a:rPr lang="en-US" altLang="en-US" sz="2000" dirty="0"/>
                  <a:t>each edge </a:t>
                </a:r>
                <a:r>
                  <a:rPr lang="en-US" altLang="en-US" sz="2000" dirty="0" smtClean="0"/>
                  <a:t>has a support of at least </a:t>
                </a:r>
                <a:r>
                  <a:rPr lang="en-US" altLang="en-US" sz="2000" i="1" dirty="0" smtClean="0"/>
                  <a:t>k-2</a:t>
                </a:r>
                <a:r>
                  <a:rPr lang="en-US" altLang="en-US" sz="2000" dirty="0" smtClean="0"/>
                  <a:t> in </a:t>
                </a:r>
                <a:r>
                  <a:rPr lang="en-US" altLang="en-US" sz="2000" i="1" dirty="0" smtClean="0"/>
                  <a:t>k</a:t>
                </a:r>
                <a:r>
                  <a:rPr lang="en-US" altLang="zh-CN" sz="2000" dirty="0" smtClean="0"/>
                  <a:t>-truss</a:t>
                </a:r>
                <a:r>
                  <a:rPr lang="en-US" altLang="en-US" sz="2000" i="1" dirty="0" smtClean="0"/>
                  <a:t>.</a:t>
                </a:r>
                <a:endParaRPr lang="en-US" altLang="zh-CN" sz="2000" i="1" dirty="0"/>
              </a:p>
              <a:p>
                <a:pPr marL="0" indent="0">
                  <a:buFont typeface="Arial" pitchFamily="34" charset="0"/>
                  <a:buNone/>
                </a:pPr>
                <a:endParaRPr lang="en-US" altLang="zh-CN" sz="2000" b="1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altLang="zh-CN" sz="2000" b="1" dirty="0" smtClean="0"/>
                  <a:t>Anchor: </a:t>
                </a:r>
                <a:r>
                  <a:rPr lang="en-US" altLang="zh-CN" sz="2000" dirty="0" smtClean="0"/>
                  <a:t>a node which always exists in </a:t>
                </a:r>
                <a:r>
                  <a:rPr lang="en-US" altLang="zh-CN" sz="2000" i="1" dirty="0" smtClean="0"/>
                  <a:t>k</a:t>
                </a:r>
                <a:r>
                  <a:rPr lang="en-US" altLang="zh-CN" sz="2000" dirty="0" smtClean="0"/>
                  <a:t>-truss. </a:t>
                </a:r>
                <a:r>
                  <a:rPr lang="en-US" altLang="zh-CN" sz="2000" dirty="0" smtClean="0"/>
                  <a:t>A</a:t>
                </a:r>
                <a:r>
                  <a:rPr lang="en-US" altLang="zh-CN" sz="2000" dirty="0" smtClean="0"/>
                  <a:t>n </a:t>
                </a:r>
                <a:r>
                  <a:rPr lang="en-US" altLang="zh-CN" sz="2000" dirty="0" smtClean="0"/>
                  <a:t>incident </a:t>
                </a:r>
                <a:r>
                  <a:rPr lang="en-US" altLang="zh-CN" sz="2000" dirty="0" smtClean="0"/>
                  <a:t>edge is retained in </a:t>
                </a:r>
                <a:r>
                  <a:rPr lang="en-US" altLang="zh-CN" sz="2000" i="1" dirty="0" smtClean="0"/>
                  <a:t>k</a:t>
                </a:r>
                <a:r>
                  <a:rPr lang="en-US" altLang="zh-CN" sz="2000" dirty="0" smtClean="0"/>
                  <a:t>-truss if it has a support of at least </a:t>
                </a:r>
                <a:r>
                  <a:rPr lang="en-US" altLang="zh-CN" sz="2000" i="1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altLang="zh-CN" sz="2000" i="1" dirty="0" smtClean="0"/>
                  <a:t> </a:t>
                </a:r>
                <a:r>
                  <a:rPr lang="en-US" altLang="zh-CN" sz="2000" dirty="0" smtClean="0"/>
                  <a:t>in </a:t>
                </a:r>
                <a:r>
                  <a:rPr lang="en-US" altLang="zh-CN" sz="2000" i="1" dirty="0" smtClean="0"/>
                  <a:t>k</a:t>
                </a:r>
                <a:r>
                  <a:rPr lang="en-US" altLang="zh-CN" sz="2000" dirty="0" smtClean="0"/>
                  <a:t>-truss.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altLang="zh-CN" sz="2000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altLang="zh-CN" sz="2000" b="1" dirty="0" smtClean="0"/>
                  <a:t>Anchored </a:t>
                </a:r>
                <a:r>
                  <a:rPr lang="en-US" altLang="zh-CN" sz="2000" b="1" i="1" dirty="0" smtClean="0"/>
                  <a:t>k</a:t>
                </a:r>
                <a:r>
                  <a:rPr lang="en-US" altLang="zh-CN" sz="2000" b="1" dirty="0" smtClean="0"/>
                  <a:t>-Truss: </a:t>
                </a:r>
                <a:r>
                  <a:rPr lang="en-US" altLang="zh-CN" sz="2000" dirty="0" smtClean="0"/>
                  <a:t>the </a:t>
                </a:r>
                <a:r>
                  <a:rPr lang="en-US" altLang="zh-CN" sz="2000" i="1" dirty="0" smtClean="0"/>
                  <a:t>k</a:t>
                </a:r>
                <a:r>
                  <a:rPr lang="en-US" altLang="zh-CN" sz="2000" dirty="0" smtClean="0"/>
                  <a:t>-truss of a graph with some anchors.</a:t>
                </a: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b="1" dirty="0"/>
                  <a:t>Follower: </a:t>
                </a:r>
                <a:r>
                  <a:rPr lang="en-US" altLang="zh-CN" sz="2000" dirty="0"/>
                  <a:t>a node </a:t>
                </a:r>
                <a:r>
                  <a:rPr lang="en-US" altLang="zh-CN" sz="2000" i="1" dirty="0"/>
                  <a:t>v</a:t>
                </a:r>
                <a:r>
                  <a:rPr lang="en-US" altLang="zh-CN" sz="2000" dirty="0"/>
                  <a:t> is a follower of an anchor </a:t>
                </a:r>
                <a:r>
                  <a:rPr lang="en-US" altLang="zh-CN" sz="2000" i="1" dirty="0"/>
                  <a:t>u,</a:t>
                </a:r>
                <a:r>
                  <a:rPr lang="en-US" altLang="zh-CN" sz="2000" dirty="0"/>
                  <a:t> if </a:t>
                </a:r>
                <a:r>
                  <a:rPr lang="en-US" altLang="zh-CN" sz="2000" i="1" dirty="0"/>
                  <a:t>v</a:t>
                </a:r>
                <a:r>
                  <a:rPr lang="en-US" altLang="zh-CN" sz="2000" dirty="0"/>
                  <a:t> is not in k-truss but belongs to anchored k-truss by anchoring </a:t>
                </a:r>
                <a:r>
                  <a:rPr lang="en-US" altLang="zh-CN" sz="2000" i="1" dirty="0"/>
                  <a:t>u</a:t>
                </a:r>
                <a:r>
                  <a:rPr lang="en-US" altLang="zh-CN" sz="2000" i="1" dirty="0" smtClean="0"/>
                  <a:t>.</a:t>
                </a:r>
                <a:endParaRPr lang="en-US" altLang="zh-CN" sz="2000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b="1" dirty="0"/>
                  <a:t>Anchored </a:t>
                </a:r>
                <a:r>
                  <a:rPr lang="en-US" altLang="zh-CN" sz="2000" b="1" i="1" dirty="0" smtClean="0"/>
                  <a:t>k</a:t>
                </a:r>
                <a:r>
                  <a:rPr lang="en-US" altLang="zh-CN" sz="2000" b="1" dirty="0" smtClean="0"/>
                  <a:t>-Truss Problem: </a:t>
                </a:r>
                <a:r>
                  <a:rPr lang="en-US" altLang="zh-CN" sz="2000" dirty="0" smtClean="0"/>
                  <a:t>find </a:t>
                </a:r>
                <a:r>
                  <a:rPr lang="en-US" altLang="zh-CN" sz="2000" i="1" dirty="0" smtClean="0"/>
                  <a:t>b</a:t>
                </a:r>
                <a:r>
                  <a:rPr lang="en-US" altLang="zh-CN" sz="2000" dirty="0" smtClean="0"/>
                  <a:t> anchors which has the largest number of followers, i.e., the largest anchored </a:t>
                </a:r>
                <a:r>
                  <a:rPr lang="en-US" altLang="zh-CN" sz="2000" i="1" dirty="0" smtClean="0"/>
                  <a:t>k</a:t>
                </a:r>
                <a:r>
                  <a:rPr lang="en-US" altLang="zh-CN" sz="2000" dirty="0" smtClean="0"/>
                  <a:t>-truss.   </a:t>
                </a:r>
              </a:p>
              <a:p>
                <a:pPr marL="0" indent="0">
                  <a:buNone/>
                </a:pP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NP-hard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when </a:t>
                </a:r>
                <a:r>
                  <a:rPr lang="en-US" altLang="zh-CN" sz="2000" i="1" dirty="0" smtClean="0">
                    <a:solidFill>
                      <a:srgbClr val="C00000"/>
                    </a:solidFill>
                  </a:rPr>
                  <a:t>k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altLang="zh-CN" sz="2000" dirty="0" smtClean="0">
                    <a:solidFill>
                      <a:srgbClr val="C00000"/>
                    </a:solidFill>
                  </a:rPr>
                  <a:t> 4.</a:t>
                </a:r>
                <a:endParaRPr lang="en-US" altLang="zh-CN" sz="2000" dirty="0">
                  <a:solidFill>
                    <a:srgbClr val="C00000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altLang="zh-CN" sz="2000" dirty="0"/>
              </a:p>
            </p:txBody>
          </p:sp>
        </mc:Choice>
        <mc:Fallback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30171"/>
                <a:ext cx="8305800" cy="1724902"/>
              </a:xfrm>
              <a:prstGeom prst="rect">
                <a:avLst/>
              </a:prstGeom>
              <a:blipFill rotWithShape="1">
                <a:blip r:embed="rId3"/>
                <a:stretch>
                  <a:fillRect l="-808" t="-1413" b="-191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5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/>
          <a:p>
            <a:pPr algn="l"/>
            <a:r>
              <a:rPr lang="en-AU" sz="3200" b="1" dirty="0" smtClean="0">
                <a:latin typeface="+mn-lt"/>
                <a:ea typeface="Verdana" pitchFamily="34" charset="0"/>
                <a:cs typeface="Verdana" pitchFamily="34" charset="0"/>
              </a:rPr>
              <a:t>Anchored </a:t>
            </a:r>
            <a:r>
              <a:rPr lang="en-AU" sz="3200" b="1" i="1" dirty="0" smtClean="0">
                <a:latin typeface="+mn-lt"/>
                <a:ea typeface="Verdana" pitchFamily="34" charset="0"/>
                <a:cs typeface="Verdana" pitchFamily="34" charset="0"/>
              </a:rPr>
              <a:t>k</a:t>
            </a:r>
            <a:r>
              <a:rPr lang="en-AU" sz="3200" b="1" dirty="0" smtClean="0">
                <a:latin typeface="+mn-lt"/>
                <a:ea typeface="Verdana" pitchFamily="34" charset="0"/>
                <a:cs typeface="Verdana" pitchFamily="34" charset="0"/>
              </a:rPr>
              <a:t>-Truss Problem</a:t>
            </a:r>
            <a:endParaRPr lang="en-AU" sz="3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22177" y="6059749"/>
            <a:ext cx="8305800" cy="1724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zh-CN" sz="2000" b="1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1213279"/>
            <a:ext cx="8305800" cy="1724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 smtClean="0"/>
              <a:t>Find </a:t>
            </a:r>
            <a:r>
              <a:rPr lang="en-US" altLang="zh-CN" sz="2000" i="1" dirty="0" smtClean="0"/>
              <a:t>b</a:t>
            </a:r>
            <a:r>
              <a:rPr lang="en-US" altLang="zh-CN" sz="2000" dirty="0" smtClean="0"/>
              <a:t> anchors </a:t>
            </a:r>
            <a:r>
              <a:rPr lang="en-US" altLang="zh-CN" sz="2000" dirty="0" smtClean="0"/>
              <a:t>which </a:t>
            </a:r>
            <a:r>
              <a:rPr lang="en-US" altLang="zh-CN" sz="2000" dirty="0" smtClean="0"/>
              <a:t>has the largest anchored </a:t>
            </a:r>
            <a:r>
              <a:rPr lang="en-US" altLang="zh-CN" sz="2000" i="1" dirty="0" smtClean="0"/>
              <a:t>k</a:t>
            </a:r>
            <a:r>
              <a:rPr lang="en-US" altLang="zh-CN" sz="2000" dirty="0" smtClean="0"/>
              <a:t>-truss.</a:t>
            </a:r>
            <a:endParaRPr lang="en-US" altLang="zh-CN" sz="2000" dirty="0"/>
          </a:p>
          <a:p>
            <a:pPr marL="0" indent="0">
              <a:buFont typeface="Arial" pitchFamily="34" charset="0"/>
              <a:buNone/>
            </a:pPr>
            <a:endParaRPr lang="en-US" altLang="zh-CN" sz="2000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689968" y="3153472"/>
            <a:ext cx="844487" cy="9627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534455" y="5065400"/>
            <a:ext cx="1046311" cy="273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534455" y="3153472"/>
            <a:ext cx="1046312" cy="1911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735846" y="4251375"/>
            <a:ext cx="668301" cy="946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689968" y="4197939"/>
            <a:ext cx="1880691" cy="8674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469302" y="3822902"/>
            <a:ext cx="1242714" cy="1457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201045" y="3153472"/>
            <a:ext cx="3333410" cy="10444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499463" y="4733639"/>
            <a:ext cx="614180" cy="873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580766" y="3909908"/>
            <a:ext cx="131250" cy="1155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6834563" y="3252111"/>
            <a:ext cx="262014" cy="13795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627392" y="2882769"/>
            <a:ext cx="159594" cy="11974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1201046" y="4204365"/>
            <a:ext cx="1566348" cy="1453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201045" y="4204365"/>
            <a:ext cx="3184186" cy="1119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201045" y="4197939"/>
            <a:ext cx="1278317" cy="6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627392" y="4229981"/>
            <a:ext cx="191793" cy="1356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689968" y="3822901"/>
            <a:ext cx="2022048" cy="293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534455" y="3131198"/>
            <a:ext cx="1177561" cy="674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2819185" y="5404120"/>
            <a:ext cx="1544434" cy="2536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792522" y="3822902"/>
            <a:ext cx="1218787" cy="9107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806542" y="4197939"/>
            <a:ext cx="797985" cy="6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72704" y="2350384"/>
                <a:ext cx="966905" cy="400097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altLang="zh-CN" sz="2000" dirty="0" smtClean="0">
                    <a:solidFill>
                      <a:srgbClr val="0070C0"/>
                    </a:solidFill>
                    <a:latin typeface="+mn-ea"/>
                  </a:rPr>
                  <a:t>-truss</a:t>
                </a:r>
                <a:endParaRPr lang="zh-CN" altLang="en-US" sz="2000" dirty="0">
                  <a:solidFill>
                    <a:srgbClr val="0070C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704" y="2350384"/>
                <a:ext cx="966905" cy="400097"/>
              </a:xfrm>
              <a:prstGeom prst="rect">
                <a:avLst/>
              </a:prstGeom>
              <a:blipFill rotWithShape="1">
                <a:blip r:embed="rId3"/>
                <a:stretch>
                  <a:fillRect t="-6154" r="-5063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椭圆 27"/>
          <p:cNvSpPr/>
          <p:nvPr/>
        </p:nvSpPr>
        <p:spPr>
          <a:xfrm>
            <a:off x="3304880" y="2792539"/>
            <a:ext cx="2923583" cy="2917672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5418565" y="2679715"/>
            <a:ext cx="888286" cy="58437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2910297" y="4229981"/>
            <a:ext cx="779671" cy="1410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1201045" y="2821531"/>
            <a:ext cx="1566349" cy="1376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2910300" y="2882769"/>
            <a:ext cx="694227" cy="1233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2896667" y="2794510"/>
            <a:ext cx="1637788" cy="358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5792522" y="3252111"/>
            <a:ext cx="1079209" cy="576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985021" y="3909907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36" name="椭圆 35"/>
          <p:cNvSpPr/>
          <p:nvPr/>
        </p:nvSpPr>
        <p:spPr>
          <a:xfrm>
            <a:off x="2531153" y="2524005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37" name="椭圆 36"/>
          <p:cNvSpPr/>
          <p:nvPr/>
        </p:nvSpPr>
        <p:spPr>
          <a:xfrm>
            <a:off x="2320602" y="3909907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38" name="椭圆 37"/>
          <p:cNvSpPr/>
          <p:nvPr/>
        </p:nvSpPr>
        <p:spPr>
          <a:xfrm>
            <a:off x="2525406" y="5352637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39" name="椭圆 38"/>
          <p:cNvSpPr/>
          <p:nvPr/>
        </p:nvSpPr>
        <p:spPr>
          <a:xfrm>
            <a:off x="3401936" y="3909907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0" name="椭圆 39"/>
          <p:cNvSpPr/>
          <p:nvPr/>
        </p:nvSpPr>
        <p:spPr>
          <a:xfrm>
            <a:off x="4268804" y="2865440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1" name="椭圆 40"/>
          <p:cNvSpPr/>
          <p:nvPr/>
        </p:nvSpPr>
        <p:spPr>
          <a:xfrm>
            <a:off x="4164299" y="5003842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2" name="椭圆 41"/>
          <p:cNvSpPr/>
          <p:nvPr/>
        </p:nvSpPr>
        <p:spPr>
          <a:xfrm>
            <a:off x="5282627" y="4777368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3" name="椭圆 42"/>
          <p:cNvSpPr/>
          <p:nvPr/>
        </p:nvSpPr>
        <p:spPr>
          <a:xfrm>
            <a:off x="5504490" y="3540141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4" name="椭圆 43"/>
          <p:cNvSpPr/>
          <p:nvPr/>
        </p:nvSpPr>
        <p:spPr>
          <a:xfrm>
            <a:off x="6546530" y="2976059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5" name="椭圆 44"/>
          <p:cNvSpPr/>
          <p:nvPr/>
        </p:nvSpPr>
        <p:spPr>
          <a:xfrm>
            <a:off x="6808545" y="4427778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6" name="椭圆 45"/>
          <p:cNvSpPr/>
          <p:nvPr/>
        </p:nvSpPr>
        <p:spPr>
          <a:xfrm>
            <a:off x="6195324" y="5313975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85021" y="3904570"/>
                <a:ext cx="617322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21" y="3904570"/>
                <a:ext cx="617322" cy="5232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矩形 47"/>
          <p:cNvSpPr/>
          <p:nvPr/>
        </p:nvSpPr>
        <p:spPr>
          <a:xfrm>
            <a:off x="2627392" y="3274404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84519" y="3228597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519" y="3228597"/>
                <a:ext cx="3269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9"/>
          <p:cNvSpPr/>
          <p:nvPr/>
        </p:nvSpPr>
        <p:spPr>
          <a:xfrm>
            <a:off x="2937433" y="3567193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894560" y="3521386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560" y="3521386"/>
                <a:ext cx="32691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/>
          <p:cNvSpPr/>
          <p:nvPr/>
        </p:nvSpPr>
        <p:spPr>
          <a:xfrm>
            <a:off x="3063705" y="3163785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20832" y="3117978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832" y="3117978"/>
                <a:ext cx="32691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/>
          <p:cNvSpPr/>
          <p:nvPr/>
        </p:nvSpPr>
        <p:spPr>
          <a:xfrm>
            <a:off x="2062806" y="3156292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019933" y="3110485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33" y="3110485"/>
                <a:ext cx="32691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矩形 55"/>
          <p:cNvSpPr/>
          <p:nvPr/>
        </p:nvSpPr>
        <p:spPr>
          <a:xfrm>
            <a:off x="3494671" y="2812037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451798" y="2766230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798" y="2766230"/>
                <a:ext cx="32691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/>
          <p:cNvSpPr/>
          <p:nvPr/>
        </p:nvSpPr>
        <p:spPr>
          <a:xfrm>
            <a:off x="2913389" y="4623667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870516" y="4577860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516" y="4577860"/>
                <a:ext cx="32691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矩形 59"/>
          <p:cNvSpPr/>
          <p:nvPr/>
        </p:nvSpPr>
        <p:spPr>
          <a:xfrm>
            <a:off x="2608634" y="4907981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565761" y="4862174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61" y="4862174"/>
                <a:ext cx="32691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 61"/>
          <p:cNvSpPr/>
          <p:nvPr/>
        </p:nvSpPr>
        <p:spPr>
          <a:xfrm>
            <a:off x="3115401" y="5029907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072528" y="4984100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528" y="4984100"/>
                <a:ext cx="32691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/>
          <p:cNvSpPr/>
          <p:nvPr/>
        </p:nvSpPr>
        <p:spPr>
          <a:xfrm>
            <a:off x="1792936" y="4091122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750063" y="4045315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63" y="4045315"/>
                <a:ext cx="32691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 65"/>
          <p:cNvSpPr/>
          <p:nvPr/>
        </p:nvSpPr>
        <p:spPr>
          <a:xfrm>
            <a:off x="3020832" y="4068895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977959" y="4023088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959" y="4023088"/>
                <a:ext cx="326919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矩形 67"/>
          <p:cNvSpPr/>
          <p:nvPr/>
        </p:nvSpPr>
        <p:spPr>
          <a:xfrm>
            <a:off x="1947432" y="4931091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904559" y="4885284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559" y="4885284"/>
                <a:ext cx="326919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矩形 69"/>
          <p:cNvSpPr/>
          <p:nvPr/>
        </p:nvSpPr>
        <p:spPr>
          <a:xfrm>
            <a:off x="3494670" y="5469596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51797" y="542378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797" y="5423789"/>
                <a:ext cx="326919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6865442" y="3822901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22569" y="3777094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569" y="3777094"/>
                <a:ext cx="326919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矩形 73"/>
          <p:cNvSpPr/>
          <p:nvPr/>
        </p:nvSpPr>
        <p:spPr>
          <a:xfrm>
            <a:off x="6258288" y="3401283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215415" y="3355476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415" y="3355476"/>
                <a:ext cx="326919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矩形 75"/>
          <p:cNvSpPr/>
          <p:nvPr/>
        </p:nvSpPr>
        <p:spPr>
          <a:xfrm>
            <a:off x="6382859" y="4189275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39986" y="4143468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986" y="4143468"/>
                <a:ext cx="326919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528630" y="2523642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30" y="2523642"/>
                <a:ext cx="625593" cy="52320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318731" y="3917552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731" y="3917552"/>
                <a:ext cx="625593" cy="523208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511229" y="5345618"/>
                <a:ext cx="610269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229" y="5345618"/>
                <a:ext cx="610269" cy="52320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401936" y="3892281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936" y="3892281"/>
                <a:ext cx="625593" cy="52320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268804" y="2848881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04" y="2848881"/>
                <a:ext cx="625593" cy="52320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143670" y="5003842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670" y="5003842"/>
                <a:ext cx="625593" cy="523208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504490" y="3509735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490" y="3509735"/>
                <a:ext cx="625593" cy="52320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282627" y="4786265"/>
                <a:ext cx="617579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627" y="4786265"/>
                <a:ext cx="617579" cy="52320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449759" y="2966993"/>
                <a:ext cx="769608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759" y="2966993"/>
                <a:ext cx="769608" cy="523208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711773" y="4408630"/>
                <a:ext cx="769608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773" y="4408630"/>
                <a:ext cx="769608" cy="523208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102123" y="5308760"/>
                <a:ext cx="769608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123" y="5308760"/>
                <a:ext cx="769608" cy="523208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椭圆 88"/>
          <p:cNvSpPr/>
          <p:nvPr/>
        </p:nvSpPr>
        <p:spPr>
          <a:xfrm>
            <a:off x="871602" y="1917714"/>
            <a:ext cx="5356862" cy="4535873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154975" y="1818117"/>
                <a:ext cx="3989025" cy="400097"/>
              </a:xfrm>
              <a:prstGeom prst="rect">
                <a:avLst/>
              </a:prstGeom>
              <a:noFill/>
            </p:spPr>
            <p:txBody>
              <a:bodyPr wrap="square" lIns="91427" tIns="45714" rIns="91427" bIns="45714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smtClean="0">
                        <a:solidFill>
                          <a:srgbClr val="C00000"/>
                        </a:solidFill>
                        <a:latin typeface="Cambria Math"/>
                      </a:rPr>
                      <m:t>an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</a:rPr>
                      <m:t>chored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+mn-ea"/>
                  </a:rPr>
                  <a:t>-</a:t>
                </a:r>
                <a:r>
                  <a:rPr lang="en-US" altLang="zh-CN" sz="2000" dirty="0" smtClean="0">
                    <a:solidFill>
                      <a:srgbClr val="C00000"/>
                    </a:solidFill>
                    <a:latin typeface="+mn-ea"/>
                  </a:rPr>
                  <a:t>truss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+mn-ea"/>
                  </a:rPr>
                  <a:t> </a:t>
                </a:r>
                <a:r>
                  <a:rPr lang="en-US" altLang="zh-CN" sz="2000" dirty="0" smtClean="0">
                    <a:solidFill>
                      <a:srgbClr val="C00000"/>
                    </a:solidFill>
                    <a:latin typeface="+mn-ea"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000" dirty="0">
                  <a:solidFill>
                    <a:srgbClr val="C0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975" y="1818117"/>
                <a:ext cx="3989025" cy="400097"/>
              </a:xfrm>
              <a:prstGeom prst="rect">
                <a:avLst/>
              </a:prstGeom>
              <a:blipFill rotWithShape="1">
                <a:blip r:embed="rId31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接连接符 90"/>
          <p:cNvCxnSpPr/>
          <p:nvPr/>
        </p:nvCxnSpPr>
        <p:spPr>
          <a:xfrm flipH="1">
            <a:off x="4945462" y="2146315"/>
            <a:ext cx="700929" cy="37769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6733794" y="5067899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690921" y="5022092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21" y="5022092"/>
                <a:ext cx="326919" cy="36933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/>
              <p:cNvSpPr/>
              <p:nvPr/>
            </p:nvSpPr>
            <p:spPr>
              <a:xfrm>
                <a:off x="453425" y="2335160"/>
                <a:ext cx="901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00" name="矩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25" y="2335160"/>
                <a:ext cx="901016" cy="40011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2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8" descr="Image result for can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" y="4800248"/>
            <a:ext cx="1524000" cy="9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Image result for mon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837"/>
            <a:ext cx="1350170" cy="9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/>
          <a:p>
            <a:pPr algn="l"/>
            <a:r>
              <a:rPr lang="en-AU" sz="3200" b="1" dirty="0" smtClean="0">
                <a:latin typeface="+mn-lt"/>
                <a:ea typeface="Verdana" pitchFamily="34" charset="0"/>
                <a:cs typeface="Verdana" pitchFamily="34" charset="0"/>
              </a:rPr>
              <a:t>Anchored </a:t>
            </a:r>
            <a:r>
              <a:rPr lang="en-AU" sz="3200" b="1" i="1" dirty="0" smtClean="0">
                <a:latin typeface="+mn-lt"/>
                <a:ea typeface="Verdana" pitchFamily="34" charset="0"/>
                <a:cs typeface="Verdana" pitchFamily="34" charset="0"/>
              </a:rPr>
              <a:t>k</a:t>
            </a:r>
            <a:r>
              <a:rPr lang="en-AU" sz="3200" b="1" dirty="0" smtClean="0">
                <a:latin typeface="+mn-lt"/>
                <a:ea typeface="Verdana" pitchFamily="34" charset="0"/>
                <a:cs typeface="Verdana" pitchFamily="34" charset="0"/>
              </a:rPr>
              <a:t>-Truss Problem</a:t>
            </a:r>
            <a:endParaRPr lang="en-AU" sz="3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22177" y="6059749"/>
            <a:ext cx="8305800" cy="1724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zh-CN" sz="20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381000" y="1213279"/>
                <a:ext cx="8305800" cy="172490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000" dirty="0" smtClean="0"/>
                  <a:t>The best anchor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 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3279"/>
                <a:ext cx="8305800" cy="1724902"/>
              </a:xfrm>
              <a:prstGeom prst="rect">
                <a:avLst/>
              </a:prstGeom>
              <a:blipFill rotWithShape="1">
                <a:blip r:embed="rId5"/>
                <a:stretch>
                  <a:fillRect l="-808" t="-1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/>
          <p:cNvCxnSpPr/>
          <p:nvPr/>
        </p:nvCxnSpPr>
        <p:spPr>
          <a:xfrm flipV="1">
            <a:off x="3855648" y="3140757"/>
            <a:ext cx="844487" cy="9627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700135" y="5052685"/>
            <a:ext cx="1046311" cy="273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700135" y="3140757"/>
            <a:ext cx="1046312" cy="1911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01526" y="4238660"/>
            <a:ext cx="668301" cy="946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55648" y="4185224"/>
            <a:ext cx="1880691" cy="8674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634982" y="3810187"/>
            <a:ext cx="1242714" cy="14578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366725" y="3140757"/>
            <a:ext cx="3333410" cy="10444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665143" y="4720924"/>
            <a:ext cx="614180" cy="873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746446" y="3897193"/>
            <a:ext cx="131250" cy="1155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7000243" y="3239396"/>
            <a:ext cx="262014" cy="13795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793072" y="2870054"/>
            <a:ext cx="159594" cy="11974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1366726" y="4191650"/>
            <a:ext cx="1566348" cy="1453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366725" y="4191650"/>
            <a:ext cx="3184186" cy="1119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366725" y="4185224"/>
            <a:ext cx="1278317" cy="6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793072" y="4217266"/>
            <a:ext cx="191793" cy="1356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855648" y="3810186"/>
            <a:ext cx="2022048" cy="293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700135" y="3118483"/>
            <a:ext cx="1177561" cy="674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2984865" y="5391405"/>
            <a:ext cx="1544434" cy="2536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958202" y="3810187"/>
            <a:ext cx="1218787" cy="9107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2972222" y="4185224"/>
            <a:ext cx="797985" cy="6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38384" y="2337669"/>
                <a:ext cx="966905" cy="400097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altLang="zh-CN" sz="2000" dirty="0" smtClean="0">
                    <a:solidFill>
                      <a:srgbClr val="0070C0"/>
                    </a:solidFill>
                    <a:latin typeface="+mn-ea"/>
                  </a:rPr>
                  <a:t>-truss</a:t>
                </a:r>
                <a:endParaRPr lang="zh-CN" altLang="en-US" sz="2000" dirty="0">
                  <a:solidFill>
                    <a:srgbClr val="0070C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384" y="2337669"/>
                <a:ext cx="966905" cy="400097"/>
              </a:xfrm>
              <a:prstGeom prst="rect">
                <a:avLst/>
              </a:prstGeom>
              <a:blipFill rotWithShape="1">
                <a:blip r:embed="rId6"/>
                <a:stretch>
                  <a:fillRect t="-6061" r="-4403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椭圆 27"/>
          <p:cNvSpPr/>
          <p:nvPr/>
        </p:nvSpPr>
        <p:spPr>
          <a:xfrm>
            <a:off x="3470560" y="2779824"/>
            <a:ext cx="2923583" cy="2917672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5584245" y="2667000"/>
            <a:ext cx="888286" cy="58437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3075977" y="4217266"/>
            <a:ext cx="779671" cy="1410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1366725" y="2808816"/>
            <a:ext cx="1566349" cy="1376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3075980" y="2870054"/>
            <a:ext cx="694227" cy="12334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3062347" y="2781795"/>
            <a:ext cx="1637788" cy="358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5958202" y="3239396"/>
            <a:ext cx="1079209" cy="576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150701" y="3897192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36" name="椭圆 35"/>
          <p:cNvSpPr/>
          <p:nvPr/>
        </p:nvSpPr>
        <p:spPr>
          <a:xfrm>
            <a:off x="2696833" y="2511290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37" name="椭圆 36"/>
          <p:cNvSpPr/>
          <p:nvPr/>
        </p:nvSpPr>
        <p:spPr>
          <a:xfrm>
            <a:off x="2486282" y="3897192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38" name="椭圆 37"/>
          <p:cNvSpPr/>
          <p:nvPr/>
        </p:nvSpPr>
        <p:spPr>
          <a:xfrm>
            <a:off x="2691086" y="5339922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39" name="椭圆 38"/>
          <p:cNvSpPr/>
          <p:nvPr/>
        </p:nvSpPr>
        <p:spPr>
          <a:xfrm>
            <a:off x="3567616" y="3897192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0" name="椭圆 39"/>
          <p:cNvSpPr/>
          <p:nvPr/>
        </p:nvSpPr>
        <p:spPr>
          <a:xfrm>
            <a:off x="4434484" y="2852725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1" name="椭圆 40"/>
          <p:cNvSpPr/>
          <p:nvPr/>
        </p:nvSpPr>
        <p:spPr>
          <a:xfrm>
            <a:off x="4329979" y="4991127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2" name="椭圆 41"/>
          <p:cNvSpPr/>
          <p:nvPr/>
        </p:nvSpPr>
        <p:spPr>
          <a:xfrm>
            <a:off x="5448307" y="4764653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3" name="椭圆 42"/>
          <p:cNvSpPr/>
          <p:nvPr/>
        </p:nvSpPr>
        <p:spPr>
          <a:xfrm>
            <a:off x="5670170" y="3527426"/>
            <a:ext cx="576064" cy="57606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4" name="椭圆 43"/>
          <p:cNvSpPr/>
          <p:nvPr/>
        </p:nvSpPr>
        <p:spPr>
          <a:xfrm>
            <a:off x="6712210" y="2963344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5" name="椭圆 44"/>
          <p:cNvSpPr/>
          <p:nvPr/>
        </p:nvSpPr>
        <p:spPr>
          <a:xfrm>
            <a:off x="6974225" y="4415063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p:sp>
        <p:nvSpPr>
          <p:cNvPr id="46" name="椭圆 45"/>
          <p:cNvSpPr/>
          <p:nvPr/>
        </p:nvSpPr>
        <p:spPr>
          <a:xfrm>
            <a:off x="6361004" y="5301260"/>
            <a:ext cx="576064" cy="5760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150701" y="3891855"/>
                <a:ext cx="617322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01" y="3891855"/>
                <a:ext cx="617322" cy="5232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矩形 47"/>
          <p:cNvSpPr/>
          <p:nvPr/>
        </p:nvSpPr>
        <p:spPr>
          <a:xfrm>
            <a:off x="2793072" y="3261689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750199" y="3215882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99" y="3215882"/>
                <a:ext cx="32691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9"/>
          <p:cNvSpPr/>
          <p:nvPr/>
        </p:nvSpPr>
        <p:spPr>
          <a:xfrm>
            <a:off x="3103113" y="3554478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060240" y="3508671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40" y="3508671"/>
                <a:ext cx="32691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/>
          <p:cNvSpPr/>
          <p:nvPr/>
        </p:nvSpPr>
        <p:spPr>
          <a:xfrm>
            <a:off x="3229385" y="3151070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186512" y="310526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12" y="3105263"/>
                <a:ext cx="32691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/>
          <p:cNvSpPr/>
          <p:nvPr/>
        </p:nvSpPr>
        <p:spPr>
          <a:xfrm>
            <a:off x="2228486" y="3143577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185613" y="3097770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13" y="3097770"/>
                <a:ext cx="32691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矩形 55"/>
          <p:cNvSpPr/>
          <p:nvPr/>
        </p:nvSpPr>
        <p:spPr>
          <a:xfrm>
            <a:off x="3660351" y="2799322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617478" y="2753515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478" y="2753515"/>
                <a:ext cx="32691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矩形 57"/>
          <p:cNvSpPr/>
          <p:nvPr/>
        </p:nvSpPr>
        <p:spPr>
          <a:xfrm>
            <a:off x="3079069" y="4610952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036196" y="4565145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196" y="4565145"/>
                <a:ext cx="32691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矩形 59"/>
          <p:cNvSpPr/>
          <p:nvPr/>
        </p:nvSpPr>
        <p:spPr>
          <a:xfrm>
            <a:off x="2774314" y="4895266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731441" y="484945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41" y="4849459"/>
                <a:ext cx="326919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矩形 61"/>
          <p:cNvSpPr/>
          <p:nvPr/>
        </p:nvSpPr>
        <p:spPr>
          <a:xfrm>
            <a:off x="3281081" y="5017192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238208" y="4971385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208" y="4971385"/>
                <a:ext cx="326919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/>
          <p:cNvSpPr/>
          <p:nvPr/>
        </p:nvSpPr>
        <p:spPr>
          <a:xfrm>
            <a:off x="1958616" y="4078407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15743" y="4032600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743" y="4032600"/>
                <a:ext cx="326919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 65"/>
          <p:cNvSpPr/>
          <p:nvPr/>
        </p:nvSpPr>
        <p:spPr>
          <a:xfrm>
            <a:off x="3186512" y="4056180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143639" y="401037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39" y="4010373"/>
                <a:ext cx="326919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矩形 67"/>
          <p:cNvSpPr/>
          <p:nvPr/>
        </p:nvSpPr>
        <p:spPr>
          <a:xfrm>
            <a:off x="2113112" y="4918376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070239" y="487256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239" y="4872569"/>
                <a:ext cx="326919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矩形 69"/>
          <p:cNvSpPr/>
          <p:nvPr/>
        </p:nvSpPr>
        <p:spPr>
          <a:xfrm>
            <a:off x="3660350" y="5456881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617477" y="5411074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477" y="5411074"/>
                <a:ext cx="326919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7031122" y="3810186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988249" y="3764379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49" y="3764379"/>
                <a:ext cx="326919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矩形 73"/>
          <p:cNvSpPr/>
          <p:nvPr/>
        </p:nvSpPr>
        <p:spPr>
          <a:xfrm>
            <a:off x="6423968" y="3388568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81095" y="3342761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095" y="3342761"/>
                <a:ext cx="326919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矩形 75"/>
          <p:cNvSpPr/>
          <p:nvPr/>
        </p:nvSpPr>
        <p:spPr>
          <a:xfrm>
            <a:off x="6548539" y="4176560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505666" y="4130753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666" y="4130753"/>
                <a:ext cx="326919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694310" y="2510927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310" y="2510927"/>
                <a:ext cx="625593" cy="52320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484411" y="3904837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411" y="3904837"/>
                <a:ext cx="625593" cy="52320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676909" y="5332903"/>
                <a:ext cx="610269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909" y="5332903"/>
                <a:ext cx="610269" cy="523208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567616" y="3879566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616" y="3879566"/>
                <a:ext cx="625593" cy="52320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434484" y="2836166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484" y="2836166"/>
                <a:ext cx="625593" cy="52320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309350" y="4991127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350" y="4991127"/>
                <a:ext cx="625593" cy="523208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670170" y="3497020"/>
                <a:ext cx="625593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170" y="3497020"/>
                <a:ext cx="625593" cy="523208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48307" y="4773550"/>
                <a:ext cx="617579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307" y="4773550"/>
                <a:ext cx="617579" cy="523208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615439" y="2954278"/>
                <a:ext cx="769608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39" y="2954278"/>
                <a:ext cx="769608" cy="523208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877453" y="4395915"/>
                <a:ext cx="769608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53" y="4395915"/>
                <a:ext cx="769608" cy="523208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267803" y="5296045"/>
                <a:ext cx="769608" cy="523208"/>
              </a:xfrm>
              <a:prstGeom prst="rect">
                <a:avLst/>
              </a:prstGeom>
              <a:noFill/>
            </p:spPr>
            <p:txBody>
              <a:bodyPr wrap="none" lIns="91427" tIns="45714" rIns="91427" bIns="45714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803" y="5296045"/>
                <a:ext cx="769608" cy="523208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椭圆 88"/>
          <p:cNvSpPr/>
          <p:nvPr/>
        </p:nvSpPr>
        <p:spPr>
          <a:xfrm>
            <a:off x="1037282" y="1904999"/>
            <a:ext cx="5356862" cy="4535873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320655" y="1805402"/>
                <a:ext cx="3989025" cy="400097"/>
              </a:xfrm>
              <a:prstGeom prst="rect">
                <a:avLst/>
              </a:prstGeom>
              <a:noFill/>
            </p:spPr>
            <p:txBody>
              <a:bodyPr wrap="square" lIns="91427" tIns="45714" rIns="91427" bIns="45714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smtClean="0">
                        <a:solidFill>
                          <a:srgbClr val="C00000"/>
                        </a:solidFill>
                        <a:latin typeface="Cambria Math"/>
                      </a:rPr>
                      <m:t>an</m:t>
                    </m:r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</a:rPr>
                      <m:t>chored</m:t>
                    </m:r>
                    <m:r>
                      <a:rPr lang="en-US" altLang="zh-CN" sz="200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+mn-ea"/>
                  </a:rPr>
                  <a:t>-</a:t>
                </a:r>
                <a:r>
                  <a:rPr lang="en-US" altLang="zh-CN" sz="2000" dirty="0" smtClean="0">
                    <a:solidFill>
                      <a:srgbClr val="C00000"/>
                    </a:solidFill>
                    <a:latin typeface="+mn-ea"/>
                  </a:rPr>
                  <a:t>truss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+mn-ea"/>
                  </a:rPr>
                  <a:t> </a:t>
                </a:r>
                <a:r>
                  <a:rPr lang="en-US" altLang="zh-CN" sz="2000" dirty="0" smtClean="0">
                    <a:solidFill>
                      <a:srgbClr val="C00000"/>
                    </a:solidFill>
                    <a:latin typeface="+mn-ea"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000" dirty="0">
                  <a:solidFill>
                    <a:srgbClr val="C0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55" y="1805402"/>
                <a:ext cx="3989025" cy="400097"/>
              </a:xfrm>
              <a:prstGeom prst="rect">
                <a:avLst/>
              </a:prstGeom>
              <a:blipFill rotWithShape="1">
                <a:blip r:embed="rId3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接连接符 90"/>
          <p:cNvCxnSpPr/>
          <p:nvPr/>
        </p:nvCxnSpPr>
        <p:spPr>
          <a:xfrm flipH="1">
            <a:off x="5111142" y="2133600"/>
            <a:ext cx="700929" cy="37769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6899474" y="5055184"/>
            <a:ext cx="241175" cy="277719"/>
          </a:xfrm>
          <a:prstGeom prst="rect">
            <a:avLst/>
          </a:prstGeom>
          <a:solidFill>
            <a:schemeClr val="bg1"/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856601" y="5009377"/>
                <a:ext cx="3269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601" y="5009377"/>
                <a:ext cx="326919" cy="369332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接箭头连接符 97"/>
          <p:cNvCxnSpPr/>
          <p:nvPr/>
        </p:nvCxnSpPr>
        <p:spPr>
          <a:xfrm>
            <a:off x="1008918" y="3194460"/>
            <a:ext cx="286482" cy="683543"/>
          </a:xfrm>
          <a:prstGeom prst="straightConnector1">
            <a:avLst/>
          </a:prstGeom>
          <a:ln w="3810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 flipV="1">
            <a:off x="900671" y="4539128"/>
            <a:ext cx="394729" cy="349543"/>
          </a:xfrm>
          <a:prstGeom prst="straightConnector1">
            <a:avLst/>
          </a:prstGeom>
          <a:ln w="38100">
            <a:solidFill>
              <a:srgbClr val="E46C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/>
              <p:cNvSpPr/>
              <p:nvPr/>
            </p:nvSpPr>
            <p:spPr>
              <a:xfrm>
                <a:off x="1204462" y="1904999"/>
                <a:ext cx="9010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altLang="zh-CN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00" name="矩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462" y="1904999"/>
                <a:ext cx="901016" cy="40011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3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792088"/>
          </a:xfrm>
          <a:prstGeom prst="rect">
            <a:avLst/>
          </a:prstGeom>
          <a:ln w="12700">
            <a:noFill/>
          </a:ln>
        </p:spPr>
        <p:txBody>
          <a:bodyPr/>
          <a:lstStyle/>
          <a:p>
            <a:pPr algn="l"/>
            <a:r>
              <a:rPr lang="en-US" altLang="zh-CN" sz="3200" b="1" dirty="0">
                <a:latin typeface="+mn-lt"/>
                <a:ea typeface="Verdana" pitchFamily="34" charset="0"/>
                <a:cs typeface="Verdana" pitchFamily="34" charset="0"/>
              </a:rPr>
              <a:t>A G</a:t>
            </a:r>
            <a:r>
              <a:rPr lang="en-US" altLang="zh-CN" sz="3200" b="1" dirty="0" smtClean="0">
                <a:latin typeface="+mn-lt"/>
                <a:ea typeface="Verdana" pitchFamily="34" charset="0"/>
                <a:cs typeface="Verdana" pitchFamily="34" charset="0"/>
              </a:rPr>
              <a:t>reedy Heuristic (AKT)</a:t>
            </a:r>
            <a:endParaRPr lang="en-US" altLang="zh-CN" sz="3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457200" y="1323098"/>
                <a:ext cx="8153400" cy="4772902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400" dirty="0"/>
                  <a:t>Find 1 best anchor which has the largest number of followers in each </a:t>
                </a:r>
                <a:r>
                  <a:rPr lang="en-US" altLang="zh-CN" sz="2400" dirty="0" smtClean="0"/>
                  <a:t>iteration.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8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Optimization </a:t>
                </a:r>
                <a:r>
                  <a:rPr lang="en-US" altLang="zh-CN" sz="28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objectives</a:t>
                </a:r>
                <a:r>
                  <a:rPr lang="zh-CN" altLang="en-US" sz="28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：</a:t>
                </a:r>
                <a:endParaRPr lang="en-US" altLang="zh-CN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400" b="1" dirty="0" smtClean="0">
                    <a:solidFill>
                      <a:srgbClr val="E46C0A"/>
                    </a:solidFill>
                    <a:ea typeface="+mn-ea"/>
                    <a:cs typeface="Arial" pitchFamily="34" charset="0"/>
                  </a:rPr>
                  <a:t>Obj-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E46C0A"/>
                        </a:solidFill>
                        <a:latin typeface="Cambria Math"/>
                        <a:ea typeface="+mn-ea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altLang="zh-CN" sz="2400" b="1" dirty="0">
                    <a:solidFill>
                      <a:srgbClr val="E46C0A"/>
                    </a:solidFill>
                    <a:latin typeface="+mn-ea"/>
                    <a:ea typeface="+mn-ea"/>
                    <a:cs typeface="Arial" pitchFamily="34" charset="0"/>
                  </a:rPr>
                  <a:t>. </a:t>
                </a:r>
                <a:r>
                  <a:rPr lang="en-US" altLang="zh-CN" sz="2400" dirty="0">
                    <a:latin typeface="Arial" pitchFamily="34" charset="0"/>
                    <a:cs typeface="Arial" pitchFamily="34" charset="0"/>
                  </a:rPr>
                  <a:t>Prune unpromising candidate </a:t>
                </a:r>
                <a:r>
                  <a:rPr lang="en-US" altLang="zh-CN" sz="2400" dirty="0" smtClean="0">
                    <a:latin typeface="Arial" pitchFamily="34" charset="0"/>
                    <a:cs typeface="Arial" pitchFamily="34" charset="0"/>
                  </a:rPr>
                  <a:t>anchor vertices</a:t>
                </a:r>
                <a:r>
                  <a:rPr lang="en-US" altLang="zh-CN" sz="24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en-US" altLang="zh-CN" sz="2400" b="1" dirty="0" smtClean="0">
                  <a:solidFill>
                    <a:schemeClr val="accent6">
                      <a:lumMod val="50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400" b="1" dirty="0" smtClean="0">
                    <a:solidFill>
                      <a:srgbClr val="E46C0A"/>
                    </a:solidFill>
                    <a:latin typeface="+mn-ea"/>
                    <a:ea typeface="+mn-ea"/>
                    <a:cs typeface="Arial" pitchFamily="34" charset="0"/>
                  </a:rPr>
                  <a:t>Obj-2</a:t>
                </a:r>
                <a:r>
                  <a:rPr lang="en-US" altLang="zh-CN" sz="2400" b="1" dirty="0">
                    <a:solidFill>
                      <a:srgbClr val="E46C0A"/>
                    </a:solidFill>
                    <a:latin typeface="+mn-ea"/>
                    <a:ea typeface="+mn-ea"/>
                    <a:cs typeface="Arial" pitchFamily="34" charset="0"/>
                  </a:rPr>
                  <a:t>. </a:t>
                </a:r>
                <a:r>
                  <a:rPr lang="en-US" altLang="zh-CN" sz="2400" dirty="0">
                    <a:latin typeface="Arial" pitchFamily="34" charset="0"/>
                    <a:cs typeface="Arial" pitchFamily="34" charset="0"/>
                  </a:rPr>
                  <a:t>Speed up anchored </a:t>
                </a:r>
                <a:r>
                  <a:rPr lang="en-US" altLang="zh-CN" sz="2400" i="1" dirty="0">
                    <a:latin typeface="Arial" pitchFamily="34" charset="0"/>
                    <a:cs typeface="Arial" pitchFamily="34" charset="0"/>
                  </a:rPr>
                  <a:t>k</a:t>
                </a:r>
                <a:r>
                  <a:rPr lang="en-US" altLang="zh-CN" sz="2400" dirty="0">
                    <a:latin typeface="Arial" pitchFamily="34" charset="0"/>
                    <a:cs typeface="Arial" pitchFamily="34" charset="0"/>
                  </a:rPr>
                  <a:t>-truss computation for one anchor</a:t>
                </a:r>
                <a:r>
                  <a:rPr lang="en-US" altLang="zh-CN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altLang="zh-CN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7200" y="1323098"/>
                <a:ext cx="8153400" cy="4772902"/>
              </a:xfrm>
              <a:prstGeom prst="rect">
                <a:avLst/>
              </a:prstGeom>
              <a:blipFill rotWithShape="1">
                <a:blip r:embed="rId3"/>
                <a:stretch>
                  <a:fillRect l="-1495" t="-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0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- ENG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UNSW">
      <a:majorFont>
        <a:latin typeface="Somm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53746</TotalTime>
  <Words>2476</Words>
  <Application>Microsoft Office PowerPoint</Application>
  <PresentationFormat>全屏显示(4:3)</PresentationFormat>
  <Paragraphs>356</Paragraphs>
  <Slides>30</Slides>
  <Notes>30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Powerpoint Template - ENG</vt:lpstr>
      <vt:lpstr>PowerPoint 演示文稿</vt:lpstr>
      <vt:lpstr>The Collapse of Friendster</vt:lpstr>
      <vt:lpstr>Prevent Network Unraveling</vt:lpstr>
      <vt:lpstr>The Model of k-Truss</vt:lpstr>
      <vt:lpstr>The Computation of k-Truss</vt:lpstr>
      <vt:lpstr>Anchored k-Truss Problem</vt:lpstr>
      <vt:lpstr>Anchored k-Truss Problem</vt:lpstr>
      <vt:lpstr>Anchored k-Truss Problem</vt:lpstr>
      <vt:lpstr>A Greedy Heuristic (AKT)</vt:lpstr>
      <vt:lpstr>Theorems for Anchoring One Node</vt:lpstr>
      <vt:lpstr>The Edge Layers</vt:lpstr>
      <vt:lpstr>The Edge Layers</vt:lpstr>
      <vt:lpstr>The Edge Layers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Triangle Hold Path in Edge Layers (L)</vt:lpstr>
      <vt:lpstr>Triangle Hold Path in Edge Layers (L)</vt:lpstr>
      <vt:lpstr>Triangle Hold Path in Edge Layers (L)</vt:lpstr>
      <vt:lpstr>More Theorems for Anchored k-Truss</vt:lpstr>
      <vt:lpstr>PowerPoint 演示文稿</vt:lpstr>
      <vt:lpstr>PowerPoint 演示文稿</vt:lpstr>
      <vt:lpstr>Comparing Core and Truss</vt:lpstr>
      <vt:lpstr>PowerPoint 演示文稿</vt:lpstr>
      <vt:lpstr>PowerPoint 演示文稿</vt:lpstr>
      <vt:lpstr>THANK YOU</vt:lpstr>
      <vt:lpstr>Prevent Network Unraveling</vt:lpstr>
      <vt:lpstr>Anchored k-Core Problem</vt:lpstr>
    </vt:vector>
  </TitlesOfParts>
  <Company>University of New South Wales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Hall</dc:creator>
  <cp:lastModifiedBy>Haiyan Hua</cp:lastModifiedBy>
  <cp:revision>1335</cp:revision>
  <dcterms:created xsi:type="dcterms:W3CDTF">2011-09-09T04:59:58Z</dcterms:created>
  <dcterms:modified xsi:type="dcterms:W3CDTF">2018-04-18T09:36:28Z</dcterms:modified>
</cp:coreProperties>
</file>