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65" r:id="rId3"/>
    <p:sldId id="396" r:id="rId4"/>
    <p:sldId id="391" r:id="rId5"/>
    <p:sldId id="398" r:id="rId6"/>
    <p:sldId id="400" r:id="rId7"/>
    <p:sldId id="431" r:id="rId8"/>
    <p:sldId id="432" r:id="rId9"/>
    <p:sldId id="433" r:id="rId10"/>
    <p:sldId id="434" r:id="rId11"/>
    <p:sldId id="435" r:id="rId12"/>
    <p:sldId id="401" r:id="rId13"/>
    <p:sldId id="429" r:id="rId14"/>
    <p:sldId id="439" r:id="rId15"/>
    <p:sldId id="416" r:id="rId16"/>
    <p:sldId id="436" r:id="rId17"/>
    <p:sldId id="437" r:id="rId18"/>
    <p:sldId id="438" r:id="rId19"/>
    <p:sldId id="440" r:id="rId20"/>
    <p:sldId id="444" r:id="rId21"/>
    <p:sldId id="445" r:id="rId22"/>
    <p:sldId id="446" r:id="rId23"/>
    <p:sldId id="447" r:id="rId24"/>
    <p:sldId id="448" r:id="rId25"/>
    <p:sldId id="449" r:id="rId26"/>
    <p:sldId id="450" r:id="rId27"/>
    <p:sldId id="451" r:id="rId28"/>
    <p:sldId id="452" r:id="rId29"/>
    <p:sldId id="453" r:id="rId30"/>
    <p:sldId id="454" r:id="rId31"/>
    <p:sldId id="456" r:id="rId32"/>
    <p:sldId id="457" r:id="rId33"/>
    <p:sldId id="423" r:id="rId34"/>
    <p:sldId id="424" r:id="rId35"/>
    <p:sldId id="426" r:id="rId36"/>
    <p:sldId id="427" r:id="rId37"/>
    <p:sldId id="430" r:id="rId38"/>
    <p:sldId id="28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00"/>
    <a:srgbClr val="008000"/>
    <a:srgbClr val="009900"/>
    <a:srgbClr val="F8F8F8"/>
    <a:srgbClr val="FF9900"/>
    <a:srgbClr val="E6BA00"/>
    <a:srgbClr val="DEE303"/>
    <a:srgbClr val="FFCC00"/>
    <a:srgbClr val="17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5" autoAdjust="0"/>
    <p:restoredTop sz="84715" autoAdjust="0"/>
  </p:normalViewPr>
  <p:slideViewPr>
    <p:cSldViewPr>
      <p:cViewPr>
        <p:scale>
          <a:sx n="80" d="100"/>
          <a:sy n="80" d="100"/>
        </p:scale>
        <p:origin x="-1020" y="72"/>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5AB564E-8DD3-43C2-AFB7-223388810126}" type="datetime1">
              <a:rPr lang="en-US"/>
              <a:pPr>
                <a:defRPr/>
              </a:pPr>
              <a:t>7/5/2017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44D22AB-8B33-4A9A-9D43-0254551D1210}" type="slidenum">
              <a:rPr lang="en-US"/>
              <a:pPr>
                <a:defRPr/>
              </a:pPr>
              <a:t>‹#›</a:t>
            </a:fld>
            <a:endParaRPr lang="en-US" dirty="0"/>
          </a:p>
        </p:txBody>
      </p:sp>
    </p:spTree>
    <p:extLst>
      <p:ext uri="{BB962C8B-B14F-4D97-AF65-F5344CB8AC3E}">
        <p14:creationId xmlns:p14="http://schemas.microsoft.com/office/powerpoint/2010/main" val="3456111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5E1AD7B-4542-4831-83D1-A3C1C197997B}" type="datetime1">
              <a:rPr lang="en-US"/>
              <a:pPr>
                <a:defRPr/>
              </a:pPr>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C233987-0B2C-4326-939F-C61AF89149BD}" type="slidenum">
              <a:rPr lang="en-US"/>
              <a:pPr>
                <a:defRPr/>
              </a:pPr>
              <a:t>‹#›</a:t>
            </a:fld>
            <a:endParaRPr lang="en-US" dirty="0"/>
          </a:p>
        </p:txBody>
      </p:sp>
    </p:spTree>
    <p:extLst>
      <p:ext uri="{BB962C8B-B14F-4D97-AF65-F5344CB8AC3E}">
        <p14:creationId xmlns:p14="http://schemas.microsoft.com/office/powerpoint/2010/main" val="866269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Hello,</a:t>
            </a:r>
            <a:r>
              <a:rPr lang="en-US" altLang="en-US" baseline="0" dirty="0" smtClean="0"/>
              <a:t> everyone.  The title of our  paper is “”, and this is a joint work with Dr. Ying Zhang, Dr. </a:t>
            </a:r>
            <a:r>
              <a:rPr lang="en-US" altLang="en-US" baseline="0" dirty="0" err="1" smtClean="0"/>
              <a:t>Wenjie</a:t>
            </a:r>
            <a:r>
              <a:rPr lang="en-US" altLang="en-US" baseline="0" dirty="0" smtClean="0"/>
              <a:t> Zhang, and Prof. </a:t>
            </a:r>
            <a:r>
              <a:rPr lang="en-US" altLang="en-US" baseline="0" dirty="0" err="1" smtClean="0"/>
              <a:t>Xuemin</a:t>
            </a:r>
            <a:r>
              <a:rPr lang="en-US" altLang="en-US" baseline="0" dirty="0" smtClean="0"/>
              <a:t> Lin</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98B3621-77D5-47E5-BA3A-02C3D42AD78D}"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2</a:t>
            </a:fld>
            <a:endParaRPr lang="en-US"/>
          </a:p>
        </p:txBody>
      </p:sp>
    </p:spTree>
    <p:extLst>
      <p:ext uri="{BB962C8B-B14F-4D97-AF65-F5344CB8AC3E}">
        <p14:creationId xmlns:p14="http://schemas.microsoft.com/office/powerpoint/2010/main" val="788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One algorithm is to use bitmap signature. First, we hash each record into a bitmap</a:t>
            </a:r>
            <a:r>
              <a:rPr lang="en-US" altLang="zh-CN" baseline="0" dirty="0" smtClean="0"/>
              <a:t> signature with a fixed length, where we set a bit by applying the mod operator. It is easy to show that the signature is a good pruning method to filter non-result pairs. That is, given a record pair r and s, if the signature of r is not included by that of s, then r cannot be a subset of s. On the other hand, the bitmap inclusion test can be efficiently done with some basic bitwise operator. Therefore, we can avoid many set comparisons by utilizing the time-saving bitwise operator.  </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9</a:t>
            </a:fld>
            <a:endParaRPr lang="en-US" dirty="0"/>
          </a:p>
        </p:txBody>
      </p:sp>
    </p:spTree>
    <p:extLst>
      <p:ext uri="{BB962C8B-B14F-4D97-AF65-F5344CB8AC3E}">
        <p14:creationId xmlns:p14="http://schemas.microsoft.com/office/powerpoint/2010/main" val="104942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17</a:t>
            </a:fld>
            <a:endParaRPr lang="en-US" dirty="0"/>
          </a:p>
        </p:txBody>
      </p:sp>
    </p:spTree>
    <p:extLst>
      <p:ext uri="{BB962C8B-B14F-4D97-AF65-F5344CB8AC3E}">
        <p14:creationId xmlns:p14="http://schemas.microsoft.com/office/powerpoint/2010/main" val="1665695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2" descr="\\ad.unsw.edu.au\oneunsw\PVS\MS\All Staff\Branding\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4313"/>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4392488" y="3340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atin typeface="Sommet"/>
                <a:cs typeface="Aharoni" pitchFamily="2" charset="-79"/>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mj-lt"/>
              </a:defRPr>
            </a:lvl1pPr>
          </a:lstStyle>
          <a:p>
            <a:pPr lvl="0"/>
            <a:r>
              <a:rPr lang="en-US" smtClean="0"/>
              <a:t>Click to edit Master text styles</a:t>
            </a:r>
          </a:p>
        </p:txBody>
      </p:sp>
    </p:spTree>
    <p:extLst>
      <p:ext uri="{BB962C8B-B14F-4D97-AF65-F5344CB8AC3E}">
        <p14:creationId xmlns:p14="http://schemas.microsoft.com/office/powerpoint/2010/main" val="428607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395288" y="6381750"/>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defRPr/>
            </a:pPr>
            <a:fld id="{A18BA003-E257-4D14-AB01-41CAFAB4B57B}" type="slidenum">
              <a:rPr lang="en-US" sz="1400" b="1" smtClean="0">
                <a:latin typeface="Sommet bold"/>
              </a:rPr>
              <a:pPr eaLnBrk="1" hangingPunct="1">
                <a:spcBef>
                  <a:spcPct val="20000"/>
                </a:spcBef>
                <a:buFont typeface="Arial" pitchFamily="34" charset="0"/>
                <a:buNone/>
                <a:defRPr/>
              </a:pPr>
              <a:t>‹#›</a:t>
            </a:fld>
            <a:endParaRPr lang="en-US" sz="1400" b="1" dirty="0" smtClean="0">
              <a:latin typeface="Sommet bold"/>
            </a:endParaRPr>
          </a:p>
        </p:txBody>
      </p:sp>
      <p:sp>
        <p:nvSpPr>
          <p:cNvPr id="2" name="Title 1"/>
          <p:cNvSpPr>
            <a:spLocks noGrp="1"/>
          </p:cNvSpPr>
          <p:nvPr>
            <p:ph type="title"/>
          </p:nvPr>
        </p:nvSpPr>
        <p:spPr>
          <a:xfrm>
            <a:off x="457200" y="476672"/>
            <a:ext cx="8229600" cy="792088"/>
          </a:xfrm>
          <a:prstGeom prst="rect">
            <a:avLst/>
          </a:prstGeom>
          <a:ln w="12700">
            <a:noFill/>
          </a:ln>
        </p:spPr>
        <p:txBody>
          <a:bodyPr/>
          <a:lstStyle>
            <a:lvl1pPr algn="l">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323098"/>
            <a:ext cx="8229600" cy="4606232"/>
          </a:xfrm>
          <a:prstGeom prst="rect">
            <a:avLst/>
          </a:prstGeom>
        </p:spPr>
        <p:txBody>
          <a:bodyPr/>
          <a:lstStyle>
            <a:lvl1pPr>
              <a:buNone/>
              <a:defRPr sz="1400" baseline="0">
                <a:latin typeface="+mn-lt"/>
                <a:cs typeface="Microsoft Sans Serif"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39290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X:\Brand Guidelines\2010 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068638"/>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atin typeface="+mj-lt"/>
              </a:defRPr>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atin typeface="+mj-lt"/>
              </a:defRPr>
            </a:lvl1pPr>
          </a:lstStyle>
          <a:p>
            <a:pPr lvl="0"/>
            <a:r>
              <a:rPr lang="en-US" smtClean="0"/>
              <a:t>Click to edit Master text styles</a:t>
            </a:r>
          </a:p>
        </p:txBody>
      </p:sp>
      <p:sp>
        <p:nvSpPr>
          <p:cNvPr id="7" name="Text Placeholder 8"/>
          <p:cNvSpPr>
            <a:spLocks noGrp="1"/>
          </p:cNvSpPr>
          <p:nvPr>
            <p:ph type="body" sz="quarter" idx="12"/>
          </p:nvPr>
        </p:nvSpPr>
        <p:spPr>
          <a:xfrm>
            <a:off x="3707904" y="4924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68628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34385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36005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55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9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n-lt"/>
                <a:cs typeface="Microsoft Sans Serif" pitchFamily="34" charset="0"/>
              </a:defRPr>
            </a:lvl1pPr>
            <a:lvl2pPr>
              <a:defRPr sz="2000">
                <a:latin typeface="+mn-lt"/>
                <a:cs typeface="Microsoft Sans Serif" pitchFamily="34" charset="0"/>
              </a:defRPr>
            </a:lvl2pPr>
            <a:lvl3pPr>
              <a:defRPr sz="1800">
                <a:latin typeface="+mn-lt"/>
                <a:cs typeface="Microsoft Sans Serif" pitchFamily="34" charset="0"/>
              </a:defRPr>
            </a:lvl3pPr>
            <a:lvl4pPr>
              <a:defRPr sz="1600">
                <a:latin typeface="+mn-lt"/>
                <a:cs typeface="Microsoft Sans Serif" pitchFamily="34" charset="0"/>
              </a:defRPr>
            </a:lvl4pPr>
            <a:lvl5pPr>
              <a:defRPr sz="1600">
                <a:latin typeface="+mn-lt"/>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n-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3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n-lt"/>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946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Sommet" pitchFamily="50" charset="0"/>
          <a:ea typeface="MS PGothic" pitchFamily="34" charset="-128"/>
        </a:defRPr>
      </a:lvl2pPr>
      <a:lvl3pPr algn="ctr" rtl="0" eaLnBrk="0" fontAlgn="base" hangingPunct="0">
        <a:spcBef>
          <a:spcPct val="0"/>
        </a:spcBef>
        <a:spcAft>
          <a:spcPct val="0"/>
        </a:spcAft>
        <a:defRPr sz="4400">
          <a:solidFill>
            <a:schemeClr val="tx1"/>
          </a:solidFill>
          <a:latin typeface="Sommet" pitchFamily="50" charset="0"/>
          <a:ea typeface="MS PGothic" pitchFamily="34" charset="-128"/>
        </a:defRPr>
      </a:lvl3pPr>
      <a:lvl4pPr algn="ctr" rtl="0" eaLnBrk="0" fontAlgn="base" hangingPunct="0">
        <a:spcBef>
          <a:spcPct val="0"/>
        </a:spcBef>
        <a:spcAft>
          <a:spcPct val="0"/>
        </a:spcAft>
        <a:defRPr sz="4400">
          <a:solidFill>
            <a:schemeClr val="tx1"/>
          </a:solidFill>
          <a:latin typeface="Sommet" pitchFamily="50" charset="0"/>
          <a:ea typeface="MS PGothic" pitchFamily="34" charset="-128"/>
        </a:defRPr>
      </a:lvl4pPr>
      <a:lvl5pPr algn="ctr" rtl="0" eaLnBrk="0" fontAlgn="base" hangingPunct="0">
        <a:spcBef>
          <a:spcPct val="0"/>
        </a:spcBef>
        <a:spcAft>
          <a:spcPct val="0"/>
        </a:spcAft>
        <a:defRPr sz="4400">
          <a:solidFill>
            <a:schemeClr val="tx1"/>
          </a:solidFill>
          <a:latin typeface="Sommet" pitchFamily="50" charset="0"/>
          <a:ea typeface="MS PGothic" pitchFamily="34"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70.png"/><Relationship Id="rId4" Type="http://schemas.openxmlformats.org/officeDocument/2006/relationships/image" Target="../media/image360.png"/></Relationships>
</file>

<file path=ppt/slides/_rels/slide15.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6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4.xml"/><Relationship Id="rId7" Type="http://schemas.openxmlformats.org/officeDocument/2006/relationships/image" Target="../media/image36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1.png"/><Relationship Id="rId5" Type="http://schemas.openxmlformats.org/officeDocument/2006/relationships/image" Target="../media/image4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53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1.png"/><Relationship Id="rId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4.png"/><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1.png"/><Relationship Id="rId5" Type="http://schemas.openxmlformats.org/officeDocument/2006/relationships/image" Target="../media/image52.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630.png"/><Relationship Id="rId5" Type="http://schemas.openxmlformats.org/officeDocument/2006/relationships/image" Target="../media/image620.png"/><Relationship Id="rId4" Type="http://schemas.openxmlformats.org/officeDocument/2006/relationships/image" Target="../media/image610.pn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56125" y="3340100"/>
            <a:ext cx="4283075" cy="288925"/>
          </a:xfrm>
        </p:spPr>
        <p:txBody>
          <a:bodyPr vert="horz" wrap="square" lIns="91440" tIns="45720" rIns="91440" bIns="45720" numCol="1" anchor="t" anchorCtr="0" compatLnSpc="1">
            <a:prstTxWarp prst="textNoShape">
              <a:avLst/>
            </a:prstTxWarp>
          </a:bodyPr>
          <a:lstStyle/>
          <a:p>
            <a:pPr eaLnBrk="1" hangingPunct="1">
              <a:buFont typeface="Arial" charset="0"/>
              <a:buNone/>
              <a:defRPr/>
            </a:pPr>
            <a:r>
              <a:rPr lang="en-US" dirty="0" smtClean="0">
                <a:latin typeface="Century Gothic" panose="020B0502020202020204" pitchFamily="34" charset="0"/>
                <a:ea typeface="ＭＳ Ｐゴシック" pitchFamily="-84" charset="-128"/>
              </a:rPr>
              <a:t>Computer Science and Engineering</a:t>
            </a:r>
          </a:p>
        </p:txBody>
      </p:sp>
      <p:sp>
        <p:nvSpPr>
          <p:cNvPr id="5" name="TextBox 4"/>
          <p:cNvSpPr txBox="1"/>
          <p:nvPr/>
        </p:nvSpPr>
        <p:spPr>
          <a:xfrm>
            <a:off x="235743" y="4267200"/>
            <a:ext cx="8755858" cy="369332"/>
          </a:xfrm>
          <a:prstGeom prst="rect">
            <a:avLst/>
          </a:prstGeom>
        </p:spPr>
        <p:txBody>
          <a:bodyPr wrap="square">
            <a:spAutoFit/>
          </a:bodyPr>
          <a:lstStyle/>
          <a:p>
            <a:pPr marL="342900" indent="-342900" algn="ctr" fontAlgn="auto">
              <a:spcBef>
                <a:spcPct val="20000"/>
              </a:spcBef>
              <a:spcAft>
                <a:spcPts val="0"/>
              </a:spcAft>
              <a:defRPr/>
            </a:pPr>
            <a:r>
              <a:rPr lang="en-US" b="1" dirty="0" err="1" smtClean="0">
                <a:latin typeface="Times New Roman" panose="02020603050405020304" pitchFamily="18" charset="0"/>
                <a:cs typeface="Times New Roman" panose="02020603050405020304" pitchFamily="18" charset="0"/>
              </a:rPr>
              <a:t>Jianye</a:t>
            </a:r>
            <a:r>
              <a:rPr lang="en-US" b="1" dirty="0" smtClean="0">
                <a:latin typeface="Times New Roman" panose="02020603050405020304" pitchFamily="18" charset="0"/>
                <a:cs typeface="Times New Roman" panose="02020603050405020304" pitchFamily="18" charset="0"/>
              </a:rPr>
              <a:t> Yang</a:t>
            </a:r>
            <a:r>
              <a:rPr lang="en-US" b="1" baseline="30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Wenjie</a:t>
            </a:r>
            <a:r>
              <a:rPr lang="en-US" dirty="0">
                <a:latin typeface="Times New Roman" panose="02020603050405020304" pitchFamily="18" charset="0"/>
                <a:cs typeface="Times New Roman" panose="02020603050405020304" pitchFamily="18" charset="0"/>
              </a:rPr>
              <a:t> Zhang</a:t>
            </a:r>
            <a:r>
              <a:rPr lang="en-US"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Shiyu</a:t>
            </a:r>
            <a:r>
              <a:rPr lang="en-US" dirty="0" smtClean="0">
                <a:latin typeface="Times New Roman" panose="02020603050405020304" pitchFamily="18" charset="0"/>
                <a:cs typeface="Times New Roman" panose="02020603050405020304" pitchFamily="18" charset="0"/>
              </a:rPr>
              <a:t> Yang</a:t>
            </a:r>
            <a:r>
              <a:rPr lang="en-US" baseline="30000" dirty="0">
                <a:latin typeface="Times New Roman" panose="02020603050405020304" pitchFamily="18" charset="0"/>
                <a:cs typeface="Times New Roman" panose="02020603050405020304" pitchFamily="18" charset="0"/>
              </a:rPr>
              <a:t>1 </a:t>
            </a:r>
            <a:r>
              <a:rPr lang="en-US" dirty="0" smtClean="0">
                <a:latin typeface="Times New Roman" panose="02020603050405020304" pitchFamily="18" charset="0"/>
                <a:cs typeface="Times New Roman" panose="02020603050405020304" pitchFamily="18" charset="0"/>
              </a:rPr>
              <a:t>, Ying Zhang</a:t>
            </a:r>
            <a:r>
              <a:rPr lang="en-US" baseline="300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Xuemin</a:t>
            </a:r>
            <a:r>
              <a:rPr lang="en-US" dirty="0" smtClean="0">
                <a:latin typeface="Times New Roman" panose="02020603050405020304" pitchFamily="18" charset="0"/>
                <a:cs typeface="Times New Roman" panose="02020603050405020304" pitchFamily="18" charset="0"/>
              </a:rPr>
              <a:t> Lin</a:t>
            </a:r>
            <a:r>
              <a:rPr lang="en-US" baseline="30000" dirty="0" smtClean="0">
                <a:latin typeface="Times New Roman" panose="02020603050405020304" pitchFamily="18" charset="0"/>
                <a:cs typeface="Times New Roman" panose="02020603050405020304" pitchFamily="18" charset="0"/>
              </a:rPr>
              <a:t>1</a:t>
            </a:r>
            <a:endParaRPr lang="en-US" baseline="30000" dirty="0">
              <a:latin typeface="Times New Roman" panose="02020603050405020304" pitchFamily="18" charset="0"/>
              <a:cs typeface="Times New Roman" panose="02020603050405020304" pitchFamily="18" charset="0"/>
            </a:endParaRPr>
          </a:p>
        </p:txBody>
      </p:sp>
      <p:sp>
        <p:nvSpPr>
          <p:cNvPr id="10245" name="Text Placeholder 2"/>
          <p:cNvSpPr>
            <a:spLocks noGrp="1"/>
          </p:cNvSpPr>
          <p:nvPr>
            <p:ph type="body" sz="quarter" idx="10"/>
          </p:nvPr>
        </p:nvSpPr>
        <p:spPr bwMode="auto">
          <a:xfrm>
            <a:off x="1600200" y="1981200"/>
            <a:ext cx="7391401"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zh-CN" sz="3000" b="1" dirty="0" smtClean="0">
                <a:latin typeface="+mn-lt"/>
              </a:rPr>
              <a:t>TT-Join: Efficient Set Containment Join</a:t>
            </a:r>
            <a:endParaRPr lang="en-AU" altLang="en-US" sz="3000" b="1" dirty="0" smtClean="0">
              <a:latin typeface="+mn-lt"/>
            </a:endParaRPr>
          </a:p>
        </p:txBody>
      </p:sp>
      <p:sp>
        <p:nvSpPr>
          <p:cNvPr id="7" name="TextBox 9"/>
          <p:cNvSpPr txBox="1">
            <a:spLocks noChangeArrowheads="1"/>
          </p:cNvSpPr>
          <p:nvPr/>
        </p:nvSpPr>
        <p:spPr bwMode="auto">
          <a:xfrm>
            <a:off x="1967706" y="5117610"/>
            <a:ext cx="5500687"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1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University of New South Wales, </a:t>
            </a:r>
            <a:r>
              <a:rPr lang="en-US" sz="1600" dirty="0" smtClean="0">
                <a:latin typeface="Times New Roman" panose="02020603050405020304" pitchFamily="18" charset="0"/>
                <a:cs typeface="Times New Roman" panose="02020603050405020304" pitchFamily="18" charset="0"/>
              </a:rPr>
              <a:t>Australia</a:t>
            </a:r>
          </a:p>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2 </a:t>
            </a:r>
            <a:r>
              <a:rPr lang="en-AU" sz="1600" dirty="0" smtClean="0">
                <a:latin typeface="Times New Roman" panose="02020603050405020304" pitchFamily="18" charset="0"/>
                <a:cs typeface="Times New Roman" panose="02020603050405020304" pitchFamily="18" charset="0"/>
              </a:rPr>
              <a:t>University </a:t>
            </a:r>
            <a:r>
              <a:rPr lang="en-AU" sz="1600" dirty="0">
                <a:latin typeface="Times New Roman" panose="02020603050405020304" pitchFamily="18" charset="0"/>
                <a:cs typeface="Times New Roman" panose="02020603050405020304" pitchFamily="18" charset="0"/>
              </a:rPr>
              <a:t>of Technology, Sydney, </a:t>
            </a:r>
            <a:r>
              <a:rPr lang="en-AU" sz="1600" dirty="0" smtClean="0">
                <a:latin typeface="Times New Roman" panose="02020603050405020304" pitchFamily="18" charset="0"/>
                <a:cs typeface="Times New Roman" panose="02020603050405020304" pitchFamily="18" charset="0"/>
              </a:rPr>
              <a:t>Australia</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81000" y="228600"/>
            <a:ext cx="8382000"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union-oriented</a:t>
            </a:r>
            <a:endParaRPr lang="en-AU" sz="3600" dirty="0">
              <a:solidFill>
                <a:schemeClr val="bg1"/>
              </a:solidFill>
            </a:endParaRPr>
          </a:p>
        </p:txBody>
      </p:sp>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139885846"/>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101</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110</m:t>
                                </m:r>
                              </m:oMath>
                            </m:oMathPara>
                          </a14:m>
                          <a:endParaRPr lang="en-AU" sz="1800" dirty="0"/>
                        </a:p>
                      </a:txBody>
                      <a:tcPr/>
                    </a:tc>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139885846"/>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endParaRPr lang="en-US"/>
                        </a:p>
                      </a:txBody>
                      <a:tcPr>
                        <a:blipFill rotWithShape="1">
                          <a:blip r:embed="rId2"/>
                          <a:stretch>
                            <a:fillRect l="-685" t="-106061" r="-293836" b="-296970"/>
                          </a:stretch>
                        </a:blipFill>
                      </a:tcPr>
                    </a:tc>
                    <a:tc>
                      <a:txBody>
                        <a:bodyPr/>
                        <a:lstStyle/>
                        <a:p>
                          <a:endParaRPr lang="en-US"/>
                        </a:p>
                      </a:txBody>
                      <a:tcPr>
                        <a:blipFill rotWithShape="1">
                          <a:blip r:embed="rId2"/>
                          <a:stretch>
                            <a:fillRect l="-67742" t="-106061" r="-97696" b="-296970"/>
                          </a:stretch>
                        </a:blipFill>
                      </a:tcPr>
                    </a:tc>
                    <a:tc>
                      <a:txBody>
                        <a:bodyPr/>
                        <a:lstStyle/>
                        <a:p>
                          <a:endParaRPr lang="en-US"/>
                        </a:p>
                      </a:txBody>
                      <a:tcPr>
                        <a:blipFill rotWithShape="1">
                          <a:blip r:embed="rId2"/>
                          <a:stretch>
                            <a:fillRect l="-171698" t="-106061" b="-296970"/>
                          </a:stretch>
                        </a:blipFill>
                      </a:tcPr>
                    </a:tc>
                  </a:tr>
                  <a:tr h="398145">
                    <a:tc>
                      <a:txBody>
                        <a:bodyPr/>
                        <a:lstStyle/>
                        <a:p>
                          <a:endParaRPr lang="en-US"/>
                        </a:p>
                      </a:txBody>
                      <a:tcPr>
                        <a:blipFill rotWithShape="1">
                          <a:blip r:embed="rId2"/>
                          <a:stretch>
                            <a:fillRect l="-685" t="-209231" r="-293836" b="-201538"/>
                          </a:stretch>
                        </a:blipFill>
                      </a:tcPr>
                    </a:tc>
                    <a:tc>
                      <a:txBody>
                        <a:bodyPr/>
                        <a:lstStyle/>
                        <a:p>
                          <a:endParaRPr lang="en-US"/>
                        </a:p>
                      </a:txBody>
                      <a:tcPr>
                        <a:blipFill rotWithShape="1">
                          <a:blip r:embed="rId2"/>
                          <a:stretch>
                            <a:fillRect l="-67742" t="-209231" r="-97696" b="-201538"/>
                          </a:stretch>
                        </a:blipFill>
                      </a:tcPr>
                    </a:tc>
                    <a:tc>
                      <a:txBody>
                        <a:bodyPr/>
                        <a:lstStyle/>
                        <a:p>
                          <a:endParaRPr lang="en-US"/>
                        </a:p>
                      </a:txBody>
                      <a:tcPr>
                        <a:blipFill rotWithShape="1">
                          <a:blip r:embed="rId2"/>
                          <a:stretch>
                            <a:fillRect l="-171698" t="-209231" b="-201538"/>
                          </a:stretch>
                        </a:blipFill>
                      </a:tcPr>
                    </a:tc>
                  </a:tr>
                  <a:tr h="398145">
                    <a:tc>
                      <a:txBody>
                        <a:bodyPr/>
                        <a:lstStyle/>
                        <a:p>
                          <a:endParaRPr lang="en-US"/>
                        </a:p>
                      </a:txBody>
                      <a:tcPr>
                        <a:blipFill rotWithShape="1">
                          <a:blip r:embed="rId2"/>
                          <a:stretch>
                            <a:fillRect l="-685" t="-304545" r="-293836" b="-98485"/>
                          </a:stretch>
                        </a:blipFill>
                      </a:tcPr>
                    </a:tc>
                    <a:tc>
                      <a:txBody>
                        <a:bodyPr/>
                        <a:lstStyle/>
                        <a:p>
                          <a:endParaRPr lang="en-US"/>
                        </a:p>
                      </a:txBody>
                      <a:tcPr>
                        <a:blipFill rotWithShape="1">
                          <a:blip r:embed="rId2"/>
                          <a:stretch>
                            <a:fillRect l="-67742" t="-304545" r="-97696" b="-98485"/>
                          </a:stretch>
                        </a:blipFill>
                      </a:tcPr>
                    </a:tc>
                    <a:tc>
                      <a:txBody>
                        <a:bodyPr/>
                        <a:lstStyle/>
                        <a:p>
                          <a:endParaRPr lang="en-US"/>
                        </a:p>
                      </a:txBody>
                      <a:tcPr>
                        <a:blipFill rotWithShape="1">
                          <a:blip r:embed="rId2"/>
                          <a:stretch>
                            <a:fillRect l="-171698" t="-304545" b="-98485"/>
                          </a:stretch>
                        </a:blipFill>
                      </a:tcPr>
                    </a:tc>
                  </a:tr>
                  <a:tr h="398145">
                    <a:tc>
                      <a:txBody>
                        <a:bodyPr/>
                        <a:lstStyle/>
                        <a:p>
                          <a:endParaRPr lang="en-US"/>
                        </a:p>
                      </a:txBody>
                      <a:tcPr>
                        <a:blipFill rotWithShape="1">
                          <a:blip r:embed="rId2"/>
                          <a:stretch>
                            <a:fillRect l="-685" t="-410769" r="-293836"/>
                          </a:stretch>
                        </a:blipFill>
                      </a:tcPr>
                    </a:tc>
                    <a:tc>
                      <a:txBody>
                        <a:bodyPr/>
                        <a:lstStyle/>
                        <a:p>
                          <a:endParaRPr lang="en-US"/>
                        </a:p>
                      </a:txBody>
                      <a:tcPr>
                        <a:blipFill rotWithShape="1">
                          <a:blip r:embed="rId2"/>
                          <a:stretch>
                            <a:fillRect l="-67742" t="-410769" r="-97696"/>
                          </a:stretch>
                        </a:blipFill>
                      </a:tcPr>
                    </a:tc>
                    <a:tc>
                      <a:txBody>
                        <a:bodyPr/>
                        <a:lstStyle/>
                        <a:p>
                          <a:endParaRPr lang="en-US"/>
                        </a:p>
                      </a:txBody>
                      <a:tcPr>
                        <a:blipFill rotWithShape="1">
                          <a:blip r:embed="rId2"/>
                          <a:stretch>
                            <a:fillRect l="-171698" t="-41076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2273019317"/>
                  </p:ext>
                </p:extLst>
              </p:nvPr>
            </p:nvGraphicFramePr>
            <p:xfrm>
              <a:off x="4600574"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2273019317"/>
                  </p:ext>
                </p:extLst>
              </p:nvPr>
            </p:nvGraphicFramePr>
            <p:xfrm>
              <a:off x="4600574"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endParaRPr lang="en-US"/>
                        </a:p>
                      </a:txBody>
                      <a:tcPr>
                        <a:blipFill rotWithShape="1">
                          <a:blip r:embed="rId3"/>
                          <a:stretch>
                            <a:fillRect l="-488" t="-109231" r="-223902" b="-304615"/>
                          </a:stretch>
                        </a:blipFill>
                      </a:tcPr>
                    </a:tc>
                    <a:tc>
                      <a:txBody>
                        <a:bodyPr/>
                        <a:lstStyle/>
                        <a:p>
                          <a:endParaRPr lang="en-US"/>
                        </a:p>
                      </a:txBody>
                      <a:tcPr>
                        <a:blipFill rotWithShape="1">
                          <a:blip r:embed="rId3"/>
                          <a:stretch>
                            <a:fillRect l="-91150" t="-109231" r="-103097" b="-304615"/>
                          </a:stretch>
                        </a:blipFill>
                      </a:tcPr>
                    </a:tc>
                    <a:tc>
                      <a:txBody>
                        <a:bodyPr/>
                        <a:lstStyle/>
                        <a:p>
                          <a:endParaRPr lang="en-US"/>
                        </a:p>
                      </a:txBody>
                      <a:tcPr>
                        <a:blipFill rotWithShape="1">
                          <a:blip r:embed="rId3"/>
                          <a:stretch>
                            <a:fillRect l="-185408" t="-109231" b="-304615"/>
                          </a:stretch>
                        </a:blipFill>
                      </a:tcPr>
                    </a:tc>
                  </a:tr>
                  <a:tr h="400050">
                    <a:tc>
                      <a:txBody>
                        <a:bodyPr/>
                        <a:lstStyle/>
                        <a:p>
                          <a:endParaRPr lang="en-US"/>
                        </a:p>
                      </a:txBody>
                      <a:tcPr>
                        <a:blipFill rotWithShape="1">
                          <a:blip r:embed="rId3"/>
                          <a:stretch>
                            <a:fillRect l="-488" t="-206061" r="-223902" b="-200000"/>
                          </a:stretch>
                        </a:blipFill>
                      </a:tcPr>
                    </a:tc>
                    <a:tc>
                      <a:txBody>
                        <a:bodyPr/>
                        <a:lstStyle/>
                        <a:p>
                          <a:endParaRPr lang="en-US"/>
                        </a:p>
                      </a:txBody>
                      <a:tcPr>
                        <a:blipFill rotWithShape="1">
                          <a:blip r:embed="rId3"/>
                          <a:stretch>
                            <a:fillRect l="-91150" t="-206061" r="-103097" b="-200000"/>
                          </a:stretch>
                        </a:blipFill>
                      </a:tcPr>
                    </a:tc>
                    <a:tc>
                      <a:txBody>
                        <a:bodyPr/>
                        <a:lstStyle/>
                        <a:p>
                          <a:endParaRPr lang="en-US"/>
                        </a:p>
                      </a:txBody>
                      <a:tcPr>
                        <a:blipFill rotWithShape="1">
                          <a:blip r:embed="rId3"/>
                          <a:stretch>
                            <a:fillRect l="-185408" t="-206061" b="-200000"/>
                          </a:stretch>
                        </a:blipFill>
                      </a:tcPr>
                    </a:tc>
                  </a:tr>
                  <a:tr h="400050">
                    <a:tc>
                      <a:txBody>
                        <a:bodyPr/>
                        <a:lstStyle/>
                        <a:p>
                          <a:endParaRPr lang="en-US"/>
                        </a:p>
                      </a:txBody>
                      <a:tcPr>
                        <a:blipFill rotWithShape="1">
                          <a:blip r:embed="rId3"/>
                          <a:stretch>
                            <a:fillRect l="-488" t="-310769" r="-223902" b="-103077"/>
                          </a:stretch>
                        </a:blipFill>
                      </a:tcPr>
                    </a:tc>
                    <a:tc>
                      <a:txBody>
                        <a:bodyPr/>
                        <a:lstStyle/>
                        <a:p>
                          <a:endParaRPr lang="en-US"/>
                        </a:p>
                      </a:txBody>
                      <a:tcPr>
                        <a:blipFill rotWithShape="1">
                          <a:blip r:embed="rId3"/>
                          <a:stretch>
                            <a:fillRect l="-91150" t="-310769" r="-103097" b="-103077"/>
                          </a:stretch>
                        </a:blipFill>
                      </a:tcPr>
                    </a:tc>
                    <a:tc>
                      <a:txBody>
                        <a:bodyPr/>
                        <a:lstStyle/>
                        <a:p>
                          <a:endParaRPr lang="en-US"/>
                        </a:p>
                      </a:txBody>
                      <a:tcPr>
                        <a:blipFill rotWithShape="1">
                          <a:blip r:embed="rId3"/>
                          <a:stretch>
                            <a:fillRect l="-185408" t="-310769" b="-103077"/>
                          </a:stretch>
                        </a:blipFill>
                      </a:tcPr>
                    </a:tc>
                  </a:tr>
                  <a:tr h="400050">
                    <a:tc>
                      <a:txBody>
                        <a:bodyPr/>
                        <a:lstStyle/>
                        <a:p>
                          <a:endParaRPr lang="en-US"/>
                        </a:p>
                      </a:txBody>
                      <a:tcPr>
                        <a:blipFill rotWithShape="1">
                          <a:blip r:embed="rId3"/>
                          <a:stretch>
                            <a:fillRect l="-488" t="-404545" r="-223902" b="-1515"/>
                          </a:stretch>
                        </a:blipFill>
                      </a:tcPr>
                    </a:tc>
                    <a:tc>
                      <a:txBody>
                        <a:bodyPr/>
                        <a:lstStyle/>
                        <a:p>
                          <a:endParaRPr lang="en-US"/>
                        </a:p>
                      </a:txBody>
                      <a:tcPr>
                        <a:blipFill rotWithShape="1">
                          <a:blip r:embed="rId3"/>
                          <a:stretch>
                            <a:fillRect l="-91150" t="-404545" r="-103097" b="-1515"/>
                          </a:stretch>
                        </a:blipFill>
                      </a:tcPr>
                    </a:tc>
                    <a:tc>
                      <a:txBody>
                        <a:bodyPr/>
                        <a:lstStyle/>
                        <a:p>
                          <a:endParaRPr lang="en-US"/>
                        </a:p>
                      </a:txBody>
                      <a:tcPr>
                        <a:blipFill rotWithShape="1">
                          <a:blip r:embed="rId3"/>
                          <a:stretch>
                            <a:fillRect l="-185408" t="-404545" b="-1515"/>
                          </a:stretch>
                        </a:blipFill>
                      </a:tcPr>
                    </a:tc>
                  </a:tr>
                </a:tbl>
              </a:graphicData>
            </a:graphic>
          </p:graphicFrame>
        </mc:Fallback>
      </mc:AlternateContent>
      <p:sp>
        <p:nvSpPr>
          <p:cNvPr id="14" name="下箭头 13"/>
          <p:cNvSpPr/>
          <p:nvPr/>
        </p:nvSpPr>
        <p:spPr>
          <a:xfrm>
            <a:off x="1600200" y="335225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18" y="3962400"/>
            <a:ext cx="15525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926756"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Build inverted index </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sp>
        <p:nvSpPr>
          <p:cNvPr id="16" name="左弧形箭头 15"/>
          <p:cNvSpPr/>
          <p:nvPr/>
        </p:nvSpPr>
        <p:spPr>
          <a:xfrm>
            <a:off x="4381500" y="1820074"/>
            <a:ext cx="381000" cy="19688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17" name="TextBox 16"/>
              <p:cNvSpPr txBox="1"/>
              <p:nvPr/>
            </p:nvSpPr>
            <p:spPr>
              <a:xfrm>
                <a:off x="3324225" y="4572000"/>
                <a:ext cx="5591175" cy="369332"/>
              </a:xfrm>
              <a:prstGeom prst="rect">
                <a:avLst/>
              </a:prstGeom>
            </p:spPr>
            <p:txBody>
              <a:bodyPr wrap="square" rtlCol="0">
                <a:spAutoFit/>
              </a:bodyPr>
              <a:lstStyle/>
              <a:p>
                <a:pPr marL="342900" indent="-342900" fontAlgn="auto">
                  <a:spcBef>
                    <a:spcPct val="20000"/>
                  </a:spcBef>
                  <a:spcAft>
                    <a:spcPts val="0"/>
                  </a:spcAft>
                </a:pPr>
                <a14:m>
                  <m:oMath xmlns:m="http://schemas.openxmlformats.org/officeDocument/2006/math">
                    <m:sSub>
                      <m:sSubPr>
                        <m:ctrlPr>
                          <a:rPr lang="en-US" i="1" smtClean="0">
                            <a:latin typeface="Cambria Math"/>
                          </a:rPr>
                        </m:ctrlPr>
                      </m:sSubPr>
                      <m:e>
                        <m:r>
                          <a:rPr lang="en-US" b="0" i="1" smtClean="0">
                            <a:latin typeface="Cambria Math"/>
                          </a:rPr>
                          <m:t>𝑠</m:t>
                        </m:r>
                      </m:e>
                      <m:sub>
                        <m:r>
                          <a:rPr lang="en-US" i="1">
                            <a:latin typeface="Cambria Math"/>
                          </a:rPr>
                          <m:t>1</m:t>
                        </m:r>
                      </m:sub>
                    </m:sSub>
                  </m:oMath>
                </a14:m>
                <a:r>
                  <a:rPr lang="en-US" b="1" noProof="0" dirty="0" smtClean="0">
                    <a:latin typeface="+mn-lt"/>
                    <a:cs typeface="+mn-cs"/>
                  </a:rPr>
                  <a:t>: </a:t>
                </a:r>
                <a14:m>
                  <m:oMath xmlns:m="http://schemas.openxmlformats.org/officeDocument/2006/math">
                    <m:sSub>
                      <m:sSubPr>
                        <m:ctrlPr>
                          <a:rPr lang="en-US" b="1" i="1" noProof="0" dirty="0" smtClean="0">
                            <a:latin typeface="Cambria Math"/>
                            <a:cs typeface="+mn-cs"/>
                          </a:rPr>
                        </m:ctrlPr>
                      </m:sSubPr>
                      <m:e>
                        <m:r>
                          <a:rPr lang="en-US" b="1" i="1" noProof="0" dirty="0" smtClean="0">
                            <a:latin typeface="Cambria Math"/>
                            <a:cs typeface="+mn-cs"/>
                          </a:rPr>
                          <m:t>𝑰</m:t>
                        </m:r>
                      </m:e>
                      <m:sub>
                        <m:r>
                          <a:rPr lang="en-US" b="1" i="1" noProof="0" dirty="0" smtClean="0">
                            <a:latin typeface="Cambria Math"/>
                            <a:cs typeface="+mn-cs"/>
                          </a:rPr>
                          <m:t>𝑹</m:t>
                        </m:r>
                      </m:sub>
                    </m:sSub>
                    <m:r>
                      <a:rPr lang="en-US" b="1" i="1" noProof="0" dirty="0" smtClean="0">
                        <a:latin typeface="Cambria Math"/>
                        <a:cs typeface="+mn-cs"/>
                      </a:rPr>
                      <m:t>(</m:t>
                    </m:r>
                    <m:r>
                      <a:rPr lang="en-US" b="1" i="1" dirty="0" smtClean="0">
                        <a:latin typeface="Cambria Math"/>
                        <a:cs typeface="+mn-cs"/>
                      </a:rPr>
                      <m:t>𝟎𝟎𝟎𝟏</m:t>
                    </m:r>
                    <m:r>
                      <a:rPr lang="en-US" b="1" i="1" noProof="0" dirty="0" smtClean="0">
                        <a:latin typeface="Cambria Math"/>
                        <a:cs typeface="+mn-cs"/>
                      </a:rPr>
                      <m:t>)</m:t>
                    </m:r>
                    <m:r>
                      <a:rPr lang="en-US" b="1" i="1" dirty="0">
                        <a:latin typeface="Cambria Math"/>
                        <a:ea typeface="Cambria Math"/>
                        <a:cs typeface="+mn-cs"/>
                      </a:rPr>
                      <m:t>∪</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r>
                      <a:rPr lang="en-US" b="1" i="1" dirty="0">
                        <a:latin typeface="Cambria Math"/>
                      </a:rPr>
                      <m:t>(</m:t>
                    </m:r>
                    <m:r>
                      <a:rPr lang="en-US" b="1" i="1" dirty="0" smtClean="0">
                        <a:latin typeface="Cambria Math"/>
                      </a:rPr>
                      <m:t>𝟎𝟎𝟏𝟎</m:t>
                    </m:r>
                    <m:r>
                      <a:rPr lang="en-US" b="1" i="1" dirty="0">
                        <a:latin typeface="Cambria Math"/>
                      </a:rPr>
                      <m:t>)</m:t>
                    </m:r>
                  </m:oMath>
                </a14:m>
                <a:r>
                  <a:rPr lang="en-US" b="1" i="1" dirty="0"/>
                  <a:t> </a:t>
                </a:r>
                <a14:m>
                  <m:oMath xmlns:m="http://schemas.openxmlformats.org/officeDocument/2006/math">
                    <m:r>
                      <a:rPr lang="en-US" b="1" i="1" dirty="0" smtClean="0">
                        <a:latin typeface="Cambria Math"/>
                        <a:ea typeface="Cambria Math"/>
                      </a:rPr>
                      <m:t>∪⋯∪</m:t>
                    </m:r>
                    <m:r>
                      <a:rPr lang="en-US" b="1" i="1" dirty="0">
                        <a:latin typeface="Cambria Math"/>
                        <a:ea typeface="Cambria Math"/>
                      </a:rPr>
                      <m:t> </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d>
                      <m:dPr>
                        <m:ctrlPr>
                          <a:rPr lang="en-US" b="1" i="1" dirty="0">
                            <a:latin typeface="Cambria Math"/>
                          </a:rPr>
                        </m:ctrlPr>
                      </m:dPr>
                      <m:e>
                        <m:r>
                          <a:rPr lang="en-US" b="1" i="1" dirty="0" smtClean="0">
                            <a:latin typeface="Cambria Math"/>
                          </a:rPr>
                          <m:t>𝟎𝟏𝟏𝟏</m:t>
                        </m:r>
                      </m:e>
                    </m:d>
                    <m:r>
                      <a:rPr lang="en-US" b="1" i="1" dirty="0" smtClean="0">
                        <a:latin typeface="Cambria Math"/>
                      </a:rPr>
                      <m:t>=</m:t>
                    </m:r>
                    <m:d>
                      <m:dPr>
                        <m:begChr m:val="{"/>
                        <m:endChr m:val="}"/>
                        <m:ctrlPr>
                          <a:rPr lang="en-US" b="1" i="1" dirty="0" smtClean="0">
                            <a:latin typeface="Cambria Math"/>
                          </a:rPr>
                        </m:ctrlPr>
                      </m:dPr>
                      <m:e>
                        <m:sSub>
                          <m:sSubPr>
                            <m:ctrlPr>
                              <a:rPr lang="en-US" b="1" i="1" dirty="0" smtClean="0">
                                <a:latin typeface="Cambria Math"/>
                              </a:rPr>
                            </m:ctrlPr>
                          </m:sSubPr>
                          <m:e>
                            <m:r>
                              <a:rPr lang="en-US" b="1" i="1" dirty="0" smtClean="0">
                                <a:latin typeface="Cambria Math"/>
                              </a:rPr>
                              <m:t>𝒓</m:t>
                            </m:r>
                          </m:e>
                          <m:sub>
                            <m:r>
                              <a:rPr lang="en-US" b="1" i="1" dirty="0" smtClean="0">
                                <a:latin typeface="Cambria Math"/>
                              </a:rPr>
                              <m:t>𝟏</m:t>
                            </m:r>
                          </m:sub>
                        </m:sSub>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𝟒</m:t>
                            </m:r>
                          </m:sub>
                        </m:sSub>
                      </m:e>
                    </m:d>
                  </m:oMath>
                </a14:m>
                <a:endParaRPr kumimoji="0" lang="en-AU" b="1" i="1"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24225" y="4572000"/>
                <a:ext cx="5591175" cy="369332"/>
              </a:xfrm>
              <a:prstGeom prst="rect">
                <a:avLst/>
              </a:prstGeom>
              <a:blipFill rotWithShape="1">
                <a:blip r:embed="rId5"/>
                <a:stretch>
                  <a:fillRect t="-8197" b="-24590"/>
                </a:stretch>
              </a:blipFill>
            </p:spPr>
            <p:txBody>
              <a:bodyPr/>
              <a:lstStyle/>
              <a:p>
                <a:r>
                  <a:rPr lang="en-AU">
                    <a:noFill/>
                  </a:rPr>
                  <a:t> </a:t>
                </a:r>
              </a:p>
            </p:txBody>
          </p:sp>
        </mc:Fallback>
      </mc:AlternateContent>
      <p:sp>
        <p:nvSpPr>
          <p:cNvPr id="18" name="下箭头 17"/>
          <p:cNvSpPr/>
          <p:nvPr/>
        </p:nvSpPr>
        <p:spPr>
          <a:xfrm>
            <a:off x="6019800" y="326787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6400800" y="3311474"/>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Generate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sp>
        <p:nvSpPr>
          <p:cNvPr id="20" name="TextBox 19"/>
          <p:cNvSpPr txBox="1"/>
          <p:nvPr/>
        </p:nvSpPr>
        <p:spPr>
          <a:xfrm>
            <a:off x="3324225" y="3788939"/>
            <a:ext cx="5105400" cy="369332"/>
          </a:xfrm>
          <a:prstGeom prst="rect">
            <a:avLst/>
          </a:prstGeom>
        </p:spPr>
        <p:txBody>
          <a:bodyPr wrap="square" rtlCol="0">
            <a:spAutoFit/>
          </a:bodyPr>
          <a:lstStyle/>
          <a:p>
            <a:pPr marL="342900" indent="-342900" fontAlgn="auto">
              <a:spcBef>
                <a:spcPct val="20000"/>
              </a:spcBef>
              <a:spcAft>
                <a:spcPts val="0"/>
              </a:spcAft>
            </a:pPr>
            <a:r>
              <a:rPr lang="en-US" b="1" i="1" noProof="0" dirty="0" smtClean="0"/>
              <a:t>Step 1</a:t>
            </a:r>
            <a:r>
              <a:rPr lang="en-US" noProof="0" dirty="0" smtClean="0"/>
              <a:t>: Enumerate all subsets of the signature</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sp>
        <p:nvSpPr>
          <p:cNvPr id="21" name="TextBox 20"/>
          <p:cNvSpPr txBox="1"/>
          <p:nvPr/>
        </p:nvSpPr>
        <p:spPr>
          <a:xfrm>
            <a:off x="3324225" y="4158271"/>
            <a:ext cx="5715000" cy="369332"/>
          </a:xfrm>
          <a:prstGeom prst="rect">
            <a:avLst/>
          </a:prstGeom>
        </p:spPr>
        <p:txBody>
          <a:bodyPr wrap="square" rtlCol="0">
            <a:spAutoFit/>
          </a:bodyPr>
          <a:lstStyle/>
          <a:p>
            <a:pPr marL="342900" indent="-342900" fontAlgn="auto">
              <a:spcBef>
                <a:spcPct val="20000"/>
              </a:spcBef>
              <a:spcAft>
                <a:spcPts val="0"/>
              </a:spcAft>
            </a:pPr>
            <a:r>
              <a:rPr lang="en-US" b="1" i="1" noProof="0" dirty="0" smtClean="0"/>
              <a:t>Step 2</a:t>
            </a:r>
            <a:r>
              <a:rPr lang="en-US" noProof="0" dirty="0" smtClean="0"/>
              <a:t>: Take the union of corresponding inverted lists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sp>
        <p:nvSpPr>
          <p:cNvPr id="22" name="下箭头 21"/>
          <p:cNvSpPr/>
          <p:nvPr/>
        </p:nvSpPr>
        <p:spPr>
          <a:xfrm>
            <a:off x="5667375" y="4955809"/>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6048375" y="4951322"/>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Verify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sp>
            <p:nvSpPr>
              <p:cNvPr id="24" name="TextBox 23"/>
              <p:cNvSpPr txBox="1"/>
              <p:nvPr/>
            </p:nvSpPr>
            <p:spPr>
              <a:xfrm>
                <a:off x="4076699" y="5476875"/>
                <a:ext cx="4086225"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smtClean="0">
                            <a:latin typeface="Cambria Math"/>
                          </a:rPr>
                          <m:t>𝑠</m:t>
                        </m:r>
                      </m:e>
                      <m:sub>
                        <m:r>
                          <a:rPr lang="en-US" b="0" i="1" smtClean="0">
                            <a:latin typeface="Cambria Math"/>
                          </a:rPr>
                          <m:t>1</m:t>
                        </m:r>
                      </m:sub>
                    </m:sSub>
                  </m:oMath>
                </a14:m>
                <a:r>
                  <a:rPr lang="en-US" b="1" dirty="0" smtClean="0"/>
                  <a:t>:  </a:t>
                </a:r>
                <a14:m>
                  <m:oMath xmlns:m="http://schemas.openxmlformats.org/officeDocument/2006/math">
                    <m:d>
                      <m:dPr>
                        <m:begChr m:val="{"/>
                        <m:endChr m:val="}"/>
                        <m:ctrlPr>
                          <a:rPr lang="en-US" b="1" i="1" dirty="0" smtClean="0">
                            <a:solidFill>
                              <a:srgbClr val="FF0000"/>
                            </a:solidFill>
                            <a:latin typeface="Cambria Math"/>
                          </a:rPr>
                        </m:ctrlPr>
                      </m:dPr>
                      <m:e>
                        <m:d>
                          <m:dPr>
                            <m:ctrlPr>
                              <a:rPr lang="en-US" b="1" i="1" dirty="0" smtClean="0">
                                <a:solidFill>
                                  <a:srgbClr val="FF0000"/>
                                </a:solidFill>
                                <a:latin typeface="Cambria Math"/>
                              </a:rPr>
                            </m:ctrlPr>
                          </m:dPr>
                          <m:e>
                            <m:sSub>
                              <m:sSubPr>
                                <m:ctrlPr>
                                  <a:rPr lang="en-US" b="1" i="1" dirty="0" smtClean="0">
                                    <a:solidFill>
                                      <a:srgbClr val="FF0000"/>
                                    </a:solidFill>
                                    <a:latin typeface="Cambria Math"/>
                                  </a:rPr>
                                </m:ctrlPr>
                              </m:sSubPr>
                              <m:e>
                                <m:r>
                                  <a:rPr lang="en-US" b="1" i="1" dirty="0" smtClean="0">
                                    <a:solidFill>
                                      <a:srgbClr val="FF0000"/>
                                    </a:solidFill>
                                    <a:latin typeface="Cambria Math"/>
                                  </a:rPr>
                                  <m:t>𝒓</m:t>
                                </m:r>
                              </m:e>
                              <m:sub>
                                <m:r>
                                  <a:rPr lang="en-US" b="1" i="1" dirty="0" smtClean="0">
                                    <a:solidFill>
                                      <a:srgbClr val="FF0000"/>
                                    </a:solidFill>
                                    <a:latin typeface="Cambria Math"/>
                                  </a:rPr>
                                  <m:t>𝟏</m:t>
                                </m:r>
                              </m:sub>
                            </m:sSub>
                            <m:r>
                              <a:rPr lang="en-US" b="1" i="1" dirty="0" smtClean="0">
                                <a:solidFill>
                                  <a:srgbClr val="FF0000"/>
                                </a:solidFill>
                                <a:latin typeface="Cambria Math"/>
                              </a:rPr>
                              <m:t>,</m:t>
                            </m:r>
                            <m:sSub>
                              <m:sSubPr>
                                <m:ctrlPr>
                                  <a:rPr lang="en-US" b="1" i="1" dirty="0" smtClean="0">
                                    <a:solidFill>
                                      <a:srgbClr val="FF0000"/>
                                    </a:solidFill>
                                    <a:latin typeface="Cambria Math"/>
                                  </a:rPr>
                                </m:ctrlPr>
                              </m:sSubPr>
                              <m:e>
                                <m:r>
                                  <a:rPr lang="en-US" b="1" i="1" dirty="0" smtClean="0">
                                    <a:solidFill>
                                      <a:srgbClr val="FF0000"/>
                                    </a:solidFill>
                                    <a:latin typeface="Cambria Math"/>
                                  </a:rPr>
                                  <m:t>𝒔</m:t>
                                </m:r>
                              </m:e>
                              <m:sub>
                                <m:r>
                                  <a:rPr lang="en-US" b="1" i="1" dirty="0" smtClean="0">
                                    <a:solidFill>
                                      <a:srgbClr val="FF0000"/>
                                    </a:solidFill>
                                    <a:latin typeface="Cambria Math"/>
                                  </a:rPr>
                                  <m:t>𝟏</m:t>
                                </m:r>
                              </m:sub>
                            </m:sSub>
                          </m:e>
                        </m:d>
                        <m:r>
                          <a:rPr lang="en-US" b="1" i="1" dirty="0" smtClean="0">
                            <a:solidFill>
                              <a:srgbClr val="FF0000"/>
                            </a:solidFill>
                            <a:latin typeface="Cambria Math"/>
                          </a:rPr>
                          <m:t>,</m:t>
                        </m:r>
                        <m:d>
                          <m:dPr>
                            <m:ctrlPr>
                              <a:rPr lang="en-US" b="1" i="1" dirty="0" smtClean="0">
                                <a:solidFill>
                                  <a:srgbClr val="FF0000"/>
                                </a:solidFill>
                                <a:latin typeface="Cambria Math"/>
                              </a:rPr>
                            </m:ctrlPr>
                          </m:dPr>
                          <m:e>
                            <m:sSub>
                              <m:sSubPr>
                                <m:ctrlPr>
                                  <a:rPr lang="en-US" b="1" i="1" dirty="0">
                                    <a:solidFill>
                                      <a:srgbClr val="FF0000"/>
                                    </a:solidFill>
                                    <a:latin typeface="Cambria Math"/>
                                  </a:rPr>
                                </m:ctrlPr>
                              </m:sSubPr>
                              <m:e>
                                <m:r>
                                  <a:rPr lang="en-US" b="1" i="1" dirty="0">
                                    <a:solidFill>
                                      <a:srgbClr val="FF0000"/>
                                    </a:solidFill>
                                    <a:latin typeface="Cambria Math"/>
                                  </a:rPr>
                                  <m:t>𝒓</m:t>
                                </m:r>
                              </m:e>
                              <m:sub>
                                <m:r>
                                  <a:rPr lang="en-US" b="1" i="1" dirty="0">
                                    <a:solidFill>
                                      <a:srgbClr val="FF0000"/>
                                    </a:solidFill>
                                    <a:latin typeface="Cambria Math"/>
                                  </a:rPr>
                                  <m:t>𝟒</m:t>
                                </m:r>
                              </m:sub>
                            </m:sSub>
                            <m:r>
                              <a:rPr lang="en-US" b="1" i="1" dirty="0">
                                <a:solidFill>
                                  <a:srgbClr val="FF0000"/>
                                </a:solidFill>
                                <a:latin typeface="Cambria Math"/>
                              </a:rPr>
                              <m:t>,</m:t>
                            </m:r>
                            <m:sSub>
                              <m:sSubPr>
                                <m:ctrlPr>
                                  <a:rPr lang="en-US" b="1" i="1" dirty="0">
                                    <a:solidFill>
                                      <a:srgbClr val="FF0000"/>
                                    </a:solidFill>
                                    <a:latin typeface="Cambria Math"/>
                                  </a:rPr>
                                </m:ctrlPr>
                              </m:sSubPr>
                              <m:e>
                                <m:r>
                                  <a:rPr lang="en-US" b="1" i="1" dirty="0">
                                    <a:solidFill>
                                      <a:srgbClr val="FF0000"/>
                                    </a:solidFill>
                                    <a:latin typeface="Cambria Math"/>
                                  </a:rPr>
                                  <m:t>𝒔</m:t>
                                </m:r>
                              </m:e>
                              <m:sub>
                                <m:r>
                                  <a:rPr lang="en-US" b="1" i="1" dirty="0" smtClean="0">
                                    <a:solidFill>
                                      <a:srgbClr val="FF0000"/>
                                    </a:solidFill>
                                    <a:latin typeface="Cambria Math"/>
                                  </a:rPr>
                                  <m:t>𝟏</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076699" y="5476875"/>
                <a:ext cx="4086225" cy="369332"/>
              </a:xfrm>
              <a:prstGeom prst="rect">
                <a:avLst/>
              </a:prstGeom>
              <a:blipFill rotWithShape="1">
                <a:blip r:embed="rId6"/>
                <a:stretch>
                  <a:fillRect l="-1343" t="-8197" b="-24590"/>
                </a:stretch>
              </a:blipFill>
            </p:spPr>
            <p:txBody>
              <a:bodyPr/>
              <a:lstStyle/>
              <a:p>
                <a:r>
                  <a:rPr lang="en-AU">
                    <a:noFill/>
                  </a:rPr>
                  <a:t> </a:t>
                </a:r>
              </a:p>
            </p:txBody>
          </p:sp>
        </mc:Fallback>
      </mc:AlternateContent>
    </p:spTree>
    <p:extLst>
      <p:ext uri="{BB962C8B-B14F-4D97-AF65-F5344CB8AC3E}">
        <p14:creationId xmlns:p14="http://schemas.microsoft.com/office/powerpoint/2010/main" val="291800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p:bldP spid="21" grpId="0"/>
      <p:bldP spid="22"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81000" y="228600"/>
            <a:ext cx="8382000"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union-oriented</a:t>
            </a:r>
            <a:endParaRPr lang="en-AU" sz="3600" dirty="0">
              <a:solidFill>
                <a:schemeClr val="bg1"/>
              </a:solidFill>
            </a:endParaRPr>
          </a:p>
        </p:txBody>
      </p:sp>
      <p:sp>
        <p:nvSpPr>
          <p:cNvPr id="14" name="下箭头 13"/>
          <p:cNvSpPr/>
          <p:nvPr/>
        </p:nvSpPr>
        <p:spPr>
          <a:xfrm>
            <a:off x="1600200" y="335225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18" y="3962400"/>
            <a:ext cx="15525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926756"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Build inverted index </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sp>
            <p:nvSpPr>
              <p:cNvPr id="17" name="TextBox 16"/>
              <p:cNvSpPr txBox="1"/>
              <p:nvPr/>
            </p:nvSpPr>
            <p:spPr>
              <a:xfrm>
                <a:off x="3414712" y="3873319"/>
                <a:ext cx="5591175" cy="369332"/>
              </a:xfrm>
              <a:prstGeom prst="rect">
                <a:avLst/>
              </a:prstGeom>
            </p:spPr>
            <p:txBody>
              <a:bodyPr wrap="square" rtlCol="0">
                <a:spAutoFit/>
              </a:bodyPr>
              <a:lstStyle/>
              <a:p>
                <a:pPr marL="342900" indent="-342900" fontAlgn="auto">
                  <a:spcBef>
                    <a:spcPct val="20000"/>
                  </a:spcBef>
                  <a:spcAft>
                    <a:spcPts val="0"/>
                  </a:spcAft>
                </a:pPr>
                <a14:m>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3</m:t>
                        </m:r>
                      </m:sub>
                    </m:sSub>
                  </m:oMath>
                </a14:m>
                <a:r>
                  <a:rPr lang="en-US" b="1" noProof="0" dirty="0" smtClean="0">
                    <a:latin typeface="+mn-lt"/>
                    <a:cs typeface="+mn-cs"/>
                  </a:rPr>
                  <a:t>: </a:t>
                </a:r>
                <a14:m>
                  <m:oMath xmlns:m="http://schemas.openxmlformats.org/officeDocument/2006/math">
                    <m:sSub>
                      <m:sSubPr>
                        <m:ctrlPr>
                          <a:rPr lang="en-US" b="1" i="1" noProof="0" dirty="0" smtClean="0">
                            <a:latin typeface="Cambria Math"/>
                            <a:cs typeface="+mn-cs"/>
                          </a:rPr>
                        </m:ctrlPr>
                      </m:sSubPr>
                      <m:e>
                        <m:r>
                          <a:rPr lang="en-US" b="1" i="1" noProof="0" dirty="0" smtClean="0">
                            <a:latin typeface="Cambria Math"/>
                            <a:cs typeface="+mn-cs"/>
                          </a:rPr>
                          <m:t>𝑰</m:t>
                        </m:r>
                      </m:e>
                      <m:sub>
                        <m:r>
                          <a:rPr lang="en-US" b="1" i="1" noProof="0" dirty="0" smtClean="0">
                            <a:latin typeface="Cambria Math"/>
                            <a:cs typeface="+mn-cs"/>
                          </a:rPr>
                          <m:t>𝑹</m:t>
                        </m:r>
                      </m:sub>
                    </m:sSub>
                    <m:r>
                      <a:rPr lang="en-US" b="1" i="1" noProof="0" dirty="0" smtClean="0">
                        <a:latin typeface="Cambria Math"/>
                        <a:cs typeface="+mn-cs"/>
                      </a:rPr>
                      <m:t>(</m:t>
                    </m:r>
                    <m:r>
                      <a:rPr lang="en-US" b="1" i="1" dirty="0" smtClean="0">
                        <a:latin typeface="Cambria Math"/>
                        <a:cs typeface="+mn-cs"/>
                      </a:rPr>
                      <m:t>𝟎𝟎𝟎𝟏</m:t>
                    </m:r>
                    <m:r>
                      <a:rPr lang="en-US" b="1" i="1" noProof="0" dirty="0" smtClean="0">
                        <a:latin typeface="Cambria Math"/>
                        <a:cs typeface="+mn-cs"/>
                      </a:rPr>
                      <m:t>)</m:t>
                    </m:r>
                    <m:r>
                      <a:rPr lang="en-US" b="1" i="1" dirty="0">
                        <a:latin typeface="Cambria Math"/>
                        <a:ea typeface="Cambria Math"/>
                        <a:cs typeface="+mn-cs"/>
                      </a:rPr>
                      <m:t>∪</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r>
                      <a:rPr lang="en-US" b="1" i="1" dirty="0">
                        <a:latin typeface="Cambria Math"/>
                      </a:rPr>
                      <m:t>(</m:t>
                    </m:r>
                    <m:r>
                      <a:rPr lang="en-US" b="1" i="1" dirty="0" smtClean="0">
                        <a:latin typeface="Cambria Math"/>
                      </a:rPr>
                      <m:t>𝟎𝟎𝟏𝟎</m:t>
                    </m:r>
                    <m:r>
                      <a:rPr lang="en-US" b="1" i="1" dirty="0">
                        <a:latin typeface="Cambria Math"/>
                      </a:rPr>
                      <m:t>)</m:t>
                    </m:r>
                  </m:oMath>
                </a14:m>
                <a:r>
                  <a:rPr lang="en-US" b="1" i="1" dirty="0"/>
                  <a:t> </a:t>
                </a:r>
                <a14:m>
                  <m:oMath xmlns:m="http://schemas.openxmlformats.org/officeDocument/2006/math">
                    <m:r>
                      <a:rPr lang="en-US" b="1" i="1" dirty="0" smtClean="0">
                        <a:latin typeface="Cambria Math"/>
                        <a:ea typeface="Cambria Math"/>
                      </a:rPr>
                      <m:t>∪⋯∪</m:t>
                    </m:r>
                    <m:r>
                      <a:rPr lang="en-US" b="1" i="1" dirty="0">
                        <a:latin typeface="Cambria Math"/>
                        <a:ea typeface="Cambria Math"/>
                      </a:rPr>
                      <m:t> </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d>
                      <m:dPr>
                        <m:ctrlPr>
                          <a:rPr lang="en-US" b="1" i="1" dirty="0">
                            <a:latin typeface="Cambria Math"/>
                          </a:rPr>
                        </m:ctrlPr>
                      </m:dPr>
                      <m:e>
                        <m:r>
                          <a:rPr lang="en-US" b="1" i="1" dirty="0" smtClean="0">
                            <a:latin typeface="Cambria Math"/>
                          </a:rPr>
                          <m:t>𝟎𝟏𝟏𝟏</m:t>
                        </m:r>
                      </m:e>
                    </m:d>
                    <m:r>
                      <a:rPr lang="en-US" b="1" i="1" dirty="0" smtClean="0">
                        <a:latin typeface="Cambria Math"/>
                      </a:rPr>
                      <m:t>=</m:t>
                    </m:r>
                    <m:d>
                      <m:dPr>
                        <m:begChr m:val="{"/>
                        <m:endChr m:val="}"/>
                        <m:ctrlPr>
                          <a:rPr lang="en-US" b="1" i="1" dirty="0" smtClean="0">
                            <a:latin typeface="Cambria Math"/>
                          </a:rPr>
                        </m:ctrlPr>
                      </m:dPr>
                      <m:e>
                        <m:sSub>
                          <m:sSubPr>
                            <m:ctrlPr>
                              <a:rPr lang="en-US" b="1" i="1" dirty="0" smtClean="0">
                                <a:latin typeface="Cambria Math"/>
                              </a:rPr>
                            </m:ctrlPr>
                          </m:sSubPr>
                          <m:e>
                            <m:r>
                              <a:rPr lang="en-US" b="1" i="1" dirty="0" smtClean="0">
                                <a:latin typeface="Cambria Math"/>
                              </a:rPr>
                              <m:t>𝒓</m:t>
                            </m:r>
                          </m:e>
                          <m:sub>
                            <m:r>
                              <a:rPr lang="en-US" b="1" i="1" dirty="0" smtClean="0">
                                <a:latin typeface="Cambria Math"/>
                              </a:rPr>
                              <m:t>𝟏</m:t>
                            </m:r>
                          </m:sub>
                        </m:sSub>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𝟒</m:t>
                            </m:r>
                          </m:sub>
                        </m:sSub>
                      </m:e>
                    </m:d>
                  </m:oMath>
                </a14:m>
                <a:endParaRPr kumimoji="0" lang="en-AU" b="1" i="1"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414712" y="3873319"/>
                <a:ext cx="5591175" cy="369332"/>
              </a:xfrm>
              <a:prstGeom prst="rect">
                <a:avLst/>
              </a:prstGeom>
              <a:blipFill rotWithShape="1">
                <a:blip r:embed="rId3"/>
                <a:stretch>
                  <a:fillRect t="-8197" b="-24590"/>
                </a:stretch>
              </a:blipFill>
            </p:spPr>
            <p:txBody>
              <a:bodyPr/>
              <a:lstStyle/>
              <a:p>
                <a:r>
                  <a:rPr lang="en-AU">
                    <a:noFill/>
                  </a:rPr>
                  <a:t> </a:t>
                </a:r>
              </a:p>
            </p:txBody>
          </p:sp>
        </mc:Fallback>
      </mc:AlternateContent>
      <p:sp>
        <p:nvSpPr>
          <p:cNvPr id="18" name="下箭头 17"/>
          <p:cNvSpPr/>
          <p:nvPr/>
        </p:nvSpPr>
        <p:spPr>
          <a:xfrm>
            <a:off x="6019800" y="326787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6400800" y="3311474"/>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Generate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sp>
        <p:nvSpPr>
          <p:cNvPr id="22" name="下箭头 21"/>
          <p:cNvSpPr/>
          <p:nvPr/>
        </p:nvSpPr>
        <p:spPr>
          <a:xfrm>
            <a:off x="5667375" y="4245460"/>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6048375" y="4240973"/>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Verify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sp>
            <p:nvSpPr>
              <p:cNvPr id="24" name="TextBox 23"/>
              <p:cNvSpPr txBox="1"/>
              <p:nvPr/>
            </p:nvSpPr>
            <p:spPr>
              <a:xfrm>
                <a:off x="4762499" y="4800600"/>
                <a:ext cx="2895600"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smtClean="0">
                            <a:latin typeface="Cambria Math"/>
                          </a:rPr>
                          <m:t>𝑠</m:t>
                        </m:r>
                      </m:e>
                      <m:sub>
                        <m:r>
                          <a:rPr lang="en-US" b="0" i="1" smtClean="0">
                            <a:latin typeface="Cambria Math"/>
                          </a:rPr>
                          <m:t>3</m:t>
                        </m:r>
                      </m:sub>
                    </m:sSub>
                  </m:oMath>
                </a14:m>
                <a:r>
                  <a:rPr lang="en-US" b="1" dirty="0" smtClean="0"/>
                  <a:t>:  </a:t>
                </a:r>
                <a14:m>
                  <m:oMath xmlns:m="http://schemas.openxmlformats.org/officeDocument/2006/math">
                    <m:r>
                      <a:rPr lang="en-US" b="1" i="1" dirty="0" smtClean="0">
                        <a:solidFill>
                          <a:srgbClr val="FF0000"/>
                        </a:solidFill>
                        <a:latin typeface="Cambria Math"/>
                        <a:ea typeface="Cambria Math"/>
                      </a:rPr>
                      <m:t>∅</m:t>
                    </m:r>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762499" y="4800600"/>
                <a:ext cx="2895600" cy="369332"/>
              </a:xfrm>
              <a:prstGeom prst="rect">
                <a:avLst/>
              </a:prstGeom>
              <a:blipFill rotWithShape="1">
                <a:blip r:embed="rId4"/>
                <a:stretch>
                  <a:fillRect l="-1684" t="-8333" b="-25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25" name="表格 24"/>
              <p:cNvGraphicFramePr>
                <a:graphicFrameLocks noGrp="1"/>
              </p:cNvGraphicFramePr>
              <p:nvPr>
                <p:extLst>
                  <p:ext uri="{D42A27DB-BD31-4B8C-83A1-F6EECF244321}">
                    <p14:modId xmlns:p14="http://schemas.microsoft.com/office/powerpoint/2010/main" val="3157090165"/>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101</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110</m:t>
                                </m:r>
                              </m:oMath>
                            </m:oMathPara>
                          </a14:m>
                          <a:endParaRPr lang="en-AU" sz="1800" dirty="0"/>
                        </a:p>
                      </a:txBody>
                      <a:tcPr/>
                    </a:tc>
                  </a:tr>
                </a:tbl>
              </a:graphicData>
            </a:graphic>
          </p:graphicFrame>
        </mc:Choice>
        <mc:Fallback xmlns="">
          <p:graphicFrame>
            <p:nvGraphicFramePr>
              <p:cNvPr id="25" name="表格 24"/>
              <p:cNvGraphicFramePr>
                <a:graphicFrameLocks noGrp="1"/>
              </p:cNvGraphicFramePr>
              <p:nvPr>
                <p:extLst>
                  <p:ext uri="{D42A27DB-BD31-4B8C-83A1-F6EECF244321}">
                    <p14:modId xmlns:p14="http://schemas.microsoft.com/office/powerpoint/2010/main" val="3157090165"/>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endParaRPr lang="en-US"/>
                        </a:p>
                      </a:txBody>
                      <a:tcPr>
                        <a:blipFill rotWithShape="1">
                          <a:blip r:embed="rId5"/>
                          <a:stretch>
                            <a:fillRect l="-685" t="-106061" r="-293836" b="-296970"/>
                          </a:stretch>
                        </a:blipFill>
                      </a:tcPr>
                    </a:tc>
                    <a:tc>
                      <a:txBody>
                        <a:bodyPr/>
                        <a:lstStyle/>
                        <a:p>
                          <a:endParaRPr lang="en-US"/>
                        </a:p>
                      </a:txBody>
                      <a:tcPr>
                        <a:blipFill rotWithShape="1">
                          <a:blip r:embed="rId5"/>
                          <a:stretch>
                            <a:fillRect l="-67742" t="-106061" r="-97696" b="-296970"/>
                          </a:stretch>
                        </a:blipFill>
                      </a:tcPr>
                    </a:tc>
                    <a:tc>
                      <a:txBody>
                        <a:bodyPr/>
                        <a:lstStyle/>
                        <a:p>
                          <a:endParaRPr lang="en-US"/>
                        </a:p>
                      </a:txBody>
                      <a:tcPr>
                        <a:blipFill rotWithShape="1">
                          <a:blip r:embed="rId5"/>
                          <a:stretch>
                            <a:fillRect l="-171698" t="-106061" b="-296970"/>
                          </a:stretch>
                        </a:blipFill>
                      </a:tcPr>
                    </a:tc>
                  </a:tr>
                  <a:tr h="398145">
                    <a:tc>
                      <a:txBody>
                        <a:bodyPr/>
                        <a:lstStyle/>
                        <a:p>
                          <a:endParaRPr lang="en-US"/>
                        </a:p>
                      </a:txBody>
                      <a:tcPr>
                        <a:blipFill rotWithShape="1">
                          <a:blip r:embed="rId5"/>
                          <a:stretch>
                            <a:fillRect l="-685" t="-209231" r="-293836" b="-201538"/>
                          </a:stretch>
                        </a:blipFill>
                      </a:tcPr>
                    </a:tc>
                    <a:tc>
                      <a:txBody>
                        <a:bodyPr/>
                        <a:lstStyle/>
                        <a:p>
                          <a:endParaRPr lang="en-US"/>
                        </a:p>
                      </a:txBody>
                      <a:tcPr>
                        <a:blipFill rotWithShape="1">
                          <a:blip r:embed="rId5"/>
                          <a:stretch>
                            <a:fillRect l="-67742" t="-209231" r="-97696" b="-201538"/>
                          </a:stretch>
                        </a:blipFill>
                      </a:tcPr>
                    </a:tc>
                    <a:tc>
                      <a:txBody>
                        <a:bodyPr/>
                        <a:lstStyle/>
                        <a:p>
                          <a:endParaRPr lang="en-US"/>
                        </a:p>
                      </a:txBody>
                      <a:tcPr>
                        <a:blipFill rotWithShape="1">
                          <a:blip r:embed="rId5"/>
                          <a:stretch>
                            <a:fillRect l="-171698" t="-209231" b="-201538"/>
                          </a:stretch>
                        </a:blipFill>
                      </a:tcPr>
                    </a:tc>
                  </a:tr>
                  <a:tr h="398145">
                    <a:tc>
                      <a:txBody>
                        <a:bodyPr/>
                        <a:lstStyle/>
                        <a:p>
                          <a:endParaRPr lang="en-US"/>
                        </a:p>
                      </a:txBody>
                      <a:tcPr>
                        <a:blipFill rotWithShape="1">
                          <a:blip r:embed="rId5"/>
                          <a:stretch>
                            <a:fillRect l="-685" t="-304545" r="-293836" b="-98485"/>
                          </a:stretch>
                        </a:blipFill>
                      </a:tcPr>
                    </a:tc>
                    <a:tc>
                      <a:txBody>
                        <a:bodyPr/>
                        <a:lstStyle/>
                        <a:p>
                          <a:endParaRPr lang="en-US"/>
                        </a:p>
                      </a:txBody>
                      <a:tcPr>
                        <a:blipFill rotWithShape="1">
                          <a:blip r:embed="rId5"/>
                          <a:stretch>
                            <a:fillRect l="-67742" t="-304545" r="-97696" b="-98485"/>
                          </a:stretch>
                        </a:blipFill>
                      </a:tcPr>
                    </a:tc>
                    <a:tc>
                      <a:txBody>
                        <a:bodyPr/>
                        <a:lstStyle/>
                        <a:p>
                          <a:endParaRPr lang="en-US"/>
                        </a:p>
                      </a:txBody>
                      <a:tcPr>
                        <a:blipFill rotWithShape="1">
                          <a:blip r:embed="rId5"/>
                          <a:stretch>
                            <a:fillRect l="-171698" t="-304545" b="-98485"/>
                          </a:stretch>
                        </a:blipFill>
                      </a:tcPr>
                    </a:tc>
                  </a:tr>
                  <a:tr h="398145">
                    <a:tc>
                      <a:txBody>
                        <a:bodyPr/>
                        <a:lstStyle/>
                        <a:p>
                          <a:endParaRPr lang="en-US"/>
                        </a:p>
                      </a:txBody>
                      <a:tcPr>
                        <a:blipFill rotWithShape="1">
                          <a:blip r:embed="rId5"/>
                          <a:stretch>
                            <a:fillRect l="-685" t="-410769" r="-293836"/>
                          </a:stretch>
                        </a:blipFill>
                      </a:tcPr>
                    </a:tc>
                    <a:tc>
                      <a:txBody>
                        <a:bodyPr/>
                        <a:lstStyle/>
                        <a:p>
                          <a:endParaRPr lang="en-US"/>
                        </a:p>
                      </a:txBody>
                      <a:tcPr>
                        <a:blipFill rotWithShape="1">
                          <a:blip r:embed="rId5"/>
                          <a:stretch>
                            <a:fillRect l="-67742" t="-410769" r="-97696"/>
                          </a:stretch>
                        </a:blipFill>
                      </a:tcPr>
                    </a:tc>
                    <a:tc>
                      <a:txBody>
                        <a:bodyPr/>
                        <a:lstStyle/>
                        <a:p>
                          <a:endParaRPr lang="en-US"/>
                        </a:p>
                      </a:txBody>
                      <a:tcPr>
                        <a:blipFill rotWithShape="1">
                          <a:blip r:embed="rId5"/>
                          <a:stretch>
                            <a:fillRect l="-171698" t="-41076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6" name="表格 25"/>
              <p:cNvGraphicFramePr>
                <a:graphicFrameLocks noGrp="1"/>
              </p:cNvGraphicFramePr>
              <p:nvPr>
                <p:extLst>
                  <p:ext uri="{D42A27DB-BD31-4B8C-83A1-F6EECF244321}">
                    <p14:modId xmlns:p14="http://schemas.microsoft.com/office/powerpoint/2010/main" val="2036402786"/>
                  </p:ext>
                </p:extLst>
              </p:nvPr>
            </p:nvGraphicFramePr>
            <p:xfrm>
              <a:off x="4600574"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bl>
              </a:graphicData>
            </a:graphic>
          </p:graphicFrame>
        </mc:Choice>
        <mc:Fallback xmlns="">
          <p:graphicFrame>
            <p:nvGraphicFramePr>
              <p:cNvPr id="26" name="表格 25"/>
              <p:cNvGraphicFramePr>
                <a:graphicFrameLocks noGrp="1"/>
              </p:cNvGraphicFramePr>
              <p:nvPr>
                <p:extLst>
                  <p:ext uri="{D42A27DB-BD31-4B8C-83A1-F6EECF244321}">
                    <p14:modId xmlns:p14="http://schemas.microsoft.com/office/powerpoint/2010/main" val="2036402786"/>
                  </p:ext>
                </p:extLst>
              </p:nvPr>
            </p:nvGraphicFramePr>
            <p:xfrm>
              <a:off x="4600574"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endParaRPr lang="en-US"/>
                        </a:p>
                      </a:txBody>
                      <a:tcPr>
                        <a:blipFill rotWithShape="1">
                          <a:blip r:embed="rId6"/>
                          <a:stretch>
                            <a:fillRect l="-488" t="-109231" r="-223902" b="-304615"/>
                          </a:stretch>
                        </a:blipFill>
                      </a:tcPr>
                    </a:tc>
                    <a:tc>
                      <a:txBody>
                        <a:bodyPr/>
                        <a:lstStyle/>
                        <a:p>
                          <a:endParaRPr lang="en-US"/>
                        </a:p>
                      </a:txBody>
                      <a:tcPr>
                        <a:blipFill rotWithShape="1">
                          <a:blip r:embed="rId6"/>
                          <a:stretch>
                            <a:fillRect l="-91150" t="-109231" r="-103097" b="-304615"/>
                          </a:stretch>
                        </a:blipFill>
                      </a:tcPr>
                    </a:tc>
                    <a:tc>
                      <a:txBody>
                        <a:bodyPr/>
                        <a:lstStyle/>
                        <a:p>
                          <a:endParaRPr lang="en-US"/>
                        </a:p>
                      </a:txBody>
                      <a:tcPr>
                        <a:blipFill rotWithShape="1">
                          <a:blip r:embed="rId6"/>
                          <a:stretch>
                            <a:fillRect l="-185408" t="-109231" b="-304615"/>
                          </a:stretch>
                        </a:blipFill>
                      </a:tcPr>
                    </a:tc>
                  </a:tr>
                  <a:tr h="400050">
                    <a:tc>
                      <a:txBody>
                        <a:bodyPr/>
                        <a:lstStyle/>
                        <a:p>
                          <a:endParaRPr lang="en-US"/>
                        </a:p>
                      </a:txBody>
                      <a:tcPr>
                        <a:blipFill rotWithShape="1">
                          <a:blip r:embed="rId6"/>
                          <a:stretch>
                            <a:fillRect l="-488" t="-206061" r="-223902" b="-200000"/>
                          </a:stretch>
                        </a:blipFill>
                      </a:tcPr>
                    </a:tc>
                    <a:tc>
                      <a:txBody>
                        <a:bodyPr/>
                        <a:lstStyle/>
                        <a:p>
                          <a:endParaRPr lang="en-US"/>
                        </a:p>
                      </a:txBody>
                      <a:tcPr>
                        <a:blipFill rotWithShape="1">
                          <a:blip r:embed="rId6"/>
                          <a:stretch>
                            <a:fillRect l="-91150" t="-206061" r="-103097" b="-200000"/>
                          </a:stretch>
                        </a:blipFill>
                      </a:tcPr>
                    </a:tc>
                    <a:tc>
                      <a:txBody>
                        <a:bodyPr/>
                        <a:lstStyle/>
                        <a:p>
                          <a:endParaRPr lang="en-US"/>
                        </a:p>
                      </a:txBody>
                      <a:tcPr>
                        <a:blipFill rotWithShape="1">
                          <a:blip r:embed="rId6"/>
                          <a:stretch>
                            <a:fillRect l="-185408" t="-206061" b="-200000"/>
                          </a:stretch>
                        </a:blipFill>
                      </a:tcPr>
                    </a:tc>
                  </a:tr>
                  <a:tr h="400050">
                    <a:tc>
                      <a:txBody>
                        <a:bodyPr/>
                        <a:lstStyle/>
                        <a:p>
                          <a:endParaRPr lang="en-US"/>
                        </a:p>
                      </a:txBody>
                      <a:tcPr>
                        <a:blipFill rotWithShape="1">
                          <a:blip r:embed="rId6"/>
                          <a:stretch>
                            <a:fillRect l="-488" t="-310769" r="-223902" b="-103077"/>
                          </a:stretch>
                        </a:blipFill>
                      </a:tcPr>
                    </a:tc>
                    <a:tc>
                      <a:txBody>
                        <a:bodyPr/>
                        <a:lstStyle/>
                        <a:p>
                          <a:endParaRPr lang="en-US"/>
                        </a:p>
                      </a:txBody>
                      <a:tcPr>
                        <a:blipFill rotWithShape="1">
                          <a:blip r:embed="rId6"/>
                          <a:stretch>
                            <a:fillRect l="-91150" t="-310769" r="-103097" b="-103077"/>
                          </a:stretch>
                        </a:blipFill>
                      </a:tcPr>
                    </a:tc>
                    <a:tc>
                      <a:txBody>
                        <a:bodyPr/>
                        <a:lstStyle/>
                        <a:p>
                          <a:endParaRPr lang="en-US"/>
                        </a:p>
                      </a:txBody>
                      <a:tcPr>
                        <a:blipFill rotWithShape="1">
                          <a:blip r:embed="rId6"/>
                          <a:stretch>
                            <a:fillRect l="-185408" t="-310769" b="-103077"/>
                          </a:stretch>
                        </a:blipFill>
                      </a:tcPr>
                    </a:tc>
                  </a:tr>
                  <a:tr h="400050">
                    <a:tc>
                      <a:txBody>
                        <a:bodyPr/>
                        <a:lstStyle/>
                        <a:p>
                          <a:endParaRPr lang="en-US"/>
                        </a:p>
                      </a:txBody>
                      <a:tcPr>
                        <a:blipFill rotWithShape="1">
                          <a:blip r:embed="rId6"/>
                          <a:stretch>
                            <a:fillRect l="-488" t="-404545" r="-223902" b="-1515"/>
                          </a:stretch>
                        </a:blipFill>
                      </a:tcPr>
                    </a:tc>
                    <a:tc>
                      <a:txBody>
                        <a:bodyPr/>
                        <a:lstStyle/>
                        <a:p>
                          <a:endParaRPr lang="en-US"/>
                        </a:p>
                      </a:txBody>
                      <a:tcPr>
                        <a:blipFill rotWithShape="1">
                          <a:blip r:embed="rId6"/>
                          <a:stretch>
                            <a:fillRect l="-91150" t="-404545" r="-103097" b="-1515"/>
                          </a:stretch>
                        </a:blipFill>
                      </a:tcPr>
                    </a:tc>
                    <a:tc>
                      <a:txBody>
                        <a:bodyPr/>
                        <a:lstStyle/>
                        <a:p>
                          <a:endParaRPr lang="en-US"/>
                        </a:p>
                      </a:txBody>
                      <a:tcPr>
                        <a:blipFill rotWithShape="1">
                          <a:blip r:embed="rId6"/>
                          <a:stretch>
                            <a:fillRect l="-185408" t="-404545" b="-1515"/>
                          </a:stretch>
                        </a:blipFill>
                      </a:tcPr>
                    </a:tc>
                  </a:tr>
                </a:tbl>
              </a:graphicData>
            </a:graphic>
          </p:graphicFrame>
        </mc:Fallback>
      </mc:AlternateContent>
      <p:sp>
        <p:nvSpPr>
          <p:cNvPr id="16" name="左弧形箭头 15"/>
          <p:cNvSpPr/>
          <p:nvPr/>
        </p:nvSpPr>
        <p:spPr>
          <a:xfrm>
            <a:off x="4548189" y="2590800"/>
            <a:ext cx="371474" cy="12825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 name="圆角矩形 26"/>
          <p:cNvSpPr/>
          <p:nvPr/>
        </p:nvSpPr>
        <p:spPr>
          <a:xfrm>
            <a:off x="3467100" y="5248275"/>
            <a:ext cx="5105400" cy="674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Issues:</a:t>
            </a:r>
          </a:p>
          <a:p>
            <a:pPr algn="ctr"/>
            <a:r>
              <a:rPr lang="en-US" b="1" dirty="0" smtClean="0">
                <a:solidFill>
                  <a:schemeClr val="tx1"/>
                </a:solidFill>
              </a:rPr>
              <a:t>Large amount of subsets </a:t>
            </a:r>
            <a:r>
              <a:rPr lang="en-US" dirty="0" smtClean="0">
                <a:solidFill>
                  <a:schemeClr val="tx1"/>
                </a:solidFill>
              </a:rPr>
              <a:t>&amp; </a:t>
            </a:r>
            <a:r>
              <a:rPr lang="en-US" b="1" dirty="0" smtClean="0">
                <a:solidFill>
                  <a:schemeClr val="tx1"/>
                </a:solidFill>
              </a:rPr>
              <a:t>False positives</a:t>
            </a:r>
          </a:p>
        </p:txBody>
      </p:sp>
    </p:spTree>
    <p:extLst>
      <p:ext uri="{BB962C8B-B14F-4D97-AF65-F5344CB8AC3E}">
        <p14:creationId xmlns:p14="http://schemas.microsoft.com/office/powerpoint/2010/main" val="305735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p:bldP spid="24" grpId="0"/>
      <p:bldP spid="1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properties</a:t>
            </a:r>
            <a:endParaRPr lang="en-AU" sz="3600" dirty="0">
              <a:solidFill>
                <a:schemeClr val="bg1"/>
              </a:solidFill>
            </a:endParaRPr>
          </a:p>
        </p:txBody>
      </p:sp>
      <p:graphicFrame>
        <p:nvGraphicFramePr>
          <p:cNvPr id="21" name="表格 20"/>
          <p:cNvGraphicFramePr>
            <a:graphicFrameLocks noGrp="1"/>
          </p:cNvGraphicFramePr>
          <p:nvPr>
            <p:extLst>
              <p:ext uri="{D42A27DB-BD31-4B8C-83A1-F6EECF244321}">
                <p14:modId xmlns:p14="http://schemas.microsoft.com/office/powerpoint/2010/main" val="3850841158"/>
              </p:ext>
            </p:extLst>
          </p:nvPr>
        </p:nvGraphicFramePr>
        <p:xfrm>
          <a:off x="1230417" y="2209800"/>
          <a:ext cx="6705600" cy="2226945"/>
        </p:xfrm>
        <a:graphic>
          <a:graphicData uri="http://schemas.openxmlformats.org/drawingml/2006/table">
            <a:tbl>
              <a:tblPr firstRow="1" bandRow="1">
                <a:tableStyleId>{5C22544A-7EE6-4342-B048-85BDC9FD1C3A}</a:tableStyleId>
              </a:tblPr>
              <a:tblGrid>
                <a:gridCol w="1481470"/>
                <a:gridCol w="2698313"/>
                <a:gridCol w="2525817"/>
              </a:tblGrid>
              <a:tr h="398145">
                <a:tc>
                  <a:txBody>
                    <a:bodyPr/>
                    <a:lstStyle/>
                    <a:p>
                      <a:pPr algn="ctr"/>
                      <a:endParaRPr lang="en-AU" sz="1800" dirty="0"/>
                    </a:p>
                  </a:txBody>
                  <a:tcPr/>
                </a:tc>
                <a:tc>
                  <a:txBody>
                    <a:bodyPr/>
                    <a:lstStyle/>
                    <a:p>
                      <a:pPr algn="ctr"/>
                      <a:r>
                        <a:rPr lang="en-US" sz="1800" dirty="0" smtClean="0"/>
                        <a:t>Advantage</a:t>
                      </a:r>
                      <a:endParaRPr lang="en-AU" sz="1800" dirty="0"/>
                    </a:p>
                  </a:txBody>
                  <a:tcPr/>
                </a:tc>
                <a:tc>
                  <a:txBody>
                    <a:bodyPr/>
                    <a:lstStyle/>
                    <a:p>
                      <a:pPr algn="ctr"/>
                      <a:r>
                        <a:rPr lang="en-US" altLang="zh-CN" sz="1800" dirty="0" smtClean="0"/>
                        <a:t>Limit</a:t>
                      </a:r>
                      <a:endParaRPr lang="en-AU" sz="1800" dirty="0"/>
                    </a:p>
                  </a:txBody>
                  <a:tcPr/>
                </a:tc>
              </a:tr>
              <a:tr h="398145">
                <a:tc>
                  <a:txBody>
                    <a:bodyPr/>
                    <a:lstStyle/>
                    <a:p>
                      <a:r>
                        <a:rPr lang="en-US" sz="1800" dirty="0" smtClean="0"/>
                        <a:t>Intersection-Oriented</a:t>
                      </a:r>
                      <a:endParaRPr lang="en-AU" sz="1800" dirty="0"/>
                    </a:p>
                  </a:txBody>
                  <a:tcPr anchor="ctr"/>
                </a:tc>
                <a:tc>
                  <a:txBody>
                    <a:bodyPr/>
                    <a:lstStyle/>
                    <a:p>
                      <a:pPr algn="ctr"/>
                      <a:r>
                        <a:rPr lang="en-US" sz="1800" dirty="0" smtClean="0"/>
                        <a:t>Verification</a:t>
                      </a:r>
                      <a:r>
                        <a:rPr lang="en-US" sz="1800" baseline="0" dirty="0" smtClean="0"/>
                        <a:t> free</a:t>
                      </a:r>
                      <a:endParaRPr lang="en-AU" sz="1800" dirty="0"/>
                    </a:p>
                  </a:txBody>
                  <a:tcPr anchor="ctr"/>
                </a:tc>
                <a:tc>
                  <a:txBody>
                    <a:bodyPr/>
                    <a:lstStyle/>
                    <a:p>
                      <a:pPr marL="0" indent="0">
                        <a:buNone/>
                      </a:pPr>
                      <a:r>
                        <a:rPr lang="en-US" sz="1800" dirty="0" smtClean="0"/>
                        <a:t>Large</a:t>
                      </a:r>
                      <a:r>
                        <a:rPr lang="en-US" sz="1800" baseline="0" dirty="0" smtClean="0"/>
                        <a:t> size of inverted lists</a:t>
                      </a:r>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Union-Oriented</a:t>
                      </a:r>
                      <a:endParaRPr lang="en-AU" sz="1800" dirty="0"/>
                    </a:p>
                  </a:txBody>
                  <a:tcPr anchor="ctr"/>
                </a:tc>
                <a:tc>
                  <a:txBody>
                    <a:bodyPr/>
                    <a:lstStyle/>
                    <a:p>
                      <a:pPr algn="ctr"/>
                      <a:r>
                        <a:rPr lang="en-US" sz="1800" dirty="0" smtClean="0"/>
                        <a:t>Small</a:t>
                      </a:r>
                      <a:r>
                        <a:rPr lang="en-US" sz="1800" baseline="0" dirty="0" smtClean="0"/>
                        <a:t> size of inverted list</a:t>
                      </a:r>
                      <a:endParaRPr lang="en-AU" sz="1800" dirty="0"/>
                    </a:p>
                  </a:txBody>
                  <a:tcPr anchor="ctr"/>
                </a:tc>
                <a:tc>
                  <a:txBody>
                    <a:bodyPr/>
                    <a:lstStyle/>
                    <a:p>
                      <a:r>
                        <a:rPr lang="en-US" sz="1800" dirty="0" smtClean="0"/>
                        <a:t>1. Need to enumerate all subsets</a:t>
                      </a:r>
                    </a:p>
                    <a:p>
                      <a:r>
                        <a:rPr lang="en-US" sz="1800" dirty="0" smtClean="0"/>
                        <a:t>2. Need</a:t>
                      </a:r>
                      <a:r>
                        <a:rPr lang="en-US" sz="1800" baseline="0" dirty="0" smtClean="0"/>
                        <a:t> to verify all candidate pairs</a:t>
                      </a:r>
                      <a:endParaRPr lang="en-AU" sz="1800" dirty="0"/>
                    </a:p>
                  </a:txBody>
                  <a:tcPr/>
                </a:tc>
              </a:tr>
            </a:tbl>
          </a:graphicData>
        </a:graphic>
      </p:graphicFrame>
    </p:spTree>
    <p:extLst>
      <p:ext uri="{BB962C8B-B14F-4D97-AF65-F5344CB8AC3E}">
        <p14:creationId xmlns:p14="http://schemas.microsoft.com/office/powerpoint/2010/main" val="344525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Overview</a:t>
            </a:r>
            <a:endParaRPr lang="en-AU" sz="3600" dirty="0">
              <a:solidFill>
                <a:schemeClr val="bg1"/>
              </a:solidFill>
            </a:endParaRPr>
          </a:p>
        </p:txBody>
      </p:sp>
      <p:sp>
        <p:nvSpPr>
          <p:cNvPr id="8" name="圆角矩形 7"/>
          <p:cNvSpPr/>
          <p:nvPr/>
        </p:nvSpPr>
        <p:spPr>
          <a:xfrm>
            <a:off x="666750" y="1485619"/>
            <a:ext cx="7715250" cy="11813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Motivation</a:t>
            </a:r>
          </a:p>
          <a:p>
            <a:pPr algn="ctr"/>
            <a:r>
              <a:rPr lang="en-US" dirty="0" smtClean="0">
                <a:solidFill>
                  <a:schemeClr val="tx1"/>
                </a:solidFill>
              </a:rPr>
              <a:t>Design a new union-oriented such that (</a:t>
            </a:r>
            <a:r>
              <a:rPr lang="en-US" dirty="0" err="1" smtClean="0">
                <a:solidFill>
                  <a:schemeClr val="tx1"/>
                </a:solidFill>
              </a:rPr>
              <a:t>i</a:t>
            </a:r>
            <a:r>
              <a:rPr lang="en-US" dirty="0" smtClean="0">
                <a:solidFill>
                  <a:schemeClr val="tx1"/>
                </a:solidFill>
              </a:rPr>
              <a:t>) more effective signatures are employed; (ii) we </a:t>
            </a:r>
            <a:r>
              <a:rPr lang="en-US" b="1" dirty="0" smtClean="0">
                <a:solidFill>
                  <a:schemeClr val="tx1"/>
                </a:solidFill>
              </a:rPr>
              <a:t>need not </a:t>
            </a:r>
            <a:r>
              <a:rPr lang="en-US" dirty="0" smtClean="0">
                <a:solidFill>
                  <a:schemeClr val="tx1"/>
                </a:solidFill>
              </a:rPr>
              <a:t>verify all candidate pairs. </a:t>
            </a:r>
            <a:endParaRPr lang="en-AU" dirty="0">
              <a:solidFill>
                <a:schemeClr val="tx1"/>
              </a:solidFill>
            </a:endParaRPr>
          </a:p>
        </p:txBody>
      </p:sp>
      <p:sp>
        <p:nvSpPr>
          <p:cNvPr id="9" name="圆角矩形 8"/>
          <p:cNvSpPr/>
          <p:nvPr/>
        </p:nvSpPr>
        <p:spPr>
          <a:xfrm>
            <a:off x="304800" y="3276599"/>
            <a:ext cx="5429250" cy="10388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IS-Join</a:t>
            </a:r>
          </a:p>
          <a:p>
            <a:pPr algn="ctr"/>
            <a:r>
              <a:rPr lang="en-US" dirty="0" smtClean="0">
                <a:solidFill>
                  <a:schemeClr val="tx1"/>
                </a:solidFill>
              </a:rPr>
              <a:t>Exploit data distribution and use the </a:t>
            </a:r>
            <a:r>
              <a:rPr lang="en-US" b="1" dirty="0" smtClean="0">
                <a:solidFill>
                  <a:schemeClr val="tx1"/>
                </a:solidFill>
              </a:rPr>
              <a:t>least frequent element </a:t>
            </a:r>
            <a:r>
              <a:rPr lang="en-US" dirty="0" smtClean="0">
                <a:solidFill>
                  <a:schemeClr val="tx1"/>
                </a:solidFill>
              </a:rPr>
              <a:t>as the signature of the record.</a:t>
            </a:r>
            <a:endParaRPr lang="en-AU" dirty="0">
              <a:solidFill>
                <a:schemeClr val="tx1"/>
              </a:solidFill>
            </a:endParaRPr>
          </a:p>
        </p:txBody>
      </p:sp>
      <p:sp>
        <p:nvSpPr>
          <p:cNvPr id="17" name="下箭头 16"/>
          <p:cNvSpPr/>
          <p:nvPr/>
        </p:nvSpPr>
        <p:spPr>
          <a:xfrm>
            <a:off x="4510087" y="2724150"/>
            <a:ext cx="381000" cy="45720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1" name="圆角矩形 20"/>
              <p:cNvSpPr/>
              <p:nvPr/>
            </p:nvSpPr>
            <p:spPr>
              <a:xfrm>
                <a:off x="304800" y="4648200"/>
                <a:ext cx="5429251" cy="10388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solidFill>
                          <a:schemeClr val="tx1"/>
                        </a:solidFill>
                        <a:latin typeface="Cambria Math"/>
                      </a:rPr>
                      <m:t>𝒌</m:t>
                    </m:r>
                  </m:oMath>
                </a14:m>
                <a:r>
                  <a:rPr lang="en-US" b="1" dirty="0" smtClean="0">
                    <a:solidFill>
                      <a:schemeClr val="tx1"/>
                    </a:solidFill>
                  </a:rPr>
                  <a:t>IS-Join</a:t>
                </a:r>
              </a:p>
              <a:p>
                <a:pPr algn="ctr"/>
                <a:r>
                  <a:rPr lang="en-US" dirty="0" smtClean="0">
                    <a:solidFill>
                      <a:schemeClr val="tx1"/>
                    </a:solidFill>
                  </a:rPr>
                  <a:t>To enhance the pruning power, use the </a:t>
                </a:r>
                <a14:m>
                  <m:oMath xmlns:m="http://schemas.openxmlformats.org/officeDocument/2006/math">
                    <m:r>
                      <a:rPr lang="en-US" b="0" i="1" smtClean="0">
                        <a:solidFill>
                          <a:schemeClr val="tx1"/>
                        </a:solidFill>
                        <a:latin typeface="Cambria Math"/>
                      </a:rPr>
                      <m:t>𝑘</m:t>
                    </m:r>
                  </m:oMath>
                </a14:m>
                <a:r>
                  <a:rPr lang="en-US" dirty="0" smtClean="0">
                    <a:solidFill>
                      <a:schemeClr val="tx1"/>
                    </a:solidFill>
                  </a:rPr>
                  <a:t> </a:t>
                </a:r>
                <a:r>
                  <a:rPr lang="en-US" b="1" dirty="0" smtClean="0">
                    <a:solidFill>
                      <a:schemeClr val="tx1"/>
                    </a:solidFill>
                  </a:rPr>
                  <a:t>least frequent elements </a:t>
                </a:r>
                <a:r>
                  <a:rPr lang="en-US" dirty="0" smtClean="0">
                    <a:solidFill>
                      <a:schemeClr val="tx1"/>
                    </a:solidFill>
                  </a:rPr>
                  <a:t>as the signature of the record.</a:t>
                </a:r>
                <a:endParaRPr lang="en-AU" dirty="0">
                  <a:solidFill>
                    <a:schemeClr val="tx1"/>
                  </a:solidFill>
                </a:endParaRPr>
              </a:p>
            </p:txBody>
          </p:sp>
        </mc:Choice>
        <mc:Fallback xmlns="">
          <p:sp>
            <p:nvSpPr>
              <p:cNvPr id="21" name="圆角矩形 20"/>
              <p:cNvSpPr>
                <a:spLocks noRot="1" noChangeAspect="1" noMove="1" noResize="1" noEditPoints="1" noAdjustHandles="1" noChangeArrowheads="1" noChangeShapeType="1" noTextEdit="1"/>
              </p:cNvSpPr>
              <p:nvPr/>
            </p:nvSpPr>
            <p:spPr>
              <a:xfrm>
                <a:off x="304800" y="4648200"/>
                <a:ext cx="5429251" cy="1038810"/>
              </a:xfrm>
              <a:prstGeom prst="roundRect">
                <a:avLst/>
              </a:prstGeom>
              <a:blipFill rotWithShape="1">
                <a:blip r:embed="rId3"/>
                <a:stretch>
                  <a:fillRect b="-22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圆角矩形 21"/>
              <p:cNvSpPr/>
              <p:nvPr/>
            </p:nvSpPr>
            <p:spPr>
              <a:xfrm>
                <a:off x="6096000" y="3276599"/>
                <a:ext cx="2819401" cy="24104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TT-Join</a:t>
                </a:r>
              </a:p>
              <a:p>
                <a:pPr marL="285750" indent="-285750">
                  <a:buFont typeface="Wingdings" panose="05000000000000000000" pitchFamily="2" charset="2"/>
                  <a:buChar char="Ø"/>
                </a:pPr>
                <a:r>
                  <a:rPr lang="en-US" dirty="0" smtClean="0">
                    <a:solidFill>
                      <a:schemeClr val="tx1"/>
                    </a:solidFill>
                  </a:rPr>
                  <a:t>Same index size as IS-Join;</a:t>
                </a:r>
              </a:p>
              <a:p>
                <a:pPr marL="285750" indent="-285750">
                  <a:buFont typeface="Wingdings" panose="05000000000000000000" pitchFamily="2" charset="2"/>
                  <a:buChar char="Ø"/>
                </a:pPr>
                <a:r>
                  <a:rPr lang="en-US" dirty="0">
                    <a:solidFill>
                      <a:schemeClr val="tx1"/>
                    </a:solidFill>
                  </a:rPr>
                  <a:t>Same pruning power as </a:t>
                </a:r>
                <a14:m>
                  <m:oMath xmlns:m="http://schemas.openxmlformats.org/officeDocument/2006/math">
                    <m:r>
                      <a:rPr lang="en-US" i="1">
                        <a:solidFill>
                          <a:schemeClr val="tx1"/>
                        </a:solidFill>
                        <a:latin typeface="Cambria Math"/>
                      </a:rPr>
                      <m:t>𝑘</m:t>
                    </m:r>
                  </m:oMath>
                </a14:m>
                <a:r>
                  <a:rPr lang="en-US" dirty="0">
                    <a:solidFill>
                      <a:schemeClr val="tx1"/>
                    </a:solidFill>
                  </a:rPr>
                  <a:t>IS-Join; </a:t>
                </a:r>
                <a:endParaRPr lang="en-US" dirty="0" smtClean="0">
                  <a:solidFill>
                    <a:schemeClr val="tx1"/>
                  </a:solidFill>
                </a:endParaRPr>
              </a:p>
              <a:p>
                <a:pPr marL="285750" indent="-285750">
                  <a:buFont typeface="Wingdings" panose="05000000000000000000" pitchFamily="2" charset="2"/>
                  <a:buChar char="Ø"/>
                </a:pPr>
                <a:r>
                  <a:rPr lang="en-US" dirty="0" smtClean="0">
                    <a:solidFill>
                      <a:schemeClr val="tx1"/>
                    </a:solidFill>
                  </a:rPr>
                  <a:t>Naturally validate a large number of candidates. </a:t>
                </a:r>
                <a:endParaRPr lang="en-AU" dirty="0">
                  <a:solidFill>
                    <a:schemeClr val="tx1"/>
                  </a:solidFill>
                </a:endParaRPr>
              </a:p>
            </p:txBody>
          </p:sp>
        </mc:Choice>
        <mc:Fallback xmlns="">
          <p:sp>
            <p:nvSpPr>
              <p:cNvPr id="22" name="圆角矩形 21"/>
              <p:cNvSpPr>
                <a:spLocks noRot="1" noChangeAspect="1" noMove="1" noResize="1" noEditPoints="1" noAdjustHandles="1" noChangeArrowheads="1" noChangeShapeType="1" noTextEdit="1"/>
              </p:cNvSpPr>
              <p:nvPr/>
            </p:nvSpPr>
            <p:spPr>
              <a:xfrm>
                <a:off x="6096000" y="3276599"/>
                <a:ext cx="2819401" cy="2410411"/>
              </a:xfrm>
              <a:prstGeom prst="roundRect">
                <a:avLst/>
              </a:prstGeom>
              <a:blipFill rotWithShape="1">
                <a:blip r:embed="rId4"/>
                <a:stretch>
                  <a:fillRect b="-1000"/>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4756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IS-Join</a:t>
            </a:r>
            <a:endParaRPr lang="en-AU" sz="3600" dirty="0">
              <a:solidFill>
                <a:schemeClr val="bg1"/>
              </a:solidFill>
            </a:endParaRPr>
          </a:p>
        </p:txBody>
      </p:sp>
      <p:sp>
        <p:nvSpPr>
          <p:cNvPr id="26" name="圆角矩形 25"/>
          <p:cNvSpPr/>
          <p:nvPr/>
        </p:nvSpPr>
        <p:spPr>
          <a:xfrm>
            <a:off x="725592" y="1371600"/>
            <a:ext cx="7715250" cy="11813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Observation</a:t>
            </a:r>
          </a:p>
          <a:p>
            <a:pPr algn="ctr"/>
            <a:r>
              <a:rPr lang="en-US" dirty="0" smtClean="0">
                <a:solidFill>
                  <a:schemeClr val="tx1"/>
                </a:solidFill>
              </a:rPr>
              <a:t>Many </a:t>
            </a:r>
            <a:r>
              <a:rPr lang="en-US" b="1" dirty="0" smtClean="0">
                <a:solidFill>
                  <a:schemeClr val="tx1"/>
                </a:solidFill>
              </a:rPr>
              <a:t>real-life data are skewed</a:t>
            </a:r>
            <a:r>
              <a:rPr lang="en-US" dirty="0" smtClean="0">
                <a:solidFill>
                  <a:schemeClr val="tx1"/>
                </a:solidFill>
              </a:rPr>
              <a:t>, i.e., some elements appear more frequently than others. </a:t>
            </a:r>
            <a:endParaRPr lang="en-AU"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34956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4143375" y="3429000"/>
                <a:ext cx="3056093" cy="764376"/>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sSub>
                        <m:sSubPr>
                          <m:ctrlPr>
                            <a:rPr kumimoji="0" lang="en-AU" i="1" u="none" strike="noStrike" kern="1200" cap="none" spc="0" normalizeH="0" baseline="0" noProof="0" smtClean="0">
                              <a:ln>
                                <a:noFill/>
                              </a:ln>
                              <a:solidFill>
                                <a:schemeClr val="tx1"/>
                              </a:solidFill>
                              <a:effectLst/>
                              <a:uLnTx/>
                              <a:uFillTx/>
                              <a:latin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cs typeface="+mn-cs"/>
                            </a:rPr>
                            <m:t>𝑅𝐼</m:t>
                          </m:r>
                        </m:sub>
                      </m:sSub>
                      <m:r>
                        <a:rPr kumimoji="0" lang="en-US" b="0" i="1" u="none" strike="noStrike" kern="1200" cap="none" spc="0" normalizeH="0" baseline="0" noProof="0" smtClean="0">
                          <a:ln>
                            <a:noFill/>
                          </a:ln>
                          <a:solidFill>
                            <a:schemeClr val="tx1"/>
                          </a:solidFill>
                          <a:effectLst/>
                          <a:uLnTx/>
                          <a:uFillTx/>
                          <a:latin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cs typeface="+mn-cs"/>
                            </a:rPr>
                            <m:t>𝑛𝑚</m:t>
                          </m:r>
                          <m:r>
                            <a:rPr kumimoji="0" lang="en-US" b="0" i="1" u="none" strike="noStrike" kern="1200" cap="none" spc="0" normalizeH="0" baseline="0" noProof="0" smtClean="0">
                              <a:ln>
                                <a:noFill/>
                              </a:ln>
                              <a:solidFill>
                                <a:schemeClr val="tx1"/>
                              </a:solidFill>
                              <a:effectLst/>
                              <a:uLnTx/>
                              <a:uFillTx/>
                              <a:latin typeface="Cambria Math"/>
                              <a:cs typeface="+mn-cs"/>
                            </a:rPr>
                            <m:t>)</m:t>
                          </m:r>
                        </m:e>
                        <m:sup>
                          <m:r>
                            <a:rPr kumimoji="0" lang="en-US" b="0" i="1" u="none" strike="noStrike" kern="1200" cap="none" spc="0" normalizeH="0" baseline="0" noProof="0" smtClean="0">
                              <a:ln>
                                <a:noFill/>
                              </a:ln>
                              <a:solidFill>
                                <a:schemeClr val="tx1"/>
                              </a:solidFill>
                              <a:effectLst/>
                              <a:uLnTx/>
                              <a:uFillTx/>
                              <a:latin typeface="Cambria Math"/>
                              <a:cs typeface="+mn-cs"/>
                            </a:rPr>
                            <m:t>2</m:t>
                          </m:r>
                        </m:sup>
                      </m:s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nary>
                        <m:naryPr>
                          <m:chr m:val="∑"/>
                          <m:supHide m:val="on"/>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naryPr>
                        <m:sub>
                          <m:r>
                            <m:rPr>
                              <m:brk m:alnAt="7"/>
                            </m:rP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ℰ</m:t>
                          </m:r>
                        </m:sub>
                        <m:sup/>
                        <m:e>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𝑃</m:t>
                              </m:r>
                              <m:d>
                                <m:d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2</m:t>
                              </m:r>
                            </m:sup>
                          </m:sSup>
                        </m:e>
                      </m:nary>
                    </m:oMath>
                  </m:oMathPara>
                </a14:m>
                <a:endParaRPr kumimoji="0" lang="en-AU"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143375" y="3429000"/>
                <a:ext cx="3056093" cy="764376"/>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71950" y="4271952"/>
                <a:ext cx="4768358" cy="76450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sSub>
                        <m:sSubPr>
                          <m:ctrlPr>
                            <a:rPr kumimoji="0" lang="en-AU" i="1" u="none" strike="noStrike" kern="1200" cap="none" spc="0" normalizeH="0" baseline="0" noProof="0" smtClean="0">
                              <a:ln>
                                <a:noFill/>
                              </a:ln>
                              <a:solidFill>
                                <a:schemeClr val="tx1"/>
                              </a:solidFill>
                              <a:effectLst/>
                              <a:uLnTx/>
                              <a:uFillTx/>
                              <a:latin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cs typeface="+mn-cs"/>
                            </a:rPr>
                            <m:t>𝐼𝑆</m:t>
                          </m:r>
                        </m:sub>
                      </m:sSub>
                      <m:r>
                        <a:rPr kumimoji="0" lang="en-US" b="0" i="1" u="none" strike="noStrike" kern="1200" cap="none" spc="0" normalizeH="0" baseline="0" noProof="0" smtClean="0">
                          <a:ln>
                            <a:noFill/>
                          </a:ln>
                          <a:solidFill>
                            <a:schemeClr val="tx1"/>
                          </a:solidFill>
                          <a:effectLst/>
                          <a:uLnTx/>
                          <a:uFillTx/>
                          <a:latin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cs typeface="+mn-cs"/>
                            </a:rPr>
                            <m:t>𝑛𝑚</m:t>
                          </m:r>
                          <m:r>
                            <a:rPr kumimoji="0" lang="en-US" b="0" i="1" u="none" strike="noStrike" kern="1200" cap="none" spc="0" normalizeH="0" baseline="0" noProof="0" smtClean="0">
                              <a:ln>
                                <a:noFill/>
                              </a:ln>
                              <a:solidFill>
                                <a:schemeClr val="tx1"/>
                              </a:solidFill>
                              <a:effectLst/>
                              <a:uLnTx/>
                              <a:uFillTx/>
                              <a:latin typeface="Cambria Math"/>
                              <a:cs typeface="+mn-cs"/>
                            </a:rPr>
                            <m:t>)</m:t>
                          </m:r>
                        </m:e>
                        <m:sup>
                          <m:r>
                            <a:rPr kumimoji="0" lang="en-US" b="0" i="1" u="none" strike="noStrike" kern="1200" cap="none" spc="0" normalizeH="0" baseline="0" noProof="0" smtClean="0">
                              <a:ln>
                                <a:noFill/>
                              </a:ln>
                              <a:solidFill>
                                <a:schemeClr val="tx1"/>
                              </a:solidFill>
                              <a:effectLst/>
                              <a:uLnTx/>
                              <a:uFillTx/>
                              <a:latin typeface="Cambria Math"/>
                              <a:cs typeface="+mn-cs"/>
                            </a:rPr>
                            <m:t>2</m:t>
                          </m:r>
                        </m:sup>
                      </m:s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nary>
                        <m:naryPr>
                          <m:chr m:val="∑"/>
                          <m:supHide m:val="on"/>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naryPr>
                        <m:sub>
                          <m:r>
                            <m:rPr>
                              <m:brk m:alnAt="7"/>
                            </m:rP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ℰ</m:t>
                          </m:r>
                        </m:sub>
                        <m:sup/>
                        <m:e>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𝑃</m:t>
                              </m:r>
                              <m:d>
                                <m:d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2</m:t>
                              </m:r>
                            </m:sup>
                          </m:sSup>
                          <m:r>
                            <a:rPr kumimoji="0" lang="en-US" i="1" u="none" strike="noStrike" kern="1200" cap="none" spc="0" normalizeH="0" baseline="0" noProof="0" smtClean="0">
                              <a:ln>
                                <a:noFill/>
                              </a:ln>
                              <a:solidFill>
                                <a:schemeClr val="tx1"/>
                              </a:solidFill>
                              <a:effectLst/>
                              <a:uLnTx/>
                              <a:uFillTx/>
                              <a:latin typeface="Cambria Math"/>
                              <a:ea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𝐹</m:t>
                              </m:r>
                              <m:d>
                                <m:d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𝑚</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−1</m:t>
                              </m:r>
                            </m:sup>
                          </m:sSup>
                        </m:e>
                      </m:nary>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sSub>
                        <m:sSub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𝑣𝑒𝑓</m:t>
                          </m:r>
                        </m:sub>
                      </m:sSub>
                    </m:oMath>
                  </m:oMathPara>
                </a14:m>
                <a:endParaRPr kumimoji="0" lang="en-AU"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171950" y="4271952"/>
                <a:ext cx="4768358" cy="764505"/>
              </a:xfrm>
              <a:prstGeom prst="rect">
                <a:avLst/>
              </a:prstGeom>
              <a:blipFill rotWithShape="1">
                <a:blip r:embed="rId5"/>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23469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IS-Join</a:t>
            </a:r>
            <a:endParaRPr lang="en-AU" sz="3600" dirty="0">
              <a:solidFill>
                <a:schemeClr val="bg1"/>
              </a:solidFill>
            </a:endParaRPr>
          </a:p>
        </p:txBody>
      </p:sp>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599292893"/>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oMath>
                            </m:oMathPara>
                          </a14:m>
                          <a:endParaRPr lang="en-AU" sz="1800" dirty="0"/>
                        </a:p>
                      </a:txBody>
                      <a:tcPr/>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599292893"/>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endParaRPr lang="en-US"/>
                        </a:p>
                      </a:txBody>
                      <a:tcPr>
                        <a:blipFill rotWithShape="1">
                          <a:blip r:embed="rId3"/>
                          <a:stretch>
                            <a:fillRect l="-685" t="-106061" r="-293836" b="-296970"/>
                          </a:stretch>
                        </a:blipFill>
                      </a:tcPr>
                    </a:tc>
                    <a:tc>
                      <a:txBody>
                        <a:bodyPr/>
                        <a:lstStyle/>
                        <a:p>
                          <a:endParaRPr lang="en-US"/>
                        </a:p>
                      </a:txBody>
                      <a:tcPr>
                        <a:blipFill rotWithShape="1">
                          <a:blip r:embed="rId3"/>
                          <a:stretch>
                            <a:fillRect l="-67742" t="-106061" r="-97696" b="-296970"/>
                          </a:stretch>
                        </a:blipFill>
                      </a:tcPr>
                    </a:tc>
                    <a:tc>
                      <a:txBody>
                        <a:bodyPr/>
                        <a:lstStyle/>
                        <a:p>
                          <a:endParaRPr lang="en-US"/>
                        </a:p>
                      </a:txBody>
                      <a:tcPr>
                        <a:blipFill rotWithShape="1">
                          <a:blip r:embed="rId3"/>
                          <a:stretch>
                            <a:fillRect l="-171698" t="-106061" b="-296970"/>
                          </a:stretch>
                        </a:blipFill>
                      </a:tcPr>
                    </a:tc>
                  </a:tr>
                  <a:tr h="398145">
                    <a:tc>
                      <a:txBody>
                        <a:bodyPr/>
                        <a:lstStyle/>
                        <a:p>
                          <a:endParaRPr lang="en-US"/>
                        </a:p>
                      </a:txBody>
                      <a:tcPr>
                        <a:blipFill rotWithShape="1">
                          <a:blip r:embed="rId3"/>
                          <a:stretch>
                            <a:fillRect l="-685" t="-209231" r="-293836" b="-201538"/>
                          </a:stretch>
                        </a:blipFill>
                      </a:tcPr>
                    </a:tc>
                    <a:tc>
                      <a:txBody>
                        <a:bodyPr/>
                        <a:lstStyle/>
                        <a:p>
                          <a:endParaRPr lang="en-US"/>
                        </a:p>
                      </a:txBody>
                      <a:tcPr>
                        <a:blipFill rotWithShape="1">
                          <a:blip r:embed="rId3"/>
                          <a:stretch>
                            <a:fillRect l="-67742" t="-209231" r="-97696" b="-201538"/>
                          </a:stretch>
                        </a:blipFill>
                      </a:tcPr>
                    </a:tc>
                    <a:tc>
                      <a:txBody>
                        <a:bodyPr/>
                        <a:lstStyle/>
                        <a:p>
                          <a:endParaRPr lang="en-US"/>
                        </a:p>
                      </a:txBody>
                      <a:tcPr>
                        <a:blipFill rotWithShape="1">
                          <a:blip r:embed="rId3"/>
                          <a:stretch>
                            <a:fillRect l="-171698" t="-209231" b="-201538"/>
                          </a:stretch>
                        </a:blipFill>
                      </a:tcPr>
                    </a:tc>
                  </a:tr>
                  <a:tr h="398145">
                    <a:tc>
                      <a:txBody>
                        <a:bodyPr/>
                        <a:lstStyle/>
                        <a:p>
                          <a:endParaRPr lang="en-US"/>
                        </a:p>
                      </a:txBody>
                      <a:tcPr>
                        <a:blipFill rotWithShape="1">
                          <a:blip r:embed="rId3"/>
                          <a:stretch>
                            <a:fillRect l="-685" t="-304545" r="-293836" b="-98485"/>
                          </a:stretch>
                        </a:blipFill>
                      </a:tcPr>
                    </a:tc>
                    <a:tc>
                      <a:txBody>
                        <a:bodyPr/>
                        <a:lstStyle/>
                        <a:p>
                          <a:endParaRPr lang="en-US"/>
                        </a:p>
                      </a:txBody>
                      <a:tcPr>
                        <a:blipFill rotWithShape="1">
                          <a:blip r:embed="rId3"/>
                          <a:stretch>
                            <a:fillRect l="-67742" t="-304545" r="-97696" b="-98485"/>
                          </a:stretch>
                        </a:blipFill>
                      </a:tcPr>
                    </a:tc>
                    <a:tc>
                      <a:txBody>
                        <a:bodyPr/>
                        <a:lstStyle/>
                        <a:p>
                          <a:endParaRPr lang="en-US"/>
                        </a:p>
                      </a:txBody>
                      <a:tcPr>
                        <a:blipFill rotWithShape="1">
                          <a:blip r:embed="rId3"/>
                          <a:stretch>
                            <a:fillRect l="-171698" t="-304545" b="-98485"/>
                          </a:stretch>
                        </a:blipFill>
                      </a:tcPr>
                    </a:tc>
                  </a:tr>
                  <a:tr h="398145">
                    <a:tc>
                      <a:txBody>
                        <a:bodyPr/>
                        <a:lstStyle/>
                        <a:p>
                          <a:endParaRPr lang="en-US"/>
                        </a:p>
                      </a:txBody>
                      <a:tcPr>
                        <a:blipFill rotWithShape="1">
                          <a:blip r:embed="rId3"/>
                          <a:stretch>
                            <a:fillRect l="-685" t="-410769" r="-293836"/>
                          </a:stretch>
                        </a:blipFill>
                      </a:tcPr>
                    </a:tc>
                    <a:tc>
                      <a:txBody>
                        <a:bodyPr/>
                        <a:lstStyle/>
                        <a:p>
                          <a:endParaRPr lang="en-US"/>
                        </a:p>
                      </a:txBody>
                      <a:tcPr>
                        <a:blipFill rotWithShape="1">
                          <a:blip r:embed="rId3"/>
                          <a:stretch>
                            <a:fillRect l="-67742" t="-410769" r="-97696"/>
                          </a:stretch>
                        </a:blipFill>
                      </a:tcPr>
                    </a:tc>
                    <a:tc>
                      <a:txBody>
                        <a:bodyPr/>
                        <a:lstStyle/>
                        <a:p>
                          <a:endParaRPr lang="en-US"/>
                        </a:p>
                      </a:txBody>
                      <a:tcPr>
                        <a:blipFill rotWithShape="1">
                          <a:blip r:embed="rId3"/>
                          <a:stretch>
                            <a:fillRect l="-171698" t="-410769"/>
                          </a:stretch>
                        </a:blipFill>
                      </a:tcPr>
                    </a:tc>
                  </a:tr>
                </a:tbl>
              </a:graphicData>
            </a:graphic>
          </p:graphicFrame>
        </mc:Fallback>
      </mc:AlternateContent>
      <p:sp>
        <p:nvSpPr>
          <p:cNvPr id="16" name="下箭头 15"/>
          <p:cNvSpPr/>
          <p:nvPr/>
        </p:nvSpPr>
        <p:spPr>
          <a:xfrm>
            <a:off x="1600200" y="335225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1926756"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Build inverted index </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269" y="4038599"/>
            <a:ext cx="1238862" cy="148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extLst>
                  <p:ext uri="{D42A27DB-BD31-4B8C-83A1-F6EECF244321}">
                    <p14:modId xmlns:p14="http://schemas.microsoft.com/office/powerpoint/2010/main" val="2052867688"/>
                  </p:ext>
                </p:extLst>
              </p:nvPr>
            </p:nvGraphicFramePr>
            <p:xfrm>
              <a:off x="4573692"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18" name="表格 17"/>
              <p:cNvGraphicFramePr>
                <a:graphicFrameLocks noGrp="1"/>
              </p:cNvGraphicFramePr>
              <p:nvPr>
                <p:extLst>
                  <p:ext uri="{D42A27DB-BD31-4B8C-83A1-F6EECF244321}">
                    <p14:modId xmlns:p14="http://schemas.microsoft.com/office/powerpoint/2010/main" val="2052867688"/>
                  </p:ext>
                </p:extLst>
              </p:nvPr>
            </p:nvGraphicFramePr>
            <p:xfrm>
              <a:off x="4573692"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endParaRPr lang="en-US"/>
                        </a:p>
                      </a:txBody>
                      <a:tcPr>
                        <a:blipFill rotWithShape="1">
                          <a:blip r:embed="rId5"/>
                          <a:stretch>
                            <a:fillRect t="-109231" r="-224390" b="-304615"/>
                          </a:stretch>
                        </a:blipFill>
                      </a:tcPr>
                    </a:tc>
                    <a:tc>
                      <a:txBody>
                        <a:bodyPr/>
                        <a:lstStyle/>
                        <a:p>
                          <a:endParaRPr lang="en-US"/>
                        </a:p>
                      </a:txBody>
                      <a:tcPr>
                        <a:blipFill rotWithShape="1">
                          <a:blip r:embed="rId5"/>
                          <a:stretch>
                            <a:fillRect l="-90708" t="-109231" r="-103540" b="-304615"/>
                          </a:stretch>
                        </a:blipFill>
                      </a:tcPr>
                    </a:tc>
                    <a:tc>
                      <a:txBody>
                        <a:bodyPr/>
                        <a:lstStyle/>
                        <a:p>
                          <a:endParaRPr lang="en-US"/>
                        </a:p>
                      </a:txBody>
                      <a:tcPr>
                        <a:blipFill rotWithShape="1">
                          <a:blip r:embed="rId5"/>
                          <a:stretch>
                            <a:fillRect l="-184979" t="-109231" r="-429" b="-304615"/>
                          </a:stretch>
                        </a:blipFill>
                      </a:tcPr>
                    </a:tc>
                  </a:tr>
                  <a:tr h="400050">
                    <a:tc>
                      <a:txBody>
                        <a:bodyPr/>
                        <a:lstStyle/>
                        <a:p>
                          <a:endParaRPr lang="en-US"/>
                        </a:p>
                      </a:txBody>
                      <a:tcPr>
                        <a:blipFill rotWithShape="1">
                          <a:blip r:embed="rId5"/>
                          <a:stretch>
                            <a:fillRect t="-206061" r="-224390" b="-200000"/>
                          </a:stretch>
                        </a:blipFill>
                      </a:tcPr>
                    </a:tc>
                    <a:tc>
                      <a:txBody>
                        <a:bodyPr/>
                        <a:lstStyle/>
                        <a:p>
                          <a:endParaRPr lang="en-US"/>
                        </a:p>
                      </a:txBody>
                      <a:tcPr>
                        <a:blipFill rotWithShape="1">
                          <a:blip r:embed="rId5"/>
                          <a:stretch>
                            <a:fillRect l="-90708" t="-206061" r="-103540" b="-200000"/>
                          </a:stretch>
                        </a:blipFill>
                      </a:tcPr>
                    </a:tc>
                    <a:tc>
                      <a:txBody>
                        <a:bodyPr/>
                        <a:lstStyle/>
                        <a:p>
                          <a:endParaRPr lang="en-US"/>
                        </a:p>
                      </a:txBody>
                      <a:tcPr>
                        <a:blipFill rotWithShape="1">
                          <a:blip r:embed="rId5"/>
                          <a:stretch>
                            <a:fillRect l="-184979" t="-206061" r="-429" b="-200000"/>
                          </a:stretch>
                        </a:blipFill>
                      </a:tcPr>
                    </a:tc>
                  </a:tr>
                  <a:tr h="400050">
                    <a:tc>
                      <a:txBody>
                        <a:bodyPr/>
                        <a:lstStyle/>
                        <a:p>
                          <a:endParaRPr lang="en-US"/>
                        </a:p>
                      </a:txBody>
                      <a:tcPr>
                        <a:blipFill rotWithShape="1">
                          <a:blip r:embed="rId5"/>
                          <a:stretch>
                            <a:fillRect t="-310769" r="-224390" b="-103077"/>
                          </a:stretch>
                        </a:blipFill>
                      </a:tcPr>
                    </a:tc>
                    <a:tc>
                      <a:txBody>
                        <a:bodyPr/>
                        <a:lstStyle/>
                        <a:p>
                          <a:endParaRPr lang="en-US"/>
                        </a:p>
                      </a:txBody>
                      <a:tcPr>
                        <a:blipFill rotWithShape="1">
                          <a:blip r:embed="rId5"/>
                          <a:stretch>
                            <a:fillRect l="-90708" t="-310769" r="-103540" b="-103077"/>
                          </a:stretch>
                        </a:blipFill>
                      </a:tcPr>
                    </a:tc>
                    <a:tc>
                      <a:txBody>
                        <a:bodyPr/>
                        <a:lstStyle/>
                        <a:p>
                          <a:endParaRPr lang="en-US"/>
                        </a:p>
                      </a:txBody>
                      <a:tcPr>
                        <a:blipFill rotWithShape="1">
                          <a:blip r:embed="rId5"/>
                          <a:stretch>
                            <a:fillRect l="-184979" t="-310769" r="-429" b="-103077"/>
                          </a:stretch>
                        </a:blipFill>
                      </a:tcPr>
                    </a:tc>
                  </a:tr>
                  <a:tr h="400050">
                    <a:tc>
                      <a:txBody>
                        <a:bodyPr/>
                        <a:lstStyle/>
                        <a:p>
                          <a:endParaRPr lang="en-US"/>
                        </a:p>
                      </a:txBody>
                      <a:tcPr>
                        <a:blipFill rotWithShape="1">
                          <a:blip r:embed="rId5"/>
                          <a:stretch>
                            <a:fillRect t="-404545" r="-224390" b="-1515"/>
                          </a:stretch>
                        </a:blipFill>
                      </a:tcPr>
                    </a:tc>
                    <a:tc>
                      <a:txBody>
                        <a:bodyPr/>
                        <a:lstStyle/>
                        <a:p>
                          <a:endParaRPr lang="en-US"/>
                        </a:p>
                      </a:txBody>
                      <a:tcPr>
                        <a:blipFill rotWithShape="1">
                          <a:blip r:embed="rId5"/>
                          <a:stretch>
                            <a:fillRect l="-90708" t="-404545" r="-103540" b="-1515"/>
                          </a:stretch>
                        </a:blipFill>
                      </a:tcPr>
                    </a:tc>
                    <a:tc>
                      <a:txBody>
                        <a:bodyPr/>
                        <a:lstStyle/>
                        <a:p>
                          <a:endParaRPr lang="en-US"/>
                        </a:p>
                      </a:txBody>
                      <a:tcPr>
                        <a:blipFill rotWithShape="1">
                          <a:blip r:embed="rId5"/>
                          <a:stretch>
                            <a:fillRect l="-184979" t="-404545" r="-429" b="-1515"/>
                          </a:stretch>
                        </a:blipFill>
                      </a:tcPr>
                    </a:tc>
                  </a:tr>
                </a:tbl>
              </a:graphicData>
            </a:graphic>
          </p:graphicFrame>
        </mc:Fallback>
      </mc:AlternateContent>
      <p:sp>
        <p:nvSpPr>
          <p:cNvPr id="19" name="左弧形箭头 18"/>
          <p:cNvSpPr/>
          <p:nvPr/>
        </p:nvSpPr>
        <p:spPr>
          <a:xfrm>
            <a:off x="4381500" y="1820074"/>
            <a:ext cx="381000" cy="19688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20" name="TextBox 19"/>
              <p:cNvSpPr txBox="1"/>
              <p:nvPr/>
            </p:nvSpPr>
            <p:spPr>
              <a:xfrm>
                <a:off x="3910012" y="3934350"/>
                <a:ext cx="4981575" cy="369332"/>
              </a:xfrm>
              <a:prstGeom prst="rect">
                <a:avLst/>
              </a:prstGeom>
            </p:spPr>
            <p:txBody>
              <a:bodyPr wrap="square" rtlCol="0">
                <a:spAutoFit/>
              </a:bodyPr>
              <a:lstStyle/>
              <a:p>
                <a:pPr marL="342900" indent="-342900" fontAlgn="auto">
                  <a:spcBef>
                    <a:spcPct val="20000"/>
                  </a:spcBef>
                  <a:spcAft>
                    <a:spcPts val="0"/>
                  </a:spcAft>
                </a:pPr>
                <a14:m>
                  <m:oMath xmlns:m="http://schemas.openxmlformats.org/officeDocument/2006/math">
                    <m:sSub>
                      <m:sSubPr>
                        <m:ctrlPr>
                          <a:rPr lang="en-US" i="1" smtClean="0">
                            <a:latin typeface="Cambria Math"/>
                          </a:rPr>
                        </m:ctrlPr>
                      </m:sSubPr>
                      <m:e>
                        <m:r>
                          <a:rPr lang="en-US" b="0" i="1" smtClean="0">
                            <a:latin typeface="Cambria Math"/>
                          </a:rPr>
                          <m:t>𝑠</m:t>
                        </m:r>
                      </m:e>
                      <m:sub>
                        <m:r>
                          <a:rPr lang="en-US" i="1">
                            <a:latin typeface="Cambria Math"/>
                          </a:rPr>
                          <m:t>1</m:t>
                        </m:r>
                      </m:sub>
                    </m:sSub>
                  </m:oMath>
                </a14:m>
                <a:r>
                  <a:rPr lang="en-US" b="1" noProof="0" dirty="0" smtClean="0">
                    <a:latin typeface="+mn-lt"/>
                    <a:cs typeface="+mn-cs"/>
                  </a:rPr>
                  <a:t>: </a:t>
                </a:r>
                <a14:m>
                  <m:oMath xmlns:m="http://schemas.openxmlformats.org/officeDocument/2006/math">
                    <m:sSub>
                      <m:sSubPr>
                        <m:ctrlPr>
                          <a:rPr lang="en-US" b="1" i="1" noProof="0" dirty="0" smtClean="0">
                            <a:latin typeface="Cambria Math"/>
                            <a:cs typeface="+mn-cs"/>
                          </a:rPr>
                        </m:ctrlPr>
                      </m:sSubPr>
                      <m:e>
                        <m:r>
                          <a:rPr lang="en-US" b="1" i="1" noProof="0" dirty="0" smtClean="0">
                            <a:latin typeface="Cambria Math"/>
                            <a:cs typeface="+mn-cs"/>
                          </a:rPr>
                          <m:t>𝑰</m:t>
                        </m:r>
                      </m:e>
                      <m:sub>
                        <m:r>
                          <a:rPr lang="en-US" b="1" i="1" noProof="0" dirty="0" smtClean="0">
                            <a:latin typeface="Cambria Math"/>
                            <a:cs typeface="+mn-cs"/>
                          </a:rPr>
                          <m:t>𝑹</m:t>
                        </m:r>
                      </m:sub>
                    </m:sSub>
                    <m:r>
                      <a:rPr lang="en-US" b="1" i="1" noProof="0" dirty="0" smtClean="0">
                        <a:latin typeface="Cambria Math"/>
                        <a:cs typeface="+mn-cs"/>
                      </a:rPr>
                      <m:t>(</m:t>
                    </m:r>
                    <m:sSub>
                      <m:sSubPr>
                        <m:ctrlPr>
                          <a:rPr lang="en-US" i="1">
                            <a:latin typeface="Cambria Math"/>
                          </a:rPr>
                        </m:ctrlPr>
                      </m:sSubPr>
                      <m:e>
                        <m:r>
                          <a:rPr lang="en-US" i="1">
                            <a:latin typeface="Cambria Math"/>
                          </a:rPr>
                          <m:t>𝑒</m:t>
                        </m:r>
                      </m:e>
                      <m:sub>
                        <m:r>
                          <a:rPr lang="en-US" i="1">
                            <a:latin typeface="Cambria Math"/>
                          </a:rPr>
                          <m:t>1</m:t>
                        </m:r>
                      </m:sub>
                    </m:sSub>
                    <m:r>
                      <a:rPr lang="en-US" b="1" i="1" noProof="0" dirty="0" smtClean="0">
                        <a:latin typeface="Cambria Math"/>
                        <a:cs typeface="+mn-cs"/>
                      </a:rPr>
                      <m:t>)</m:t>
                    </m:r>
                    <m:r>
                      <a:rPr lang="en-US" b="1" i="1" dirty="0">
                        <a:latin typeface="Cambria Math"/>
                        <a:ea typeface="Cambria Math"/>
                        <a:cs typeface="+mn-cs"/>
                      </a:rPr>
                      <m:t>∪</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r>
                      <a:rPr lang="en-US" b="1" i="1" dirty="0">
                        <a:latin typeface="Cambria Math"/>
                      </a:rPr>
                      <m:t>(</m:t>
                    </m:r>
                    <m:sSub>
                      <m:sSubPr>
                        <m:ctrlPr>
                          <a:rPr lang="en-US" i="1">
                            <a:latin typeface="Cambria Math"/>
                          </a:rPr>
                        </m:ctrlPr>
                      </m:sSubPr>
                      <m:e>
                        <m:r>
                          <a:rPr lang="en-US" i="1">
                            <a:latin typeface="Cambria Math"/>
                          </a:rPr>
                          <m:t>𝑒</m:t>
                        </m:r>
                      </m:e>
                      <m:sub>
                        <m:r>
                          <a:rPr lang="en-US" i="1">
                            <a:latin typeface="Cambria Math"/>
                          </a:rPr>
                          <m:t>2</m:t>
                        </m:r>
                      </m:sub>
                    </m:sSub>
                    <m:r>
                      <a:rPr lang="en-US" b="1" i="1" dirty="0">
                        <a:latin typeface="Cambria Math"/>
                      </a:rPr>
                      <m:t>)</m:t>
                    </m:r>
                  </m:oMath>
                </a14:m>
                <a:r>
                  <a:rPr lang="en-US" b="1" i="1" dirty="0"/>
                  <a:t> </a:t>
                </a:r>
                <a14:m>
                  <m:oMath xmlns:m="http://schemas.openxmlformats.org/officeDocument/2006/math">
                    <m:r>
                      <a:rPr lang="en-US" b="1" i="1" dirty="0" smtClean="0">
                        <a:latin typeface="Cambria Math"/>
                        <a:ea typeface="Cambria Math"/>
                      </a:rPr>
                      <m:t>∪</m:t>
                    </m:r>
                    <m:sSub>
                      <m:sSubPr>
                        <m:ctrlPr>
                          <a:rPr lang="en-US" b="1" i="1" dirty="0">
                            <a:latin typeface="Cambria Math"/>
                          </a:rPr>
                        </m:ctrlPr>
                      </m:sSubPr>
                      <m:e>
                        <m:r>
                          <a:rPr lang="en-US" b="1" i="1" dirty="0">
                            <a:latin typeface="Cambria Math"/>
                          </a:rPr>
                          <m:t>𝑰</m:t>
                        </m:r>
                      </m:e>
                      <m:sub>
                        <m:r>
                          <a:rPr lang="en-US" b="1" i="1" dirty="0">
                            <a:latin typeface="Cambria Math"/>
                          </a:rPr>
                          <m:t>𝑹</m:t>
                        </m:r>
                      </m:sub>
                    </m:sSub>
                    <m:r>
                      <a:rPr lang="en-US" b="1" i="1" dirty="0">
                        <a:latin typeface="Cambria Math"/>
                      </a:rPr>
                      <m:t>(</m:t>
                    </m:r>
                    <m:sSub>
                      <m:sSubPr>
                        <m:ctrlPr>
                          <a:rPr lang="en-US" i="1">
                            <a:latin typeface="Cambria Math"/>
                          </a:rPr>
                        </m:ctrlPr>
                      </m:sSubPr>
                      <m:e>
                        <m:r>
                          <a:rPr lang="en-US" i="1">
                            <a:latin typeface="Cambria Math"/>
                          </a:rPr>
                          <m:t>𝑒</m:t>
                        </m:r>
                      </m:e>
                      <m:sub>
                        <m:r>
                          <a:rPr lang="en-US" b="0" i="1" smtClean="0">
                            <a:latin typeface="Cambria Math"/>
                          </a:rPr>
                          <m:t>3</m:t>
                        </m:r>
                      </m:sub>
                    </m:sSub>
                    <m:r>
                      <a:rPr lang="en-US" b="1" i="1" dirty="0">
                        <a:latin typeface="Cambria Math"/>
                      </a:rPr>
                      <m:t>)</m:t>
                    </m:r>
                    <m:r>
                      <a:rPr lang="en-US" b="1" i="1" dirty="0" smtClean="0">
                        <a:latin typeface="Cambria Math"/>
                        <a:ea typeface="Cambria Math"/>
                      </a:rPr>
                      <m:t>∪</m:t>
                    </m:r>
                    <m:r>
                      <a:rPr lang="en-US" b="1" i="1" dirty="0">
                        <a:latin typeface="Cambria Math"/>
                        <a:ea typeface="Cambria Math"/>
                      </a:rPr>
                      <m:t> </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d>
                      <m:dPr>
                        <m:ctrlPr>
                          <a:rPr lang="en-US" b="1" i="1" dirty="0">
                            <a:latin typeface="Cambria Math"/>
                          </a:rPr>
                        </m:ctrlPr>
                      </m:dPr>
                      <m:e>
                        <m:sSub>
                          <m:sSubPr>
                            <m:ctrlPr>
                              <a:rPr lang="en-US" i="1">
                                <a:latin typeface="Cambria Math"/>
                              </a:rPr>
                            </m:ctrlPr>
                          </m:sSubPr>
                          <m:e>
                            <m:r>
                              <a:rPr lang="en-US" i="1">
                                <a:latin typeface="Cambria Math"/>
                              </a:rPr>
                              <m:t>𝑒</m:t>
                            </m:r>
                          </m:e>
                          <m:sub>
                            <m:r>
                              <a:rPr lang="en-US" i="1">
                                <a:latin typeface="Cambria Math"/>
                              </a:rPr>
                              <m:t>5</m:t>
                            </m:r>
                          </m:sub>
                        </m:sSub>
                      </m:e>
                    </m:d>
                    <m:r>
                      <a:rPr lang="en-US" b="1" i="1" dirty="0" smtClean="0">
                        <a:latin typeface="Cambria Math"/>
                      </a:rPr>
                      <m:t>=</m:t>
                    </m:r>
                    <m:d>
                      <m:dPr>
                        <m:begChr m:val="{"/>
                        <m:endChr m:val="}"/>
                        <m:ctrlPr>
                          <a:rPr lang="en-US" b="1" i="1" dirty="0" smtClean="0">
                            <a:latin typeface="Cambria Math"/>
                          </a:rPr>
                        </m:ctrlPr>
                      </m:dPr>
                      <m:e>
                        <m:sSub>
                          <m:sSubPr>
                            <m:ctrlPr>
                              <a:rPr lang="en-US" b="1" i="1" dirty="0" smtClean="0">
                                <a:latin typeface="Cambria Math"/>
                              </a:rPr>
                            </m:ctrlPr>
                          </m:sSubPr>
                          <m:e>
                            <m:r>
                              <a:rPr lang="en-US" b="1" i="1" dirty="0" smtClean="0">
                                <a:latin typeface="Cambria Math"/>
                              </a:rPr>
                              <m:t>𝒓</m:t>
                            </m:r>
                          </m:e>
                          <m:sub>
                            <m:r>
                              <a:rPr lang="en-US" b="1" i="1" dirty="0" smtClean="0">
                                <a:latin typeface="Cambria Math"/>
                              </a:rPr>
                              <m:t>𝟏</m:t>
                            </m:r>
                          </m:sub>
                        </m:sSub>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𝟒</m:t>
                            </m:r>
                          </m:sub>
                        </m:sSub>
                      </m:e>
                    </m:d>
                  </m:oMath>
                </a14:m>
                <a:endParaRPr kumimoji="0" lang="en-AU" b="1" i="1"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10012" y="3934350"/>
                <a:ext cx="4981575" cy="369332"/>
              </a:xfrm>
              <a:prstGeom prst="rect">
                <a:avLst/>
              </a:prstGeom>
              <a:blipFill rotWithShape="1">
                <a:blip r:embed="rId6"/>
                <a:stretch>
                  <a:fillRect t="-8197" b="-24590"/>
                </a:stretch>
              </a:blipFill>
            </p:spPr>
            <p:txBody>
              <a:bodyPr/>
              <a:lstStyle/>
              <a:p>
                <a:r>
                  <a:rPr lang="en-AU">
                    <a:noFill/>
                  </a:rPr>
                  <a:t> </a:t>
                </a:r>
              </a:p>
            </p:txBody>
          </p:sp>
        </mc:Fallback>
      </mc:AlternateContent>
      <p:sp>
        <p:nvSpPr>
          <p:cNvPr id="21" name="下箭头 20"/>
          <p:cNvSpPr/>
          <p:nvPr/>
        </p:nvSpPr>
        <p:spPr>
          <a:xfrm>
            <a:off x="5700711" y="3300139"/>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6081711"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Generate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sp>
        <p:nvSpPr>
          <p:cNvPr id="23" name="下箭头 22"/>
          <p:cNvSpPr/>
          <p:nvPr/>
        </p:nvSpPr>
        <p:spPr>
          <a:xfrm>
            <a:off x="5700711" y="4454258"/>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6081711" y="4449771"/>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Verify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4148134" y="5149859"/>
                <a:ext cx="4086225"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smtClean="0">
                            <a:latin typeface="Cambria Math"/>
                          </a:rPr>
                          <m:t>𝑠</m:t>
                        </m:r>
                      </m:e>
                      <m:sub>
                        <m:r>
                          <a:rPr lang="en-US" b="0" i="1" smtClean="0">
                            <a:latin typeface="Cambria Math"/>
                          </a:rPr>
                          <m:t>1</m:t>
                        </m:r>
                      </m:sub>
                    </m:sSub>
                  </m:oMath>
                </a14:m>
                <a:r>
                  <a:rPr lang="en-US" b="1" dirty="0" smtClean="0"/>
                  <a:t>:  </a:t>
                </a:r>
                <a14:m>
                  <m:oMath xmlns:m="http://schemas.openxmlformats.org/officeDocument/2006/math">
                    <m:d>
                      <m:dPr>
                        <m:begChr m:val="{"/>
                        <m:endChr m:val="}"/>
                        <m:ctrlPr>
                          <a:rPr lang="en-US" b="1" i="1" dirty="0" smtClean="0">
                            <a:solidFill>
                              <a:srgbClr val="FF0000"/>
                            </a:solidFill>
                            <a:latin typeface="Cambria Math"/>
                          </a:rPr>
                        </m:ctrlPr>
                      </m:dPr>
                      <m:e>
                        <m:d>
                          <m:dPr>
                            <m:ctrlPr>
                              <a:rPr lang="en-US" b="1" i="1" dirty="0" smtClean="0">
                                <a:solidFill>
                                  <a:srgbClr val="FF0000"/>
                                </a:solidFill>
                                <a:latin typeface="Cambria Math"/>
                              </a:rPr>
                            </m:ctrlPr>
                          </m:dPr>
                          <m:e>
                            <m:sSub>
                              <m:sSubPr>
                                <m:ctrlPr>
                                  <a:rPr lang="en-US" b="1" i="1" dirty="0" smtClean="0">
                                    <a:solidFill>
                                      <a:srgbClr val="FF0000"/>
                                    </a:solidFill>
                                    <a:latin typeface="Cambria Math"/>
                                  </a:rPr>
                                </m:ctrlPr>
                              </m:sSubPr>
                              <m:e>
                                <m:r>
                                  <a:rPr lang="en-US" b="1" i="1" dirty="0" smtClean="0">
                                    <a:solidFill>
                                      <a:srgbClr val="FF0000"/>
                                    </a:solidFill>
                                    <a:latin typeface="Cambria Math"/>
                                  </a:rPr>
                                  <m:t>𝒓</m:t>
                                </m:r>
                              </m:e>
                              <m:sub>
                                <m:r>
                                  <a:rPr lang="en-US" b="1" i="1" dirty="0" smtClean="0">
                                    <a:solidFill>
                                      <a:srgbClr val="FF0000"/>
                                    </a:solidFill>
                                    <a:latin typeface="Cambria Math"/>
                                  </a:rPr>
                                  <m:t>𝟏</m:t>
                                </m:r>
                              </m:sub>
                            </m:sSub>
                            <m:r>
                              <a:rPr lang="en-US" b="1" i="1" dirty="0" smtClean="0">
                                <a:solidFill>
                                  <a:srgbClr val="FF0000"/>
                                </a:solidFill>
                                <a:latin typeface="Cambria Math"/>
                              </a:rPr>
                              <m:t>,</m:t>
                            </m:r>
                            <m:sSub>
                              <m:sSubPr>
                                <m:ctrlPr>
                                  <a:rPr lang="en-US" b="1" i="1" dirty="0" smtClean="0">
                                    <a:solidFill>
                                      <a:srgbClr val="FF0000"/>
                                    </a:solidFill>
                                    <a:latin typeface="Cambria Math"/>
                                  </a:rPr>
                                </m:ctrlPr>
                              </m:sSubPr>
                              <m:e>
                                <m:r>
                                  <a:rPr lang="en-US" b="1" i="1" dirty="0" smtClean="0">
                                    <a:solidFill>
                                      <a:srgbClr val="FF0000"/>
                                    </a:solidFill>
                                    <a:latin typeface="Cambria Math"/>
                                  </a:rPr>
                                  <m:t>𝒔</m:t>
                                </m:r>
                              </m:e>
                              <m:sub>
                                <m:r>
                                  <a:rPr lang="en-US" b="1" i="1" dirty="0" smtClean="0">
                                    <a:solidFill>
                                      <a:srgbClr val="FF0000"/>
                                    </a:solidFill>
                                    <a:latin typeface="Cambria Math"/>
                                  </a:rPr>
                                  <m:t>𝟏</m:t>
                                </m:r>
                              </m:sub>
                            </m:sSub>
                          </m:e>
                        </m:d>
                        <m:r>
                          <a:rPr lang="en-US" b="1" i="1" dirty="0" smtClean="0">
                            <a:solidFill>
                              <a:srgbClr val="FF0000"/>
                            </a:solidFill>
                            <a:latin typeface="Cambria Math"/>
                          </a:rPr>
                          <m:t>,</m:t>
                        </m:r>
                        <m:d>
                          <m:dPr>
                            <m:ctrlPr>
                              <a:rPr lang="en-US" b="1" i="1" dirty="0" smtClean="0">
                                <a:solidFill>
                                  <a:srgbClr val="FF0000"/>
                                </a:solidFill>
                                <a:latin typeface="Cambria Math"/>
                              </a:rPr>
                            </m:ctrlPr>
                          </m:dPr>
                          <m:e>
                            <m:sSub>
                              <m:sSubPr>
                                <m:ctrlPr>
                                  <a:rPr lang="en-US" b="1" i="1" dirty="0">
                                    <a:solidFill>
                                      <a:srgbClr val="FF0000"/>
                                    </a:solidFill>
                                    <a:latin typeface="Cambria Math"/>
                                  </a:rPr>
                                </m:ctrlPr>
                              </m:sSubPr>
                              <m:e>
                                <m:r>
                                  <a:rPr lang="en-US" b="1" i="1" dirty="0">
                                    <a:solidFill>
                                      <a:srgbClr val="FF0000"/>
                                    </a:solidFill>
                                    <a:latin typeface="Cambria Math"/>
                                  </a:rPr>
                                  <m:t>𝒓</m:t>
                                </m:r>
                              </m:e>
                              <m:sub>
                                <m:r>
                                  <a:rPr lang="en-US" b="1" i="1" dirty="0">
                                    <a:solidFill>
                                      <a:srgbClr val="FF0000"/>
                                    </a:solidFill>
                                    <a:latin typeface="Cambria Math"/>
                                  </a:rPr>
                                  <m:t>𝟒</m:t>
                                </m:r>
                              </m:sub>
                            </m:sSub>
                            <m:r>
                              <a:rPr lang="en-US" b="1" i="1" dirty="0">
                                <a:solidFill>
                                  <a:srgbClr val="FF0000"/>
                                </a:solidFill>
                                <a:latin typeface="Cambria Math"/>
                              </a:rPr>
                              <m:t>,</m:t>
                            </m:r>
                            <m:sSub>
                              <m:sSubPr>
                                <m:ctrlPr>
                                  <a:rPr lang="en-US" b="1" i="1" dirty="0">
                                    <a:solidFill>
                                      <a:srgbClr val="FF0000"/>
                                    </a:solidFill>
                                    <a:latin typeface="Cambria Math"/>
                                  </a:rPr>
                                </m:ctrlPr>
                              </m:sSubPr>
                              <m:e>
                                <m:r>
                                  <a:rPr lang="en-US" b="1" i="1" dirty="0">
                                    <a:solidFill>
                                      <a:srgbClr val="FF0000"/>
                                    </a:solidFill>
                                    <a:latin typeface="Cambria Math"/>
                                  </a:rPr>
                                  <m:t>𝒔</m:t>
                                </m:r>
                              </m:e>
                              <m:sub>
                                <m:r>
                                  <a:rPr lang="en-US" b="1" i="1" dirty="0" smtClean="0">
                                    <a:solidFill>
                                      <a:srgbClr val="FF0000"/>
                                    </a:solidFill>
                                    <a:latin typeface="Cambria Math"/>
                                  </a:rPr>
                                  <m:t>𝟏</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148134" y="5149859"/>
                <a:ext cx="4086225" cy="369332"/>
              </a:xfrm>
              <a:prstGeom prst="rect">
                <a:avLst/>
              </a:prstGeom>
              <a:blipFill rotWithShape="1">
                <a:blip r:embed="rId7"/>
                <a:stretch>
                  <a:fillRect l="-1192" t="-8333" b="-26667"/>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64094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P spid="21" grpId="0" animBg="1"/>
      <p:bldP spid="22" grpId="0"/>
      <p:bldP spid="23" grpId="0" animBg="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a:t>
                </a:r>
                <a14:m>
                  <m:oMath xmlns:m="http://schemas.openxmlformats.org/officeDocument/2006/math">
                    <m:r>
                      <a:rPr lang="en-US" sz="3600" b="0" i="1" smtClean="0">
                        <a:solidFill>
                          <a:schemeClr val="bg1"/>
                        </a:solidFill>
                        <a:latin typeface="Cambria Math"/>
                      </a:rPr>
                      <m:t>𝑘</m:t>
                    </m:r>
                  </m:oMath>
                </a14:m>
                <a:r>
                  <a:rPr lang="en-US" sz="3600" dirty="0" smtClean="0">
                    <a:solidFill>
                      <a:schemeClr val="bg1"/>
                    </a:solidFill>
                  </a:rPr>
                  <a:t>IS-Join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3338771162"/>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oMath>
                            </m:oMathPara>
                          </a14:m>
                          <a:endParaRPr lang="en-AU" sz="1800" dirty="0"/>
                        </a:p>
                      </a:txBody>
                      <a:tcPr/>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3338771162"/>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endParaRPr lang="en-US"/>
                        </a:p>
                      </a:txBody>
                      <a:tcPr>
                        <a:blipFill rotWithShape="1">
                          <a:blip r:embed="rId4"/>
                          <a:stretch>
                            <a:fillRect l="-685" t="-106061" r="-293836" b="-296970"/>
                          </a:stretch>
                        </a:blipFill>
                      </a:tcPr>
                    </a:tc>
                    <a:tc>
                      <a:txBody>
                        <a:bodyPr/>
                        <a:lstStyle/>
                        <a:p>
                          <a:endParaRPr lang="en-US"/>
                        </a:p>
                      </a:txBody>
                      <a:tcPr>
                        <a:blipFill rotWithShape="1">
                          <a:blip r:embed="rId4"/>
                          <a:stretch>
                            <a:fillRect l="-67742" t="-106061" r="-97696" b="-296970"/>
                          </a:stretch>
                        </a:blipFill>
                      </a:tcPr>
                    </a:tc>
                    <a:tc>
                      <a:txBody>
                        <a:bodyPr/>
                        <a:lstStyle/>
                        <a:p>
                          <a:endParaRPr lang="en-US"/>
                        </a:p>
                      </a:txBody>
                      <a:tcPr>
                        <a:blipFill rotWithShape="1">
                          <a:blip r:embed="rId4"/>
                          <a:stretch>
                            <a:fillRect l="-171698" t="-106061" b="-296970"/>
                          </a:stretch>
                        </a:blipFill>
                      </a:tcPr>
                    </a:tc>
                  </a:tr>
                  <a:tr h="398145">
                    <a:tc>
                      <a:txBody>
                        <a:bodyPr/>
                        <a:lstStyle/>
                        <a:p>
                          <a:endParaRPr lang="en-US"/>
                        </a:p>
                      </a:txBody>
                      <a:tcPr>
                        <a:blipFill rotWithShape="1">
                          <a:blip r:embed="rId4"/>
                          <a:stretch>
                            <a:fillRect l="-685" t="-209231" r="-293836" b="-201538"/>
                          </a:stretch>
                        </a:blipFill>
                      </a:tcPr>
                    </a:tc>
                    <a:tc>
                      <a:txBody>
                        <a:bodyPr/>
                        <a:lstStyle/>
                        <a:p>
                          <a:endParaRPr lang="en-US"/>
                        </a:p>
                      </a:txBody>
                      <a:tcPr>
                        <a:blipFill rotWithShape="1">
                          <a:blip r:embed="rId4"/>
                          <a:stretch>
                            <a:fillRect l="-67742" t="-209231" r="-97696" b="-201538"/>
                          </a:stretch>
                        </a:blipFill>
                      </a:tcPr>
                    </a:tc>
                    <a:tc>
                      <a:txBody>
                        <a:bodyPr/>
                        <a:lstStyle/>
                        <a:p>
                          <a:endParaRPr lang="en-US"/>
                        </a:p>
                      </a:txBody>
                      <a:tcPr>
                        <a:blipFill rotWithShape="1">
                          <a:blip r:embed="rId4"/>
                          <a:stretch>
                            <a:fillRect l="-171698" t="-209231" b="-201538"/>
                          </a:stretch>
                        </a:blipFill>
                      </a:tcPr>
                    </a:tc>
                  </a:tr>
                  <a:tr h="398145">
                    <a:tc>
                      <a:txBody>
                        <a:bodyPr/>
                        <a:lstStyle/>
                        <a:p>
                          <a:endParaRPr lang="en-US"/>
                        </a:p>
                      </a:txBody>
                      <a:tcPr>
                        <a:blipFill rotWithShape="1">
                          <a:blip r:embed="rId4"/>
                          <a:stretch>
                            <a:fillRect l="-685" t="-304545" r="-293836" b="-98485"/>
                          </a:stretch>
                        </a:blipFill>
                      </a:tcPr>
                    </a:tc>
                    <a:tc>
                      <a:txBody>
                        <a:bodyPr/>
                        <a:lstStyle/>
                        <a:p>
                          <a:endParaRPr lang="en-US"/>
                        </a:p>
                      </a:txBody>
                      <a:tcPr>
                        <a:blipFill rotWithShape="1">
                          <a:blip r:embed="rId4"/>
                          <a:stretch>
                            <a:fillRect l="-67742" t="-304545" r="-97696" b="-98485"/>
                          </a:stretch>
                        </a:blipFill>
                      </a:tcPr>
                    </a:tc>
                    <a:tc>
                      <a:txBody>
                        <a:bodyPr/>
                        <a:lstStyle/>
                        <a:p>
                          <a:endParaRPr lang="en-US"/>
                        </a:p>
                      </a:txBody>
                      <a:tcPr>
                        <a:blipFill rotWithShape="1">
                          <a:blip r:embed="rId4"/>
                          <a:stretch>
                            <a:fillRect l="-171698" t="-304545" b="-98485"/>
                          </a:stretch>
                        </a:blipFill>
                      </a:tcPr>
                    </a:tc>
                  </a:tr>
                  <a:tr h="398145">
                    <a:tc>
                      <a:txBody>
                        <a:bodyPr/>
                        <a:lstStyle/>
                        <a:p>
                          <a:endParaRPr lang="en-US"/>
                        </a:p>
                      </a:txBody>
                      <a:tcPr>
                        <a:blipFill rotWithShape="1">
                          <a:blip r:embed="rId4"/>
                          <a:stretch>
                            <a:fillRect l="-685" t="-410769" r="-293836"/>
                          </a:stretch>
                        </a:blipFill>
                      </a:tcPr>
                    </a:tc>
                    <a:tc>
                      <a:txBody>
                        <a:bodyPr/>
                        <a:lstStyle/>
                        <a:p>
                          <a:endParaRPr lang="en-US"/>
                        </a:p>
                      </a:txBody>
                      <a:tcPr>
                        <a:blipFill rotWithShape="1">
                          <a:blip r:embed="rId4"/>
                          <a:stretch>
                            <a:fillRect l="-67742" t="-410769" r="-97696"/>
                          </a:stretch>
                        </a:blipFill>
                      </a:tcPr>
                    </a:tc>
                    <a:tc>
                      <a:txBody>
                        <a:bodyPr/>
                        <a:lstStyle/>
                        <a:p>
                          <a:endParaRPr lang="en-US"/>
                        </a:p>
                      </a:txBody>
                      <a:tcPr>
                        <a:blipFill rotWithShape="1">
                          <a:blip r:embed="rId4"/>
                          <a:stretch>
                            <a:fillRect l="-171698" t="-410769"/>
                          </a:stretch>
                        </a:blipFill>
                      </a:tcPr>
                    </a:tc>
                  </a:tr>
                </a:tbl>
              </a:graphicData>
            </a:graphic>
          </p:graphicFrame>
        </mc:Fallback>
      </mc:AlternateContent>
      <p:sp>
        <p:nvSpPr>
          <p:cNvPr id="16" name="下箭头 15"/>
          <p:cNvSpPr/>
          <p:nvPr/>
        </p:nvSpPr>
        <p:spPr>
          <a:xfrm>
            <a:off x="1600200" y="335225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1926756"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Build inverted index </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extLst>
                  <p:ext uri="{D42A27DB-BD31-4B8C-83A1-F6EECF244321}">
                    <p14:modId xmlns:p14="http://schemas.microsoft.com/office/powerpoint/2010/main" val="969088328"/>
                  </p:ext>
                </p:extLst>
              </p:nvPr>
            </p:nvGraphicFramePr>
            <p:xfrm>
              <a:off x="4573692"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18" name="表格 17"/>
              <p:cNvGraphicFramePr>
                <a:graphicFrameLocks noGrp="1"/>
              </p:cNvGraphicFramePr>
              <p:nvPr>
                <p:extLst>
                  <p:ext uri="{D42A27DB-BD31-4B8C-83A1-F6EECF244321}">
                    <p14:modId xmlns:p14="http://schemas.microsoft.com/office/powerpoint/2010/main" val="969088328"/>
                  </p:ext>
                </p:extLst>
              </p:nvPr>
            </p:nvGraphicFramePr>
            <p:xfrm>
              <a:off x="4573692"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endParaRPr lang="en-US"/>
                        </a:p>
                      </a:txBody>
                      <a:tcPr>
                        <a:blipFill rotWithShape="1">
                          <a:blip r:embed="rId5"/>
                          <a:stretch>
                            <a:fillRect t="-109231" r="-224390" b="-304615"/>
                          </a:stretch>
                        </a:blipFill>
                      </a:tcPr>
                    </a:tc>
                    <a:tc>
                      <a:txBody>
                        <a:bodyPr/>
                        <a:lstStyle/>
                        <a:p>
                          <a:endParaRPr lang="en-US"/>
                        </a:p>
                      </a:txBody>
                      <a:tcPr>
                        <a:blipFill rotWithShape="1">
                          <a:blip r:embed="rId5"/>
                          <a:stretch>
                            <a:fillRect l="-90708" t="-109231" r="-103540" b="-304615"/>
                          </a:stretch>
                        </a:blipFill>
                      </a:tcPr>
                    </a:tc>
                    <a:tc>
                      <a:txBody>
                        <a:bodyPr/>
                        <a:lstStyle/>
                        <a:p>
                          <a:endParaRPr lang="en-US"/>
                        </a:p>
                      </a:txBody>
                      <a:tcPr>
                        <a:blipFill rotWithShape="1">
                          <a:blip r:embed="rId5"/>
                          <a:stretch>
                            <a:fillRect l="-184979" t="-109231" r="-429" b="-304615"/>
                          </a:stretch>
                        </a:blipFill>
                      </a:tcPr>
                    </a:tc>
                  </a:tr>
                  <a:tr h="400050">
                    <a:tc>
                      <a:txBody>
                        <a:bodyPr/>
                        <a:lstStyle/>
                        <a:p>
                          <a:endParaRPr lang="en-US"/>
                        </a:p>
                      </a:txBody>
                      <a:tcPr>
                        <a:blipFill rotWithShape="1">
                          <a:blip r:embed="rId5"/>
                          <a:stretch>
                            <a:fillRect t="-206061" r="-224390" b="-200000"/>
                          </a:stretch>
                        </a:blipFill>
                      </a:tcPr>
                    </a:tc>
                    <a:tc>
                      <a:txBody>
                        <a:bodyPr/>
                        <a:lstStyle/>
                        <a:p>
                          <a:endParaRPr lang="en-US"/>
                        </a:p>
                      </a:txBody>
                      <a:tcPr>
                        <a:blipFill rotWithShape="1">
                          <a:blip r:embed="rId5"/>
                          <a:stretch>
                            <a:fillRect l="-90708" t="-206061" r="-103540" b="-200000"/>
                          </a:stretch>
                        </a:blipFill>
                      </a:tcPr>
                    </a:tc>
                    <a:tc>
                      <a:txBody>
                        <a:bodyPr/>
                        <a:lstStyle/>
                        <a:p>
                          <a:endParaRPr lang="en-US"/>
                        </a:p>
                      </a:txBody>
                      <a:tcPr>
                        <a:blipFill rotWithShape="1">
                          <a:blip r:embed="rId5"/>
                          <a:stretch>
                            <a:fillRect l="-184979" t="-206061" r="-429" b="-200000"/>
                          </a:stretch>
                        </a:blipFill>
                      </a:tcPr>
                    </a:tc>
                  </a:tr>
                  <a:tr h="400050">
                    <a:tc>
                      <a:txBody>
                        <a:bodyPr/>
                        <a:lstStyle/>
                        <a:p>
                          <a:endParaRPr lang="en-US"/>
                        </a:p>
                      </a:txBody>
                      <a:tcPr>
                        <a:blipFill rotWithShape="1">
                          <a:blip r:embed="rId5"/>
                          <a:stretch>
                            <a:fillRect t="-310769" r="-224390" b="-103077"/>
                          </a:stretch>
                        </a:blipFill>
                      </a:tcPr>
                    </a:tc>
                    <a:tc>
                      <a:txBody>
                        <a:bodyPr/>
                        <a:lstStyle/>
                        <a:p>
                          <a:endParaRPr lang="en-US"/>
                        </a:p>
                      </a:txBody>
                      <a:tcPr>
                        <a:blipFill rotWithShape="1">
                          <a:blip r:embed="rId5"/>
                          <a:stretch>
                            <a:fillRect l="-90708" t="-310769" r="-103540" b="-103077"/>
                          </a:stretch>
                        </a:blipFill>
                      </a:tcPr>
                    </a:tc>
                    <a:tc>
                      <a:txBody>
                        <a:bodyPr/>
                        <a:lstStyle/>
                        <a:p>
                          <a:endParaRPr lang="en-US"/>
                        </a:p>
                      </a:txBody>
                      <a:tcPr>
                        <a:blipFill rotWithShape="1">
                          <a:blip r:embed="rId5"/>
                          <a:stretch>
                            <a:fillRect l="-184979" t="-310769" r="-429" b="-103077"/>
                          </a:stretch>
                        </a:blipFill>
                      </a:tcPr>
                    </a:tc>
                  </a:tr>
                  <a:tr h="400050">
                    <a:tc>
                      <a:txBody>
                        <a:bodyPr/>
                        <a:lstStyle/>
                        <a:p>
                          <a:endParaRPr lang="en-US"/>
                        </a:p>
                      </a:txBody>
                      <a:tcPr>
                        <a:blipFill rotWithShape="1">
                          <a:blip r:embed="rId5"/>
                          <a:stretch>
                            <a:fillRect t="-404545" r="-224390" b="-1515"/>
                          </a:stretch>
                        </a:blipFill>
                      </a:tcPr>
                    </a:tc>
                    <a:tc>
                      <a:txBody>
                        <a:bodyPr/>
                        <a:lstStyle/>
                        <a:p>
                          <a:endParaRPr lang="en-US"/>
                        </a:p>
                      </a:txBody>
                      <a:tcPr>
                        <a:blipFill rotWithShape="1">
                          <a:blip r:embed="rId5"/>
                          <a:stretch>
                            <a:fillRect l="-90708" t="-404545" r="-103540" b="-1515"/>
                          </a:stretch>
                        </a:blipFill>
                      </a:tcPr>
                    </a:tc>
                    <a:tc>
                      <a:txBody>
                        <a:bodyPr/>
                        <a:lstStyle/>
                        <a:p>
                          <a:endParaRPr lang="en-US"/>
                        </a:p>
                      </a:txBody>
                      <a:tcPr>
                        <a:blipFill rotWithShape="1">
                          <a:blip r:embed="rId5"/>
                          <a:stretch>
                            <a:fillRect l="-184979" t="-404545" r="-429" b="-1515"/>
                          </a:stretch>
                        </a:blipFill>
                      </a:tcPr>
                    </a:tc>
                  </a:tr>
                </a:tbl>
              </a:graphicData>
            </a:graphic>
          </p:graphicFrame>
        </mc:Fallback>
      </mc:AlternateContent>
      <p:sp>
        <p:nvSpPr>
          <p:cNvPr id="19" name="左弧形箭头 18"/>
          <p:cNvSpPr/>
          <p:nvPr/>
        </p:nvSpPr>
        <p:spPr>
          <a:xfrm>
            <a:off x="4381500" y="2209800"/>
            <a:ext cx="381000" cy="15791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1" name="下箭头 20"/>
          <p:cNvSpPr/>
          <p:nvPr/>
        </p:nvSpPr>
        <p:spPr>
          <a:xfrm>
            <a:off x="5700711" y="3300139"/>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6081711"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Generate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924278"/>
            <a:ext cx="17716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TextBox 11"/>
              <p:cNvSpPr txBox="1"/>
              <p:nvPr/>
            </p:nvSpPr>
            <p:spPr>
              <a:xfrm>
                <a:off x="3262309" y="3916037"/>
                <a:ext cx="5638800" cy="369332"/>
              </a:xfrm>
              <a:prstGeom prst="rect">
                <a:avLst/>
              </a:prstGeom>
            </p:spPr>
            <p:txBody>
              <a:bodyPr wrap="square" rtlCol="0">
                <a:spAutoFit/>
              </a:bodyPr>
              <a:lstStyle/>
              <a:p>
                <a:pPr marL="342900" indent="-342900" fontAlgn="auto">
                  <a:spcBef>
                    <a:spcPct val="20000"/>
                  </a:spcBef>
                  <a:spcAft>
                    <a:spcPts val="0"/>
                  </a:spcAft>
                </a:pPr>
                <a14:m>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2</m:t>
                        </m:r>
                      </m:sub>
                    </m:sSub>
                  </m:oMath>
                </a14:m>
                <a:r>
                  <a:rPr lang="en-US" b="1" noProof="0" dirty="0" smtClean="0">
                    <a:latin typeface="+mn-lt"/>
                    <a:cs typeface="+mn-cs"/>
                  </a:rPr>
                  <a:t>: </a:t>
                </a:r>
                <a14:m>
                  <m:oMath xmlns:m="http://schemas.openxmlformats.org/officeDocument/2006/math">
                    <m:sSub>
                      <m:sSubPr>
                        <m:ctrlPr>
                          <a:rPr lang="en-US" b="1" i="1" noProof="0" dirty="0" smtClean="0">
                            <a:latin typeface="Cambria Math"/>
                            <a:cs typeface="+mn-cs"/>
                          </a:rPr>
                        </m:ctrlPr>
                      </m:sSubPr>
                      <m:e>
                        <m:r>
                          <a:rPr lang="en-US" b="1" i="1" noProof="0" dirty="0" smtClean="0">
                            <a:latin typeface="Cambria Math"/>
                            <a:cs typeface="+mn-cs"/>
                          </a:rPr>
                          <m:t>𝑰</m:t>
                        </m:r>
                      </m:e>
                      <m:sub>
                        <m:r>
                          <a:rPr lang="en-US" b="1" i="1" noProof="0" dirty="0" smtClean="0">
                            <a:latin typeface="Cambria Math"/>
                            <a:cs typeface="+mn-cs"/>
                          </a:rPr>
                          <m:t>𝑹</m:t>
                        </m:r>
                      </m:sub>
                    </m:sSub>
                    <m:r>
                      <a:rPr lang="en-US" b="1" i="1" noProof="0" dirty="0" smtClean="0">
                        <a:latin typeface="Cambria Math"/>
                        <a:cs typeface="+mn-cs"/>
                      </a:rPr>
                      <m:t>(</m:t>
                    </m:r>
                    <m:sSub>
                      <m:sSubPr>
                        <m:ctrlPr>
                          <a:rPr lang="en-US" i="1">
                            <a:latin typeface="Cambria Math"/>
                          </a:rPr>
                        </m:ctrlPr>
                      </m:sSubPr>
                      <m:e>
                        <m:r>
                          <a:rPr lang="en-US" i="1">
                            <a:latin typeface="Cambria Math"/>
                          </a:rPr>
                          <m:t>𝑒</m:t>
                        </m:r>
                      </m:e>
                      <m:sub>
                        <m:r>
                          <a:rPr lang="en-US" i="1">
                            <a:latin typeface="Cambria Math"/>
                          </a:rPr>
                          <m:t>1</m:t>
                        </m:r>
                      </m:sub>
                    </m:sSub>
                    <m:r>
                      <a:rPr lang="en-US" b="1" i="1" noProof="0" dirty="0" smtClean="0">
                        <a:latin typeface="Cambria Math"/>
                        <a:cs typeface="+mn-cs"/>
                      </a:rPr>
                      <m:t>)</m:t>
                    </m:r>
                    <m:r>
                      <a:rPr lang="en-US" b="1" i="1" dirty="0">
                        <a:latin typeface="Cambria Math"/>
                        <a:ea typeface="Cambria Math"/>
                        <a:cs typeface="+mn-cs"/>
                      </a:rPr>
                      <m:t>∪</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r>
                      <a:rPr lang="en-US" b="1" i="1" dirty="0">
                        <a:latin typeface="Cambria Math"/>
                      </a:rPr>
                      <m:t>(</m:t>
                    </m:r>
                    <m:sSub>
                      <m:sSubPr>
                        <m:ctrlPr>
                          <a:rPr lang="en-US" i="1">
                            <a:latin typeface="Cambria Math"/>
                          </a:rPr>
                        </m:ctrlPr>
                      </m:sSubPr>
                      <m:e>
                        <m:r>
                          <a:rPr lang="en-US" i="1">
                            <a:latin typeface="Cambria Math"/>
                          </a:rPr>
                          <m:t>𝑒</m:t>
                        </m:r>
                      </m:e>
                      <m:sub>
                        <m:r>
                          <a:rPr lang="en-US" b="0" i="1" smtClean="0">
                            <a:latin typeface="Cambria Math"/>
                          </a:rPr>
                          <m:t>2</m:t>
                        </m:r>
                      </m:sub>
                    </m:sSub>
                    <m:r>
                      <a:rPr lang="en-US" b="1" i="1" dirty="0">
                        <a:latin typeface="Cambria Math"/>
                      </a:rPr>
                      <m:t>)</m:t>
                    </m:r>
                  </m:oMath>
                </a14:m>
                <a:r>
                  <a:rPr lang="en-US" b="1" i="1" dirty="0"/>
                  <a:t> </a:t>
                </a:r>
                <a14:m>
                  <m:oMath xmlns:m="http://schemas.openxmlformats.org/officeDocument/2006/math">
                    <m:r>
                      <a:rPr lang="en-US" b="1" i="1" dirty="0" smtClean="0">
                        <a:latin typeface="Cambria Math"/>
                        <a:ea typeface="Cambria Math"/>
                      </a:rPr>
                      <m:t>∪</m:t>
                    </m:r>
                    <m:sSub>
                      <m:sSubPr>
                        <m:ctrlPr>
                          <a:rPr lang="en-US" b="1" i="1" dirty="0">
                            <a:latin typeface="Cambria Math"/>
                          </a:rPr>
                        </m:ctrlPr>
                      </m:sSubPr>
                      <m:e>
                        <m:r>
                          <a:rPr lang="en-US" b="1" i="1" dirty="0">
                            <a:latin typeface="Cambria Math"/>
                          </a:rPr>
                          <m:t>𝑰</m:t>
                        </m:r>
                      </m:e>
                      <m:sub>
                        <m:r>
                          <a:rPr lang="en-US" b="1" i="1" dirty="0">
                            <a:latin typeface="Cambria Math"/>
                          </a:rPr>
                          <m:t>𝑹</m:t>
                        </m:r>
                      </m:sub>
                    </m:sSub>
                    <m:d>
                      <m:dPr>
                        <m:ctrlPr>
                          <a:rPr lang="en-US" b="1" i="1" dirty="0">
                            <a:latin typeface="Cambria Math"/>
                          </a:rPr>
                        </m:ctrlPr>
                      </m:dPr>
                      <m:e>
                        <m:sSub>
                          <m:sSubPr>
                            <m:ctrlPr>
                              <a:rPr lang="en-US" i="1">
                                <a:latin typeface="Cambria Math"/>
                              </a:rPr>
                            </m:ctrlPr>
                          </m:sSubPr>
                          <m:e>
                            <m:r>
                              <a:rPr lang="en-US" i="1">
                                <a:latin typeface="Cambria Math"/>
                              </a:rPr>
                              <m:t>𝑒</m:t>
                            </m:r>
                          </m:e>
                          <m:sub>
                            <m:r>
                              <a:rPr lang="en-US" b="0" i="1" smtClean="0">
                                <a:latin typeface="Cambria Math"/>
                              </a:rPr>
                              <m:t>4</m:t>
                            </m:r>
                          </m:sub>
                        </m:sSub>
                      </m:e>
                    </m:d>
                    <m:r>
                      <a:rPr lang="en-US" b="1" i="1" dirty="0" smtClean="0">
                        <a:latin typeface="Cambria Math"/>
                      </a:rPr>
                      <m:t>=</m:t>
                    </m:r>
                    <m:d>
                      <m:dPr>
                        <m:begChr m:val="{"/>
                        <m:endChr m:val="}"/>
                        <m:ctrlPr>
                          <a:rPr lang="en-US" b="1" i="1" dirty="0" smtClean="0">
                            <a:latin typeface="Cambria Math"/>
                          </a:rPr>
                        </m:ctrlPr>
                      </m:dPr>
                      <m:e>
                        <m:sSub>
                          <m:sSubPr>
                            <m:ctrlPr>
                              <a:rPr lang="en-US" b="1" i="1" dirty="0" smtClean="0">
                                <a:latin typeface="Cambria Math"/>
                              </a:rPr>
                            </m:ctrlPr>
                          </m:sSubPr>
                          <m:e>
                            <m:r>
                              <a:rPr lang="en-US" b="1" i="1" dirty="0" smtClean="0">
                                <a:latin typeface="Cambria Math"/>
                              </a:rPr>
                              <m:t>𝒓</m:t>
                            </m:r>
                          </m:e>
                          <m:sub>
                            <m:r>
                              <a:rPr lang="en-US" b="1" i="1" dirty="0" smtClean="0">
                                <a:latin typeface="Cambria Math"/>
                              </a:rPr>
                              <m:t>𝟏</m:t>
                            </m:r>
                          </m:sub>
                        </m:sSub>
                        <m:r>
                          <a:rPr lang="en-US" b="1" i="1" dirty="0" smtClean="0">
                            <a:latin typeface="Cambria Math"/>
                          </a:rPr>
                          <m:t>:</m:t>
                        </m:r>
                        <m:r>
                          <a:rPr lang="en-US" b="1" i="1" dirty="0" smtClean="0">
                            <a:latin typeface="Cambria Math"/>
                          </a:rPr>
                          <m:t>𝟏</m:t>
                        </m:r>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𝟐</m:t>
                            </m:r>
                          </m:sub>
                        </m:sSub>
                        <m:r>
                          <a:rPr lang="en-US" b="1" i="1" dirty="0" smtClean="0">
                            <a:latin typeface="Cambria Math"/>
                          </a:rPr>
                          <m:t>:</m:t>
                        </m:r>
                        <m:r>
                          <a:rPr lang="en-US" b="1" i="1" dirty="0" smtClean="0">
                            <a:latin typeface="Cambria Math"/>
                          </a:rPr>
                          <m:t>𝟐</m:t>
                        </m:r>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𝟑</m:t>
                            </m:r>
                          </m:sub>
                        </m:sSub>
                        <m:r>
                          <a:rPr lang="en-US" b="1" i="1" dirty="0">
                            <a:latin typeface="Cambria Math"/>
                          </a:rPr>
                          <m:t>:</m:t>
                        </m:r>
                        <m:r>
                          <a:rPr lang="en-US" b="1" i="1" dirty="0">
                            <a:latin typeface="Cambria Math"/>
                          </a:rPr>
                          <m:t>𝟏</m:t>
                        </m:r>
                        <m:r>
                          <a:rPr lang="en-US" b="1" i="1" dirty="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𝟒</m:t>
                            </m:r>
                          </m:sub>
                        </m:sSub>
                        <m:r>
                          <a:rPr lang="en-US" b="1" i="1" dirty="0">
                            <a:latin typeface="Cambria Math"/>
                          </a:rPr>
                          <m:t>:</m:t>
                        </m:r>
                        <m:r>
                          <a:rPr lang="en-US" b="1" i="1" dirty="0" smtClean="0">
                            <a:latin typeface="Cambria Math"/>
                          </a:rPr>
                          <m:t>𝟏</m:t>
                        </m:r>
                      </m:e>
                    </m:d>
                  </m:oMath>
                </a14:m>
                <a:endParaRPr kumimoji="0" lang="en-AU" b="1" i="1"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262309" y="3916037"/>
                <a:ext cx="5638800" cy="369332"/>
              </a:xfrm>
              <a:prstGeom prst="rect">
                <a:avLst/>
              </a:prstGeom>
              <a:blipFill rotWithShape="1">
                <a:blip r:embed="rId7"/>
                <a:stretch>
                  <a:fillRect t="-8197" b="-24590"/>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89677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1" grpId="0" animBg="1"/>
      <p:bldP spid="22"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a:t>
                </a:r>
                <a14:m>
                  <m:oMath xmlns:m="http://schemas.openxmlformats.org/officeDocument/2006/math">
                    <m:r>
                      <a:rPr lang="en-US" sz="3600" b="0" i="1" smtClean="0">
                        <a:solidFill>
                          <a:schemeClr val="bg1"/>
                        </a:solidFill>
                        <a:latin typeface="Cambria Math"/>
                      </a:rPr>
                      <m:t>𝑘</m:t>
                    </m:r>
                  </m:oMath>
                </a14:m>
                <a:r>
                  <a:rPr lang="en-US" sz="3600" dirty="0" smtClean="0">
                    <a:solidFill>
                      <a:schemeClr val="bg1"/>
                    </a:solidFill>
                  </a:rPr>
                  <a:t>IS-Join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4"/>
                <a:stretch>
                  <a:fillRect l="-1857" t="-10714" b="-30357"/>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3634333816"/>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oMath>
                            </m:oMathPara>
                          </a14:m>
                          <a:endParaRPr lang="en-AU" sz="1800" dirty="0"/>
                        </a:p>
                      </a:txBody>
                      <a:tcPr/>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3634333816"/>
                  </p:ext>
                </p:extLst>
              </p:nvPr>
            </p:nvGraphicFramePr>
            <p:xfrm>
              <a:off x="571499" y="1219200"/>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398145">
                    <a:tc>
                      <a:txBody>
                        <a:bodyPr/>
                        <a:lstStyle/>
                        <a:p>
                          <a:endParaRPr lang="en-US"/>
                        </a:p>
                      </a:txBody>
                      <a:tcPr>
                        <a:blipFill rotWithShape="1">
                          <a:blip r:embed="rId5"/>
                          <a:stretch>
                            <a:fillRect l="-685" t="-106061" r="-293836" b="-296970"/>
                          </a:stretch>
                        </a:blipFill>
                      </a:tcPr>
                    </a:tc>
                    <a:tc>
                      <a:txBody>
                        <a:bodyPr/>
                        <a:lstStyle/>
                        <a:p>
                          <a:endParaRPr lang="en-US"/>
                        </a:p>
                      </a:txBody>
                      <a:tcPr>
                        <a:blipFill rotWithShape="1">
                          <a:blip r:embed="rId5"/>
                          <a:stretch>
                            <a:fillRect l="-67742" t="-106061" r="-97696" b="-296970"/>
                          </a:stretch>
                        </a:blipFill>
                      </a:tcPr>
                    </a:tc>
                    <a:tc>
                      <a:txBody>
                        <a:bodyPr/>
                        <a:lstStyle/>
                        <a:p>
                          <a:endParaRPr lang="en-US"/>
                        </a:p>
                      </a:txBody>
                      <a:tcPr>
                        <a:blipFill rotWithShape="1">
                          <a:blip r:embed="rId5"/>
                          <a:stretch>
                            <a:fillRect l="-171698" t="-106061" b="-296970"/>
                          </a:stretch>
                        </a:blipFill>
                      </a:tcPr>
                    </a:tc>
                  </a:tr>
                  <a:tr h="398145">
                    <a:tc>
                      <a:txBody>
                        <a:bodyPr/>
                        <a:lstStyle/>
                        <a:p>
                          <a:endParaRPr lang="en-US"/>
                        </a:p>
                      </a:txBody>
                      <a:tcPr>
                        <a:blipFill rotWithShape="1">
                          <a:blip r:embed="rId5"/>
                          <a:stretch>
                            <a:fillRect l="-685" t="-209231" r="-293836" b="-201538"/>
                          </a:stretch>
                        </a:blipFill>
                      </a:tcPr>
                    </a:tc>
                    <a:tc>
                      <a:txBody>
                        <a:bodyPr/>
                        <a:lstStyle/>
                        <a:p>
                          <a:endParaRPr lang="en-US"/>
                        </a:p>
                      </a:txBody>
                      <a:tcPr>
                        <a:blipFill rotWithShape="1">
                          <a:blip r:embed="rId5"/>
                          <a:stretch>
                            <a:fillRect l="-67742" t="-209231" r="-97696" b="-201538"/>
                          </a:stretch>
                        </a:blipFill>
                      </a:tcPr>
                    </a:tc>
                    <a:tc>
                      <a:txBody>
                        <a:bodyPr/>
                        <a:lstStyle/>
                        <a:p>
                          <a:endParaRPr lang="en-US"/>
                        </a:p>
                      </a:txBody>
                      <a:tcPr>
                        <a:blipFill rotWithShape="1">
                          <a:blip r:embed="rId5"/>
                          <a:stretch>
                            <a:fillRect l="-171698" t="-209231" b="-201538"/>
                          </a:stretch>
                        </a:blipFill>
                      </a:tcPr>
                    </a:tc>
                  </a:tr>
                  <a:tr h="398145">
                    <a:tc>
                      <a:txBody>
                        <a:bodyPr/>
                        <a:lstStyle/>
                        <a:p>
                          <a:endParaRPr lang="en-US"/>
                        </a:p>
                      </a:txBody>
                      <a:tcPr>
                        <a:blipFill rotWithShape="1">
                          <a:blip r:embed="rId5"/>
                          <a:stretch>
                            <a:fillRect l="-685" t="-304545" r="-293836" b="-98485"/>
                          </a:stretch>
                        </a:blipFill>
                      </a:tcPr>
                    </a:tc>
                    <a:tc>
                      <a:txBody>
                        <a:bodyPr/>
                        <a:lstStyle/>
                        <a:p>
                          <a:endParaRPr lang="en-US"/>
                        </a:p>
                      </a:txBody>
                      <a:tcPr>
                        <a:blipFill rotWithShape="1">
                          <a:blip r:embed="rId5"/>
                          <a:stretch>
                            <a:fillRect l="-67742" t="-304545" r="-97696" b="-98485"/>
                          </a:stretch>
                        </a:blipFill>
                      </a:tcPr>
                    </a:tc>
                    <a:tc>
                      <a:txBody>
                        <a:bodyPr/>
                        <a:lstStyle/>
                        <a:p>
                          <a:endParaRPr lang="en-US"/>
                        </a:p>
                      </a:txBody>
                      <a:tcPr>
                        <a:blipFill rotWithShape="1">
                          <a:blip r:embed="rId5"/>
                          <a:stretch>
                            <a:fillRect l="-171698" t="-304545" b="-98485"/>
                          </a:stretch>
                        </a:blipFill>
                      </a:tcPr>
                    </a:tc>
                  </a:tr>
                  <a:tr h="398145">
                    <a:tc>
                      <a:txBody>
                        <a:bodyPr/>
                        <a:lstStyle/>
                        <a:p>
                          <a:endParaRPr lang="en-US"/>
                        </a:p>
                      </a:txBody>
                      <a:tcPr>
                        <a:blipFill rotWithShape="1">
                          <a:blip r:embed="rId5"/>
                          <a:stretch>
                            <a:fillRect l="-685" t="-410769" r="-293836"/>
                          </a:stretch>
                        </a:blipFill>
                      </a:tcPr>
                    </a:tc>
                    <a:tc>
                      <a:txBody>
                        <a:bodyPr/>
                        <a:lstStyle/>
                        <a:p>
                          <a:endParaRPr lang="en-US"/>
                        </a:p>
                      </a:txBody>
                      <a:tcPr>
                        <a:blipFill rotWithShape="1">
                          <a:blip r:embed="rId5"/>
                          <a:stretch>
                            <a:fillRect l="-67742" t="-410769" r="-97696"/>
                          </a:stretch>
                        </a:blipFill>
                      </a:tcPr>
                    </a:tc>
                    <a:tc>
                      <a:txBody>
                        <a:bodyPr/>
                        <a:lstStyle/>
                        <a:p>
                          <a:endParaRPr lang="en-US"/>
                        </a:p>
                      </a:txBody>
                      <a:tcPr>
                        <a:blipFill rotWithShape="1">
                          <a:blip r:embed="rId5"/>
                          <a:stretch>
                            <a:fillRect l="-171698" t="-410769"/>
                          </a:stretch>
                        </a:blipFill>
                      </a:tcPr>
                    </a:tc>
                  </a:tr>
                </a:tbl>
              </a:graphicData>
            </a:graphic>
          </p:graphicFrame>
        </mc:Fallback>
      </mc:AlternateContent>
      <p:sp>
        <p:nvSpPr>
          <p:cNvPr id="16" name="下箭头 15"/>
          <p:cNvSpPr/>
          <p:nvPr/>
        </p:nvSpPr>
        <p:spPr>
          <a:xfrm>
            <a:off x="1600200" y="3352253"/>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1926756"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Build inverted index </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extLst>
                  <p:ext uri="{D42A27DB-BD31-4B8C-83A1-F6EECF244321}">
                    <p14:modId xmlns:p14="http://schemas.microsoft.com/office/powerpoint/2010/main" val="4159575553"/>
                  </p:ext>
                </p:extLst>
              </p:nvPr>
            </p:nvGraphicFramePr>
            <p:xfrm>
              <a:off x="4573692"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18" name="表格 17"/>
              <p:cNvGraphicFramePr>
                <a:graphicFrameLocks noGrp="1"/>
              </p:cNvGraphicFramePr>
              <p:nvPr>
                <p:extLst>
                  <p:ext uri="{D42A27DB-BD31-4B8C-83A1-F6EECF244321}">
                    <p14:modId xmlns:p14="http://schemas.microsoft.com/office/powerpoint/2010/main" val="4159575553"/>
                  </p:ext>
                </p:extLst>
              </p:nvPr>
            </p:nvGraphicFramePr>
            <p:xfrm>
              <a:off x="4573692" y="1219200"/>
              <a:ext cx="4048125" cy="2000250"/>
            </p:xfrm>
            <a:graphic>
              <a:graphicData uri="http://schemas.openxmlformats.org/drawingml/2006/table">
                <a:tbl>
                  <a:tblPr firstRow="1" bandRow="1">
                    <a:tableStyleId>{5C22544A-7EE6-4342-B048-85BDC9FD1C3A}</a:tableStyleId>
                  </a:tblPr>
                  <a:tblGrid>
                    <a:gridCol w="1249421"/>
                    <a:gridCol w="1380152"/>
                    <a:gridCol w="1418552"/>
                  </a:tblGrid>
                  <a:tr h="400050">
                    <a:tc>
                      <a:txBody>
                        <a:bodyPr/>
                        <a:lstStyle/>
                        <a:p>
                          <a:pPr algn="ctr"/>
                          <a:r>
                            <a:rPr lang="en-US" sz="1800" dirty="0" smtClean="0"/>
                            <a:t>People ID</a:t>
                          </a:r>
                          <a:endParaRPr lang="en-AU" sz="1800" dirty="0"/>
                        </a:p>
                      </a:txBody>
                      <a:tcPr/>
                    </a:tc>
                    <a:tc>
                      <a:txBody>
                        <a:bodyPr/>
                        <a:lstStyle/>
                        <a:p>
                          <a:pPr algn="ctr"/>
                          <a:r>
                            <a:rPr lang="en-US" sz="1800" dirty="0" smtClean="0"/>
                            <a:t>Skills</a:t>
                          </a:r>
                          <a:endParaRPr lang="en-AU" sz="1800" dirty="0"/>
                        </a:p>
                      </a:txBody>
                      <a:tcPr/>
                    </a:tc>
                    <a:tc>
                      <a:txBody>
                        <a:bodyPr/>
                        <a:lstStyle/>
                        <a:p>
                          <a:pPr algn="ctr"/>
                          <a:r>
                            <a:rPr lang="en-US" sz="1800" dirty="0" smtClean="0"/>
                            <a:t>Signature</a:t>
                          </a:r>
                          <a:endParaRPr lang="en-AU" sz="1800" dirty="0"/>
                        </a:p>
                      </a:txBody>
                      <a:tcPr/>
                    </a:tc>
                  </a:tr>
                  <a:tr h="400050">
                    <a:tc>
                      <a:txBody>
                        <a:bodyPr/>
                        <a:lstStyle/>
                        <a:p>
                          <a:endParaRPr lang="en-US"/>
                        </a:p>
                      </a:txBody>
                      <a:tcPr>
                        <a:blipFill rotWithShape="1">
                          <a:blip r:embed="rId6"/>
                          <a:stretch>
                            <a:fillRect t="-109231" r="-224390" b="-304615"/>
                          </a:stretch>
                        </a:blipFill>
                      </a:tcPr>
                    </a:tc>
                    <a:tc>
                      <a:txBody>
                        <a:bodyPr/>
                        <a:lstStyle/>
                        <a:p>
                          <a:endParaRPr lang="en-US"/>
                        </a:p>
                      </a:txBody>
                      <a:tcPr>
                        <a:blipFill rotWithShape="1">
                          <a:blip r:embed="rId6"/>
                          <a:stretch>
                            <a:fillRect l="-90708" t="-109231" r="-103540" b="-304615"/>
                          </a:stretch>
                        </a:blipFill>
                      </a:tcPr>
                    </a:tc>
                    <a:tc>
                      <a:txBody>
                        <a:bodyPr/>
                        <a:lstStyle/>
                        <a:p>
                          <a:endParaRPr lang="en-US"/>
                        </a:p>
                      </a:txBody>
                      <a:tcPr>
                        <a:blipFill rotWithShape="1">
                          <a:blip r:embed="rId6"/>
                          <a:stretch>
                            <a:fillRect l="-184979" t="-109231" r="-429" b="-304615"/>
                          </a:stretch>
                        </a:blipFill>
                      </a:tcPr>
                    </a:tc>
                  </a:tr>
                  <a:tr h="400050">
                    <a:tc>
                      <a:txBody>
                        <a:bodyPr/>
                        <a:lstStyle/>
                        <a:p>
                          <a:endParaRPr lang="en-US"/>
                        </a:p>
                      </a:txBody>
                      <a:tcPr>
                        <a:blipFill rotWithShape="1">
                          <a:blip r:embed="rId6"/>
                          <a:stretch>
                            <a:fillRect t="-206061" r="-224390" b="-200000"/>
                          </a:stretch>
                        </a:blipFill>
                      </a:tcPr>
                    </a:tc>
                    <a:tc>
                      <a:txBody>
                        <a:bodyPr/>
                        <a:lstStyle/>
                        <a:p>
                          <a:endParaRPr lang="en-US"/>
                        </a:p>
                      </a:txBody>
                      <a:tcPr>
                        <a:blipFill rotWithShape="1">
                          <a:blip r:embed="rId6"/>
                          <a:stretch>
                            <a:fillRect l="-90708" t="-206061" r="-103540" b="-200000"/>
                          </a:stretch>
                        </a:blipFill>
                      </a:tcPr>
                    </a:tc>
                    <a:tc>
                      <a:txBody>
                        <a:bodyPr/>
                        <a:lstStyle/>
                        <a:p>
                          <a:endParaRPr lang="en-US"/>
                        </a:p>
                      </a:txBody>
                      <a:tcPr>
                        <a:blipFill rotWithShape="1">
                          <a:blip r:embed="rId6"/>
                          <a:stretch>
                            <a:fillRect l="-184979" t="-206061" r="-429" b="-200000"/>
                          </a:stretch>
                        </a:blipFill>
                      </a:tcPr>
                    </a:tc>
                  </a:tr>
                  <a:tr h="400050">
                    <a:tc>
                      <a:txBody>
                        <a:bodyPr/>
                        <a:lstStyle/>
                        <a:p>
                          <a:endParaRPr lang="en-US"/>
                        </a:p>
                      </a:txBody>
                      <a:tcPr>
                        <a:blipFill rotWithShape="1">
                          <a:blip r:embed="rId6"/>
                          <a:stretch>
                            <a:fillRect t="-310769" r="-224390" b="-103077"/>
                          </a:stretch>
                        </a:blipFill>
                      </a:tcPr>
                    </a:tc>
                    <a:tc>
                      <a:txBody>
                        <a:bodyPr/>
                        <a:lstStyle/>
                        <a:p>
                          <a:endParaRPr lang="en-US"/>
                        </a:p>
                      </a:txBody>
                      <a:tcPr>
                        <a:blipFill rotWithShape="1">
                          <a:blip r:embed="rId6"/>
                          <a:stretch>
                            <a:fillRect l="-90708" t="-310769" r="-103540" b="-103077"/>
                          </a:stretch>
                        </a:blipFill>
                      </a:tcPr>
                    </a:tc>
                    <a:tc>
                      <a:txBody>
                        <a:bodyPr/>
                        <a:lstStyle/>
                        <a:p>
                          <a:endParaRPr lang="en-US"/>
                        </a:p>
                      </a:txBody>
                      <a:tcPr>
                        <a:blipFill rotWithShape="1">
                          <a:blip r:embed="rId6"/>
                          <a:stretch>
                            <a:fillRect l="-184979" t="-310769" r="-429" b="-103077"/>
                          </a:stretch>
                        </a:blipFill>
                      </a:tcPr>
                    </a:tc>
                  </a:tr>
                  <a:tr h="400050">
                    <a:tc>
                      <a:txBody>
                        <a:bodyPr/>
                        <a:lstStyle/>
                        <a:p>
                          <a:endParaRPr lang="en-US"/>
                        </a:p>
                      </a:txBody>
                      <a:tcPr>
                        <a:blipFill rotWithShape="1">
                          <a:blip r:embed="rId6"/>
                          <a:stretch>
                            <a:fillRect t="-404545" r="-224390" b="-1515"/>
                          </a:stretch>
                        </a:blipFill>
                      </a:tcPr>
                    </a:tc>
                    <a:tc>
                      <a:txBody>
                        <a:bodyPr/>
                        <a:lstStyle/>
                        <a:p>
                          <a:endParaRPr lang="en-US"/>
                        </a:p>
                      </a:txBody>
                      <a:tcPr>
                        <a:blipFill rotWithShape="1">
                          <a:blip r:embed="rId6"/>
                          <a:stretch>
                            <a:fillRect l="-90708" t="-404545" r="-103540" b="-1515"/>
                          </a:stretch>
                        </a:blipFill>
                      </a:tcPr>
                    </a:tc>
                    <a:tc>
                      <a:txBody>
                        <a:bodyPr/>
                        <a:lstStyle/>
                        <a:p>
                          <a:endParaRPr lang="en-US"/>
                        </a:p>
                      </a:txBody>
                      <a:tcPr>
                        <a:blipFill rotWithShape="1">
                          <a:blip r:embed="rId6"/>
                          <a:stretch>
                            <a:fillRect l="-184979" t="-404545" r="-429" b="-1515"/>
                          </a:stretch>
                        </a:blipFill>
                      </a:tcPr>
                    </a:tc>
                  </a:tr>
                </a:tbl>
              </a:graphicData>
            </a:graphic>
          </p:graphicFrame>
        </mc:Fallback>
      </mc:AlternateContent>
      <p:sp>
        <p:nvSpPr>
          <p:cNvPr id="19" name="左弧形箭头 18"/>
          <p:cNvSpPr/>
          <p:nvPr/>
        </p:nvSpPr>
        <p:spPr>
          <a:xfrm>
            <a:off x="4381500" y="2209800"/>
            <a:ext cx="381000" cy="15791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20" name="TextBox 19"/>
              <p:cNvSpPr txBox="1"/>
              <p:nvPr/>
            </p:nvSpPr>
            <p:spPr>
              <a:xfrm>
                <a:off x="3262309" y="3916037"/>
                <a:ext cx="5638800" cy="369332"/>
              </a:xfrm>
              <a:prstGeom prst="rect">
                <a:avLst/>
              </a:prstGeom>
            </p:spPr>
            <p:txBody>
              <a:bodyPr wrap="square" rtlCol="0">
                <a:spAutoFit/>
              </a:bodyPr>
              <a:lstStyle/>
              <a:p>
                <a:pPr marL="342900" indent="-342900" fontAlgn="auto">
                  <a:spcBef>
                    <a:spcPct val="20000"/>
                  </a:spcBef>
                  <a:spcAft>
                    <a:spcPts val="0"/>
                  </a:spcAft>
                </a:pPr>
                <a14:m>
                  <m:oMath xmlns:m="http://schemas.openxmlformats.org/officeDocument/2006/math">
                    <m:sSub>
                      <m:sSubPr>
                        <m:ctrlPr>
                          <a:rPr lang="en-US" i="1" smtClean="0">
                            <a:latin typeface="Cambria Math"/>
                          </a:rPr>
                        </m:ctrlPr>
                      </m:sSubPr>
                      <m:e>
                        <m:r>
                          <a:rPr lang="en-US" b="0" i="1" smtClean="0">
                            <a:latin typeface="Cambria Math"/>
                          </a:rPr>
                          <m:t>𝑠</m:t>
                        </m:r>
                      </m:e>
                      <m:sub>
                        <m:r>
                          <a:rPr lang="en-US" b="0" i="1" smtClean="0">
                            <a:latin typeface="Cambria Math"/>
                          </a:rPr>
                          <m:t>2</m:t>
                        </m:r>
                      </m:sub>
                    </m:sSub>
                  </m:oMath>
                </a14:m>
                <a:r>
                  <a:rPr lang="en-US" b="1" noProof="0" dirty="0" smtClean="0">
                    <a:latin typeface="+mn-lt"/>
                    <a:cs typeface="+mn-cs"/>
                  </a:rPr>
                  <a:t>: </a:t>
                </a:r>
                <a14:m>
                  <m:oMath xmlns:m="http://schemas.openxmlformats.org/officeDocument/2006/math">
                    <m:sSub>
                      <m:sSubPr>
                        <m:ctrlPr>
                          <a:rPr lang="en-US" b="1" i="1" noProof="0" dirty="0" smtClean="0">
                            <a:latin typeface="Cambria Math"/>
                            <a:cs typeface="+mn-cs"/>
                          </a:rPr>
                        </m:ctrlPr>
                      </m:sSubPr>
                      <m:e>
                        <m:r>
                          <a:rPr lang="en-US" b="1" i="1" noProof="0" dirty="0" smtClean="0">
                            <a:latin typeface="Cambria Math"/>
                            <a:cs typeface="+mn-cs"/>
                          </a:rPr>
                          <m:t>𝑰</m:t>
                        </m:r>
                      </m:e>
                      <m:sub>
                        <m:r>
                          <a:rPr lang="en-US" b="1" i="1" noProof="0" dirty="0" smtClean="0">
                            <a:latin typeface="Cambria Math"/>
                            <a:cs typeface="+mn-cs"/>
                          </a:rPr>
                          <m:t>𝑹</m:t>
                        </m:r>
                      </m:sub>
                    </m:sSub>
                    <m:r>
                      <a:rPr lang="en-US" b="1" i="1" noProof="0" dirty="0" smtClean="0">
                        <a:latin typeface="Cambria Math"/>
                        <a:cs typeface="+mn-cs"/>
                      </a:rPr>
                      <m:t>(</m:t>
                    </m:r>
                    <m:sSub>
                      <m:sSubPr>
                        <m:ctrlPr>
                          <a:rPr lang="en-US" i="1">
                            <a:latin typeface="Cambria Math"/>
                          </a:rPr>
                        </m:ctrlPr>
                      </m:sSubPr>
                      <m:e>
                        <m:r>
                          <a:rPr lang="en-US" i="1">
                            <a:latin typeface="Cambria Math"/>
                          </a:rPr>
                          <m:t>𝑒</m:t>
                        </m:r>
                      </m:e>
                      <m:sub>
                        <m:r>
                          <a:rPr lang="en-US" i="1">
                            <a:latin typeface="Cambria Math"/>
                          </a:rPr>
                          <m:t>1</m:t>
                        </m:r>
                      </m:sub>
                    </m:sSub>
                    <m:r>
                      <a:rPr lang="en-US" b="1" i="1" noProof="0" dirty="0" smtClean="0">
                        <a:latin typeface="Cambria Math"/>
                        <a:cs typeface="+mn-cs"/>
                      </a:rPr>
                      <m:t>)</m:t>
                    </m:r>
                    <m:r>
                      <a:rPr lang="en-US" b="1" i="1" dirty="0">
                        <a:latin typeface="Cambria Math"/>
                        <a:ea typeface="Cambria Math"/>
                        <a:cs typeface="+mn-cs"/>
                      </a:rPr>
                      <m:t>∪</m:t>
                    </m:r>
                    <m:sSub>
                      <m:sSubPr>
                        <m:ctrlPr>
                          <a:rPr lang="en-US" b="1" i="1" dirty="0">
                            <a:latin typeface="Cambria Math"/>
                          </a:rPr>
                        </m:ctrlPr>
                      </m:sSubPr>
                      <m:e>
                        <m:r>
                          <a:rPr lang="en-US" b="1" i="1" dirty="0">
                            <a:latin typeface="Cambria Math"/>
                          </a:rPr>
                          <m:t>𝑰</m:t>
                        </m:r>
                      </m:e>
                      <m:sub>
                        <m:r>
                          <a:rPr lang="en-US" b="1" i="1" dirty="0" smtClean="0">
                            <a:latin typeface="Cambria Math"/>
                          </a:rPr>
                          <m:t>𝑹</m:t>
                        </m:r>
                      </m:sub>
                    </m:sSub>
                    <m:r>
                      <a:rPr lang="en-US" b="1" i="1" dirty="0">
                        <a:latin typeface="Cambria Math"/>
                      </a:rPr>
                      <m:t>(</m:t>
                    </m:r>
                    <m:sSub>
                      <m:sSubPr>
                        <m:ctrlPr>
                          <a:rPr lang="en-US" i="1">
                            <a:latin typeface="Cambria Math"/>
                          </a:rPr>
                        </m:ctrlPr>
                      </m:sSubPr>
                      <m:e>
                        <m:r>
                          <a:rPr lang="en-US" i="1">
                            <a:latin typeface="Cambria Math"/>
                          </a:rPr>
                          <m:t>𝑒</m:t>
                        </m:r>
                      </m:e>
                      <m:sub>
                        <m:r>
                          <a:rPr lang="en-US" b="0" i="1" smtClean="0">
                            <a:latin typeface="Cambria Math"/>
                          </a:rPr>
                          <m:t>2</m:t>
                        </m:r>
                      </m:sub>
                    </m:sSub>
                    <m:r>
                      <a:rPr lang="en-US" b="1" i="1" dirty="0">
                        <a:latin typeface="Cambria Math"/>
                      </a:rPr>
                      <m:t>)</m:t>
                    </m:r>
                  </m:oMath>
                </a14:m>
                <a:r>
                  <a:rPr lang="en-US" b="1" i="1" dirty="0"/>
                  <a:t> </a:t>
                </a:r>
                <a14:m>
                  <m:oMath xmlns:m="http://schemas.openxmlformats.org/officeDocument/2006/math">
                    <m:r>
                      <a:rPr lang="en-US" b="1" i="1" dirty="0" smtClean="0">
                        <a:latin typeface="Cambria Math"/>
                        <a:ea typeface="Cambria Math"/>
                      </a:rPr>
                      <m:t>∪</m:t>
                    </m:r>
                    <m:sSub>
                      <m:sSubPr>
                        <m:ctrlPr>
                          <a:rPr lang="en-US" b="1" i="1" dirty="0">
                            <a:latin typeface="Cambria Math"/>
                          </a:rPr>
                        </m:ctrlPr>
                      </m:sSubPr>
                      <m:e>
                        <m:r>
                          <a:rPr lang="en-US" b="1" i="1" dirty="0">
                            <a:latin typeface="Cambria Math"/>
                          </a:rPr>
                          <m:t>𝑰</m:t>
                        </m:r>
                      </m:e>
                      <m:sub>
                        <m:r>
                          <a:rPr lang="en-US" b="1" i="1" dirty="0">
                            <a:latin typeface="Cambria Math"/>
                          </a:rPr>
                          <m:t>𝑹</m:t>
                        </m:r>
                      </m:sub>
                    </m:sSub>
                    <m:d>
                      <m:dPr>
                        <m:ctrlPr>
                          <a:rPr lang="en-US" b="1" i="1" dirty="0">
                            <a:latin typeface="Cambria Math"/>
                          </a:rPr>
                        </m:ctrlPr>
                      </m:dPr>
                      <m:e>
                        <m:sSub>
                          <m:sSubPr>
                            <m:ctrlPr>
                              <a:rPr lang="en-US" i="1">
                                <a:latin typeface="Cambria Math"/>
                              </a:rPr>
                            </m:ctrlPr>
                          </m:sSubPr>
                          <m:e>
                            <m:r>
                              <a:rPr lang="en-US" i="1">
                                <a:latin typeface="Cambria Math"/>
                              </a:rPr>
                              <m:t>𝑒</m:t>
                            </m:r>
                          </m:e>
                          <m:sub>
                            <m:r>
                              <a:rPr lang="en-US" b="0" i="1" smtClean="0">
                                <a:latin typeface="Cambria Math"/>
                              </a:rPr>
                              <m:t>4</m:t>
                            </m:r>
                          </m:sub>
                        </m:sSub>
                      </m:e>
                    </m:d>
                    <m:r>
                      <a:rPr lang="en-US" b="1" i="1" dirty="0" smtClean="0">
                        <a:latin typeface="Cambria Math"/>
                      </a:rPr>
                      <m:t>=</m:t>
                    </m:r>
                    <m:d>
                      <m:dPr>
                        <m:begChr m:val="{"/>
                        <m:endChr m:val="}"/>
                        <m:ctrlPr>
                          <a:rPr lang="en-US" b="1" i="1" dirty="0" smtClean="0">
                            <a:latin typeface="Cambria Math"/>
                          </a:rPr>
                        </m:ctrlPr>
                      </m:dPr>
                      <m:e>
                        <m:sSub>
                          <m:sSubPr>
                            <m:ctrlPr>
                              <a:rPr lang="en-US" b="1" i="1" dirty="0" smtClean="0">
                                <a:latin typeface="Cambria Math"/>
                              </a:rPr>
                            </m:ctrlPr>
                          </m:sSubPr>
                          <m:e>
                            <m:r>
                              <a:rPr lang="en-US" b="1" i="1" dirty="0" smtClean="0">
                                <a:latin typeface="Cambria Math"/>
                              </a:rPr>
                              <m:t>𝒓</m:t>
                            </m:r>
                          </m:e>
                          <m:sub>
                            <m:r>
                              <a:rPr lang="en-US" b="1" i="1" dirty="0" smtClean="0">
                                <a:latin typeface="Cambria Math"/>
                              </a:rPr>
                              <m:t>𝟏</m:t>
                            </m:r>
                          </m:sub>
                        </m:sSub>
                        <m:r>
                          <a:rPr lang="en-US" b="1" i="1" dirty="0" smtClean="0">
                            <a:latin typeface="Cambria Math"/>
                          </a:rPr>
                          <m:t>:</m:t>
                        </m:r>
                        <m:r>
                          <a:rPr lang="en-US" b="1" i="1" dirty="0" smtClean="0">
                            <a:latin typeface="Cambria Math"/>
                          </a:rPr>
                          <m:t>𝟏</m:t>
                        </m:r>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𝟐</m:t>
                            </m:r>
                          </m:sub>
                        </m:sSub>
                        <m:r>
                          <a:rPr lang="en-US" b="1" i="1" dirty="0" smtClean="0">
                            <a:latin typeface="Cambria Math"/>
                          </a:rPr>
                          <m:t>:</m:t>
                        </m:r>
                        <m:r>
                          <a:rPr lang="en-US" b="1" i="1" dirty="0" smtClean="0">
                            <a:latin typeface="Cambria Math"/>
                          </a:rPr>
                          <m:t>𝟐</m:t>
                        </m:r>
                        <m:r>
                          <a:rPr lang="en-US" b="1" i="1" dirty="0" smtClean="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𝟑</m:t>
                            </m:r>
                          </m:sub>
                        </m:sSub>
                        <m:r>
                          <a:rPr lang="en-US" b="1" i="1" dirty="0">
                            <a:latin typeface="Cambria Math"/>
                          </a:rPr>
                          <m:t>:</m:t>
                        </m:r>
                        <m:r>
                          <a:rPr lang="en-US" b="1" i="1" dirty="0">
                            <a:latin typeface="Cambria Math"/>
                          </a:rPr>
                          <m:t>𝟏</m:t>
                        </m:r>
                        <m:r>
                          <a:rPr lang="en-US" b="1" i="1" dirty="0">
                            <a:latin typeface="Cambria Math"/>
                          </a:rPr>
                          <m:t>,</m:t>
                        </m:r>
                        <m:sSub>
                          <m:sSubPr>
                            <m:ctrlPr>
                              <a:rPr lang="en-US" b="1" i="1" dirty="0">
                                <a:latin typeface="Cambria Math"/>
                              </a:rPr>
                            </m:ctrlPr>
                          </m:sSubPr>
                          <m:e>
                            <m:r>
                              <a:rPr lang="en-US" b="1" i="1" dirty="0">
                                <a:latin typeface="Cambria Math"/>
                              </a:rPr>
                              <m:t>𝒓</m:t>
                            </m:r>
                          </m:e>
                          <m:sub>
                            <m:r>
                              <a:rPr lang="en-US" b="1" i="1" dirty="0" smtClean="0">
                                <a:latin typeface="Cambria Math"/>
                              </a:rPr>
                              <m:t>𝟒</m:t>
                            </m:r>
                          </m:sub>
                        </m:sSub>
                        <m:r>
                          <a:rPr lang="en-US" b="1" i="1" dirty="0">
                            <a:latin typeface="Cambria Math"/>
                          </a:rPr>
                          <m:t>:</m:t>
                        </m:r>
                        <m:r>
                          <a:rPr lang="en-US" b="1" i="1" dirty="0" smtClean="0">
                            <a:latin typeface="Cambria Math"/>
                          </a:rPr>
                          <m:t>𝟏</m:t>
                        </m:r>
                      </m:e>
                    </m:d>
                  </m:oMath>
                </a14:m>
                <a:endParaRPr kumimoji="0" lang="en-AU" b="1" i="1"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262309" y="3916037"/>
                <a:ext cx="5638800" cy="369332"/>
              </a:xfrm>
              <a:prstGeom prst="rect">
                <a:avLst/>
              </a:prstGeom>
              <a:blipFill rotWithShape="1">
                <a:blip r:embed="rId7"/>
                <a:stretch>
                  <a:fillRect t="-8197" b="-24590"/>
                </a:stretch>
              </a:blipFill>
            </p:spPr>
            <p:txBody>
              <a:bodyPr/>
              <a:lstStyle/>
              <a:p>
                <a:r>
                  <a:rPr lang="en-AU">
                    <a:noFill/>
                  </a:rPr>
                  <a:t> </a:t>
                </a:r>
              </a:p>
            </p:txBody>
          </p:sp>
        </mc:Fallback>
      </mc:AlternateContent>
      <p:sp>
        <p:nvSpPr>
          <p:cNvPr id="21" name="下箭头 20"/>
          <p:cNvSpPr/>
          <p:nvPr/>
        </p:nvSpPr>
        <p:spPr>
          <a:xfrm>
            <a:off x="5700711" y="3300139"/>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6081711" y="3343740"/>
            <a:ext cx="2364904" cy="369332"/>
          </a:xfrm>
          <a:prstGeom prst="rect">
            <a:avLst/>
          </a:prstGeom>
        </p:spPr>
        <p:txBody>
          <a:bodyPr wrap="square" rtlCol="0">
            <a:spAutoFit/>
          </a:bodyPr>
          <a:lstStyle/>
          <a:p>
            <a:pPr marL="342900" indent="-342900" fontAlgn="auto">
              <a:spcBef>
                <a:spcPct val="20000"/>
              </a:spcBef>
              <a:spcAft>
                <a:spcPts val="0"/>
              </a:spcAft>
            </a:pPr>
            <a:r>
              <a:rPr lang="en-US" dirty="0" smtClean="0"/>
              <a:t>Generate candidates</a:t>
            </a:r>
            <a:endParaRPr kumimoji="0" lang="en-AU" b="1" i="0" u="none" strike="noStrike" kern="1200" cap="none" spc="0" normalizeH="0" baseline="0" noProof="0" dirty="0" smtClean="0">
              <a:ln>
                <a:noFill/>
              </a:ln>
              <a:solidFill>
                <a:schemeClr val="tx1"/>
              </a:solidFill>
              <a:effectLst/>
              <a:uLnTx/>
              <a:uFillTx/>
              <a:latin typeface="+mn-lt"/>
              <a:cs typeface="+mn-cs"/>
            </a:endParaRPr>
          </a:p>
        </p:txBody>
      </p:sp>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924278"/>
            <a:ext cx="17716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组合 10"/>
          <p:cNvGrpSpPr/>
          <p:nvPr/>
        </p:nvGrpSpPr>
        <p:grpSpPr>
          <a:xfrm>
            <a:off x="6511079" y="4022557"/>
            <a:ext cx="381000" cy="190500"/>
            <a:chOff x="5562600" y="4724400"/>
            <a:chExt cx="381000" cy="190500"/>
          </a:xfrm>
        </p:grpSpPr>
        <p:cxnSp>
          <p:nvCxnSpPr>
            <p:cNvPr id="3" name="直接连接符 2"/>
            <p:cNvCxnSpPr/>
            <p:nvPr/>
          </p:nvCxnSpPr>
          <p:spPr>
            <a:xfrm>
              <a:off x="5562600" y="4724400"/>
              <a:ext cx="381000" cy="190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562600" y="4724400"/>
              <a:ext cx="381000" cy="190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7643809" y="4012747"/>
            <a:ext cx="381000" cy="190500"/>
            <a:chOff x="5562600" y="4724400"/>
            <a:chExt cx="381000" cy="190500"/>
          </a:xfrm>
        </p:grpSpPr>
        <p:cxnSp>
          <p:nvCxnSpPr>
            <p:cNvPr id="25" name="直接连接符 24"/>
            <p:cNvCxnSpPr/>
            <p:nvPr/>
          </p:nvCxnSpPr>
          <p:spPr>
            <a:xfrm>
              <a:off x="5562600" y="4724400"/>
              <a:ext cx="381000" cy="190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562600" y="4724400"/>
              <a:ext cx="381000" cy="190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203136" y="4022557"/>
            <a:ext cx="381000" cy="190500"/>
            <a:chOff x="5562600" y="4724400"/>
            <a:chExt cx="381000" cy="190500"/>
          </a:xfrm>
        </p:grpSpPr>
        <p:cxnSp>
          <p:nvCxnSpPr>
            <p:cNvPr id="28" name="直接连接符 27"/>
            <p:cNvCxnSpPr/>
            <p:nvPr/>
          </p:nvCxnSpPr>
          <p:spPr>
            <a:xfrm>
              <a:off x="5562600" y="4724400"/>
              <a:ext cx="381000" cy="190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562600" y="4724400"/>
              <a:ext cx="381000" cy="190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下箭头 29"/>
          <p:cNvSpPr/>
          <p:nvPr/>
        </p:nvSpPr>
        <p:spPr>
          <a:xfrm>
            <a:off x="5495919" y="4322721"/>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31" name="TextBox 30"/>
              <p:cNvSpPr txBox="1"/>
              <p:nvPr/>
            </p:nvSpPr>
            <p:spPr>
              <a:xfrm>
                <a:off x="5876918" y="4318234"/>
                <a:ext cx="2909889" cy="369332"/>
              </a:xfrm>
              <a:prstGeom prst="rect">
                <a:avLst/>
              </a:prstGeom>
            </p:spPr>
            <p:txBody>
              <a:bodyPr wrap="square" rtlCol="0">
                <a:spAutoFit/>
              </a:bodyPr>
              <a:lstStyle/>
              <a:p>
                <a:pPr marL="342900" indent="-342900" fontAlgn="auto">
                  <a:spcBef>
                    <a:spcPct val="20000"/>
                  </a:spcBef>
                  <a:spcAft>
                    <a:spcPts val="0"/>
                  </a:spcAft>
                </a:pPr>
                <a:r>
                  <a:rPr lang="en-US" dirty="0" smtClean="0"/>
                  <a:t>Verify candidates </a:t>
                </a:r>
                <a14:m>
                  <m:oMath xmlns:m="http://schemas.openxmlformats.org/officeDocument/2006/math">
                    <m:d>
                      <m:dPr>
                        <m:begChr m:val="{"/>
                        <m:endChr m:val="}"/>
                        <m:ctrlPr>
                          <a:rPr lang="en-US" b="1" i="1" dirty="0" smtClean="0">
                            <a:solidFill>
                              <a:schemeClr val="tx1"/>
                            </a:solidFill>
                            <a:latin typeface="Cambria Math"/>
                          </a:rPr>
                        </m:ctrlPr>
                      </m:dPr>
                      <m:e>
                        <m:d>
                          <m:dPr>
                            <m:ctrlPr>
                              <a:rPr lang="en-US" b="1" i="1" dirty="0">
                                <a:solidFill>
                                  <a:schemeClr val="tx1"/>
                                </a:solidFill>
                                <a:latin typeface="Cambria Math"/>
                              </a:rPr>
                            </m:ctrlPr>
                          </m:dPr>
                          <m:e>
                            <m:sSub>
                              <m:sSubPr>
                                <m:ctrlPr>
                                  <a:rPr lang="en-US" b="1" i="1" dirty="0">
                                    <a:solidFill>
                                      <a:schemeClr val="tx1"/>
                                    </a:solidFill>
                                    <a:latin typeface="Cambria Math"/>
                                  </a:rPr>
                                </m:ctrlPr>
                              </m:sSubPr>
                              <m:e>
                                <m:r>
                                  <a:rPr lang="en-US" b="1" i="1" dirty="0">
                                    <a:solidFill>
                                      <a:schemeClr val="tx1"/>
                                    </a:solidFill>
                                    <a:latin typeface="Cambria Math"/>
                                  </a:rPr>
                                  <m:t>𝒓</m:t>
                                </m:r>
                              </m:e>
                              <m:sub>
                                <m:r>
                                  <a:rPr lang="en-US" b="1" i="1" dirty="0" smtClean="0">
                                    <a:solidFill>
                                      <a:schemeClr val="tx1"/>
                                    </a:solidFill>
                                    <a:latin typeface="Cambria Math"/>
                                  </a:rPr>
                                  <m:t>𝟐</m:t>
                                </m:r>
                              </m:sub>
                            </m:sSub>
                            <m:r>
                              <a:rPr lang="en-US" b="1" i="1" dirty="0">
                                <a:solidFill>
                                  <a:schemeClr val="tx1"/>
                                </a:solidFill>
                                <a:latin typeface="Cambria Math"/>
                              </a:rPr>
                              <m:t>,</m:t>
                            </m:r>
                            <m:sSub>
                              <m:sSubPr>
                                <m:ctrlPr>
                                  <a:rPr lang="en-US" b="1" i="1" dirty="0">
                                    <a:solidFill>
                                      <a:schemeClr val="tx1"/>
                                    </a:solidFill>
                                    <a:latin typeface="Cambria Math"/>
                                  </a:rPr>
                                </m:ctrlPr>
                              </m:sSubPr>
                              <m:e>
                                <m:r>
                                  <a:rPr lang="en-US" b="1" i="1" dirty="0">
                                    <a:solidFill>
                                      <a:schemeClr val="tx1"/>
                                    </a:solidFill>
                                    <a:latin typeface="Cambria Math"/>
                                  </a:rPr>
                                  <m:t>𝒔</m:t>
                                </m:r>
                              </m:e>
                              <m:sub>
                                <m:r>
                                  <a:rPr lang="en-US" b="1" i="1" dirty="0" smtClean="0">
                                    <a:solidFill>
                                      <a:schemeClr val="tx1"/>
                                    </a:solidFill>
                                    <a:latin typeface="Cambria Math"/>
                                  </a:rPr>
                                  <m:t>𝟐</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876918" y="4318234"/>
                <a:ext cx="2909889" cy="369332"/>
              </a:xfrm>
              <a:prstGeom prst="rect">
                <a:avLst/>
              </a:prstGeom>
              <a:blipFill rotWithShape="1">
                <a:blip r:embed="rId9"/>
                <a:stretch>
                  <a:fillRect l="-1677"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23691" y="4834240"/>
                <a:ext cx="3116029"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smtClean="0">
                            <a:latin typeface="Cambria Math"/>
                          </a:rPr>
                          <m:t>𝑠</m:t>
                        </m:r>
                      </m:e>
                      <m:sub>
                        <m:r>
                          <a:rPr lang="en-US" b="0" i="1" smtClean="0">
                            <a:latin typeface="Cambria Math"/>
                          </a:rPr>
                          <m:t>2</m:t>
                        </m:r>
                      </m:sub>
                    </m:sSub>
                  </m:oMath>
                </a14:m>
                <a:r>
                  <a:rPr lang="en-US" b="1" dirty="0" smtClean="0"/>
                  <a:t>:  </a:t>
                </a:r>
                <a14:m>
                  <m:oMath xmlns:m="http://schemas.openxmlformats.org/officeDocument/2006/math">
                    <m:d>
                      <m:dPr>
                        <m:begChr m:val="{"/>
                        <m:endChr m:val="}"/>
                        <m:ctrlPr>
                          <a:rPr lang="en-US" b="1" i="1" dirty="0" smtClean="0">
                            <a:solidFill>
                              <a:srgbClr val="FF0000"/>
                            </a:solidFill>
                            <a:latin typeface="Cambria Math"/>
                          </a:rPr>
                        </m:ctrlPr>
                      </m:dPr>
                      <m:e>
                        <m:d>
                          <m:dPr>
                            <m:ctrlPr>
                              <a:rPr lang="en-US" b="1" i="1" dirty="0" smtClean="0">
                                <a:solidFill>
                                  <a:srgbClr val="FF0000"/>
                                </a:solidFill>
                                <a:latin typeface="Cambria Math"/>
                              </a:rPr>
                            </m:ctrlPr>
                          </m:dPr>
                          <m:e>
                            <m:sSub>
                              <m:sSubPr>
                                <m:ctrlPr>
                                  <a:rPr lang="en-US" b="1" i="1" dirty="0" smtClean="0">
                                    <a:solidFill>
                                      <a:srgbClr val="FF0000"/>
                                    </a:solidFill>
                                    <a:latin typeface="Cambria Math"/>
                                  </a:rPr>
                                </m:ctrlPr>
                              </m:sSubPr>
                              <m:e>
                                <m:r>
                                  <a:rPr lang="en-US" b="1" i="1" dirty="0" smtClean="0">
                                    <a:solidFill>
                                      <a:srgbClr val="FF0000"/>
                                    </a:solidFill>
                                    <a:latin typeface="Cambria Math"/>
                                  </a:rPr>
                                  <m:t>𝒓</m:t>
                                </m:r>
                              </m:e>
                              <m:sub>
                                <m:r>
                                  <a:rPr lang="en-US" b="1" i="1" dirty="0" smtClean="0">
                                    <a:solidFill>
                                      <a:srgbClr val="FF0000"/>
                                    </a:solidFill>
                                    <a:latin typeface="Cambria Math"/>
                                  </a:rPr>
                                  <m:t>𝟐</m:t>
                                </m:r>
                              </m:sub>
                            </m:sSub>
                            <m:r>
                              <a:rPr lang="en-US" b="1" i="1" dirty="0" smtClean="0">
                                <a:solidFill>
                                  <a:srgbClr val="FF0000"/>
                                </a:solidFill>
                                <a:latin typeface="Cambria Math"/>
                              </a:rPr>
                              <m:t>,</m:t>
                            </m:r>
                            <m:sSub>
                              <m:sSubPr>
                                <m:ctrlPr>
                                  <a:rPr lang="en-US" b="1" i="1" dirty="0" smtClean="0">
                                    <a:solidFill>
                                      <a:srgbClr val="FF0000"/>
                                    </a:solidFill>
                                    <a:latin typeface="Cambria Math"/>
                                  </a:rPr>
                                </m:ctrlPr>
                              </m:sSubPr>
                              <m:e>
                                <m:r>
                                  <a:rPr lang="en-US" b="1" i="1" dirty="0" smtClean="0">
                                    <a:solidFill>
                                      <a:srgbClr val="FF0000"/>
                                    </a:solidFill>
                                    <a:latin typeface="Cambria Math"/>
                                  </a:rPr>
                                  <m:t>𝒔</m:t>
                                </m:r>
                              </m:e>
                              <m:sub>
                                <m:r>
                                  <a:rPr lang="en-US" b="1" i="1" dirty="0" smtClean="0">
                                    <a:solidFill>
                                      <a:srgbClr val="FF0000"/>
                                    </a:solidFill>
                                    <a:latin typeface="Cambria Math"/>
                                  </a:rPr>
                                  <m:t>𝟐</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23691" y="4834240"/>
                <a:ext cx="3116029" cy="369332"/>
              </a:xfrm>
              <a:prstGeom prst="rect">
                <a:avLst/>
              </a:prstGeom>
              <a:blipFill rotWithShape="1">
                <a:blip r:embed="rId10"/>
                <a:stretch>
                  <a:fillRect l="-1566" t="-8197" b="-24590"/>
                </a:stretch>
              </a:blipFill>
            </p:spPr>
            <p:txBody>
              <a:bodyPr/>
              <a:lstStyle/>
              <a:p>
                <a:r>
                  <a:rPr lang="en-AU">
                    <a:noFill/>
                  </a:rPr>
                  <a:t> </a:t>
                </a:r>
              </a:p>
            </p:txBody>
          </p:sp>
        </mc:Fallback>
      </mc:AlternateContent>
      <p:sp>
        <p:nvSpPr>
          <p:cNvPr id="33" name="圆角矩形 32"/>
          <p:cNvSpPr/>
          <p:nvPr/>
        </p:nvSpPr>
        <p:spPr>
          <a:xfrm>
            <a:off x="3467100" y="5248275"/>
            <a:ext cx="5105400" cy="6741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Issue:</a:t>
            </a:r>
          </a:p>
          <a:p>
            <a:pPr algn="ctr"/>
            <a:r>
              <a:rPr lang="en-US" b="1" dirty="0" smtClean="0">
                <a:solidFill>
                  <a:schemeClr val="tx1"/>
                </a:solidFill>
              </a:rPr>
              <a:t>Pruning cost increases when k increases</a:t>
            </a:r>
          </a:p>
        </p:txBody>
      </p:sp>
    </p:spTree>
    <p:custDataLst>
      <p:tags r:id="rId1"/>
    </p:custDataLst>
    <p:extLst>
      <p:ext uri="{BB962C8B-B14F-4D97-AF65-F5344CB8AC3E}">
        <p14:creationId xmlns:p14="http://schemas.microsoft.com/office/powerpoint/2010/main" val="141335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4196800663"/>
                  </p:ext>
                </p:extLst>
              </p:nvPr>
            </p:nvGraphicFramePr>
            <p:xfrm>
              <a:off x="828675" y="3267075"/>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a:rPr>
                                    </m:ctrlPr>
                                  </m:sSubPr>
                                  <m:e>
                                    <m:r>
                                      <a:rPr lang="en-US" i="1">
                                        <a:solidFill>
                                          <a:schemeClr val="bg1"/>
                                        </a:solidFill>
                                        <a:latin typeface="Cambria Math"/>
                                      </a:rPr>
                                      <m:t>𝐿𝐹𝑃</m:t>
                                    </m:r>
                                  </m:e>
                                  <m:sub>
                                    <m:r>
                                      <a:rPr lang="en-US" b="0" i="1" smtClean="0">
                                        <a:solidFill>
                                          <a:schemeClr val="bg1"/>
                                        </a:solidFill>
                                        <a:latin typeface="Cambria Math"/>
                                      </a:rPr>
                                      <m:t>𝑘</m:t>
                                    </m:r>
                                  </m:sub>
                                </m:sSub>
                                <m:d>
                                  <m:dPr>
                                    <m:ctrlPr>
                                      <a:rPr lang="en-US" b="0" i="1" smtClean="0">
                                        <a:solidFill>
                                          <a:schemeClr val="bg1"/>
                                        </a:solidFill>
                                        <a:latin typeface="Cambria Math"/>
                                      </a:rPr>
                                    </m:ctrlPr>
                                  </m:dPr>
                                  <m:e>
                                    <m:r>
                                      <a:rPr lang="en-US" b="0" i="1" smtClean="0">
                                        <a:solidFill>
                                          <a:schemeClr val="bg1"/>
                                        </a:solidFill>
                                        <a:latin typeface="Cambria Math"/>
                                      </a:rPr>
                                      <m:t>𝑥</m:t>
                                    </m:r>
                                  </m:e>
                                </m:d>
                              </m:oMath>
                            </m:oMathPara>
                          </a14:m>
                          <a:endParaRPr lang="en-AU" sz="1800" dirty="0">
                            <a:solidFill>
                              <a:schemeClr val="bg1"/>
                            </a:solidFill>
                          </a:endParaRPr>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e>
                                </m:d>
                              </m:oMath>
                            </m:oMathPara>
                          </a14:m>
                          <a:endParaRPr lang="en-AU" sz="1800" dirty="0"/>
                        </a:p>
                      </a:txBody>
                      <a:tcPr/>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4196800663"/>
                  </p:ext>
                </p:extLst>
              </p:nvPr>
            </p:nvGraphicFramePr>
            <p:xfrm>
              <a:off x="828675" y="3267075"/>
              <a:ext cx="3505200" cy="1990725"/>
            </p:xfrm>
            <a:graphic>
              <a:graphicData uri="http://schemas.openxmlformats.org/drawingml/2006/table">
                <a:tbl>
                  <a:tblPr firstRow="1" bandRow="1">
                    <a:tableStyleId>{5C22544A-7EE6-4342-B048-85BDC9FD1C3A}</a:tableStyleId>
                  </a:tblPr>
                  <a:tblGrid>
                    <a:gridCol w="888874"/>
                    <a:gridCol w="1320926"/>
                    <a:gridCol w="1295400"/>
                  </a:tblGrid>
                  <a:tr h="398145">
                    <a:tc>
                      <a:txBody>
                        <a:bodyPr/>
                        <a:lstStyle/>
                        <a:p>
                          <a:pPr algn="ctr"/>
                          <a:r>
                            <a:rPr lang="en-US" sz="1800" dirty="0" smtClean="0"/>
                            <a:t>Job ID</a:t>
                          </a:r>
                          <a:endParaRPr lang="en-AU" sz="1800" dirty="0"/>
                        </a:p>
                      </a:txBody>
                      <a:tcPr/>
                    </a:tc>
                    <a:tc>
                      <a:txBody>
                        <a:bodyPr/>
                        <a:lstStyle/>
                        <a:p>
                          <a:pPr algn="ctr"/>
                          <a:r>
                            <a:rPr lang="en-US" sz="1800" dirty="0" smtClean="0"/>
                            <a:t>Skills</a:t>
                          </a:r>
                          <a:endParaRPr lang="en-AU" sz="1800" dirty="0"/>
                        </a:p>
                      </a:txBody>
                      <a:tcPr/>
                    </a:tc>
                    <a:tc>
                      <a:txBody>
                        <a:bodyPr/>
                        <a:lstStyle/>
                        <a:p>
                          <a:endParaRPr lang="en-US"/>
                        </a:p>
                      </a:txBody>
                      <a:tcPr>
                        <a:blipFill rotWithShape="1">
                          <a:blip r:embed="rId4"/>
                          <a:stretch>
                            <a:fillRect l="-171698" t="-7692" b="-403077"/>
                          </a:stretch>
                        </a:blipFill>
                      </a:tcPr>
                    </a:tc>
                  </a:tr>
                  <a:tr h="398145">
                    <a:tc>
                      <a:txBody>
                        <a:bodyPr/>
                        <a:lstStyle/>
                        <a:p>
                          <a:endParaRPr lang="en-US"/>
                        </a:p>
                      </a:txBody>
                      <a:tcPr>
                        <a:blipFill rotWithShape="1">
                          <a:blip r:embed="rId4"/>
                          <a:stretch>
                            <a:fillRect l="-685" t="-106061" r="-293836" b="-296970"/>
                          </a:stretch>
                        </a:blipFill>
                      </a:tcPr>
                    </a:tc>
                    <a:tc>
                      <a:txBody>
                        <a:bodyPr/>
                        <a:lstStyle/>
                        <a:p>
                          <a:endParaRPr lang="en-US"/>
                        </a:p>
                      </a:txBody>
                      <a:tcPr>
                        <a:blipFill rotWithShape="1">
                          <a:blip r:embed="rId4"/>
                          <a:stretch>
                            <a:fillRect l="-67742" t="-106061" r="-97696" b="-296970"/>
                          </a:stretch>
                        </a:blipFill>
                      </a:tcPr>
                    </a:tc>
                    <a:tc>
                      <a:txBody>
                        <a:bodyPr/>
                        <a:lstStyle/>
                        <a:p>
                          <a:endParaRPr lang="en-US"/>
                        </a:p>
                      </a:txBody>
                      <a:tcPr>
                        <a:blipFill rotWithShape="1">
                          <a:blip r:embed="rId4"/>
                          <a:stretch>
                            <a:fillRect l="-171698" t="-106061" b="-296970"/>
                          </a:stretch>
                        </a:blipFill>
                      </a:tcPr>
                    </a:tc>
                  </a:tr>
                  <a:tr h="398145">
                    <a:tc>
                      <a:txBody>
                        <a:bodyPr/>
                        <a:lstStyle/>
                        <a:p>
                          <a:endParaRPr lang="en-US"/>
                        </a:p>
                      </a:txBody>
                      <a:tcPr>
                        <a:blipFill rotWithShape="1">
                          <a:blip r:embed="rId4"/>
                          <a:stretch>
                            <a:fillRect l="-685" t="-209231" r="-293836" b="-201538"/>
                          </a:stretch>
                        </a:blipFill>
                      </a:tcPr>
                    </a:tc>
                    <a:tc>
                      <a:txBody>
                        <a:bodyPr/>
                        <a:lstStyle/>
                        <a:p>
                          <a:endParaRPr lang="en-US"/>
                        </a:p>
                      </a:txBody>
                      <a:tcPr>
                        <a:blipFill rotWithShape="1">
                          <a:blip r:embed="rId4"/>
                          <a:stretch>
                            <a:fillRect l="-67742" t="-209231" r="-97696" b="-201538"/>
                          </a:stretch>
                        </a:blipFill>
                      </a:tcPr>
                    </a:tc>
                    <a:tc>
                      <a:txBody>
                        <a:bodyPr/>
                        <a:lstStyle/>
                        <a:p>
                          <a:endParaRPr lang="en-US"/>
                        </a:p>
                      </a:txBody>
                      <a:tcPr>
                        <a:blipFill rotWithShape="1">
                          <a:blip r:embed="rId4"/>
                          <a:stretch>
                            <a:fillRect l="-171698" t="-209231" b="-201538"/>
                          </a:stretch>
                        </a:blipFill>
                      </a:tcPr>
                    </a:tc>
                  </a:tr>
                  <a:tr h="398145">
                    <a:tc>
                      <a:txBody>
                        <a:bodyPr/>
                        <a:lstStyle/>
                        <a:p>
                          <a:endParaRPr lang="en-US"/>
                        </a:p>
                      </a:txBody>
                      <a:tcPr>
                        <a:blipFill rotWithShape="1">
                          <a:blip r:embed="rId4"/>
                          <a:stretch>
                            <a:fillRect l="-685" t="-304545" r="-293836" b="-98485"/>
                          </a:stretch>
                        </a:blipFill>
                      </a:tcPr>
                    </a:tc>
                    <a:tc>
                      <a:txBody>
                        <a:bodyPr/>
                        <a:lstStyle/>
                        <a:p>
                          <a:endParaRPr lang="en-US"/>
                        </a:p>
                      </a:txBody>
                      <a:tcPr>
                        <a:blipFill rotWithShape="1">
                          <a:blip r:embed="rId4"/>
                          <a:stretch>
                            <a:fillRect l="-67742" t="-304545" r="-97696" b="-98485"/>
                          </a:stretch>
                        </a:blipFill>
                      </a:tcPr>
                    </a:tc>
                    <a:tc>
                      <a:txBody>
                        <a:bodyPr/>
                        <a:lstStyle/>
                        <a:p>
                          <a:endParaRPr lang="en-US"/>
                        </a:p>
                      </a:txBody>
                      <a:tcPr>
                        <a:blipFill rotWithShape="1">
                          <a:blip r:embed="rId4"/>
                          <a:stretch>
                            <a:fillRect l="-171698" t="-304545" b="-98485"/>
                          </a:stretch>
                        </a:blipFill>
                      </a:tcPr>
                    </a:tc>
                  </a:tr>
                  <a:tr h="398145">
                    <a:tc>
                      <a:txBody>
                        <a:bodyPr/>
                        <a:lstStyle/>
                        <a:p>
                          <a:endParaRPr lang="en-US"/>
                        </a:p>
                      </a:txBody>
                      <a:tcPr>
                        <a:blipFill rotWithShape="1">
                          <a:blip r:embed="rId4"/>
                          <a:stretch>
                            <a:fillRect l="-685" t="-410769" r="-293836"/>
                          </a:stretch>
                        </a:blipFill>
                      </a:tcPr>
                    </a:tc>
                    <a:tc>
                      <a:txBody>
                        <a:bodyPr/>
                        <a:lstStyle/>
                        <a:p>
                          <a:endParaRPr lang="en-US"/>
                        </a:p>
                      </a:txBody>
                      <a:tcPr>
                        <a:blipFill rotWithShape="1">
                          <a:blip r:embed="rId4"/>
                          <a:stretch>
                            <a:fillRect l="-67742" t="-410769" r="-97696"/>
                          </a:stretch>
                        </a:blipFill>
                      </a:tcPr>
                    </a:tc>
                    <a:tc>
                      <a:txBody>
                        <a:bodyPr/>
                        <a:lstStyle/>
                        <a:p>
                          <a:endParaRPr lang="en-US"/>
                        </a:p>
                      </a:txBody>
                      <a:tcPr>
                        <a:blipFill rotWithShape="1">
                          <a:blip r:embed="rId4"/>
                          <a:stretch>
                            <a:fillRect l="-171698" t="-410769"/>
                          </a:stretch>
                        </a:blipFill>
                      </a:tcPr>
                    </a:tc>
                  </a:tr>
                </a:tbl>
              </a:graphicData>
            </a:graphic>
          </p:graphicFrame>
        </mc:Fallback>
      </mc:AlternateContent>
      <mc:AlternateContent xmlns:mc="http://schemas.openxmlformats.org/markup-compatibility/2006" xmlns:a14="http://schemas.microsoft.com/office/drawing/2010/main">
        <mc:Choice Requires="a14">
          <p:sp>
            <p:nvSpPr>
              <p:cNvPr id="33" name="圆角矩形 32"/>
              <p:cNvSpPr/>
              <p:nvPr/>
            </p:nvSpPr>
            <p:spPr>
              <a:xfrm>
                <a:off x="1230417" y="1371600"/>
                <a:ext cx="6705600" cy="11813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schemeClr val="tx1"/>
                        </a:solidFill>
                        <a:latin typeface="Cambria Math"/>
                      </a:rPr>
                      <m:t>𝒌</m:t>
                    </m:r>
                  </m:oMath>
                </a14:m>
                <a:r>
                  <a:rPr lang="en-US" sz="2000" b="1" dirty="0" smtClean="0">
                    <a:solidFill>
                      <a:schemeClr val="tx1"/>
                    </a:solidFill>
                  </a:rPr>
                  <a:t>-length least frequent prefix</a:t>
                </a:r>
              </a:p>
              <a:p>
                <a:pPr algn="ctr"/>
                <a:r>
                  <a:rPr lang="en-US" dirty="0" smtClean="0">
                    <a:solidFill>
                      <a:schemeClr val="tx1"/>
                    </a:solidFill>
                  </a:rPr>
                  <a:t>Given a record </a:t>
                </a:r>
                <a14:m>
                  <m:oMath xmlns:m="http://schemas.openxmlformats.org/officeDocument/2006/math">
                    <m:r>
                      <a:rPr lang="en-US" b="0" i="1" smtClean="0">
                        <a:solidFill>
                          <a:schemeClr val="tx1"/>
                        </a:solidFill>
                        <a:latin typeface="Cambria Math"/>
                      </a:rPr>
                      <m:t>𝑥</m:t>
                    </m:r>
                    <m:r>
                      <a:rPr lang="en-US" b="0" i="1" smtClean="0">
                        <a:solidFill>
                          <a:schemeClr val="tx1"/>
                        </a:solidFill>
                        <a:latin typeface="Cambria Math"/>
                      </a:rPr>
                      <m:t>=</m:t>
                    </m:r>
                    <m:d>
                      <m:dPr>
                        <m:begChr m:val="{"/>
                        <m:endChr m:val="}"/>
                        <m:ctrlPr>
                          <a:rPr lang="en-AU" i="1" smtClean="0">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𝑒</m:t>
                            </m:r>
                          </m:e>
                          <m:sub>
                            <m:r>
                              <a:rPr lang="en-US" i="1">
                                <a:solidFill>
                                  <a:schemeClr val="tx1"/>
                                </a:solidFill>
                                <a:latin typeface="Cambria Math"/>
                              </a:rPr>
                              <m:t>1</m:t>
                            </m:r>
                          </m:sub>
                        </m:sSub>
                        <m:r>
                          <a:rPr lang="en-US" i="1">
                            <a:solidFill>
                              <a:schemeClr val="tx1"/>
                            </a:solidFill>
                            <a:latin typeface="Cambria Math"/>
                          </a:rPr>
                          <m:t>, </m:t>
                        </m:r>
                        <m:r>
                          <a:rPr lang="en-US" i="1" smtClean="0">
                            <a:solidFill>
                              <a:schemeClr val="tx1"/>
                            </a:solidFill>
                            <a:latin typeface="Cambria Math"/>
                            <a:ea typeface="Cambria Math"/>
                          </a:rPr>
                          <m:t>⋯</m:t>
                        </m:r>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𝑒</m:t>
                            </m:r>
                          </m:e>
                          <m:sub>
                            <m:r>
                              <a:rPr lang="en-US" b="0" i="1" smtClean="0">
                                <a:solidFill>
                                  <a:schemeClr val="tx1"/>
                                </a:solidFill>
                                <a:latin typeface="Cambria Math"/>
                              </a:rPr>
                              <m:t>𝑛</m:t>
                            </m:r>
                          </m:sub>
                        </m:sSub>
                      </m:e>
                    </m:d>
                  </m:oMath>
                </a14:m>
                <a:r>
                  <a:rPr lang="en-US" dirty="0" smtClean="0">
                    <a:solidFill>
                      <a:schemeClr val="tx1"/>
                    </a:solidFill>
                  </a:rPr>
                  <a:t>, we define </a:t>
                </a:r>
                <a14:m>
                  <m:oMath xmlns:m="http://schemas.openxmlformats.org/officeDocument/2006/math">
                    <m:d>
                      <m:dPr>
                        <m:begChr m:val="{"/>
                        <m:endChr m:val="}"/>
                        <m:ctrlPr>
                          <a:rPr lang="en-AU"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𝑒</m:t>
                            </m:r>
                          </m:e>
                          <m:sub>
                            <m:r>
                              <a:rPr lang="en-US" b="0" i="1" smtClean="0">
                                <a:solidFill>
                                  <a:schemeClr val="tx1"/>
                                </a:solidFill>
                                <a:latin typeface="Cambria Math"/>
                              </a:rPr>
                              <m:t>𝑛</m:t>
                            </m:r>
                          </m:sub>
                        </m:sSub>
                        <m:r>
                          <a:rPr lang="en-US" i="1">
                            <a:solidFill>
                              <a:schemeClr val="tx1"/>
                            </a:solidFill>
                            <a:latin typeface="Cambria Math"/>
                          </a:rPr>
                          <m:t>, </m:t>
                        </m:r>
                        <m:r>
                          <a:rPr lang="en-US" i="1">
                            <a:solidFill>
                              <a:schemeClr val="tx1"/>
                            </a:solidFill>
                            <a:latin typeface="Cambria Math"/>
                            <a:ea typeface="Cambria Math"/>
                          </a:rPr>
                          <m:t>⋯</m:t>
                        </m:r>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𝑒</m:t>
                            </m:r>
                          </m:e>
                          <m:sub>
                            <m:r>
                              <a:rPr lang="en-US" i="1">
                                <a:solidFill>
                                  <a:schemeClr val="tx1"/>
                                </a:solidFill>
                                <a:latin typeface="Cambria Math"/>
                              </a:rPr>
                              <m:t>𝑛</m:t>
                            </m:r>
                            <m:r>
                              <a:rPr lang="en-US" b="0" i="1" smtClean="0">
                                <a:solidFill>
                                  <a:schemeClr val="tx1"/>
                                </a:solidFill>
                                <a:latin typeface="Cambria Math"/>
                              </a:rPr>
                              <m:t>−</m:t>
                            </m:r>
                            <m:r>
                              <a:rPr lang="en-US" b="0" i="1" smtClean="0">
                                <a:solidFill>
                                  <a:schemeClr val="tx1"/>
                                </a:solidFill>
                                <a:latin typeface="Cambria Math"/>
                              </a:rPr>
                              <m:t>𝑘</m:t>
                            </m:r>
                            <m:r>
                              <a:rPr lang="en-US" b="0" i="1" smtClean="0">
                                <a:solidFill>
                                  <a:schemeClr val="tx1"/>
                                </a:solidFill>
                                <a:latin typeface="Cambria Math"/>
                              </a:rPr>
                              <m:t>+1</m:t>
                            </m:r>
                          </m:sub>
                        </m:sSub>
                      </m:e>
                    </m:d>
                  </m:oMath>
                </a14:m>
                <a:r>
                  <a:rPr lang="en-US" dirty="0">
                    <a:solidFill>
                      <a:schemeClr val="tx1"/>
                    </a:solidFill>
                  </a:rPr>
                  <a:t> </a:t>
                </a:r>
                <a:r>
                  <a:rPr lang="en-US" dirty="0" smtClean="0">
                    <a:solidFill>
                      <a:schemeClr val="tx1"/>
                    </a:solidFill>
                  </a:rPr>
                  <a:t>as its </a:t>
                </a:r>
                <a14:m>
                  <m:oMath xmlns:m="http://schemas.openxmlformats.org/officeDocument/2006/math">
                    <m:r>
                      <a:rPr lang="en-US" b="0" i="1" smtClean="0">
                        <a:solidFill>
                          <a:schemeClr val="tx1"/>
                        </a:solidFill>
                        <a:latin typeface="Cambria Math"/>
                      </a:rPr>
                      <m:t>𝑘</m:t>
                    </m:r>
                  </m:oMath>
                </a14:m>
                <a:r>
                  <a:rPr lang="en-US" dirty="0" smtClean="0">
                    <a:solidFill>
                      <a:schemeClr val="tx1"/>
                    </a:solidFill>
                  </a:rPr>
                  <a:t>-length least frequent prefix, denoted by </a:t>
                </a:r>
                <a14:m>
                  <m:oMath xmlns:m="http://schemas.openxmlformats.org/officeDocument/2006/math">
                    <m:sSub>
                      <m:sSubPr>
                        <m:ctrlPr>
                          <a:rPr lang="en-US" b="0" i="1" smtClean="0">
                            <a:solidFill>
                              <a:schemeClr val="tx1"/>
                            </a:solidFill>
                            <a:latin typeface="Cambria Math"/>
                          </a:rPr>
                        </m:ctrlPr>
                      </m:sSubPr>
                      <m:e>
                        <m:r>
                          <a:rPr lang="en-US" i="1">
                            <a:solidFill>
                              <a:schemeClr val="tx1"/>
                            </a:solidFill>
                            <a:latin typeface="Cambria Math"/>
                          </a:rPr>
                          <m:t>𝐿𝐹𝑃</m:t>
                        </m:r>
                      </m:e>
                      <m:sub>
                        <m:r>
                          <a:rPr lang="en-US" b="0" i="1" smtClean="0">
                            <a:solidFill>
                              <a:schemeClr val="tx1"/>
                            </a:solidFill>
                            <a:latin typeface="Cambria Math"/>
                          </a:rPr>
                          <m:t>𝑘</m:t>
                        </m:r>
                      </m:sub>
                    </m:sSub>
                    <m:d>
                      <m:dPr>
                        <m:ctrlPr>
                          <a:rPr lang="en-US" b="0" i="1" smtClean="0">
                            <a:solidFill>
                              <a:schemeClr val="tx1"/>
                            </a:solidFill>
                            <a:latin typeface="Cambria Math"/>
                          </a:rPr>
                        </m:ctrlPr>
                      </m:dPr>
                      <m:e>
                        <m:r>
                          <a:rPr lang="en-US" b="0" i="1" smtClean="0">
                            <a:solidFill>
                              <a:schemeClr val="tx1"/>
                            </a:solidFill>
                            <a:latin typeface="Cambria Math"/>
                          </a:rPr>
                          <m:t>𝑥</m:t>
                        </m:r>
                      </m:e>
                    </m:d>
                  </m:oMath>
                </a14:m>
                <a:r>
                  <a:rPr lang="en-US" dirty="0" smtClean="0">
                    <a:solidFill>
                      <a:schemeClr val="tx1"/>
                    </a:solidFill>
                  </a:rPr>
                  <a:t>. </a:t>
                </a:r>
                <a:endParaRPr lang="en-AU" dirty="0">
                  <a:solidFill>
                    <a:schemeClr val="tx1"/>
                  </a:solidFill>
                </a:endParaRPr>
              </a:p>
            </p:txBody>
          </p:sp>
        </mc:Choice>
        <mc:Fallback xmlns="">
          <p:sp>
            <p:nvSpPr>
              <p:cNvPr id="33" name="圆角矩形 32"/>
              <p:cNvSpPr>
                <a:spLocks noRot="1" noChangeAspect="1" noMove="1" noResize="1" noEditPoints="1" noAdjustHandles="1" noChangeArrowheads="1" noChangeShapeType="1" noTextEdit="1"/>
              </p:cNvSpPr>
              <p:nvPr/>
            </p:nvSpPr>
            <p:spPr>
              <a:xfrm>
                <a:off x="1230417" y="1371600"/>
                <a:ext cx="6705600" cy="1181381"/>
              </a:xfrm>
              <a:prstGeom prst="roundRect">
                <a:avLst/>
              </a:prstGeom>
              <a:blipFill rotWithShape="1">
                <a:blip r:embed="rId5"/>
                <a:stretch>
                  <a:fillRect/>
                </a:stretch>
              </a:blipFill>
            </p:spPr>
            <p:txBody>
              <a:bodyPr/>
              <a:lstStyle/>
              <a:p>
                <a:r>
                  <a:rPr lang="en-AU">
                    <a:noFill/>
                  </a:rPr>
                  <a:t> </a:t>
                </a:r>
              </a:p>
            </p:txBody>
          </p:sp>
        </mc:Fallback>
      </mc:AlternateContent>
      <p:sp>
        <p:nvSpPr>
          <p:cNvPr id="34" name="下箭头 33"/>
          <p:cNvSpPr/>
          <p:nvPr/>
        </p:nvSpPr>
        <p:spPr>
          <a:xfrm rot="16200000">
            <a:off x="4708708" y="4001906"/>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2928939"/>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4528247" y="5291139"/>
                <a:ext cx="4129978" cy="369332"/>
              </a:xfrm>
              <a:prstGeom prst="rect">
                <a:avLst/>
              </a:prstGeom>
            </p:spPr>
            <p:txBody>
              <a:bodyPr wrap="none">
                <a:spAutoFit/>
              </a:bodyPr>
              <a:lstStyle/>
              <a:p>
                <a:pPr algn="ctr"/>
                <a14:m>
                  <m:oMath xmlns:m="http://schemas.openxmlformats.org/officeDocument/2006/math">
                    <m:r>
                      <a:rPr lang="en-US" b="0" i="1">
                        <a:latin typeface="Cambria Math"/>
                      </a:rPr>
                      <m:t>𝑘</m:t>
                    </m:r>
                  </m:oMath>
                </a14:m>
                <a:r>
                  <a:rPr lang="en-US" dirty="0"/>
                  <a:t>-length least frequent </a:t>
                </a:r>
                <a:r>
                  <a:rPr lang="en-US" dirty="0" smtClean="0"/>
                  <a:t>prefix 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4528247" y="5291139"/>
                <a:ext cx="4129978" cy="369332"/>
              </a:xfrm>
              <a:prstGeom prst="rect">
                <a:avLst/>
              </a:prstGeom>
              <a:blipFill rotWithShape="1">
                <a:blip r:embed="rId7"/>
                <a:stretch>
                  <a:fillRect t="-9836" r="-739" b="-24590"/>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9632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500"/>
                                        <p:tgtEl>
                                          <p:spTgt spid="92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7" y="3078123"/>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833240" y="5440323"/>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833240" y="5440323"/>
                <a:ext cx="1753237" cy="369332"/>
              </a:xfrm>
              <a:prstGeom prst="rect">
                <a:avLst/>
              </a:prstGeom>
              <a:blipFill rotWithShape="1">
                <a:blip r:embed="rId5"/>
                <a:stretch>
                  <a:fillRect t="-9836" r="-2787"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7" y="2662714"/>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430470" y="5434489"/>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mc:AlternateContent xmlns:mc="http://schemas.openxmlformats.org/markup-compatibility/2006" xmlns:a14="http://schemas.microsoft.com/office/drawing/2010/main">
        <mc:Choice Requires="a14">
          <p:sp>
            <p:nvSpPr>
              <p:cNvPr id="10" name="圆角矩形 9"/>
              <p:cNvSpPr/>
              <p:nvPr/>
            </p:nvSpPr>
            <p:spPr>
              <a:xfrm>
                <a:off x="1230417" y="1143000"/>
                <a:ext cx="6705600" cy="1295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Main Idea</a:t>
                </a:r>
              </a:p>
              <a:p>
                <a:pPr algn="ctr"/>
                <a:r>
                  <a:rPr lang="en-US" dirty="0" smtClean="0">
                    <a:solidFill>
                      <a:schemeClr val="tx1"/>
                    </a:solidFill>
                  </a:rPr>
                  <a:t>Traverse </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𝑇</m:t>
                        </m:r>
                      </m:e>
                      <m:sub>
                        <m:r>
                          <a:rPr lang="en-US" i="1" smtClean="0">
                            <a:solidFill>
                              <a:schemeClr val="tx1"/>
                            </a:solidFill>
                            <a:latin typeface="Cambria Math"/>
                            <a:ea typeface="Cambria Math"/>
                          </a:rPr>
                          <m:t>𝒮</m:t>
                        </m:r>
                      </m:sub>
                    </m:sSub>
                  </m:oMath>
                </a14:m>
                <a:r>
                  <a:rPr lang="en-US" dirty="0" smtClean="0">
                    <a:solidFill>
                      <a:schemeClr val="tx1"/>
                    </a:solidFill>
                  </a:rPr>
                  <a:t> following a depth-first strategy. On each node, we switch to traverse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𝑇</m:t>
                        </m:r>
                      </m:e>
                      <m:sub>
                        <m:r>
                          <m:rPr>
                            <m:nor/>
                          </m:rPr>
                          <a:rPr lang="en-US" dirty="0" smtClean="0">
                            <a:solidFill>
                              <a:schemeClr val="tx1"/>
                            </a:solidFill>
                            <a:latin typeface="Cambria Math"/>
                            <a:ea typeface="Cambria Math"/>
                          </a:rPr>
                          <m:t>ℛ</m:t>
                        </m:r>
                      </m:sub>
                    </m:sSub>
                  </m:oMath>
                </a14:m>
                <a:r>
                  <a:rPr lang="en-US" dirty="0" smtClean="0">
                    <a:solidFill>
                      <a:schemeClr val="tx1"/>
                    </a:solidFill>
                  </a:rPr>
                  <a:t> by </a:t>
                </a:r>
                <a:r>
                  <a:rPr lang="en-US" b="1" dirty="0" smtClean="0">
                    <a:solidFill>
                      <a:schemeClr val="tx1"/>
                    </a:solidFill>
                  </a:rPr>
                  <a:t>matching</a:t>
                </a:r>
                <a:r>
                  <a:rPr lang="en-US" dirty="0" smtClean="0">
                    <a:solidFill>
                      <a:schemeClr val="tx1"/>
                    </a:solidFill>
                  </a:rPr>
                  <a:t> corresponding elements. </a:t>
                </a:r>
                <a:r>
                  <a:rPr lang="en-US" b="1" dirty="0" smtClean="0">
                    <a:solidFill>
                      <a:schemeClr val="tx1"/>
                    </a:solidFill>
                  </a:rPr>
                  <a:t>Verification</a:t>
                </a:r>
                <a:r>
                  <a:rPr lang="en-US" dirty="0" smtClean="0">
                    <a:solidFill>
                      <a:schemeClr val="tx1"/>
                    </a:solidFill>
                  </a:rPr>
                  <a:t> is executed when reaching a leaf node of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𝑇</m:t>
                        </m:r>
                      </m:e>
                      <m:sub>
                        <m:r>
                          <m:rPr>
                            <m:nor/>
                          </m:rPr>
                          <a:rPr lang="en-US" dirty="0">
                            <a:solidFill>
                              <a:schemeClr val="tx1"/>
                            </a:solidFill>
                            <a:latin typeface="Cambria Math"/>
                            <a:ea typeface="Cambria Math"/>
                          </a:rPr>
                          <m:t>ℛ</m:t>
                        </m:r>
                      </m:sub>
                    </m:sSub>
                  </m:oMath>
                </a14:m>
                <a:r>
                  <a:rPr lang="en-AU" dirty="0" smtClean="0">
                    <a:solidFill>
                      <a:schemeClr val="tx1"/>
                    </a:solidFill>
                  </a:rPr>
                  <a:t>.</a:t>
                </a:r>
                <a:endParaRPr lang="en-AU" dirty="0">
                  <a:solidFill>
                    <a:schemeClr val="tx1"/>
                  </a:solidFill>
                </a:endParaRPr>
              </a:p>
            </p:txBody>
          </p:sp>
        </mc:Choice>
        <mc:Fallback xmlns="">
          <p:sp>
            <p:nvSpPr>
              <p:cNvPr id="10" name="圆角矩形 9"/>
              <p:cNvSpPr>
                <a:spLocks noRot="1" noChangeAspect="1" noMove="1" noResize="1" noEditPoints="1" noAdjustHandles="1" noChangeArrowheads="1" noChangeShapeType="1" noTextEdit="1"/>
              </p:cNvSpPr>
              <p:nvPr/>
            </p:nvSpPr>
            <p:spPr>
              <a:xfrm>
                <a:off x="1230417" y="1143000"/>
                <a:ext cx="6705600" cy="1295400"/>
              </a:xfrm>
              <a:prstGeom prst="roundRect">
                <a:avLst/>
              </a:prstGeom>
              <a:blipFill rotWithShape="1">
                <a:blip r:embed="rId7"/>
                <a:stretch>
                  <a:fillRect b="-3704"/>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30729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bwMode="auto">
          <a:xfrm>
            <a:off x="457200" y="11430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endParaRPr lang="en-AU" altLang="en-US" sz="2800" dirty="0" smtClean="0"/>
          </a:p>
          <a:p>
            <a:pPr marL="457200" indent="-457200">
              <a:buFont typeface="Arial" pitchFamily="34" charset="0"/>
              <a:buChar char="•"/>
            </a:pPr>
            <a:r>
              <a:rPr lang="en-US" altLang="en-US" sz="2400" dirty="0" smtClean="0"/>
              <a:t>Set Containment Join</a:t>
            </a:r>
          </a:p>
          <a:p>
            <a:pPr marL="457200" indent="-457200">
              <a:buFont typeface="Arial" pitchFamily="34" charset="0"/>
              <a:buChar char="•"/>
            </a:pPr>
            <a:endParaRPr lang="en-AU" altLang="en-US" sz="2400" dirty="0" smtClean="0"/>
          </a:p>
          <a:p>
            <a:pPr marL="457200" indent="-457200">
              <a:buFont typeface="Arial" pitchFamily="34" charset="0"/>
              <a:buChar char="•"/>
            </a:pPr>
            <a:r>
              <a:rPr lang="en-US" altLang="zh-CN" sz="2400" dirty="0" smtClean="0"/>
              <a:t>Existing Solutions</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smtClean="0"/>
              <a:t>Our Approach</a:t>
            </a:r>
            <a:endParaRPr lang="en-AU" altLang="en-US" sz="2400" dirty="0" smtClean="0"/>
          </a:p>
          <a:p>
            <a:pPr marL="457200" indent="-457200">
              <a:buFont typeface="Arial" pitchFamily="34" charset="0"/>
              <a:buChar char="•"/>
            </a:pPr>
            <a:endParaRPr lang="en-AU" altLang="en-US" sz="2400" dirty="0"/>
          </a:p>
          <a:p>
            <a:pPr marL="457200" indent="-457200">
              <a:buFont typeface="Arial" pitchFamily="34" charset="0"/>
              <a:buChar char="•"/>
            </a:pPr>
            <a:r>
              <a:rPr lang="en-AU" altLang="en-US" sz="2400" dirty="0" smtClean="0"/>
              <a:t>Experimental Studies</a:t>
            </a:r>
          </a:p>
          <a:p>
            <a:pPr marL="457200" indent="-457200">
              <a:buFont typeface="Arial" pitchFamily="34" charset="0"/>
              <a:buChar char="•"/>
            </a:pPr>
            <a:endParaRPr lang="en-US" altLang="en-US" sz="2400" dirty="0" smtClean="0"/>
          </a:p>
          <a:p>
            <a:pPr marL="457200" indent="-457200">
              <a:buFont typeface="Arial" pitchFamily="34" charset="0"/>
              <a:buChar char="•"/>
            </a:pPr>
            <a:r>
              <a:rPr lang="en-US" altLang="zh-CN" sz="2400" dirty="0" smtClean="0"/>
              <a:t>Conclusion</a:t>
            </a:r>
            <a:endParaRPr lang="en-AU" altLang="en-US" sz="2400" dirty="0"/>
          </a:p>
        </p:txBody>
      </p:sp>
      <p:sp>
        <p:nvSpPr>
          <p:cNvPr id="6" name="圆角矩形 5"/>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Outline</a:t>
            </a:r>
            <a:endParaRPr lang="en-AU" sz="3600" dirty="0">
              <a:solidFill>
                <a:schemeClr val="bg1"/>
              </a:solidFill>
            </a:endParaRPr>
          </a:p>
        </p:txBody>
      </p:sp>
    </p:spTree>
    <p:extLst>
      <p:ext uri="{BB962C8B-B14F-4D97-AF65-F5344CB8AC3E}">
        <p14:creationId xmlns:p14="http://schemas.microsoft.com/office/powerpoint/2010/main" val="267981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Tree>
    <p:custDataLst>
      <p:tags r:id="rId1"/>
    </p:custDataLst>
    <p:extLst>
      <p:ext uri="{BB962C8B-B14F-4D97-AF65-F5344CB8AC3E}">
        <p14:creationId xmlns:p14="http://schemas.microsoft.com/office/powerpoint/2010/main" val="84181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5895980" y="2545264"/>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 name="TextBox 7"/>
              <p:cNvSpPr txBox="1"/>
              <p:nvPr/>
            </p:nvSpPr>
            <p:spPr>
              <a:xfrm>
                <a:off x="5117848" y="1764902"/>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1</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17848" y="1764902"/>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0" name="直接箭头连接符 9"/>
          <p:cNvCxnSpPr/>
          <p:nvPr/>
        </p:nvCxnSpPr>
        <p:spPr>
          <a:xfrm>
            <a:off x="5632205" y="2288122"/>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158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5895980" y="2545264"/>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左弧形箭头 3"/>
          <p:cNvSpPr/>
          <p:nvPr/>
        </p:nvSpPr>
        <p:spPr>
          <a:xfrm rot="5400000">
            <a:off x="4030562" y="852485"/>
            <a:ext cx="425656" cy="30956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矩形 9"/>
          <p:cNvSpPr/>
          <p:nvPr/>
        </p:nvSpPr>
        <p:spPr>
          <a:xfrm>
            <a:off x="3503447" y="1746766"/>
            <a:ext cx="1479892" cy="369332"/>
          </a:xfrm>
          <a:prstGeom prst="rect">
            <a:avLst/>
          </a:prstGeom>
        </p:spPr>
        <p:txBody>
          <a:bodyPr wrap="none">
            <a:spAutoFit/>
          </a:bodyPr>
          <a:lstStyle/>
          <a:p>
            <a:pPr algn="ctr"/>
            <a:r>
              <a:rPr lang="en-US" dirty="0" smtClean="0"/>
              <a:t>No matching</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5117848" y="1764902"/>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1</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17848" y="1764902"/>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4" name="直接箭头连接符 13"/>
          <p:cNvCxnSpPr/>
          <p:nvPr/>
        </p:nvCxnSpPr>
        <p:spPr>
          <a:xfrm>
            <a:off x="5632205" y="2288122"/>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158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5357503" y="2971800"/>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左弧形箭头 3"/>
          <p:cNvSpPr/>
          <p:nvPr/>
        </p:nvSpPr>
        <p:spPr>
          <a:xfrm rot="5997128">
            <a:off x="3749270" y="1078090"/>
            <a:ext cx="522126" cy="27908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矩形 9"/>
          <p:cNvSpPr/>
          <p:nvPr/>
        </p:nvSpPr>
        <p:spPr>
          <a:xfrm>
            <a:off x="3270387" y="1752600"/>
            <a:ext cx="1479892" cy="369332"/>
          </a:xfrm>
          <a:prstGeom prst="rect">
            <a:avLst/>
          </a:prstGeom>
        </p:spPr>
        <p:txBody>
          <a:bodyPr wrap="none">
            <a:spAutoFit/>
          </a:bodyPr>
          <a:lstStyle/>
          <a:p>
            <a:pPr algn="ctr"/>
            <a:r>
              <a:rPr lang="en-US" dirty="0" smtClean="0"/>
              <a:t>No matching</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5038414" y="2121932"/>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2</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38414" y="2121932"/>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2" name="直接箭头连接符 11"/>
          <p:cNvCxnSpPr>
            <a:stCxn id="11" idx="2"/>
          </p:cNvCxnSpPr>
          <p:nvPr/>
        </p:nvCxnSpPr>
        <p:spPr>
          <a:xfrm>
            <a:off x="5357503" y="2645152"/>
            <a:ext cx="131887" cy="3266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041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91390" y="3440973"/>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左弧形箭头 3"/>
          <p:cNvSpPr/>
          <p:nvPr/>
        </p:nvSpPr>
        <p:spPr>
          <a:xfrm rot="5795785">
            <a:off x="3065804" y="1513198"/>
            <a:ext cx="510628" cy="31024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矩形 9"/>
          <p:cNvSpPr/>
          <p:nvPr/>
        </p:nvSpPr>
        <p:spPr>
          <a:xfrm>
            <a:off x="2894855" y="2419350"/>
            <a:ext cx="1633782" cy="369332"/>
          </a:xfrm>
          <a:prstGeom prst="rect">
            <a:avLst/>
          </a:prstGeom>
        </p:spPr>
        <p:txBody>
          <a:bodyPr wrap="none">
            <a:spAutoFit/>
          </a:bodyPr>
          <a:lstStyle/>
          <a:p>
            <a:pPr algn="ctr"/>
            <a:r>
              <a:rPr lang="en-US" dirty="0" smtClean="0"/>
              <a:t>Find matching</a:t>
            </a:r>
            <a:endParaRPr lang="en-US" dirty="0"/>
          </a:p>
        </p:txBody>
      </p:sp>
      <p:sp>
        <p:nvSpPr>
          <p:cNvPr id="6" name="椭圆 5"/>
          <p:cNvSpPr/>
          <p:nvPr/>
        </p:nvSpPr>
        <p:spPr>
          <a:xfrm>
            <a:off x="1416375" y="3075385"/>
            <a:ext cx="468000" cy="468000"/>
          </a:xfrm>
          <a:prstGeom prst="ellipse">
            <a:avLst/>
          </a:prstGeom>
          <a:solidFill>
            <a:srgbClr val="00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1" name="TextBox 10"/>
              <p:cNvSpPr txBox="1"/>
              <p:nvPr/>
            </p:nvSpPr>
            <p:spPr>
              <a:xfrm>
                <a:off x="4522450" y="264072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3</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22450" y="2640726"/>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2" name="直接箭头连接符 11"/>
          <p:cNvCxnSpPr/>
          <p:nvPr/>
        </p:nvCxnSpPr>
        <p:spPr>
          <a:xfrm>
            <a:off x="4872046" y="3186608"/>
            <a:ext cx="123821" cy="2365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00086" y="234240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1</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00086" y="2342406"/>
                <a:ext cx="638178" cy="523220"/>
              </a:xfrm>
              <a:prstGeom prst="rect">
                <a:avLst/>
              </a:prstGeom>
              <a:blipFill rotWithShape="1">
                <a:blip r:embed="rId8"/>
                <a:stretch>
                  <a:fillRect/>
                </a:stretch>
              </a:blipFill>
            </p:spPr>
            <p:txBody>
              <a:bodyPr/>
              <a:lstStyle/>
              <a:p>
                <a:r>
                  <a:rPr lang="en-AU">
                    <a:noFill/>
                  </a:rPr>
                  <a:t> </a:t>
                </a:r>
              </a:p>
            </p:txBody>
          </p:sp>
        </mc:Fallback>
      </mc:AlternateContent>
      <p:cxnSp>
        <p:nvCxnSpPr>
          <p:cNvPr id="15" name="直接箭头连接符 14"/>
          <p:cNvCxnSpPr/>
          <p:nvPr/>
        </p:nvCxnSpPr>
        <p:spPr>
          <a:xfrm>
            <a:off x="1214443" y="2865626"/>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1348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91390" y="3440973"/>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 name="矩形 9"/>
              <p:cNvSpPr/>
              <p:nvPr/>
            </p:nvSpPr>
            <p:spPr>
              <a:xfrm>
                <a:off x="3412719" y="2215634"/>
                <a:ext cx="1571712" cy="382349"/>
              </a:xfrm>
              <a:prstGeom prst="rect">
                <a:avLst/>
              </a:prstGeom>
            </p:spPr>
            <p:txBody>
              <a:bodyPr wrap="none">
                <a:spAutoFit/>
              </a:bodyPr>
              <a:lstStyle/>
              <a:p>
                <a:pPr algn="ctr"/>
                <a:r>
                  <a:rPr lang="en-US" dirty="0" smtClean="0"/>
                  <a:t>Switch to </a:t>
                </a:r>
                <a14:m>
                  <m:oMath xmlns:m="http://schemas.openxmlformats.org/officeDocument/2006/math">
                    <m:sSub>
                      <m:sSubPr>
                        <m:ctrlPr>
                          <a:rPr lang="en-US" i="1">
                            <a:latin typeface="Cambria Math"/>
                          </a:rPr>
                        </m:ctrlPr>
                      </m:sSubPr>
                      <m:e>
                        <m:r>
                          <a:rPr lang="en-US" i="1">
                            <a:latin typeface="Cambria Math"/>
                          </a:rPr>
                          <m:t>𝑇</m:t>
                        </m:r>
                      </m:e>
                      <m:sub>
                        <m:r>
                          <m:rPr>
                            <m:nor/>
                          </m:rPr>
                          <a:rPr lang="en-US" dirty="0">
                            <a:latin typeface="Cambria Math"/>
                            <a:ea typeface="Cambria Math"/>
                          </a:rPr>
                          <m:t>ℛ</m:t>
                        </m:r>
                      </m:sub>
                    </m:sSub>
                  </m:oMath>
                </a14:m>
                <a:r>
                  <a:rPr lang="en-US" dirty="0" smtClean="0"/>
                  <a:t> </a:t>
                </a:r>
                <a:endParaRPr lang="en-US" dirty="0"/>
              </a:p>
            </p:txBody>
          </p:sp>
        </mc:Choice>
        <mc:Fallback xmlns="">
          <p:sp>
            <p:nvSpPr>
              <p:cNvPr id="10" name="矩形 9"/>
              <p:cNvSpPr>
                <a:spLocks noRot="1" noChangeAspect="1" noMove="1" noResize="1" noEditPoints="1" noAdjustHandles="1" noChangeArrowheads="1" noChangeShapeType="1" noTextEdit="1"/>
              </p:cNvSpPr>
              <p:nvPr/>
            </p:nvSpPr>
            <p:spPr>
              <a:xfrm>
                <a:off x="3412719" y="2215634"/>
                <a:ext cx="1571712" cy="382349"/>
              </a:xfrm>
              <a:prstGeom prst="rect">
                <a:avLst/>
              </a:prstGeom>
              <a:blipFill rotWithShape="1">
                <a:blip r:embed="rId7"/>
                <a:stretch>
                  <a:fillRect l="-3101" t="-7937" b="-20635"/>
                </a:stretch>
              </a:blipFill>
            </p:spPr>
            <p:txBody>
              <a:bodyPr/>
              <a:lstStyle/>
              <a:p>
                <a:r>
                  <a:rPr lang="en-AU">
                    <a:noFill/>
                  </a:rPr>
                  <a:t> </a:t>
                </a:r>
              </a:p>
            </p:txBody>
          </p:sp>
        </mc:Fallback>
      </mc:AlternateContent>
      <p:sp>
        <p:nvSpPr>
          <p:cNvPr id="6" name="椭圆 5"/>
          <p:cNvSpPr/>
          <p:nvPr/>
        </p:nvSpPr>
        <p:spPr>
          <a:xfrm>
            <a:off x="1416375" y="3075385"/>
            <a:ext cx="468000" cy="468000"/>
          </a:xfrm>
          <a:prstGeom prst="ellipse">
            <a:avLst/>
          </a:prstGeom>
          <a:solidFill>
            <a:srgbClr val="00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椭圆 10"/>
          <p:cNvSpPr/>
          <p:nvPr/>
        </p:nvSpPr>
        <p:spPr>
          <a:xfrm>
            <a:off x="1282845" y="3704120"/>
            <a:ext cx="468000" cy="468000"/>
          </a:xfrm>
          <a:prstGeom prst="ellipse">
            <a:avLst/>
          </a:prstGeom>
          <a:solidFill>
            <a:schemeClr val="accent6">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2" name="TextBox 11"/>
              <p:cNvSpPr txBox="1"/>
              <p:nvPr/>
            </p:nvSpPr>
            <p:spPr>
              <a:xfrm>
                <a:off x="700086" y="234240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1</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00086" y="2342406"/>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3" name="直接箭头连接符 12"/>
          <p:cNvCxnSpPr/>
          <p:nvPr/>
        </p:nvCxnSpPr>
        <p:spPr>
          <a:xfrm>
            <a:off x="1214443" y="2865626"/>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98493" y="3093691"/>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2</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98493" y="3093691"/>
                <a:ext cx="638178" cy="523220"/>
              </a:xfrm>
              <a:prstGeom prst="rect">
                <a:avLst/>
              </a:prstGeom>
              <a:blipFill rotWithShape="1">
                <a:blip r:embed="rId8"/>
                <a:stretch>
                  <a:fillRect/>
                </a:stretch>
              </a:blipFill>
            </p:spPr>
            <p:txBody>
              <a:bodyPr/>
              <a:lstStyle/>
              <a:p>
                <a:r>
                  <a:rPr lang="en-AU">
                    <a:noFill/>
                  </a:rPr>
                  <a:t> </a:t>
                </a:r>
              </a:p>
            </p:txBody>
          </p:sp>
        </mc:Fallback>
      </mc:AlternateContent>
      <p:cxnSp>
        <p:nvCxnSpPr>
          <p:cNvPr id="15" name="直接箭头连接符 14"/>
          <p:cNvCxnSpPr/>
          <p:nvPr/>
        </p:nvCxnSpPr>
        <p:spPr>
          <a:xfrm>
            <a:off x="1012850" y="3616911"/>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522450" y="264072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3</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22450" y="2640726"/>
                <a:ext cx="638178" cy="523220"/>
              </a:xfrm>
              <a:prstGeom prst="rect">
                <a:avLst/>
              </a:prstGeom>
              <a:blipFill rotWithShape="1">
                <a:blip r:embed="rId9"/>
                <a:stretch>
                  <a:fillRect/>
                </a:stretch>
              </a:blipFill>
            </p:spPr>
            <p:txBody>
              <a:bodyPr/>
              <a:lstStyle/>
              <a:p>
                <a:r>
                  <a:rPr lang="en-AU">
                    <a:noFill/>
                  </a:rPr>
                  <a:t> </a:t>
                </a:r>
              </a:p>
            </p:txBody>
          </p:sp>
        </mc:Fallback>
      </mc:AlternateContent>
      <p:cxnSp>
        <p:nvCxnSpPr>
          <p:cNvPr id="17" name="直接箭头连接符 16"/>
          <p:cNvCxnSpPr/>
          <p:nvPr/>
        </p:nvCxnSpPr>
        <p:spPr>
          <a:xfrm>
            <a:off x="4872046" y="3186608"/>
            <a:ext cx="123821" cy="2365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9867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91390" y="3440973"/>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矩形 9"/>
          <p:cNvSpPr/>
          <p:nvPr/>
        </p:nvSpPr>
        <p:spPr>
          <a:xfrm>
            <a:off x="2926433" y="2215634"/>
            <a:ext cx="2544287" cy="369332"/>
          </a:xfrm>
          <a:prstGeom prst="rect">
            <a:avLst/>
          </a:prstGeom>
        </p:spPr>
        <p:txBody>
          <a:bodyPr wrap="none">
            <a:spAutoFit/>
          </a:bodyPr>
          <a:lstStyle/>
          <a:p>
            <a:pPr algn="ctr"/>
            <a:r>
              <a:rPr lang="en-US" dirty="0" smtClean="0"/>
              <a:t>Check if exists in prefix</a:t>
            </a:r>
            <a:endParaRPr lang="en-US" dirty="0"/>
          </a:p>
        </p:txBody>
      </p:sp>
      <p:sp>
        <p:nvSpPr>
          <p:cNvPr id="6" name="椭圆 5"/>
          <p:cNvSpPr/>
          <p:nvPr/>
        </p:nvSpPr>
        <p:spPr>
          <a:xfrm>
            <a:off x="1416375" y="3075385"/>
            <a:ext cx="468000" cy="468000"/>
          </a:xfrm>
          <a:prstGeom prst="ellipse">
            <a:avLst/>
          </a:prstGeom>
          <a:solidFill>
            <a:srgbClr val="00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椭圆 10"/>
          <p:cNvSpPr/>
          <p:nvPr/>
        </p:nvSpPr>
        <p:spPr>
          <a:xfrm>
            <a:off x="1282845" y="3704120"/>
            <a:ext cx="468000" cy="468000"/>
          </a:xfrm>
          <a:prstGeom prst="ellipse">
            <a:avLst/>
          </a:prstGeom>
          <a:solidFill>
            <a:schemeClr val="accent6">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任意多边形 12"/>
          <p:cNvSpPr/>
          <p:nvPr/>
        </p:nvSpPr>
        <p:spPr>
          <a:xfrm>
            <a:off x="5238750" y="1971675"/>
            <a:ext cx="1943100" cy="1447800"/>
          </a:xfrm>
          <a:custGeom>
            <a:avLst/>
            <a:gdLst>
              <a:gd name="connsiteX0" fmla="*/ 1257300 w 1943100"/>
              <a:gd name="connsiteY0" fmla="*/ 9525 h 1447800"/>
              <a:gd name="connsiteX1" fmla="*/ 1257300 w 1943100"/>
              <a:gd name="connsiteY1" fmla="*/ 9525 h 1447800"/>
              <a:gd name="connsiteX2" fmla="*/ 1133475 w 1943100"/>
              <a:gd name="connsiteY2" fmla="*/ 38100 h 1447800"/>
              <a:gd name="connsiteX3" fmla="*/ 1104900 w 1943100"/>
              <a:gd name="connsiteY3" fmla="*/ 47625 h 1447800"/>
              <a:gd name="connsiteX4" fmla="*/ 1066800 w 1943100"/>
              <a:gd name="connsiteY4" fmla="*/ 57150 h 1447800"/>
              <a:gd name="connsiteX5" fmla="*/ 1009650 w 1943100"/>
              <a:gd name="connsiteY5" fmla="*/ 76200 h 1447800"/>
              <a:gd name="connsiteX6" fmla="*/ 971550 w 1943100"/>
              <a:gd name="connsiteY6" fmla="*/ 85725 h 1447800"/>
              <a:gd name="connsiteX7" fmla="*/ 914400 w 1943100"/>
              <a:gd name="connsiteY7" fmla="*/ 104775 h 1447800"/>
              <a:gd name="connsiteX8" fmla="*/ 885825 w 1943100"/>
              <a:gd name="connsiteY8" fmla="*/ 114300 h 1447800"/>
              <a:gd name="connsiteX9" fmla="*/ 819150 w 1943100"/>
              <a:gd name="connsiteY9" fmla="*/ 142875 h 1447800"/>
              <a:gd name="connsiteX10" fmla="*/ 790575 w 1943100"/>
              <a:gd name="connsiteY10" fmla="*/ 161925 h 1447800"/>
              <a:gd name="connsiteX11" fmla="*/ 762000 w 1943100"/>
              <a:gd name="connsiteY11" fmla="*/ 171450 h 1447800"/>
              <a:gd name="connsiteX12" fmla="*/ 752475 w 1943100"/>
              <a:gd name="connsiteY12" fmla="*/ 200025 h 1447800"/>
              <a:gd name="connsiteX13" fmla="*/ 695325 w 1943100"/>
              <a:gd name="connsiteY13" fmla="*/ 238125 h 1447800"/>
              <a:gd name="connsiteX14" fmla="*/ 638175 w 1943100"/>
              <a:gd name="connsiteY14" fmla="*/ 295275 h 1447800"/>
              <a:gd name="connsiteX15" fmla="*/ 581025 w 1943100"/>
              <a:gd name="connsiteY15" fmla="*/ 333375 h 1447800"/>
              <a:gd name="connsiteX16" fmla="*/ 523875 w 1943100"/>
              <a:gd name="connsiteY16" fmla="*/ 381000 h 1447800"/>
              <a:gd name="connsiteX17" fmla="*/ 476250 w 1943100"/>
              <a:gd name="connsiteY17" fmla="*/ 428625 h 1447800"/>
              <a:gd name="connsiteX18" fmla="*/ 447675 w 1943100"/>
              <a:gd name="connsiteY18" fmla="*/ 457200 h 1447800"/>
              <a:gd name="connsiteX19" fmla="*/ 409575 w 1943100"/>
              <a:gd name="connsiteY19" fmla="*/ 485775 h 1447800"/>
              <a:gd name="connsiteX20" fmla="*/ 400050 w 1943100"/>
              <a:gd name="connsiteY20" fmla="*/ 514350 h 1447800"/>
              <a:gd name="connsiteX21" fmla="*/ 342900 w 1943100"/>
              <a:gd name="connsiteY21" fmla="*/ 552450 h 1447800"/>
              <a:gd name="connsiteX22" fmla="*/ 295275 w 1943100"/>
              <a:gd name="connsiteY22" fmla="*/ 590550 h 1447800"/>
              <a:gd name="connsiteX23" fmla="*/ 266700 w 1943100"/>
              <a:gd name="connsiteY23" fmla="*/ 619125 h 1447800"/>
              <a:gd name="connsiteX24" fmla="*/ 209550 w 1943100"/>
              <a:gd name="connsiteY24" fmla="*/ 657225 h 1447800"/>
              <a:gd name="connsiteX25" fmla="*/ 200025 w 1943100"/>
              <a:gd name="connsiteY25" fmla="*/ 685800 h 1447800"/>
              <a:gd name="connsiteX26" fmla="*/ 161925 w 1943100"/>
              <a:gd name="connsiteY26" fmla="*/ 742950 h 1447800"/>
              <a:gd name="connsiteX27" fmla="*/ 142875 w 1943100"/>
              <a:gd name="connsiteY27" fmla="*/ 771525 h 1447800"/>
              <a:gd name="connsiteX28" fmla="*/ 123825 w 1943100"/>
              <a:gd name="connsiteY28" fmla="*/ 800100 h 1447800"/>
              <a:gd name="connsiteX29" fmla="*/ 104775 w 1943100"/>
              <a:gd name="connsiteY29" fmla="*/ 857250 h 1447800"/>
              <a:gd name="connsiteX30" fmla="*/ 85725 w 1943100"/>
              <a:gd name="connsiteY30" fmla="*/ 885825 h 1447800"/>
              <a:gd name="connsiteX31" fmla="*/ 66675 w 1943100"/>
              <a:gd name="connsiteY31" fmla="*/ 942975 h 1447800"/>
              <a:gd name="connsiteX32" fmla="*/ 47625 w 1943100"/>
              <a:gd name="connsiteY32" fmla="*/ 981075 h 1447800"/>
              <a:gd name="connsiteX33" fmla="*/ 19050 w 1943100"/>
              <a:gd name="connsiteY33" fmla="*/ 1066800 h 1447800"/>
              <a:gd name="connsiteX34" fmla="*/ 9525 w 1943100"/>
              <a:gd name="connsiteY34" fmla="*/ 1095375 h 1447800"/>
              <a:gd name="connsiteX35" fmla="*/ 0 w 1943100"/>
              <a:gd name="connsiteY35" fmla="*/ 1123950 h 1447800"/>
              <a:gd name="connsiteX36" fmla="*/ 9525 w 1943100"/>
              <a:gd name="connsiteY36" fmla="*/ 1276350 h 1447800"/>
              <a:gd name="connsiteX37" fmla="*/ 19050 w 1943100"/>
              <a:gd name="connsiteY37" fmla="*/ 1304925 h 1447800"/>
              <a:gd name="connsiteX38" fmla="*/ 47625 w 1943100"/>
              <a:gd name="connsiteY38" fmla="*/ 1314450 h 1447800"/>
              <a:gd name="connsiteX39" fmla="*/ 95250 w 1943100"/>
              <a:gd name="connsiteY39" fmla="*/ 1352550 h 1447800"/>
              <a:gd name="connsiteX40" fmla="*/ 152400 w 1943100"/>
              <a:gd name="connsiteY40" fmla="*/ 1390650 h 1447800"/>
              <a:gd name="connsiteX41" fmla="*/ 247650 w 1943100"/>
              <a:gd name="connsiteY41" fmla="*/ 1438275 h 1447800"/>
              <a:gd name="connsiteX42" fmla="*/ 276225 w 1943100"/>
              <a:gd name="connsiteY42" fmla="*/ 1447800 h 1447800"/>
              <a:gd name="connsiteX43" fmla="*/ 581025 w 1943100"/>
              <a:gd name="connsiteY43" fmla="*/ 1438275 h 1447800"/>
              <a:gd name="connsiteX44" fmla="*/ 609600 w 1943100"/>
              <a:gd name="connsiteY44" fmla="*/ 1428750 h 1447800"/>
              <a:gd name="connsiteX45" fmla="*/ 638175 w 1943100"/>
              <a:gd name="connsiteY45" fmla="*/ 1409700 h 1447800"/>
              <a:gd name="connsiteX46" fmla="*/ 666750 w 1943100"/>
              <a:gd name="connsiteY46" fmla="*/ 1400175 h 1447800"/>
              <a:gd name="connsiteX47" fmla="*/ 695325 w 1943100"/>
              <a:gd name="connsiteY47" fmla="*/ 1381125 h 1447800"/>
              <a:gd name="connsiteX48" fmla="*/ 733425 w 1943100"/>
              <a:gd name="connsiteY48" fmla="*/ 1371600 h 1447800"/>
              <a:gd name="connsiteX49" fmla="*/ 790575 w 1943100"/>
              <a:gd name="connsiteY49" fmla="*/ 1352550 h 1447800"/>
              <a:gd name="connsiteX50" fmla="*/ 866775 w 1943100"/>
              <a:gd name="connsiteY50" fmla="*/ 1285875 h 1447800"/>
              <a:gd name="connsiteX51" fmla="*/ 952500 w 1943100"/>
              <a:gd name="connsiteY51" fmla="*/ 1228725 h 1447800"/>
              <a:gd name="connsiteX52" fmla="*/ 981075 w 1943100"/>
              <a:gd name="connsiteY52" fmla="*/ 1209675 h 1447800"/>
              <a:gd name="connsiteX53" fmla="*/ 1038225 w 1943100"/>
              <a:gd name="connsiteY53" fmla="*/ 1181100 h 1447800"/>
              <a:gd name="connsiteX54" fmla="*/ 1085850 w 1943100"/>
              <a:gd name="connsiteY54" fmla="*/ 1133475 h 1447800"/>
              <a:gd name="connsiteX55" fmla="*/ 1133475 w 1943100"/>
              <a:gd name="connsiteY55" fmla="*/ 1085850 h 1447800"/>
              <a:gd name="connsiteX56" fmla="*/ 1181100 w 1943100"/>
              <a:gd name="connsiteY56" fmla="*/ 1000125 h 1447800"/>
              <a:gd name="connsiteX57" fmla="*/ 1238250 w 1943100"/>
              <a:gd name="connsiteY57" fmla="*/ 952500 h 1447800"/>
              <a:gd name="connsiteX58" fmla="*/ 1257300 w 1943100"/>
              <a:gd name="connsiteY58" fmla="*/ 923925 h 1447800"/>
              <a:gd name="connsiteX59" fmla="*/ 1285875 w 1943100"/>
              <a:gd name="connsiteY59" fmla="*/ 895350 h 1447800"/>
              <a:gd name="connsiteX60" fmla="*/ 1352550 w 1943100"/>
              <a:gd name="connsiteY60" fmla="*/ 819150 h 1447800"/>
              <a:gd name="connsiteX61" fmla="*/ 1371600 w 1943100"/>
              <a:gd name="connsiteY61" fmla="*/ 790575 h 1447800"/>
              <a:gd name="connsiteX62" fmla="*/ 1400175 w 1943100"/>
              <a:gd name="connsiteY62" fmla="*/ 762000 h 1447800"/>
              <a:gd name="connsiteX63" fmla="*/ 1409700 w 1943100"/>
              <a:gd name="connsiteY63" fmla="*/ 733425 h 1447800"/>
              <a:gd name="connsiteX64" fmla="*/ 1466850 w 1943100"/>
              <a:gd name="connsiteY64" fmla="*/ 695325 h 1447800"/>
              <a:gd name="connsiteX65" fmla="*/ 1504950 w 1943100"/>
              <a:gd name="connsiteY65" fmla="*/ 666750 h 1447800"/>
              <a:gd name="connsiteX66" fmla="*/ 1533525 w 1943100"/>
              <a:gd name="connsiteY66" fmla="*/ 647700 h 1447800"/>
              <a:gd name="connsiteX67" fmla="*/ 1562100 w 1943100"/>
              <a:gd name="connsiteY67" fmla="*/ 619125 h 1447800"/>
              <a:gd name="connsiteX68" fmla="*/ 1619250 w 1943100"/>
              <a:gd name="connsiteY68" fmla="*/ 581025 h 1447800"/>
              <a:gd name="connsiteX69" fmla="*/ 1676400 w 1943100"/>
              <a:gd name="connsiteY69" fmla="*/ 542925 h 1447800"/>
              <a:gd name="connsiteX70" fmla="*/ 1790700 w 1943100"/>
              <a:gd name="connsiteY70" fmla="*/ 466725 h 1447800"/>
              <a:gd name="connsiteX71" fmla="*/ 1819275 w 1943100"/>
              <a:gd name="connsiteY71" fmla="*/ 447675 h 1447800"/>
              <a:gd name="connsiteX72" fmla="*/ 1847850 w 1943100"/>
              <a:gd name="connsiteY72" fmla="*/ 428625 h 1447800"/>
              <a:gd name="connsiteX73" fmla="*/ 1885950 w 1943100"/>
              <a:gd name="connsiteY73" fmla="*/ 371475 h 1447800"/>
              <a:gd name="connsiteX74" fmla="*/ 1905000 w 1943100"/>
              <a:gd name="connsiteY74" fmla="*/ 342900 h 1447800"/>
              <a:gd name="connsiteX75" fmla="*/ 1924050 w 1943100"/>
              <a:gd name="connsiteY75" fmla="*/ 285750 h 1447800"/>
              <a:gd name="connsiteX76" fmla="*/ 1933575 w 1943100"/>
              <a:gd name="connsiteY76" fmla="*/ 257175 h 1447800"/>
              <a:gd name="connsiteX77" fmla="*/ 1943100 w 1943100"/>
              <a:gd name="connsiteY77" fmla="*/ 219075 h 1447800"/>
              <a:gd name="connsiteX78" fmla="*/ 1914525 w 1943100"/>
              <a:gd name="connsiteY78" fmla="*/ 123825 h 1447800"/>
              <a:gd name="connsiteX79" fmla="*/ 1885950 w 1943100"/>
              <a:gd name="connsiteY79" fmla="*/ 104775 h 1447800"/>
              <a:gd name="connsiteX80" fmla="*/ 1828800 w 1943100"/>
              <a:gd name="connsiteY80" fmla="*/ 85725 h 1447800"/>
              <a:gd name="connsiteX81" fmla="*/ 1800225 w 1943100"/>
              <a:gd name="connsiteY81" fmla="*/ 76200 h 1447800"/>
              <a:gd name="connsiteX82" fmla="*/ 1771650 w 1943100"/>
              <a:gd name="connsiteY82" fmla="*/ 66675 h 1447800"/>
              <a:gd name="connsiteX83" fmla="*/ 1733550 w 1943100"/>
              <a:gd name="connsiteY83" fmla="*/ 47625 h 1447800"/>
              <a:gd name="connsiteX84" fmla="*/ 1619250 w 1943100"/>
              <a:gd name="connsiteY84" fmla="*/ 19050 h 1447800"/>
              <a:gd name="connsiteX85" fmla="*/ 1504950 w 1943100"/>
              <a:gd name="connsiteY85" fmla="*/ 0 h 1447800"/>
              <a:gd name="connsiteX86" fmla="*/ 1352550 w 1943100"/>
              <a:gd name="connsiteY86" fmla="*/ 9525 h 1447800"/>
              <a:gd name="connsiteX87" fmla="*/ 1257300 w 1943100"/>
              <a:gd name="connsiteY87" fmla="*/ 952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43100" h="1447800">
                <a:moveTo>
                  <a:pt x="1257300" y="9525"/>
                </a:moveTo>
                <a:lnTo>
                  <a:pt x="1257300" y="9525"/>
                </a:lnTo>
                <a:cubicBezTo>
                  <a:pt x="1242436" y="12828"/>
                  <a:pt x="1162568" y="29788"/>
                  <a:pt x="1133475" y="38100"/>
                </a:cubicBezTo>
                <a:cubicBezTo>
                  <a:pt x="1123821" y="40858"/>
                  <a:pt x="1114554" y="44867"/>
                  <a:pt x="1104900" y="47625"/>
                </a:cubicBezTo>
                <a:cubicBezTo>
                  <a:pt x="1092313" y="51221"/>
                  <a:pt x="1079339" y="53388"/>
                  <a:pt x="1066800" y="57150"/>
                </a:cubicBezTo>
                <a:cubicBezTo>
                  <a:pt x="1047566" y="62920"/>
                  <a:pt x="1029131" y="71330"/>
                  <a:pt x="1009650" y="76200"/>
                </a:cubicBezTo>
                <a:cubicBezTo>
                  <a:pt x="996950" y="79375"/>
                  <a:pt x="984089" y="81963"/>
                  <a:pt x="971550" y="85725"/>
                </a:cubicBezTo>
                <a:cubicBezTo>
                  <a:pt x="952316" y="91495"/>
                  <a:pt x="933450" y="98425"/>
                  <a:pt x="914400" y="104775"/>
                </a:cubicBezTo>
                <a:cubicBezTo>
                  <a:pt x="904875" y="107950"/>
                  <a:pt x="894179" y="108731"/>
                  <a:pt x="885825" y="114300"/>
                </a:cubicBezTo>
                <a:cubicBezTo>
                  <a:pt x="846358" y="140612"/>
                  <a:pt x="868356" y="130574"/>
                  <a:pt x="819150" y="142875"/>
                </a:cubicBezTo>
                <a:cubicBezTo>
                  <a:pt x="809625" y="149225"/>
                  <a:pt x="800814" y="156805"/>
                  <a:pt x="790575" y="161925"/>
                </a:cubicBezTo>
                <a:cubicBezTo>
                  <a:pt x="781595" y="166415"/>
                  <a:pt x="769100" y="164350"/>
                  <a:pt x="762000" y="171450"/>
                </a:cubicBezTo>
                <a:cubicBezTo>
                  <a:pt x="754900" y="178550"/>
                  <a:pt x="759575" y="192925"/>
                  <a:pt x="752475" y="200025"/>
                </a:cubicBezTo>
                <a:cubicBezTo>
                  <a:pt x="736286" y="216214"/>
                  <a:pt x="711514" y="221936"/>
                  <a:pt x="695325" y="238125"/>
                </a:cubicBezTo>
                <a:cubicBezTo>
                  <a:pt x="676275" y="257175"/>
                  <a:pt x="660591" y="280331"/>
                  <a:pt x="638175" y="295275"/>
                </a:cubicBezTo>
                <a:cubicBezTo>
                  <a:pt x="619125" y="307975"/>
                  <a:pt x="597214" y="317186"/>
                  <a:pt x="581025" y="333375"/>
                </a:cubicBezTo>
                <a:cubicBezTo>
                  <a:pt x="544355" y="370045"/>
                  <a:pt x="563658" y="354478"/>
                  <a:pt x="523875" y="381000"/>
                </a:cubicBezTo>
                <a:cubicBezTo>
                  <a:pt x="488950" y="433387"/>
                  <a:pt x="523875" y="388938"/>
                  <a:pt x="476250" y="428625"/>
                </a:cubicBezTo>
                <a:cubicBezTo>
                  <a:pt x="465902" y="437249"/>
                  <a:pt x="457902" y="448434"/>
                  <a:pt x="447675" y="457200"/>
                </a:cubicBezTo>
                <a:cubicBezTo>
                  <a:pt x="435622" y="467531"/>
                  <a:pt x="422275" y="476250"/>
                  <a:pt x="409575" y="485775"/>
                </a:cubicBezTo>
                <a:cubicBezTo>
                  <a:pt x="406400" y="495300"/>
                  <a:pt x="407150" y="507250"/>
                  <a:pt x="400050" y="514350"/>
                </a:cubicBezTo>
                <a:cubicBezTo>
                  <a:pt x="383861" y="530539"/>
                  <a:pt x="342900" y="552450"/>
                  <a:pt x="342900" y="552450"/>
                </a:cubicBezTo>
                <a:cubicBezTo>
                  <a:pt x="300295" y="616357"/>
                  <a:pt x="350484" y="553744"/>
                  <a:pt x="295275" y="590550"/>
                </a:cubicBezTo>
                <a:cubicBezTo>
                  <a:pt x="284067" y="598022"/>
                  <a:pt x="277333" y="610855"/>
                  <a:pt x="266700" y="619125"/>
                </a:cubicBezTo>
                <a:cubicBezTo>
                  <a:pt x="248628" y="633181"/>
                  <a:pt x="209550" y="657225"/>
                  <a:pt x="209550" y="657225"/>
                </a:cubicBezTo>
                <a:cubicBezTo>
                  <a:pt x="206375" y="666750"/>
                  <a:pt x="204901" y="677023"/>
                  <a:pt x="200025" y="685800"/>
                </a:cubicBezTo>
                <a:cubicBezTo>
                  <a:pt x="188906" y="705814"/>
                  <a:pt x="174625" y="723900"/>
                  <a:pt x="161925" y="742950"/>
                </a:cubicBezTo>
                <a:lnTo>
                  <a:pt x="142875" y="771525"/>
                </a:lnTo>
                <a:cubicBezTo>
                  <a:pt x="136525" y="781050"/>
                  <a:pt x="127445" y="789240"/>
                  <a:pt x="123825" y="800100"/>
                </a:cubicBezTo>
                <a:cubicBezTo>
                  <a:pt x="117475" y="819150"/>
                  <a:pt x="115914" y="840542"/>
                  <a:pt x="104775" y="857250"/>
                </a:cubicBezTo>
                <a:cubicBezTo>
                  <a:pt x="98425" y="866775"/>
                  <a:pt x="90374" y="875364"/>
                  <a:pt x="85725" y="885825"/>
                </a:cubicBezTo>
                <a:cubicBezTo>
                  <a:pt x="77570" y="904175"/>
                  <a:pt x="75655" y="925014"/>
                  <a:pt x="66675" y="942975"/>
                </a:cubicBezTo>
                <a:cubicBezTo>
                  <a:pt x="60325" y="955675"/>
                  <a:pt x="52898" y="967892"/>
                  <a:pt x="47625" y="981075"/>
                </a:cubicBezTo>
                <a:lnTo>
                  <a:pt x="19050" y="1066800"/>
                </a:lnTo>
                <a:lnTo>
                  <a:pt x="9525" y="1095375"/>
                </a:lnTo>
                <a:lnTo>
                  <a:pt x="0" y="1123950"/>
                </a:lnTo>
                <a:cubicBezTo>
                  <a:pt x="3175" y="1174750"/>
                  <a:pt x="4197" y="1225731"/>
                  <a:pt x="9525" y="1276350"/>
                </a:cubicBezTo>
                <a:cubicBezTo>
                  <a:pt x="10576" y="1286335"/>
                  <a:pt x="11950" y="1297825"/>
                  <a:pt x="19050" y="1304925"/>
                </a:cubicBezTo>
                <a:cubicBezTo>
                  <a:pt x="26150" y="1312025"/>
                  <a:pt x="38100" y="1311275"/>
                  <a:pt x="47625" y="1314450"/>
                </a:cubicBezTo>
                <a:cubicBezTo>
                  <a:pt x="90230" y="1378357"/>
                  <a:pt x="40041" y="1315744"/>
                  <a:pt x="95250" y="1352550"/>
                </a:cubicBezTo>
                <a:cubicBezTo>
                  <a:pt x="166599" y="1400116"/>
                  <a:pt x="84456" y="1368002"/>
                  <a:pt x="152400" y="1390650"/>
                </a:cubicBezTo>
                <a:cubicBezTo>
                  <a:pt x="206564" y="1431273"/>
                  <a:pt x="175440" y="1414205"/>
                  <a:pt x="247650" y="1438275"/>
                </a:cubicBezTo>
                <a:lnTo>
                  <a:pt x="276225" y="1447800"/>
                </a:lnTo>
                <a:cubicBezTo>
                  <a:pt x="377825" y="1444625"/>
                  <a:pt x="479541" y="1444074"/>
                  <a:pt x="581025" y="1438275"/>
                </a:cubicBezTo>
                <a:cubicBezTo>
                  <a:pt x="591049" y="1437702"/>
                  <a:pt x="600620" y="1433240"/>
                  <a:pt x="609600" y="1428750"/>
                </a:cubicBezTo>
                <a:cubicBezTo>
                  <a:pt x="619839" y="1423630"/>
                  <a:pt x="627936" y="1414820"/>
                  <a:pt x="638175" y="1409700"/>
                </a:cubicBezTo>
                <a:cubicBezTo>
                  <a:pt x="647155" y="1405210"/>
                  <a:pt x="657770" y="1404665"/>
                  <a:pt x="666750" y="1400175"/>
                </a:cubicBezTo>
                <a:cubicBezTo>
                  <a:pt x="676989" y="1395055"/>
                  <a:pt x="684803" y="1385634"/>
                  <a:pt x="695325" y="1381125"/>
                </a:cubicBezTo>
                <a:cubicBezTo>
                  <a:pt x="707357" y="1375968"/>
                  <a:pt x="720886" y="1375362"/>
                  <a:pt x="733425" y="1371600"/>
                </a:cubicBezTo>
                <a:cubicBezTo>
                  <a:pt x="752659" y="1365830"/>
                  <a:pt x="790575" y="1352550"/>
                  <a:pt x="790575" y="1352550"/>
                </a:cubicBezTo>
                <a:cubicBezTo>
                  <a:pt x="822325" y="1304925"/>
                  <a:pt x="800100" y="1330325"/>
                  <a:pt x="866775" y="1285875"/>
                </a:cubicBezTo>
                <a:lnTo>
                  <a:pt x="952500" y="1228725"/>
                </a:lnTo>
                <a:cubicBezTo>
                  <a:pt x="962025" y="1222375"/>
                  <a:pt x="970215" y="1213295"/>
                  <a:pt x="981075" y="1209675"/>
                </a:cubicBezTo>
                <a:cubicBezTo>
                  <a:pt x="1020510" y="1196530"/>
                  <a:pt x="1001296" y="1205719"/>
                  <a:pt x="1038225" y="1181100"/>
                </a:cubicBezTo>
                <a:cubicBezTo>
                  <a:pt x="1089025" y="1104900"/>
                  <a:pt x="1022350" y="1196975"/>
                  <a:pt x="1085850" y="1133475"/>
                </a:cubicBezTo>
                <a:cubicBezTo>
                  <a:pt x="1149350" y="1069975"/>
                  <a:pt x="1057275" y="1136650"/>
                  <a:pt x="1133475" y="1085850"/>
                </a:cubicBezTo>
                <a:cubicBezTo>
                  <a:pt x="1143401" y="1056073"/>
                  <a:pt x="1153027" y="1018840"/>
                  <a:pt x="1181100" y="1000125"/>
                </a:cubicBezTo>
                <a:cubicBezTo>
                  <a:pt x="1209197" y="981394"/>
                  <a:pt x="1215331" y="980002"/>
                  <a:pt x="1238250" y="952500"/>
                </a:cubicBezTo>
                <a:cubicBezTo>
                  <a:pt x="1245579" y="943706"/>
                  <a:pt x="1249971" y="932719"/>
                  <a:pt x="1257300" y="923925"/>
                </a:cubicBezTo>
                <a:cubicBezTo>
                  <a:pt x="1265924" y="913577"/>
                  <a:pt x="1277605" y="905983"/>
                  <a:pt x="1285875" y="895350"/>
                </a:cubicBezTo>
                <a:cubicBezTo>
                  <a:pt x="1345712" y="818417"/>
                  <a:pt x="1297232" y="856029"/>
                  <a:pt x="1352550" y="819150"/>
                </a:cubicBezTo>
                <a:cubicBezTo>
                  <a:pt x="1358900" y="809625"/>
                  <a:pt x="1364271" y="799369"/>
                  <a:pt x="1371600" y="790575"/>
                </a:cubicBezTo>
                <a:cubicBezTo>
                  <a:pt x="1380224" y="780227"/>
                  <a:pt x="1392703" y="773208"/>
                  <a:pt x="1400175" y="762000"/>
                </a:cubicBezTo>
                <a:cubicBezTo>
                  <a:pt x="1405744" y="753646"/>
                  <a:pt x="1402600" y="740525"/>
                  <a:pt x="1409700" y="733425"/>
                </a:cubicBezTo>
                <a:cubicBezTo>
                  <a:pt x="1425889" y="717236"/>
                  <a:pt x="1448534" y="709062"/>
                  <a:pt x="1466850" y="695325"/>
                </a:cubicBezTo>
                <a:cubicBezTo>
                  <a:pt x="1479550" y="685800"/>
                  <a:pt x="1492032" y="675977"/>
                  <a:pt x="1504950" y="666750"/>
                </a:cubicBezTo>
                <a:cubicBezTo>
                  <a:pt x="1514265" y="660096"/>
                  <a:pt x="1524731" y="655029"/>
                  <a:pt x="1533525" y="647700"/>
                </a:cubicBezTo>
                <a:cubicBezTo>
                  <a:pt x="1543873" y="639076"/>
                  <a:pt x="1551467" y="627395"/>
                  <a:pt x="1562100" y="619125"/>
                </a:cubicBezTo>
                <a:cubicBezTo>
                  <a:pt x="1580172" y="605069"/>
                  <a:pt x="1600200" y="593725"/>
                  <a:pt x="1619250" y="581025"/>
                </a:cubicBezTo>
                <a:lnTo>
                  <a:pt x="1676400" y="542925"/>
                </a:lnTo>
                <a:lnTo>
                  <a:pt x="1790700" y="466725"/>
                </a:lnTo>
                <a:lnTo>
                  <a:pt x="1819275" y="447675"/>
                </a:lnTo>
                <a:lnTo>
                  <a:pt x="1847850" y="428625"/>
                </a:lnTo>
                <a:lnTo>
                  <a:pt x="1885950" y="371475"/>
                </a:lnTo>
                <a:cubicBezTo>
                  <a:pt x="1892300" y="361950"/>
                  <a:pt x="1901380" y="353760"/>
                  <a:pt x="1905000" y="342900"/>
                </a:cubicBezTo>
                <a:lnTo>
                  <a:pt x="1924050" y="285750"/>
                </a:lnTo>
                <a:cubicBezTo>
                  <a:pt x="1927225" y="276225"/>
                  <a:pt x="1931140" y="266915"/>
                  <a:pt x="1933575" y="257175"/>
                </a:cubicBezTo>
                <a:lnTo>
                  <a:pt x="1943100" y="219075"/>
                </a:lnTo>
                <a:cubicBezTo>
                  <a:pt x="1939287" y="203824"/>
                  <a:pt x="1921482" y="128463"/>
                  <a:pt x="1914525" y="123825"/>
                </a:cubicBezTo>
                <a:cubicBezTo>
                  <a:pt x="1905000" y="117475"/>
                  <a:pt x="1896411" y="109424"/>
                  <a:pt x="1885950" y="104775"/>
                </a:cubicBezTo>
                <a:cubicBezTo>
                  <a:pt x="1867600" y="96620"/>
                  <a:pt x="1847850" y="92075"/>
                  <a:pt x="1828800" y="85725"/>
                </a:cubicBezTo>
                <a:lnTo>
                  <a:pt x="1800225" y="76200"/>
                </a:lnTo>
                <a:cubicBezTo>
                  <a:pt x="1790700" y="73025"/>
                  <a:pt x="1780630" y="71165"/>
                  <a:pt x="1771650" y="66675"/>
                </a:cubicBezTo>
                <a:cubicBezTo>
                  <a:pt x="1758950" y="60325"/>
                  <a:pt x="1746733" y="52898"/>
                  <a:pt x="1733550" y="47625"/>
                </a:cubicBezTo>
                <a:cubicBezTo>
                  <a:pt x="1669899" y="22165"/>
                  <a:pt x="1684838" y="32168"/>
                  <a:pt x="1619250" y="19050"/>
                </a:cubicBezTo>
                <a:cubicBezTo>
                  <a:pt x="1514361" y="-1928"/>
                  <a:pt x="1676179" y="21404"/>
                  <a:pt x="1504950" y="0"/>
                </a:cubicBezTo>
                <a:cubicBezTo>
                  <a:pt x="1454150" y="3175"/>
                  <a:pt x="1403258" y="5116"/>
                  <a:pt x="1352550" y="9525"/>
                </a:cubicBezTo>
                <a:cubicBezTo>
                  <a:pt x="1237849" y="19499"/>
                  <a:pt x="1273175" y="9525"/>
                  <a:pt x="1257300" y="9525"/>
                </a:cubicBezTo>
                <a:close/>
              </a:path>
            </a:pathLst>
          </a:custGeom>
          <a:solidFill>
            <a:schemeClr val="accent6">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上弧形箭头 13"/>
          <p:cNvSpPr/>
          <p:nvPr/>
        </p:nvSpPr>
        <p:spPr>
          <a:xfrm rot="20665045">
            <a:off x="1637120" y="2862988"/>
            <a:ext cx="3779492" cy="4184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15" name="TextBox 14"/>
              <p:cNvSpPr txBox="1"/>
              <p:nvPr/>
            </p:nvSpPr>
            <p:spPr>
              <a:xfrm>
                <a:off x="700086" y="234240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1</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00086" y="2342406"/>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6" name="直接箭头连接符 15"/>
          <p:cNvCxnSpPr/>
          <p:nvPr/>
        </p:nvCxnSpPr>
        <p:spPr>
          <a:xfrm>
            <a:off x="1214443" y="2865626"/>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98493" y="3093691"/>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2</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98493" y="3093691"/>
                <a:ext cx="638178" cy="523220"/>
              </a:xfrm>
              <a:prstGeom prst="rect">
                <a:avLst/>
              </a:prstGeom>
              <a:blipFill rotWithShape="1">
                <a:blip r:embed="rId8"/>
                <a:stretch>
                  <a:fillRect/>
                </a:stretch>
              </a:blipFill>
            </p:spPr>
            <p:txBody>
              <a:bodyPr/>
              <a:lstStyle/>
              <a:p>
                <a:r>
                  <a:rPr lang="en-AU">
                    <a:noFill/>
                  </a:rPr>
                  <a:t> </a:t>
                </a:r>
              </a:p>
            </p:txBody>
          </p:sp>
        </mc:Fallback>
      </mc:AlternateContent>
      <p:cxnSp>
        <p:nvCxnSpPr>
          <p:cNvPr id="18" name="直接箭头连接符 17"/>
          <p:cNvCxnSpPr/>
          <p:nvPr/>
        </p:nvCxnSpPr>
        <p:spPr>
          <a:xfrm>
            <a:off x="1012850" y="3616911"/>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522450" y="264072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3</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22450" y="2640726"/>
                <a:ext cx="638178" cy="523220"/>
              </a:xfrm>
              <a:prstGeom prst="rect">
                <a:avLst/>
              </a:prstGeom>
              <a:blipFill rotWithShape="1">
                <a:blip r:embed="rId9"/>
                <a:stretch>
                  <a:fillRect/>
                </a:stretch>
              </a:blipFill>
            </p:spPr>
            <p:txBody>
              <a:bodyPr/>
              <a:lstStyle/>
              <a:p>
                <a:r>
                  <a:rPr lang="en-AU">
                    <a:noFill/>
                  </a:rPr>
                  <a:t> </a:t>
                </a:r>
              </a:p>
            </p:txBody>
          </p:sp>
        </mc:Fallback>
      </mc:AlternateContent>
      <p:cxnSp>
        <p:nvCxnSpPr>
          <p:cNvPr id="20" name="直接箭头连接符 19"/>
          <p:cNvCxnSpPr/>
          <p:nvPr/>
        </p:nvCxnSpPr>
        <p:spPr>
          <a:xfrm>
            <a:off x="4872046" y="3186608"/>
            <a:ext cx="123821" cy="2365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8429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91390" y="3440973"/>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矩形 9"/>
          <p:cNvSpPr/>
          <p:nvPr/>
        </p:nvSpPr>
        <p:spPr>
          <a:xfrm>
            <a:off x="3026710" y="2259568"/>
            <a:ext cx="2133918" cy="369332"/>
          </a:xfrm>
          <a:prstGeom prst="rect">
            <a:avLst/>
          </a:prstGeom>
        </p:spPr>
        <p:txBody>
          <a:bodyPr wrap="none">
            <a:spAutoFit/>
          </a:bodyPr>
          <a:lstStyle/>
          <a:p>
            <a:pPr algn="ctr"/>
            <a:r>
              <a:rPr lang="en-US" dirty="0" smtClean="0"/>
              <a:t>Dose exist in prefix</a:t>
            </a:r>
            <a:endParaRPr lang="en-US" dirty="0"/>
          </a:p>
        </p:txBody>
      </p:sp>
      <p:sp>
        <p:nvSpPr>
          <p:cNvPr id="6" name="椭圆 5"/>
          <p:cNvSpPr/>
          <p:nvPr/>
        </p:nvSpPr>
        <p:spPr>
          <a:xfrm>
            <a:off x="1416375" y="3075385"/>
            <a:ext cx="468000" cy="468000"/>
          </a:xfrm>
          <a:prstGeom prst="ellipse">
            <a:avLst/>
          </a:prstGeom>
          <a:solidFill>
            <a:srgbClr val="00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椭圆 10"/>
          <p:cNvSpPr/>
          <p:nvPr/>
        </p:nvSpPr>
        <p:spPr>
          <a:xfrm>
            <a:off x="1282845" y="3704120"/>
            <a:ext cx="468000" cy="468000"/>
          </a:xfrm>
          <a:prstGeom prst="ellipse">
            <a:avLst/>
          </a:prstGeom>
          <a:solidFill>
            <a:schemeClr val="accent6">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上弧形箭头 13"/>
          <p:cNvSpPr/>
          <p:nvPr/>
        </p:nvSpPr>
        <p:spPr>
          <a:xfrm rot="20665045">
            <a:off x="1637120" y="2862988"/>
            <a:ext cx="3779492" cy="4184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 name="矩形 14"/>
          <p:cNvSpPr/>
          <p:nvPr/>
        </p:nvSpPr>
        <p:spPr>
          <a:xfrm>
            <a:off x="5373334" y="2978459"/>
            <a:ext cx="538477" cy="321365"/>
          </a:xfrm>
          <a:prstGeom prst="rect">
            <a:avLst/>
          </a:prstGeom>
          <a:solidFill>
            <a:schemeClr val="accent6">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3" name="TextBox 12"/>
              <p:cNvSpPr txBox="1"/>
              <p:nvPr/>
            </p:nvSpPr>
            <p:spPr>
              <a:xfrm>
                <a:off x="700086" y="234240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1</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00086" y="2342406"/>
                <a:ext cx="638178" cy="523220"/>
              </a:xfrm>
              <a:prstGeom prst="rect">
                <a:avLst/>
              </a:prstGeom>
              <a:blipFill rotWithShape="1">
                <a:blip r:embed="rId7"/>
                <a:stretch>
                  <a:fillRect/>
                </a:stretch>
              </a:blipFill>
            </p:spPr>
            <p:txBody>
              <a:bodyPr/>
              <a:lstStyle/>
              <a:p>
                <a:r>
                  <a:rPr lang="en-AU">
                    <a:noFill/>
                  </a:rPr>
                  <a:t> </a:t>
                </a:r>
              </a:p>
            </p:txBody>
          </p:sp>
        </mc:Fallback>
      </mc:AlternateContent>
      <p:cxnSp>
        <p:nvCxnSpPr>
          <p:cNvPr id="16" name="直接箭头连接符 15"/>
          <p:cNvCxnSpPr/>
          <p:nvPr/>
        </p:nvCxnSpPr>
        <p:spPr>
          <a:xfrm>
            <a:off x="1214443" y="2865626"/>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98493" y="3093691"/>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b="0" i="1" smtClean="0">
                              <a:latin typeface="Cambria Math"/>
                              <a:cs typeface="+mn-cs"/>
                            </a:rPr>
                            <m:t>𝑣</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2</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98493" y="3093691"/>
                <a:ext cx="638178" cy="523220"/>
              </a:xfrm>
              <a:prstGeom prst="rect">
                <a:avLst/>
              </a:prstGeom>
              <a:blipFill rotWithShape="1">
                <a:blip r:embed="rId8"/>
                <a:stretch>
                  <a:fillRect/>
                </a:stretch>
              </a:blipFill>
            </p:spPr>
            <p:txBody>
              <a:bodyPr/>
              <a:lstStyle/>
              <a:p>
                <a:r>
                  <a:rPr lang="en-AU">
                    <a:noFill/>
                  </a:rPr>
                  <a:t> </a:t>
                </a:r>
              </a:p>
            </p:txBody>
          </p:sp>
        </mc:Fallback>
      </mc:AlternateContent>
      <p:cxnSp>
        <p:nvCxnSpPr>
          <p:cNvPr id="18" name="直接箭头连接符 17"/>
          <p:cNvCxnSpPr/>
          <p:nvPr/>
        </p:nvCxnSpPr>
        <p:spPr>
          <a:xfrm>
            <a:off x="1012850" y="3616911"/>
            <a:ext cx="263775" cy="25714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522450" y="264072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3</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22450" y="2640726"/>
                <a:ext cx="638178" cy="523220"/>
              </a:xfrm>
              <a:prstGeom prst="rect">
                <a:avLst/>
              </a:prstGeom>
              <a:blipFill rotWithShape="1">
                <a:blip r:embed="rId9"/>
                <a:stretch>
                  <a:fillRect/>
                </a:stretch>
              </a:blipFill>
            </p:spPr>
            <p:txBody>
              <a:bodyPr/>
              <a:lstStyle/>
              <a:p>
                <a:r>
                  <a:rPr lang="en-AU">
                    <a:noFill/>
                  </a:rPr>
                  <a:t> </a:t>
                </a:r>
              </a:p>
            </p:txBody>
          </p:sp>
        </mc:Fallback>
      </mc:AlternateContent>
      <p:cxnSp>
        <p:nvCxnSpPr>
          <p:cNvPr id="20" name="直接箭头连接符 19"/>
          <p:cNvCxnSpPr/>
          <p:nvPr/>
        </p:nvCxnSpPr>
        <p:spPr>
          <a:xfrm>
            <a:off x="4872046" y="3186608"/>
            <a:ext cx="123821" cy="2365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038414" y="2121932"/>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2</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038414" y="2121932"/>
                <a:ext cx="638178" cy="523220"/>
              </a:xfrm>
              <a:prstGeom prst="rect">
                <a:avLst/>
              </a:prstGeom>
              <a:blipFill rotWithShape="1">
                <a:blip r:embed="rId10"/>
                <a:stretch>
                  <a:fillRect/>
                </a:stretch>
              </a:blipFill>
            </p:spPr>
            <p:txBody>
              <a:bodyPr/>
              <a:lstStyle/>
              <a:p>
                <a:r>
                  <a:rPr lang="en-AU">
                    <a:noFill/>
                  </a:rPr>
                  <a:t> </a:t>
                </a:r>
              </a:p>
            </p:txBody>
          </p:sp>
        </mc:Fallback>
      </mc:AlternateContent>
      <p:cxnSp>
        <p:nvCxnSpPr>
          <p:cNvPr id="22" name="直接箭头连接符 21"/>
          <p:cNvCxnSpPr>
            <a:stCxn id="21" idx="2"/>
          </p:cNvCxnSpPr>
          <p:nvPr/>
        </p:nvCxnSpPr>
        <p:spPr>
          <a:xfrm>
            <a:off x="5357503" y="2645152"/>
            <a:ext cx="131887" cy="3266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446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91390" y="3440973"/>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0" name="矩形 9"/>
              <p:cNvSpPr/>
              <p:nvPr/>
            </p:nvSpPr>
            <p:spPr>
              <a:xfrm>
                <a:off x="2475384" y="1718012"/>
                <a:ext cx="3863237" cy="369332"/>
              </a:xfrm>
              <a:prstGeom prst="rect">
                <a:avLst/>
              </a:prstGeom>
            </p:spPr>
            <p:txBody>
              <a:bodyPr wrap="none">
                <a:spAutoFit/>
              </a:bodyPr>
              <a:lstStyle/>
              <a:p>
                <a:pPr algn="ctr"/>
                <a:r>
                  <a:rPr lang="en-US" b="1" dirty="0" smtClean="0"/>
                  <a:t>Verify</a:t>
                </a:r>
                <a:r>
                  <a:rPr lang="en-US" dirty="0" smtClean="0"/>
                  <a:t>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1</m:t>
                        </m:r>
                      </m:sub>
                    </m:sSub>
                  </m:oMath>
                </a14:m>
                <a:r>
                  <a:rPr lang="en-US" dirty="0" smtClean="0"/>
                  <a:t> and </a:t>
                </a:r>
                <a14:m>
                  <m:oMath xmlns:m="http://schemas.openxmlformats.org/officeDocument/2006/math">
                    <m:sSub>
                      <m:sSubPr>
                        <m:ctrlPr>
                          <a:rPr lang="en-US" b="0" i="1" smtClean="0">
                            <a:latin typeface="Cambria Math"/>
                          </a:rPr>
                        </m:ctrlPr>
                      </m:sSubPr>
                      <m:e>
                        <m:r>
                          <a:rPr lang="en-US" i="1">
                            <a:latin typeface="Cambria Math"/>
                          </a:rPr>
                          <m:t>𝑤</m:t>
                        </m:r>
                      </m:e>
                      <m:sub>
                        <m:r>
                          <a:rPr lang="en-US" b="0" i="1" smtClean="0">
                            <a:latin typeface="Cambria Math"/>
                          </a:rPr>
                          <m:t>3</m:t>
                        </m:r>
                      </m:sub>
                    </m:sSub>
                    <m:r>
                      <a:rPr lang="en-US" b="0" i="1" smtClean="0">
                        <a:latin typeface="Cambria Math"/>
                      </a:rPr>
                      <m:t>.</m:t>
                    </m:r>
                    <m:r>
                      <a:rPr lang="en-US" b="0" i="1" smtClean="0">
                        <a:latin typeface="Cambria Math"/>
                      </a:rPr>
                      <m:t>𝑠𝑒𝑡</m:t>
                    </m:r>
                    <m:r>
                      <a:rPr lang="en-US" b="0" i="1" smtClean="0">
                        <a:latin typeface="Cambria Math"/>
                      </a:rPr>
                      <m:t>=</m:t>
                    </m:r>
                    <m:d>
                      <m:dPr>
                        <m:begChr m:val="{"/>
                        <m:endChr m:val="}"/>
                        <m:ctrlPr>
                          <a:rPr lang="en-US" b="0" i="1" smtClean="0">
                            <a:latin typeface="Cambria Math"/>
                          </a:rPr>
                        </m:ctrlPr>
                      </m:dPr>
                      <m:e>
                        <m:sSub>
                          <m:sSubPr>
                            <m:ctrlPr>
                              <a:rPr lang="en-US" i="1">
                                <a:latin typeface="Cambria Math"/>
                              </a:rPr>
                            </m:ctrlPr>
                          </m:sSubPr>
                          <m:e>
                            <m:r>
                              <a:rPr lang="en-US" i="1">
                                <a:latin typeface="Cambria Math"/>
                              </a:rPr>
                              <m:t>𝑒</m:t>
                            </m:r>
                          </m:e>
                          <m:sub>
                            <m:r>
                              <a:rPr lang="en-US" i="1">
                                <a:latin typeface="Cambria Math"/>
                              </a:rPr>
                              <m:t>1</m:t>
                            </m:r>
                          </m:sub>
                        </m:sSub>
                        <m:r>
                          <a:rPr lang="en-US" i="1">
                            <a:latin typeface="Cambria Math"/>
                          </a:rPr>
                          <m:t>, </m:t>
                        </m:r>
                        <m:sSub>
                          <m:sSubPr>
                            <m:ctrlPr>
                              <a:rPr lang="en-US" i="1">
                                <a:latin typeface="Cambria Math"/>
                              </a:rPr>
                            </m:ctrlPr>
                          </m:sSubPr>
                          <m:e>
                            <m:r>
                              <a:rPr lang="en-US" i="1">
                                <a:latin typeface="Cambria Math"/>
                              </a:rPr>
                              <m:t>𝑒</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𝑒</m:t>
                            </m:r>
                          </m:e>
                          <m:sub>
                            <m:r>
                              <a:rPr lang="en-US" i="1">
                                <a:latin typeface="Cambria Math"/>
                              </a:rPr>
                              <m:t>3</m:t>
                            </m:r>
                          </m:sub>
                        </m:sSub>
                      </m:e>
                    </m:d>
                  </m:oMath>
                </a14:m>
                <a:r>
                  <a:rPr lang="en-US" dirty="0" smtClean="0"/>
                  <a:t>    </a:t>
                </a:r>
                <a:endParaRPr lang="en-US" dirty="0"/>
              </a:p>
            </p:txBody>
          </p:sp>
        </mc:Choice>
        <mc:Fallback xmlns="">
          <p:sp>
            <p:nvSpPr>
              <p:cNvPr id="10" name="矩形 9"/>
              <p:cNvSpPr>
                <a:spLocks noRot="1" noChangeAspect="1" noMove="1" noResize="1" noEditPoints="1" noAdjustHandles="1" noChangeArrowheads="1" noChangeShapeType="1" noTextEdit="1"/>
              </p:cNvSpPr>
              <p:nvPr/>
            </p:nvSpPr>
            <p:spPr>
              <a:xfrm>
                <a:off x="2475384" y="1718012"/>
                <a:ext cx="3863237" cy="369332"/>
              </a:xfrm>
              <a:prstGeom prst="rect">
                <a:avLst/>
              </a:prstGeom>
              <a:blipFill rotWithShape="1">
                <a:blip r:embed="rId7"/>
                <a:stretch>
                  <a:fillRect t="-8333" b="-26667"/>
                </a:stretch>
              </a:blipFill>
            </p:spPr>
            <p:txBody>
              <a:bodyPr/>
              <a:lstStyle/>
              <a:p>
                <a:r>
                  <a:rPr lang="en-AU">
                    <a:noFill/>
                  </a:rPr>
                  <a:t> </a:t>
                </a:r>
              </a:p>
            </p:txBody>
          </p:sp>
        </mc:Fallback>
      </mc:AlternateContent>
      <p:sp>
        <p:nvSpPr>
          <p:cNvPr id="6" name="椭圆 5"/>
          <p:cNvSpPr/>
          <p:nvPr/>
        </p:nvSpPr>
        <p:spPr>
          <a:xfrm>
            <a:off x="1416375" y="3075385"/>
            <a:ext cx="468000" cy="468000"/>
          </a:xfrm>
          <a:prstGeom prst="ellipse">
            <a:avLst/>
          </a:prstGeom>
          <a:solidFill>
            <a:srgbClr val="00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椭圆 10"/>
          <p:cNvSpPr/>
          <p:nvPr/>
        </p:nvSpPr>
        <p:spPr>
          <a:xfrm>
            <a:off x="1282845" y="3704120"/>
            <a:ext cx="468000" cy="468000"/>
          </a:xfrm>
          <a:prstGeom prst="ellipse">
            <a:avLst/>
          </a:prstGeom>
          <a:solidFill>
            <a:schemeClr val="accent6">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矩形 14"/>
          <p:cNvSpPr/>
          <p:nvPr/>
        </p:nvSpPr>
        <p:spPr>
          <a:xfrm>
            <a:off x="5373334" y="2978459"/>
            <a:ext cx="538477" cy="321365"/>
          </a:xfrm>
          <a:prstGeom prst="rect">
            <a:avLst/>
          </a:prstGeom>
          <a:solidFill>
            <a:schemeClr val="accent6">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4" name="TextBox 13"/>
              <p:cNvSpPr txBox="1"/>
              <p:nvPr/>
            </p:nvSpPr>
            <p:spPr>
              <a:xfrm>
                <a:off x="4522450" y="264072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3</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522450" y="2640726"/>
                <a:ext cx="638178" cy="523220"/>
              </a:xfrm>
              <a:prstGeom prst="rect">
                <a:avLst/>
              </a:prstGeom>
              <a:blipFill rotWithShape="1">
                <a:blip r:embed="rId8"/>
                <a:stretch>
                  <a:fillRect/>
                </a:stretch>
              </a:blipFill>
            </p:spPr>
            <p:txBody>
              <a:bodyPr/>
              <a:lstStyle/>
              <a:p>
                <a:r>
                  <a:rPr lang="en-AU">
                    <a:noFill/>
                  </a:rPr>
                  <a:t> </a:t>
                </a:r>
              </a:p>
            </p:txBody>
          </p:sp>
        </mc:Fallback>
      </mc:AlternateContent>
      <p:cxnSp>
        <p:nvCxnSpPr>
          <p:cNvPr id="16" name="直接箭头连接符 15"/>
          <p:cNvCxnSpPr/>
          <p:nvPr/>
        </p:nvCxnSpPr>
        <p:spPr>
          <a:xfrm>
            <a:off x="4872046" y="3186608"/>
            <a:ext cx="123821" cy="2365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579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91390" y="3440973"/>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椭圆 5"/>
          <p:cNvSpPr/>
          <p:nvPr/>
        </p:nvSpPr>
        <p:spPr>
          <a:xfrm>
            <a:off x="1416375" y="3075385"/>
            <a:ext cx="468000" cy="468000"/>
          </a:xfrm>
          <a:prstGeom prst="ellipse">
            <a:avLst/>
          </a:prstGeom>
          <a:solidFill>
            <a:srgbClr val="00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椭圆 10"/>
          <p:cNvSpPr/>
          <p:nvPr/>
        </p:nvSpPr>
        <p:spPr>
          <a:xfrm>
            <a:off x="1282845" y="3704120"/>
            <a:ext cx="468000" cy="468000"/>
          </a:xfrm>
          <a:prstGeom prst="ellipse">
            <a:avLst/>
          </a:prstGeom>
          <a:solidFill>
            <a:schemeClr val="accent6">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矩形 14"/>
          <p:cNvSpPr/>
          <p:nvPr/>
        </p:nvSpPr>
        <p:spPr>
          <a:xfrm>
            <a:off x="5373334" y="2978459"/>
            <a:ext cx="538477" cy="321365"/>
          </a:xfrm>
          <a:prstGeom prst="rect">
            <a:avLst/>
          </a:prstGeom>
          <a:solidFill>
            <a:schemeClr val="accent6">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 name="TextBox 3"/>
              <p:cNvSpPr txBox="1"/>
              <p:nvPr/>
            </p:nvSpPr>
            <p:spPr>
              <a:xfrm>
                <a:off x="3429000" y="3393006"/>
                <a:ext cx="1449492" cy="369332"/>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i="0" u="none" strike="noStrike" kern="1200" cap="none" spc="0" normalizeH="0" baseline="0" noProof="0" dirty="0" smtClean="0">
                    <a:ln>
                      <a:noFill/>
                    </a:ln>
                    <a:solidFill>
                      <a:schemeClr val="tx1"/>
                    </a:solidFill>
                    <a:effectLst/>
                    <a:uLnTx/>
                    <a:uFillTx/>
                    <a:latin typeface="+mn-lt"/>
                    <a:ea typeface="+mn-ea"/>
                    <a:cs typeface="+mn-cs"/>
                  </a:rPr>
                  <a:t>Result: </a:t>
                </a:r>
                <a14:m>
                  <m:oMath xmlns:m="http://schemas.openxmlformats.org/officeDocument/2006/math">
                    <m:d>
                      <m:dPr>
                        <m:begChr m:val="{"/>
                        <m:endChr m:val="}"/>
                        <m:ctrlPr>
                          <a:rPr kumimoji="0" lang="en-US" i="1" u="none" strike="noStrike" kern="1200" cap="none" spc="0" normalizeH="0" baseline="0" noProof="0" dirty="0" smtClean="0">
                            <a:ln>
                              <a:noFill/>
                            </a:ln>
                            <a:solidFill>
                              <a:schemeClr val="tx1"/>
                            </a:solidFill>
                            <a:effectLst/>
                            <a:uLnTx/>
                            <a:uFillTx/>
                            <a:latin typeface="Cambria Math"/>
                            <a:ea typeface="+mn-ea"/>
                            <a:cs typeface="+mn-cs"/>
                          </a:rPr>
                        </m:ctrlPr>
                      </m:dPr>
                      <m:e>
                        <m:sSub>
                          <m:sSubPr>
                            <m:ctrlPr>
                              <a:rPr kumimoji="0" lang="en-US" i="1" u="none" strike="noStrike" kern="1200" cap="none" spc="0" normalizeH="0" baseline="0" noProof="0" dirty="0" smtClean="0">
                                <a:ln>
                                  <a:noFill/>
                                </a:ln>
                                <a:solidFill>
                                  <a:schemeClr val="tx1"/>
                                </a:solidFill>
                                <a:effectLst/>
                                <a:uLnTx/>
                                <a:uFillTx/>
                                <a:latin typeface="Cambria Math"/>
                                <a:ea typeface="+mn-ea"/>
                                <a:cs typeface="+mn-cs"/>
                              </a:rPr>
                            </m:ctrlPr>
                          </m:sSubPr>
                          <m:e>
                            <m:r>
                              <a:rPr kumimoji="0" lang="en-US" b="0" i="1" u="none" strike="noStrike" kern="1200" cap="none" spc="0" normalizeH="0" baseline="0" noProof="0" dirty="0" smtClean="0">
                                <a:ln>
                                  <a:noFill/>
                                </a:ln>
                                <a:solidFill>
                                  <a:schemeClr val="tx1"/>
                                </a:solidFill>
                                <a:effectLst/>
                                <a:uLnTx/>
                                <a:uFillTx/>
                                <a:latin typeface="Cambria Math"/>
                                <a:ea typeface="+mn-ea"/>
                                <a:cs typeface="+mn-cs"/>
                              </a:rPr>
                              <m:t>𝑟</m:t>
                            </m:r>
                          </m:e>
                          <m:sub>
                            <m:r>
                              <a:rPr kumimoji="0" lang="en-US" b="0" i="1" u="none" strike="noStrike" kern="1200" cap="none" spc="0" normalizeH="0" baseline="0" noProof="0" dirty="0" smtClean="0">
                                <a:ln>
                                  <a:noFill/>
                                </a:ln>
                                <a:solidFill>
                                  <a:schemeClr val="tx1"/>
                                </a:solidFill>
                                <a:effectLst/>
                                <a:uLnTx/>
                                <a:uFillTx/>
                                <a:latin typeface="Cambria Math"/>
                                <a:ea typeface="+mn-ea"/>
                                <a:cs typeface="+mn-cs"/>
                              </a:rPr>
                              <m:t>1</m:t>
                            </m:r>
                          </m:sub>
                        </m:sSub>
                      </m:e>
                    </m:d>
                  </m:oMath>
                </a14:m>
                <a:r>
                  <a:rPr kumimoji="0" lang="en-US" i="0" u="none" strike="noStrike" kern="1200" cap="none" spc="0" normalizeH="0" baseline="0" noProof="0" dirty="0" smtClean="0">
                    <a:ln>
                      <a:noFill/>
                    </a:ln>
                    <a:solidFill>
                      <a:schemeClr val="tx1"/>
                    </a:solidFill>
                    <a:effectLst/>
                    <a:uLnTx/>
                    <a:uFillTx/>
                    <a:latin typeface="+mn-lt"/>
                    <a:ea typeface="+mn-ea"/>
                    <a:cs typeface="+mn-cs"/>
                  </a:rPr>
                  <a:t> </a:t>
                </a:r>
                <a:endParaRPr kumimoji="0" lang="en-AU" i="0" u="none" strike="noStrike" kern="1200" cap="none" spc="0" normalizeH="0" baseline="0" noProof="0" dirty="0" smtClean="0">
                  <a:ln>
                    <a:noFill/>
                  </a:ln>
                  <a:solidFill>
                    <a:schemeClr val="tx1"/>
                  </a:solidFill>
                  <a:effectLst/>
                  <a:uLnTx/>
                  <a:uFillTx/>
                  <a:latin typeface="+mn-lt"/>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29000" y="3393006"/>
                <a:ext cx="1449492" cy="369332"/>
              </a:xfrm>
              <a:prstGeom prst="rect">
                <a:avLst/>
              </a:prstGeom>
              <a:blipFill rotWithShape="1">
                <a:blip r:embed="rId7"/>
                <a:stretch>
                  <a:fillRect l="-3797" t="-8333" b="-26667"/>
                </a:stretch>
              </a:blipFill>
            </p:spPr>
            <p:txBody>
              <a:bodyPr/>
              <a:lstStyle/>
              <a:p>
                <a:r>
                  <a:rPr lang="en-AU">
                    <a:noFill/>
                  </a:rPr>
                  <a:t> </a:t>
                </a:r>
              </a:p>
            </p:txBody>
          </p:sp>
        </mc:Fallback>
      </mc:AlternateContent>
      <p:cxnSp>
        <p:nvCxnSpPr>
          <p:cNvPr id="16" name="直接箭头连接符 15"/>
          <p:cNvCxnSpPr>
            <a:endCxn id="3" idx="1"/>
          </p:cNvCxnSpPr>
          <p:nvPr/>
        </p:nvCxnSpPr>
        <p:spPr>
          <a:xfrm flipV="1">
            <a:off x="4676778" y="3601656"/>
            <a:ext cx="214612" cy="32131"/>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矩形 17"/>
              <p:cNvSpPr/>
              <p:nvPr/>
            </p:nvSpPr>
            <p:spPr>
              <a:xfrm>
                <a:off x="2727475" y="1718012"/>
                <a:ext cx="3359060" cy="369332"/>
              </a:xfrm>
              <a:prstGeom prst="rect">
                <a:avLst/>
              </a:prstGeom>
            </p:spPr>
            <p:txBody>
              <a:bodyPr wrap="none">
                <a:spAutoFit/>
              </a:bodyPr>
              <a:lstStyle/>
              <a:p>
                <a:pPr algn="ctr"/>
                <a:r>
                  <a:rPr lang="en-US" b="1" dirty="0" smtClean="0"/>
                  <a:t>Generate result </a:t>
                </a:r>
                <a:r>
                  <a:rPr lang="en-US" dirty="0" smtClean="0"/>
                  <a:t>for</a:t>
                </a:r>
                <a:r>
                  <a:rPr lang="en-US" b="1" dirty="0" smtClean="0"/>
                  <a:t> </a:t>
                </a:r>
                <a14:m>
                  <m:oMath xmlns:m="http://schemas.openxmlformats.org/officeDocument/2006/math">
                    <m:sSub>
                      <m:sSubPr>
                        <m:ctrlPr>
                          <a:rPr lang="en-US" i="1" smtClean="0">
                            <a:latin typeface="Cambria Math"/>
                          </a:rPr>
                        </m:ctrlPr>
                      </m:sSubPr>
                      <m:e>
                        <m:r>
                          <a:rPr lang="en-US" i="1">
                            <a:latin typeface="Cambria Math"/>
                          </a:rPr>
                          <m:t>𝑤</m:t>
                        </m:r>
                      </m:e>
                      <m:sub>
                        <m:r>
                          <a:rPr lang="en-US" b="0" i="1" smtClean="0">
                            <a:latin typeface="Cambria Math"/>
                          </a:rPr>
                          <m:t>3</m:t>
                        </m:r>
                      </m:sub>
                    </m:sSub>
                  </m:oMath>
                </a14:m>
                <a:r>
                  <a:rPr lang="en-US" dirty="0" smtClean="0"/>
                  <a:t>: </a:t>
                </a:r>
                <a14:m>
                  <m:oMath xmlns:m="http://schemas.openxmlformats.org/officeDocument/2006/math">
                    <m:d>
                      <m:dPr>
                        <m:begChr m:val="{"/>
                        <m:endChr m:val="}"/>
                        <m:ctrlPr>
                          <a:rPr lang="en-US" b="0" i="1" smtClean="0">
                            <a:latin typeface="Cambria Math"/>
                          </a:rPr>
                        </m:ctrlPr>
                      </m:dPr>
                      <m:e>
                        <m:sSub>
                          <m:sSubPr>
                            <m:ctrlPr>
                              <a:rPr lang="en-US" i="1">
                                <a:latin typeface="Cambria Math"/>
                              </a:rPr>
                            </m:ctrlPr>
                          </m:sSubPr>
                          <m:e>
                            <m:r>
                              <a:rPr lang="en-US" b="0" i="1" smtClean="0">
                                <a:latin typeface="Cambria Math"/>
                              </a:rPr>
                              <m:t>𝑟</m:t>
                            </m:r>
                          </m:e>
                          <m:sub>
                            <m:r>
                              <a:rPr lang="en-US" i="1">
                                <a:latin typeface="Cambria Math"/>
                              </a:rPr>
                              <m:t>1</m:t>
                            </m:r>
                          </m:sub>
                        </m:sSub>
                      </m:e>
                    </m:d>
                  </m:oMath>
                </a14:m>
                <a:r>
                  <a:rPr lang="en-US" dirty="0" smtClean="0"/>
                  <a:t>    </a:t>
                </a:r>
                <a:endParaRPr lang="en-US" dirty="0"/>
              </a:p>
            </p:txBody>
          </p:sp>
        </mc:Choice>
        <mc:Fallback xmlns="">
          <p:sp>
            <p:nvSpPr>
              <p:cNvPr id="18" name="矩形 17"/>
              <p:cNvSpPr>
                <a:spLocks noRot="1" noChangeAspect="1" noMove="1" noResize="1" noEditPoints="1" noAdjustHandles="1" noChangeArrowheads="1" noChangeShapeType="1" noTextEdit="1"/>
              </p:cNvSpPr>
              <p:nvPr/>
            </p:nvSpPr>
            <p:spPr>
              <a:xfrm>
                <a:off x="2727475" y="1718012"/>
                <a:ext cx="3359060" cy="369332"/>
              </a:xfrm>
              <a:prstGeom prst="rect">
                <a:avLst/>
              </a:prstGeom>
              <a:blipFill rotWithShape="1">
                <a:blip r:embed="rId8"/>
                <a:stretch>
                  <a:fillRect t="-8333" b="-26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22450" y="2640726"/>
                <a:ext cx="638178" cy="52322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chemeClr val="tx1"/>
                              </a:solidFill>
                              <a:effectLst/>
                              <a:uLnTx/>
                              <a:uFillTx/>
                              <a:latin typeface="Cambria Math"/>
                              <a:ea typeface="+mn-ea"/>
                              <a:cs typeface="+mn-cs"/>
                            </a:rPr>
                          </m:ctrlPr>
                        </m:sSubPr>
                        <m:e>
                          <m:r>
                            <a:rPr lang="en-US" sz="2800" i="1">
                              <a:latin typeface="Cambria Math"/>
                              <a:cs typeface="+mn-cs"/>
                            </a:rPr>
                            <m:t>𝑤</m:t>
                          </m:r>
                        </m:e>
                        <m:sub>
                          <m:r>
                            <a:rPr kumimoji="0" lang="en-US" sz="2800" b="0" i="1" u="none" strike="noStrike" kern="1200" cap="none" spc="0" normalizeH="0" baseline="0" noProof="0" smtClean="0">
                              <a:ln>
                                <a:noFill/>
                              </a:ln>
                              <a:solidFill>
                                <a:schemeClr val="tx1"/>
                              </a:solidFill>
                              <a:effectLst/>
                              <a:uLnTx/>
                              <a:uFillTx/>
                              <a:latin typeface="Cambria Math"/>
                              <a:ea typeface="+mn-ea"/>
                              <a:cs typeface="+mn-cs"/>
                            </a:rPr>
                            <m:t>3</m:t>
                          </m:r>
                        </m:sub>
                      </m:sSub>
                    </m:oMath>
                  </m:oMathPara>
                </a14:m>
                <a:endParaRPr kumimoji="0" lang="en-AU" sz="28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522450" y="2640726"/>
                <a:ext cx="638178" cy="523220"/>
              </a:xfrm>
              <a:prstGeom prst="rect">
                <a:avLst/>
              </a:prstGeom>
              <a:blipFill rotWithShape="1">
                <a:blip r:embed="rId9"/>
                <a:stretch>
                  <a:fillRect/>
                </a:stretch>
              </a:blipFill>
            </p:spPr>
            <p:txBody>
              <a:bodyPr/>
              <a:lstStyle/>
              <a:p>
                <a:r>
                  <a:rPr lang="en-AU">
                    <a:noFill/>
                  </a:rPr>
                  <a:t> </a:t>
                </a:r>
              </a:p>
            </p:txBody>
          </p:sp>
        </mc:Fallback>
      </mc:AlternateContent>
      <p:cxnSp>
        <p:nvCxnSpPr>
          <p:cNvPr id="21" name="直接箭头连接符 20"/>
          <p:cNvCxnSpPr/>
          <p:nvPr/>
        </p:nvCxnSpPr>
        <p:spPr>
          <a:xfrm>
            <a:off x="4872046" y="3186608"/>
            <a:ext cx="123821" cy="2365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043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2290970" y="4648200"/>
            <a:ext cx="819048" cy="914286"/>
          </a:xfrm>
          <a:prstGeom prst="rect">
            <a:avLst/>
          </a:prstGeom>
          <a:noFill/>
          <a:ln w="9525">
            <a:noFill/>
            <a:miter lim="800000"/>
            <a:headEnd/>
            <a:tailEnd/>
          </a:ln>
        </p:spPr>
      </p:pic>
      <p:sp>
        <p:nvSpPr>
          <p:cNvPr id="5" name="Text Box 12"/>
          <p:cNvSpPr txBox="1">
            <a:spLocks noChangeArrowheads="1"/>
          </p:cNvSpPr>
          <p:nvPr/>
        </p:nvSpPr>
        <p:spPr bwMode="auto">
          <a:xfrm>
            <a:off x="1681371" y="5597556"/>
            <a:ext cx="1962640" cy="369332"/>
          </a:xfrm>
          <a:prstGeom prst="rect">
            <a:avLst/>
          </a:prstGeom>
          <a:noFill/>
          <a:ln w="9525">
            <a:noFill/>
            <a:miter lim="800000"/>
            <a:headEnd/>
            <a:tailEnd/>
          </a:ln>
        </p:spPr>
        <p:txBody>
          <a:bodyPr wrap="square">
            <a:spAutoFit/>
          </a:bodyPr>
          <a:lstStyle/>
          <a:p>
            <a:pPr algn="ctr" defTabSz="914400"/>
            <a:r>
              <a:rPr lang="en-GB" dirty="0" smtClean="0">
                <a:solidFill>
                  <a:srgbClr val="5F5F5F"/>
                </a:solidFill>
                <a:latin typeface="Times New Roman" pitchFamily="18" charset="0"/>
              </a:rPr>
              <a:t>Human Resource</a:t>
            </a:r>
            <a:endParaRPr lang="el-GR" dirty="0">
              <a:solidFill>
                <a:srgbClr val="5F5F5F"/>
              </a:solidFill>
              <a:latin typeface="Times New Roman" pitchFamily="18" charset="0"/>
            </a:endParaRPr>
          </a:p>
        </p:txBody>
      </p:sp>
      <p:sp>
        <p:nvSpPr>
          <p:cNvPr id="8" name="圆角矩形 7"/>
          <p:cNvSpPr/>
          <p:nvPr/>
        </p:nvSpPr>
        <p:spPr>
          <a:xfrm>
            <a:off x="611670" y="1272575"/>
            <a:ext cx="3360695" cy="4439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Job Advertisements</a:t>
            </a:r>
          </a:p>
        </p:txBody>
      </p:sp>
      <p:sp>
        <p:nvSpPr>
          <p:cNvPr id="15" name="圆角矩形 14"/>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Set Containment Join</a:t>
            </a:r>
            <a:endParaRPr lang="en-AU" sz="3600" dirty="0">
              <a:solidFill>
                <a:schemeClr val="bg1"/>
              </a:solidFill>
            </a:endParaRP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706643225"/>
                  </p:ext>
                </p:extLst>
              </p:nvPr>
            </p:nvGraphicFramePr>
            <p:xfrm>
              <a:off x="603347" y="1762125"/>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Required Skills</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706643225"/>
                  </p:ext>
                </p:extLst>
              </p:nvPr>
            </p:nvGraphicFramePr>
            <p:xfrm>
              <a:off x="603347" y="1762125"/>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Required Skills</a:t>
                          </a:r>
                          <a:endParaRPr lang="en-AU" sz="1800" dirty="0"/>
                        </a:p>
                      </a:txBody>
                      <a:tcPr/>
                    </a:tc>
                  </a:tr>
                  <a:tr h="398145">
                    <a:tc>
                      <a:txBody>
                        <a:bodyPr/>
                        <a:lstStyle/>
                        <a:p>
                          <a:endParaRPr lang="en-US"/>
                        </a:p>
                      </a:txBody>
                      <a:tcPr>
                        <a:blipFill rotWithShape="1">
                          <a:blip r:embed="rId4"/>
                          <a:stretch>
                            <a:fillRect l="-552" t="-106061" r="-205525" b="-296970"/>
                          </a:stretch>
                        </a:blipFill>
                      </a:tcPr>
                    </a:tc>
                    <a:tc>
                      <a:txBody>
                        <a:bodyPr/>
                        <a:lstStyle/>
                        <a:p>
                          <a:endParaRPr lang="en-US"/>
                        </a:p>
                      </a:txBody>
                      <a:tcPr>
                        <a:blipFill rotWithShape="1">
                          <a:blip r:embed="rId4"/>
                          <a:stretch>
                            <a:fillRect l="-48925" t="-106061" b="-296970"/>
                          </a:stretch>
                        </a:blipFill>
                      </a:tcPr>
                    </a:tc>
                  </a:tr>
                  <a:tr h="398145">
                    <a:tc>
                      <a:txBody>
                        <a:bodyPr/>
                        <a:lstStyle/>
                        <a:p>
                          <a:endParaRPr lang="en-US"/>
                        </a:p>
                      </a:txBody>
                      <a:tcPr>
                        <a:blipFill rotWithShape="1">
                          <a:blip r:embed="rId4"/>
                          <a:stretch>
                            <a:fillRect l="-552" t="-209231" r="-205525" b="-201538"/>
                          </a:stretch>
                        </a:blipFill>
                      </a:tcPr>
                    </a:tc>
                    <a:tc>
                      <a:txBody>
                        <a:bodyPr/>
                        <a:lstStyle/>
                        <a:p>
                          <a:endParaRPr lang="en-US"/>
                        </a:p>
                      </a:txBody>
                      <a:tcPr>
                        <a:blipFill rotWithShape="1">
                          <a:blip r:embed="rId4"/>
                          <a:stretch>
                            <a:fillRect l="-48925" t="-209231" b="-201538"/>
                          </a:stretch>
                        </a:blipFill>
                      </a:tcPr>
                    </a:tc>
                  </a:tr>
                  <a:tr h="398145">
                    <a:tc>
                      <a:txBody>
                        <a:bodyPr/>
                        <a:lstStyle/>
                        <a:p>
                          <a:endParaRPr lang="en-US"/>
                        </a:p>
                      </a:txBody>
                      <a:tcPr>
                        <a:blipFill rotWithShape="1">
                          <a:blip r:embed="rId4"/>
                          <a:stretch>
                            <a:fillRect l="-552" t="-304545" r="-205525" b="-98485"/>
                          </a:stretch>
                        </a:blipFill>
                      </a:tcPr>
                    </a:tc>
                    <a:tc>
                      <a:txBody>
                        <a:bodyPr/>
                        <a:lstStyle/>
                        <a:p>
                          <a:endParaRPr lang="en-US"/>
                        </a:p>
                      </a:txBody>
                      <a:tcPr>
                        <a:blipFill rotWithShape="1">
                          <a:blip r:embed="rId4"/>
                          <a:stretch>
                            <a:fillRect l="-48925" t="-304545" b="-98485"/>
                          </a:stretch>
                        </a:blipFill>
                      </a:tcPr>
                    </a:tc>
                  </a:tr>
                  <a:tr h="398145">
                    <a:tc>
                      <a:txBody>
                        <a:bodyPr/>
                        <a:lstStyle/>
                        <a:p>
                          <a:endParaRPr lang="en-US"/>
                        </a:p>
                      </a:txBody>
                      <a:tcPr>
                        <a:blipFill rotWithShape="1">
                          <a:blip r:embed="rId4"/>
                          <a:stretch>
                            <a:fillRect l="-552" t="-410769" r="-205525"/>
                          </a:stretch>
                        </a:blipFill>
                      </a:tcPr>
                    </a:tc>
                    <a:tc>
                      <a:txBody>
                        <a:bodyPr/>
                        <a:lstStyle/>
                        <a:p>
                          <a:endParaRPr lang="en-US"/>
                        </a:p>
                      </a:txBody>
                      <a:tcPr>
                        <a:blipFill rotWithShape="1">
                          <a:blip r:embed="rId4"/>
                          <a:stretch>
                            <a:fillRect l="-48925" t="-410769"/>
                          </a:stretch>
                        </a:blipFill>
                      </a:tcPr>
                    </a:tc>
                  </a:tr>
                </a:tbl>
              </a:graphicData>
            </a:graphic>
          </p:graphicFrame>
        </mc:Fallback>
      </mc:AlternateContent>
      <p:sp>
        <p:nvSpPr>
          <p:cNvPr id="21" name="圆角矩形 20"/>
          <p:cNvSpPr/>
          <p:nvPr/>
        </p:nvSpPr>
        <p:spPr>
          <a:xfrm>
            <a:off x="5038570" y="1272576"/>
            <a:ext cx="3385802" cy="43689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Job Seekers</a:t>
            </a:r>
          </a:p>
        </p:txBody>
      </p:sp>
      <mc:AlternateContent xmlns:mc="http://schemas.openxmlformats.org/markup-compatibility/2006" xmlns:a14="http://schemas.microsoft.com/office/drawing/2010/main">
        <mc:Choice Requires="a14">
          <p:graphicFrame>
            <p:nvGraphicFramePr>
              <p:cNvPr id="22" name="表格 21"/>
              <p:cNvGraphicFramePr>
                <a:graphicFrameLocks noGrp="1"/>
              </p:cNvGraphicFramePr>
              <p:nvPr>
                <p:extLst>
                  <p:ext uri="{D42A27DB-BD31-4B8C-83A1-F6EECF244321}">
                    <p14:modId xmlns:p14="http://schemas.microsoft.com/office/powerpoint/2010/main" val="456882357"/>
                  </p:ext>
                </p:extLst>
              </p:nvPr>
            </p:nvGraphicFramePr>
            <p:xfrm>
              <a:off x="5030246" y="17526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Acquired Skills</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22" name="表格 21"/>
              <p:cNvGraphicFramePr>
                <a:graphicFrameLocks noGrp="1"/>
              </p:cNvGraphicFramePr>
              <p:nvPr>
                <p:extLst>
                  <p:ext uri="{D42A27DB-BD31-4B8C-83A1-F6EECF244321}">
                    <p14:modId xmlns:p14="http://schemas.microsoft.com/office/powerpoint/2010/main" val="456882357"/>
                  </p:ext>
                </p:extLst>
              </p:nvPr>
            </p:nvGraphicFramePr>
            <p:xfrm>
              <a:off x="5030246" y="17526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Acquired Skills</a:t>
                          </a:r>
                          <a:endParaRPr lang="en-AU" sz="1800" dirty="0"/>
                        </a:p>
                      </a:txBody>
                      <a:tcPr/>
                    </a:tc>
                  </a:tr>
                  <a:tr h="400050">
                    <a:tc>
                      <a:txBody>
                        <a:bodyPr/>
                        <a:lstStyle/>
                        <a:p>
                          <a:endParaRPr lang="en-US"/>
                        </a:p>
                      </a:txBody>
                      <a:tcPr>
                        <a:blipFill rotWithShape="1">
                          <a:blip r:embed="rId5"/>
                          <a:stretch>
                            <a:fillRect t="-109231" r="-169082" b="-303077"/>
                          </a:stretch>
                        </a:blipFill>
                      </a:tcPr>
                    </a:tc>
                    <a:tc>
                      <a:txBody>
                        <a:bodyPr/>
                        <a:lstStyle/>
                        <a:p>
                          <a:endParaRPr lang="en-US"/>
                        </a:p>
                      </a:txBody>
                      <a:tcPr>
                        <a:blipFill rotWithShape="1">
                          <a:blip r:embed="rId5"/>
                          <a:stretch>
                            <a:fillRect l="-59143" t="-109231" b="-303077"/>
                          </a:stretch>
                        </a:blipFill>
                      </a:tcPr>
                    </a:tc>
                  </a:tr>
                  <a:tr h="400050">
                    <a:tc>
                      <a:txBody>
                        <a:bodyPr/>
                        <a:lstStyle/>
                        <a:p>
                          <a:endParaRPr lang="en-US"/>
                        </a:p>
                      </a:txBody>
                      <a:tcPr>
                        <a:blipFill rotWithShape="1">
                          <a:blip r:embed="rId5"/>
                          <a:stretch>
                            <a:fillRect t="-206061" r="-169082" b="-198485"/>
                          </a:stretch>
                        </a:blipFill>
                      </a:tcPr>
                    </a:tc>
                    <a:tc>
                      <a:txBody>
                        <a:bodyPr/>
                        <a:lstStyle/>
                        <a:p>
                          <a:endParaRPr lang="en-US"/>
                        </a:p>
                      </a:txBody>
                      <a:tcPr>
                        <a:blipFill rotWithShape="1">
                          <a:blip r:embed="rId5"/>
                          <a:stretch>
                            <a:fillRect l="-59143" t="-206061" b="-198485"/>
                          </a:stretch>
                        </a:blipFill>
                      </a:tcPr>
                    </a:tc>
                  </a:tr>
                  <a:tr h="400050">
                    <a:tc>
                      <a:txBody>
                        <a:bodyPr/>
                        <a:lstStyle/>
                        <a:p>
                          <a:endParaRPr lang="en-US"/>
                        </a:p>
                      </a:txBody>
                      <a:tcPr>
                        <a:blipFill rotWithShape="1">
                          <a:blip r:embed="rId5"/>
                          <a:stretch>
                            <a:fillRect t="-310769" r="-169082" b="-101538"/>
                          </a:stretch>
                        </a:blipFill>
                      </a:tcPr>
                    </a:tc>
                    <a:tc>
                      <a:txBody>
                        <a:bodyPr/>
                        <a:lstStyle/>
                        <a:p>
                          <a:endParaRPr lang="en-US"/>
                        </a:p>
                      </a:txBody>
                      <a:tcPr>
                        <a:blipFill rotWithShape="1">
                          <a:blip r:embed="rId5"/>
                          <a:stretch>
                            <a:fillRect l="-59143" t="-310769" b="-101538"/>
                          </a:stretch>
                        </a:blipFill>
                      </a:tcPr>
                    </a:tc>
                  </a:tr>
                  <a:tr h="400050">
                    <a:tc>
                      <a:txBody>
                        <a:bodyPr/>
                        <a:lstStyle/>
                        <a:p>
                          <a:endParaRPr lang="en-US"/>
                        </a:p>
                      </a:txBody>
                      <a:tcPr>
                        <a:blipFill rotWithShape="1">
                          <a:blip r:embed="rId5"/>
                          <a:stretch>
                            <a:fillRect t="-404545" r="-169082"/>
                          </a:stretch>
                        </a:blipFill>
                      </a:tcPr>
                    </a:tc>
                    <a:tc>
                      <a:txBody>
                        <a:bodyPr/>
                        <a:lstStyle/>
                        <a:p>
                          <a:endParaRPr lang="en-US"/>
                        </a:p>
                      </a:txBody>
                      <a:tcPr>
                        <a:blipFill rotWithShape="1">
                          <a:blip r:embed="rId5"/>
                          <a:stretch>
                            <a:fillRect l="-59143" t="-404545"/>
                          </a:stretch>
                        </a:blipFill>
                      </a:tcPr>
                    </a:tc>
                  </a:tr>
                </a:tbl>
              </a:graphicData>
            </a:graphic>
          </p:graphicFrame>
        </mc:Fallback>
      </mc:AlternateContent>
      <p:sp>
        <p:nvSpPr>
          <p:cNvPr id="23" name="云形标注 22"/>
          <p:cNvSpPr/>
          <p:nvPr/>
        </p:nvSpPr>
        <p:spPr>
          <a:xfrm>
            <a:off x="4032863" y="3962400"/>
            <a:ext cx="3763589" cy="990600"/>
          </a:xfrm>
          <a:prstGeom prst="cloudCallout">
            <a:avLst>
              <a:gd name="adj1" fmla="val -76772"/>
              <a:gd name="adj2" fmla="val 30770"/>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Who is </a:t>
            </a:r>
            <a:r>
              <a:rPr lang="en-US" b="1" dirty="0" smtClean="0">
                <a:solidFill>
                  <a:schemeClr val="tx1"/>
                </a:solidFill>
              </a:rPr>
              <a:t>qualified</a:t>
            </a:r>
            <a:r>
              <a:rPr lang="en-US" dirty="0" smtClean="0">
                <a:solidFill>
                  <a:schemeClr val="tx1"/>
                </a:solidFill>
              </a:rPr>
              <a:t> for each position?</a:t>
            </a:r>
            <a:endParaRPr lang="en-AU" dirty="0">
              <a:solidFill>
                <a:schemeClr val="tx1"/>
              </a:solidFill>
            </a:endParaRPr>
          </a:p>
        </p:txBody>
      </p:sp>
      <p:sp>
        <p:nvSpPr>
          <p:cNvPr id="24" name="下箭头 23"/>
          <p:cNvSpPr/>
          <p:nvPr/>
        </p:nvSpPr>
        <p:spPr>
          <a:xfrm rot="16200000">
            <a:off x="4450897" y="1861446"/>
            <a:ext cx="131214" cy="986333"/>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下箭头 25"/>
          <p:cNvSpPr/>
          <p:nvPr/>
        </p:nvSpPr>
        <p:spPr>
          <a:xfrm rot="13402452">
            <a:off x="4411918" y="2271602"/>
            <a:ext cx="141766" cy="1444794"/>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下箭头 27"/>
          <p:cNvSpPr/>
          <p:nvPr/>
        </p:nvSpPr>
        <p:spPr>
          <a:xfrm rot="16200000">
            <a:off x="4450898" y="2283834"/>
            <a:ext cx="131214" cy="986333"/>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下箭头 28"/>
          <p:cNvSpPr/>
          <p:nvPr/>
        </p:nvSpPr>
        <p:spPr>
          <a:xfrm rot="16200000">
            <a:off x="4443126" y="3114005"/>
            <a:ext cx="131214" cy="986333"/>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27133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P spid="24" grpId="0" animBg="1"/>
      <p:bldP spid="26"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78492" y="3886200"/>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 name="TextBox 3"/>
              <p:cNvSpPr txBox="1"/>
              <p:nvPr/>
            </p:nvSpPr>
            <p:spPr>
              <a:xfrm>
                <a:off x="3530708" y="4676775"/>
                <a:ext cx="1449492" cy="369332"/>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i="0" u="none" strike="noStrike" kern="1200" cap="none" spc="0" normalizeH="0" baseline="0" noProof="0" dirty="0" smtClean="0">
                    <a:ln>
                      <a:noFill/>
                    </a:ln>
                    <a:solidFill>
                      <a:schemeClr val="tx1"/>
                    </a:solidFill>
                    <a:effectLst/>
                    <a:uLnTx/>
                    <a:uFillTx/>
                    <a:latin typeface="+mn-lt"/>
                    <a:ea typeface="+mn-ea"/>
                    <a:cs typeface="+mn-cs"/>
                  </a:rPr>
                  <a:t>Result: </a:t>
                </a:r>
                <a14:m>
                  <m:oMath xmlns:m="http://schemas.openxmlformats.org/officeDocument/2006/math">
                    <m:d>
                      <m:dPr>
                        <m:begChr m:val="{"/>
                        <m:endChr m:val="}"/>
                        <m:ctrlPr>
                          <a:rPr kumimoji="0" lang="en-US" i="1" u="none" strike="noStrike" kern="1200" cap="none" spc="0" normalizeH="0" baseline="0" noProof="0" dirty="0" smtClean="0">
                            <a:ln>
                              <a:noFill/>
                            </a:ln>
                            <a:solidFill>
                              <a:schemeClr val="tx1"/>
                            </a:solidFill>
                            <a:effectLst/>
                            <a:uLnTx/>
                            <a:uFillTx/>
                            <a:latin typeface="Cambria Math"/>
                            <a:ea typeface="+mn-ea"/>
                            <a:cs typeface="+mn-cs"/>
                          </a:rPr>
                        </m:ctrlPr>
                      </m:dPr>
                      <m:e>
                        <m:sSub>
                          <m:sSubPr>
                            <m:ctrlPr>
                              <a:rPr kumimoji="0" lang="en-US" i="1" u="none" strike="noStrike" kern="1200" cap="none" spc="0" normalizeH="0" baseline="0" noProof="0" dirty="0" smtClean="0">
                                <a:ln>
                                  <a:noFill/>
                                </a:ln>
                                <a:solidFill>
                                  <a:schemeClr val="tx1"/>
                                </a:solidFill>
                                <a:effectLst/>
                                <a:uLnTx/>
                                <a:uFillTx/>
                                <a:latin typeface="Cambria Math"/>
                                <a:ea typeface="+mn-ea"/>
                                <a:cs typeface="+mn-cs"/>
                              </a:rPr>
                            </m:ctrlPr>
                          </m:sSubPr>
                          <m:e>
                            <m:r>
                              <a:rPr kumimoji="0" lang="en-US" b="0" i="1" u="none" strike="noStrike" kern="1200" cap="none" spc="0" normalizeH="0" baseline="0" noProof="0" dirty="0" smtClean="0">
                                <a:ln>
                                  <a:noFill/>
                                </a:ln>
                                <a:solidFill>
                                  <a:schemeClr val="tx1"/>
                                </a:solidFill>
                                <a:effectLst/>
                                <a:uLnTx/>
                                <a:uFillTx/>
                                <a:latin typeface="Cambria Math"/>
                                <a:ea typeface="+mn-ea"/>
                                <a:cs typeface="+mn-cs"/>
                              </a:rPr>
                              <m:t>𝑟</m:t>
                            </m:r>
                          </m:e>
                          <m:sub>
                            <m:r>
                              <a:rPr kumimoji="0" lang="en-US" b="0" i="1" u="none" strike="noStrike" kern="1200" cap="none" spc="0" normalizeH="0" baseline="0" noProof="0" dirty="0" smtClean="0">
                                <a:ln>
                                  <a:noFill/>
                                </a:ln>
                                <a:solidFill>
                                  <a:schemeClr val="tx1"/>
                                </a:solidFill>
                                <a:effectLst/>
                                <a:uLnTx/>
                                <a:uFillTx/>
                                <a:latin typeface="Cambria Math"/>
                                <a:ea typeface="+mn-ea"/>
                                <a:cs typeface="+mn-cs"/>
                              </a:rPr>
                              <m:t>1</m:t>
                            </m:r>
                          </m:sub>
                        </m:sSub>
                      </m:e>
                    </m:d>
                  </m:oMath>
                </a14:m>
                <a:r>
                  <a:rPr kumimoji="0" lang="en-US" i="0" u="none" strike="noStrike" kern="1200" cap="none" spc="0" normalizeH="0" baseline="0" noProof="0" dirty="0" smtClean="0">
                    <a:ln>
                      <a:noFill/>
                    </a:ln>
                    <a:solidFill>
                      <a:schemeClr val="tx1"/>
                    </a:solidFill>
                    <a:effectLst/>
                    <a:uLnTx/>
                    <a:uFillTx/>
                    <a:latin typeface="+mn-lt"/>
                    <a:ea typeface="+mn-ea"/>
                    <a:cs typeface="+mn-cs"/>
                  </a:rPr>
                  <a:t> </a:t>
                </a:r>
                <a:endParaRPr kumimoji="0" lang="en-AU" i="0" u="none" strike="noStrike" kern="1200" cap="none" spc="0" normalizeH="0" baseline="0" noProof="0" dirty="0" smtClean="0">
                  <a:ln>
                    <a:noFill/>
                  </a:ln>
                  <a:solidFill>
                    <a:schemeClr val="tx1"/>
                  </a:solidFill>
                  <a:effectLst/>
                  <a:uLnTx/>
                  <a:uFillTx/>
                  <a:latin typeface="+mn-lt"/>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30708" y="4676775"/>
                <a:ext cx="1449492" cy="369332"/>
              </a:xfrm>
              <a:prstGeom prst="rect">
                <a:avLst/>
              </a:prstGeom>
              <a:blipFill rotWithShape="1">
                <a:blip r:embed="rId7"/>
                <a:stretch>
                  <a:fillRect l="-3361" t="-8197" b="-24590"/>
                </a:stretch>
              </a:blipFill>
            </p:spPr>
            <p:txBody>
              <a:bodyPr/>
              <a:lstStyle/>
              <a:p>
                <a:r>
                  <a:rPr lang="en-AU">
                    <a:noFill/>
                  </a:rPr>
                  <a:t> </a:t>
                </a:r>
              </a:p>
            </p:txBody>
          </p:sp>
        </mc:Fallback>
      </mc:AlternateContent>
      <p:cxnSp>
        <p:nvCxnSpPr>
          <p:cNvPr id="16" name="直接箭头连接符 15"/>
          <p:cNvCxnSpPr>
            <a:stCxn id="4" idx="0"/>
          </p:cNvCxnSpPr>
          <p:nvPr/>
        </p:nvCxnSpPr>
        <p:spPr>
          <a:xfrm flipV="1">
            <a:off x="4255454" y="4207565"/>
            <a:ext cx="623038" cy="469210"/>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743201" y="1718012"/>
            <a:ext cx="3048000" cy="369332"/>
          </a:xfrm>
          <a:prstGeom prst="rect">
            <a:avLst/>
          </a:prstGeom>
        </p:spPr>
        <p:txBody>
          <a:bodyPr wrap="square">
            <a:spAutoFit/>
          </a:bodyPr>
          <a:lstStyle/>
          <a:p>
            <a:pPr algn="ctr"/>
            <a:r>
              <a:rPr lang="en-US" b="1" dirty="0" smtClean="0"/>
              <a:t>Pass result </a:t>
            </a:r>
            <a:r>
              <a:rPr lang="en-US" dirty="0" smtClean="0"/>
              <a:t>to child nodes </a:t>
            </a:r>
            <a:endParaRPr lang="en-US" dirty="0"/>
          </a:p>
        </p:txBody>
      </p:sp>
    </p:spTree>
    <p:custDataLst>
      <p:tags r:id="rId1"/>
    </p:custDataLst>
    <p:extLst>
      <p:ext uri="{BB962C8B-B14F-4D97-AF65-F5344CB8AC3E}">
        <p14:creationId xmlns:p14="http://schemas.microsoft.com/office/powerpoint/2010/main" val="45355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TT-Join (</a:t>
                </a:r>
                <a14:m>
                  <m:oMath xmlns:m="http://schemas.openxmlformats.org/officeDocument/2006/math">
                    <m:r>
                      <a:rPr lang="en-US" sz="3600" b="0" i="1" smtClean="0">
                        <a:solidFill>
                          <a:schemeClr val="bg1"/>
                        </a:solidFill>
                        <a:latin typeface="Cambria Math"/>
                      </a:rPr>
                      <m:t>𝑘</m:t>
                    </m:r>
                    <m:r>
                      <a:rPr lang="en-US" sz="3600" b="0" i="1" smtClean="0">
                        <a:solidFill>
                          <a:schemeClr val="bg1"/>
                        </a:solidFill>
                        <a:latin typeface="Cambria Math"/>
                      </a:rPr>
                      <m:t>=2</m:t>
                    </m:r>
                  </m:oMath>
                </a14:m>
                <a:r>
                  <a:rPr lang="en-US" sz="3600" dirty="0" smtClean="0">
                    <a:solidFill>
                      <a:schemeClr val="bg1"/>
                    </a:solidFill>
                  </a:rPr>
                  <a:t>)</a:t>
                </a:r>
                <a:endParaRPr lang="en-AU" sz="3600" dirty="0">
                  <a:solidFill>
                    <a:schemeClr val="bg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228600"/>
                <a:ext cx="8207166" cy="685800"/>
              </a:xfrm>
              <a:prstGeom prst="roundRect">
                <a:avLst/>
              </a:prstGeom>
              <a:blipFill rotWithShape="1">
                <a:blip r:embed="rId3"/>
                <a:stretch>
                  <a:fillRect l="-1857" t="-10714" b="-30357"/>
                </a:stretch>
              </a:blipFill>
              <a:ln>
                <a:noFill/>
              </a:ln>
            </p:spPr>
            <p:txBody>
              <a:bodyPr/>
              <a:lstStyle/>
              <a:p>
                <a:r>
                  <a:rPr lang="en-AU">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400300"/>
            <a:ext cx="2828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矩形 1"/>
              <p:cNvSpPr/>
              <p:nvPr/>
            </p:nvSpPr>
            <p:spPr>
              <a:xfrm>
                <a:off x="1557018" y="4762500"/>
                <a:ext cx="1753237" cy="369332"/>
              </a:xfrm>
              <a:prstGeom prst="rect">
                <a:avLst/>
              </a:prstGeom>
            </p:spPr>
            <p:txBody>
              <a:bodyPr wrap="none">
                <a:spAutoFit/>
              </a:bodyPr>
              <a:lstStyle/>
              <a:p>
                <a:pPr algn="ctr"/>
                <a14:m>
                  <m:oMath xmlns:m="http://schemas.openxmlformats.org/officeDocument/2006/math">
                    <m:r>
                      <a:rPr lang="en-US" b="0" i="1" smtClean="0">
                        <a:latin typeface="Cambria Math"/>
                      </a:rPr>
                      <m:t>𝑘𝐿𝐹𝑃</m:t>
                    </m:r>
                  </m:oMath>
                </a14:m>
                <a:r>
                  <a:rPr lang="en-US" dirty="0" smtClean="0"/>
                  <a:t>-tree on </a:t>
                </a:r>
                <a:r>
                  <a:rPr lang="en-US" dirty="0" smtClean="0">
                    <a:latin typeface="Cambria Math"/>
                    <a:ea typeface="Cambria Math"/>
                  </a:rPr>
                  <a:t>ℛ</a:t>
                </a:r>
                <a:endParaRPr lang="en-US" dirty="0"/>
              </a:p>
            </p:txBody>
          </p:sp>
        </mc:Choice>
        <mc:Fallback xmlns="">
          <p:sp>
            <p:nvSpPr>
              <p:cNvPr id="2" name="矩形 1"/>
              <p:cNvSpPr>
                <a:spLocks noRot="1" noChangeAspect="1" noMove="1" noResize="1" noEditPoints="1" noAdjustHandles="1" noChangeArrowheads="1" noChangeShapeType="1" noTextEdit="1"/>
              </p:cNvSpPr>
              <p:nvPr/>
            </p:nvSpPr>
            <p:spPr>
              <a:xfrm>
                <a:off x="1557018" y="4762500"/>
                <a:ext cx="1753237" cy="369332"/>
              </a:xfrm>
              <a:prstGeom prst="rect">
                <a:avLst/>
              </a:prstGeom>
              <a:blipFill rotWithShape="1">
                <a:blip r:embed="rId5"/>
                <a:stretch>
                  <a:fillRect t="-9836" r="-2778" b="-24590"/>
                </a:stretch>
              </a:blipFill>
            </p:spPr>
            <p:txBody>
              <a:bodyPr/>
              <a:lstStyle/>
              <a:p>
                <a:r>
                  <a:rPr lang="en-AU">
                    <a:noFill/>
                  </a:rPr>
                  <a:t> </a:t>
                </a:r>
              </a:p>
            </p:txBody>
          </p:sp>
        </mc:Fallback>
      </mc:AlternateContent>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778" y="1984891"/>
            <a:ext cx="33051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687651" y="4756666"/>
            <a:ext cx="1728358" cy="369332"/>
          </a:xfrm>
          <a:prstGeom prst="rect">
            <a:avLst/>
          </a:prstGeom>
        </p:spPr>
        <p:txBody>
          <a:bodyPr wrap="none">
            <a:spAutoFit/>
          </a:bodyPr>
          <a:lstStyle/>
          <a:p>
            <a:pPr algn="ctr"/>
            <a:r>
              <a:rPr lang="en-US" dirty="0" smtClean="0"/>
              <a:t>prefix tree on </a:t>
            </a:r>
            <a:r>
              <a:rPr lang="en-US" dirty="0" smtClean="0">
                <a:latin typeface="Cambria Math"/>
                <a:ea typeface="Cambria Math"/>
              </a:rPr>
              <a:t>𝒮</a:t>
            </a:r>
            <a:endParaRPr lang="en-US" dirty="0"/>
          </a:p>
        </p:txBody>
      </p:sp>
      <p:sp>
        <p:nvSpPr>
          <p:cNvPr id="3" name="矩形 2"/>
          <p:cNvSpPr/>
          <p:nvPr/>
        </p:nvSpPr>
        <p:spPr>
          <a:xfrm>
            <a:off x="4882722" y="3911486"/>
            <a:ext cx="538477" cy="321365"/>
          </a:xfrm>
          <a:prstGeom prst="rect">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 name="TextBox 3"/>
              <p:cNvSpPr txBox="1"/>
              <p:nvPr/>
            </p:nvSpPr>
            <p:spPr>
              <a:xfrm>
                <a:off x="3530708" y="4676775"/>
                <a:ext cx="1449492" cy="369332"/>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i="0" u="none" strike="noStrike" kern="1200" cap="none" spc="0" normalizeH="0" baseline="0" noProof="0" dirty="0" smtClean="0">
                    <a:ln>
                      <a:noFill/>
                    </a:ln>
                    <a:solidFill>
                      <a:schemeClr val="tx1"/>
                    </a:solidFill>
                    <a:effectLst/>
                    <a:uLnTx/>
                    <a:uFillTx/>
                    <a:latin typeface="+mn-lt"/>
                    <a:ea typeface="+mn-ea"/>
                    <a:cs typeface="+mn-cs"/>
                  </a:rPr>
                  <a:t>Result: </a:t>
                </a:r>
                <a14:m>
                  <m:oMath xmlns:m="http://schemas.openxmlformats.org/officeDocument/2006/math">
                    <m:d>
                      <m:dPr>
                        <m:begChr m:val="{"/>
                        <m:endChr m:val="}"/>
                        <m:ctrlPr>
                          <a:rPr kumimoji="0" lang="en-US" i="1" u="none" strike="noStrike" kern="1200" cap="none" spc="0" normalizeH="0" baseline="0" noProof="0" dirty="0" smtClean="0">
                            <a:ln>
                              <a:noFill/>
                            </a:ln>
                            <a:solidFill>
                              <a:schemeClr val="tx1"/>
                            </a:solidFill>
                            <a:effectLst/>
                            <a:uLnTx/>
                            <a:uFillTx/>
                            <a:latin typeface="Cambria Math"/>
                            <a:ea typeface="+mn-ea"/>
                            <a:cs typeface="+mn-cs"/>
                          </a:rPr>
                        </m:ctrlPr>
                      </m:dPr>
                      <m:e>
                        <m:sSub>
                          <m:sSubPr>
                            <m:ctrlPr>
                              <a:rPr kumimoji="0" lang="en-US" i="1" u="none" strike="noStrike" kern="1200" cap="none" spc="0" normalizeH="0" baseline="0" noProof="0" dirty="0" smtClean="0">
                                <a:ln>
                                  <a:noFill/>
                                </a:ln>
                                <a:solidFill>
                                  <a:schemeClr val="tx1"/>
                                </a:solidFill>
                                <a:effectLst/>
                                <a:uLnTx/>
                                <a:uFillTx/>
                                <a:latin typeface="Cambria Math"/>
                                <a:ea typeface="+mn-ea"/>
                                <a:cs typeface="+mn-cs"/>
                              </a:rPr>
                            </m:ctrlPr>
                          </m:sSubPr>
                          <m:e>
                            <m:r>
                              <a:rPr kumimoji="0" lang="en-US" b="0" i="1" u="none" strike="noStrike" kern="1200" cap="none" spc="0" normalizeH="0" baseline="0" noProof="0" dirty="0" smtClean="0">
                                <a:ln>
                                  <a:noFill/>
                                </a:ln>
                                <a:solidFill>
                                  <a:schemeClr val="tx1"/>
                                </a:solidFill>
                                <a:effectLst/>
                                <a:uLnTx/>
                                <a:uFillTx/>
                                <a:latin typeface="Cambria Math"/>
                                <a:ea typeface="+mn-ea"/>
                                <a:cs typeface="+mn-cs"/>
                              </a:rPr>
                              <m:t>𝑟</m:t>
                            </m:r>
                          </m:e>
                          <m:sub>
                            <m:r>
                              <a:rPr kumimoji="0" lang="en-US" b="0" i="1" u="none" strike="noStrike" kern="1200" cap="none" spc="0" normalizeH="0" baseline="0" noProof="0" dirty="0" smtClean="0">
                                <a:ln>
                                  <a:noFill/>
                                </a:ln>
                                <a:solidFill>
                                  <a:schemeClr val="tx1"/>
                                </a:solidFill>
                                <a:effectLst/>
                                <a:uLnTx/>
                                <a:uFillTx/>
                                <a:latin typeface="Cambria Math"/>
                                <a:ea typeface="+mn-ea"/>
                                <a:cs typeface="+mn-cs"/>
                              </a:rPr>
                              <m:t>1</m:t>
                            </m:r>
                          </m:sub>
                        </m:sSub>
                      </m:e>
                    </m:d>
                  </m:oMath>
                </a14:m>
                <a:r>
                  <a:rPr kumimoji="0" lang="en-US" i="0" u="none" strike="noStrike" kern="1200" cap="none" spc="0" normalizeH="0" baseline="0" noProof="0" dirty="0" smtClean="0">
                    <a:ln>
                      <a:noFill/>
                    </a:ln>
                    <a:solidFill>
                      <a:schemeClr val="tx1"/>
                    </a:solidFill>
                    <a:effectLst/>
                    <a:uLnTx/>
                    <a:uFillTx/>
                    <a:latin typeface="+mn-lt"/>
                    <a:ea typeface="+mn-ea"/>
                    <a:cs typeface="+mn-cs"/>
                  </a:rPr>
                  <a:t> </a:t>
                </a:r>
                <a:endParaRPr kumimoji="0" lang="en-AU" i="0" u="none" strike="noStrike" kern="1200" cap="none" spc="0" normalizeH="0" baseline="0" noProof="0" dirty="0" smtClean="0">
                  <a:ln>
                    <a:noFill/>
                  </a:ln>
                  <a:solidFill>
                    <a:schemeClr val="tx1"/>
                  </a:solidFill>
                  <a:effectLst/>
                  <a:uLnTx/>
                  <a:uFillTx/>
                  <a:latin typeface="+mn-lt"/>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30708" y="4676775"/>
                <a:ext cx="1449492" cy="369332"/>
              </a:xfrm>
              <a:prstGeom prst="rect">
                <a:avLst/>
              </a:prstGeom>
              <a:blipFill rotWithShape="1">
                <a:blip r:embed="rId7"/>
                <a:stretch>
                  <a:fillRect l="-3361" t="-8197" b="-24590"/>
                </a:stretch>
              </a:blipFill>
            </p:spPr>
            <p:txBody>
              <a:bodyPr/>
              <a:lstStyle/>
              <a:p>
                <a:r>
                  <a:rPr lang="en-AU">
                    <a:noFill/>
                  </a:rPr>
                  <a:t> </a:t>
                </a:r>
              </a:p>
            </p:txBody>
          </p:sp>
        </mc:Fallback>
      </mc:AlternateContent>
      <p:cxnSp>
        <p:nvCxnSpPr>
          <p:cNvPr id="16" name="直接箭头连接符 15"/>
          <p:cNvCxnSpPr>
            <a:stCxn id="4" idx="0"/>
          </p:cNvCxnSpPr>
          <p:nvPr/>
        </p:nvCxnSpPr>
        <p:spPr>
          <a:xfrm flipV="1">
            <a:off x="4255454" y="4207565"/>
            <a:ext cx="623038" cy="469210"/>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矩形 16"/>
              <p:cNvSpPr/>
              <p:nvPr/>
            </p:nvSpPr>
            <p:spPr>
              <a:xfrm>
                <a:off x="2743201" y="1718012"/>
                <a:ext cx="3048000" cy="646331"/>
              </a:xfrm>
              <a:prstGeom prst="rect">
                <a:avLst/>
              </a:prstGeom>
            </p:spPr>
            <p:txBody>
              <a:bodyPr wrap="square">
                <a:spAutoFit/>
              </a:bodyPr>
              <a:lstStyle/>
              <a:p>
                <a:pPr algn="ctr"/>
                <a:r>
                  <a:rPr lang="en-US" b="1" dirty="0" smtClean="0"/>
                  <a:t>Generate result pairs </a:t>
                </a:r>
                <a14:m>
                  <m:oMath xmlns:m="http://schemas.openxmlformats.org/officeDocument/2006/math">
                    <m:d>
                      <m:dPr>
                        <m:begChr m:val="{"/>
                        <m:endChr m:val="}"/>
                        <m:ctrlPr>
                          <a:rPr lang="en-US" b="1" i="1" dirty="0">
                            <a:solidFill>
                              <a:srgbClr val="FF0000"/>
                            </a:solidFill>
                            <a:latin typeface="Cambria Math"/>
                          </a:rPr>
                        </m:ctrlPr>
                      </m:dPr>
                      <m:e>
                        <m:d>
                          <m:dPr>
                            <m:ctrlPr>
                              <a:rPr lang="en-US" b="1" i="1" dirty="0">
                                <a:solidFill>
                                  <a:srgbClr val="FF0000"/>
                                </a:solidFill>
                                <a:latin typeface="Cambria Math"/>
                              </a:rPr>
                            </m:ctrlPr>
                          </m:dPr>
                          <m:e>
                            <m:sSub>
                              <m:sSubPr>
                                <m:ctrlPr>
                                  <a:rPr lang="en-US" b="1" i="1" dirty="0">
                                    <a:solidFill>
                                      <a:srgbClr val="FF0000"/>
                                    </a:solidFill>
                                    <a:latin typeface="Cambria Math"/>
                                  </a:rPr>
                                </m:ctrlPr>
                              </m:sSubPr>
                              <m:e>
                                <m:r>
                                  <a:rPr lang="en-US" b="1" i="1" dirty="0">
                                    <a:solidFill>
                                      <a:srgbClr val="FF0000"/>
                                    </a:solidFill>
                                    <a:latin typeface="Cambria Math"/>
                                  </a:rPr>
                                  <m:t>𝒓</m:t>
                                </m:r>
                              </m:e>
                              <m:sub>
                                <m:r>
                                  <a:rPr lang="en-US" b="1" i="1" dirty="0">
                                    <a:solidFill>
                                      <a:srgbClr val="FF0000"/>
                                    </a:solidFill>
                                    <a:latin typeface="Cambria Math"/>
                                  </a:rPr>
                                  <m:t>𝟏</m:t>
                                </m:r>
                              </m:sub>
                            </m:sSub>
                            <m:r>
                              <a:rPr lang="en-US" b="1" i="1" dirty="0">
                                <a:solidFill>
                                  <a:srgbClr val="FF0000"/>
                                </a:solidFill>
                                <a:latin typeface="Cambria Math"/>
                              </a:rPr>
                              <m:t>,</m:t>
                            </m:r>
                            <m:sSub>
                              <m:sSubPr>
                                <m:ctrlPr>
                                  <a:rPr lang="en-US" b="1" i="1" dirty="0">
                                    <a:solidFill>
                                      <a:srgbClr val="FF0000"/>
                                    </a:solidFill>
                                    <a:latin typeface="Cambria Math"/>
                                  </a:rPr>
                                </m:ctrlPr>
                              </m:sSubPr>
                              <m:e>
                                <m:r>
                                  <a:rPr lang="en-US" b="1" i="1" dirty="0">
                                    <a:solidFill>
                                      <a:srgbClr val="FF0000"/>
                                    </a:solidFill>
                                    <a:latin typeface="Cambria Math"/>
                                  </a:rPr>
                                  <m:t>𝒔</m:t>
                                </m:r>
                              </m:e>
                              <m:sub>
                                <m:r>
                                  <a:rPr lang="en-US" b="1" i="1" dirty="0">
                                    <a:solidFill>
                                      <a:srgbClr val="FF0000"/>
                                    </a:solidFill>
                                    <a:latin typeface="Cambria Math"/>
                                  </a:rPr>
                                  <m:t>𝟏</m:t>
                                </m:r>
                              </m:sub>
                            </m:sSub>
                          </m:e>
                        </m:d>
                        <m:r>
                          <a:rPr lang="en-US" b="1" i="1" dirty="0" smtClean="0">
                            <a:solidFill>
                              <a:srgbClr val="FF0000"/>
                            </a:solidFill>
                            <a:latin typeface="Cambria Math"/>
                          </a:rPr>
                          <m:t> </m:t>
                        </m:r>
                      </m:e>
                    </m:d>
                  </m:oMath>
                </a14:m>
                <a:r>
                  <a:rPr lang="en-US" b="1" dirty="0" smtClean="0"/>
                  <a:t> </a:t>
                </a:r>
                <a:r>
                  <a:rPr lang="en-US" dirty="0" smtClean="0"/>
                  <a:t> </a:t>
                </a:r>
                <a:endParaRPr lang="en-US" dirty="0"/>
              </a:p>
            </p:txBody>
          </p:sp>
        </mc:Choice>
        <mc:Fallback xmlns="">
          <p:sp>
            <p:nvSpPr>
              <p:cNvPr id="17" name="矩形 16"/>
              <p:cNvSpPr>
                <a:spLocks noRot="1" noChangeAspect="1" noMove="1" noResize="1" noEditPoints="1" noAdjustHandles="1" noChangeArrowheads="1" noChangeShapeType="1" noTextEdit="1"/>
              </p:cNvSpPr>
              <p:nvPr/>
            </p:nvSpPr>
            <p:spPr>
              <a:xfrm>
                <a:off x="2743201" y="1718012"/>
                <a:ext cx="3048000" cy="646331"/>
              </a:xfrm>
              <a:prstGeom prst="rect">
                <a:avLst/>
              </a:prstGeom>
              <a:blipFill rotWithShape="1">
                <a:blip r:embed="rId8"/>
                <a:stretch>
                  <a:fillRect t="-4717"/>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269545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Approach: Cost Comparison</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11" name="TextBox 10"/>
              <p:cNvSpPr txBox="1"/>
              <p:nvPr/>
            </p:nvSpPr>
            <p:spPr>
              <a:xfrm>
                <a:off x="2638425" y="2087226"/>
                <a:ext cx="4768358" cy="76450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sSub>
                        <m:sSubPr>
                          <m:ctrlPr>
                            <a:rPr kumimoji="0" lang="en-AU" i="1" u="none" strike="noStrike" kern="1200" cap="none" spc="0" normalizeH="0" baseline="0" noProof="0" smtClean="0">
                              <a:ln>
                                <a:noFill/>
                              </a:ln>
                              <a:solidFill>
                                <a:schemeClr val="tx1"/>
                              </a:solidFill>
                              <a:effectLst/>
                              <a:uLnTx/>
                              <a:uFillTx/>
                              <a:latin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cs typeface="+mn-cs"/>
                            </a:rPr>
                            <m:t>𝐼𝑆</m:t>
                          </m:r>
                        </m:sub>
                      </m:sSub>
                      <m:r>
                        <a:rPr kumimoji="0" lang="en-US" b="0" i="1" u="none" strike="noStrike" kern="1200" cap="none" spc="0" normalizeH="0" baseline="0" noProof="0" smtClean="0">
                          <a:ln>
                            <a:noFill/>
                          </a:ln>
                          <a:solidFill>
                            <a:schemeClr val="tx1"/>
                          </a:solidFill>
                          <a:effectLst/>
                          <a:uLnTx/>
                          <a:uFillTx/>
                          <a:latin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cs typeface="+mn-cs"/>
                            </a:rPr>
                            <m:t>𝑛𝑚</m:t>
                          </m:r>
                          <m:r>
                            <a:rPr kumimoji="0" lang="en-US" b="0" i="1" u="none" strike="noStrike" kern="1200" cap="none" spc="0" normalizeH="0" baseline="0" noProof="0" smtClean="0">
                              <a:ln>
                                <a:noFill/>
                              </a:ln>
                              <a:solidFill>
                                <a:schemeClr val="tx1"/>
                              </a:solidFill>
                              <a:effectLst/>
                              <a:uLnTx/>
                              <a:uFillTx/>
                              <a:latin typeface="Cambria Math"/>
                              <a:cs typeface="+mn-cs"/>
                            </a:rPr>
                            <m:t>)</m:t>
                          </m:r>
                        </m:e>
                        <m:sup>
                          <m:r>
                            <a:rPr kumimoji="0" lang="en-US" b="0" i="1" u="none" strike="noStrike" kern="1200" cap="none" spc="0" normalizeH="0" baseline="0" noProof="0" smtClean="0">
                              <a:ln>
                                <a:noFill/>
                              </a:ln>
                              <a:solidFill>
                                <a:schemeClr val="tx1"/>
                              </a:solidFill>
                              <a:effectLst/>
                              <a:uLnTx/>
                              <a:uFillTx/>
                              <a:latin typeface="Cambria Math"/>
                              <a:cs typeface="+mn-cs"/>
                            </a:rPr>
                            <m:t>2</m:t>
                          </m:r>
                        </m:sup>
                      </m:s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nary>
                        <m:naryPr>
                          <m:chr m:val="∑"/>
                          <m:supHide m:val="on"/>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naryPr>
                        <m:sub>
                          <m:r>
                            <m:rPr>
                              <m:brk m:alnAt="7"/>
                            </m:rP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ℰ</m:t>
                          </m:r>
                        </m:sub>
                        <m:sup/>
                        <m:e>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𝑃</m:t>
                              </m:r>
                              <m:d>
                                <m:d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2</m:t>
                              </m:r>
                            </m:sup>
                          </m:sSup>
                          <m:r>
                            <a:rPr kumimoji="0" lang="en-US" i="1" u="none" strike="noStrike" kern="1200" cap="none" spc="0" normalizeH="0" baseline="0" noProof="0" smtClean="0">
                              <a:ln>
                                <a:noFill/>
                              </a:ln>
                              <a:solidFill>
                                <a:schemeClr val="tx1"/>
                              </a:solidFill>
                              <a:effectLst/>
                              <a:uLnTx/>
                              <a:uFillTx/>
                              <a:latin typeface="Cambria Math"/>
                              <a:ea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𝐹</m:t>
                              </m:r>
                              <m:d>
                                <m:d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1" i="1" u="none" strike="noStrike" kern="1200" cap="none" spc="0" normalizeH="0" baseline="0" noProof="0" smtClean="0">
                                  <a:ln>
                                    <a:noFill/>
                                  </a:ln>
                                  <a:solidFill>
                                    <a:srgbClr val="FF0000"/>
                                  </a:solidFill>
                                  <a:effectLst/>
                                  <a:uLnTx/>
                                  <a:uFillTx/>
                                  <a:latin typeface="Cambria Math"/>
                                  <a:ea typeface="Cambria Math"/>
                                  <a:cs typeface="+mn-cs"/>
                                </a:rPr>
                                <m:t>𝒎</m:t>
                              </m:r>
                              <m:r>
                                <a:rPr kumimoji="0" lang="en-US" b="1" i="1" u="none" strike="noStrike" kern="1200" cap="none" spc="0" normalizeH="0" baseline="0" noProof="0" smtClean="0">
                                  <a:ln>
                                    <a:noFill/>
                                  </a:ln>
                                  <a:solidFill>
                                    <a:srgbClr val="FF0000"/>
                                  </a:solidFill>
                                  <a:effectLst/>
                                  <a:uLnTx/>
                                  <a:uFillTx/>
                                  <a:latin typeface="Cambria Math"/>
                                  <a:ea typeface="Cambria Math"/>
                                  <a:cs typeface="+mn-cs"/>
                                </a:rPr>
                                <m:t>−</m:t>
                              </m:r>
                              <m:r>
                                <a:rPr kumimoji="0" lang="en-US" b="1" i="1" u="none" strike="noStrike" kern="1200" cap="none" spc="0" normalizeH="0" baseline="0" noProof="0" smtClean="0">
                                  <a:ln>
                                    <a:noFill/>
                                  </a:ln>
                                  <a:solidFill>
                                    <a:srgbClr val="FF0000"/>
                                  </a:solidFill>
                                  <a:effectLst/>
                                  <a:uLnTx/>
                                  <a:uFillTx/>
                                  <a:latin typeface="Cambria Math"/>
                                  <a:ea typeface="Cambria Math"/>
                                  <a:cs typeface="+mn-cs"/>
                                </a:rPr>
                                <m:t>𝟏</m:t>
                              </m:r>
                            </m:sup>
                          </m:sSup>
                        </m:e>
                      </m:nary>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sSub>
                        <m:sSub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𝑣𝑒𝑓</m:t>
                          </m:r>
                        </m:sub>
                      </m:sSub>
                    </m:oMath>
                  </m:oMathPara>
                </a14:m>
                <a:endParaRPr kumimoji="0" lang="en-AU"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638425" y="2087226"/>
                <a:ext cx="4768358" cy="764505"/>
              </a:xfrm>
              <a:prstGeom prst="rect">
                <a:avLst/>
              </a:prstGeom>
              <a:blipFill rotWithShape="1">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87129" y="3087351"/>
                <a:ext cx="4870950" cy="76450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sSub>
                        <m:sSubPr>
                          <m:ctrlPr>
                            <a:rPr kumimoji="0" lang="en-AU" i="1" u="none" strike="noStrike" kern="1200" cap="none" spc="0" normalizeH="0" baseline="0" noProof="0" smtClean="0">
                              <a:ln>
                                <a:noFill/>
                              </a:ln>
                              <a:solidFill>
                                <a:schemeClr val="tx1"/>
                              </a:solidFill>
                              <a:effectLst/>
                              <a:uLnTx/>
                              <a:uFillTx/>
                              <a:latin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cs typeface="+mn-cs"/>
                            </a:rPr>
                            <m:t>𝑘𝐼𝑆</m:t>
                          </m:r>
                        </m:sub>
                      </m:sSub>
                      <m:r>
                        <a:rPr kumimoji="0" lang="en-US" b="0" i="1" u="none" strike="noStrike" kern="1200" cap="none" spc="0" normalizeH="0" baseline="0" noProof="0" smtClean="0">
                          <a:ln>
                            <a:noFill/>
                          </a:ln>
                          <a:solidFill>
                            <a:schemeClr val="tx1"/>
                          </a:solidFill>
                          <a:effectLst/>
                          <a:uLnTx/>
                          <a:uFillTx/>
                          <a:latin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cs typeface="+mn-cs"/>
                            </a:rPr>
                            <m:t>𝑛𝑚</m:t>
                          </m:r>
                          <m:r>
                            <a:rPr kumimoji="0" lang="en-US" b="0" i="1" u="none" strike="noStrike" kern="1200" cap="none" spc="0" normalizeH="0" baseline="0" noProof="0" smtClean="0">
                              <a:ln>
                                <a:noFill/>
                              </a:ln>
                              <a:solidFill>
                                <a:schemeClr val="tx1"/>
                              </a:solidFill>
                              <a:effectLst/>
                              <a:uLnTx/>
                              <a:uFillTx/>
                              <a:latin typeface="Cambria Math"/>
                              <a:cs typeface="+mn-cs"/>
                            </a:rPr>
                            <m:t>)</m:t>
                          </m:r>
                        </m:e>
                        <m:sup>
                          <m:r>
                            <a:rPr kumimoji="0" lang="en-US" b="0" i="1" u="none" strike="noStrike" kern="1200" cap="none" spc="0" normalizeH="0" baseline="0" noProof="0" smtClean="0">
                              <a:ln>
                                <a:noFill/>
                              </a:ln>
                              <a:solidFill>
                                <a:schemeClr val="tx1"/>
                              </a:solidFill>
                              <a:effectLst/>
                              <a:uLnTx/>
                              <a:uFillTx/>
                              <a:latin typeface="Cambria Math"/>
                              <a:cs typeface="+mn-cs"/>
                            </a:rPr>
                            <m:t>2</m:t>
                          </m:r>
                        </m:sup>
                      </m:s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nary>
                        <m:naryPr>
                          <m:chr m:val="∑"/>
                          <m:supHide m:val="on"/>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naryPr>
                        <m:sub>
                          <m:r>
                            <m:rPr>
                              <m:brk m:alnAt="7"/>
                            </m:rP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ℰ</m:t>
                          </m:r>
                        </m:sub>
                        <m:sup/>
                        <m:e>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𝑃</m:t>
                              </m:r>
                              <m:d>
                                <m:d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2</m:t>
                              </m:r>
                            </m:sup>
                          </m:sSup>
                          <m:r>
                            <a:rPr kumimoji="0" lang="en-US" i="1" u="none" strike="noStrike" kern="1200" cap="none" spc="0" normalizeH="0" baseline="0" noProof="0" smtClean="0">
                              <a:ln>
                                <a:noFill/>
                              </a:ln>
                              <a:solidFill>
                                <a:schemeClr val="tx1"/>
                              </a:solidFill>
                              <a:effectLst/>
                              <a:uLnTx/>
                              <a:uFillTx/>
                              <a:latin typeface="Cambria Math"/>
                              <a:ea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𝐹</m:t>
                              </m:r>
                              <m:d>
                                <m:d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1" i="1" u="none" strike="noStrike" kern="1200" cap="none" spc="0" normalizeH="0" baseline="0" noProof="0" smtClean="0">
                                  <a:ln>
                                    <a:noFill/>
                                  </a:ln>
                                  <a:solidFill>
                                    <a:schemeClr val="tx2">
                                      <a:lumMod val="60000"/>
                                      <a:lumOff val="40000"/>
                                    </a:schemeClr>
                                  </a:solidFill>
                                  <a:effectLst/>
                                  <a:uLnTx/>
                                  <a:uFillTx/>
                                  <a:latin typeface="Cambria Math"/>
                                  <a:ea typeface="Cambria Math"/>
                                  <a:cs typeface="+mn-cs"/>
                                </a:rPr>
                                <m:t>𝒎</m:t>
                              </m:r>
                              <m:r>
                                <a:rPr kumimoji="0" lang="en-US" b="1" i="1" u="none" strike="noStrike" kern="1200" cap="none" spc="0" normalizeH="0" baseline="0" noProof="0" smtClean="0">
                                  <a:ln>
                                    <a:noFill/>
                                  </a:ln>
                                  <a:solidFill>
                                    <a:schemeClr val="tx2">
                                      <a:lumMod val="60000"/>
                                      <a:lumOff val="40000"/>
                                    </a:schemeClr>
                                  </a:solidFill>
                                  <a:effectLst/>
                                  <a:uLnTx/>
                                  <a:uFillTx/>
                                  <a:latin typeface="Cambria Math"/>
                                  <a:ea typeface="Cambria Math"/>
                                  <a:cs typeface="+mn-cs"/>
                                </a:rPr>
                                <m:t>−</m:t>
                              </m:r>
                              <m:r>
                                <a:rPr kumimoji="0" lang="en-US" b="1" i="1" u="none" strike="noStrike" kern="1200" cap="none" spc="0" normalizeH="0" baseline="0" noProof="0" smtClean="0">
                                  <a:ln>
                                    <a:noFill/>
                                  </a:ln>
                                  <a:solidFill>
                                    <a:schemeClr val="tx2">
                                      <a:lumMod val="60000"/>
                                      <a:lumOff val="40000"/>
                                    </a:schemeClr>
                                  </a:solidFill>
                                  <a:effectLst/>
                                  <a:uLnTx/>
                                  <a:uFillTx/>
                                  <a:latin typeface="Cambria Math"/>
                                  <a:ea typeface="Cambria Math"/>
                                  <a:cs typeface="+mn-cs"/>
                                </a:rPr>
                                <m:t>𝒊</m:t>
                              </m:r>
                            </m:sup>
                          </m:sSup>
                        </m:e>
                      </m:nary>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sSub>
                        <m:sSub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𝑣𝑒𝑓</m:t>
                          </m:r>
                        </m:sub>
                      </m:sSub>
                    </m:oMath>
                  </m:oMathPara>
                </a14:m>
                <a:endParaRPr kumimoji="0" lang="en-AU"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87129" y="3087351"/>
                <a:ext cx="4870950" cy="764505"/>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09850" y="4102011"/>
                <a:ext cx="5710667" cy="764505"/>
              </a:xfrm>
              <a:prstGeom prst="rect">
                <a:avLst/>
              </a:prstGeom>
            </p:spPr>
            <p:txBody>
              <a:bodyPr wrap="non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kumimoji="0" lang="en-AU" i="1" u="none" strike="noStrike" kern="1200" cap="none" spc="0" normalizeH="0" baseline="0" noProof="0" smtClean="0">
                              <a:ln>
                                <a:noFill/>
                              </a:ln>
                              <a:solidFill>
                                <a:schemeClr val="tx1"/>
                              </a:solidFill>
                              <a:effectLst/>
                              <a:uLnTx/>
                              <a:uFillTx/>
                              <a:latin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cs typeface="+mn-cs"/>
                            </a:rPr>
                            <m:t>𝑇𝑇</m:t>
                          </m:r>
                        </m:sub>
                      </m:sSub>
                      <m:r>
                        <a:rPr kumimoji="0" lang="en-US" b="0" i="1" u="none" strike="noStrike" kern="1200" cap="none" spc="0" normalizeH="0" baseline="0" noProof="0" smtClean="0">
                          <a:ln>
                            <a:noFill/>
                          </a:ln>
                          <a:solidFill>
                            <a:schemeClr val="tx1"/>
                          </a:solidFill>
                          <a:effectLst/>
                          <a:uLnTx/>
                          <a:uFillTx/>
                          <a:latin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cs typeface="+mn-cs"/>
                            </a:rPr>
                            <m:t>𝑛𝑚</m:t>
                          </m:r>
                          <m:r>
                            <a:rPr kumimoji="0" lang="en-US" b="0" i="1" u="none" strike="noStrike" kern="1200" cap="none" spc="0" normalizeH="0" baseline="0" noProof="0" smtClean="0">
                              <a:ln>
                                <a:noFill/>
                              </a:ln>
                              <a:solidFill>
                                <a:schemeClr val="tx1"/>
                              </a:solidFill>
                              <a:effectLst/>
                              <a:uLnTx/>
                              <a:uFillTx/>
                              <a:latin typeface="Cambria Math"/>
                              <a:cs typeface="+mn-cs"/>
                            </a:rPr>
                            <m:t>)</m:t>
                          </m:r>
                        </m:e>
                        <m:sup>
                          <m:r>
                            <a:rPr kumimoji="0" lang="en-US" b="0" i="1" u="none" strike="noStrike" kern="1200" cap="none" spc="0" normalizeH="0" baseline="0" noProof="0" smtClean="0">
                              <a:ln>
                                <a:noFill/>
                              </a:ln>
                              <a:solidFill>
                                <a:schemeClr val="tx1"/>
                              </a:solidFill>
                              <a:effectLst/>
                              <a:uLnTx/>
                              <a:uFillTx/>
                              <a:latin typeface="Cambria Math"/>
                              <a:cs typeface="+mn-cs"/>
                            </a:rPr>
                            <m:t>2</m:t>
                          </m:r>
                        </m:sup>
                      </m:s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nary>
                        <m:naryPr>
                          <m:chr m:val="∑"/>
                          <m:supHide m:val="on"/>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naryPr>
                        <m:sub>
                          <m:r>
                            <m:rPr>
                              <m:brk m:alnAt="7"/>
                            </m:rP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r>
                            <a:rPr kumimoji="0" lang="en-US" b="0" i="1" u="none" strike="noStrike" kern="1200" cap="none" spc="0" normalizeH="0" baseline="0" noProof="0" smtClean="0">
                              <a:ln>
                                <a:noFill/>
                              </a:ln>
                              <a:solidFill>
                                <a:schemeClr val="tx1"/>
                              </a:solidFill>
                              <a:effectLst/>
                              <a:uLnTx/>
                              <a:uFillTx/>
                              <a:latin typeface="Cambria Math"/>
                              <a:ea typeface="Cambria Math"/>
                              <a:cs typeface="+mn-cs"/>
                            </a:rPr>
                            <m:t>ℰ</m:t>
                          </m:r>
                        </m:sub>
                        <m:sup/>
                        <m:e>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𝑃</m:t>
                              </m:r>
                              <m:d>
                                <m:d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0" i="1" u="none" strike="noStrike" kern="1200" cap="none" spc="0" normalizeH="0" baseline="0" noProof="0" smtClean="0">
                                  <a:ln>
                                    <a:noFill/>
                                  </a:ln>
                                  <a:solidFill>
                                    <a:schemeClr val="tx1"/>
                                  </a:solidFill>
                                  <a:effectLst/>
                                  <a:uLnTx/>
                                  <a:uFillTx/>
                                  <a:latin typeface="Cambria Math"/>
                                  <a:ea typeface="Cambria Math"/>
                                  <a:cs typeface="+mn-cs"/>
                                </a:rPr>
                                <m:t>2</m:t>
                              </m:r>
                            </m:sup>
                          </m:sSup>
                          <m:r>
                            <a:rPr kumimoji="0" lang="en-US" i="1" u="none" strike="noStrike" kern="1200" cap="none" spc="0" normalizeH="0" baseline="0" noProof="0" smtClean="0">
                              <a:ln>
                                <a:noFill/>
                              </a:ln>
                              <a:solidFill>
                                <a:schemeClr val="tx1"/>
                              </a:solidFill>
                              <a:effectLst/>
                              <a:uLnTx/>
                              <a:uFillTx/>
                              <a:latin typeface="Cambria Math"/>
                              <a:ea typeface="Cambria Math"/>
                              <a:cs typeface="+mn-cs"/>
                            </a:rPr>
                            <m:t>×</m:t>
                          </m:r>
                          <m:sSup>
                            <m:sSupPr>
                              <m:ctrlPr>
                                <a:rPr kumimoji="0" lang="en-US" i="1" u="none" strike="noStrike" kern="1200" cap="none" spc="0" normalizeH="0" baseline="0" noProof="0" smtClean="0">
                                  <a:ln>
                                    <a:noFill/>
                                  </a:ln>
                                  <a:solidFill>
                                    <a:schemeClr val="tx1"/>
                                  </a:solidFill>
                                  <a:effectLst/>
                                  <a:uLnTx/>
                                  <a:uFillTx/>
                                  <a:latin typeface="Cambria Math"/>
                                  <a:ea typeface="Cambria Math"/>
                                  <a:cs typeface="+mn-cs"/>
                                </a:rPr>
                              </m:ctrlPr>
                            </m:sSup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𝐹</m:t>
                              </m:r>
                              <m:d>
                                <m:d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d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𝑒</m:t>
                                  </m:r>
                                </m:e>
                              </m:d>
                            </m:e>
                            <m:sup>
                              <m:r>
                                <a:rPr kumimoji="0" lang="en-US" b="1" i="1" u="none" strike="noStrike" kern="1200" cap="none" spc="0" normalizeH="0" baseline="0" noProof="0" smtClean="0">
                                  <a:ln>
                                    <a:noFill/>
                                  </a:ln>
                                  <a:solidFill>
                                    <a:srgbClr val="FF0000"/>
                                  </a:solidFill>
                                  <a:effectLst/>
                                  <a:uLnTx/>
                                  <a:uFillTx/>
                                  <a:latin typeface="Cambria Math"/>
                                  <a:ea typeface="Cambria Math"/>
                                  <a:cs typeface="+mn-cs"/>
                                </a:rPr>
                                <m:t>𝒎</m:t>
                              </m:r>
                              <m:r>
                                <a:rPr kumimoji="0" lang="en-US" b="1" i="1" u="none" strike="noStrike" kern="1200" cap="none" spc="0" normalizeH="0" baseline="0" noProof="0" smtClean="0">
                                  <a:ln>
                                    <a:noFill/>
                                  </a:ln>
                                  <a:solidFill>
                                    <a:srgbClr val="FF0000"/>
                                  </a:solidFill>
                                  <a:effectLst/>
                                  <a:uLnTx/>
                                  <a:uFillTx/>
                                  <a:latin typeface="Cambria Math"/>
                                  <a:ea typeface="Cambria Math"/>
                                  <a:cs typeface="+mn-cs"/>
                                </a:rPr>
                                <m:t>−</m:t>
                              </m:r>
                              <m:r>
                                <a:rPr kumimoji="0" lang="en-US" b="1" i="1" u="none" strike="noStrike" kern="1200" cap="none" spc="0" normalizeH="0" baseline="0" noProof="0" smtClean="0">
                                  <a:ln>
                                    <a:noFill/>
                                  </a:ln>
                                  <a:solidFill>
                                    <a:srgbClr val="FF0000"/>
                                  </a:solidFill>
                                  <a:effectLst/>
                                  <a:uLnTx/>
                                  <a:uFillTx/>
                                  <a:latin typeface="Cambria Math"/>
                                  <a:ea typeface="Cambria Math"/>
                                  <a:cs typeface="+mn-cs"/>
                                </a:rPr>
                                <m:t>𝟏</m:t>
                              </m:r>
                            </m:sup>
                          </m:sSup>
                        </m:e>
                      </m:nary>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𝐶</m:t>
                          </m:r>
                        </m:e>
                        <m:sub>
                          <m:r>
                            <a:rPr lang="en-US" b="0" i="1" smtClean="0">
                              <a:latin typeface="Cambria Math"/>
                              <a:ea typeface="Cambria Math"/>
                            </a:rPr>
                            <m:t>𝑐h𝑒𝑐𝑘</m:t>
                          </m:r>
                        </m:sub>
                      </m:sSub>
                      <m:r>
                        <a:rPr kumimoji="0" lang="en-US" b="0" i="1" u="none" strike="noStrike" kern="1200" cap="none" spc="0" normalizeH="0" baseline="0" noProof="0" smtClean="0">
                          <a:ln>
                            <a:noFill/>
                          </a:ln>
                          <a:solidFill>
                            <a:schemeClr val="tx1"/>
                          </a:solidFill>
                          <a:effectLst/>
                          <a:uLnTx/>
                          <a:uFillTx/>
                          <a:latin typeface="Cambria Math"/>
                          <a:ea typeface="Cambria Math"/>
                          <a:cs typeface="+mn-cs"/>
                        </a:rPr>
                        <m:t>+</m:t>
                      </m:r>
                      <m:sSub>
                        <m:sSubPr>
                          <m:ctrlPr>
                            <a:rPr kumimoji="0" lang="en-US" b="0" i="1" u="none" strike="noStrike" kern="1200" cap="none" spc="0" normalizeH="0" baseline="0" noProof="0" smtClean="0">
                              <a:ln>
                                <a:noFill/>
                              </a:ln>
                              <a:solidFill>
                                <a:schemeClr val="tx1"/>
                              </a:solidFill>
                              <a:effectLst/>
                              <a:uLnTx/>
                              <a:uFillTx/>
                              <a:latin typeface="Cambria Math"/>
                              <a:ea typeface="Cambria Math"/>
                              <a:cs typeface="+mn-cs"/>
                            </a:rPr>
                          </m:ctrlPr>
                        </m:sSubPr>
                        <m:e>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𝐶</m:t>
                          </m:r>
                        </m:e>
                        <m:sub>
                          <m:r>
                            <a:rPr kumimoji="0" lang="en-US" b="0" i="1" u="none" strike="noStrike" kern="1200" cap="none" spc="0" normalizeH="0" baseline="0" noProof="0" smtClean="0">
                              <a:ln>
                                <a:noFill/>
                              </a:ln>
                              <a:solidFill>
                                <a:schemeClr val="tx1"/>
                              </a:solidFill>
                              <a:effectLst/>
                              <a:uLnTx/>
                              <a:uFillTx/>
                              <a:latin typeface="Cambria Math"/>
                              <a:ea typeface="Cambria Math"/>
                              <a:cs typeface="+mn-cs"/>
                            </a:rPr>
                            <m:t>𝑣𝑒𝑓</m:t>
                          </m:r>
                        </m:sub>
                      </m:sSub>
                    </m:oMath>
                  </m:oMathPara>
                </a14:m>
                <a:endParaRPr kumimoji="0" lang="en-AU" i="0"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09850" y="4102011"/>
                <a:ext cx="5710667" cy="764505"/>
              </a:xfrm>
              <a:prstGeom prst="rect">
                <a:avLst/>
              </a:prstGeom>
              <a:blipFill rotWithShape="1">
                <a:blip r:embed="rId5"/>
                <a:stretch>
                  <a:fillRect/>
                </a:stretch>
              </a:blipFill>
            </p:spPr>
            <p:txBody>
              <a:bodyPr/>
              <a:lstStyle/>
              <a:p>
                <a:r>
                  <a:rPr lang="en-AU">
                    <a:noFill/>
                  </a:rPr>
                  <a:t> </a:t>
                </a:r>
              </a:p>
            </p:txBody>
          </p:sp>
        </mc:Fallback>
      </mc:AlternateContent>
      <p:sp>
        <p:nvSpPr>
          <p:cNvPr id="6" name="矩形 5"/>
          <p:cNvSpPr/>
          <p:nvPr/>
        </p:nvSpPr>
        <p:spPr>
          <a:xfrm>
            <a:off x="1437362" y="4256487"/>
            <a:ext cx="1069588" cy="369332"/>
          </a:xfrm>
          <a:prstGeom prst="rect">
            <a:avLst/>
          </a:prstGeom>
        </p:spPr>
        <p:txBody>
          <a:bodyPr wrap="none">
            <a:spAutoFit/>
          </a:bodyPr>
          <a:lstStyle/>
          <a:p>
            <a:r>
              <a:rPr lang="en-US" b="1" dirty="0" smtClean="0"/>
              <a:t>TT-Join</a:t>
            </a:r>
            <a:r>
              <a:rPr lang="en-US" dirty="0" smtClean="0"/>
              <a:t>:</a:t>
            </a:r>
            <a:endParaRPr lang="en-AU" dirty="0"/>
          </a:p>
        </p:txBody>
      </p:sp>
      <mc:AlternateContent xmlns:mc="http://schemas.openxmlformats.org/markup-compatibility/2006" xmlns:a14="http://schemas.microsoft.com/office/drawing/2010/main">
        <mc:Choice Requires="a14">
          <p:sp>
            <p:nvSpPr>
              <p:cNvPr id="15" name="矩形 14"/>
              <p:cNvSpPr/>
              <p:nvPr/>
            </p:nvSpPr>
            <p:spPr>
              <a:xfrm>
                <a:off x="1437362" y="3289584"/>
                <a:ext cx="1159292" cy="369332"/>
              </a:xfrm>
              <a:prstGeom prst="rect">
                <a:avLst/>
              </a:prstGeom>
            </p:spPr>
            <p:txBody>
              <a:bodyPr wrap="none">
                <a:spAutoFit/>
              </a:bodyPr>
              <a:lstStyle/>
              <a:p>
                <a14:m>
                  <m:oMath xmlns:m="http://schemas.openxmlformats.org/officeDocument/2006/math">
                    <m:r>
                      <a:rPr lang="en-US" b="1" i="1" smtClean="0">
                        <a:latin typeface="Cambria Math"/>
                      </a:rPr>
                      <m:t>𝒌</m:t>
                    </m:r>
                  </m:oMath>
                </a14:m>
                <a:r>
                  <a:rPr lang="en-US" b="1" dirty="0" smtClean="0"/>
                  <a:t>IS-Join</a:t>
                </a:r>
                <a:r>
                  <a:rPr lang="en-US" dirty="0" smtClean="0"/>
                  <a:t>:</a:t>
                </a:r>
                <a:endParaRPr lang="en-AU" dirty="0"/>
              </a:p>
            </p:txBody>
          </p:sp>
        </mc:Choice>
        <mc:Fallback xmlns="">
          <p:sp>
            <p:nvSpPr>
              <p:cNvPr id="15" name="矩形 14"/>
              <p:cNvSpPr>
                <a:spLocks noRot="1" noChangeAspect="1" noMove="1" noResize="1" noEditPoints="1" noAdjustHandles="1" noChangeArrowheads="1" noChangeShapeType="1" noTextEdit="1"/>
              </p:cNvSpPr>
              <p:nvPr/>
            </p:nvSpPr>
            <p:spPr>
              <a:xfrm>
                <a:off x="1437362" y="3289584"/>
                <a:ext cx="1159292" cy="369332"/>
              </a:xfrm>
              <a:prstGeom prst="rect">
                <a:avLst/>
              </a:prstGeom>
              <a:blipFill rotWithShape="1">
                <a:blip r:embed="rId6"/>
                <a:stretch>
                  <a:fillRect t="-8333" r="-4737" b="-26667"/>
                </a:stretch>
              </a:blipFill>
            </p:spPr>
            <p:txBody>
              <a:bodyPr/>
              <a:lstStyle/>
              <a:p>
                <a:r>
                  <a:rPr lang="en-AU">
                    <a:noFill/>
                  </a:rPr>
                  <a:t> </a:t>
                </a:r>
              </a:p>
            </p:txBody>
          </p:sp>
        </mc:Fallback>
      </mc:AlternateContent>
      <p:sp>
        <p:nvSpPr>
          <p:cNvPr id="18" name="矩形 17"/>
          <p:cNvSpPr/>
          <p:nvPr/>
        </p:nvSpPr>
        <p:spPr>
          <a:xfrm>
            <a:off x="1463042" y="2291898"/>
            <a:ext cx="1018227" cy="369332"/>
          </a:xfrm>
          <a:prstGeom prst="rect">
            <a:avLst/>
          </a:prstGeom>
        </p:spPr>
        <p:txBody>
          <a:bodyPr wrap="none">
            <a:spAutoFit/>
          </a:bodyPr>
          <a:lstStyle/>
          <a:p>
            <a:r>
              <a:rPr lang="en-US" b="1" dirty="0" smtClean="0"/>
              <a:t>IS-Join</a:t>
            </a:r>
            <a:r>
              <a:rPr lang="en-US" dirty="0" smtClean="0"/>
              <a:t>:</a:t>
            </a:r>
            <a:endParaRPr lang="en-AU" dirty="0"/>
          </a:p>
        </p:txBody>
      </p:sp>
    </p:spTree>
    <p:custDataLst>
      <p:tags r:id="rId1"/>
    </p:custDataLst>
    <p:extLst>
      <p:ext uri="{BB962C8B-B14F-4D97-AF65-F5344CB8AC3E}">
        <p14:creationId xmlns:p14="http://schemas.microsoft.com/office/powerpoint/2010/main" val="97639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Datasets</a:t>
            </a:r>
            <a:endParaRPr lang="en-AU" sz="32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2" y="1524000"/>
            <a:ext cx="8667977"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64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Algorithms</a:t>
            </a:r>
            <a:endParaRPr lang="en-AU" sz="3200" dirty="0">
              <a:solidFill>
                <a:schemeClr val="bg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31033836"/>
              </p:ext>
            </p:extLst>
          </p:nvPr>
        </p:nvGraphicFramePr>
        <p:xfrm>
          <a:off x="1230417" y="1828800"/>
          <a:ext cx="6705600" cy="3337560"/>
        </p:xfrm>
        <a:graphic>
          <a:graphicData uri="http://schemas.openxmlformats.org/drawingml/2006/table">
            <a:tbl>
              <a:tblPr firstRow="1" bandRow="1">
                <a:tableStyleId>{5C22544A-7EE6-4342-B048-85BDC9FD1C3A}</a:tableStyleId>
              </a:tblPr>
              <a:tblGrid>
                <a:gridCol w="1684345"/>
                <a:gridCol w="5021255"/>
              </a:tblGrid>
              <a:tr h="370840">
                <a:tc>
                  <a:txBody>
                    <a:bodyPr/>
                    <a:lstStyle/>
                    <a:p>
                      <a:pPr algn="ctr"/>
                      <a:r>
                        <a:rPr lang="en-US" dirty="0" smtClean="0"/>
                        <a:t>Algorithm</a:t>
                      </a:r>
                      <a:endParaRPr lang="en-AU" dirty="0"/>
                    </a:p>
                  </a:txBody>
                  <a:tcPr/>
                </a:tc>
                <a:tc>
                  <a:txBody>
                    <a:bodyPr/>
                    <a:lstStyle/>
                    <a:p>
                      <a:pPr algn="ctr"/>
                      <a:r>
                        <a:rPr lang="en-US" dirty="0" smtClean="0"/>
                        <a:t>Description</a:t>
                      </a:r>
                      <a:endParaRPr lang="en-AU" dirty="0"/>
                    </a:p>
                  </a:txBody>
                  <a:tcPr/>
                </a:tc>
              </a:tr>
              <a:tr h="370840">
                <a:tc>
                  <a:txBody>
                    <a:bodyPr/>
                    <a:lstStyle/>
                    <a:p>
                      <a:pPr algn="ctr"/>
                      <a:r>
                        <a:rPr lang="en-US" altLang="zh-CN" b="1" dirty="0" smtClean="0"/>
                        <a:t>TT-Join</a:t>
                      </a:r>
                      <a:endParaRPr lang="en-AU" b="1" dirty="0"/>
                    </a:p>
                  </a:txBody>
                  <a:tcPr/>
                </a:tc>
                <a:tc>
                  <a:txBody>
                    <a:bodyPr/>
                    <a:lstStyle/>
                    <a:p>
                      <a:pPr algn="ctr"/>
                      <a:r>
                        <a:rPr lang="en-US" dirty="0" smtClean="0"/>
                        <a:t>Our approach (k=4 under all settings)</a:t>
                      </a:r>
                      <a:endParaRPr lang="en-AU" dirty="0"/>
                    </a:p>
                  </a:txBody>
                  <a:tcPr/>
                </a:tc>
              </a:tr>
              <a:tr h="370840">
                <a:tc>
                  <a:txBody>
                    <a:bodyPr/>
                    <a:lstStyle/>
                    <a:p>
                      <a:pPr algn="ctr"/>
                      <a:r>
                        <a:rPr lang="en-US" b="1" dirty="0" smtClean="0"/>
                        <a:t>LIMIT</a:t>
                      </a:r>
                      <a:endParaRPr lang="en-AU" b="1" dirty="0"/>
                    </a:p>
                  </a:txBody>
                  <a:tcPr/>
                </a:tc>
                <a:tc>
                  <a:txBody>
                    <a:bodyPr/>
                    <a:lstStyle/>
                    <a:p>
                      <a:pPr algn="ctr"/>
                      <a:r>
                        <a:rPr lang="en-US" dirty="0" smtClean="0"/>
                        <a:t>Intersection-oriented [KAIS 2015]</a:t>
                      </a:r>
                      <a:endParaRPr lang="en-AU" dirty="0"/>
                    </a:p>
                  </a:txBody>
                  <a:tcPr/>
                </a:tc>
              </a:tr>
              <a:tr h="370840">
                <a:tc>
                  <a:txBody>
                    <a:bodyPr/>
                    <a:lstStyle/>
                    <a:p>
                      <a:pPr algn="ctr"/>
                      <a:r>
                        <a:rPr lang="en-US" b="1" dirty="0" err="1" smtClean="0"/>
                        <a:t>PIEJoin</a:t>
                      </a:r>
                      <a:endParaRPr lang="en-AU" b="1" dirty="0"/>
                    </a:p>
                  </a:txBody>
                  <a:tcPr/>
                </a:tc>
                <a:tc>
                  <a:txBody>
                    <a:bodyPr/>
                    <a:lstStyle/>
                    <a:p>
                      <a:pPr algn="ctr"/>
                      <a:r>
                        <a:rPr lang="en-US" dirty="0" smtClean="0"/>
                        <a:t>Intersection-oriented [SSDBM 2016]</a:t>
                      </a:r>
                      <a:endParaRPr lang="en-AU" dirty="0"/>
                    </a:p>
                  </a:txBody>
                  <a:tcPr/>
                </a:tc>
              </a:tr>
              <a:tr h="370840">
                <a:tc>
                  <a:txBody>
                    <a:bodyPr/>
                    <a:lstStyle/>
                    <a:p>
                      <a:pPr algn="ctr"/>
                      <a:r>
                        <a:rPr lang="en-US" b="1" dirty="0" smtClean="0"/>
                        <a:t>PRETTI+</a:t>
                      </a:r>
                      <a:endParaRPr lang="en-AU" b="1" dirty="0"/>
                    </a:p>
                  </a:txBody>
                  <a:tcPr/>
                </a:tc>
                <a:tc>
                  <a:txBody>
                    <a:bodyPr/>
                    <a:lstStyle/>
                    <a:p>
                      <a:pPr algn="ctr"/>
                      <a:r>
                        <a:rPr lang="en-US" dirty="0" smtClean="0"/>
                        <a:t>Intersection-oriented</a:t>
                      </a:r>
                      <a:r>
                        <a:rPr lang="en-US" baseline="0" dirty="0" smtClean="0"/>
                        <a:t> [ICDE 2015]</a:t>
                      </a:r>
                      <a:endParaRPr lang="en-AU"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PTSJ</a:t>
                      </a:r>
                      <a:endParaRPr lang="en-AU" b="1" dirty="0" smtClean="0"/>
                    </a:p>
                  </a:txBody>
                  <a:tcPr/>
                </a:tc>
                <a:tc>
                  <a:txBody>
                    <a:bodyPr/>
                    <a:lstStyle/>
                    <a:p>
                      <a:pPr algn="ctr"/>
                      <a:r>
                        <a:rPr lang="en-US" dirty="0" smtClean="0"/>
                        <a:t>Union</a:t>
                      </a:r>
                      <a:r>
                        <a:rPr lang="en-US" baseline="0" dirty="0" smtClean="0"/>
                        <a:t>-oriented [ICDE 2015]</a:t>
                      </a:r>
                      <a:endParaRPr lang="en-AU" dirty="0"/>
                    </a:p>
                  </a:txBody>
                  <a:tcPr/>
                </a:tc>
              </a:tr>
              <a:tr h="370840">
                <a:tc>
                  <a:txBody>
                    <a:bodyPr/>
                    <a:lstStyle/>
                    <a:p>
                      <a:pPr algn="ctr"/>
                      <a:r>
                        <a:rPr lang="en-US" b="1" dirty="0" err="1" smtClean="0"/>
                        <a:t>DivideSkip</a:t>
                      </a:r>
                      <a:endParaRPr lang="en-AU" b="1" dirty="0"/>
                    </a:p>
                  </a:txBody>
                  <a:tcPr/>
                </a:tc>
                <a:tc>
                  <a:txBody>
                    <a:bodyPr/>
                    <a:lstStyle/>
                    <a:p>
                      <a:pPr algn="ctr"/>
                      <a:r>
                        <a:rPr lang="en-US" dirty="0" smtClean="0"/>
                        <a:t>Adapted</a:t>
                      </a:r>
                      <a:r>
                        <a:rPr lang="en-US" baseline="0" dirty="0" smtClean="0"/>
                        <a:t> algorithm [ICDE 2008]</a:t>
                      </a:r>
                      <a:endParaRPr lang="en-AU" dirty="0"/>
                    </a:p>
                  </a:txBody>
                  <a:tcPr/>
                </a:tc>
              </a:tr>
              <a:tr h="370840">
                <a:tc>
                  <a:txBody>
                    <a:bodyPr/>
                    <a:lstStyle/>
                    <a:p>
                      <a:pPr algn="ctr"/>
                      <a:r>
                        <a:rPr lang="en-US" b="1" dirty="0" smtClean="0"/>
                        <a:t>Adapt</a:t>
                      </a:r>
                      <a:endParaRPr lang="en-AU" b="1" dirty="0"/>
                    </a:p>
                  </a:txBody>
                  <a:tcPr/>
                </a:tc>
                <a:tc>
                  <a:txBody>
                    <a:bodyPr/>
                    <a:lstStyle/>
                    <a:p>
                      <a:pPr algn="ctr"/>
                      <a:r>
                        <a:rPr lang="en-US" dirty="0" smtClean="0"/>
                        <a:t>Adapted</a:t>
                      </a:r>
                      <a:r>
                        <a:rPr lang="en-US" baseline="0" dirty="0" smtClean="0"/>
                        <a:t> algorithm [SIGMOD 2012]</a:t>
                      </a:r>
                      <a:endParaRPr lang="en-AU" dirty="0"/>
                    </a:p>
                  </a:txBody>
                  <a:tcPr/>
                </a:tc>
              </a:tr>
              <a:tr h="370840">
                <a:tc>
                  <a:txBody>
                    <a:bodyPr/>
                    <a:lstStyle/>
                    <a:p>
                      <a:pPr algn="ctr"/>
                      <a:r>
                        <a:rPr lang="en-US" b="1" dirty="0" err="1" smtClean="0"/>
                        <a:t>FreqSet</a:t>
                      </a:r>
                      <a:endParaRPr lang="en-AU" b="1" dirty="0"/>
                    </a:p>
                  </a:txBody>
                  <a:tcPr/>
                </a:tc>
                <a:tc>
                  <a:txBody>
                    <a:bodyPr/>
                    <a:lstStyle/>
                    <a:p>
                      <a:pPr algn="ctr"/>
                      <a:r>
                        <a:rPr lang="en-US" dirty="0" smtClean="0"/>
                        <a:t>Adapted algorithm [SIGMOD 2010]</a:t>
                      </a:r>
                      <a:endParaRPr lang="en-AU" dirty="0"/>
                    </a:p>
                  </a:txBody>
                  <a:tcPr/>
                </a:tc>
              </a:tr>
            </a:tbl>
          </a:graphicData>
        </a:graphic>
      </p:graphicFrame>
    </p:spTree>
    <p:extLst>
      <p:ext uri="{BB962C8B-B14F-4D97-AF65-F5344CB8AC3E}">
        <p14:creationId xmlns:p14="http://schemas.microsoft.com/office/powerpoint/2010/main" val="411990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Performance Tuning</a:t>
            </a:r>
            <a:endParaRPr lang="en-AU" sz="320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247775"/>
            <a:ext cx="48387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3228975"/>
            <a:ext cx="48863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2915730" y="5391150"/>
                <a:ext cx="3334974" cy="369332"/>
              </a:xfrm>
              <a:prstGeom prst="rect">
                <a:avLst/>
              </a:prstGeom>
            </p:spPr>
            <p:txBody>
              <a:bodyPr wrap="square" rtlCol="0">
                <a:spAutoFit/>
              </a:bodyPr>
              <a:lstStyle/>
              <a:p>
                <a:pPr marL="342900" indent="-342900" algn="ctr" fontAlgn="auto">
                  <a:spcBef>
                    <a:spcPct val="20000"/>
                  </a:spcBef>
                  <a:spcAft>
                    <a:spcPts val="0"/>
                  </a:spcAft>
                </a:pPr>
                <a:r>
                  <a:rPr lang="en-US" altLang="zh-CN" b="0" dirty="0" smtClean="0">
                    <a:cs typeface="+mn-cs"/>
                  </a:rPr>
                  <a:t>Effect of </a:t>
                </a:r>
                <a14:m>
                  <m:oMath xmlns:m="http://schemas.openxmlformats.org/officeDocument/2006/math">
                    <m:r>
                      <a:rPr lang="en-US" altLang="zh-CN" i="1" dirty="0">
                        <a:latin typeface="Cambria Math"/>
                        <a:cs typeface="+mn-cs"/>
                      </a:rPr>
                      <m:t>𝑘</m:t>
                    </m:r>
                  </m:oMath>
                </a14:m>
                <a:r>
                  <a:rPr lang="en-US" altLang="zh-CN" b="0" dirty="0" smtClean="0">
                    <a:cs typeface="+mn-cs"/>
                  </a:rPr>
                  <a:t> on running time</a:t>
                </a:r>
                <a:endParaRPr kumimoji="0" lang="en-AU" b="1" i="1"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15730" y="5391150"/>
                <a:ext cx="3334974" cy="369332"/>
              </a:xfrm>
              <a:prstGeom prst="rect">
                <a:avLst/>
              </a:prstGeom>
              <a:blipFill rotWithShape="1">
                <a:blip r:embed="rId4"/>
                <a:stretch>
                  <a:fillRect t="-8197" b="-24590"/>
                </a:stretch>
              </a:blipFill>
            </p:spPr>
            <p:txBody>
              <a:bodyPr/>
              <a:lstStyle/>
              <a:p>
                <a:r>
                  <a:rPr lang="en-AU">
                    <a:noFill/>
                  </a:rPr>
                  <a:t> </a:t>
                </a:r>
              </a:p>
            </p:txBody>
          </p:sp>
        </mc:Fallback>
      </mc:AlternateContent>
    </p:spTree>
    <p:extLst>
      <p:ext uri="{BB962C8B-B14F-4D97-AF65-F5344CB8AC3E}">
        <p14:creationId xmlns:p14="http://schemas.microsoft.com/office/powerpoint/2010/main" val="22034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a:t>
            </a:r>
            <a:r>
              <a:rPr lang="en-US" sz="2600" dirty="0" smtClean="0">
                <a:solidFill>
                  <a:schemeClr val="bg1"/>
                </a:solidFill>
              </a:rPr>
              <a:t>Comparison with Existing Algorithms</a:t>
            </a:r>
            <a:endParaRPr lang="en-AU" sz="2600" dirty="0">
              <a:solidFill>
                <a:schemeClr val="bg1"/>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17" y="1524000"/>
            <a:ext cx="8839200" cy="166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17" y="3886200"/>
            <a:ext cx="8839200" cy="168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椭圆 1"/>
          <p:cNvSpPr/>
          <p:nvPr/>
        </p:nvSpPr>
        <p:spPr>
          <a:xfrm>
            <a:off x="2724150" y="2743198"/>
            <a:ext cx="457200" cy="304801"/>
          </a:xfrm>
          <a:prstGeom prst="ellipse">
            <a:avLst/>
          </a:prstGeom>
          <a:solidFill>
            <a:schemeClr val="accent1">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椭圆 5"/>
          <p:cNvSpPr/>
          <p:nvPr/>
        </p:nvSpPr>
        <p:spPr>
          <a:xfrm>
            <a:off x="4354617" y="2743198"/>
            <a:ext cx="457200" cy="304801"/>
          </a:xfrm>
          <a:prstGeom prst="ellipse">
            <a:avLst/>
          </a:prstGeom>
          <a:solidFill>
            <a:schemeClr val="accent1">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椭圆 6"/>
          <p:cNvSpPr/>
          <p:nvPr/>
        </p:nvSpPr>
        <p:spPr>
          <a:xfrm>
            <a:off x="5181600" y="2743197"/>
            <a:ext cx="457200" cy="304801"/>
          </a:xfrm>
          <a:prstGeom prst="ellipse">
            <a:avLst/>
          </a:prstGeom>
          <a:solidFill>
            <a:schemeClr val="accent1">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椭圆 7"/>
          <p:cNvSpPr/>
          <p:nvPr/>
        </p:nvSpPr>
        <p:spPr>
          <a:xfrm>
            <a:off x="7239000" y="2743198"/>
            <a:ext cx="457200" cy="304801"/>
          </a:xfrm>
          <a:prstGeom prst="ellipse">
            <a:avLst/>
          </a:prstGeom>
          <a:solidFill>
            <a:schemeClr val="accent1">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椭圆 8"/>
          <p:cNvSpPr/>
          <p:nvPr/>
        </p:nvSpPr>
        <p:spPr>
          <a:xfrm>
            <a:off x="8058150" y="2722035"/>
            <a:ext cx="533400" cy="442369"/>
          </a:xfrm>
          <a:prstGeom prst="ellipse">
            <a:avLst/>
          </a:prstGeom>
          <a:solidFill>
            <a:schemeClr val="accent1">
              <a:alpha val="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199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Conclusion</a:t>
            </a:r>
            <a:endParaRPr lang="en-AU" sz="3200" dirty="0">
              <a:solidFill>
                <a:schemeClr val="bg1"/>
              </a:solidFill>
            </a:endParaRPr>
          </a:p>
        </p:txBody>
      </p:sp>
      <p:sp>
        <p:nvSpPr>
          <p:cNvPr id="5" name="Content Placeholder 2"/>
          <p:cNvSpPr>
            <a:spLocks noGrp="1"/>
          </p:cNvSpPr>
          <p:nvPr>
            <p:ph idx="1"/>
          </p:nvPr>
        </p:nvSpPr>
        <p:spPr bwMode="auto">
          <a:xfrm>
            <a:off x="457200" y="1143000"/>
            <a:ext cx="8382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r>
              <a:rPr lang="en-US" altLang="en-US" sz="2400" dirty="0" smtClean="0"/>
              <a:t>We classify the existing solutions into two categories and show the advantages and limits of the methods in each category.</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smtClean="0"/>
              <a:t>We propose a new union-oriented method, namely TT-Join.</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smtClean="0"/>
              <a:t>Our comprehensive experiments on 20 real-life datasets demonstrate that our TT-Join significantly outperforms the state-of-the-art algorithms on most of the datasets, and can achieve up to two orders of magnitude speedup.</a:t>
            </a:r>
            <a:endParaRPr lang="en-AU" altLang="en-US" sz="2400" dirty="0" smtClean="0"/>
          </a:p>
        </p:txBody>
      </p:sp>
    </p:spTree>
    <p:extLst>
      <p:ext uri="{BB962C8B-B14F-4D97-AF65-F5344CB8AC3E}">
        <p14:creationId xmlns:p14="http://schemas.microsoft.com/office/powerpoint/2010/main" val="384542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8600" y="4038599"/>
            <a:ext cx="1254962" cy="1575285"/>
          </a:xfrm>
          <a:prstGeom prst="rect">
            <a:avLst/>
          </a:prstGeom>
        </p:spPr>
      </p:pic>
      <p:sp>
        <p:nvSpPr>
          <p:cNvPr id="5" name="Rectangle 2"/>
          <p:cNvSpPr>
            <a:spLocks noChangeArrowheads="1"/>
          </p:cNvSpPr>
          <p:nvPr/>
        </p:nvSpPr>
        <p:spPr bwMode="auto">
          <a:xfrm>
            <a:off x="2984821" y="1752600"/>
            <a:ext cx="3362519" cy="830997"/>
          </a:xfrm>
          <a:prstGeom prst="rect">
            <a:avLst/>
          </a:prstGeom>
          <a:noFill/>
          <a:ln w="9525" algn="ctr">
            <a:noFill/>
            <a:miter lim="800000"/>
            <a:headEnd/>
            <a:tailEnd/>
          </a:ln>
          <a:effectLst/>
        </p:spPr>
        <p:txBody>
          <a:bodyPr wrap="none">
            <a:spAutoFit/>
          </a:bodyPr>
          <a:lstStyle/>
          <a:p>
            <a:pPr>
              <a:spcBef>
                <a:spcPct val="40000"/>
              </a:spcBef>
            </a:pPr>
            <a:r>
              <a:rPr lang="en-US" sz="4800" b="1" dirty="0">
                <a:solidFill>
                  <a:srgbClr val="CC0000"/>
                </a:solidFill>
                <a:effectLst>
                  <a:outerShdw blurRad="38100" dist="38100" dir="2700000" algn="tl">
                    <a:srgbClr val="DDDDDD"/>
                  </a:outerShdw>
                </a:effectLst>
                <a:latin typeface="Comic Sans MS"/>
                <a:cs typeface="Comic Sans MS"/>
              </a:rPr>
              <a:t>Thank you!</a:t>
            </a:r>
          </a:p>
        </p:txBody>
      </p:sp>
      <p:sp>
        <p:nvSpPr>
          <p:cNvPr id="6" name="Rectangle 3"/>
          <p:cNvSpPr>
            <a:spLocks noChangeArrowheads="1"/>
          </p:cNvSpPr>
          <p:nvPr/>
        </p:nvSpPr>
        <p:spPr bwMode="auto">
          <a:xfrm>
            <a:off x="3507558" y="3066504"/>
            <a:ext cx="233609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pPr>
            <a:r>
              <a:rPr lang="en-US" sz="3200" b="1" dirty="0">
                <a:solidFill>
                  <a:srgbClr val="3366FF"/>
                </a:solidFill>
                <a:latin typeface="Comic Sans MS"/>
                <a:cs typeface="Comic Sans MS"/>
              </a:rPr>
              <a:t>Questions?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71387" y="2464861"/>
            <a:ext cx="7610613" cy="2057400"/>
            <a:chOff x="762000" y="1524000"/>
            <a:chExt cx="7619999" cy="2057400"/>
          </a:xfrm>
        </p:grpSpPr>
        <p:sp>
          <p:nvSpPr>
            <p:cNvPr id="8" name="圆角矩形 7"/>
            <p:cNvSpPr/>
            <p:nvPr/>
          </p:nvSpPr>
          <p:spPr>
            <a:xfrm>
              <a:off x="762000" y="1524000"/>
              <a:ext cx="7619999" cy="2057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1276217" y="1600200"/>
              <a:ext cx="6629400" cy="473333"/>
            </a:xfrm>
            <a:prstGeom prst="rect">
              <a:avLst/>
            </a:prstGeom>
          </p:spPr>
          <p:txBody>
            <a:bodyPr wrap="square" rtlCol="0">
              <a:spAutoFit/>
            </a:bodyPr>
            <a:lstStyle/>
            <a:p>
              <a:pPr marL="342900" indent="-342900" algn="ctr" fontAlgn="auto">
                <a:spcBef>
                  <a:spcPct val="20000"/>
                </a:spcBef>
                <a:spcAft>
                  <a:spcPts val="0"/>
                </a:spcAft>
              </a:pPr>
              <a:r>
                <a:rPr lang="en-US" sz="2400" dirty="0" smtClean="0"/>
                <a:t>Problem Statement (</a:t>
              </a:r>
              <a:r>
                <a:rPr lang="en-US" sz="2400" b="1" dirty="0" smtClean="0"/>
                <a:t>Set Containment Join</a:t>
              </a:r>
              <a:r>
                <a:rPr lang="en-US" sz="2400" dirty="0" smtClean="0"/>
                <a:t>)</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mc:AlternateContent xmlns:mc="http://schemas.openxmlformats.org/markup-compatibility/2006" xmlns:a14="http://schemas.microsoft.com/office/drawing/2010/main">
          <mc:Choice Requires="a14">
            <p:sp>
              <p:nvSpPr>
                <p:cNvPr id="10" name="矩形 9"/>
                <p:cNvSpPr/>
                <p:nvPr/>
              </p:nvSpPr>
              <p:spPr>
                <a:xfrm>
                  <a:off x="986182" y="2073533"/>
                  <a:ext cx="7171634" cy="1442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Given two collections </a:t>
                  </a:r>
                  <a14:m>
                    <m:oMath xmlns:m="http://schemas.openxmlformats.org/officeDocument/2006/math">
                      <m:r>
                        <a:rPr lang="en-US" sz="2000" i="1" smtClean="0">
                          <a:solidFill>
                            <a:schemeClr val="tx1"/>
                          </a:solidFill>
                          <a:latin typeface="Cambria Math"/>
                          <a:ea typeface="Cambria Math"/>
                        </a:rPr>
                        <m:t>ℛ</m:t>
                      </m:r>
                    </m:oMath>
                  </a14:m>
                  <a:r>
                    <a:rPr lang="en-US" sz="2000" dirty="0" smtClean="0">
                      <a:solidFill>
                        <a:schemeClr val="tx1"/>
                      </a:solidFill>
                    </a:rPr>
                    <a:t> and </a:t>
                  </a:r>
                  <a:r>
                    <a:rPr lang="en-US" sz="2000" dirty="0" smtClean="0">
                      <a:solidFill>
                        <a:schemeClr val="tx1"/>
                      </a:solidFill>
                      <a:ea typeface="Cambria Math"/>
                    </a:rPr>
                    <a:t>𝒮 of records, the set containment join between</a:t>
                  </a:r>
                  <a:r>
                    <a:rPr lang="en-US" sz="2000" dirty="0" smtClean="0">
                      <a:solidFill>
                        <a:schemeClr val="tx1"/>
                      </a:solidFill>
                      <a:latin typeface="Cambria Math"/>
                      <a:ea typeface="Cambria Math"/>
                    </a:rPr>
                    <a:t> </a:t>
                  </a:r>
                  <a14:m>
                    <m:oMath xmlns:m="http://schemas.openxmlformats.org/officeDocument/2006/math">
                      <m:r>
                        <a:rPr lang="en-US" sz="2000" i="1">
                          <a:solidFill>
                            <a:schemeClr val="tx1"/>
                          </a:solidFill>
                          <a:latin typeface="Cambria Math"/>
                          <a:ea typeface="Cambria Math"/>
                        </a:rPr>
                        <m:t>ℛ</m:t>
                      </m:r>
                    </m:oMath>
                  </a14:m>
                  <a:r>
                    <a:rPr lang="en-US" sz="2000" dirty="0" smtClean="0">
                      <a:solidFill>
                        <a:schemeClr val="tx1"/>
                      </a:solidFill>
                    </a:rPr>
                    <a:t> and </a:t>
                  </a:r>
                  <a:r>
                    <a:rPr lang="en-US" sz="2000" dirty="0" smtClean="0">
                      <a:solidFill>
                        <a:schemeClr val="tx1"/>
                      </a:solidFill>
                      <a:latin typeface="Cambria Math"/>
                      <a:ea typeface="Cambria Math"/>
                    </a:rPr>
                    <a:t>𝒮, </a:t>
                  </a:r>
                  <a:r>
                    <a:rPr lang="en-US" sz="2000" dirty="0" smtClean="0">
                      <a:solidFill>
                        <a:schemeClr val="tx1"/>
                      </a:solidFill>
                      <a:ea typeface="Cambria Math"/>
                    </a:rPr>
                    <a:t>denoted by </a:t>
                  </a:r>
                  <a14:m>
                    <m:oMath xmlns:m="http://schemas.openxmlformats.org/officeDocument/2006/math">
                      <m:r>
                        <a:rPr lang="en-US" sz="2000" i="1">
                          <a:solidFill>
                            <a:schemeClr val="tx1"/>
                          </a:solidFill>
                          <a:latin typeface="Cambria Math"/>
                          <a:ea typeface="Cambria Math"/>
                        </a:rPr>
                        <m:t>ℛ</m:t>
                      </m:r>
                      <m:sSub>
                        <m:sSubPr>
                          <m:ctrlPr>
                            <a:rPr lang="en-US" sz="2000" i="1" smtClean="0">
                              <a:solidFill>
                                <a:schemeClr val="tx1"/>
                              </a:solidFill>
                              <a:latin typeface="Cambria Math"/>
                              <a:ea typeface="Cambria Math"/>
                            </a:rPr>
                          </m:ctrlPr>
                        </m:sSubPr>
                        <m:e>
                          <m:r>
                            <a:rPr lang="en-US" sz="2000" i="1">
                              <a:solidFill>
                                <a:schemeClr val="tx1"/>
                              </a:solidFill>
                              <a:latin typeface="Cambria Math"/>
                              <a:ea typeface="Cambria Math"/>
                            </a:rPr>
                            <m:t>⋈</m:t>
                          </m:r>
                        </m:e>
                        <m:sub>
                          <m:r>
                            <a:rPr lang="en-US" sz="2000" i="1" smtClean="0">
                              <a:solidFill>
                                <a:schemeClr val="tx1"/>
                              </a:solidFill>
                              <a:latin typeface="Cambria Math"/>
                              <a:ea typeface="Cambria Math"/>
                            </a:rPr>
                            <m:t>⊆</m:t>
                          </m:r>
                        </m:sub>
                      </m:sSub>
                      <m:r>
                        <m:rPr>
                          <m:nor/>
                        </m:rPr>
                        <a:rPr lang="en-US" sz="2000" dirty="0">
                          <a:solidFill>
                            <a:schemeClr val="tx1"/>
                          </a:solidFill>
                          <a:latin typeface="Cambria Math"/>
                          <a:ea typeface="Cambria Math"/>
                        </a:rPr>
                        <m:t>𝒮</m:t>
                      </m:r>
                    </m:oMath>
                  </a14:m>
                  <a:r>
                    <a:rPr lang="en-US" sz="2000" dirty="0" smtClean="0">
                      <a:solidFill>
                        <a:schemeClr val="tx1"/>
                      </a:solidFill>
                    </a:rPr>
                    <a:t>, is to find all pairs </a:t>
                  </a:r>
                  <a14:m>
                    <m:oMath xmlns:m="http://schemas.openxmlformats.org/officeDocument/2006/math">
                      <m:d>
                        <m:dPr>
                          <m:ctrlPr>
                            <a:rPr lang="en-US" sz="2000" i="1" smtClean="0">
                              <a:solidFill>
                                <a:schemeClr val="tx1"/>
                              </a:solidFill>
                              <a:latin typeface="Cambria Math"/>
                            </a:rPr>
                          </m:ctrlPr>
                        </m:dPr>
                        <m:e>
                          <m:r>
                            <a:rPr lang="en-US" sz="2000" b="0" i="1" smtClean="0">
                              <a:solidFill>
                                <a:schemeClr val="tx1"/>
                              </a:solidFill>
                              <a:latin typeface="Cambria Math"/>
                            </a:rPr>
                            <m:t>𝑟</m:t>
                          </m:r>
                          <m:r>
                            <a:rPr lang="en-US" sz="2000" b="0" i="1" smtClean="0">
                              <a:solidFill>
                                <a:schemeClr val="tx1"/>
                              </a:solidFill>
                              <a:latin typeface="Cambria Math"/>
                            </a:rPr>
                            <m:t>,</m:t>
                          </m:r>
                          <m:r>
                            <a:rPr lang="en-US" sz="2000" b="0" i="1" smtClean="0">
                              <a:solidFill>
                                <a:schemeClr val="tx1"/>
                              </a:solidFill>
                              <a:latin typeface="Cambria Math"/>
                            </a:rPr>
                            <m:t>𝑠</m:t>
                          </m:r>
                        </m:e>
                      </m:d>
                    </m:oMath>
                  </a14:m>
                  <a:r>
                    <a:rPr lang="en-US" sz="2000" dirty="0" smtClean="0">
                      <a:solidFill>
                        <a:schemeClr val="tx1"/>
                      </a:solidFill>
                    </a:rPr>
                    <a:t>, such that </a:t>
                  </a:r>
                  <a14:m>
                    <m:oMath xmlns:m="http://schemas.openxmlformats.org/officeDocument/2006/math">
                      <m:r>
                        <a:rPr lang="en-US" sz="2000" b="0" i="1" smtClean="0">
                          <a:solidFill>
                            <a:schemeClr val="tx1"/>
                          </a:solidFill>
                          <a:latin typeface="Cambria Math"/>
                        </a:rPr>
                        <m:t>𝑟</m:t>
                      </m:r>
                      <m:r>
                        <a:rPr lang="en-US" sz="2000" b="0" i="1" smtClean="0">
                          <a:solidFill>
                            <a:schemeClr val="tx1"/>
                          </a:solidFill>
                          <a:latin typeface="Cambria Math"/>
                          <a:ea typeface="Cambria Math"/>
                        </a:rPr>
                        <m:t>∈</m:t>
                      </m:r>
                      <m:r>
                        <a:rPr lang="en-US" sz="2000" i="1">
                          <a:solidFill>
                            <a:schemeClr val="tx1"/>
                          </a:solidFill>
                          <a:latin typeface="Cambria Math"/>
                          <a:ea typeface="Cambria Math"/>
                        </a:rPr>
                        <m:t>ℛ</m:t>
                      </m:r>
                    </m:oMath>
                  </a14:m>
                  <a:r>
                    <a:rPr lang="en-US" sz="2000" dirty="0" smtClean="0">
                      <a:solidFill>
                        <a:schemeClr val="tx1"/>
                      </a:solidFill>
                    </a:rPr>
                    <a:t>, </a:t>
                  </a:r>
                  <a14:m>
                    <m:oMath xmlns:m="http://schemas.openxmlformats.org/officeDocument/2006/math">
                      <m:r>
                        <a:rPr lang="en-US" sz="2000" b="0" i="1" smtClean="0">
                          <a:solidFill>
                            <a:schemeClr val="tx1"/>
                          </a:solidFill>
                          <a:latin typeface="Cambria Math"/>
                        </a:rPr>
                        <m:t>𝑠</m:t>
                      </m:r>
                      <m:r>
                        <a:rPr lang="en-US" sz="2000" i="1">
                          <a:solidFill>
                            <a:schemeClr val="tx1"/>
                          </a:solidFill>
                          <a:latin typeface="Cambria Math"/>
                          <a:ea typeface="Cambria Math"/>
                        </a:rPr>
                        <m:t>∈</m:t>
                      </m:r>
                      <m:r>
                        <m:rPr>
                          <m:nor/>
                        </m:rPr>
                        <a:rPr lang="en-US" sz="2000" dirty="0">
                          <a:solidFill>
                            <a:schemeClr val="tx1"/>
                          </a:solidFill>
                          <a:latin typeface="Cambria Math"/>
                          <a:ea typeface="Cambria Math"/>
                        </a:rPr>
                        <m:t>𝒮</m:t>
                      </m:r>
                    </m:oMath>
                  </a14:m>
                  <a:r>
                    <a:rPr lang="en-US" sz="2000" dirty="0" smtClean="0">
                      <a:solidFill>
                        <a:schemeClr val="tx1"/>
                      </a:solidFill>
                    </a:rPr>
                    <a:t>, and </a:t>
                  </a:r>
                  <a14:m>
                    <m:oMath xmlns:m="http://schemas.openxmlformats.org/officeDocument/2006/math">
                      <m:r>
                        <a:rPr lang="en-US" sz="2000" b="0" i="1" smtClean="0">
                          <a:solidFill>
                            <a:schemeClr val="tx1"/>
                          </a:solidFill>
                          <a:latin typeface="Cambria Math"/>
                        </a:rPr>
                        <m:t>𝑟</m:t>
                      </m:r>
                      <m:r>
                        <a:rPr lang="en-US" sz="2000" b="0" i="1" smtClean="0">
                          <a:solidFill>
                            <a:schemeClr val="tx1"/>
                          </a:solidFill>
                          <a:latin typeface="Cambria Math"/>
                        </a:rPr>
                        <m:t>⊆</m:t>
                      </m:r>
                      <m:r>
                        <a:rPr lang="en-US" sz="2000" b="0" i="1" smtClean="0">
                          <a:solidFill>
                            <a:schemeClr val="tx1"/>
                          </a:solidFill>
                          <a:latin typeface="Cambria Math"/>
                        </a:rPr>
                        <m:t>𝑠</m:t>
                      </m:r>
                    </m:oMath>
                  </a14:m>
                  <a:r>
                    <a:rPr lang="en-US" sz="2000" dirty="0" smtClean="0">
                      <a:solidFill>
                        <a:schemeClr val="tx1"/>
                      </a:solidFill>
                    </a:rPr>
                    <a:t>. That is </a:t>
                  </a:r>
                  <a14:m>
                    <m:oMath xmlns:m="http://schemas.openxmlformats.org/officeDocument/2006/math">
                      <m:r>
                        <a:rPr lang="en-US" sz="2000" b="1" i="1">
                          <a:solidFill>
                            <a:schemeClr val="tx1"/>
                          </a:solidFill>
                          <a:latin typeface="Cambria Math"/>
                          <a:ea typeface="Cambria Math"/>
                        </a:rPr>
                        <m:t>𝓡</m:t>
                      </m:r>
                      <m:sSub>
                        <m:sSubPr>
                          <m:ctrlPr>
                            <a:rPr lang="en-US" sz="2000" b="1" i="1">
                              <a:solidFill>
                                <a:schemeClr val="tx1"/>
                              </a:solidFill>
                              <a:latin typeface="Cambria Math"/>
                              <a:ea typeface="Cambria Math"/>
                            </a:rPr>
                          </m:ctrlPr>
                        </m:sSubPr>
                        <m:e>
                          <m:r>
                            <a:rPr lang="en-US" sz="2000" b="1" i="1">
                              <a:solidFill>
                                <a:schemeClr val="tx1"/>
                              </a:solidFill>
                              <a:latin typeface="Cambria Math"/>
                              <a:ea typeface="Cambria Math"/>
                            </a:rPr>
                            <m:t>⋈</m:t>
                          </m:r>
                        </m:e>
                        <m:sub>
                          <m:r>
                            <a:rPr lang="en-US" sz="2000" b="1" i="1">
                              <a:solidFill>
                                <a:schemeClr val="tx1"/>
                              </a:solidFill>
                              <a:latin typeface="Cambria Math"/>
                              <a:ea typeface="Cambria Math"/>
                            </a:rPr>
                            <m:t>⊆</m:t>
                          </m:r>
                        </m:sub>
                      </m:sSub>
                      <m:r>
                        <m:rPr>
                          <m:nor/>
                        </m:rPr>
                        <a:rPr lang="en-US" sz="2000" b="1" dirty="0">
                          <a:solidFill>
                            <a:schemeClr val="tx1"/>
                          </a:solidFill>
                          <a:latin typeface="Cambria Math"/>
                          <a:ea typeface="Cambria Math"/>
                        </a:rPr>
                        <m:t>𝒮</m:t>
                      </m:r>
                      <m:r>
                        <m:rPr>
                          <m:nor/>
                        </m:rPr>
                        <a:rPr lang="en-US" sz="2000" b="1" i="0" dirty="0" smtClean="0">
                          <a:solidFill>
                            <a:schemeClr val="tx1"/>
                          </a:solidFill>
                          <a:latin typeface="Cambria Math"/>
                          <a:ea typeface="Cambria Math"/>
                        </a:rPr>
                        <m:t>=</m:t>
                      </m:r>
                      <m:d>
                        <m:dPr>
                          <m:begChr m:val="{"/>
                          <m:endChr m:val="}"/>
                          <m:ctrlPr>
                            <a:rPr lang="en-US" sz="2000" b="1" i="1" dirty="0" smtClean="0">
                              <a:solidFill>
                                <a:schemeClr val="tx1"/>
                              </a:solidFill>
                              <a:latin typeface="Cambria Math"/>
                              <a:ea typeface="Cambria Math"/>
                            </a:rPr>
                          </m:ctrlPr>
                        </m:dPr>
                        <m:e>
                          <m:d>
                            <m:dPr>
                              <m:ctrlPr>
                                <a:rPr lang="en-US" sz="2000" b="1" i="1" dirty="0" smtClean="0">
                                  <a:solidFill>
                                    <a:schemeClr val="tx1"/>
                                  </a:solidFill>
                                  <a:latin typeface="Cambria Math"/>
                                  <a:ea typeface="Cambria Math"/>
                                </a:rPr>
                              </m:ctrlPr>
                            </m:dPr>
                            <m:e>
                              <m:r>
                                <a:rPr lang="en-US" sz="2000" b="1" i="1" dirty="0" smtClean="0">
                                  <a:solidFill>
                                    <a:schemeClr val="tx1"/>
                                  </a:solidFill>
                                  <a:latin typeface="Cambria Math"/>
                                  <a:ea typeface="Cambria Math"/>
                                </a:rPr>
                                <m:t>𝒓</m:t>
                              </m:r>
                              <m:r>
                                <a:rPr lang="en-US" sz="2000" b="1" i="1" dirty="0" smtClean="0">
                                  <a:solidFill>
                                    <a:schemeClr val="tx1"/>
                                  </a:solidFill>
                                  <a:latin typeface="Cambria Math"/>
                                  <a:ea typeface="Cambria Math"/>
                                </a:rPr>
                                <m:t>,</m:t>
                              </m:r>
                              <m:r>
                                <a:rPr lang="en-US" sz="2000" b="1" i="1" dirty="0" smtClean="0">
                                  <a:solidFill>
                                    <a:schemeClr val="tx1"/>
                                  </a:solidFill>
                                  <a:latin typeface="Cambria Math"/>
                                  <a:ea typeface="Cambria Math"/>
                                </a:rPr>
                                <m:t>𝒔</m:t>
                              </m:r>
                            </m:e>
                          </m:d>
                          <m:r>
                            <a:rPr lang="en-US" sz="2000" b="1" i="1" dirty="0" smtClean="0">
                              <a:solidFill>
                                <a:schemeClr val="tx1"/>
                              </a:solidFill>
                              <a:latin typeface="Cambria Math"/>
                              <a:ea typeface="Cambria Math"/>
                            </a:rPr>
                            <m:t>|</m:t>
                          </m:r>
                          <m:r>
                            <a:rPr lang="en-US" sz="2000" b="1" i="1">
                              <a:solidFill>
                                <a:schemeClr val="tx1"/>
                              </a:solidFill>
                              <a:latin typeface="Cambria Math"/>
                            </a:rPr>
                            <m:t>𝒓</m:t>
                          </m:r>
                          <m:r>
                            <a:rPr lang="en-US" sz="2000" b="1" i="1">
                              <a:solidFill>
                                <a:schemeClr val="tx1"/>
                              </a:solidFill>
                              <a:latin typeface="Cambria Math"/>
                              <a:ea typeface="Cambria Math"/>
                            </a:rPr>
                            <m:t>∈</m:t>
                          </m:r>
                          <m:r>
                            <a:rPr lang="en-US" sz="2000" b="1" i="1">
                              <a:solidFill>
                                <a:schemeClr val="tx1"/>
                              </a:solidFill>
                              <a:latin typeface="Cambria Math"/>
                              <a:ea typeface="Cambria Math"/>
                            </a:rPr>
                            <m:t>𝓡</m:t>
                          </m:r>
                          <m:r>
                            <m:rPr>
                              <m:nor/>
                            </m:rPr>
                            <a:rPr lang="en-US" sz="2000" b="1" dirty="0">
                              <a:solidFill>
                                <a:schemeClr val="tx1"/>
                              </a:solidFill>
                            </a:rPr>
                            <m:t>, </m:t>
                          </m:r>
                          <m:r>
                            <a:rPr lang="en-US" sz="2000" b="1" i="1">
                              <a:solidFill>
                                <a:schemeClr val="tx1"/>
                              </a:solidFill>
                              <a:latin typeface="Cambria Math"/>
                            </a:rPr>
                            <m:t>𝒔</m:t>
                          </m:r>
                          <m:r>
                            <a:rPr lang="en-US" sz="2000" b="1" i="1">
                              <a:solidFill>
                                <a:schemeClr val="tx1"/>
                              </a:solidFill>
                              <a:latin typeface="Cambria Math"/>
                              <a:ea typeface="Cambria Math"/>
                            </a:rPr>
                            <m:t>∈</m:t>
                          </m:r>
                          <m:r>
                            <m:rPr>
                              <m:nor/>
                            </m:rPr>
                            <a:rPr lang="en-US" sz="2000" b="1" dirty="0">
                              <a:solidFill>
                                <a:schemeClr val="tx1"/>
                              </a:solidFill>
                              <a:latin typeface="Cambria Math"/>
                              <a:ea typeface="Cambria Math"/>
                            </a:rPr>
                            <m:t>𝒮</m:t>
                          </m:r>
                          <m:r>
                            <m:rPr>
                              <m:nor/>
                            </m:rPr>
                            <a:rPr lang="en-US" sz="2000" b="1" dirty="0">
                              <a:solidFill>
                                <a:schemeClr val="tx1"/>
                              </a:solidFill>
                            </a:rPr>
                            <m:t>, </m:t>
                          </m:r>
                          <m:r>
                            <m:rPr>
                              <m:nor/>
                            </m:rPr>
                            <a:rPr lang="en-US" sz="2000" b="1" dirty="0">
                              <a:solidFill>
                                <a:schemeClr val="tx1"/>
                              </a:solidFill>
                            </a:rPr>
                            <m:t>and</m:t>
                          </m:r>
                          <m:r>
                            <m:rPr>
                              <m:nor/>
                            </m:rPr>
                            <a:rPr lang="en-US" sz="2000" b="1" dirty="0">
                              <a:solidFill>
                                <a:schemeClr val="tx1"/>
                              </a:solidFill>
                            </a:rPr>
                            <m:t> </m:t>
                          </m:r>
                          <m:r>
                            <a:rPr lang="en-US" sz="2000" b="1" i="1">
                              <a:solidFill>
                                <a:schemeClr val="tx1"/>
                              </a:solidFill>
                              <a:latin typeface="Cambria Math"/>
                            </a:rPr>
                            <m:t>𝒓</m:t>
                          </m:r>
                          <m:r>
                            <a:rPr lang="en-US" sz="2000" b="1" i="1">
                              <a:solidFill>
                                <a:schemeClr val="tx1"/>
                              </a:solidFill>
                              <a:latin typeface="Cambria Math"/>
                            </a:rPr>
                            <m:t>⊆</m:t>
                          </m:r>
                          <m:r>
                            <a:rPr lang="en-US" sz="2000" b="1" i="1">
                              <a:solidFill>
                                <a:schemeClr val="tx1"/>
                              </a:solidFill>
                              <a:latin typeface="Cambria Math"/>
                            </a:rPr>
                            <m:t>𝒔</m:t>
                          </m:r>
                        </m:e>
                      </m:d>
                    </m:oMath>
                  </a14:m>
                  <a:r>
                    <a:rPr lang="en-US" sz="2000" dirty="0" smtClean="0">
                      <a:solidFill>
                        <a:schemeClr val="tx1"/>
                      </a:solidFill>
                    </a:rPr>
                    <a:t>.</a:t>
                  </a:r>
                  <a:endParaRPr lang="en-AU" sz="2000" dirty="0">
                    <a:solidFill>
                      <a:schemeClr val="tx1"/>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986182" y="2073533"/>
                  <a:ext cx="7171634" cy="1442024"/>
                </a:xfrm>
                <a:prstGeom prst="rect">
                  <a:avLst/>
                </a:prstGeom>
                <a:blipFill rotWithShape="1">
                  <a:blip r:embed="rId2"/>
                  <a:stretch>
                    <a:fillRect l="-511" r="-1277" b="-3376"/>
                  </a:stretch>
                </a:blipFill>
                <a:ln>
                  <a:noFill/>
                </a:ln>
              </p:spPr>
              <p:txBody>
                <a:bodyPr/>
                <a:lstStyle/>
                <a:p>
                  <a:r>
                    <a:rPr lang="en-AU">
                      <a:noFill/>
                    </a:rPr>
                    <a:t> </a:t>
                  </a:r>
                </a:p>
              </p:txBody>
            </p:sp>
          </mc:Fallback>
        </mc:AlternateContent>
      </p:grpSp>
      <p:sp>
        <p:nvSpPr>
          <p:cNvPr id="12" name="圆角矩形 11"/>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Set Containment Join</a:t>
            </a:r>
            <a:endParaRPr lang="en-AU" sz="3600" dirty="0">
              <a:solidFill>
                <a:schemeClr val="bg1"/>
              </a:solidFill>
            </a:endParaRPr>
          </a:p>
        </p:txBody>
      </p:sp>
    </p:spTree>
    <p:extLst>
      <p:ext uri="{BB962C8B-B14F-4D97-AF65-F5344CB8AC3E}">
        <p14:creationId xmlns:p14="http://schemas.microsoft.com/office/powerpoint/2010/main" val="401922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33287" y="2310737"/>
            <a:ext cx="7619999" cy="1885386"/>
            <a:chOff x="762000" y="1524000"/>
            <a:chExt cx="7619999" cy="2057400"/>
          </a:xfrm>
        </p:grpSpPr>
        <p:sp>
          <p:nvSpPr>
            <p:cNvPr id="5" name="圆角矩形 4"/>
            <p:cNvSpPr/>
            <p:nvPr/>
          </p:nvSpPr>
          <p:spPr>
            <a:xfrm>
              <a:off x="762000" y="1524000"/>
              <a:ext cx="7619999" cy="2057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3267213" y="1663184"/>
              <a:ext cx="2590800" cy="503785"/>
            </a:xfrm>
            <a:prstGeom prst="rect">
              <a:avLst/>
            </a:prstGeom>
          </p:spPr>
          <p:txBody>
            <a:bodyPr wrap="square" rtlCol="0">
              <a:spAutoFit/>
            </a:bodyPr>
            <a:lstStyle/>
            <a:p>
              <a:pPr marL="342900" indent="-342900" fontAlgn="auto">
                <a:spcBef>
                  <a:spcPct val="20000"/>
                </a:spcBef>
                <a:spcAft>
                  <a:spcPts val="0"/>
                </a:spcAft>
              </a:pPr>
              <a:r>
                <a:rPr lang="en-US" sz="2400" dirty="0" smtClean="0"/>
                <a:t>Existing solutions</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p:sp>
          <p:nvSpPr>
            <p:cNvPr id="7" name="矩形 6"/>
            <p:cNvSpPr/>
            <p:nvPr/>
          </p:nvSpPr>
          <p:spPr>
            <a:xfrm>
              <a:off x="937767" y="2250966"/>
              <a:ext cx="7268463" cy="11776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Based on the computing paradigms, we classify them into two categories, namely </a:t>
              </a:r>
              <a:r>
                <a:rPr lang="en-US" sz="2000" b="1" i="1" dirty="0" smtClean="0">
                  <a:solidFill>
                    <a:schemeClr val="tx1"/>
                  </a:solidFill>
                </a:rPr>
                <a:t>intersection-oriented</a:t>
              </a:r>
              <a:r>
                <a:rPr lang="en-US" sz="2000" dirty="0" smtClean="0">
                  <a:solidFill>
                    <a:schemeClr val="tx1"/>
                  </a:solidFill>
                </a:rPr>
                <a:t> methods and </a:t>
              </a:r>
              <a:r>
                <a:rPr lang="en-US" sz="2000" b="1" i="1" dirty="0" smtClean="0">
                  <a:solidFill>
                    <a:schemeClr val="tx1"/>
                  </a:solidFill>
                </a:rPr>
                <a:t>union-oriented</a:t>
              </a:r>
              <a:r>
                <a:rPr lang="en-US" sz="2000" dirty="0" smtClean="0">
                  <a:solidFill>
                    <a:schemeClr val="tx1"/>
                  </a:solidFill>
                </a:rPr>
                <a:t> methods.</a:t>
              </a:r>
              <a:endParaRPr lang="en-AU" sz="2000" b="1" dirty="0">
                <a:solidFill>
                  <a:schemeClr val="tx1"/>
                </a:solidFill>
                <a:latin typeface="Sommet bold"/>
              </a:endParaRPr>
            </a:p>
          </p:txBody>
        </p:sp>
      </p:grpSp>
      <p:sp>
        <p:nvSpPr>
          <p:cNvPr id="13" name="圆角矩形 12"/>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Existing </a:t>
            </a:r>
            <a:r>
              <a:rPr lang="en-US" altLang="zh-CN" sz="3600" dirty="0" smtClean="0">
                <a:solidFill>
                  <a:schemeClr val="bg1"/>
                </a:solidFill>
              </a:rPr>
              <a:t>Solutions</a:t>
            </a:r>
            <a:endParaRPr lang="en-AU" sz="3600" dirty="0">
              <a:solidFill>
                <a:schemeClr val="bg1"/>
              </a:solidFill>
            </a:endParaRPr>
          </a:p>
        </p:txBody>
      </p:sp>
    </p:spTree>
    <p:custDataLst>
      <p:tags r:id="rId1"/>
    </p:custDataLst>
    <p:extLst>
      <p:ext uri="{BB962C8B-B14F-4D97-AF65-F5344CB8AC3E}">
        <p14:creationId xmlns:p14="http://schemas.microsoft.com/office/powerpoint/2010/main" val="135907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81000" y="228600"/>
            <a:ext cx="8382000"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intersection-oriented</a:t>
            </a:r>
            <a:endParaRPr lang="en-AU" sz="3600" dirty="0">
              <a:solidFill>
                <a:schemeClr val="bg1"/>
              </a:solidFill>
            </a:endParaRPr>
          </a:p>
        </p:txBody>
      </p:sp>
      <p:grpSp>
        <p:nvGrpSpPr>
          <p:cNvPr id="21" name="组合 20"/>
          <p:cNvGrpSpPr/>
          <p:nvPr/>
        </p:nvGrpSpPr>
        <p:grpSpPr>
          <a:xfrm>
            <a:off x="457200" y="2286000"/>
            <a:ext cx="8229600" cy="1676400"/>
            <a:chOff x="762000" y="1524000"/>
            <a:chExt cx="7619999" cy="1810512"/>
          </a:xfrm>
        </p:grpSpPr>
        <p:sp>
          <p:nvSpPr>
            <p:cNvPr id="22" name="圆角矩形 21"/>
            <p:cNvSpPr/>
            <p:nvPr/>
          </p:nvSpPr>
          <p:spPr>
            <a:xfrm>
              <a:off x="762000" y="1524000"/>
              <a:ext cx="7619999" cy="18105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2457588" y="1663184"/>
              <a:ext cx="4267200" cy="503785"/>
            </a:xfrm>
            <a:prstGeom prst="rect">
              <a:avLst/>
            </a:prstGeom>
          </p:spPr>
          <p:txBody>
            <a:bodyPr wrap="square" rtlCol="0">
              <a:spAutoFit/>
            </a:bodyPr>
            <a:lstStyle/>
            <a:p>
              <a:pPr marL="342900" indent="-342900" algn="ctr" fontAlgn="auto">
                <a:spcBef>
                  <a:spcPct val="20000"/>
                </a:spcBef>
                <a:spcAft>
                  <a:spcPts val="0"/>
                </a:spcAft>
              </a:pPr>
              <a:r>
                <a:rPr lang="en-US" sz="2400" dirty="0" smtClean="0"/>
                <a:t>Key Idea</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mc:AlternateContent xmlns:mc="http://schemas.openxmlformats.org/markup-compatibility/2006" xmlns:a14="http://schemas.microsoft.com/office/drawing/2010/main">
          <mc:Choice Requires="a14">
            <p:sp>
              <p:nvSpPr>
                <p:cNvPr id="27" name="矩形 26"/>
                <p:cNvSpPr/>
                <p:nvPr/>
              </p:nvSpPr>
              <p:spPr>
                <a:xfrm>
                  <a:off x="956956" y="2100072"/>
                  <a:ext cx="7268463" cy="11793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Build inverted index on </a:t>
                  </a:r>
                  <a14:m>
                    <m:oMath xmlns:m="http://schemas.openxmlformats.org/officeDocument/2006/math">
                      <m:r>
                        <m:rPr>
                          <m:nor/>
                        </m:rPr>
                        <a:rPr lang="en-US" sz="2000" b="1" dirty="0">
                          <a:solidFill>
                            <a:schemeClr val="tx1"/>
                          </a:solidFill>
                          <a:ea typeface="Cambria Math"/>
                        </a:rPr>
                        <m:t>𝒮</m:t>
                      </m:r>
                    </m:oMath>
                  </a14:m>
                  <a:r>
                    <a:rPr lang="en-US" sz="2000" dirty="0" smtClean="0">
                      <a:solidFill>
                        <a:schemeClr val="tx1"/>
                      </a:solidFill>
                    </a:rPr>
                    <a:t>, and then apply the </a:t>
                  </a:r>
                  <a:r>
                    <a:rPr lang="en-US" sz="2000" b="1" dirty="0" smtClean="0">
                      <a:solidFill>
                        <a:schemeClr val="tx1"/>
                      </a:solidFill>
                    </a:rPr>
                    <a:t>intersection operator </a:t>
                  </a:r>
                  <a:r>
                    <a:rPr lang="en-US" sz="2000" dirty="0" smtClean="0">
                      <a:solidFill>
                        <a:schemeClr val="tx1"/>
                      </a:solidFill>
                    </a:rPr>
                    <a:t>for each </a:t>
                  </a:r>
                  <a14:m>
                    <m:oMath xmlns:m="http://schemas.openxmlformats.org/officeDocument/2006/math">
                      <m:r>
                        <a:rPr lang="en-US" sz="2000" b="1" i="1" smtClean="0">
                          <a:solidFill>
                            <a:schemeClr val="tx1"/>
                          </a:solidFill>
                          <a:latin typeface="Cambria Math"/>
                          <a:ea typeface="Cambria Math"/>
                        </a:rPr>
                        <m:t>𝒓</m:t>
                      </m:r>
                      <m:r>
                        <a:rPr lang="en-US" sz="2000" b="0" i="1" smtClean="0">
                          <a:solidFill>
                            <a:schemeClr val="tx1"/>
                          </a:solidFill>
                          <a:latin typeface="Cambria Math"/>
                          <a:ea typeface="Cambria Math"/>
                        </a:rPr>
                        <m:t>∈</m:t>
                      </m:r>
                      <m:r>
                        <a:rPr lang="en-US" sz="2000" b="1" i="1">
                          <a:solidFill>
                            <a:schemeClr val="tx1"/>
                          </a:solidFill>
                          <a:latin typeface="Cambria Math"/>
                          <a:ea typeface="Cambria Math"/>
                        </a:rPr>
                        <m:t>𝓡</m:t>
                      </m:r>
                    </m:oMath>
                  </a14:m>
                  <a:r>
                    <a:rPr lang="en-US" sz="2000" b="1" dirty="0" smtClean="0">
                      <a:solidFill>
                        <a:schemeClr val="tx1"/>
                      </a:solidFill>
                    </a:rPr>
                    <a:t> </a:t>
                  </a:r>
                  <a:r>
                    <a:rPr lang="en-US" sz="2000" dirty="0" smtClean="0">
                      <a:solidFill>
                        <a:schemeClr val="tx1"/>
                      </a:solidFill>
                    </a:rPr>
                    <a:t>to calculate </a:t>
                  </a:r>
                  <a14:m>
                    <m:oMath xmlns:m="http://schemas.openxmlformats.org/officeDocument/2006/math">
                      <m:r>
                        <a:rPr lang="en-US" sz="2000" b="0" i="1">
                          <a:solidFill>
                            <a:schemeClr val="tx1"/>
                          </a:solidFill>
                          <a:latin typeface="Cambria Math"/>
                          <a:ea typeface="Cambria Math"/>
                        </a:rPr>
                        <m:t>ℛ</m:t>
                      </m:r>
                      <m:sSub>
                        <m:sSubPr>
                          <m:ctrlPr>
                            <a:rPr lang="en-US" sz="2000" i="1">
                              <a:solidFill>
                                <a:schemeClr val="tx1"/>
                              </a:solidFill>
                              <a:latin typeface="Cambria Math"/>
                              <a:ea typeface="Cambria Math"/>
                            </a:rPr>
                          </m:ctrlPr>
                        </m:sSubPr>
                        <m:e>
                          <m:r>
                            <a:rPr lang="en-US" sz="2000" b="0" i="1">
                              <a:solidFill>
                                <a:schemeClr val="tx1"/>
                              </a:solidFill>
                              <a:latin typeface="Cambria Math"/>
                              <a:ea typeface="Cambria Math"/>
                            </a:rPr>
                            <m:t>⋈</m:t>
                          </m:r>
                        </m:e>
                        <m:sub>
                          <m:r>
                            <a:rPr lang="en-US" sz="2000" b="0" i="1">
                              <a:solidFill>
                                <a:schemeClr val="tx1"/>
                              </a:solidFill>
                              <a:latin typeface="Cambria Math"/>
                              <a:ea typeface="Cambria Math"/>
                            </a:rPr>
                            <m:t>⊆</m:t>
                          </m:r>
                        </m:sub>
                      </m:sSub>
                      <m:r>
                        <m:rPr>
                          <m:nor/>
                        </m:rPr>
                        <a:rPr lang="en-US" sz="2000" dirty="0">
                          <a:solidFill>
                            <a:schemeClr val="tx1"/>
                          </a:solidFill>
                          <a:ea typeface="Cambria Math"/>
                        </a:rPr>
                        <m:t>𝒮</m:t>
                      </m:r>
                    </m:oMath>
                  </a14:m>
                  <a:r>
                    <a:rPr lang="en-US" sz="2000" dirty="0" smtClean="0">
                      <a:solidFill>
                        <a:schemeClr val="tx1"/>
                      </a:solidFill>
                    </a:rPr>
                    <a:t>.</a:t>
                  </a:r>
                </a:p>
                <a:p>
                  <a:pPr algn="ctr"/>
                  <a:r>
                    <a:rPr lang="en-US" sz="1600" dirty="0" smtClean="0">
                      <a:solidFill>
                        <a:schemeClr val="tx1"/>
                      </a:solidFill>
                    </a:rPr>
                    <a:t>(e.g., [SIGMOD 2013], [DASFAA 2005], [ICDE 2015], [KAIS 2015], [SSDBM 2016])  </a:t>
                  </a:r>
                  <a:endParaRPr lang="en-AU" sz="1600" dirty="0">
                    <a:solidFill>
                      <a:schemeClr val="tx1"/>
                    </a:solidFill>
                  </a:endParaRPr>
                </a:p>
              </p:txBody>
            </p:sp>
          </mc:Choice>
          <mc:Fallback xmlns="">
            <p:sp>
              <p:nvSpPr>
                <p:cNvPr id="27" name="矩形 26"/>
                <p:cNvSpPr>
                  <a:spLocks noRot="1" noChangeAspect="1" noMove="1" noResize="1" noEditPoints="1" noAdjustHandles="1" noChangeArrowheads="1" noChangeShapeType="1" noTextEdit="1"/>
                </p:cNvSpPr>
                <p:nvPr/>
              </p:nvSpPr>
              <p:spPr>
                <a:xfrm>
                  <a:off x="956956" y="2100072"/>
                  <a:ext cx="7268463" cy="1179316"/>
                </a:xfrm>
                <a:prstGeom prst="rect">
                  <a:avLst/>
                </a:prstGeom>
                <a:blipFill rotWithShape="1">
                  <a:blip r:embed="rId2"/>
                  <a:stretch>
                    <a:fillRect r="-544" b="-559"/>
                  </a:stretch>
                </a:blipFill>
                <a:ln>
                  <a:noFill/>
                </a:ln>
              </p:spPr>
              <p:txBody>
                <a:bodyPr/>
                <a:lstStyle/>
                <a:p>
                  <a:r>
                    <a:rPr lang="en-AU">
                      <a:noFill/>
                    </a:rPr>
                    <a:t> </a:t>
                  </a:r>
                </a:p>
              </p:txBody>
            </p:sp>
          </mc:Fallback>
        </mc:AlternateContent>
      </p:grpSp>
    </p:spTree>
    <p:extLst>
      <p:ext uri="{BB962C8B-B14F-4D97-AF65-F5344CB8AC3E}">
        <p14:creationId xmlns:p14="http://schemas.microsoft.com/office/powerpoint/2010/main" val="211307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81000" y="228600"/>
            <a:ext cx="8382000"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intersection-oriented</a:t>
            </a:r>
            <a:endParaRPr lang="en-AU" sz="3600" dirty="0">
              <a:solidFill>
                <a:schemeClr val="bg1"/>
              </a:solidFill>
            </a:endParaRPr>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339211536"/>
                  </p:ext>
                </p:extLst>
              </p:nvPr>
            </p:nvGraphicFramePr>
            <p:xfrm>
              <a:off x="608032" y="1228725"/>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Required Skills</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339211536"/>
                  </p:ext>
                </p:extLst>
              </p:nvPr>
            </p:nvGraphicFramePr>
            <p:xfrm>
              <a:off x="608032" y="1228725"/>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Required Skills</a:t>
                          </a:r>
                          <a:endParaRPr lang="en-AU" sz="1800" dirty="0"/>
                        </a:p>
                      </a:txBody>
                      <a:tcPr/>
                    </a:tc>
                  </a:tr>
                  <a:tr h="398145">
                    <a:tc>
                      <a:txBody>
                        <a:bodyPr/>
                        <a:lstStyle/>
                        <a:p>
                          <a:endParaRPr lang="en-US"/>
                        </a:p>
                      </a:txBody>
                      <a:tcPr>
                        <a:blipFill rotWithShape="1">
                          <a:blip r:embed="rId2"/>
                          <a:stretch>
                            <a:fillRect l="-556" t="-107692" r="-207222" b="-303077"/>
                          </a:stretch>
                        </a:blipFill>
                      </a:tcPr>
                    </a:tc>
                    <a:tc>
                      <a:txBody>
                        <a:bodyPr/>
                        <a:lstStyle/>
                        <a:p>
                          <a:endParaRPr lang="en-US"/>
                        </a:p>
                      </a:txBody>
                      <a:tcPr>
                        <a:blipFill rotWithShape="1">
                          <a:blip r:embed="rId2"/>
                          <a:stretch>
                            <a:fillRect l="-48656" t="-107692" r="-269" b="-303077"/>
                          </a:stretch>
                        </a:blipFill>
                      </a:tcPr>
                    </a:tc>
                  </a:tr>
                  <a:tr h="398145">
                    <a:tc>
                      <a:txBody>
                        <a:bodyPr/>
                        <a:lstStyle/>
                        <a:p>
                          <a:endParaRPr lang="en-US"/>
                        </a:p>
                      </a:txBody>
                      <a:tcPr>
                        <a:blipFill rotWithShape="1">
                          <a:blip r:embed="rId2"/>
                          <a:stretch>
                            <a:fillRect l="-556" t="-204545" r="-207222" b="-198485"/>
                          </a:stretch>
                        </a:blipFill>
                      </a:tcPr>
                    </a:tc>
                    <a:tc>
                      <a:txBody>
                        <a:bodyPr/>
                        <a:lstStyle/>
                        <a:p>
                          <a:endParaRPr lang="en-US"/>
                        </a:p>
                      </a:txBody>
                      <a:tcPr>
                        <a:blipFill rotWithShape="1">
                          <a:blip r:embed="rId2"/>
                          <a:stretch>
                            <a:fillRect l="-48656" t="-204545" r="-269" b="-198485"/>
                          </a:stretch>
                        </a:blipFill>
                      </a:tcPr>
                    </a:tc>
                  </a:tr>
                  <a:tr h="398145">
                    <a:tc>
                      <a:txBody>
                        <a:bodyPr/>
                        <a:lstStyle/>
                        <a:p>
                          <a:endParaRPr lang="en-US"/>
                        </a:p>
                      </a:txBody>
                      <a:tcPr>
                        <a:blipFill rotWithShape="1">
                          <a:blip r:embed="rId2"/>
                          <a:stretch>
                            <a:fillRect l="-556" t="-309231" r="-207222" b="-101538"/>
                          </a:stretch>
                        </a:blipFill>
                      </a:tcPr>
                    </a:tc>
                    <a:tc>
                      <a:txBody>
                        <a:bodyPr/>
                        <a:lstStyle/>
                        <a:p>
                          <a:endParaRPr lang="en-US"/>
                        </a:p>
                      </a:txBody>
                      <a:tcPr>
                        <a:blipFill rotWithShape="1">
                          <a:blip r:embed="rId2"/>
                          <a:stretch>
                            <a:fillRect l="-48656" t="-309231" r="-269" b="-101538"/>
                          </a:stretch>
                        </a:blipFill>
                      </a:tcPr>
                    </a:tc>
                  </a:tr>
                  <a:tr h="398145">
                    <a:tc>
                      <a:txBody>
                        <a:bodyPr/>
                        <a:lstStyle/>
                        <a:p>
                          <a:endParaRPr lang="en-US"/>
                        </a:p>
                      </a:txBody>
                      <a:tcPr>
                        <a:blipFill rotWithShape="1">
                          <a:blip r:embed="rId2"/>
                          <a:stretch>
                            <a:fillRect l="-556" t="-409231" r="-207222" b="-1538"/>
                          </a:stretch>
                        </a:blipFill>
                      </a:tcPr>
                    </a:tc>
                    <a:tc>
                      <a:txBody>
                        <a:bodyPr/>
                        <a:lstStyle/>
                        <a:p>
                          <a:endParaRPr lang="en-US"/>
                        </a:p>
                      </a:txBody>
                      <a:tcPr>
                        <a:blipFill rotWithShape="1">
                          <a:blip r:embed="rId2"/>
                          <a:stretch>
                            <a:fillRect l="-48656" t="-409231" r="-269" b="-1538"/>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0" name="表格 9"/>
              <p:cNvGraphicFramePr>
                <a:graphicFrameLocks noGrp="1"/>
              </p:cNvGraphicFramePr>
              <p:nvPr>
                <p:extLst>
                  <p:ext uri="{D42A27DB-BD31-4B8C-83A1-F6EECF244321}">
                    <p14:modId xmlns:p14="http://schemas.microsoft.com/office/powerpoint/2010/main" val="965830392"/>
                  </p:ext>
                </p:extLst>
              </p:nvPr>
            </p:nvGraphicFramePr>
            <p:xfrm>
              <a:off x="5034931" y="12192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Acquired Skills</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10" name="表格 9"/>
              <p:cNvGraphicFramePr>
                <a:graphicFrameLocks noGrp="1"/>
              </p:cNvGraphicFramePr>
              <p:nvPr>
                <p:extLst>
                  <p:ext uri="{D42A27DB-BD31-4B8C-83A1-F6EECF244321}">
                    <p14:modId xmlns:p14="http://schemas.microsoft.com/office/powerpoint/2010/main" val="965830392"/>
                  </p:ext>
                </p:extLst>
              </p:nvPr>
            </p:nvGraphicFramePr>
            <p:xfrm>
              <a:off x="5034931" y="12192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Acquired Skills</a:t>
                          </a:r>
                          <a:endParaRPr lang="en-AU" sz="1800" dirty="0"/>
                        </a:p>
                      </a:txBody>
                      <a:tcPr/>
                    </a:tc>
                  </a:tr>
                  <a:tr h="400050">
                    <a:tc>
                      <a:txBody>
                        <a:bodyPr/>
                        <a:lstStyle/>
                        <a:p>
                          <a:endParaRPr lang="en-US"/>
                        </a:p>
                      </a:txBody>
                      <a:tcPr>
                        <a:blipFill rotWithShape="1">
                          <a:blip r:embed="rId3"/>
                          <a:stretch>
                            <a:fillRect l="-483" t="-109231" r="-169082" b="-304615"/>
                          </a:stretch>
                        </a:blipFill>
                      </a:tcPr>
                    </a:tc>
                    <a:tc>
                      <a:txBody>
                        <a:bodyPr/>
                        <a:lstStyle/>
                        <a:p>
                          <a:endParaRPr lang="en-US"/>
                        </a:p>
                      </a:txBody>
                      <a:tcPr>
                        <a:blipFill rotWithShape="1">
                          <a:blip r:embed="rId3"/>
                          <a:stretch>
                            <a:fillRect l="-59429" t="-109231" b="-304615"/>
                          </a:stretch>
                        </a:blipFill>
                      </a:tcPr>
                    </a:tc>
                  </a:tr>
                  <a:tr h="400050">
                    <a:tc>
                      <a:txBody>
                        <a:bodyPr/>
                        <a:lstStyle/>
                        <a:p>
                          <a:endParaRPr lang="en-US"/>
                        </a:p>
                      </a:txBody>
                      <a:tcPr>
                        <a:blipFill rotWithShape="1">
                          <a:blip r:embed="rId3"/>
                          <a:stretch>
                            <a:fillRect l="-483" t="-206061" r="-169082" b="-200000"/>
                          </a:stretch>
                        </a:blipFill>
                      </a:tcPr>
                    </a:tc>
                    <a:tc>
                      <a:txBody>
                        <a:bodyPr/>
                        <a:lstStyle/>
                        <a:p>
                          <a:endParaRPr lang="en-US"/>
                        </a:p>
                      </a:txBody>
                      <a:tcPr>
                        <a:blipFill rotWithShape="1">
                          <a:blip r:embed="rId3"/>
                          <a:stretch>
                            <a:fillRect l="-59429" t="-206061" b="-200000"/>
                          </a:stretch>
                        </a:blipFill>
                      </a:tcPr>
                    </a:tc>
                  </a:tr>
                  <a:tr h="400050">
                    <a:tc>
                      <a:txBody>
                        <a:bodyPr/>
                        <a:lstStyle/>
                        <a:p>
                          <a:endParaRPr lang="en-US"/>
                        </a:p>
                      </a:txBody>
                      <a:tcPr>
                        <a:blipFill rotWithShape="1">
                          <a:blip r:embed="rId3"/>
                          <a:stretch>
                            <a:fillRect l="-483" t="-310769" r="-169082" b="-103077"/>
                          </a:stretch>
                        </a:blipFill>
                      </a:tcPr>
                    </a:tc>
                    <a:tc>
                      <a:txBody>
                        <a:bodyPr/>
                        <a:lstStyle/>
                        <a:p>
                          <a:endParaRPr lang="en-US"/>
                        </a:p>
                      </a:txBody>
                      <a:tcPr>
                        <a:blipFill rotWithShape="1">
                          <a:blip r:embed="rId3"/>
                          <a:stretch>
                            <a:fillRect l="-59429" t="-310769" b="-103077"/>
                          </a:stretch>
                        </a:blipFill>
                      </a:tcPr>
                    </a:tc>
                  </a:tr>
                  <a:tr h="400050">
                    <a:tc>
                      <a:txBody>
                        <a:bodyPr/>
                        <a:lstStyle/>
                        <a:p>
                          <a:endParaRPr lang="en-US"/>
                        </a:p>
                      </a:txBody>
                      <a:tcPr>
                        <a:blipFill rotWithShape="1">
                          <a:blip r:embed="rId3"/>
                          <a:stretch>
                            <a:fillRect l="-483" t="-404545" r="-169082" b="-1515"/>
                          </a:stretch>
                        </a:blipFill>
                      </a:tcPr>
                    </a:tc>
                    <a:tc>
                      <a:txBody>
                        <a:bodyPr/>
                        <a:lstStyle/>
                        <a:p>
                          <a:endParaRPr lang="en-US"/>
                        </a:p>
                      </a:txBody>
                      <a:tcPr>
                        <a:blipFill rotWithShape="1">
                          <a:blip r:embed="rId3"/>
                          <a:stretch>
                            <a:fillRect l="-59429" t="-404545" b="-1515"/>
                          </a:stretch>
                        </a:blipFill>
                      </a:tcPr>
                    </a:tc>
                  </a:tr>
                </a:tbl>
              </a:graphicData>
            </a:graphic>
          </p:graphicFrame>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696" y="3675162"/>
            <a:ext cx="17335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下箭头 15"/>
          <p:cNvSpPr/>
          <p:nvPr/>
        </p:nvSpPr>
        <p:spPr>
          <a:xfrm>
            <a:off x="6540971" y="3288935"/>
            <a:ext cx="381000" cy="392062"/>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左弧形箭头 2"/>
          <p:cNvSpPr/>
          <p:nvPr/>
        </p:nvSpPr>
        <p:spPr>
          <a:xfrm>
            <a:off x="304800" y="1809750"/>
            <a:ext cx="381000" cy="19688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819150" y="3409283"/>
                <a:ext cx="3886200" cy="369332"/>
              </a:xfrm>
              <a:prstGeom prst="rect">
                <a:avLst/>
              </a:prstGeom>
            </p:spPr>
            <p:txBody>
              <a:bodyPr wrap="square" rtlCol="0">
                <a:spAutoFit/>
              </a:bodyPr>
              <a:lstStyle/>
              <a:p>
                <a:pPr marL="342900" indent="-342900" fontAlgn="auto">
                  <a:spcBef>
                    <a:spcPct val="20000"/>
                  </a:spcBef>
                  <a:spcAft>
                    <a:spcPts val="0"/>
                  </a:spcAft>
                </a:pP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1</m:t>
                        </m:r>
                      </m:sub>
                    </m:sSub>
                  </m:oMath>
                </a14:m>
                <a:r>
                  <a:rPr lang="en-US" b="1" noProof="0" dirty="0" smtClean="0">
                    <a:latin typeface="+mn-lt"/>
                    <a:cs typeface="+mn-cs"/>
                  </a:rPr>
                  <a:t>: </a:t>
                </a:r>
                <a14:m>
                  <m:oMath xmlns:m="http://schemas.openxmlformats.org/officeDocument/2006/math">
                    <m:sSub>
                      <m:sSubPr>
                        <m:ctrlPr>
                          <a:rPr lang="en-US" b="1" i="1" noProof="0" dirty="0" smtClean="0">
                            <a:latin typeface="Cambria Math"/>
                            <a:cs typeface="+mn-cs"/>
                          </a:rPr>
                        </m:ctrlPr>
                      </m:sSubPr>
                      <m:e>
                        <m:r>
                          <a:rPr lang="en-US" b="1" i="1" noProof="0" dirty="0" smtClean="0">
                            <a:latin typeface="Cambria Math"/>
                            <a:cs typeface="+mn-cs"/>
                          </a:rPr>
                          <m:t>𝑰</m:t>
                        </m:r>
                      </m:e>
                      <m:sub>
                        <m:r>
                          <a:rPr lang="en-US" b="1" i="1" noProof="0" dirty="0" smtClean="0">
                            <a:latin typeface="Cambria Math"/>
                            <a:cs typeface="+mn-cs"/>
                          </a:rPr>
                          <m:t>𝑺</m:t>
                        </m:r>
                      </m:sub>
                    </m:sSub>
                    <m:r>
                      <a:rPr lang="en-US" b="1" i="1" noProof="0" dirty="0" smtClean="0">
                        <a:latin typeface="Cambria Math"/>
                        <a:cs typeface="+mn-cs"/>
                      </a:rPr>
                      <m:t>(</m:t>
                    </m:r>
                    <m:sSub>
                      <m:sSubPr>
                        <m:ctrlPr>
                          <a:rPr lang="en-US" b="1" i="1" dirty="0">
                            <a:latin typeface="Cambria Math"/>
                            <a:cs typeface="+mn-cs"/>
                          </a:rPr>
                        </m:ctrlPr>
                      </m:sSubPr>
                      <m:e>
                        <m:r>
                          <a:rPr lang="en-US" b="1" i="1" dirty="0" smtClean="0">
                            <a:latin typeface="Cambria Math"/>
                            <a:cs typeface="+mn-cs"/>
                          </a:rPr>
                          <m:t>𝒆</m:t>
                        </m:r>
                      </m:e>
                      <m:sub>
                        <m:r>
                          <a:rPr lang="en-US" b="1" i="1" dirty="0" smtClean="0">
                            <a:latin typeface="Cambria Math"/>
                            <a:cs typeface="+mn-cs"/>
                          </a:rPr>
                          <m:t>𝟏</m:t>
                        </m:r>
                      </m:sub>
                    </m:sSub>
                    <m:r>
                      <a:rPr lang="en-US" b="1" i="1" noProof="0" dirty="0" smtClean="0">
                        <a:latin typeface="Cambria Math"/>
                        <a:cs typeface="+mn-cs"/>
                      </a:rPr>
                      <m:t>)</m:t>
                    </m:r>
                    <m:r>
                      <a:rPr lang="en-US" b="1" i="1" noProof="0" dirty="0" smtClean="0">
                        <a:latin typeface="Cambria Math"/>
                        <a:ea typeface="Cambria Math"/>
                        <a:cs typeface="+mn-cs"/>
                      </a:rPr>
                      <m:t>∩</m:t>
                    </m:r>
                    <m:sSub>
                      <m:sSubPr>
                        <m:ctrlPr>
                          <a:rPr lang="en-US" b="1" i="1" dirty="0">
                            <a:latin typeface="Cambria Math"/>
                          </a:rPr>
                        </m:ctrlPr>
                      </m:sSubPr>
                      <m:e>
                        <m:r>
                          <a:rPr lang="en-US" b="1" i="1" dirty="0">
                            <a:latin typeface="Cambria Math"/>
                          </a:rPr>
                          <m:t>𝑰</m:t>
                        </m:r>
                      </m:e>
                      <m:sub>
                        <m:r>
                          <a:rPr lang="en-US" b="1" i="1" dirty="0">
                            <a:latin typeface="Cambria Math"/>
                          </a:rPr>
                          <m:t>𝑺</m:t>
                        </m:r>
                      </m:sub>
                    </m:sSub>
                    <m:r>
                      <a:rPr lang="en-US" b="1" i="1" dirty="0">
                        <a:latin typeface="Cambria Math"/>
                      </a:rPr>
                      <m:t>(</m:t>
                    </m:r>
                    <m:sSub>
                      <m:sSubPr>
                        <m:ctrlPr>
                          <a:rPr lang="en-US" b="1" i="1" dirty="0">
                            <a:latin typeface="Cambria Math"/>
                          </a:rPr>
                        </m:ctrlPr>
                      </m:sSubPr>
                      <m:e>
                        <m:r>
                          <a:rPr lang="en-US" b="1" i="1" dirty="0">
                            <a:latin typeface="Cambria Math"/>
                          </a:rPr>
                          <m:t>𝒆</m:t>
                        </m:r>
                      </m:e>
                      <m:sub>
                        <m:r>
                          <a:rPr lang="en-US" b="1" i="1" dirty="0" smtClean="0">
                            <a:latin typeface="Cambria Math"/>
                          </a:rPr>
                          <m:t>𝟐</m:t>
                        </m:r>
                      </m:sub>
                    </m:sSub>
                    <m:r>
                      <a:rPr lang="en-US" b="1" i="1" dirty="0">
                        <a:latin typeface="Cambria Math"/>
                      </a:rPr>
                      <m:t>)</m:t>
                    </m:r>
                  </m:oMath>
                </a14:m>
                <a:r>
                  <a:rPr lang="en-US" b="1" dirty="0"/>
                  <a:t> </a:t>
                </a:r>
                <a14:m>
                  <m:oMath xmlns:m="http://schemas.openxmlformats.org/officeDocument/2006/math">
                    <m:r>
                      <a:rPr lang="en-US" b="1" i="1" dirty="0">
                        <a:latin typeface="Cambria Math"/>
                        <a:ea typeface="Cambria Math"/>
                      </a:rPr>
                      <m:t>∩ </m:t>
                    </m:r>
                    <m:sSub>
                      <m:sSubPr>
                        <m:ctrlPr>
                          <a:rPr lang="en-US" b="1" i="1" dirty="0">
                            <a:latin typeface="Cambria Math"/>
                          </a:rPr>
                        </m:ctrlPr>
                      </m:sSubPr>
                      <m:e>
                        <m:r>
                          <a:rPr lang="en-US" b="1" i="1" dirty="0">
                            <a:latin typeface="Cambria Math"/>
                          </a:rPr>
                          <m:t>𝑰</m:t>
                        </m:r>
                      </m:e>
                      <m:sub>
                        <m:r>
                          <a:rPr lang="en-US" b="1" i="1" dirty="0">
                            <a:latin typeface="Cambria Math"/>
                          </a:rPr>
                          <m:t>𝑺</m:t>
                        </m:r>
                      </m:sub>
                    </m:sSub>
                    <m:d>
                      <m:dPr>
                        <m:ctrlPr>
                          <a:rPr lang="en-US" b="1" i="1" dirty="0">
                            <a:latin typeface="Cambria Math"/>
                          </a:rPr>
                        </m:ctrlPr>
                      </m:dPr>
                      <m:e>
                        <m:sSub>
                          <m:sSubPr>
                            <m:ctrlPr>
                              <a:rPr lang="en-US" b="1" i="1" dirty="0">
                                <a:latin typeface="Cambria Math"/>
                              </a:rPr>
                            </m:ctrlPr>
                          </m:sSubPr>
                          <m:e>
                            <m:r>
                              <a:rPr lang="en-US" b="1" i="1" dirty="0">
                                <a:latin typeface="Cambria Math"/>
                              </a:rPr>
                              <m:t>𝒆</m:t>
                            </m:r>
                          </m:e>
                          <m:sub>
                            <m:r>
                              <a:rPr lang="en-US" b="1" i="1" dirty="0" smtClean="0">
                                <a:latin typeface="Cambria Math"/>
                              </a:rPr>
                              <m:t>𝟑</m:t>
                            </m:r>
                          </m:sub>
                        </m:sSub>
                      </m:e>
                    </m:d>
                    <m:r>
                      <a:rPr lang="en-US" b="1" i="1" dirty="0" smtClean="0">
                        <a:latin typeface="Cambria Math"/>
                      </a:rPr>
                      <m:t>=</m:t>
                    </m:r>
                    <m:d>
                      <m:dPr>
                        <m:begChr m:val="{"/>
                        <m:endChr m:val="}"/>
                        <m:ctrlPr>
                          <a:rPr lang="en-US" b="1" i="1" dirty="0" smtClean="0">
                            <a:latin typeface="Cambria Math"/>
                          </a:rPr>
                        </m:ctrlPr>
                      </m:dPr>
                      <m:e>
                        <m:sSub>
                          <m:sSubPr>
                            <m:ctrlPr>
                              <a:rPr lang="en-US" b="1" i="1" dirty="0" smtClean="0">
                                <a:latin typeface="Cambria Math"/>
                              </a:rPr>
                            </m:ctrlPr>
                          </m:sSubPr>
                          <m:e>
                            <m:r>
                              <a:rPr lang="en-US" b="1" i="1" dirty="0" smtClean="0">
                                <a:latin typeface="Cambria Math"/>
                              </a:rPr>
                              <m:t>𝒔</m:t>
                            </m:r>
                          </m:e>
                          <m:sub>
                            <m:r>
                              <a:rPr lang="en-US" b="1" i="1" dirty="0" smtClean="0">
                                <a:latin typeface="Cambria Math"/>
                              </a:rPr>
                              <m:t>𝟏</m:t>
                            </m:r>
                          </m:sub>
                        </m:sSub>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9150" y="3409283"/>
                <a:ext cx="3886200" cy="369332"/>
              </a:xfrm>
              <a:prstGeom prst="rect">
                <a:avLst/>
              </a:prstGeom>
              <a:blipFill rotWithShape="1">
                <a:blip r:embed="rId5"/>
                <a:stretch>
                  <a:fillRect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9150" y="3843087"/>
                <a:ext cx="3657600"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rPr>
                          <m:t>1</m:t>
                        </m:r>
                      </m:sub>
                    </m:sSub>
                  </m:oMath>
                </a14:m>
                <a:r>
                  <a:rPr lang="en-US" b="1" dirty="0" smtClean="0"/>
                  <a:t>:  </a:t>
                </a:r>
                <a14:m>
                  <m:oMath xmlns:m="http://schemas.openxmlformats.org/officeDocument/2006/math">
                    <m:d>
                      <m:dPr>
                        <m:begChr m:val="{"/>
                        <m:endChr m:val="}"/>
                        <m:ctrlPr>
                          <a:rPr lang="en-US" b="1" i="1" dirty="0" smtClean="0">
                            <a:solidFill>
                              <a:srgbClr val="FF0000"/>
                            </a:solidFill>
                            <a:latin typeface="Cambria Math"/>
                          </a:rPr>
                        </m:ctrlPr>
                      </m:dPr>
                      <m:e>
                        <m:d>
                          <m:dPr>
                            <m:ctrlPr>
                              <a:rPr lang="en-US" b="1" i="1" dirty="0" smtClean="0">
                                <a:solidFill>
                                  <a:srgbClr val="FF0000"/>
                                </a:solidFill>
                                <a:latin typeface="Cambria Math"/>
                              </a:rPr>
                            </m:ctrlPr>
                          </m:dPr>
                          <m:e>
                            <m:sSub>
                              <m:sSubPr>
                                <m:ctrlPr>
                                  <a:rPr lang="en-US" b="1" i="1" dirty="0" smtClean="0">
                                    <a:solidFill>
                                      <a:srgbClr val="FF0000"/>
                                    </a:solidFill>
                                    <a:latin typeface="Cambria Math"/>
                                  </a:rPr>
                                </m:ctrlPr>
                              </m:sSubPr>
                              <m:e>
                                <m:r>
                                  <a:rPr lang="en-US" b="1" i="1" dirty="0" smtClean="0">
                                    <a:solidFill>
                                      <a:srgbClr val="FF0000"/>
                                    </a:solidFill>
                                    <a:latin typeface="Cambria Math"/>
                                  </a:rPr>
                                  <m:t>𝒓</m:t>
                                </m:r>
                              </m:e>
                              <m:sub>
                                <m:r>
                                  <a:rPr lang="en-US" b="1" i="1" dirty="0" smtClean="0">
                                    <a:solidFill>
                                      <a:srgbClr val="FF0000"/>
                                    </a:solidFill>
                                    <a:latin typeface="Cambria Math"/>
                                  </a:rPr>
                                  <m:t>𝟏</m:t>
                                </m:r>
                              </m:sub>
                            </m:sSub>
                            <m:r>
                              <a:rPr lang="en-US" b="1" i="1" dirty="0" smtClean="0">
                                <a:solidFill>
                                  <a:srgbClr val="FF0000"/>
                                </a:solidFill>
                                <a:latin typeface="Cambria Math"/>
                              </a:rPr>
                              <m:t>,</m:t>
                            </m:r>
                            <m:sSub>
                              <m:sSubPr>
                                <m:ctrlPr>
                                  <a:rPr lang="en-US" b="1" i="1" dirty="0" smtClean="0">
                                    <a:solidFill>
                                      <a:srgbClr val="FF0000"/>
                                    </a:solidFill>
                                    <a:latin typeface="Cambria Math"/>
                                  </a:rPr>
                                </m:ctrlPr>
                              </m:sSubPr>
                              <m:e>
                                <m:r>
                                  <a:rPr lang="en-US" b="1" i="1" dirty="0" smtClean="0">
                                    <a:solidFill>
                                      <a:srgbClr val="FF0000"/>
                                    </a:solidFill>
                                    <a:latin typeface="Cambria Math"/>
                                  </a:rPr>
                                  <m:t>𝒔</m:t>
                                </m:r>
                              </m:e>
                              <m:sub>
                                <m:r>
                                  <a:rPr lang="en-US" b="1" i="1" dirty="0" smtClean="0">
                                    <a:solidFill>
                                      <a:srgbClr val="FF0000"/>
                                    </a:solidFill>
                                    <a:latin typeface="Cambria Math"/>
                                  </a:rPr>
                                  <m:t>𝟏</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19150" y="3843087"/>
                <a:ext cx="3657600" cy="369332"/>
              </a:xfrm>
              <a:prstGeom prst="rect">
                <a:avLst/>
              </a:prstGeom>
              <a:blipFill rotWithShape="1">
                <a:blip r:embed="rId6"/>
                <a:stretch>
                  <a:fillRect l="-1333"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9150" y="4429125"/>
                <a:ext cx="3657600"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a:latin typeface="Cambria Math"/>
                          </a:rPr>
                          <m:t>𝑟</m:t>
                        </m:r>
                      </m:e>
                      <m:sub>
                        <m:r>
                          <a:rPr lang="en-US" b="0" i="1" smtClean="0">
                            <a:latin typeface="Cambria Math"/>
                          </a:rPr>
                          <m:t>2</m:t>
                        </m:r>
                      </m:sub>
                    </m:sSub>
                  </m:oMath>
                </a14:m>
                <a:r>
                  <a:rPr lang="en-US" b="1" dirty="0" smtClean="0"/>
                  <a:t>:  </a:t>
                </a:r>
                <a14:m>
                  <m:oMath xmlns:m="http://schemas.openxmlformats.org/officeDocument/2006/math">
                    <m:d>
                      <m:dPr>
                        <m:begChr m:val="{"/>
                        <m:endChr m:val="}"/>
                        <m:ctrlPr>
                          <a:rPr lang="en-US" b="1" i="1" dirty="0" smtClean="0">
                            <a:solidFill>
                              <a:srgbClr val="FF0000"/>
                            </a:solidFill>
                            <a:latin typeface="Cambria Math"/>
                          </a:rPr>
                        </m:ctrlPr>
                      </m:dPr>
                      <m:e>
                        <m:d>
                          <m:dPr>
                            <m:ctrlPr>
                              <a:rPr lang="en-US" b="1" i="1" dirty="0" smtClean="0">
                                <a:solidFill>
                                  <a:srgbClr val="FF0000"/>
                                </a:solidFill>
                                <a:latin typeface="Cambria Math"/>
                              </a:rPr>
                            </m:ctrlPr>
                          </m:dPr>
                          <m:e>
                            <m:sSub>
                              <m:sSubPr>
                                <m:ctrlPr>
                                  <a:rPr lang="en-US" b="1" i="1" dirty="0" smtClean="0">
                                    <a:solidFill>
                                      <a:srgbClr val="FF0000"/>
                                    </a:solidFill>
                                    <a:latin typeface="Cambria Math"/>
                                  </a:rPr>
                                </m:ctrlPr>
                              </m:sSubPr>
                              <m:e>
                                <m:r>
                                  <a:rPr lang="en-US" b="1" i="1" dirty="0" smtClean="0">
                                    <a:solidFill>
                                      <a:srgbClr val="FF0000"/>
                                    </a:solidFill>
                                    <a:latin typeface="Cambria Math"/>
                                  </a:rPr>
                                  <m:t>𝒓</m:t>
                                </m:r>
                              </m:e>
                              <m:sub>
                                <m:r>
                                  <a:rPr lang="en-US" b="1" i="1" dirty="0" smtClean="0">
                                    <a:solidFill>
                                      <a:srgbClr val="FF0000"/>
                                    </a:solidFill>
                                    <a:latin typeface="Cambria Math"/>
                                  </a:rPr>
                                  <m:t>𝟐</m:t>
                                </m:r>
                              </m:sub>
                            </m:sSub>
                            <m:r>
                              <a:rPr lang="en-US" b="1" i="1" dirty="0" smtClean="0">
                                <a:solidFill>
                                  <a:srgbClr val="FF0000"/>
                                </a:solidFill>
                                <a:latin typeface="Cambria Math"/>
                              </a:rPr>
                              <m:t>,</m:t>
                            </m:r>
                            <m:sSub>
                              <m:sSubPr>
                                <m:ctrlPr>
                                  <a:rPr lang="en-US" b="1" i="1" dirty="0" smtClean="0">
                                    <a:solidFill>
                                      <a:srgbClr val="FF0000"/>
                                    </a:solidFill>
                                    <a:latin typeface="Cambria Math"/>
                                  </a:rPr>
                                </m:ctrlPr>
                              </m:sSubPr>
                              <m:e>
                                <m:r>
                                  <a:rPr lang="en-US" b="1" i="1" dirty="0" smtClean="0">
                                    <a:solidFill>
                                      <a:srgbClr val="FF0000"/>
                                    </a:solidFill>
                                    <a:latin typeface="Cambria Math"/>
                                  </a:rPr>
                                  <m:t>𝒔</m:t>
                                </m:r>
                              </m:e>
                              <m:sub>
                                <m:r>
                                  <a:rPr lang="en-US" b="1" i="1" dirty="0" smtClean="0">
                                    <a:solidFill>
                                      <a:srgbClr val="FF0000"/>
                                    </a:solidFill>
                                    <a:latin typeface="Cambria Math"/>
                                  </a:rPr>
                                  <m:t>𝟐</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9150" y="4429125"/>
                <a:ext cx="3657600" cy="369332"/>
              </a:xfrm>
              <a:prstGeom prst="rect">
                <a:avLst/>
              </a:prstGeom>
              <a:blipFill rotWithShape="1">
                <a:blip r:embed="rId7"/>
                <a:stretch>
                  <a:fillRect l="-1333" t="-8333" b="-26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19151" y="4879824"/>
                <a:ext cx="3657600"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a:latin typeface="Cambria Math"/>
                          </a:rPr>
                          <m:t>𝑟</m:t>
                        </m:r>
                      </m:e>
                      <m:sub>
                        <m:r>
                          <a:rPr lang="en-US" b="0" i="1" smtClean="0">
                            <a:latin typeface="Cambria Math"/>
                          </a:rPr>
                          <m:t>3</m:t>
                        </m:r>
                      </m:sub>
                    </m:sSub>
                  </m:oMath>
                </a14:m>
                <a:r>
                  <a:rPr lang="en-US" b="1" dirty="0" smtClean="0"/>
                  <a:t>:  </a:t>
                </a:r>
                <a14:m>
                  <m:oMath xmlns:m="http://schemas.openxmlformats.org/officeDocument/2006/math">
                    <m:r>
                      <a:rPr lang="en-US" b="1" i="1" dirty="0" smtClean="0">
                        <a:solidFill>
                          <a:srgbClr val="FF0000"/>
                        </a:solidFill>
                        <a:latin typeface="Cambria Math"/>
                        <a:ea typeface="Cambria Math"/>
                      </a:rPr>
                      <m:t>∅</m:t>
                    </m:r>
                  </m:oMath>
                </a14:m>
                <a:endParaRPr kumimoji="0" lang="en-AU" b="1" i="0" u="none" strike="noStrike" kern="1200" cap="none" spc="0" normalizeH="0" baseline="0" noProof="0" dirty="0" smtClean="0">
                  <a:ln>
                    <a:noFill/>
                  </a:ln>
                  <a:solidFill>
                    <a:srgbClr val="FF0000"/>
                  </a:solidFill>
                  <a:effectLst/>
                  <a:uLnTx/>
                  <a:uFillTx/>
                  <a:latin typeface="+mn-lt"/>
                  <a:cs typeface="+mn-cs"/>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19151" y="4879824"/>
                <a:ext cx="3657600" cy="369332"/>
              </a:xfrm>
              <a:prstGeom prst="rect">
                <a:avLst/>
              </a:prstGeom>
              <a:blipFill rotWithShape="1">
                <a:blip r:embed="rId8"/>
                <a:stretch>
                  <a:fillRect l="-1333"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19150" y="5280755"/>
                <a:ext cx="4086225" cy="369332"/>
              </a:xfrm>
              <a:prstGeom prst="rect">
                <a:avLst/>
              </a:prstGeom>
            </p:spPr>
            <p:txBody>
              <a:bodyPr wrap="square" rtlCol="0">
                <a:spAutoFit/>
              </a:bodyPr>
              <a:lstStyle/>
              <a:p>
                <a:pPr marL="342900" indent="-342900" fontAlgn="auto">
                  <a:spcBef>
                    <a:spcPct val="20000"/>
                  </a:spcBef>
                  <a:spcAft>
                    <a:spcPts val="0"/>
                  </a:spcAft>
                </a:pPr>
                <a:r>
                  <a:rPr lang="en-US" dirty="0" smtClean="0"/>
                  <a:t>Result pair of </a:t>
                </a:r>
                <a14:m>
                  <m:oMath xmlns:m="http://schemas.openxmlformats.org/officeDocument/2006/math">
                    <m:sSub>
                      <m:sSubPr>
                        <m:ctrlPr>
                          <a:rPr lang="en-US" i="1">
                            <a:latin typeface="Cambria Math"/>
                          </a:rPr>
                        </m:ctrlPr>
                      </m:sSubPr>
                      <m:e>
                        <m:r>
                          <a:rPr lang="en-US" b="0" i="1">
                            <a:latin typeface="Cambria Math"/>
                          </a:rPr>
                          <m:t>𝑟</m:t>
                        </m:r>
                      </m:e>
                      <m:sub>
                        <m:r>
                          <a:rPr lang="en-US" b="0" i="1" smtClean="0">
                            <a:latin typeface="Cambria Math"/>
                          </a:rPr>
                          <m:t>4</m:t>
                        </m:r>
                      </m:sub>
                    </m:sSub>
                  </m:oMath>
                </a14:m>
                <a:r>
                  <a:rPr lang="en-US" b="1" dirty="0" smtClean="0"/>
                  <a:t>:  </a:t>
                </a:r>
                <a14:m>
                  <m:oMath xmlns:m="http://schemas.openxmlformats.org/officeDocument/2006/math">
                    <m:d>
                      <m:dPr>
                        <m:begChr m:val="{"/>
                        <m:endChr m:val="}"/>
                        <m:ctrlPr>
                          <a:rPr lang="en-US" b="1" i="1" dirty="0" smtClean="0">
                            <a:solidFill>
                              <a:srgbClr val="FF0000"/>
                            </a:solidFill>
                            <a:latin typeface="Cambria Math"/>
                          </a:rPr>
                        </m:ctrlPr>
                      </m:dPr>
                      <m:e>
                        <m:d>
                          <m:dPr>
                            <m:ctrlPr>
                              <a:rPr lang="en-US" b="1" i="1" dirty="0" smtClean="0">
                                <a:solidFill>
                                  <a:srgbClr val="FF0000"/>
                                </a:solidFill>
                                <a:latin typeface="Cambria Math"/>
                              </a:rPr>
                            </m:ctrlPr>
                          </m:dPr>
                          <m:e>
                            <m:sSub>
                              <m:sSubPr>
                                <m:ctrlPr>
                                  <a:rPr lang="en-US" b="1" i="1" dirty="0" smtClean="0">
                                    <a:solidFill>
                                      <a:srgbClr val="FF0000"/>
                                    </a:solidFill>
                                    <a:latin typeface="Cambria Math"/>
                                  </a:rPr>
                                </m:ctrlPr>
                              </m:sSubPr>
                              <m:e>
                                <m:r>
                                  <a:rPr lang="en-US" b="1" i="1" dirty="0" smtClean="0">
                                    <a:solidFill>
                                      <a:srgbClr val="FF0000"/>
                                    </a:solidFill>
                                    <a:latin typeface="Cambria Math"/>
                                  </a:rPr>
                                  <m:t>𝒓</m:t>
                                </m:r>
                              </m:e>
                              <m:sub>
                                <m:r>
                                  <a:rPr lang="en-US" b="1" i="1" dirty="0" smtClean="0">
                                    <a:solidFill>
                                      <a:srgbClr val="FF0000"/>
                                    </a:solidFill>
                                    <a:latin typeface="Cambria Math"/>
                                  </a:rPr>
                                  <m:t>𝟒</m:t>
                                </m:r>
                              </m:sub>
                            </m:sSub>
                            <m:r>
                              <a:rPr lang="en-US" b="1" i="1" dirty="0" smtClean="0">
                                <a:solidFill>
                                  <a:srgbClr val="FF0000"/>
                                </a:solidFill>
                                <a:latin typeface="Cambria Math"/>
                              </a:rPr>
                              <m:t>,</m:t>
                            </m:r>
                            <m:sSub>
                              <m:sSubPr>
                                <m:ctrlPr>
                                  <a:rPr lang="en-US" b="1" i="1" dirty="0" smtClean="0">
                                    <a:solidFill>
                                      <a:srgbClr val="FF0000"/>
                                    </a:solidFill>
                                    <a:latin typeface="Cambria Math"/>
                                  </a:rPr>
                                </m:ctrlPr>
                              </m:sSubPr>
                              <m:e>
                                <m:r>
                                  <a:rPr lang="en-US" b="1" i="1" dirty="0" smtClean="0">
                                    <a:solidFill>
                                      <a:srgbClr val="FF0000"/>
                                    </a:solidFill>
                                    <a:latin typeface="Cambria Math"/>
                                  </a:rPr>
                                  <m:t>𝒔</m:t>
                                </m:r>
                              </m:e>
                              <m:sub>
                                <m:r>
                                  <a:rPr lang="en-US" b="1" i="1" dirty="0" smtClean="0">
                                    <a:solidFill>
                                      <a:srgbClr val="FF0000"/>
                                    </a:solidFill>
                                    <a:latin typeface="Cambria Math"/>
                                  </a:rPr>
                                  <m:t>𝟏</m:t>
                                </m:r>
                              </m:sub>
                            </m:sSub>
                          </m:e>
                        </m:d>
                        <m:r>
                          <a:rPr lang="en-US" b="1" i="1" dirty="0" smtClean="0">
                            <a:solidFill>
                              <a:srgbClr val="FF0000"/>
                            </a:solidFill>
                            <a:latin typeface="Cambria Math"/>
                          </a:rPr>
                          <m:t>,</m:t>
                        </m:r>
                        <m:d>
                          <m:dPr>
                            <m:ctrlPr>
                              <a:rPr lang="en-US" b="1" i="1" dirty="0" smtClean="0">
                                <a:solidFill>
                                  <a:srgbClr val="FF0000"/>
                                </a:solidFill>
                                <a:latin typeface="Cambria Math"/>
                              </a:rPr>
                            </m:ctrlPr>
                          </m:dPr>
                          <m:e>
                            <m:sSub>
                              <m:sSubPr>
                                <m:ctrlPr>
                                  <a:rPr lang="en-US" b="1" i="1" dirty="0">
                                    <a:solidFill>
                                      <a:srgbClr val="FF0000"/>
                                    </a:solidFill>
                                    <a:latin typeface="Cambria Math"/>
                                  </a:rPr>
                                </m:ctrlPr>
                              </m:sSubPr>
                              <m:e>
                                <m:r>
                                  <a:rPr lang="en-US" b="1" i="1" dirty="0">
                                    <a:solidFill>
                                      <a:srgbClr val="FF0000"/>
                                    </a:solidFill>
                                    <a:latin typeface="Cambria Math"/>
                                  </a:rPr>
                                  <m:t>𝒓</m:t>
                                </m:r>
                              </m:e>
                              <m:sub>
                                <m:r>
                                  <a:rPr lang="en-US" b="1" i="1" dirty="0">
                                    <a:solidFill>
                                      <a:srgbClr val="FF0000"/>
                                    </a:solidFill>
                                    <a:latin typeface="Cambria Math"/>
                                  </a:rPr>
                                  <m:t>𝟒</m:t>
                                </m:r>
                              </m:sub>
                            </m:sSub>
                            <m:r>
                              <a:rPr lang="en-US" b="1" i="1" dirty="0">
                                <a:solidFill>
                                  <a:srgbClr val="FF0000"/>
                                </a:solidFill>
                                <a:latin typeface="Cambria Math"/>
                              </a:rPr>
                              <m:t>,</m:t>
                            </m:r>
                            <m:sSub>
                              <m:sSubPr>
                                <m:ctrlPr>
                                  <a:rPr lang="en-US" b="1" i="1" dirty="0">
                                    <a:solidFill>
                                      <a:srgbClr val="FF0000"/>
                                    </a:solidFill>
                                    <a:latin typeface="Cambria Math"/>
                                  </a:rPr>
                                </m:ctrlPr>
                              </m:sSubPr>
                              <m:e>
                                <m:r>
                                  <a:rPr lang="en-US" b="1" i="1" dirty="0">
                                    <a:solidFill>
                                      <a:srgbClr val="FF0000"/>
                                    </a:solidFill>
                                    <a:latin typeface="Cambria Math"/>
                                  </a:rPr>
                                  <m:t>𝒔</m:t>
                                </m:r>
                              </m:e>
                              <m:sub>
                                <m:r>
                                  <a:rPr lang="en-US" b="1" i="1" dirty="0" smtClean="0">
                                    <a:solidFill>
                                      <a:srgbClr val="FF0000"/>
                                    </a:solidFill>
                                    <a:latin typeface="Cambria Math"/>
                                  </a:rPr>
                                  <m:t>𝟒</m:t>
                                </m:r>
                              </m:sub>
                            </m:sSub>
                          </m:e>
                        </m:d>
                      </m:e>
                    </m:d>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19150" y="5280755"/>
                <a:ext cx="4086225" cy="369332"/>
              </a:xfrm>
              <a:prstGeom prst="rect">
                <a:avLst/>
              </a:prstGeom>
              <a:blipFill rotWithShape="1">
                <a:blip r:embed="rId9"/>
                <a:stretch>
                  <a:fillRect l="-1192" t="-8197" b="-24590"/>
                </a:stretch>
              </a:blipFill>
            </p:spPr>
            <p:txBody>
              <a:bodyPr/>
              <a:lstStyle/>
              <a:p>
                <a:r>
                  <a:rPr lang="en-AU">
                    <a:noFill/>
                  </a:rPr>
                  <a:t> </a:t>
                </a:r>
              </a:p>
            </p:txBody>
          </p:sp>
        </mc:Fallback>
      </mc:AlternateContent>
    </p:spTree>
    <p:extLst>
      <p:ext uri="{BB962C8B-B14F-4D97-AF65-F5344CB8AC3E}">
        <p14:creationId xmlns:p14="http://schemas.microsoft.com/office/powerpoint/2010/main" val="29834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5" grpId="0"/>
      <p:bldP spid="24" grpId="0"/>
      <p:bldP spid="25"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81000" y="228600"/>
            <a:ext cx="8382000"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union-oriented</a:t>
            </a:r>
            <a:endParaRPr lang="en-AU" sz="3600" dirty="0">
              <a:solidFill>
                <a:schemeClr val="bg1"/>
              </a:solidFill>
            </a:endParaRPr>
          </a:p>
        </p:txBody>
      </p:sp>
      <p:grpSp>
        <p:nvGrpSpPr>
          <p:cNvPr id="21" name="组合 20"/>
          <p:cNvGrpSpPr/>
          <p:nvPr/>
        </p:nvGrpSpPr>
        <p:grpSpPr>
          <a:xfrm>
            <a:off x="495300" y="2255717"/>
            <a:ext cx="8229600" cy="1743075"/>
            <a:chOff x="781188" y="1534286"/>
            <a:chExt cx="7619999" cy="1882521"/>
          </a:xfrm>
        </p:grpSpPr>
        <p:sp>
          <p:nvSpPr>
            <p:cNvPr id="22" name="圆角矩形 21"/>
            <p:cNvSpPr/>
            <p:nvPr/>
          </p:nvSpPr>
          <p:spPr>
            <a:xfrm>
              <a:off x="781188" y="1534286"/>
              <a:ext cx="7619999" cy="188252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2457588" y="1581167"/>
              <a:ext cx="4267200" cy="503785"/>
            </a:xfrm>
            <a:prstGeom prst="rect">
              <a:avLst/>
            </a:prstGeom>
          </p:spPr>
          <p:txBody>
            <a:bodyPr wrap="square" rtlCol="0">
              <a:spAutoFit/>
            </a:bodyPr>
            <a:lstStyle/>
            <a:p>
              <a:pPr marL="342900" indent="-342900" algn="ctr" fontAlgn="auto">
                <a:spcBef>
                  <a:spcPct val="20000"/>
                </a:spcBef>
                <a:spcAft>
                  <a:spcPts val="0"/>
                </a:spcAft>
              </a:pPr>
              <a:r>
                <a:rPr lang="en-US" sz="2400" dirty="0" smtClean="0"/>
                <a:t>Key Idea</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mc:AlternateContent xmlns:mc="http://schemas.openxmlformats.org/markup-compatibility/2006" xmlns:a14="http://schemas.microsoft.com/office/drawing/2010/main">
          <mc:Choice Requires="a14">
            <p:sp>
              <p:nvSpPr>
                <p:cNvPr id="27" name="矩形 26"/>
                <p:cNvSpPr/>
                <p:nvPr/>
              </p:nvSpPr>
              <p:spPr>
                <a:xfrm>
                  <a:off x="956956" y="2100072"/>
                  <a:ext cx="7268463" cy="11793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Build</a:t>
                  </a:r>
                  <a:r>
                    <a:rPr lang="en-US" sz="2000" dirty="0" smtClean="0">
                      <a:solidFill>
                        <a:schemeClr val="tx1"/>
                      </a:solidFill>
                    </a:rPr>
                    <a:t> </a:t>
                  </a:r>
                  <a:r>
                    <a:rPr lang="en-US" sz="2000" b="1" dirty="0" smtClean="0">
                      <a:solidFill>
                        <a:schemeClr val="tx1"/>
                      </a:solidFill>
                    </a:rPr>
                    <a:t>inverted index </a:t>
                  </a:r>
                  <a:r>
                    <a:rPr lang="en-US" sz="2000" dirty="0" smtClean="0">
                      <a:solidFill>
                        <a:schemeClr val="tx1"/>
                      </a:solidFill>
                    </a:rPr>
                    <a:t>for record </a:t>
                  </a:r>
                  <a:r>
                    <a:rPr lang="en-US" sz="2000" b="1" i="1" dirty="0" smtClean="0">
                      <a:solidFill>
                        <a:schemeClr val="tx1"/>
                      </a:solidFill>
                    </a:rPr>
                    <a:t>signatures</a:t>
                  </a:r>
                  <a:r>
                    <a:rPr lang="en-US" sz="2000" dirty="0" smtClean="0">
                      <a:solidFill>
                        <a:schemeClr val="tx1"/>
                      </a:solidFill>
                    </a:rPr>
                    <a:t> on </a:t>
                  </a:r>
                  <a14:m>
                    <m:oMath xmlns:m="http://schemas.openxmlformats.org/officeDocument/2006/math">
                      <m:r>
                        <a:rPr lang="en-US" sz="2000" b="1" i="1">
                          <a:solidFill>
                            <a:schemeClr val="tx1"/>
                          </a:solidFill>
                          <a:latin typeface="Cambria Math"/>
                          <a:ea typeface="Cambria Math"/>
                        </a:rPr>
                        <m:t>𝓡</m:t>
                      </m:r>
                    </m:oMath>
                  </a14:m>
                  <a:r>
                    <a:rPr lang="en-US" sz="2000" dirty="0" smtClean="0">
                      <a:solidFill>
                        <a:schemeClr val="tx1"/>
                      </a:solidFill>
                    </a:rPr>
                    <a:t>, </a:t>
                  </a:r>
                  <a:r>
                    <a:rPr lang="en-US" sz="2000" b="1" dirty="0" smtClean="0">
                      <a:solidFill>
                        <a:schemeClr val="tx1"/>
                      </a:solidFill>
                    </a:rPr>
                    <a:t>generate candidate  records </a:t>
                  </a:r>
                  <a:r>
                    <a:rPr lang="en-US" sz="2000" dirty="0" smtClean="0">
                      <a:solidFill>
                        <a:schemeClr val="tx1"/>
                      </a:solidFill>
                    </a:rPr>
                    <a:t>for each</a:t>
                  </a:r>
                  <a:r>
                    <a:rPr lang="en-US" sz="2000" b="1" dirty="0" smtClean="0">
                      <a:solidFill>
                        <a:schemeClr val="tx1"/>
                      </a:solidFill>
                    </a:rPr>
                    <a:t> </a:t>
                  </a:r>
                  <a14:m>
                    <m:oMath xmlns:m="http://schemas.openxmlformats.org/officeDocument/2006/math">
                      <m:r>
                        <a:rPr lang="en-US" sz="2000" b="1" i="1" dirty="0" smtClean="0">
                          <a:solidFill>
                            <a:schemeClr val="tx1"/>
                          </a:solidFill>
                          <a:latin typeface="Cambria Math"/>
                          <a:ea typeface="Cambria Math"/>
                        </a:rPr>
                        <m:t>𝒔</m:t>
                      </m:r>
                      <m:r>
                        <a:rPr lang="en-US" sz="2000" b="1" i="1" dirty="0" smtClean="0">
                          <a:solidFill>
                            <a:schemeClr val="tx1"/>
                          </a:solidFill>
                          <a:latin typeface="Cambria Math"/>
                          <a:ea typeface="Cambria Math"/>
                        </a:rPr>
                        <m:t>∈</m:t>
                      </m:r>
                      <m:r>
                        <m:rPr>
                          <m:nor/>
                        </m:rPr>
                        <a:rPr lang="en-US" sz="2000" b="1" dirty="0">
                          <a:solidFill>
                            <a:schemeClr val="tx1"/>
                          </a:solidFill>
                          <a:ea typeface="Cambria Math"/>
                        </a:rPr>
                        <m:t>𝒮</m:t>
                      </m:r>
                    </m:oMath>
                  </a14:m>
                  <a:r>
                    <a:rPr lang="en-US" sz="2000" dirty="0" smtClean="0">
                      <a:solidFill>
                        <a:schemeClr val="tx1"/>
                      </a:solidFill>
                    </a:rPr>
                    <a:t>, and then </a:t>
                  </a:r>
                  <a:r>
                    <a:rPr lang="en-US" sz="2000" b="1" dirty="0" smtClean="0">
                      <a:solidFill>
                        <a:schemeClr val="tx1"/>
                      </a:solidFill>
                    </a:rPr>
                    <a:t>verify candidate pairs </a:t>
                  </a:r>
                  <a:r>
                    <a:rPr lang="en-US" sz="2000" dirty="0" smtClean="0">
                      <a:solidFill>
                        <a:schemeClr val="tx1"/>
                      </a:solidFill>
                    </a:rPr>
                    <a:t>to calculate </a:t>
                  </a:r>
                  <a14:m>
                    <m:oMath xmlns:m="http://schemas.openxmlformats.org/officeDocument/2006/math">
                      <m:r>
                        <a:rPr lang="en-US" sz="2000" b="0" i="1">
                          <a:solidFill>
                            <a:schemeClr val="tx1"/>
                          </a:solidFill>
                          <a:latin typeface="Cambria Math"/>
                          <a:ea typeface="Cambria Math"/>
                        </a:rPr>
                        <m:t>ℛ</m:t>
                      </m:r>
                      <m:sSub>
                        <m:sSubPr>
                          <m:ctrlPr>
                            <a:rPr lang="en-US" sz="2000" i="1">
                              <a:solidFill>
                                <a:schemeClr val="tx1"/>
                              </a:solidFill>
                              <a:latin typeface="Cambria Math"/>
                              <a:ea typeface="Cambria Math"/>
                            </a:rPr>
                          </m:ctrlPr>
                        </m:sSubPr>
                        <m:e>
                          <m:r>
                            <a:rPr lang="en-US" sz="2000" b="0" i="1">
                              <a:solidFill>
                                <a:schemeClr val="tx1"/>
                              </a:solidFill>
                              <a:latin typeface="Cambria Math"/>
                              <a:ea typeface="Cambria Math"/>
                            </a:rPr>
                            <m:t>⋈</m:t>
                          </m:r>
                        </m:e>
                        <m:sub>
                          <m:r>
                            <a:rPr lang="en-US" sz="2000" b="0" i="1">
                              <a:solidFill>
                                <a:schemeClr val="tx1"/>
                              </a:solidFill>
                              <a:latin typeface="Cambria Math"/>
                              <a:ea typeface="Cambria Math"/>
                            </a:rPr>
                            <m:t>⊆</m:t>
                          </m:r>
                        </m:sub>
                      </m:sSub>
                      <m:r>
                        <m:rPr>
                          <m:nor/>
                        </m:rPr>
                        <a:rPr lang="en-US" sz="2000" dirty="0">
                          <a:solidFill>
                            <a:schemeClr val="tx1"/>
                          </a:solidFill>
                          <a:ea typeface="Cambria Math"/>
                        </a:rPr>
                        <m:t>𝒮</m:t>
                      </m:r>
                    </m:oMath>
                  </a14:m>
                  <a:r>
                    <a:rPr lang="en-US" sz="2000" dirty="0" smtClean="0">
                      <a:solidFill>
                        <a:schemeClr val="tx1"/>
                      </a:solidFill>
                    </a:rPr>
                    <a:t>.</a:t>
                  </a:r>
                </a:p>
                <a:p>
                  <a:pPr algn="ctr"/>
                  <a:r>
                    <a:rPr lang="en-US" sz="1600" dirty="0" smtClean="0">
                      <a:solidFill>
                        <a:schemeClr val="tx1"/>
                      </a:solidFill>
                    </a:rPr>
                    <a:t>(e.g., [VLDB 1997], [VLDB </a:t>
                  </a:r>
                  <a:r>
                    <a:rPr lang="en-US" sz="1600" dirty="0">
                      <a:solidFill>
                        <a:schemeClr val="tx1"/>
                      </a:solidFill>
                    </a:rPr>
                    <a:t>2000</a:t>
                  </a:r>
                  <a:r>
                    <a:rPr lang="en-US" sz="1600" dirty="0" smtClean="0">
                      <a:solidFill>
                        <a:schemeClr val="tx1"/>
                      </a:solidFill>
                    </a:rPr>
                    <a:t>], </a:t>
                  </a:r>
                  <a:r>
                    <a:rPr lang="en-US" sz="1600" dirty="0">
                      <a:solidFill>
                        <a:schemeClr val="tx1"/>
                      </a:solidFill>
                    </a:rPr>
                    <a:t>[EDBT 2002</a:t>
                  </a:r>
                  <a:r>
                    <a:rPr lang="en-US" sz="1600" dirty="0" smtClean="0">
                      <a:solidFill>
                        <a:schemeClr val="tx1"/>
                      </a:solidFill>
                    </a:rPr>
                    <a:t>],  [TODS 2003], [ICDE 2015])</a:t>
                  </a:r>
                  <a:endParaRPr lang="en-AU" sz="1600" dirty="0">
                    <a:solidFill>
                      <a:schemeClr val="tx1"/>
                    </a:solidFill>
                  </a:endParaRPr>
                </a:p>
              </p:txBody>
            </p:sp>
          </mc:Choice>
          <mc:Fallback xmlns="">
            <p:sp>
              <p:nvSpPr>
                <p:cNvPr id="27" name="矩形 26"/>
                <p:cNvSpPr>
                  <a:spLocks noRot="1" noChangeAspect="1" noMove="1" noResize="1" noEditPoints="1" noAdjustHandles="1" noChangeArrowheads="1" noChangeShapeType="1" noTextEdit="1"/>
                </p:cNvSpPr>
                <p:nvPr/>
              </p:nvSpPr>
              <p:spPr>
                <a:xfrm>
                  <a:off x="956956" y="2100072"/>
                  <a:ext cx="7268463" cy="1179316"/>
                </a:xfrm>
                <a:prstGeom prst="rect">
                  <a:avLst/>
                </a:prstGeom>
                <a:blipFill rotWithShape="1">
                  <a:blip r:embed="rId2"/>
                  <a:stretch>
                    <a:fillRect t="-9497" b="-14525"/>
                  </a:stretch>
                </a:blipFill>
                <a:ln>
                  <a:noFill/>
                </a:ln>
              </p:spPr>
              <p:txBody>
                <a:bodyPr/>
                <a:lstStyle/>
                <a:p>
                  <a:r>
                    <a:rPr lang="en-AU">
                      <a:noFill/>
                    </a:rPr>
                    <a:t> </a:t>
                  </a:r>
                </a:p>
              </p:txBody>
            </p:sp>
          </mc:Fallback>
        </mc:AlternateContent>
      </p:grpSp>
    </p:spTree>
    <p:extLst>
      <p:ext uri="{BB962C8B-B14F-4D97-AF65-F5344CB8AC3E}">
        <p14:creationId xmlns:p14="http://schemas.microsoft.com/office/powerpoint/2010/main" val="58832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381000" y="228600"/>
            <a:ext cx="8382000"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Existing Solutions: union-oriented</a:t>
            </a:r>
            <a:endParaRPr lang="en-AU" sz="3600" dirty="0">
              <a:solidFill>
                <a:schemeClr val="bg1"/>
              </a:solidFill>
            </a:endParaRPr>
          </a:p>
        </p:txBody>
      </p:sp>
      <mc:AlternateContent xmlns:mc="http://schemas.openxmlformats.org/markup-compatibility/2006" xmlns:a14="http://schemas.microsoft.com/office/drawing/2010/main">
        <mc:Choice Requires="a14">
          <p:graphicFrame>
            <p:nvGraphicFramePr>
              <p:cNvPr id="7" name="表格 6"/>
              <p:cNvGraphicFramePr>
                <a:graphicFrameLocks noGrp="1"/>
              </p:cNvGraphicFramePr>
              <p:nvPr>
                <p:extLst>
                  <p:ext uri="{D42A27DB-BD31-4B8C-83A1-F6EECF244321}">
                    <p14:modId xmlns:p14="http://schemas.microsoft.com/office/powerpoint/2010/main" val="3331737550"/>
                  </p:ext>
                </p:extLst>
              </p:nvPr>
            </p:nvGraphicFramePr>
            <p:xfrm>
              <a:off x="608032" y="1228725"/>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Required Skills</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7" name="表格 6"/>
              <p:cNvGraphicFramePr>
                <a:graphicFrameLocks noGrp="1"/>
              </p:cNvGraphicFramePr>
              <p:nvPr>
                <p:extLst>
                  <p:ext uri="{D42A27DB-BD31-4B8C-83A1-F6EECF244321}">
                    <p14:modId xmlns:p14="http://schemas.microsoft.com/office/powerpoint/2010/main" val="3331737550"/>
                  </p:ext>
                </p:extLst>
              </p:nvPr>
            </p:nvGraphicFramePr>
            <p:xfrm>
              <a:off x="608032" y="1228725"/>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Required Skills</a:t>
                          </a:r>
                          <a:endParaRPr lang="en-AU" sz="1800" dirty="0"/>
                        </a:p>
                      </a:txBody>
                      <a:tcPr/>
                    </a:tc>
                  </a:tr>
                  <a:tr h="398145">
                    <a:tc>
                      <a:txBody>
                        <a:bodyPr/>
                        <a:lstStyle/>
                        <a:p>
                          <a:endParaRPr lang="en-US"/>
                        </a:p>
                      </a:txBody>
                      <a:tcPr>
                        <a:blipFill rotWithShape="1">
                          <a:blip r:embed="rId3"/>
                          <a:stretch>
                            <a:fillRect l="-556" t="-107692" r="-207222" b="-303077"/>
                          </a:stretch>
                        </a:blipFill>
                      </a:tcPr>
                    </a:tc>
                    <a:tc>
                      <a:txBody>
                        <a:bodyPr/>
                        <a:lstStyle/>
                        <a:p>
                          <a:endParaRPr lang="en-US"/>
                        </a:p>
                      </a:txBody>
                      <a:tcPr>
                        <a:blipFill rotWithShape="1">
                          <a:blip r:embed="rId3"/>
                          <a:stretch>
                            <a:fillRect l="-48656" t="-107692" r="-269" b="-303077"/>
                          </a:stretch>
                        </a:blipFill>
                      </a:tcPr>
                    </a:tc>
                  </a:tr>
                  <a:tr h="398145">
                    <a:tc>
                      <a:txBody>
                        <a:bodyPr/>
                        <a:lstStyle/>
                        <a:p>
                          <a:endParaRPr lang="en-US"/>
                        </a:p>
                      </a:txBody>
                      <a:tcPr>
                        <a:blipFill rotWithShape="1">
                          <a:blip r:embed="rId3"/>
                          <a:stretch>
                            <a:fillRect l="-556" t="-204545" r="-207222" b="-198485"/>
                          </a:stretch>
                        </a:blipFill>
                      </a:tcPr>
                    </a:tc>
                    <a:tc>
                      <a:txBody>
                        <a:bodyPr/>
                        <a:lstStyle/>
                        <a:p>
                          <a:endParaRPr lang="en-US"/>
                        </a:p>
                      </a:txBody>
                      <a:tcPr>
                        <a:blipFill rotWithShape="1">
                          <a:blip r:embed="rId3"/>
                          <a:stretch>
                            <a:fillRect l="-48656" t="-204545" r="-269" b="-198485"/>
                          </a:stretch>
                        </a:blipFill>
                      </a:tcPr>
                    </a:tc>
                  </a:tr>
                  <a:tr h="398145">
                    <a:tc>
                      <a:txBody>
                        <a:bodyPr/>
                        <a:lstStyle/>
                        <a:p>
                          <a:endParaRPr lang="en-US"/>
                        </a:p>
                      </a:txBody>
                      <a:tcPr>
                        <a:blipFill rotWithShape="1">
                          <a:blip r:embed="rId3"/>
                          <a:stretch>
                            <a:fillRect l="-556" t="-309231" r="-207222" b="-101538"/>
                          </a:stretch>
                        </a:blipFill>
                      </a:tcPr>
                    </a:tc>
                    <a:tc>
                      <a:txBody>
                        <a:bodyPr/>
                        <a:lstStyle/>
                        <a:p>
                          <a:endParaRPr lang="en-US"/>
                        </a:p>
                      </a:txBody>
                      <a:tcPr>
                        <a:blipFill rotWithShape="1">
                          <a:blip r:embed="rId3"/>
                          <a:stretch>
                            <a:fillRect l="-48656" t="-309231" r="-269" b="-101538"/>
                          </a:stretch>
                        </a:blipFill>
                      </a:tcPr>
                    </a:tc>
                  </a:tr>
                  <a:tr h="398145">
                    <a:tc>
                      <a:txBody>
                        <a:bodyPr/>
                        <a:lstStyle/>
                        <a:p>
                          <a:endParaRPr lang="en-US"/>
                        </a:p>
                      </a:txBody>
                      <a:tcPr>
                        <a:blipFill rotWithShape="1">
                          <a:blip r:embed="rId3"/>
                          <a:stretch>
                            <a:fillRect l="-556" t="-409231" r="-207222" b="-1538"/>
                          </a:stretch>
                        </a:blipFill>
                      </a:tcPr>
                    </a:tc>
                    <a:tc>
                      <a:txBody>
                        <a:bodyPr/>
                        <a:lstStyle/>
                        <a:p>
                          <a:endParaRPr lang="en-US"/>
                        </a:p>
                      </a:txBody>
                      <a:tcPr>
                        <a:blipFill rotWithShape="1">
                          <a:blip r:embed="rId3"/>
                          <a:stretch>
                            <a:fillRect l="-48656" t="-409231" r="-269" b="-1538"/>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414249201"/>
                  </p:ext>
                </p:extLst>
              </p:nvPr>
            </p:nvGraphicFramePr>
            <p:xfrm>
              <a:off x="5034931" y="12192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Acquired Skills</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5</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1</m:t>
                                        </m:r>
                                      </m:sub>
                                    </m:sSub>
                                    <m:r>
                                      <a:rPr lang="en-US" sz="1800" b="0" i="1" smtClean="0">
                                        <a:latin typeface="Cambria Math"/>
                                      </a:rPr>
                                      <m:t>, </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3</m:t>
                                        </m:r>
                                      </m:sub>
                                    </m:sSub>
                                    <m:r>
                                      <a:rPr lang="en-US" sz="1800" b="0" i="1" smtClean="0">
                                        <a:latin typeface="Cambria Math"/>
                                      </a:rPr>
                                      <m:t>,</m:t>
                                    </m:r>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6</m:t>
                                        </m:r>
                                      </m:sub>
                                    </m:sSub>
                                  </m:e>
                                </m:d>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AU" sz="1800" i="1" smtClean="0">
                                        <a:latin typeface="Cambria Math"/>
                                      </a:rPr>
                                    </m:ctrlPr>
                                  </m:d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2</m:t>
                                        </m:r>
                                      </m:sub>
                                    </m:sSub>
                                    <m:r>
                                      <a:rPr lang="en-US" sz="1800" b="0" i="1" smtClean="0">
                                        <a:latin typeface="Cambria Math"/>
                                      </a:rPr>
                                      <m:t>, </m:t>
                                    </m:r>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𝑒</m:t>
                                            </m:r>
                                          </m:e>
                                          <m:sub>
                                            <m:r>
                                              <a:rPr lang="en-US" sz="1800" b="0" i="1" smtClean="0">
                                                <a:latin typeface="Cambria Math"/>
                                              </a:rPr>
                                              <m:t>4</m:t>
                                            </m:r>
                                          </m:sub>
                                        </m:sSub>
                                        <m:r>
                                          <a:rPr lang="en-US" sz="1800" b="0" i="1" smtClean="0">
                                            <a:latin typeface="Cambria Math"/>
                                          </a:rPr>
                                          <m:t>,</m:t>
                                        </m:r>
                                        <m:r>
                                          <a:rPr lang="en-US" sz="1800" b="0" i="1" smtClean="0">
                                            <a:latin typeface="Cambria Math"/>
                                          </a:rPr>
                                          <m:t>𝑒</m:t>
                                        </m:r>
                                      </m:e>
                                      <m:sub>
                                        <m:r>
                                          <a:rPr lang="en-US" sz="1800" b="0" i="1" smtClean="0">
                                            <a:latin typeface="Cambria Math"/>
                                          </a:rPr>
                                          <m:t>5</m:t>
                                        </m:r>
                                      </m:sub>
                                    </m:sSub>
                                    <m:r>
                                      <a:rPr lang="en-US" sz="1800" b="0" i="1" smtClean="0">
                                        <a:latin typeface="Cambria Math"/>
                                      </a:rPr>
                                      <m:t> </m:t>
                                    </m:r>
                                  </m:e>
                                </m:d>
                              </m:oMath>
                            </m:oMathPara>
                          </a14:m>
                          <a:endParaRPr lang="en-AU" sz="1800" dirty="0"/>
                        </a:p>
                      </a:txBody>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414249201"/>
                  </p:ext>
                </p:extLst>
              </p:nvPr>
            </p:nvGraphicFramePr>
            <p:xfrm>
              <a:off x="5034931" y="12192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Acquired Skills</a:t>
                          </a:r>
                          <a:endParaRPr lang="en-AU" sz="1800" dirty="0"/>
                        </a:p>
                      </a:txBody>
                      <a:tcPr/>
                    </a:tc>
                  </a:tr>
                  <a:tr h="400050">
                    <a:tc>
                      <a:txBody>
                        <a:bodyPr/>
                        <a:lstStyle/>
                        <a:p>
                          <a:endParaRPr lang="en-US"/>
                        </a:p>
                      </a:txBody>
                      <a:tcPr>
                        <a:blipFill rotWithShape="1">
                          <a:blip r:embed="rId4"/>
                          <a:stretch>
                            <a:fillRect l="-483" t="-109231" r="-169082" b="-304615"/>
                          </a:stretch>
                        </a:blipFill>
                      </a:tcPr>
                    </a:tc>
                    <a:tc>
                      <a:txBody>
                        <a:bodyPr/>
                        <a:lstStyle/>
                        <a:p>
                          <a:endParaRPr lang="en-US"/>
                        </a:p>
                      </a:txBody>
                      <a:tcPr>
                        <a:blipFill rotWithShape="1">
                          <a:blip r:embed="rId4"/>
                          <a:stretch>
                            <a:fillRect l="-59429" t="-109231" b="-304615"/>
                          </a:stretch>
                        </a:blipFill>
                      </a:tcPr>
                    </a:tc>
                  </a:tr>
                  <a:tr h="400050">
                    <a:tc>
                      <a:txBody>
                        <a:bodyPr/>
                        <a:lstStyle/>
                        <a:p>
                          <a:endParaRPr lang="en-US"/>
                        </a:p>
                      </a:txBody>
                      <a:tcPr>
                        <a:blipFill rotWithShape="1">
                          <a:blip r:embed="rId4"/>
                          <a:stretch>
                            <a:fillRect l="-483" t="-206061" r="-169082" b="-200000"/>
                          </a:stretch>
                        </a:blipFill>
                      </a:tcPr>
                    </a:tc>
                    <a:tc>
                      <a:txBody>
                        <a:bodyPr/>
                        <a:lstStyle/>
                        <a:p>
                          <a:endParaRPr lang="en-US"/>
                        </a:p>
                      </a:txBody>
                      <a:tcPr>
                        <a:blipFill rotWithShape="1">
                          <a:blip r:embed="rId4"/>
                          <a:stretch>
                            <a:fillRect l="-59429" t="-206061" b="-200000"/>
                          </a:stretch>
                        </a:blipFill>
                      </a:tcPr>
                    </a:tc>
                  </a:tr>
                  <a:tr h="400050">
                    <a:tc>
                      <a:txBody>
                        <a:bodyPr/>
                        <a:lstStyle/>
                        <a:p>
                          <a:endParaRPr lang="en-US"/>
                        </a:p>
                      </a:txBody>
                      <a:tcPr>
                        <a:blipFill rotWithShape="1">
                          <a:blip r:embed="rId4"/>
                          <a:stretch>
                            <a:fillRect l="-483" t="-310769" r="-169082" b="-103077"/>
                          </a:stretch>
                        </a:blipFill>
                      </a:tcPr>
                    </a:tc>
                    <a:tc>
                      <a:txBody>
                        <a:bodyPr/>
                        <a:lstStyle/>
                        <a:p>
                          <a:endParaRPr lang="en-US"/>
                        </a:p>
                      </a:txBody>
                      <a:tcPr>
                        <a:blipFill rotWithShape="1">
                          <a:blip r:embed="rId4"/>
                          <a:stretch>
                            <a:fillRect l="-59429" t="-310769" b="-103077"/>
                          </a:stretch>
                        </a:blipFill>
                      </a:tcPr>
                    </a:tc>
                  </a:tr>
                  <a:tr h="400050">
                    <a:tc>
                      <a:txBody>
                        <a:bodyPr/>
                        <a:lstStyle/>
                        <a:p>
                          <a:endParaRPr lang="en-US"/>
                        </a:p>
                      </a:txBody>
                      <a:tcPr>
                        <a:blipFill rotWithShape="1">
                          <a:blip r:embed="rId4"/>
                          <a:stretch>
                            <a:fillRect l="-483" t="-404545" r="-169082" b="-1515"/>
                          </a:stretch>
                        </a:blipFill>
                      </a:tcPr>
                    </a:tc>
                    <a:tc>
                      <a:txBody>
                        <a:bodyPr/>
                        <a:lstStyle/>
                        <a:p>
                          <a:endParaRPr lang="en-US"/>
                        </a:p>
                      </a:txBody>
                      <a:tcPr>
                        <a:blipFill rotWithShape="1">
                          <a:blip r:embed="rId4"/>
                          <a:stretch>
                            <a:fillRect l="-59429" t="-404545" b="-1515"/>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2359496" y="3277612"/>
                <a:ext cx="4308004" cy="701731"/>
              </a:xfrm>
              <a:prstGeom prst="rect">
                <a:avLst/>
              </a:prstGeom>
            </p:spPr>
            <p:txBody>
              <a:bodyPr wrap="square" rtlCol="0">
                <a:spAutoFit/>
              </a:bodyPr>
              <a:lstStyle/>
              <a:p>
                <a:pPr marL="342900" indent="-342900" fontAlgn="auto">
                  <a:spcBef>
                    <a:spcPct val="20000"/>
                  </a:spcBef>
                  <a:spcAft>
                    <a:spcPts val="0"/>
                  </a:spcAft>
                </a:pPr>
                <a:r>
                  <a:rPr lang="en-US" dirty="0" smtClean="0"/>
                  <a:t>Example: </a:t>
                </a:r>
                <a:r>
                  <a:rPr lang="en-US" b="1" i="1" dirty="0" smtClean="0"/>
                  <a:t>Bitmap signature </a:t>
                </a:r>
                <a:r>
                  <a:rPr lang="en-US" dirty="0" smtClean="0"/>
                  <a:t>with </a:t>
                </a:r>
                <a14:m>
                  <m:oMath xmlns:m="http://schemas.openxmlformats.org/officeDocument/2006/math">
                    <m:r>
                      <a:rPr lang="en-US" i="1" dirty="0" smtClean="0">
                        <a:latin typeface="Cambria Math"/>
                      </a:rPr>
                      <m:t>𝑏</m:t>
                    </m:r>
                    <m:r>
                      <a:rPr lang="en-US" i="1" dirty="0" smtClean="0">
                        <a:latin typeface="Cambria Math"/>
                      </a:rPr>
                      <m:t>=4</m:t>
                    </m:r>
                  </m:oMath>
                </a14:m>
                <a:endParaRPr lang="en-US" dirty="0" smtClean="0"/>
              </a:p>
              <a:p>
                <a:pPr marL="342900" indent="-342900" algn="ctr" fontAlgn="auto">
                  <a:spcBef>
                    <a:spcPct val="20000"/>
                  </a:spcBef>
                  <a:spcAft>
                    <a:spcPts val="0"/>
                  </a:spcAft>
                </a:pPr>
                <a:r>
                  <a:rPr kumimoji="0" lang="en-US" i="0" u="none" strike="noStrike" kern="1200" cap="none" spc="0" normalizeH="0" baseline="0" noProof="0" dirty="0" smtClean="0">
                    <a:ln>
                      <a:noFill/>
                    </a:ln>
                    <a:solidFill>
                      <a:schemeClr val="tx1"/>
                    </a:solidFill>
                    <a:effectLst/>
                    <a:uLnTx/>
                    <a:uFillTx/>
                    <a:latin typeface="+mn-lt"/>
                    <a:cs typeface="+mn-cs"/>
                  </a:rPr>
                  <a:t>To set a bit</a:t>
                </a:r>
                <a14:m>
                  <m:oMath xmlns:m="http://schemas.openxmlformats.org/officeDocument/2006/math">
                    <m:r>
                      <a:rPr kumimoji="0" lang="en-US" b="1" i="1" u="none" strike="noStrike" kern="1200" cap="none" spc="0" normalizeH="0" baseline="0" noProof="0" dirty="0" smtClean="0">
                        <a:ln>
                          <a:noFill/>
                        </a:ln>
                        <a:solidFill>
                          <a:schemeClr val="tx1"/>
                        </a:solidFill>
                        <a:effectLst/>
                        <a:uLnTx/>
                        <a:uFillTx/>
                        <a:latin typeface="Cambria Math"/>
                        <a:cs typeface="+mn-cs"/>
                      </a:rPr>
                      <m:t>: </m:t>
                    </m:r>
                    <m:r>
                      <a:rPr kumimoji="0" lang="en-US" b="1" i="1" u="none" strike="noStrike" kern="1200" cap="none" spc="0" normalizeH="0" baseline="0" noProof="0" dirty="0" err="1" smtClean="0">
                        <a:ln>
                          <a:noFill/>
                        </a:ln>
                        <a:solidFill>
                          <a:schemeClr val="tx1"/>
                        </a:solidFill>
                        <a:effectLst/>
                        <a:uLnTx/>
                        <a:uFillTx/>
                        <a:latin typeface="Cambria Math"/>
                        <a:cs typeface="+mn-cs"/>
                      </a:rPr>
                      <m:t>𝒊</m:t>
                    </m:r>
                    <m:r>
                      <a:rPr kumimoji="0" lang="en-US" b="1" i="1" u="none" strike="noStrike" kern="1200" cap="none" spc="0" normalizeH="0" baseline="0" noProof="0" dirty="0" smtClean="0">
                        <a:ln>
                          <a:noFill/>
                        </a:ln>
                        <a:solidFill>
                          <a:schemeClr val="tx1"/>
                        </a:solidFill>
                        <a:effectLst/>
                        <a:uLnTx/>
                        <a:uFillTx/>
                        <a:latin typeface="Cambria Math"/>
                        <a:cs typeface="+mn-cs"/>
                      </a:rPr>
                      <m:t> </m:t>
                    </m:r>
                    <m:r>
                      <a:rPr kumimoji="0" lang="en-US" b="1" i="1" u="none" strike="noStrike" kern="1200" cap="none" spc="0" normalizeH="0" noProof="0" dirty="0" smtClean="0">
                        <a:ln>
                          <a:noFill/>
                        </a:ln>
                        <a:solidFill>
                          <a:schemeClr val="tx1"/>
                        </a:solidFill>
                        <a:effectLst/>
                        <a:uLnTx/>
                        <a:uFillTx/>
                        <a:latin typeface="Cambria Math"/>
                        <a:cs typeface="+mn-cs"/>
                      </a:rPr>
                      <m:t>𝒎𝒐𝒅</m:t>
                    </m:r>
                    <m:r>
                      <a:rPr kumimoji="0" lang="en-US" b="1" i="1" u="none" strike="noStrike" kern="1200" cap="none" spc="0" normalizeH="0" noProof="0" dirty="0" smtClean="0">
                        <a:ln>
                          <a:noFill/>
                        </a:ln>
                        <a:solidFill>
                          <a:schemeClr val="tx1"/>
                        </a:solidFill>
                        <a:effectLst/>
                        <a:uLnTx/>
                        <a:uFillTx/>
                        <a:latin typeface="Cambria Math"/>
                        <a:cs typeface="+mn-cs"/>
                      </a:rPr>
                      <m:t> </m:t>
                    </m:r>
                    <m:r>
                      <a:rPr kumimoji="0" lang="en-US" b="1" i="1" u="none" strike="noStrike" kern="1200" cap="none" spc="0" normalizeH="0" noProof="0" dirty="0" smtClean="0">
                        <a:ln>
                          <a:noFill/>
                        </a:ln>
                        <a:solidFill>
                          <a:schemeClr val="tx1"/>
                        </a:solidFill>
                        <a:effectLst/>
                        <a:uLnTx/>
                        <a:uFillTx/>
                        <a:latin typeface="Cambria Math"/>
                        <a:cs typeface="+mn-cs"/>
                      </a:rPr>
                      <m:t>𝒃</m:t>
                    </m:r>
                    <m:r>
                      <a:rPr kumimoji="0" lang="en-US" b="1" i="1" u="none" strike="noStrike" kern="1200" cap="none" spc="0" normalizeH="0" noProof="0" dirty="0" smtClean="0">
                        <a:ln>
                          <a:noFill/>
                        </a:ln>
                        <a:solidFill>
                          <a:schemeClr val="tx1"/>
                        </a:solidFill>
                        <a:effectLst/>
                        <a:uLnTx/>
                        <a:uFillTx/>
                        <a:latin typeface="Cambria Math"/>
                        <a:cs typeface="+mn-cs"/>
                      </a:rPr>
                      <m:t> </m:t>
                    </m:r>
                  </m:oMath>
                </a14:m>
                <a:r>
                  <a:rPr kumimoji="0" lang="en-US" i="0" u="none" strike="noStrike" kern="1200" cap="none" spc="0" normalizeH="0" noProof="0" dirty="0" smtClean="0">
                    <a:ln>
                      <a:noFill/>
                    </a:ln>
                    <a:solidFill>
                      <a:schemeClr val="tx1"/>
                    </a:solidFill>
                    <a:effectLst/>
                    <a:uLnTx/>
                    <a:uFillTx/>
                    <a:latin typeface="+mn-lt"/>
                    <a:cs typeface="+mn-cs"/>
                  </a:rPr>
                  <a:t>for</a:t>
                </a:r>
                <a:r>
                  <a:rPr kumimoji="0" lang="en-US" b="1" i="0" u="none" strike="noStrike" kern="1200" cap="none" spc="0" normalizeH="0" noProof="0" dirty="0" smtClean="0">
                    <a:ln>
                      <a:noFill/>
                    </a:ln>
                    <a:solidFill>
                      <a:schemeClr val="tx1"/>
                    </a:solidFill>
                    <a:effectLst/>
                    <a:uLnTx/>
                    <a:uFillTx/>
                    <a:latin typeface="+mn-lt"/>
                    <a:cs typeface="+mn-cs"/>
                  </a:rPr>
                  <a:t> </a:t>
                </a:r>
                <a14:m>
                  <m:oMath xmlns:m="http://schemas.openxmlformats.org/officeDocument/2006/math">
                    <m:sSub>
                      <m:sSubPr>
                        <m:ctrlPr>
                          <a:rPr lang="en-US" i="1">
                            <a:latin typeface="Cambria Math"/>
                          </a:rPr>
                        </m:ctrlPr>
                      </m:sSubPr>
                      <m:e>
                        <m:r>
                          <a:rPr lang="en-US" i="1">
                            <a:latin typeface="Cambria Math"/>
                          </a:rPr>
                          <m:t>𝑒</m:t>
                        </m:r>
                      </m:e>
                      <m:sub>
                        <m:r>
                          <a:rPr lang="en-US" b="0" i="1" smtClean="0">
                            <a:latin typeface="Cambria Math"/>
                          </a:rPr>
                          <m:t>𝑖</m:t>
                        </m:r>
                      </m:sub>
                    </m:sSub>
                  </m:oMath>
                </a14:m>
                <a:endParaRPr kumimoji="0" lang="en-AU" b="1" i="0" u="none" strike="noStrike" kern="1200" cap="none" spc="0" normalizeH="0" baseline="0" noProof="0" dirty="0" smtClean="0">
                  <a:ln>
                    <a:noFill/>
                  </a:ln>
                  <a:solidFill>
                    <a:schemeClr val="tx1"/>
                  </a:solidFill>
                  <a:effectLst/>
                  <a:uLnTx/>
                  <a:uFillTx/>
                  <a:latin typeface="+mn-lt"/>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59496" y="3277612"/>
                <a:ext cx="4308004" cy="701731"/>
              </a:xfrm>
              <a:prstGeom prst="rect">
                <a:avLst/>
              </a:prstGeom>
              <a:blipFill rotWithShape="1">
                <a:blip r:embed="rId5"/>
                <a:stretch>
                  <a:fillRect l="-1132" t="-4348" b="-13043"/>
                </a:stretch>
              </a:blipFill>
            </p:spPr>
            <p:txBody>
              <a:bodyPr/>
              <a:lstStyle/>
              <a:p>
                <a:r>
                  <a:rPr lang="en-AU">
                    <a:noFill/>
                  </a:rPr>
                  <a:t> </a:t>
                </a:r>
              </a:p>
            </p:txBody>
          </p:sp>
        </mc:Fallback>
      </mc:AlternateContent>
      <p:sp>
        <p:nvSpPr>
          <p:cNvPr id="10" name="下箭头 9"/>
          <p:cNvSpPr/>
          <p:nvPr/>
        </p:nvSpPr>
        <p:spPr>
          <a:xfrm>
            <a:off x="6540971" y="3288935"/>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下箭头 10"/>
          <p:cNvSpPr/>
          <p:nvPr/>
        </p:nvSpPr>
        <p:spPr>
          <a:xfrm>
            <a:off x="1978496" y="3288935"/>
            <a:ext cx="381000" cy="521066"/>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3441725632"/>
                  </p:ext>
                </p:extLst>
              </p:nvPr>
            </p:nvGraphicFramePr>
            <p:xfrm>
              <a:off x="609600" y="3981450"/>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Signature</a:t>
                          </a:r>
                          <a:endParaRPr lang="en-AU" sz="1800" dirty="0"/>
                        </a:p>
                      </a:txBody>
                      <a:tcPr/>
                    </a:tc>
                  </a:tr>
                  <a:tr h="398145">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101</m:t>
                                </m:r>
                              </m:oMath>
                            </m:oMathPara>
                          </a14:m>
                          <a:endParaRPr lang="en-AU" sz="1800" dirty="0"/>
                        </a:p>
                      </a:txBody>
                      <a:tcPr/>
                    </a:tc>
                  </a:tr>
                  <a:tr h="398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𝑟</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110</m:t>
                                </m:r>
                              </m:oMath>
                            </m:oMathPara>
                          </a14:m>
                          <a:endParaRPr lang="en-AU" sz="1800" dirty="0"/>
                        </a:p>
                      </a:txBody>
                      <a:tcPr/>
                    </a:tc>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3441725632"/>
                  </p:ext>
                </p:extLst>
              </p:nvPr>
            </p:nvGraphicFramePr>
            <p:xfrm>
              <a:off x="609600" y="3981450"/>
              <a:ext cx="3368424" cy="1990725"/>
            </p:xfrm>
            <a:graphic>
              <a:graphicData uri="http://schemas.openxmlformats.org/drawingml/2006/table">
                <a:tbl>
                  <a:tblPr firstRow="1" bandRow="1">
                    <a:tableStyleId>{5C22544A-7EE6-4342-B048-85BDC9FD1C3A}</a:tableStyleId>
                  </a:tblPr>
                  <a:tblGrid>
                    <a:gridCol w="1100309"/>
                    <a:gridCol w="2268115"/>
                  </a:tblGrid>
                  <a:tr h="398145">
                    <a:tc>
                      <a:txBody>
                        <a:bodyPr/>
                        <a:lstStyle/>
                        <a:p>
                          <a:pPr algn="ctr"/>
                          <a:r>
                            <a:rPr lang="en-US" sz="1800" dirty="0" smtClean="0"/>
                            <a:t>Job ID</a:t>
                          </a:r>
                          <a:endParaRPr lang="en-AU" sz="1800" dirty="0"/>
                        </a:p>
                      </a:txBody>
                      <a:tcPr/>
                    </a:tc>
                    <a:tc>
                      <a:txBody>
                        <a:bodyPr/>
                        <a:lstStyle/>
                        <a:p>
                          <a:pPr algn="ctr"/>
                          <a:r>
                            <a:rPr lang="en-US" sz="1800" dirty="0" smtClean="0"/>
                            <a:t>Signature</a:t>
                          </a:r>
                          <a:endParaRPr lang="en-AU" sz="1800" dirty="0"/>
                        </a:p>
                      </a:txBody>
                      <a:tcPr/>
                    </a:tc>
                  </a:tr>
                  <a:tr h="398145">
                    <a:tc>
                      <a:txBody>
                        <a:bodyPr/>
                        <a:lstStyle/>
                        <a:p>
                          <a:endParaRPr lang="en-US"/>
                        </a:p>
                      </a:txBody>
                      <a:tcPr>
                        <a:blipFill rotWithShape="1">
                          <a:blip r:embed="rId6"/>
                          <a:stretch>
                            <a:fillRect t="-106061" r="-205525" b="-296970"/>
                          </a:stretch>
                        </a:blipFill>
                      </a:tcPr>
                    </a:tc>
                    <a:tc>
                      <a:txBody>
                        <a:bodyPr/>
                        <a:lstStyle/>
                        <a:p>
                          <a:endParaRPr lang="en-US"/>
                        </a:p>
                      </a:txBody>
                      <a:tcPr>
                        <a:blipFill rotWithShape="1">
                          <a:blip r:embed="rId6"/>
                          <a:stretch>
                            <a:fillRect l="-48656" t="-106061" b="-296970"/>
                          </a:stretch>
                        </a:blipFill>
                      </a:tcPr>
                    </a:tc>
                  </a:tr>
                  <a:tr h="398145">
                    <a:tc>
                      <a:txBody>
                        <a:bodyPr/>
                        <a:lstStyle/>
                        <a:p>
                          <a:endParaRPr lang="en-US"/>
                        </a:p>
                      </a:txBody>
                      <a:tcPr>
                        <a:blipFill rotWithShape="1">
                          <a:blip r:embed="rId6"/>
                          <a:stretch>
                            <a:fillRect t="-209231" r="-205525" b="-201538"/>
                          </a:stretch>
                        </a:blipFill>
                      </a:tcPr>
                    </a:tc>
                    <a:tc>
                      <a:txBody>
                        <a:bodyPr/>
                        <a:lstStyle/>
                        <a:p>
                          <a:endParaRPr lang="en-US"/>
                        </a:p>
                      </a:txBody>
                      <a:tcPr>
                        <a:blipFill rotWithShape="1">
                          <a:blip r:embed="rId6"/>
                          <a:stretch>
                            <a:fillRect l="-48656" t="-209231" b="-201538"/>
                          </a:stretch>
                        </a:blipFill>
                      </a:tcPr>
                    </a:tc>
                  </a:tr>
                  <a:tr h="398145">
                    <a:tc>
                      <a:txBody>
                        <a:bodyPr/>
                        <a:lstStyle/>
                        <a:p>
                          <a:endParaRPr lang="en-US"/>
                        </a:p>
                      </a:txBody>
                      <a:tcPr>
                        <a:blipFill rotWithShape="1">
                          <a:blip r:embed="rId6"/>
                          <a:stretch>
                            <a:fillRect t="-304545" r="-205525" b="-98485"/>
                          </a:stretch>
                        </a:blipFill>
                      </a:tcPr>
                    </a:tc>
                    <a:tc>
                      <a:txBody>
                        <a:bodyPr/>
                        <a:lstStyle/>
                        <a:p>
                          <a:endParaRPr lang="en-US"/>
                        </a:p>
                      </a:txBody>
                      <a:tcPr>
                        <a:blipFill rotWithShape="1">
                          <a:blip r:embed="rId6"/>
                          <a:stretch>
                            <a:fillRect l="-48656" t="-304545" b="-98485"/>
                          </a:stretch>
                        </a:blipFill>
                      </a:tcPr>
                    </a:tc>
                  </a:tr>
                  <a:tr h="398145">
                    <a:tc>
                      <a:txBody>
                        <a:bodyPr/>
                        <a:lstStyle/>
                        <a:p>
                          <a:endParaRPr lang="en-US"/>
                        </a:p>
                      </a:txBody>
                      <a:tcPr>
                        <a:blipFill rotWithShape="1">
                          <a:blip r:embed="rId6"/>
                          <a:stretch>
                            <a:fillRect t="-410769" r="-205525"/>
                          </a:stretch>
                        </a:blipFill>
                      </a:tcPr>
                    </a:tc>
                    <a:tc>
                      <a:txBody>
                        <a:bodyPr/>
                        <a:lstStyle/>
                        <a:p>
                          <a:endParaRPr lang="en-US"/>
                        </a:p>
                      </a:txBody>
                      <a:tcPr>
                        <a:blipFill rotWithShape="1">
                          <a:blip r:embed="rId6"/>
                          <a:stretch>
                            <a:fillRect l="-48656" t="-410769"/>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3361791270"/>
                  </p:ext>
                </p:extLst>
              </p:nvPr>
            </p:nvGraphicFramePr>
            <p:xfrm>
              <a:off x="5034931" y="39624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Signature</a:t>
                          </a:r>
                          <a:endParaRPr lang="en-AU" sz="1800" dirty="0"/>
                        </a:p>
                      </a:txBody>
                      <a:tcPr/>
                    </a:tc>
                  </a:tr>
                  <a:tr h="400050">
                    <a:tc>
                      <a:txBody>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1</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2</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3</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0</m:t>
                                </m:r>
                                <m:r>
                                  <a:rPr lang="en-US" sz="1800" b="0" i="1" smtClean="0">
                                    <a:latin typeface="Cambria Math"/>
                                  </a:rPr>
                                  <m:t>111</m:t>
                                </m:r>
                              </m:oMath>
                            </m:oMathPara>
                          </a14:m>
                          <a:endParaRPr lang="en-AU" sz="1800" dirty="0"/>
                        </a:p>
                      </a:txBody>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4</m:t>
                                    </m:r>
                                  </m:sub>
                                </m:sSub>
                              </m:oMath>
                            </m:oMathPara>
                          </a14:m>
                          <a:endParaRPr lang="en-AU" sz="1800" dirty="0"/>
                        </a:p>
                      </a:txBody>
                      <a:tcPr/>
                    </a:tc>
                    <a:tc>
                      <a:txBody>
                        <a:bodyPr/>
                        <a:lstStyle/>
                        <a:p>
                          <a:pPr/>
                          <a14:m>
                            <m:oMathPara xmlns:m="http://schemas.openxmlformats.org/officeDocument/2006/math">
                              <m:oMathParaPr>
                                <m:jc m:val="centerGroup"/>
                              </m:oMathParaPr>
                              <m:oMath xmlns:m="http://schemas.openxmlformats.org/officeDocument/2006/math">
                                <m:r>
                                  <a:rPr lang="en-US" sz="1800" i="1" smtClean="0">
                                    <a:latin typeface="Cambria Math"/>
                                  </a:rPr>
                                  <m:t>1</m:t>
                                </m:r>
                                <m:r>
                                  <a:rPr lang="en-US" sz="1800" b="0" i="1" smtClean="0">
                                    <a:latin typeface="Cambria Math"/>
                                  </a:rPr>
                                  <m:t>110</m:t>
                                </m:r>
                              </m:oMath>
                            </m:oMathPara>
                          </a14:m>
                          <a:endParaRPr lang="en-AU" sz="1800" dirty="0"/>
                        </a:p>
                      </a:txBody>
                      <a:tcPr/>
                    </a:tc>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3361791270"/>
                  </p:ext>
                </p:extLst>
              </p:nvPr>
            </p:nvGraphicFramePr>
            <p:xfrm>
              <a:off x="5034931" y="3962400"/>
              <a:ext cx="3393079" cy="2000250"/>
            </p:xfrm>
            <a:graphic>
              <a:graphicData uri="http://schemas.openxmlformats.org/drawingml/2006/table">
                <a:tbl>
                  <a:tblPr firstRow="1" bandRow="1">
                    <a:tableStyleId>{5C22544A-7EE6-4342-B048-85BDC9FD1C3A}</a:tableStyleId>
                  </a:tblPr>
                  <a:tblGrid>
                    <a:gridCol w="1259479"/>
                    <a:gridCol w="2133600"/>
                  </a:tblGrid>
                  <a:tr h="400050">
                    <a:tc>
                      <a:txBody>
                        <a:bodyPr/>
                        <a:lstStyle/>
                        <a:p>
                          <a:pPr algn="ctr"/>
                          <a:r>
                            <a:rPr lang="en-US" sz="1800" dirty="0" smtClean="0"/>
                            <a:t>People ID</a:t>
                          </a:r>
                          <a:endParaRPr lang="en-AU" sz="1800" dirty="0"/>
                        </a:p>
                      </a:txBody>
                      <a:tcPr/>
                    </a:tc>
                    <a:tc>
                      <a:txBody>
                        <a:bodyPr/>
                        <a:lstStyle/>
                        <a:p>
                          <a:pPr algn="ctr"/>
                          <a:r>
                            <a:rPr lang="en-US" sz="1800" dirty="0" smtClean="0"/>
                            <a:t>Signature</a:t>
                          </a:r>
                          <a:endParaRPr lang="en-AU" sz="1800" dirty="0"/>
                        </a:p>
                      </a:txBody>
                      <a:tcPr/>
                    </a:tc>
                  </a:tr>
                  <a:tr h="400050">
                    <a:tc>
                      <a:txBody>
                        <a:bodyPr/>
                        <a:lstStyle/>
                        <a:p>
                          <a:endParaRPr lang="en-US"/>
                        </a:p>
                      </a:txBody>
                      <a:tcPr>
                        <a:blipFill rotWithShape="1">
                          <a:blip r:embed="rId7"/>
                          <a:stretch>
                            <a:fillRect l="-483" t="-109231" r="-169082" b="-304615"/>
                          </a:stretch>
                        </a:blipFill>
                      </a:tcPr>
                    </a:tc>
                    <a:tc>
                      <a:txBody>
                        <a:bodyPr/>
                        <a:lstStyle/>
                        <a:p>
                          <a:endParaRPr lang="en-US"/>
                        </a:p>
                      </a:txBody>
                      <a:tcPr>
                        <a:blipFill rotWithShape="1">
                          <a:blip r:embed="rId7"/>
                          <a:stretch>
                            <a:fillRect l="-59429" t="-109231" b="-304615"/>
                          </a:stretch>
                        </a:blipFill>
                      </a:tcPr>
                    </a:tc>
                  </a:tr>
                  <a:tr h="400050">
                    <a:tc>
                      <a:txBody>
                        <a:bodyPr/>
                        <a:lstStyle/>
                        <a:p>
                          <a:endParaRPr lang="en-US"/>
                        </a:p>
                      </a:txBody>
                      <a:tcPr>
                        <a:blipFill rotWithShape="1">
                          <a:blip r:embed="rId7"/>
                          <a:stretch>
                            <a:fillRect l="-483" t="-206061" r="-169082" b="-200000"/>
                          </a:stretch>
                        </a:blipFill>
                      </a:tcPr>
                    </a:tc>
                    <a:tc>
                      <a:txBody>
                        <a:bodyPr/>
                        <a:lstStyle/>
                        <a:p>
                          <a:endParaRPr lang="en-US"/>
                        </a:p>
                      </a:txBody>
                      <a:tcPr>
                        <a:blipFill rotWithShape="1">
                          <a:blip r:embed="rId7"/>
                          <a:stretch>
                            <a:fillRect l="-59429" t="-206061" b="-200000"/>
                          </a:stretch>
                        </a:blipFill>
                      </a:tcPr>
                    </a:tc>
                  </a:tr>
                  <a:tr h="400050">
                    <a:tc>
                      <a:txBody>
                        <a:bodyPr/>
                        <a:lstStyle/>
                        <a:p>
                          <a:endParaRPr lang="en-US"/>
                        </a:p>
                      </a:txBody>
                      <a:tcPr>
                        <a:blipFill rotWithShape="1">
                          <a:blip r:embed="rId7"/>
                          <a:stretch>
                            <a:fillRect l="-483" t="-310769" r="-169082" b="-103077"/>
                          </a:stretch>
                        </a:blipFill>
                      </a:tcPr>
                    </a:tc>
                    <a:tc>
                      <a:txBody>
                        <a:bodyPr/>
                        <a:lstStyle/>
                        <a:p>
                          <a:endParaRPr lang="en-US"/>
                        </a:p>
                      </a:txBody>
                      <a:tcPr>
                        <a:blipFill rotWithShape="1">
                          <a:blip r:embed="rId7"/>
                          <a:stretch>
                            <a:fillRect l="-59429" t="-310769" b="-103077"/>
                          </a:stretch>
                        </a:blipFill>
                      </a:tcPr>
                    </a:tc>
                  </a:tr>
                  <a:tr h="400050">
                    <a:tc>
                      <a:txBody>
                        <a:bodyPr/>
                        <a:lstStyle/>
                        <a:p>
                          <a:endParaRPr lang="en-US"/>
                        </a:p>
                      </a:txBody>
                      <a:tcPr>
                        <a:blipFill rotWithShape="1">
                          <a:blip r:embed="rId7"/>
                          <a:stretch>
                            <a:fillRect l="-483" t="-404545" r="-169082" b="-1515"/>
                          </a:stretch>
                        </a:blipFill>
                      </a:tcPr>
                    </a:tc>
                    <a:tc>
                      <a:txBody>
                        <a:bodyPr/>
                        <a:lstStyle/>
                        <a:p>
                          <a:endParaRPr lang="en-US"/>
                        </a:p>
                      </a:txBody>
                      <a:tcPr>
                        <a:blipFill rotWithShape="1">
                          <a:blip r:embed="rId7"/>
                          <a:stretch>
                            <a:fillRect l="-59429" t="-404545" b="-1515"/>
                          </a:stretch>
                        </a:blipFill>
                      </a:tcPr>
                    </a:tc>
                  </a:tr>
                </a:tbl>
              </a:graphicData>
            </a:graphic>
          </p:graphicFrame>
        </mc:Fallback>
      </mc:AlternateContent>
    </p:spTree>
    <p:extLst>
      <p:ext uri="{BB962C8B-B14F-4D97-AF65-F5344CB8AC3E}">
        <p14:creationId xmlns:p14="http://schemas.microsoft.com/office/powerpoint/2010/main" val="350528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5|43"/>
</p:tagLst>
</file>

<file path=ppt/tags/tag10.xml><?xml version="1.0" encoding="utf-8"?>
<p:tagLst xmlns:a="http://schemas.openxmlformats.org/drawingml/2006/main" xmlns:r="http://schemas.openxmlformats.org/officeDocument/2006/relationships" xmlns:p="http://schemas.openxmlformats.org/presentationml/2006/main">
  <p:tag name="TIMING" val="|0.8|15.4|1.5"/>
</p:tagLst>
</file>

<file path=ppt/tags/tag11.xml><?xml version="1.0" encoding="utf-8"?>
<p:tagLst xmlns:a="http://schemas.openxmlformats.org/drawingml/2006/main" xmlns:r="http://schemas.openxmlformats.org/officeDocument/2006/relationships" xmlns:p="http://schemas.openxmlformats.org/presentationml/2006/main">
  <p:tag name="TIMING" val="|0.8|15.4|1.5"/>
</p:tagLst>
</file>

<file path=ppt/tags/tag12.xml><?xml version="1.0" encoding="utf-8"?>
<p:tagLst xmlns:a="http://schemas.openxmlformats.org/drawingml/2006/main" xmlns:r="http://schemas.openxmlformats.org/officeDocument/2006/relationships" xmlns:p="http://schemas.openxmlformats.org/presentationml/2006/main">
  <p:tag name="TIMING" val="|0.8|15.4|1.5"/>
</p:tagLst>
</file>

<file path=ppt/tags/tag13.xml><?xml version="1.0" encoding="utf-8"?>
<p:tagLst xmlns:a="http://schemas.openxmlformats.org/drawingml/2006/main" xmlns:r="http://schemas.openxmlformats.org/officeDocument/2006/relationships" xmlns:p="http://schemas.openxmlformats.org/presentationml/2006/main">
  <p:tag name="TIMING" val="|0.8|15.4|1.5"/>
</p:tagLst>
</file>

<file path=ppt/tags/tag14.xml><?xml version="1.0" encoding="utf-8"?>
<p:tagLst xmlns:a="http://schemas.openxmlformats.org/drawingml/2006/main" xmlns:r="http://schemas.openxmlformats.org/officeDocument/2006/relationships" xmlns:p="http://schemas.openxmlformats.org/presentationml/2006/main">
  <p:tag name="TIMING" val="|0.8|15.4|1.5"/>
</p:tagLst>
</file>

<file path=ppt/tags/tag15.xml><?xml version="1.0" encoding="utf-8"?>
<p:tagLst xmlns:a="http://schemas.openxmlformats.org/drawingml/2006/main" xmlns:r="http://schemas.openxmlformats.org/officeDocument/2006/relationships" xmlns:p="http://schemas.openxmlformats.org/presentationml/2006/main">
  <p:tag name="TIMING" val="|0.8|15.4|1.5"/>
</p:tagLst>
</file>

<file path=ppt/tags/tag16.xml><?xml version="1.0" encoding="utf-8"?>
<p:tagLst xmlns:a="http://schemas.openxmlformats.org/drawingml/2006/main" xmlns:r="http://schemas.openxmlformats.org/officeDocument/2006/relationships" xmlns:p="http://schemas.openxmlformats.org/presentationml/2006/main">
  <p:tag name="TIMING" val="|0.8|15.4|1.5"/>
</p:tagLst>
</file>

<file path=ppt/tags/tag17.xml><?xml version="1.0" encoding="utf-8"?>
<p:tagLst xmlns:a="http://schemas.openxmlformats.org/drawingml/2006/main" xmlns:r="http://schemas.openxmlformats.org/officeDocument/2006/relationships" xmlns:p="http://schemas.openxmlformats.org/presentationml/2006/main">
  <p:tag name="TIMING" val="|0.8|15.4|1.5"/>
</p:tagLst>
</file>

<file path=ppt/tags/tag18.xml><?xml version="1.0" encoding="utf-8"?>
<p:tagLst xmlns:a="http://schemas.openxmlformats.org/drawingml/2006/main" xmlns:r="http://schemas.openxmlformats.org/officeDocument/2006/relationships" xmlns:p="http://schemas.openxmlformats.org/presentationml/2006/main">
  <p:tag name="TIMING" val="|0.8|15.4|1.5"/>
</p:tagLst>
</file>

<file path=ppt/tags/tag19.xml><?xml version="1.0" encoding="utf-8"?>
<p:tagLst xmlns:a="http://schemas.openxmlformats.org/drawingml/2006/main" xmlns:r="http://schemas.openxmlformats.org/officeDocument/2006/relationships" xmlns:p="http://schemas.openxmlformats.org/presentationml/2006/main">
  <p:tag name="TIMING" val="|0.8|15.4|1.5"/>
</p:tagLst>
</file>

<file path=ppt/tags/tag2.xml><?xml version="1.0" encoding="utf-8"?>
<p:tagLst xmlns:a="http://schemas.openxmlformats.org/drawingml/2006/main" xmlns:r="http://schemas.openxmlformats.org/officeDocument/2006/relationships" xmlns:p="http://schemas.openxmlformats.org/presentationml/2006/main">
  <p:tag name="TIMING" val="|11.2|18.9"/>
</p:tagLst>
</file>

<file path=ppt/tags/tag20.xml><?xml version="1.0" encoding="utf-8"?>
<p:tagLst xmlns:a="http://schemas.openxmlformats.org/drawingml/2006/main" xmlns:r="http://schemas.openxmlformats.org/officeDocument/2006/relationships" xmlns:p="http://schemas.openxmlformats.org/presentationml/2006/main">
  <p:tag name="TIMING" val="|0.8|15.4|1.5"/>
</p:tagLst>
</file>

<file path=ppt/tags/tag21.xml><?xml version="1.0" encoding="utf-8"?>
<p:tagLst xmlns:a="http://schemas.openxmlformats.org/drawingml/2006/main" xmlns:r="http://schemas.openxmlformats.org/officeDocument/2006/relationships" xmlns:p="http://schemas.openxmlformats.org/presentationml/2006/main">
  <p:tag name="TIMING" val="|0.8|15.4|1.5"/>
</p:tagLst>
</file>

<file path=ppt/tags/tag22.xml><?xml version="1.0" encoding="utf-8"?>
<p:tagLst xmlns:a="http://schemas.openxmlformats.org/drawingml/2006/main" xmlns:r="http://schemas.openxmlformats.org/officeDocument/2006/relationships" xmlns:p="http://schemas.openxmlformats.org/presentationml/2006/main">
  <p:tag name="TIMING" val="|0.8|15.4|1.5"/>
</p:tagLst>
</file>

<file path=ppt/tags/tag3.xml><?xml version="1.0" encoding="utf-8"?>
<p:tagLst xmlns:a="http://schemas.openxmlformats.org/drawingml/2006/main" xmlns:r="http://schemas.openxmlformats.org/officeDocument/2006/relationships" xmlns:p="http://schemas.openxmlformats.org/presentationml/2006/main">
  <p:tag name="TIMING" val="|1.6|9.1"/>
</p:tagLst>
</file>

<file path=ppt/tags/tag4.xml><?xml version="1.0" encoding="utf-8"?>
<p:tagLst xmlns:a="http://schemas.openxmlformats.org/drawingml/2006/main" xmlns:r="http://schemas.openxmlformats.org/officeDocument/2006/relationships" xmlns:p="http://schemas.openxmlformats.org/presentationml/2006/main">
  <p:tag name="TIMING" val="|0.8|15.4|1.5"/>
</p:tagLst>
</file>

<file path=ppt/tags/tag5.xml><?xml version="1.0" encoding="utf-8"?>
<p:tagLst xmlns:a="http://schemas.openxmlformats.org/drawingml/2006/main" xmlns:r="http://schemas.openxmlformats.org/officeDocument/2006/relationships" xmlns:p="http://schemas.openxmlformats.org/presentationml/2006/main">
  <p:tag name="TIMING" val="|0.8|15.4|1.5"/>
</p:tagLst>
</file>

<file path=ppt/tags/tag6.xml><?xml version="1.0" encoding="utf-8"?>
<p:tagLst xmlns:a="http://schemas.openxmlformats.org/drawingml/2006/main" xmlns:r="http://schemas.openxmlformats.org/officeDocument/2006/relationships" xmlns:p="http://schemas.openxmlformats.org/presentationml/2006/main">
  <p:tag name="TIMING" val="|0.8|15.4|1.5"/>
</p:tagLst>
</file>

<file path=ppt/tags/tag7.xml><?xml version="1.0" encoding="utf-8"?>
<p:tagLst xmlns:a="http://schemas.openxmlformats.org/drawingml/2006/main" xmlns:r="http://schemas.openxmlformats.org/officeDocument/2006/relationships" xmlns:p="http://schemas.openxmlformats.org/presentationml/2006/main">
  <p:tag name="TIMING" val="|0.8|15.4|1.5"/>
</p:tagLst>
</file>

<file path=ppt/tags/tag8.xml><?xml version="1.0" encoding="utf-8"?>
<p:tagLst xmlns:a="http://schemas.openxmlformats.org/drawingml/2006/main" xmlns:r="http://schemas.openxmlformats.org/officeDocument/2006/relationships" xmlns:p="http://schemas.openxmlformats.org/presentationml/2006/main">
  <p:tag name="TIMING" val="|0.8|15.4|1.5"/>
</p:tagLst>
</file>

<file path=ppt/tags/tag9.xml><?xml version="1.0" encoding="utf-8"?>
<p:tagLst xmlns:a="http://schemas.openxmlformats.org/drawingml/2006/main" xmlns:r="http://schemas.openxmlformats.org/officeDocument/2006/relationships" xmlns:p="http://schemas.openxmlformats.org/presentationml/2006/main">
  <p:tag name="TIMING" val="|0.8|15.4|1.5"/>
</p:tagLst>
</file>

<file path=ppt/theme/theme1.xml><?xml version="1.0" encoding="utf-8"?>
<a:theme xmlns:a="http://schemas.openxmlformats.org/drawingml/2006/main" name="Powerpoint Template - ENG">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ENG</Template>
  <TotalTime>53587</TotalTime>
  <Words>3871</Words>
  <Application>Microsoft Office PowerPoint</Application>
  <PresentationFormat>全屏显示(4:3)</PresentationFormat>
  <Paragraphs>468</Paragraphs>
  <Slides>38</Slides>
  <Notes>4</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Powerpoint Template - ENG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University of New South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Hall</dc:creator>
  <cp:lastModifiedBy>Joffrey</cp:lastModifiedBy>
  <cp:revision>1195</cp:revision>
  <dcterms:created xsi:type="dcterms:W3CDTF">2011-09-09T04:59:58Z</dcterms:created>
  <dcterms:modified xsi:type="dcterms:W3CDTF">2017-07-06T06:40:20Z</dcterms:modified>
</cp:coreProperties>
</file>