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799263" cy="9929813"/>
  <p:embeddedFontLst>
    <p:embeddedFont>
      <p:font typeface="DengXian" panose="02010600030101010101" pitchFamily="2" charset="-122"/>
      <p:regular r:id="rId20"/>
      <p:bold r:id="rId21"/>
    </p:embeddedFont>
    <p:embeddedFont>
      <p:font typeface="Garamond" panose="02020404030301010803"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x9ZC/l1IPLPFtX/qDb1yRyYRx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7891D3-C1D0-4454-A5B8-D42A2D144A3B}">
  <a:tblStyle styleId="{1A7891D3-C1D0-4454-A5B8-D42A2D144A3B}" styleName="Table_0">
    <a:wholeTbl>
      <a:tcTxStyle>
        <a:font>
          <a:latin typeface="DengXian"/>
          <a:ea typeface="DengXian"/>
          <a:cs typeface="DengXian"/>
        </a:font>
        <a:schemeClr val="tx1"/>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0"/>
    <p:restoredTop sz="83043"/>
  </p:normalViewPr>
  <p:slideViewPr>
    <p:cSldViewPr snapToGrid="0">
      <p:cViewPr varScale="1">
        <p:scale>
          <a:sx n="155" d="100"/>
          <a:sy n="155" d="100"/>
        </p:scale>
        <p:origin x="1472"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dirty="0"/>
              <a:t>Good afternoon, my name is </a:t>
            </a:r>
            <a:r>
              <a:rPr lang="en-US" altLang="zh-CN" dirty="0" err="1"/>
              <a:t>Yufan</a:t>
            </a:r>
            <a:r>
              <a:rPr lang="en-US" altLang="zh-CN" dirty="0"/>
              <a:t>. It is my honored</a:t>
            </a:r>
            <a:r>
              <a:rPr lang="zh-CN" altLang="en-US" dirty="0"/>
              <a:t> </a:t>
            </a:r>
            <a:r>
              <a:rPr lang="en-US" altLang="zh-CN" dirty="0"/>
              <a:t>to present our work, WISK, a workload-aware learned index for spatial keyword queries. </a:t>
            </a:r>
            <a:r>
              <a:rPr lang="en-US" altLang="zh-CN" sz="1800" dirty="0">
                <a:effectLst/>
                <a:latin typeface="Times New Roman" panose="02020603050405020304" pitchFamily="18" charset="0"/>
                <a:ea typeface="DengXian" panose="02010600030101010101" pitchFamily="2" charset="-122"/>
              </a:rPr>
              <a:t>This is a joint work of UNSW, the Chinese University of Hong Kong, Shenzhen, the University of Auckland, the University of Melbourne, and NTU</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0: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In this solution, the key process is to find the best partition and the key problem is to decide which dimension and where to split. A naïve method is to use the brute-force search algorithm. However, this method becomes impractical for large datasets due to the high computational complexity. Motivated by the recent success of machine learning in solving complex problems, we aim to use SGD, a famous machine learning method, to speed up the process. Recall that the cost function consists of two parts while the first part is easy to compute. So, we focus on speeding up the second part.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In order to use gradient descent algorithm, we need to formulate a differentiable loss function. Here, we use dimension x as the example. Since one partition divides the space into two sub-spaces, we first need to judge whether each sub-space is overlapped with the query, which can solved by the indicator function. However, the function is still not differentiable. So, we use the sigmoid function to approximate it. If the sub-space is overlapped with the query, we need to calculate the number of objects inside the query region and including the queried keyword. We use the keyword-based CDF models to solve the cardinality estimation problem. Using SGD method, the find optimal partition function can return the result quickly. By iteratively partitioning the whole data space, we can get a set of bottom clusters that minimizes the query cost of the workload.</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11: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However, the generated bottom clusters can be only regarded as a flat index. If we directly utilize this index, we still need to check each bottom cluster, leading to high filtering cost. Thus, to further improve the pruning power of our index, we propose to build a hierarchical structure based on bottom clusters as shown in the right figure. Since the query workload is known, we also aim to utilize this information, which is different from the traditional index. Before packing, we need to define the optimization criterion. Counting query time is a direct way to reflect the pruning capability. But it is impossible to use as it needs to execute the workload for each possibility, which is costly. We found that the number of accessed nodes is proportional to the time cost and it’s easy to calculate if we can attach the related query labels into each bottom clusters. So, we formally define that the problem solved in this step is to generate a hierarchical index level by level, which can minimize the number of accessed nodes in each level.</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2: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12: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To solve this problem, we formulate the bottom-up packing as a sequential decision-making process, that is, the bottom nodes come and we pack them into the upper node one by one. This Markov decision process or we can say MDP can be solved by reinforcement learning. </a:t>
            </a:r>
          </a:p>
          <a:p>
            <a:pPr marL="0" lvl="0" indent="0" algn="l" rtl="0">
              <a:spcBef>
                <a:spcPts val="0"/>
              </a:spcBef>
              <a:spcAft>
                <a:spcPts val="0"/>
              </a:spcAft>
              <a:buClr>
                <a:schemeClr val="dk1"/>
              </a:buClr>
              <a:buSzPts val="1100"/>
              <a:buFont typeface="Arial"/>
              <a:buNone/>
            </a:pPr>
            <a:endParaRPr lang="en-US" altLang="zh-CN" sz="1800" dirty="0">
              <a:effectLst/>
              <a:latin typeface="Times New Roman" panose="02020603050405020304" pitchFamily="18" charset="0"/>
              <a:ea typeface="DengXian" panose="02010600030101010101" pitchFamily="2" charset="-122"/>
            </a:endParaRPr>
          </a:p>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An MDP consists of several important components: state, action, transition, and reward. In our work, state is defined as a vector. As shown in the first figure, there are 4 bits for each upper node. The first three bits indicate the query labels while the last one denotes the number of its child nodes. Since the incoming bottom node is also essential to the action, the state vector also includes its information. The action is to add the incoming node into one upper node, leading to the transition, the query label change on this upper node. To decide whether an action is good or bad, we define the reward as the difference of the average number of accessed nodes. We use the average value because more packed bottom nodes usually lead to more related queries. </a:t>
            </a:r>
          </a:p>
          <a:p>
            <a:pPr marL="0" lvl="0" indent="0" algn="l" rtl="0">
              <a:spcBef>
                <a:spcPts val="0"/>
              </a:spcBef>
              <a:spcAft>
                <a:spcPts val="0"/>
              </a:spcAft>
              <a:buClr>
                <a:schemeClr val="dk1"/>
              </a:buClr>
              <a:buSzPts val="1100"/>
              <a:buFont typeface="Arial"/>
              <a:buNone/>
            </a:pPr>
            <a:endParaRPr lang="en-US" altLang="zh-CN" sz="1800" dirty="0">
              <a:effectLst/>
              <a:latin typeface="Times New Roman" panose="02020603050405020304" pitchFamily="18" charset="0"/>
              <a:ea typeface="DengXian" panose="02010600030101010101" pitchFamily="2" charset="-122"/>
            </a:endParaRPr>
          </a:p>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We also provide one MDP tree as the example. The circle and the line denote the state and the action respectively. As we can see, bottom nodes X, Y and Z sequentially come and we need to decide which upper node host them. After packing the bottom nodes at each level, the non-empty upper nodes become the new bottom nodes and then repeat the packing process until the number of accessed nodes cannot decrease.</a:t>
            </a:r>
            <a:r>
              <a:rPr lang="zh-CN" altLang="en-US" sz="1800" dirty="0">
                <a:effectLst/>
                <a:latin typeface="Times New Roman" panose="02020603050405020304" pitchFamily="18" charset="0"/>
                <a:ea typeface="DengXian" panose="02010600030101010101" pitchFamily="2" charset="-122"/>
              </a:rPr>
              <a:t> </a:t>
            </a:r>
            <a:r>
              <a:rPr lang="en-US" altLang="zh-CN" sz="1800" dirty="0">
                <a:effectLst/>
                <a:latin typeface="Times New Roman" panose="02020603050405020304" pitchFamily="18" charset="0"/>
                <a:ea typeface="DengXian" panose="02010600030101010101" pitchFamily="2" charset="-122"/>
              </a:rPr>
              <a:t>Finally, we get our WISK.</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3: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3: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We conduct extensive experiments on four real-world datasets. We choose four traditional indexes and three learned indexes as our baseline methods. Besides, the query settings are shown in the table. </a:t>
            </a:r>
            <a:r>
              <a:rPr lang="en-US" altLang="zh-CN" sz="1100" dirty="0">
                <a:effectLst/>
                <a:latin typeface="Times New Roman" panose="02020603050405020304" pitchFamily="18" charset="0"/>
                <a:ea typeface="DengXian" panose="02010600030101010101" pitchFamily="2" charset="-122"/>
              </a:rPr>
              <a:t>Compared with the existing work in this topic, we also change the distribution of the workload.</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14: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We show the result of varying the query distribution, the size of query region, and the number of query keywords. </a:t>
            </a:r>
          </a:p>
          <a:p>
            <a:pPr marL="0" lvl="0" indent="0" algn="l" rtl="0">
              <a:spcBef>
                <a:spcPts val="0"/>
              </a:spcBef>
              <a:spcAft>
                <a:spcPts val="0"/>
              </a:spcAft>
              <a:buClr>
                <a:schemeClr val="dk1"/>
              </a:buClr>
              <a:buSzPts val="1100"/>
              <a:buFont typeface="Arial"/>
              <a:buNone/>
            </a:pPr>
            <a:endParaRPr lang="en-US" altLang="zh-CN" sz="1800" dirty="0">
              <a:effectLst/>
              <a:latin typeface="Times New Roman" panose="02020603050405020304" pitchFamily="18" charset="0"/>
              <a:ea typeface="DengXian" panose="02010600030101010101" pitchFamily="2" charset="-122"/>
            </a:endParaRPr>
          </a:p>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In summary, WISK can work well across different settings.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5: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15: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We also conduct the experiment on scalability. As shown in this figure, WISK can work well on large-scale dataset compared with other baselines.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We also show the robustness of our WISK and it illustrates that WISK can work well when query distribution changes slightly.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Due to the time limit, more experiments like the index size, construction time and some ablation studies are not shown. Please refer to the paper if you are interested.</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16: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In conclusion, WISK is the first query-aware learned index for geo-textual objects. We use ML algorithm to solve the NP-hard partitioning problem, and pack the generated bottom clusters through RL framework. Extensive experiments show the effectiveness and efficiency of our WISK.</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17: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dirty="0"/>
              <a:t>That's all my presentation. Thank you for your listening.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Firstly, I’d like to briefly introduce some background information about this work. Because of the development of the mobile internet, massive geo-textual objects are generated. As shown in this example, geo-textual objects usually include two aspects of information: geographical location and text description. To manage geo-textual objects, spatial keyword queries have been extensively studied, which take a location and a set of keywords as arguments and return objects based on different integration schema of the spatial query and keyword search. Range query and k-NN query are two common spatial queries while keyword search includes Boolean search and ranking-based search. To efficiently answer such kind of query, spatial keyword indexes are proposed, which combine the spatial index and the textual index in a loose or tight manner.</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As we know, traditional indexes only consider the underlying dataset in the process of construction, which assumes that the distribution of query workload is uniform. However, as shown in the previous studies, </a:t>
            </a:r>
            <a:r>
              <a:rPr lang="en-GB" altLang="zh-CN" sz="3200" b="0" i="0" dirty="0">
                <a:effectLst/>
                <a:latin typeface="Arial" panose="020B0604020202020204" pitchFamily="34" charset="0"/>
              </a:rPr>
              <a:t>certain data regions could be much more heavily queried. In </a:t>
            </a:r>
            <a:r>
              <a:rPr lang="en-US" altLang="zh-CN" sz="1800" dirty="0">
                <a:effectLst/>
                <a:latin typeface="Times New Roman" panose="02020603050405020304" pitchFamily="18" charset="0"/>
                <a:ea typeface="DengXian" panose="02010600030101010101" pitchFamily="2" charset="-122"/>
              </a:rPr>
              <a:t>the given example, we assume that the query regions of both two queries are the red rectangle, but they have different query keywords. If we can consider the query workload, the final partition is shown as the right figure. In this way, we only need to verify two objects for each query while the partition in the left figure, data-driven partition, needs to verify four objects. </a:t>
            </a:r>
          </a:p>
          <a:p>
            <a:pPr marL="0" lvl="0" indent="0" algn="l" rtl="0">
              <a:spcBef>
                <a:spcPts val="0"/>
              </a:spcBef>
              <a:spcAft>
                <a:spcPts val="0"/>
              </a:spcAft>
              <a:buClr>
                <a:schemeClr val="dk1"/>
              </a:buClr>
              <a:buSzPts val="1100"/>
              <a:buFont typeface="Arial"/>
              <a:buNone/>
            </a:pPr>
            <a:endParaRPr lang="en-US" altLang="zh-CN" sz="1800" dirty="0">
              <a:effectLst/>
              <a:latin typeface="Times New Roman" panose="02020603050405020304" pitchFamily="18" charset="0"/>
              <a:ea typeface="DengXian" panose="02010600030101010101" pitchFamily="2" charset="-122"/>
            </a:endParaRPr>
          </a:p>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In our work, we adopt machine learning based query-aware partition and reinforcement learning based packing to utilize the information from the query workload and speed up the query runtime.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ltLang="zh-CN" sz="1800" b="0" i="0" u="none" strike="noStrike" cap="none" dirty="0">
                <a:solidFill>
                  <a:schemeClr val="dk1"/>
                </a:solidFill>
                <a:effectLst/>
                <a:latin typeface="Times New Roman" panose="02020603050405020304" pitchFamily="18" charset="0"/>
                <a:ea typeface="DengXian" panose="02010600030101010101" pitchFamily="2" charset="-122"/>
                <a:cs typeface="Arial"/>
                <a:sym typeface="Arial"/>
              </a:rPr>
              <a:t>Recently, one work proposed a multi-dimensional learned index. However, the dimensionality of textual information is extremely high and that index cannot adapt to this scenario because of the curse of dimensionality. One naïve method of using this work is to generate a loosely combined index. As shown in the left figure, the loose combination could generate a spatial-first learned index and we need to allocate less objects to more queries. In this scenario, the number of objects that need to check is ten in total. If we consider the spatial and textual information simultaneously, the better partition is shown as the right figure and the number of checked objects can reduce to eight.</a:t>
            </a:r>
          </a:p>
          <a:p>
            <a:pPr marL="0" marR="0" lvl="0" indent="0" algn="l" rtl="0">
              <a:lnSpc>
                <a:spcPct val="100000"/>
              </a:lnSpc>
              <a:spcBef>
                <a:spcPts val="0"/>
              </a:spcBef>
              <a:spcAft>
                <a:spcPts val="0"/>
              </a:spcAft>
              <a:buClr>
                <a:schemeClr val="dk1"/>
              </a:buClr>
              <a:buSzPts val="1100"/>
              <a:buFont typeface="Arial"/>
              <a:buNone/>
            </a:pPr>
            <a:endParaRPr lang="en-US" altLang="zh-CN" sz="1800" b="0" i="0" u="none" strike="noStrike" cap="none" dirty="0">
              <a:solidFill>
                <a:schemeClr val="dk1"/>
              </a:solidFill>
              <a:effectLst/>
              <a:latin typeface="Times New Roman" panose="02020603050405020304" pitchFamily="18" charset="0"/>
              <a:ea typeface="DengXian" panose="02010600030101010101" pitchFamily="2" charset="-122"/>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altLang="zh-CN" sz="1800" b="0" i="0" u="none" strike="noStrike" cap="none" dirty="0">
                <a:solidFill>
                  <a:schemeClr val="dk1"/>
                </a:solidFill>
                <a:effectLst/>
                <a:latin typeface="Times New Roman" panose="02020603050405020304" pitchFamily="18" charset="0"/>
                <a:ea typeface="DengXian" panose="02010600030101010101" pitchFamily="2" charset="-122"/>
                <a:cs typeface="Arial"/>
                <a:sym typeface="Arial"/>
              </a:rPr>
              <a:t>In our work, we learn keyword-based CDF models to tightly combine the spatial and textual information, which is used to predict the cardinality of the sub-space by learning the CDF function for each keyword.</a:t>
            </a:r>
            <a:endParaRPr lang="zh-CN" altLang="zh-CN" sz="1800" b="0" i="0" u="none" strike="noStrike" cap="none" dirty="0">
              <a:solidFill>
                <a:schemeClr val="dk1"/>
              </a:solidFill>
              <a:effectLst/>
              <a:latin typeface="Times New Roman" panose="02020603050405020304" pitchFamily="18" charset="0"/>
              <a:ea typeface="DengXian" panose="02010600030101010101" pitchFamily="2" charset="-122"/>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Before introducing the learned index, I’d like to formally define the problem this work studies. Firstly, our proposed index mainly focuses on spatial keyword range query, SKR query. For a better illustration, I provide one example. Given a query with the red rectangle and two keywords, Chinese and restaurant, the resultant objects are O one and O three because they are inside the query region and at least include one keyword. Using the geo-textual dataset and a set of historical SKR queries, this work proposes a learned index that can efficiently handle the incoming queries. One thing to note is that we assume the incoming queries have the same </a:t>
            </a:r>
            <a:r>
              <a:rPr lang="en-US" altLang="zh-CN" sz="1800">
                <a:effectLst/>
                <a:latin typeface="Times New Roman" panose="02020603050405020304" pitchFamily="18" charset="0"/>
                <a:ea typeface="DengXian" panose="02010600030101010101" pitchFamily="2" charset="-122"/>
              </a:rPr>
              <a:t>distribution of </a:t>
            </a:r>
            <a:r>
              <a:rPr lang="en-US" altLang="zh-CN" sz="1800" dirty="0">
                <a:effectLst/>
                <a:latin typeface="Times New Roman" panose="02020603050405020304" pitchFamily="18" charset="0"/>
                <a:ea typeface="DengXian" panose="02010600030101010101" pitchFamily="2" charset="-122"/>
              </a:rPr>
              <a:t>the historical ones, like the previous query-driven learned index.</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Here is the framework to construct our index WISK. As shown in this figure, the building process can be separated into two steps. We firstly use machine learning method to solve the optimization problem based on the keyword-based CDF models and the given query workload. This step generates bottom clusters and then we use reinforcement learning to pack them and build the hierarchical index. Now, let’s move on to the first part.</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To utilize the information from the query workload, we define the query cost. When executing one query, the whole process can be divided into two steps: filtering and verifying. The first step checks all bottom clusters and filter out unqualified ones, while the second step is to check all objects inside the valid clusters to retrieve the results. Based on these two steps, we formulate the query cost as the equation. We also give one example including two queries. We assume that the query and the objects with the same color denotes they include the same keyword. As we need to check one partition and four objects for q one and q two, the total query cost is two times w one plus eight times w two.</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We found that no matter what index is used, the bottom partition, leaf nodes or grids, can be considered as a set of objects. Therefore, the first problem is to find optimal partitioning. Given a dataset D and a query workload W, we aim to find an optimal partition, that is, k clusters where each object belongs to exactly one cluster and the total query cost is minimized. In our paper, we prove that this problem is NP-hard, which can be reduced from the </a:t>
            </a:r>
            <a:r>
              <a:rPr lang="en-US" altLang="zh-CN" sz="1800" dirty="0" err="1">
                <a:effectLst/>
                <a:latin typeface="Times New Roman" panose="02020603050405020304" pitchFamily="18" charset="0"/>
                <a:ea typeface="DengXian" panose="02010600030101010101" pitchFamily="2" charset="-122"/>
              </a:rPr>
              <a:t>MaxSkip</a:t>
            </a:r>
            <a:r>
              <a:rPr lang="en-US" altLang="zh-CN" sz="1800" dirty="0">
                <a:effectLst/>
                <a:latin typeface="Times New Roman" panose="02020603050405020304" pitchFamily="18" charset="0"/>
                <a:ea typeface="DengXian" panose="02010600030101010101" pitchFamily="2" charset="-122"/>
              </a:rPr>
              <a:t> partitioning problem.</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679927" y="4716661"/>
            <a:ext cx="5439409" cy="4468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sz="1800" dirty="0">
                <a:effectLst/>
                <a:latin typeface="Times New Roman" panose="02020603050405020304" pitchFamily="18" charset="0"/>
                <a:ea typeface="DengXian" panose="02010600030101010101" pitchFamily="2" charset="-122"/>
              </a:rPr>
              <a:t>To solve this problem, we divide the dataset using the space-based partitioning method and propose a greedy bi-partitioning algorithm. We use the former example for a better presentation. Firstly, we choose one sub-space with the highest cost from the queue. Then, we split the space along dimension x and dimension y and find the places that minimize the cost respectively. Then, we can calculate the verifying cost for each sub-space, sum them up and get the best partition by comparing these two split results. If the new cost is lower than the original cost, the two new sub-spaces with the updated cost will be considered later. Otherwise, we ignore the found partition and set the MBR bounding all objects inside the sub-space as one bottom cluster. The whole process will stop if no more partition needs to consider.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 name="Google Shape;16;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3887391" y="740569"/>
            <a:ext cx="4629150" cy="3655219"/>
          </a:xfrm>
          <a:prstGeom prst="rect">
            <a:avLst/>
          </a:prstGeom>
          <a:noFill/>
          <a:ln>
            <a:noFill/>
          </a:ln>
        </p:spPr>
      </p:sp>
      <p:sp>
        <p:nvSpPr>
          <p:cNvPr id="68" name="Google Shape;68;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0" name="Google Shape;70;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1" name="Google Shape;71;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和竖排文本"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6" name="Google Shape;76;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7" name="Google Shape;77;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竖排标题和文本"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2" name="Google Shape;82;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3" name="Google Shape;83;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311700" y="445025"/>
            <a:ext cx="8520599" cy="572699"/>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311700" y="1152475"/>
            <a:ext cx="8520599" cy="3416400"/>
          </a:xfrm>
          <a:prstGeom prst="rect">
            <a:avLst/>
          </a:prstGeom>
          <a:noFill/>
          <a:ln>
            <a:noFill/>
          </a:ln>
        </p:spPr>
        <p:txBody>
          <a:bodyPr spcFirstLastPara="1" wrap="square" lIns="91425" tIns="91425" rIns="91425" bIns="91425" anchor="t" anchorCtr="0">
            <a:normAutofit/>
          </a:bodyPr>
          <a:lstStyle>
            <a:lvl1pPr marL="457200" lvl="0" indent="-361950" algn="l">
              <a:lnSpc>
                <a:spcPct val="90000"/>
              </a:lnSpc>
              <a:spcBef>
                <a:spcPts val="0"/>
              </a:spcBef>
              <a:spcAft>
                <a:spcPts val="0"/>
              </a:spcAft>
              <a:buClr>
                <a:schemeClr val="dk1"/>
              </a:buClr>
              <a:buSzPts val="2100"/>
              <a:buChar char="•"/>
              <a:defRPr/>
            </a:lvl1pPr>
            <a:lvl2pPr marL="914400" lvl="1" indent="-342900" algn="l">
              <a:lnSpc>
                <a:spcPct val="90000"/>
              </a:lnSpc>
              <a:spcBef>
                <a:spcPts val="0"/>
              </a:spcBef>
              <a:spcAft>
                <a:spcPts val="0"/>
              </a:spcAft>
              <a:buClr>
                <a:schemeClr val="dk1"/>
              </a:buClr>
              <a:buSzPts val="1800"/>
              <a:buChar char="•"/>
              <a:defRPr/>
            </a:lvl2pPr>
            <a:lvl3pPr marL="1371600" lvl="2" indent="-323850" algn="l">
              <a:lnSpc>
                <a:spcPct val="90000"/>
              </a:lnSpc>
              <a:spcBef>
                <a:spcPts val="0"/>
              </a:spcBef>
              <a:spcAft>
                <a:spcPts val="0"/>
              </a:spcAft>
              <a:buClr>
                <a:schemeClr val="dk1"/>
              </a:buClr>
              <a:buSzPts val="1500"/>
              <a:buChar char="•"/>
              <a:defRPr/>
            </a:lvl3pPr>
            <a:lvl4pPr marL="1828800" lvl="3" indent="-314325" algn="l">
              <a:lnSpc>
                <a:spcPct val="90000"/>
              </a:lnSpc>
              <a:spcBef>
                <a:spcPts val="0"/>
              </a:spcBef>
              <a:spcAft>
                <a:spcPts val="0"/>
              </a:spcAft>
              <a:buClr>
                <a:schemeClr val="dk1"/>
              </a:buClr>
              <a:buSzPts val="1350"/>
              <a:buChar char="•"/>
              <a:defRPr/>
            </a:lvl4pPr>
            <a:lvl5pPr marL="2286000" lvl="4" indent="-314325" algn="l">
              <a:lnSpc>
                <a:spcPct val="90000"/>
              </a:lnSpc>
              <a:spcBef>
                <a:spcPts val="0"/>
              </a:spcBef>
              <a:spcAft>
                <a:spcPts val="0"/>
              </a:spcAft>
              <a:buClr>
                <a:schemeClr val="dk1"/>
              </a:buClr>
              <a:buSzPts val="1350"/>
              <a:buChar char="•"/>
              <a:defRPr/>
            </a:lvl5pPr>
            <a:lvl6pPr marL="2743200" lvl="5" indent="-314325" algn="l">
              <a:lnSpc>
                <a:spcPct val="90000"/>
              </a:lnSpc>
              <a:spcBef>
                <a:spcPts val="0"/>
              </a:spcBef>
              <a:spcAft>
                <a:spcPts val="0"/>
              </a:spcAft>
              <a:buClr>
                <a:schemeClr val="dk1"/>
              </a:buClr>
              <a:buSzPts val="1350"/>
              <a:buChar char="•"/>
              <a:defRPr/>
            </a:lvl6pPr>
            <a:lvl7pPr marL="3200400" lvl="6" indent="-314325" algn="l">
              <a:lnSpc>
                <a:spcPct val="90000"/>
              </a:lnSpc>
              <a:spcBef>
                <a:spcPts val="0"/>
              </a:spcBef>
              <a:spcAft>
                <a:spcPts val="0"/>
              </a:spcAft>
              <a:buClr>
                <a:schemeClr val="dk1"/>
              </a:buClr>
              <a:buSzPts val="1350"/>
              <a:buChar char="•"/>
              <a:defRPr/>
            </a:lvl7pPr>
            <a:lvl8pPr marL="3657600" lvl="7" indent="-314325" algn="l">
              <a:lnSpc>
                <a:spcPct val="90000"/>
              </a:lnSpc>
              <a:spcBef>
                <a:spcPts val="0"/>
              </a:spcBef>
              <a:spcAft>
                <a:spcPts val="0"/>
              </a:spcAft>
              <a:buClr>
                <a:schemeClr val="dk1"/>
              </a:buClr>
              <a:buSzPts val="1350"/>
              <a:buChar char="•"/>
              <a:defRPr/>
            </a:lvl8pPr>
            <a:lvl9pPr marL="4114800" lvl="8" indent="-314325" algn="l">
              <a:lnSpc>
                <a:spcPct val="90000"/>
              </a:lnSpc>
              <a:spcBef>
                <a:spcPts val="0"/>
              </a:spcBef>
              <a:spcAft>
                <a:spcPts val="0"/>
              </a:spcAft>
              <a:buClr>
                <a:schemeClr val="dk1"/>
              </a:buClr>
              <a:buSzPts val="1350"/>
              <a:buChar char="•"/>
              <a:defRPr/>
            </a:lvl9pPr>
          </a:lstStyle>
          <a:p>
            <a:endParaRPr/>
          </a:p>
        </p:txBody>
      </p:sp>
      <p:sp>
        <p:nvSpPr>
          <p:cNvPr id="20" name="Google Shape;20;p20"/>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Clr>
                <a:srgbClr val="888888"/>
              </a:buClr>
              <a:buSzPts val="900"/>
              <a:buFont typeface="Arial"/>
              <a:buNone/>
              <a:defRPr/>
            </a:lvl1pPr>
            <a:lvl2pPr marL="0" lvl="1" indent="0" algn="r">
              <a:lnSpc>
                <a:spcPct val="100000"/>
              </a:lnSpc>
              <a:spcBef>
                <a:spcPts val="0"/>
              </a:spcBef>
              <a:spcAft>
                <a:spcPts val="0"/>
              </a:spcAft>
              <a:buClr>
                <a:srgbClr val="888888"/>
              </a:buClr>
              <a:buSzPts val="900"/>
              <a:buFont typeface="Arial"/>
              <a:buNone/>
              <a:defRPr/>
            </a:lvl2pPr>
            <a:lvl3pPr marL="0" lvl="2" indent="0" algn="r">
              <a:lnSpc>
                <a:spcPct val="100000"/>
              </a:lnSpc>
              <a:spcBef>
                <a:spcPts val="0"/>
              </a:spcBef>
              <a:spcAft>
                <a:spcPts val="0"/>
              </a:spcAft>
              <a:buClr>
                <a:srgbClr val="888888"/>
              </a:buClr>
              <a:buSzPts val="900"/>
              <a:buFont typeface="Arial"/>
              <a:buNone/>
              <a:defRPr/>
            </a:lvl3pPr>
            <a:lvl4pPr marL="0" lvl="3" indent="0" algn="r">
              <a:lnSpc>
                <a:spcPct val="100000"/>
              </a:lnSpc>
              <a:spcBef>
                <a:spcPts val="0"/>
              </a:spcBef>
              <a:spcAft>
                <a:spcPts val="0"/>
              </a:spcAft>
              <a:buClr>
                <a:srgbClr val="888888"/>
              </a:buClr>
              <a:buSzPts val="900"/>
              <a:buFont typeface="Arial"/>
              <a:buNone/>
              <a:defRPr/>
            </a:lvl4pPr>
            <a:lvl5pPr marL="0" lvl="4" indent="0" algn="r">
              <a:lnSpc>
                <a:spcPct val="100000"/>
              </a:lnSpc>
              <a:spcBef>
                <a:spcPts val="0"/>
              </a:spcBef>
              <a:spcAft>
                <a:spcPts val="0"/>
              </a:spcAft>
              <a:buClr>
                <a:srgbClr val="888888"/>
              </a:buClr>
              <a:buSzPts val="900"/>
              <a:buFont typeface="Arial"/>
              <a:buNone/>
              <a:defRPr/>
            </a:lvl5pPr>
            <a:lvl6pPr marL="0" lvl="5" indent="0" algn="r">
              <a:lnSpc>
                <a:spcPct val="100000"/>
              </a:lnSpc>
              <a:spcBef>
                <a:spcPts val="0"/>
              </a:spcBef>
              <a:spcAft>
                <a:spcPts val="0"/>
              </a:spcAft>
              <a:buClr>
                <a:srgbClr val="888888"/>
              </a:buClr>
              <a:buSzPts val="900"/>
              <a:buFont typeface="Arial"/>
              <a:buNone/>
              <a:defRPr/>
            </a:lvl6pPr>
            <a:lvl7pPr marL="0" lvl="6" indent="0" algn="r">
              <a:lnSpc>
                <a:spcPct val="100000"/>
              </a:lnSpc>
              <a:spcBef>
                <a:spcPts val="0"/>
              </a:spcBef>
              <a:spcAft>
                <a:spcPts val="0"/>
              </a:spcAft>
              <a:buClr>
                <a:srgbClr val="888888"/>
              </a:buClr>
              <a:buSzPts val="900"/>
              <a:buFont typeface="Arial"/>
              <a:buNone/>
              <a:defRPr/>
            </a:lvl7pPr>
            <a:lvl8pPr marL="0" lvl="7" indent="0" algn="r">
              <a:lnSpc>
                <a:spcPct val="100000"/>
              </a:lnSpc>
              <a:spcBef>
                <a:spcPts val="0"/>
              </a:spcBef>
              <a:spcAft>
                <a:spcPts val="0"/>
              </a:spcAft>
              <a:buClr>
                <a:srgbClr val="888888"/>
              </a:buClr>
              <a:buSzPts val="900"/>
              <a:buFont typeface="Arial"/>
              <a:buNone/>
              <a:defRPr/>
            </a:lvl8pPr>
            <a:lvl9pPr marL="0" lvl="8" indent="0" algn="r">
              <a:lnSpc>
                <a:spcPct val="100000"/>
              </a:lnSpc>
              <a:spcBef>
                <a:spcPts val="0"/>
              </a:spcBef>
              <a:spcAft>
                <a:spcPts val="0"/>
              </a:spcAft>
              <a:buClr>
                <a:srgbClr val="888888"/>
              </a:buClr>
              <a:buSzPts val="9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5" name="Google Shape;25;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6" name="Google Shape;26;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 name="Google Shape;31;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 name="Google Shape;32;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项内容"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8" name="Google Shape;38;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9" name="Google Shape;39;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7" name="Google Shape;47;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8" name="Google Shape;48;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2" name="Google Shape;52;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3" name="Google Shape;53;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6" name="Google Shape;56;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7" name="Google Shape;57;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3" name="Google Shape;63;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4" name="Google Shape;64;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dk2"/>
              </a:buClr>
              <a:buSzPts val="1000"/>
              <a:buFont typeface="Arial"/>
              <a:buNone/>
              <a:defRPr sz="1000">
                <a:solidFill>
                  <a:schemeClr val="dk2"/>
                </a:solidFill>
              </a:defRPr>
            </a:lvl1pPr>
            <a:lvl2pPr marL="0" lvl="1" indent="0" algn="r">
              <a:lnSpc>
                <a:spcPct val="100000"/>
              </a:lnSpc>
              <a:spcBef>
                <a:spcPts val="0"/>
              </a:spcBef>
              <a:spcAft>
                <a:spcPts val="0"/>
              </a:spcAft>
              <a:buClr>
                <a:schemeClr val="dk2"/>
              </a:buClr>
              <a:buSzPts val="1000"/>
              <a:buFont typeface="Arial"/>
              <a:buNone/>
              <a:defRPr sz="1000">
                <a:solidFill>
                  <a:schemeClr val="dk2"/>
                </a:solidFill>
              </a:defRPr>
            </a:lvl2pPr>
            <a:lvl3pPr marL="0" lvl="2" indent="0" algn="r">
              <a:lnSpc>
                <a:spcPct val="100000"/>
              </a:lnSpc>
              <a:spcBef>
                <a:spcPts val="0"/>
              </a:spcBef>
              <a:spcAft>
                <a:spcPts val="0"/>
              </a:spcAft>
              <a:buClr>
                <a:schemeClr val="dk2"/>
              </a:buClr>
              <a:buSzPts val="1000"/>
              <a:buFont typeface="Arial"/>
              <a:buNone/>
              <a:defRPr sz="1000">
                <a:solidFill>
                  <a:schemeClr val="dk2"/>
                </a:solidFill>
              </a:defRPr>
            </a:lvl3pPr>
            <a:lvl4pPr marL="0" lvl="3" indent="0" algn="r">
              <a:lnSpc>
                <a:spcPct val="100000"/>
              </a:lnSpc>
              <a:spcBef>
                <a:spcPts val="0"/>
              </a:spcBef>
              <a:spcAft>
                <a:spcPts val="0"/>
              </a:spcAft>
              <a:buClr>
                <a:schemeClr val="dk2"/>
              </a:buClr>
              <a:buSzPts val="1000"/>
              <a:buFont typeface="Arial"/>
              <a:buNone/>
              <a:defRPr sz="1000">
                <a:solidFill>
                  <a:schemeClr val="dk2"/>
                </a:solidFill>
              </a:defRPr>
            </a:lvl4pPr>
            <a:lvl5pPr marL="0" lvl="4" indent="0" algn="r">
              <a:lnSpc>
                <a:spcPct val="100000"/>
              </a:lnSpc>
              <a:spcBef>
                <a:spcPts val="0"/>
              </a:spcBef>
              <a:spcAft>
                <a:spcPts val="0"/>
              </a:spcAft>
              <a:buClr>
                <a:schemeClr val="dk2"/>
              </a:buClr>
              <a:buSzPts val="1000"/>
              <a:buFont typeface="Arial"/>
              <a:buNone/>
              <a:defRPr sz="1000">
                <a:solidFill>
                  <a:schemeClr val="dk2"/>
                </a:solidFill>
              </a:defRPr>
            </a:lvl5pPr>
            <a:lvl6pPr marL="0" lvl="5" indent="0" algn="r">
              <a:lnSpc>
                <a:spcPct val="100000"/>
              </a:lnSpc>
              <a:spcBef>
                <a:spcPts val="0"/>
              </a:spcBef>
              <a:spcAft>
                <a:spcPts val="0"/>
              </a:spcAft>
              <a:buClr>
                <a:schemeClr val="dk2"/>
              </a:buClr>
              <a:buSzPts val="1000"/>
              <a:buFont typeface="Arial"/>
              <a:buNone/>
              <a:defRPr sz="1000">
                <a:solidFill>
                  <a:schemeClr val="dk2"/>
                </a:solidFill>
              </a:defRPr>
            </a:lvl6pPr>
            <a:lvl7pPr marL="0" lvl="6" indent="0" algn="r">
              <a:lnSpc>
                <a:spcPct val="100000"/>
              </a:lnSpc>
              <a:spcBef>
                <a:spcPts val="0"/>
              </a:spcBef>
              <a:spcAft>
                <a:spcPts val="0"/>
              </a:spcAft>
              <a:buClr>
                <a:schemeClr val="dk2"/>
              </a:buClr>
              <a:buSzPts val="1000"/>
              <a:buFont typeface="Arial"/>
              <a:buNone/>
              <a:defRPr sz="1000">
                <a:solidFill>
                  <a:schemeClr val="dk2"/>
                </a:solidFill>
              </a:defRPr>
            </a:lvl7pPr>
            <a:lvl8pPr marL="0" lvl="7" indent="0" algn="r">
              <a:lnSpc>
                <a:spcPct val="100000"/>
              </a:lnSpc>
              <a:spcBef>
                <a:spcPts val="0"/>
              </a:spcBef>
              <a:spcAft>
                <a:spcPts val="0"/>
              </a:spcAft>
              <a:buClr>
                <a:schemeClr val="dk2"/>
              </a:buClr>
              <a:buSzPts val="1000"/>
              <a:buFont typeface="Arial"/>
              <a:buNone/>
              <a:defRPr sz="1000">
                <a:solidFill>
                  <a:schemeClr val="dk2"/>
                </a:solidFill>
              </a:defRPr>
            </a:lvl8pPr>
            <a:lvl9pPr marL="0" lvl="8" indent="0" algn="r">
              <a:lnSpc>
                <a:spcPct val="100000"/>
              </a:lnSpc>
              <a:spcBef>
                <a:spcPts val="0"/>
              </a:spcBef>
              <a:spcAft>
                <a:spcPts val="0"/>
              </a:spcAft>
              <a:buClr>
                <a:schemeClr val="dk2"/>
              </a:buClr>
              <a:buSzPts val="1000"/>
              <a:buFont typeface="Arial"/>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7089" y="1128966"/>
            <a:ext cx="9144000" cy="10783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E97500"/>
              </a:buClr>
              <a:buSzPts val="3200"/>
              <a:buFont typeface="Garamond"/>
              <a:buNone/>
            </a:pPr>
            <a:r>
              <a:rPr lang="en-US" sz="3200" b="1" dirty="0">
                <a:solidFill>
                  <a:srgbClr val="E97500"/>
                </a:solidFill>
                <a:latin typeface="Garamond"/>
                <a:ea typeface="Garamond"/>
                <a:cs typeface="Garamond"/>
                <a:sym typeface="Garamond"/>
              </a:rPr>
              <a:t>WISK: A Workload-aware Learned Index for Spatial Keyword Queries</a:t>
            </a:r>
            <a:endParaRPr dirty="0"/>
          </a:p>
        </p:txBody>
      </p:sp>
      <p:sp>
        <p:nvSpPr>
          <p:cNvPr id="89" name="Google Shape;89;p1"/>
          <p:cNvSpPr txBox="1">
            <a:spLocks noGrp="1"/>
          </p:cNvSpPr>
          <p:nvPr>
            <p:ph type="subTitle" idx="1"/>
          </p:nvPr>
        </p:nvSpPr>
        <p:spPr>
          <a:xfrm>
            <a:off x="-17089" y="2440270"/>
            <a:ext cx="9144000" cy="958871"/>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000"/>
              <a:buNone/>
            </a:pPr>
            <a:r>
              <a:rPr lang="en-US" sz="2000" dirty="0" err="1">
                <a:solidFill>
                  <a:schemeClr val="dk1"/>
                </a:solidFill>
                <a:latin typeface="Times New Roman"/>
                <a:ea typeface="Times New Roman"/>
                <a:cs typeface="Times New Roman"/>
                <a:sym typeface="Times New Roman"/>
              </a:rPr>
              <a:t>Yufan</a:t>
            </a:r>
            <a:r>
              <a:rPr lang="en-US" sz="2000" dirty="0">
                <a:solidFill>
                  <a:schemeClr val="dk1"/>
                </a:solidFill>
                <a:latin typeface="Times New Roman"/>
                <a:ea typeface="Times New Roman"/>
                <a:cs typeface="Times New Roman"/>
                <a:sym typeface="Times New Roman"/>
              </a:rPr>
              <a:t> Sheng</a:t>
            </a:r>
            <a:r>
              <a:rPr lang="en-US" sz="2000" baseline="30000" dirty="0">
                <a:solidFill>
                  <a:schemeClr val="dk1"/>
                </a:solidFill>
                <a:latin typeface="Times New Roman"/>
                <a:ea typeface="Times New Roman"/>
                <a:cs typeface="Times New Roman"/>
                <a:sym typeface="Times New Roman"/>
              </a:rPr>
              <a:t>1</a:t>
            </a:r>
            <a:r>
              <a:rPr lang="en-US" sz="2000" dirty="0">
                <a:solidFill>
                  <a:schemeClr val="dk1"/>
                </a:solidFill>
                <a:latin typeface="Times New Roman"/>
                <a:ea typeface="Times New Roman"/>
                <a:cs typeface="Times New Roman"/>
                <a:sym typeface="Times New Roman"/>
              </a:rPr>
              <a:t>, </a:t>
            </a:r>
            <a:r>
              <a:rPr lang="en-US" sz="2000" dirty="0">
                <a:latin typeface="Times New Roman"/>
                <a:ea typeface="Times New Roman"/>
                <a:cs typeface="Times New Roman"/>
                <a:sym typeface="Times New Roman"/>
              </a:rPr>
              <a:t>Xin Cao</a:t>
            </a:r>
            <a:r>
              <a:rPr lang="en-US" sz="2000" baseline="30000" dirty="0">
                <a:latin typeface="Times New Roman"/>
                <a:ea typeface="Times New Roman"/>
                <a:cs typeface="Times New Roman"/>
                <a:sym typeface="Times New Roman"/>
              </a:rPr>
              <a:t>1*</a:t>
            </a:r>
            <a:r>
              <a:rPr lang="en-US" sz="2000" dirty="0">
                <a:solidFill>
                  <a:schemeClr val="dk1"/>
                </a:solidFill>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Yixiang</a:t>
            </a:r>
            <a:r>
              <a:rPr lang="en-US" sz="2000" dirty="0">
                <a:latin typeface="Times New Roman"/>
                <a:ea typeface="Times New Roman"/>
                <a:cs typeface="Times New Roman"/>
                <a:sym typeface="Times New Roman"/>
              </a:rPr>
              <a:t> Fang</a:t>
            </a:r>
            <a:r>
              <a:rPr lang="en-US" sz="2000" baseline="30000" dirty="0">
                <a:latin typeface="Times New Roman"/>
                <a:ea typeface="Times New Roman"/>
                <a:cs typeface="Times New Roman"/>
                <a:sym typeface="Times New Roman"/>
              </a:rPr>
              <a:t>2</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Kaiqi</a:t>
            </a:r>
            <a:r>
              <a:rPr lang="en-US" sz="2000" dirty="0">
                <a:solidFill>
                  <a:schemeClr val="dk1"/>
                </a:solidFill>
                <a:latin typeface="Times New Roman"/>
                <a:ea typeface="Times New Roman"/>
                <a:cs typeface="Times New Roman"/>
                <a:sym typeface="Times New Roman"/>
              </a:rPr>
              <a:t> Zhao</a:t>
            </a:r>
            <a:r>
              <a:rPr lang="en-US" sz="2000" baseline="30000" dirty="0">
                <a:latin typeface="Times New Roman"/>
                <a:ea typeface="Times New Roman"/>
                <a:cs typeface="Times New Roman"/>
                <a:sym typeface="Times New Roman"/>
              </a:rPr>
              <a:t>3</a:t>
            </a:r>
            <a:r>
              <a:rPr lang="en-US" sz="2000" dirty="0">
                <a:solidFill>
                  <a:schemeClr val="dk1"/>
                </a:solidFill>
                <a:latin typeface="Times New Roman"/>
                <a:ea typeface="Times New Roman"/>
                <a:cs typeface="Times New Roman"/>
                <a:sym typeface="Times New Roman"/>
              </a:rPr>
              <a:t>, </a:t>
            </a:r>
            <a:endParaRPr dirty="0"/>
          </a:p>
          <a:p>
            <a:pPr marL="0" lvl="0" indent="0" algn="ctr" rtl="0">
              <a:lnSpc>
                <a:spcPct val="90000"/>
              </a:lnSpc>
              <a:spcBef>
                <a:spcPts val="750"/>
              </a:spcBef>
              <a:spcAft>
                <a:spcPts val="0"/>
              </a:spcAft>
              <a:buClr>
                <a:schemeClr val="dk1"/>
              </a:buClr>
              <a:buSzPts val="2000"/>
              <a:buNone/>
            </a:pPr>
            <a:r>
              <a:rPr lang="en-US" sz="2000" dirty="0">
                <a:solidFill>
                  <a:schemeClr val="dk1"/>
                </a:solidFill>
                <a:latin typeface="Times New Roman"/>
                <a:ea typeface="Times New Roman"/>
                <a:cs typeface="Times New Roman"/>
                <a:sym typeface="Times New Roman"/>
              </a:rPr>
              <a:t>Jianzhong Qi</a:t>
            </a:r>
            <a:r>
              <a:rPr lang="en-US" sz="2000" baseline="30000" dirty="0">
                <a:solidFill>
                  <a:schemeClr val="dk1"/>
                </a:solidFill>
                <a:latin typeface="Times New Roman"/>
                <a:ea typeface="Times New Roman"/>
                <a:cs typeface="Times New Roman"/>
                <a:sym typeface="Times New Roman"/>
              </a:rPr>
              <a:t>4</a:t>
            </a:r>
            <a:r>
              <a:rPr lang="en-US" sz="2000" dirty="0">
                <a:solidFill>
                  <a:schemeClr val="dk1"/>
                </a:solidFill>
                <a:latin typeface="Times New Roman"/>
                <a:ea typeface="Times New Roman"/>
                <a:cs typeface="Times New Roman"/>
                <a:sym typeface="Times New Roman"/>
              </a:rPr>
              <a:t>, </a:t>
            </a:r>
            <a:r>
              <a:rPr lang="en-US" sz="2000" dirty="0">
                <a:latin typeface="Times New Roman"/>
                <a:ea typeface="Times New Roman"/>
                <a:cs typeface="Times New Roman"/>
                <a:sym typeface="Times New Roman"/>
              </a:rPr>
              <a:t>Gao Cong</a:t>
            </a:r>
            <a:r>
              <a:rPr lang="en-US" sz="2000" baseline="30000" dirty="0">
                <a:latin typeface="Times New Roman"/>
                <a:ea typeface="Times New Roman"/>
                <a:cs typeface="Times New Roman"/>
                <a:sym typeface="Times New Roman"/>
              </a:rPr>
              <a:t>5</a:t>
            </a:r>
            <a:r>
              <a:rPr lang="en-US" sz="2000" dirty="0">
                <a:latin typeface="Times New Roman"/>
                <a:ea typeface="Times New Roman"/>
                <a:cs typeface="Times New Roman"/>
                <a:sym typeface="Times New Roman"/>
              </a:rPr>
              <a:t>, Wenjie Zhang</a:t>
            </a:r>
            <a:r>
              <a:rPr lang="en-US" sz="2000" baseline="30000" dirty="0">
                <a:latin typeface="Times New Roman"/>
                <a:ea typeface="Times New Roman"/>
                <a:cs typeface="Times New Roman"/>
                <a:sym typeface="Times New Roman"/>
              </a:rPr>
              <a:t>1</a:t>
            </a:r>
            <a:endParaRPr sz="2400" baseline="30000" dirty="0">
              <a:solidFill>
                <a:schemeClr val="dk1"/>
              </a:solidFill>
              <a:latin typeface="Times New Roman"/>
              <a:ea typeface="Times New Roman"/>
              <a:cs typeface="Times New Roman"/>
              <a:sym typeface="Times New Roman"/>
            </a:endParaRPr>
          </a:p>
          <a:p>
            <a:pPr marL="0" lvl="0" indent="0" algn="ctr" rtl="0">
              <a:lnSpc>
                <a:spcPct val="90000"/>
              </a:lnSpc>
              <a:spcBef>
                <a:spcPts val="750"/>
              </a:spcBef>
              <a:spcAft>
                <a:spcPts val="0"/>
              </a:spcAft>
              <a:buClr>
                <a:schemeClr val="dk1"/>
              </a:buClr>
              <a:buSzPts val="1800"/>
              <a:buNone/>
            </a:pPr>
            <a:br>
              <a:rPr lang="en-US" sz="1800" dirty="0">
                <a:solidFill>
                  <a:schemeClr val="dk1"/>
                </a:solidFill>
                <a:latin typeface="Times New Roman"/>
                <a:ea typeface="Times New Roman"/>
                <a:cs typeface="Times New Roman"/>
                <a:sym typeface="Times New Roman"/>
              </a:rPr>
            </a:br>
            <a:endParaRPr sz="1800" dirty="0">
              <a:solidFill>
                <a:schemeClr val="dk1"/>
              </a:solidFill>
              <a:latin typeface="Times New Roman"/>
              <a:ea typeface="Times New Roman"/>
              <a:cs typeface="Times New Roman"/>
              <a:sym typeface="Times New Roman"/>
            </a:endParaRPr>
          </a:p>
        </p:txBody>
      </p:sp>
      <p:pic>
        <p:nvPicPr>
          <p:cNvPr id="90" name="Google Shape;90;p1"/>
          <p:cNvPicPr preferRelativeResize="0"/>
          <p:nvPr/>
        </p:nvPicPr>
        <p:blipFill rotWithShape="1">
          <a:blip r:embed="rId3">
            <a:alphaModFix/>
          </a:blip>
          <a:srcRect/>
          <a:stretch/>
        </p:blipFill>
        <p:spPr>
          <a:xfrm>
            <a:off x="4374865" y="3574052"/>
            <a:ext cx="1492106" cy="1080000"/>
          </a:xfrm>
          <a:prstGeom prst="rect">
            <a:avLst/>
          </a:prstGeom>
          <a:noFill/>
          <a:ln>
            <a:noFill/>
          </a:ln>
        </p:spPr>
      </p:pic>
      <p:pic>
        <p:nvPicPr>
          <p:cNvPr id="91" name="Google Shape;91;p1"/>
          <p:cNvPicPr preferRelativeResize="0"/>
          <p:nvPr/>
        </p:nvPicPr>
        <p:blipFill rotWithShape="1">
          <a:blip r:embed="rId4">
            <a:alphaModFix/>
          </a:blip>
          <a:srcRect/>
          <a:stretch/>
        </p:blipFill>
        <p:spPr>
          <a:xfrm>
            <a:off x="5949295" y="3574052"/>
            <a:ext cx="1496042" cy="1080000"/>
          </a:xfrm>
          <a:prstGeom prst="rect">
            <a:avLst/>
          </a:prstGeom>
          <a:noFill/>
          <a:ln>
            <a:noFill/>
          </a:ln>
        </p:spPr>
      </p:pic>
      <p:pic>
        <p:nvPicPr>
          <p:cNvPr id="92" name="Google Shape;92;p1"/>
          <p:cNvPicPr preferRelativeResize="0"/>
          <p:nvPr/>
        </p:nvPicPr>
        <p:blipFill rotWithShape="1">
          <a:blip r:embed="rId5">
            <a:alphaModFix/>
          </a:blip>
          <a:srcRect/>
          <a:stretch/>
        </p:blipFill>
        <p:spPr>
          <a:xfrm>
            <a:off x="7505853" y="3574052"/>
            <a:ext cx="1495385" cy="1080000"/>
          </a:xfrm>
          <a:prstGeom prst="rect">
            <a:avLst/>
          </a:prstGeom>
          <a:noFill/>
          <a:ln>
            <a:noFill/>
          </a:ln>
        </p:spPr>
      </p:pic>
      <p:pic>
        <p:nvPicPr>
          <p:cNvPr id="93" name="Google Shape;93;p1"/>
          <p:cNvPicPr preferRelativeResize="0"/>
          <p:nvPr/>
        </p:nvPicPr>
        <p:blipFill rotWithShape="1">
          <a:blip r:embed="rId6">
            <a:alphaModFix/>
          </a:blip>
          <a:srcRect/>
          <a:stretch/>
        </p:blipFill>
        <p:spPr>
          <a:xfrm>
            <a:off x="271584" y="3795234"/>
            <a:ext cx="1615747" cy="684000"/>
          </a:xfrm>
          <a:prstGeom prst="rect">
            <a:avLst/>
          </a:prstGeom>
          <a:noFill/>
          <a:ln>
            <a:noFill/>
          </a:ln>
        </p:spPr>
      </p:pic>
      <p:pic>
        <p:nvPicPr>
          <p:cNvPr id="94" name="Google Shape;94;p1"/>
          <p:cNvPicPr preferRelativeResize="0"/>
          <p:nvPr/>
        </p:nvPicPr>
        <p:blipFill rotWithShape="1">
          <a:blip r:embed="rId7">
            <a:alphaModFix/>
          </a:blip>
          <a:srcRect/>
          <a:stretch/>
        </p:blipFill>
        <p:spPr>
          <a:xfrm>
            <a:off x="2053078" y="3578982"/>
            <a:ext cx="2178947" cy="1080000"/>
          </a:xfrm>
          <a:prstGeom prst="rect">
            <a:avLst/>
          </a:prstGeom>
          <a:noFill/>
          <a:ln>
            <a:noFill/>
          </a:ln>
        </p:spPr>
      </p:pic>
      <p:pic>
        <p:nvPicPr>
          <p:cNvPr id="95" name="Google Shape;95;p1"/>
          <p:cNvPicPr preferRelativeResize="0"/>
          <p:nvPr/>
        </p:nvPicPr>
        <p:blipFill rotWithShape="1">
          <a:blip r:embed="rId8">
            <a:alphaModFix/>
          </a:blip>
          <a:srcRect/>
          <a:stretch/>
        </p:blipFill>
        <p:spPr>
          <a:xfrm>
            <a:off x="6446717" y="212413"/>
            <a:ext cx="2554521" cy="72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0"/>
          <p:cNvSpPr/>
          <p:nvPr/>
        </p:nvSpPr>
        <p:spPr>
          <a:xfrm>
            <a:off x="537319" y="3763834"/>
            <a:ext cx="7876393" cy="1271630"/>
          </a:xfrm>
          <a:prstGeom prst="rect">
            <a:avLst/>
          </a:prstGeom>
          <a:blipFill rotWithShape="1">
            <a:blip r:embed="rId3">
              <a:alphaModFix/>
            </a:blip>
            <a:stretch>
              <a:fillRect l="-643" t="-1978" b="-692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dirty="0">
                <a:latin typeface="Arial"/>
                <a:ea typeface="Arial"/>
                <a:cs typeface="Arial"/>
                <a:sym typeface="Arial"/>
              </a:rPr>
              <a:t> </a:t>
            </a:r>
            <a:endParaRPr dirty="0"/>
          </a:p>
        </p:txBody>
      </p:sp>
      <p:grpSp>
        <p:nvGrpSpPr>
          <p:cNvPr id="294" name="Google Shape;294;p10"/>
          <p:cNvGrpSpPr/>
          <p:nvPr/>
        </p:nvGrpSpPr>
        <p:grpSpPr>
          <a:xfrm>
            <a:off x="6513887" y="2678636"/>
            <a:ext cx="2471733" cy="1371032"/>
            <a:chOff x="6281040" y="3557206"/>
            <a:chExt cx="2471733" cy="1371032"/>
          </a:xfrm>
        </p:grpSpPr>
        <p:cxnSp>
          <p:nvCxnSpPr>
            <p:cNvPr id="295" name="Google Shape;295;p10"/>
            <p:cNvCxnSpPr/>
            <p:nvPr/>
          </p:nvCxnSpPr>
          <p:spPr>
            <a:xfrm>
              <a:off x="6281040" y="4681441"/>
              <a:ext cx="2412989" cy="0"/>
            </a:xfrm>
            <a:prstGeom prst="straightConnector1">
              <a:avLst/>
            </a:prstGeom>
            <a:noFill/>
            <a:ln w="19050" cap="flat" cmpd="sng">
              <a:solidFill>
                <a:srgbClr val="00B0F0"/>
              </a:solidFill>
              <a:prstDash val="solid"/>
              <a:miter lim="800000"/>
              <a:headEnd type="none" w="sm" len="sm"/>
              <a:tailEnd type="triangle" w="med" len="med"/>
            </a:ln>
          </p:spPr>
        </p:cxnSp>
        <p:cxnSp>
          <p:nvCxnSpPr>
            <p:cNvPr id="296" name="Google Shape;296;p10"/>
            <p:cNvCxnSpPr/>
            <p:nvPr/>
          </p:nvCxnSpPr>
          <p:spPr>
            <a:xfrm>
              <a:off x="7324018" y="3557206"/>
              <a:ext cx="0" cy="1053731"/>
            </a:xfrm>
            <a:prstGeom prst="straightConnector1">
              <a:avLst/>
            </a:prstGeom>
            <a:noFill/>
            <a:ln w="25400" cap="flat" cmpd="sng">
              <a:solidFill>
                <a:srgbClr val="FFC000"/>
              </a:solidFill>
              <a:prstDash val="dash"/>
              <a:miter lim="800000"/>
              <a:headEnd type="none" w="sm" len="sm"/>
              <a:tailEnd type="none" w="sm" len="sm"/>
            </a:ln>
          </p:spPr>
        </p:cxnSp>
        <p:sp>
          <p:nvSpPr>
            <p:cNvPr id="297" name="Google Shape;297;p10"/>
            <p:cNvSpPr/>
            <p:nvPr/>
          </p:nvSpPr>
          <p:spPr>
            <a:xfrm>
              <a:off x="6470160" y="4144862"/>
              <a:ext cx="1808431" cy="221588"/>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8" name="Google Shape;298;p10"/>
            <p:cNvSpPr/>
            <p:nvPr/>
          </p:nvSpPr>
          <p:spPr>
            <a:xfrm>
              <a:off x="6340447" y="3557206"/>
              <a:ext cx="2269689" cy="1053731"/>
            </a:xfrm>
            <a:prstGeom prst="rect">
              <a:avLst/>
            </a:prstGeom>
            <a:noFill/>
            <a:ln w="317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9" name="Google Shape;299;p10"/>
            <p:cNvSpPr/>
            <p:nvPr/>
          </p:nvSpPr>
          <p:spPr>
            <a:xfrm>
              <a:off x="6558449" y="4209118"/>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0" name="Google Shape;300;p10"/>
            <p:cNvSpPr/>
            <p:nvPr/>
          </p:nvSpPr>
          <p:spPr>
            <a:xfrm>
              <a:off x="7625543" y="3911899"/>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1" name="Google Shape;301;p10"/>
            <p:cNvSpPr/>
            <p:nvPr/>
          </p:nvSpPr>
          <p:spPr>
            <a:xfrm>
              <a:off x="8041978" y="4222791"/>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2" name="Google Shape;302;p10"/>
            <p:cNvSpPr/>
            <p:nvPr/>
          </p:nvSpPr>
          <p:spPr>
            <a:xfrm>
              <a:off x="8098038" y="3936188"/>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3" name="Google Shape;303;p10"/>
            <p:cNvSpPr/>
            <p:nvPr/>
          </p:nvSpPr>
          <p:spPr>
            <a:xfrm>
              <a:off x="7139382" y="4195806"/>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4" name="Google Shape;304;p10"/>
            <p:cNvSpPr/>
            <p:nvPr/>
          </p:nvSpPr>
          <p:spPr>
            <a:xfrm>
              <a:off x="6962667" y="3720628"/>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5" name="Google Shape;305;p10"/>
            <p:cNvSpPr/>
            <p:nvPr/>
          </p:nvSpPr>
          <p:spPr>
            <a:xfrm>
              <a:off x="6699388" y="3937323"/>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6" name="Google Shape;306;p10"/>
            <p:cNvSpPr/>
            <p:nvPr/>
          </p:nvSpPr>
          <p:spPr>
            <a:xfrm>
              <a:off x="6446776" y="3626910"/>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7" name="Google Shape;307;p10"/>
            <p:cNvSpPr txBox="1"/>
            <p:nvPr/>
          </p:nvSpPr>
          <p:spPr>
            <a:xfrm>
              <a:off x="8630343" y="4407917"/>
              <a:ext cx="12243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X</a:t>
              </a:r>
              <a:endParaRPr sz="1400" b="0" i="0" u="none" strike="noStrike" cap="none">
                <a:solidFill>
                  <a:srgbClr val="000000"/>
                </a:solidFill>
                <a:latin typeface="Times New Roman"/>
                <a:ea typeface="Times New Roman"/>
                <a:cs typeface="Times New Roman"/>
                <a:sym typeface="Times New Roman"/>
              </a:endParaRPr>
            </a:p>
          </p:txBody>
        </p:sp>
        <p:cxnSp>
          <p:nvCxnSpPr>
            <p:cNvPr id="308" name="Google Shape;308;p10"/>
            <p:cNvCxnSpPr/>
            <p:nvPr/>
          </p:nvCxnSpPr>
          <p:spPr>
            <a:xfrm>
              <a:off x="6467828" y="4366450"/>
              <a:ext cx="0" cy="228351"/>
            </a:xfrm>
            <a:prstGeom prst="straightConnector1">
              <a:avLst/>
            </a:prstGeom>
            <a:noFill/>
            <a:ln w="12700" cap="flat" cmpd="sng">
              <a:solidFill>
                <a:schemeClr val="dk1"/>
              </a:solidFill>
              <a:prstDash val="dash"/>
              <a:round/>
              <a:headEnd type="none" w="sm" len="sm"/>
              <a:tailEnd type="none" w="sm" len="sm"/>
            </a:ln>
          </p:spPr>
        </p:cxnSp>
        <p:cxnSp>
          <p:nvCxnSpPr>
            <p:cNvPr id="309" name="Google Shape;309;p10"/>
            <p:cNvCxnSpPr/>
            <p:nvPr/>
          </p:nvCxnSpPr>
          <p:spPr>
            <a:xfrm>
              <a:off x="8278591" y="4366449"/>
              <a:ext cx="0" cy="228351"/>
            </a:xfrm>
            <a:prstGeom prst="straightConnector1">
              <a:avLst/>
            </a:prstGeom>
            <a:noFill/>
            <a:ln w="12700" cap="flat" cmpd="sng">
              <a:solidFill>
                <a:schemeClr val="dk1"/>
              </a:solidFill>
              <a:prstDash val="dash"/>
              <a:round/>
              <a:headEnd type="none" w="sm" len="sm"/>
              <a:tailEnd type="none" w="sm" len="sm"/>
            </a:ln>
          </p:spPr>
        </p:cxnSp>
        <p:sp>
          <p:nvSpPr>
            <p:cNvPr id="310" name="Google Shape;310;p10"/>
            <p:cNvSpPr txBox="1"/>
            <p:nvPr/>
          </p:nvSpPr>
          <p:spPr>
            <a:xfrm>
              <a:off x="6340447" y="4615490"/>
              <a:ext cx="3528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x</a:t>
              </a:r>
              <a:r>
                <a:rPr lang="en-US" sz="1400" b="0" i="0" u="none" strike="noStrike" cap="none" baseline="-25000">
                  <a:solidFill>
                    <a:srgbClr val="000000"/>
                  </a:solidFill>
                  <a:latin typeface="Times New Roman"/>
                  <a:ea typeface="Times New Roman"/>
                  <a:cs typeface="Times New Roman"/>
                  <a:sym typeface="Times New Roman"/>
                </a:rPr>
                <a:t>b</a:t>
              </a:r>
              <a:endParaRPr sz="1400" b="0" i="0" u="none" strike="noStrike" cap="none" baseline="-25000">
                <a:solidFill>
                  <a:srgbClr val="000000"/>
                </a:solidFill>
                <a:latin typeface="Times New Roman"/>
                <a:ea typeface="Times New Roman"/>
                <a:cs typeface="Times New Roman"/>
                <a:sym typeface="Times New Roman"/>
              </a:endParaRPr>
            </a:p>
          </p:txBody>
        </p:sp>
        <p:sp>
          <p:nvSpPr>
            <p:cNvPr id="311" name="Google Shape;311;p10"/>
            <p:cNvSpPr txBox="1"/>
            <p:nvPr/>
          </p:nvSpPr>
          <p:spPr>
            <a:xfrm>
              <a:off x="8144896" y="4620461"/>
              <a:ext cx="3528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x</a:t>
              </a:r>
              <a:r>
                <a:rPr lang="en-US" sz="1400" b="0" i="0" u="none" strike="noStrike" cap="none" baseline="-25000">
                  <a:solidFill>
                    <a:srgbClr val="000000"/>
                  </a:solidFill>
                  <a:latin typeface="Times New Roman"/>
                  <a:ea typeface="Times New Roman"/>
                  <a:cs typeface="Times New Roman"/>
                  <a:sym typeface="Times New Roman"/>
                </a:rPr>
                <a:t>u</a:t>
              </a:r>
              <a:endParaRPr sz="1400" b="0" i="0" u="none" strike="noStrike" cap="none" baseline="-25000">
                <a:solidFill>
                  <a:srgbClr val="000000"/>
                </a:solidFill>
                <a:latin typeface="Times New Roman"/>
                <a:ea typeface="Times New Roman"/>
                <a:cs typeface="Times New Roman"/>
                <a:sym typeface="Times New Roman"/>
              </a:endParaRPr>
            </a:p>
          </p:txBody>
        </p:sp>
        <p:sp>
          <p:nvSpPr>
            <p:cNvPr id="312" name="Google Shape;312;p10"/>
            <p:cNvSpPr txBox="1"/>
            <p:nvPr/>
          </p:nvSpPr>
          <p:spPr>
            <a:xfrm>
              <a:off x="7145908" y="4610937"/>
              <a:ext cx="35288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x</a:t>
              </a:r>
              <a:endParaRPr sz="1400" b="0" i="0" u="none" strike="noStrike" cap="none" baseline="-25000">
                <a:solidFill>
                  <a:srgbClr val="000000"/>
                </a:solidFill>
                <a:latin typeface="Times New Roman"/>
                <a:ea typeface="Times New Roman"/>
                <a:cs typeface="Times New Roman"/>
                <a:sym typeface="Times New Roman"/>
              </a:endParaRPr>
            </a:p>
          </p:txBody>
        </p:sp>
      </p:grpSp>
      <p:sp>
        <p:nvSpPr>
          <p:cNvPr id="313" name="Google Shape;313;p10"/>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10</a:t>
            </a:fld>
            <a:endParaRPr/>
          </a:p>
        </p:txBody>
      </p:sp>
      <p:sp>
        <p:nvSpPr>
          <p:cNvPr id="314" name="Google Shape;314;p10"/>
          <p:cNvSpPr txBox="1"/>
          <p:nvPr/>
        </p:nvSpPr>
        <p:spPr>
          <a:xfrm>
            <a:off x="596063" y="885966"/>
            <a:ext cx="7876393"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Key problems in splitting</a:t>
            </a:r>
            <a:endParaRPr sz="16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E97500"/>
              </a:buClr>
              <a:buSzPts val="1600"/>
              <a:buFont typeface="Arial"/>
              <a:buChar char="•"/>
            </a:pPr>
            <a:r>
              <a:rPr lang="en-US" sz="1600" b="0" i="0" u="none" strike="noStrike" cap="none">
                <a:solidFill>
                  <a:srgbClr val="E97500"/>
                </a:solidFill>
                <a:latin typeface="Times New Roman"/>
                <a:ea typeface="Times New Roman"/>
                <a:cs typeface="Times New Roman"/>
                <a:sym typeface="Times New Roman"/>
              </a:rPr>
              <a:t>Which dimension?</a:t>
            </a:r>
            <a:endParaRPr/>
          </a:p>
          <a:p>
            <a:pPr marL="285750" marR="0" lvl="0" indent="-285750" algn="l" rtl="0">
              <a:lnSpc>
                <a:spcPct val="100000"/>
              </a:lnSpc>
              <a:spcBef>
                <a:spcPts val="0"/>
              </a:spcBef>
              <a:spcAft>
                <a:spcPts val="0"/>
              </a:spcAft>
              <a:buClr>
                <a:srgbClr val="E97500"/>
              </a:buClr>
              <a:buSzPts val="1600"/>
              <a:buFont typeface="Arial"/>
              <a:buChar char="•"/>
            </a:pPr>
            <a:r>
              <a:rPr lang="en-US" sz="1600" b="0" i="0" u="none" strike="noStrike" cap="none">
                <a:solidFill>
                  <a:srgbClr val="E97500"/>
                </a:solidFill>
                <a:latin typeface="Times New Roman"/>
                <a:ea typeface="Times New Roman"/>
                <a:cs typeface="Times New Roman"/>
                <a:sym typeface="Times New Roman"/>
              </a:rPr>
              <a:t>Where?</a:t>
            </a:r>
            <a:endParaRPr/>
          </a:p>
        </p:txBody>
      </p:sp>
      <p:sp>
        <p:nvSpPr>
          <p:cNvPr id="315" name="Google Shape;315;p10"/>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Greedy SGD Partition</a:t>
            </a:r>
            <a:endParaRPr sz="2400" b="1">
              <a:solidFill>
                <a:srgbClr val="E97500"/>
              </a:solidFill>
              <a:latin typeface="Garamond"/>
              <a:ea typeface="Garamond"/>
              <a:cs typeface="Garamond"/>
              <a:sym typeface="Garamond"/>
            </a:endParaRPr>
          </a:p>
        </p:txBody>
      </p:sp>
      <p:cxnSp>
        <p:nvCxnSpPr>
          <p:cNvPr id="316" name="Google Shape;316;p10"/>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sp>
        <p:nvSpPr>
          <p:cNvPr id="317" name="Google Shape;317;p10"/>
          <p:cNvSpPr txBox="1"/>
          <p:nvPr/>
        </p:nvSpPr>
        <p:spPr>
          <a:xfrm>
            <a:off x="571908" y="1876510"/>
            <a:ext cx="7876393" cy="1748620"/>
          </a:xfrm>
          <a:prstGeom prst="rect">
            <a:avLst/>
          </a:prstGeom>
          <a:blipFill rotWithShape="1">
            <a:blip r:embed="rId4">
              <a:alphaModFix/>
            </a:blip>
            <a:stretch>
              <a:fillRect l="-804" t="-1438" b="-7769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dirty="0">
                <a:latin typeface="Arial"/>
                <a:ea typeface="Arial"/>
                <a:cs typeface="Arial"/>
                <a:sym typeface="Arial"/>
              </a:rPr>
              <a:t> </a:t>
            </a:r>
            <a:endParaRPr dirty="0"/>
          </a:p>
        </p:txBody>
      </p:sp>
      <p:pic>
        <p:nvPicPr>
          <p:cNvPr id="318" name="Google Shape;318;p10"/>
          <p:cNvPicPr preferRelativeResize="0"/>
          <p:nvPr/>
        </p:nvPicPr>
        <p:blipFill rotWithShape="1">
          <a:blip r:embed="rId5">
            <a:alphaModFix/>
          </a:blip>
          <a:srcRect/>
          <a:stretch/>
        </p:blipFill>
        <p:spPr>
          <a:xfrm>
            <a:off x="0" y="987209"/>
            <a:ext cx="9144000" cy="15698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par>
                                <p:cTn id="8" presetID="10" presetClass="entr" presetSubtype="0" fill="hold" nodeType="withEffect">
                                  <p:stCondLst>
                                    <p:cond delay="0"/>
                                  </p:stCondLst>
                                  <p:childTnLst>
                                    <p:set>
                                      <p:cBhvr>
                                        <p:cTn id="9" dur="1" fill="hold">
                                          <p:stCondLst>
                                            <p:cond delay="0"/>
                                          </p:stCondLst>
                                        </p:cTn>
                                        <p:tgtEl>
                                          <p:spTgt spid="293"/>
                                        </p:tgtEl>
                                        <p:attrNameLst>
                                          <p:attrName>style.visibility</p:attrName>
                                        </p:attrNameLst>
                                      </p:cBhvr>
                                      <p:to>
                                        <p:strVal val="visible"/>
                                      </p:to>
                                    </p:set>
                                    <p:animEffect transition="in" filter="fade">
                                      <p:cBhvr>
                                        <p:cTn id="10" dur="500"/>
                                        <p:tgtEl>
                                          <p:spTgt spid="293"/>
                                        </p:tgtEl>
                                      </p:cBhvr>
                                    </p:animEffect>
                                  </p:childTnLst>
                                </p:cTn>
                              </p:par>
                              <p:par>
                                <p:cTn id="11" presetID="10" presetClass="entr" presetSubtype="0" fill="hold" nodeType="withEffect">
                                  <p:stCondLst>
                                    <p:cond delay="0"/>
                                  </p:stCondLst>
                                  <p:childTnLst>
                                    <p:set>
                                      <p:cBhvr>
                                        <p:cTn id="12" dur="1" fill="hold">
                                          <p:stCondLst>
                                            <p:cond delay="0"/>
                                          </p:stCondLst>
                                        </p:cTn>
                                        <p:tgtEl>
                                          <p:spTgt spid="294"/>
                                        </p:tgtEl>
                                        <p:attrNameLst>
                                          <p:attrName>style.visibility</p:attrName>
                                        </p:attrNameLst>
                                      </p:cBhvr>
                                      <p:to>
                                        <p:strVal val="visible"/>
                                      </p:to>
                                    </p:set>
                                    <p:animEffect transition="in" filter="fade">
                                      <p:cBhvr>
                                        <p:cTn id="13"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1"/>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11</a:t>
            </a:fld>
            <a:endParaRPr/>
          </a:p>
        </p:txBody>
      </p:sp>
      <p:sp>
        <p:nvSpPr>
          <p:cNvPr id="324" name="Google Shape;324;p11"/>
          <p:cNvSpPr txBox="1"/>
          <p:nvPr/>
        </p:nvSpPr>
        <p:spPr>
          <a:xfrm>
            <a:off x="596063" y="885966"/>
            <a:ext cx="7876393"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The generated bottom clusters can be regarded as a flat index</a:t>
            </a:r>
            <a:endParaRPr/>
          </a:p>
          <a:p>
            <a:pPr marL="0" marR="0" lvl="0" indent="0" algn="l" rtl="0">
              <a:lnSpc>
                <a:spcPct val="100000"/>
              </a:lnSpc>
              <a:spcBef>
                <a:spcPts val="0"/>
              </a:spcBef>
              <a:spcAft>
                <a:spcPts val="0"/>
              </a:spcAft>
              <a:buClr>
                <a:srgbClr val="E97500"/>
              </a:buClr>
              <a:buSzPts val="1600"/>
              <a:buFont typeface="Times New Roman"/>
              <a:buNone/>
            </a:pPr>
            <a:r>
              <a:rPr lang="en-US" sz="1600" b="0" i="1" u="none" strike="noStrike" cap="none">
                <a:solidFill>
                  <a:srgbClr val="E97500"/>
                </a:solidFill>
                <a:latin typeface="Times New Roman"/>
                <a:ea typeface="Times New Roman"/>
                <a:cs typeface="Times New Roman"/>
                <a:sym typeface="Times New Roman"/>
              </a:rPr>
              <a:t>The pruning power can be further improved</a:t>
            </a:r>
            <a:endParaRPr/>
          </a:p>
        </p:txBody>
      </p:sp>
      <p:sp>
        <p:nvSpPr>
          <p:cNvPr id="325" name="Google Shape;325;p11"/>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Bottom-up Packing</a:t>
            </a:r>
            <a:endParaRPr sz="2400" b="1">
              <a:solidFill>
                <a:srgbClr val="E97500"/>
              </a:solidFill>
              <a:latin typeface="Garamond"/>
              <a:ea typeface="Garamond"/>
              <a:cs typeface="Garamond"/>
              <a:sym typeface="Garamond"/>
            </a:endParaRPr>
          </a:p>
        </p:txBody>
      </p:sp>
      <p:cxnSp>
        <p:nvCxnSpPr>
          <p:cNvPr id="326" name="Google Shape;326;p11"/>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sp>
        <p:nvSpPr>
          <p:cNvPr id="327" name="Google Shape;327;p11"/>
          <p:cNvSpPr txBox="1"/>
          <p:nvPr/>
        </p:nvSpPr>
        <p:spPr>
          <a:xfrm>
            <a:off x="596063" y="3576857"/>
            <a:ext cx="8174343"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BF9000"/>
              </a:buClr>
              <a:buSzPts val="1120"/>
              <a:buFont typeface="Noto Sans Symbols"/>
              <a:buChar char="■"/>
            </a:pPr>
            <a:r>
              <a:rPr lang="en-US" sz="1600" b="1" i="0" u="none" strike="noStrike" cap="none">
                <a:solidFill>
                  <a:srgbClr val="000000"/>
                </a:solidFill>
                <a:latin typeface="Times New Roman"/>
                <a:ea typeface="Times New Roman"/>
                <a:cs typeface="Times New Roman"/>
                <a:sym typeface="Times New Roman"/>
              </a:rPr>
              <a:t>Problem</a:t>
            </a:r>
            <a:r>
              <a:rPr lang="en-US" sz="1600" b="0" i="0" u="none" strike="noStrike" cap="none">
                <a:solidFill>
                  <a:srgbClr val="000000"/>
                </a:solidFill>
                <a:latin typeface="Times New Roman"/>
                <a:ea typeface="Times New Roman"/>
                <a:cs typeface="Times New Roman"/>
                <a:sym typeface="Times New Roman"/>
              </a:rPr>
              <a:t>: Bottom-up Packing</a:t>
            </a:r>
            <a:endParaRPr/>
          </a:p>
          <a:p>
            <a:pPr marL="0" marR="0" lvl="0" indent="0" algn="l" rtl="0">
              <a:lnSpc>
                <a:spcPct val="100000"/>
              </a:lnSpc>
              <a:spcBef>
                <a:spcPts val="0"/>
              </a:spcBef>
              <a:spcAft>
                <a:spcPts val="0"/>
              </a:spcAft>
              <a:buClr>
                <a:srgbClr val="BF9000"/>
              </a:buClr>
              <a:buSzPts val="980"/>
              <a:buFont typeface="Times New Roman"/>
              <a:buNone/>
            </a:pPr>
            <a:r>
              <a:rPr lang="en-US" sz="1400" b="0" i="0" u="none" strike="noStrike" cap="none">
                <a:solidFill>
                  <a:srgbClr val="000000"/>
                </a:solidFill>
                <a:latin typeface="Times New Roman"/>
                <a:ea typeface="Times New Roman"/>
                <a:cs typeface="Times New Roman"/>
                <a:sym typeface="Times New Roman"/>
              </a:rPr>
              <a:t>Given a set of bottom clusters G = {c</a:t>
            </a:r>
            <a:r>
              <a:rPr lang="en-US" sz="1400" b="0" i="0" u="none" strike="noStrike" cap="none" baseline="-25000">
                <a:solidFill>
                  <a:srgbClr val="000000"/>
                </a:solidFill>
                <a:latin typeface="Times New Roman"/>
                <a:ea typeface="Times New Roman"/>
                <a:cs typeface="Times New Roman"/>
                <a:sym typeface="Times New Roman"/>
              </a:rPr>
              <a:t>1</a:t>
            </a:r>
            <a:r>
              <a:rPr lang="en-US" sz="1400" b="0" i="0" u="none" strike="noStrike" cap="none">
                <a:solidFill>
                  <a:srgbClr val="000000"/>
                </a:solidFill>
                <a:latin typeface="Times New Roman"/>
                <a:ea typeface="Times New Roman"/>
                <a:cs typeface="Times New Roman"/>
                <a:sym typeface="Times New Roman"/>
              </a:rPr>
              <a:t>, c</a:t>
            </a:r>
            <a:r>
              <a:rPr lang="en-US" sz="1400" b="0" i="0" u="none" strike="noStrike" cap="none" baseline="-25000">
                <a:solidFill>
                  <a:srgbClr val="000000"/>
                </a:solidFill>
                <a:latin typeface="Times New Roman"/>
                <a:ea typeface="Times New Roman"/>
                <a:cs typeface="Times New Roman"/>
                <a:sym typeface="Times New Roman"/>
              </a:rPr>
              <a:t>2</a:t>
            </a:r>
            <a:r>
              <a:rPr lang="en-US" sz="1400" b="0" i="0" u="none" strike="noStrike" cap="none">
                <a:solidFill>
                  <a:srgbClr val="000000"/>
                </a:solidFill>
                <a:latin typeface="Times New Roman"/>
                <a:ea typeface="Times New Roman"/>
                <a:cs typeface="Times New Roman"/>
                <a:sym typeface="Times New Roman"/>
              </a:rPr>
              <a:t>, . . . , c</a:t>
            </a:r>
            <a:r>
              <a:rPr lang="en-US" sz="1400" b="0" i="0" u="none" strike="noStrike" cap="none" baseline="-25000">
                <a:solidFill>
                  <a:srgbClr val="000000"/>
                </a:solidFill>
                <a:latin typeface="Times New Roman"/>
                <a:ea typeface="Times New Roman"/>
                <a:cs typeface="Times New Roman"/>
                <a:sym typeface="Times New Roman"/>
              </a:rPr>
              <a:t>k</a:t>
            </a:r>
            <a:r>
              <a:rPr lang="en-US" sz="1400" b="0" i="0" u="none" strike="noStrike" cap="none">
                <a:solidFill>
                  <a:srgbClr val="000000"/>
                </a:solidFill>
                <a:latin typeface="Times New Roman"/>
                <a:ea typeface="Times New Roman"/>
                <a:cs typeface="Times New Roman"/>
                <a:sym typeface="Times New Roman"/>
              </a:rPr>
              <a:t> } and a query workload</a:t>
            </a:r>
            <a:r>
              <a:rPr lang="en-US" sz="1800" b="0" i="0" u="none" strike="noStrike" cap="none">
                <a:solidFill>
                  <a:srgbClr val="000000"/>
                </a:solidFill>
                <a:latin typeface="Times New Roman"/>
                <a:ea typeface="Times New Roman"/>
                <a:cs typeface="Times New Roman"/>
                <a:sym typeface="Times New Roman"/>
              </a:rPr>
              <a:t> </a:t>
            </a:r>
            <a:r>
              <a:rPr lang="en-US" sz="1400" b="0" i="0" u="none" strike="noStrike" cap="none">
                <a:solidFill>
                  <a:srgbClr val="000000"/>
                </a:solidFill>
                <a:latin typeface="Times New Roman"/>
                <a:ea typeface="Times New Roman"/>
                <a:cs typeface="Times New Roman"/>
                <a:sym typeface="Times New Roman"/>
              </a:rPr>
              <a:t>W = {𝑞</a:t>
            </a:r>
            <a:r>
              <a:rPr lang="en-US" sz="1400" b="0" i="0" u="none" strike="noStrike" cap="none" baseline="-25000">
                <a:solidFill>
                  <a:srgbClr val="000000"/>
                </a:solidFill>
                <a:latin typeface="Times New Roman"/>
                <a:ea typeface="Times New Roman"/>
                <a:cs typeface="Times New Roman"/>
                <a:sym typeface="Times New Roman"/>
              </a:rPr>
              <a:t>1</a:t>
            </a:r>
            <a:r>
              <a:rPr lang="en-US" sz="1400" b="0" i="0" u="none" strike="noStrike" cap="none">
                <a:solidFill>
                  <a:srgbClr val="000000"/>
                </a:solidFill>
                <a:latin typeface="Times New Roman"/>
                <a:ea typeface="Times New Roman"/>
                <a:cs typeface="Times New Roman"/>
                <a:sym typeface="Times New Roman"/>
              </a:rPr>
              <a:t>, 𝑞</a:t>
            </a:r>
            <a:r>
              <a:rPr lang="en-US" sz="1400" b="0" i="0" u="none" strike="noStrike" cap="none" baseline="-25000">
                <a:solidFill>
                  <a:srgbClr val="000000"/>
                </a:solidFill>
                <a:latin typeface="Times New Roman"/>
                <a:ea typeface="Times New Roman"/>
                <a:cs typeface="Times New Roman"/>
                <a:sym typeface="Times New Roman"/>
              </a:rPr>
              <a:t>2</a:t>
            </a:r>
            <a:r>
              <a:rPr lang="en-US" sz="1400" b="0" i="0" u="none" strike="noStrike" cap="none">
                <a:solidFill>
                  <a:srgbClr val="000000"/>
                </a:solidFill>
                <a:latin typeface="Times New Roman"/>
                <a:ea typeface="Times New Roman"/>
                <a:cs typeface="Times New Roman"/>
                <a:sym typeface="Times New Roman"/>
              </a:rPr>
              <a:t>, . . . , 𝑞</a:t>
            </a:r>
            <a:r>
              <a:rPr lang="en-US" sz="1400" b="0" i="0" u="none" strike="noStrike" cap="none" baseline="-25000">
                <a:solidFill>
                  <a:srgbClr val="000000"/>
                </a:solidFill>
                <a:latin typeface="Times New Roman"/>
                <a:ea typeface="Times New Roman"/>
                <a:cs typeface="Times New Roman"/>
                <a:sym typeface="Times New Roman"/>
              </a:rPr>
              <a:t>𝑚</a:t>
            </a:r>
            <a:r>
              <a:rPr lang="en-US" sz="1400" b="0" i="0" u="none" strike="noStrike" cap="none">
                <a:solidFill>
                  <a:srgbClr val="000000"/>
                </a:solidFill>
                <a:latin typeface="Times New Roman"/>
                <a:ea typeface="Times New Roman"/>
                <a:cs typeface="Times New Roman"/>
                <a:sym typeface="Times New Roman"/>
              </a:rPr>
              <a:t> }, we aim to construct a hierarchical index level by level, which can minimize the number of accessed nodes</a:t>
            </a:r>
            <a:endParaRPr sz="1400" b="0" i="0" u="none" strike="noStrike" cap="none">
              <a:solidFill>
                <a:srgbClr val="E97500"/>
              </a:solidFill>
              <a:latin typeface="Times New Roman"/>
              <a:ea typeface="Times New Roman"/>
              <a:cs typeface="Times New Roman"/>
              <a:sym typeface="Times New Roman"/>
            </a:endParaRPr>
          </a:p>
        </p:txBody>
      </p:sp>
      <p:sp>
        <p:nvSpPr>
          <p:cNvPr id="328" name="Google Shape;328;p11"/>
          <p:cNvSpPr txBox="1"/>
          <p:nvPr/>
        </p:nvSpPr>
        <p:spPr>
          <a:xfrm>
            <a:off x="596062" y="2593093"/>
            <a:ext cx="8174343" cy="76944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BF9000"/>
              </a:buClr>
              <a:buSzPts val="1120"/>
              <a:buFont typeface="Noto Sans Symbols"/>
              <a:buChar char="■"/>
            </a:pPr>
            <a:r>
              <a:rPr lang="en-US" sz="1600" b="1" i="0" u="none" strike="noStrike" cap="none">
                <a:solidFill>
                  <a:srgbClr val="000000"/>
                </a:solidFill>
                <a:latin typeface="Times New Roman"/>
                <a:ea typeface="Times New Roman"/>
                <a:cs typeface="Times New Roman"/>
                <a:sym typeface="Times New Roman"/>
              </a:rPr>
              <a:t>Definition</a:t>
            </a:r>
            <a:r>
              <a:rPr lang="en-US" sz="1600" b="0" i="0" u="none" strike="noStrike" cap="none">
                <a:solidFill>
                  <a:srgbClr val="000000"/>
                </a:solidFill>
                <a:latin typeface="Times New Roman"/>
                <a:ea typeface="Times New Roman"/>
                <a:cs typeface="Times New Roman"/>
                <a:sym typeface="Times New Roman"/>
              </a:rPr>
              <a:t>: Optimization Criterion</a:t>
            </a:r>
            <a:endParaRPr/>
          </a:p>
          <a:p>
            <a:pPr marL="285750" marR="0" lvl="0" indent="-285750" algn="l" rtl="0">
              <a:lnSpc>
                <a:spcPct val="100000"/>
              </a:lnSpc>
              <a:spcBef>
                <a:spcPts val="0"/>
              </a:spcBef>
              <a:spcAft>
                <a:spcPts val="0"/>
              </a:spcAft>
              <a:buClr>
                <a:srgbClr val="BF9000"/>
              </a:buClr>
              <a:buSzPts val="980"/>
              <a:buFont typeface="Arial"/>
              <a:buChar char="•"/>
            </a:pPr>
            <a:r>
              <a:rPr lang="en-US" sz="1400" b="0" i="0" u="none" strike="noStrike" cap="none">
                <a:solidFill>
                  <a:srgbClr val="E97500"/>
                </a:solidFill>
                <a:latin typeface="Times New Roman"/>
                <a:ea typeface="Times New Roman"/>
                <a:cs typeface="Times New Roman"/>
                <a:sym typeface="Times New Roman"/>
              </a:rPr>
              <a:t>Query time – directly reflect the pruning capability but impossible to use</a:t>
            </a:r>
            <a:endParaRPr/>
          </a:p>
          <a:p>
            <a:pPr marL="285750" marR="0" lvl="0" indent="-285750" algn="l" rtl="0">
              <a:lnSpc>
                <a:spcPct val="100000"/>
              </a:lnSpc>
              <a:spcBef>
                <a:spcPts val="0"/>
              </a:spcBef>
              <a:spcAft>
                <a:spcPts val="0"/>
              </a:spcAft>
              <a:buClr>
                <a:srgbClr val="BF9000"/>
              </a:buClr>
              <a:buSzPts val="980"/>
              <a:buFont typeface="Arial"/>
              <a:buChar char="•"/>
            </a:pPr>
            <a:r>
              <a:rPr lang="en-US" sz="1400" b="1" i="0" u="none" strike="noStrike" cap="none">
                <a:solidFill>
                  <a:srgbClr val="E97500"/>
                </a:solidFill>
                <a:latin typeface="Times New Roman"/>
                <a:ea typeface="Times New Roman"/>
                <a:cs typeface="Times New Roman"/>
                <a:sym typeface="Times New Roman"/>
              </a:rPr>
              <a:t>The number of accessed nodes </a:t>
            </a:r>
            <a:r>
              <a:rPr lang="en-US" sz="1400" b="0" i="0" u="none" strike="noStrike" cap="none">
                <a:solidFill>
                  <a:srgbClr val="E97500"/>
                </a:solidFill>
                <a:latin typeface="Times New Roman"/>
                <a:ea typeface="Times New Roman"/>
                <a:cs typeface="Times New Roman"/>
                <a:sym typeface="Times New Roman"/>
              </a:rPr>
              <a:t>– proportional to the time cost and easy to calculate with query labels</a:t>
            </a:r>
            <a:endParaRPr/>
          </a:p>
        </p:txBody>
      </p:sp>
      <p:grpSp>
        <p:nvGrpSpPr>
          <p:cNvPr id="329" name="Google Shape;329;p11"/>
          <p:cNvGrpSpPr/>
          <p:nvPr/>
        </p:nvGrpSpPr>
        <p:grpSpPr>
          <a:xfrm>
            <a:off x="1397988" y="1714626"/>
            <a:ext cx="2269202" cy="559650"/>
            <a:chOff x="2642616" y="1319466"/>
            <a:chExt cx="2269202" cy="559650"/>
          </a:xfrm>
        </p:grpSpPr>
        <p:sp>
          <p:nvSpPr>
            <p:cNvPr id="330" name="Google Shape;330;p11"/>
            <p:cNvSpPr/>
            <p:nvPr/>
          </p:nvSpPr>
          <p:spPr>
            <a:xfrm>
              <a:off x="2642616" y="1691412"/>
              <a:ext cx="180000" cy="1800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1" name="Google Shape;331;p11"/>
            <p:cNvSpPr/>
            <p:nvPr/>
          </p:nvSpPr>
          <p:spPr>
            <a:xfrm>
              <a:off x="3023616" y="1691412"/>
              <a:ext cx="180000" cy="1800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2" name="Google Shape;332;p11"/>
            <p:cNvSpPr/>
            <p:nvPr/>
          </p:nvSpPr>
          <p:spPr>
            <a:xfrm>
              <a:off x="3404616" y="1691412"/>
              <a:ext cx="180000" cy="1800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333" name="Google Shape;333;p11"/>
            <p:cNvSpPr/>
            <p:nvPr/>
          </p:nvSpPr>
          <p:spPr>
            <a:xfrm>
              <a:off x="3785616" y="1691412"/>
              <a:ext cx="180000" cy="1800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4" name="Google Shape;334;p11"/>
            <p:cNvSpPr/>
            <p:nvPr/>
          </p:nvSpPr>
          <p:spPr>
            <a:xfrm>
              <a:off x="4731818" y="1699116"/>
              <a:ext cx="180000" cy="1800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5" name="Google Shape;335;p11"/>
            <p:cNvSpPr txBox="1"/>
            <p:nvPr/>
          </p:nvSpPr>
          <p:spPr>
            <a:xfrm>
              <a:off x="4166616" y="1563635"/>
              <a:ext cx="3642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Times New Roman"/>
                <a:ea typeface="Times New Roman"/>
                <a:cs typeface="Times New Roman"/>
                <a:sym typeface="Times New Roman"/>
              </a:endParaRPr>
            </a:p>
          </p:txBody>
        </p:sp>
        <p:sp>
          <p:nvSpPr>
            <p:cNvPr id="336" name="Google Shape;336;p11"/>
            <p:cNvSpPr/>
            <p:nvPr/>
          </p:nvSpPr>
          <p:spPr>
            <a:xfrm>
              <a:off x="3687217" y="1319466"/>
              <a:ext cx="180000" cy="180000"/>
            </a:xfrm>
            <a:prstGeom prst="ellipse">
              <a:avLst/>
            </a:prstGeom>
            <a:solidFill>
              <a:srgbClr val="FFD96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37" name="Google Shape;337;p11"/>
            <p:cNvCxnSpPr>
              <a:stCxn id="336" idx="4"/>
              <a:endCxn id="330" idx="0"/>
            </p:cNvCxnSpPr>
            <p:nvPr/>
          </p:nvCxnSpPr>
          <p:spPr>
            <a:xfrm flipH="1">
              <a:off x="2732617" y="1499466"/>
              <a:ext cx="1044600" cy="192000"/>
            </a:xfrm>
            <a:prstGeom prst="straightConnector1">
              <a:avLst/>
            </a:prstGeom>
            <a:noFill/>
            <a:ln w="12700" cap="flat" cmpd="sng">
              <a:solidFill>
                <a:schemeClr val="dk1"/>
              </a:solidFill>
              <a:prstDash val="solid"/>
              <a:miter lim="800000"/>
              <a:headEnd type="none" w="sm" len="sm"/>
              <a:tailEnd type="none" w="sm" len="sm"/>
            </a:ln>
          </p:spPr>
        </p:cxnSp>
        <p:cxnSp>
          <p:nvCxnSpPr>
            <p:cNvPr id="338" name="Google Shape;338;p11"/>
            <p:cNvCxnSpPr>
              <a:stCxn id="336" idx="4"/>
              <a:endCxn id="331" idx="0"/>
            </p:cNvCxnSpPr>
            <p:nvPr/>
          </p:nvCxnSpPr>
          <p:spPr>
            <a:xfrm flipH="1">
              <a:off x="3113617" y="1499466"/>
              <a:ext cx="663600" cy="192000"/>
            </a:xfrm>
            <a:prstGeom prst="straightConnector1">
              <a:avLst/>
            </a:prstGeom>
            <a:noFill/>
            <a:ln w="12700" cap="flat" cmpd="sng">
              <a:solidFill>
                <a:schemeClr val="dk1"/>
              </a:solidFill>
              <a:prstDash val="solid"/>
              <a:miter lim="800000"/>
              <a:headEnd type="none" w="sm" len="sm"/>
              <a:tailEnd type="none" w="sm" len="sm"/>
            </a:ln>
          </p:spPr>
        </p:cxnSp>
        <p:cxnSp>
          <p:nvCxnSpPr>
            <p:cNvPr id="339" name="Google Shape;339;p11"/>
            <p:cNvCxnSpPr>
              <a:stCxn id="336" idx="4"/>
              <a:endCxn id="332" idx="0"/>
            </p:cNvCxnSpPr>
            <p:nvPr/>
          </p:nvCxnSpPr>
          <p:spPr>
            <a:xfrm flipH="1">
              <a:off x="3494617" y="1499466"/>
              <a:ext cx="282600" cy="192000"/>
            </a:xfrm>
            <a:prstGeom prst="straightConnector1">
              <a:avLst/>
            </a:prstGeom>
            <a:noFill/>
            <a:ln w="12700" cap="flat" cmpd="sng">
              <a:solidFill>
                <a:schemeClr val="dk1"/>
              </a:solidFill>
              <a:prstDash val="solid"/>
              <a:miter lim="800000"/>
              <a:headEnd type="none" w="sm" len="sm"/>
              <a:tailEnd type="none" w="sm" len="sm"/>
            </a:ln>
          </p:spPr>
        </p:cxnSp>
        <p:cxnSp>
          <p:nvCxnSpPr>
            <p:cNvPr id="340" name="Google Shape;340;p11"/>
            <p:cNvCxnSpPr>
              <a:stCxn id="336" idx="4"/>
              <a:endCxn id="333" idx="0"/>
            </p:cNvCxnSpPr>
            <p:nvPr/>
          </p:nvCxnSpPr>
          <p:spPr>
            <a:xfrm>
              <a:off x="3777217" y="1499466"/>
              <a:ext cx="98400" cy="192000"/>
            </a:xfrm>
            <a:prstGeom prst="straightConnector1">
              <a:avLst/>
            </a:prstGeom>
            <a:noFill/>
            <a:ln w="12700" cap="flat" cmpd="sng">
              <a:solidFill>
                <a:schemeClr val="dk1"/>
              </a:solidFill>
              <a:prstDash val="solid"/>
              <a:miter lim="800000"/>
              <a:headEnd type="none" w="sm" len="sm"/>
              <a:tailEnd type="none" w="sm" len="sm"/>
            </a:ln>
          </p:spPr>
        </p:cxnSp>
        <p:cxnSp>
          <p:nvCxnSpPr>
            <p:cNvPr id="341" name="Google Shape;341;p11"/>
            <p:cNvCxnSpPr>
              <a:stCxn id="336" idx="4"/>
              <a:endCxn id="334" idx="0"/>
            </p:cNvCxnSpPr>
            <p:nvPr/>
          </p:nvCxnSpPr>
          <p:spPr>
            <a:xfrm>
              <a:off x="3777217" y="1499466"/>
              <a:ext cx="1044600" cy="199800"/>
            </a:xfrm>
            <a:prstGeom prst="straightConnector1">
              <a:avLst/>
            </a:prstGeom>
            <a:noFill/>
            <a:ln w="12700" cap="flat" cmpd="sng">
              <a:solidFill>
                <a:schemeClr val="dk1"/>
              </a:solidFill>
              <a:prstDash val="solid"/>
              <a:miter lim="800000"/>
              <a:headEnd type="none" w="sm" len="sm"/>
              <a:tailEnd type="none" w="sm" len="sm"/>
            </a:ln>
          </p:spPr>
        </p:cxnSp>
      </p:grpSp>
      <p:grpSp>
        <p:nvGrpSpPr>
          <p:cNvPr id="342" name="Google Shape;342;p11"/>
          <p:cNvGrpSpPr/>
          <p:nvPr/>
        </p:nvGrpSpPr>
        <p:grpSpPr>
          <a:xfrm>
            <a:off x="4814392" y="1435037"/>
            <a:ext cx="2269202" cy="812620"/>
            <a:chOff x="4814392" y="1493093"/>
            <a:chExt cx="2269202" cy="812620"/>
          </a:xfrm>
        </p:grpSpPr>
        <p:sp>
          <p:nvSpPr>
            <p:cNvPr id="343" name="Google Shape;343;p11"/>
            <p:cNvSpPr/>
            <p:nvPr/>
          </p:nvSpPr>
          <p:spPr>
            <a:xfrm>
              <a:off x="4814392" y="2118009"/>
              <a:ext cx="180000" cy="1800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4" name="Google Shape;344;p11"/>
            <p:cNvSpPr/>
            <p:nvPr/>
          </p:nvSpPr>
          <p:spPr>
            <a:xfrm>
              <a:off x="5195392" y="2118009"/>
              <a:ext cx="180000" cy="1800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5" name="Google Shape;345;p11"/>
            <p:cNvSpPr/>
            <p:nvPr/>
          </p:nvSpPr>
          <p:spPr>
            <a:xfrm>
              <a:off x="5576392" y="2118009"/>
              <a:ext cx="180000" cy="1800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346" name="Google Shape;346;p11"/>
            <p:cNvSpPr/>
            <p:nvPr/>
          </p:nvSpPr>
          <p:spPr>
            <a:xfrm>
              <a:off x="5957392" y="2118009"/>
              <a:ext cx="180000" cy="1800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7" name="Google Shape;347;p11"/>
            <p:cNvSpPr/>
            <p:nvPr/>
          </p:nvSpPr>
          <p:spPr>
            <a:xfrm>
              <a:off x="6903594" y="2125713"/>
              <a:ext cx="180000" cy="1800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8" name="Google Shape;348;p11"/>
            <p:cNvSpPr txBox="1"/>
            <p:nvPr/>
          </p:nvSpPr>
          <p:spPr>
            <a:xfrm>
              <a:off x="6338392" y="1990232"/>
              <a:ext cx="3642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Times New Roman"/>
                <a:ea typeface="Times New Roman"/>
                <a:cs typeface="Times New Roman"/>
                <a:sym typeface="Times New Roman"/>
              </a:endParaRPr>
            </a:p>
          </p:txBody>
        </p:sp>
        <p:sp>
          <p:nvSpPr>
            <p:cNvPr id="349" name="Google Shape;349;p11"/>
            <p:cNvSpPr/>
            <p:nvPr/>
          </p:nvSpPr>
          <p:spPr>
            <a:xfrm>
              <a:off x="5285392" y="1789984"/>
              <a:ext cx="180000" cy="180000"/>
            </a:xfrm>
            <a:prstGeom prst="ellipse">
              <a:avLst/>
            </a:prstGeom>
            <a:solidFill>
              <a:srgbClr val="FFD96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50" name="Google Shape;350;p11"/>
            <p:cNvCxnSpPr>
              <a:stCxn id="349" idx="4"/>
              <a:endCxn id="343" idx="0"/>
            </p:cNvCxnSpPr>
            <p:nvPr/>
          </p:nvCxnSpPr>
          <p:spPr>
            <a:xfrm flipH="1">
              <a:off x="4904392" y="1969984"/>
              <a:ext cx="471000" cy="147900"/>
            </a:xfrm>
            <a:prstGeom prst="straightConnector1">
              <a:avLst/>
            </a:prstGeom>
            <a:noFill/>
            <a:ln w="12700" cap="flat" cmpd="sng">
              <a:solidFill>
                <a:schemeClr val="dk1"/>
              </a:solidFill>
              <a:prstDash val="solid"/>
              <a:miter lim="800000"/>
              <a:headEnd type="none" w="sm" len="sm"/>
              <a:tailEnd type="none" w="sm" len="sm"/>
            </a:ln>
          </p:spPr>
        </p:cxnSp>
        <p:cxnSp>
          <p:nvCxnSpPr>
            <p:cNvPr id="351" name="Google Shape;351;p11"/>
            <p:cNvCxnSpPr>
              <a:stCxn id="349" idx="4"/>
              <a:endCxn id="344" idx="0"/>
            </p:cNvCxnSpPr>
            <p:nvPr/>
          </p:nvCxnSpPr>
          <p:spPr>
            <a:xfrm flipH="1">
              <a:off x="5285392" y="1969984"/>
              <a:ext cx="90000" cy="147900"/>
            </a:xfrm>
            <a:prstGeom prst="straightConnector1">
              <a:avLst/>
            </a:prstGeom>
            <a:noFill/>
            <a:ln w="12700" cap="flat" cmpd="sng">
              <a:solidFill>
                <a:schemeClr val="dk1"/>
              </a:solidFill>
              <a:prstDash val="solid"/>
              <a:miter lim="800000"/>
              <a:headEnd type="none" w="sm" len="sm"/>
              <a:tailEnd type="none" w="sm" len="sm"/>
            </a:ln>
          </p:spPr>
        </p:cxnSp>
        <p:cxnSp>
          <p:nvCxnSpPr>
            <p:cNvPr id="352" name="Google Shape;352;p11"/>
            <p:cNvCxnSpPr>
              <a:stCxn id="353" idx="4"/>
              <a:endCxn id="345" idx="0"/>
            </p:cNvCxnSpPr>
            <p:nvPr/>
          </p:nvCxnSpPr>
          <p:spPr>
            <a:xfrm flipH="1">
              <a:off x="5666457" y="1959860"/>
              <a:ext cx="660600" cy="158100"/>
            </a:xfrm>
            <a:prstGeom prst="straightConnector1">
              <a:avLst/>
            </a:prstGeom>
            <a:noFill/>
            <a:ln w="12700" cap="flat" cmpd="sng">
              <a:solidFill>
                <a:schemeClr val="dk1"/>
              </a:solidFill>
              <a:prstDash val="solid"/>
              <a:miter lim="800000"/>
              <a:headEnd type="none" w="sm" len="sm"/>
              <a:tailEnd type="none" w="sm" len="sm"/>
            </a:ln>
          </p:spPr>
        </p:cxnSp>
        <p:cxnSp>
          <p:nvCxnSpPr>
            <p:cNvPr id="354" name="Google Shape;354;p11"/>
            <p:cNvCxnSpPr>
              <a:stCxn id="349" idx="4"/>
              <a:endCxn id="346" idx="0"/>
            </p:cNvCxnSpPr>
            <p:nvPr/>
          </p:nvCxnSpPr>
          <p:spPr>
            <a:xfrm>
              <a:off x="5375392" y="1969984"/>
              <a:ext cx="672000" cy="147900"/>
            </a:xfrm>
            <a:prstGeom prst="straightConnector1">
              <a:avLst/>
            </a:prstGeom>
            <a:noFill/>
            <a:ln w="12700" cap="flat" cmpd="sng">
              <a:solidFill>
                <a:schemeClr val="dk1"/>
              </a:solidFill>
              <a:prstDash val="solid"/>
              <a:miter lim="800000"/>
              <a:headEnd type="none" w="sm" len="sm"/>
              <a:tailEnd type="none" w="sm" len="sm"/>
            </a:ln>
          </p:spPr>
        </p:cxnSp>
        <p:cxnSp>
          <p:nvCxnSpPr>
            <p:cNvPr id="355" name="Google Shape;355;p11"/>
            <p:cNvCxnSpPr>
              <a:stCxn id="353" idx="4"/>
              <a:endCxn id="347" idx="0"/>
            </p:cNvCxnSpPr>
            <p:nvPr/>
          </p:nvCxnSpPr>
          <p:spPr>
            <a:xfrm>
              <a:off x="6327057" y="1959860"/>
              <a:ext cx="666600" cy="165900"/>
            </a:xfrm>
            <a:prstGeom prst="straightConnector1">
              <a:avLst/>
            </a:prstGeom>
            <a:noFill/>
            <a:ln w="12700" cap="flat" cmpd="sng">
              <a:solidFill>
                <a:schemeClr val="dk1"/>
              </a:solidFill>
              <a:prstDash val="solid"/>
              <a:miter lim="800000"/>
              <a:headEnd type="none" w="sm" len="sm"/>
              <a:tailEnd type="none" w="sm" len="sm"/>
            </a:ln>
          </p:spPr>
        </p:cxnSp>
        <p:sp>
          <p:nvSpPr>
            <p:cNvPr id="353" name="Google Shape;353;p11"/>
            <p:cNvSpPr/>
            <p:nvPr/>
          </p:nvSpPr>
          <p:spPr>
            <a:xfrm>
              <a:off x="6237057" y="1779860"/>
              <a:ext cx="180000" cy="180000"/>
            </a:xfrm>
            <a:prstGeom prst="ellipse">
              <a:avLst/>
            </a:prstGeom>
            <a:solidFill>
              <a:srgbClr val="FFD96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6" name="Google Shape;356;p11"/>
            <p:cNvSpPr/>
            <p:nvPr/>
          </p:nvSpPr>
          <p:spPr>
            <a:xfrm>
              <a:off x="5706605" y="1493093"/>
              <a:ext cx="180000" cy="180000"/>
            </a:xfrm>
            <a:prstGeom prst="ellipse">
              <a:avLst/>
            </a:prstGeom>
            <a:solidFill>
              <a:srgbClr val="FFD96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7" name="Google Shape;357;p11"/>
            <p:cNvSpPr txBox="1"/>
            <p:nvPr/>
          </p:nvSpPr>
          <p:spPr>
            <a:xfrm>
              <a:off x="5614504" y="1679622"/>
              <a:ext cx="3642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Times New Roman"/>
                <a:ea typeface="Times New Roman"/>
                <a:cs typeface="Times New Roman"/>
                <a:sym typeface="Times New Roman"/>
              </a:endParaRPr>
            </a:p>
          </p:txBody>
        </p:sp>
        <p:cxnSp>
          <p:nvCxnSpPr>
            <p:cNvPr id="358" name="Google Shape;358;p11"/>
            <p:cNvCxnSpPr>
              <a:stCxn id="356" idx="4"/>
              <a:endCxn id="349" idx="7"/>
            </p:cNvCxnSpPr>
            <p:nvPr/>
          </p:nvCxnSpPr>
          <p:spPr>
            <a:xfrm flipH="1">
              <a:off x="5439005" y="1673093"/>
              <a:ext cx="357600" cy="143400"/>
            </a:xfrm>
            <a:prstGeom prst="straightConnector1">
              <a:avLst/>
            </a:prstGeom>
            <a:noFill/>
            <a:ln w="12700" cap="flat" cmpd="sng">
              <a:solidFill>
                <a:schemeClr val="dk1"/>
              </a:solidFill>
              <a:prstDash val="solid"/>
              <a:miter lim="800000"/>
              <a:headEnd type="none" w="sm" len="sm"/>
              <a:tailEnd type="none" w="sm" len="sm"/>
            </a:ln>
          </p:spPr>
        </p:cxnSp>
        <p:cxnSp>
          <p:nvCxnSpPr>
            <p:cNvPr id="359" name="Google Shape;359;p11"/>
            <p:cNvCxnSpPr>
              <a:stCxn id="353" idx="1"/>
              <a:endCxn id="356" idx="4"/>
            </p:cNvCxnSpPr>
            <p:nvPr/>
          </p:nvCxnSpPr>
          <p:spPr>
            <a:xfrm rot="10800000">
              <a:off x="5796617" y="1673020"/>
              <a:ext cx="466800" cy="133200"/>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2"/>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12</a:t>
            </a:fld>
            <a:endParaRPr/>
          </a:p>
        </p:txBody>
      </p:sp>
      <p:sp>
        <p:nvSpPr>
          <p:cNvPr id="365" name="Google Shape;365;p12"/>
          <p:cNvSpPr txBox="1"/>
          <p:nvPr/>
        </p:nvSpPr>
        <p:spPr>
          <a:xfrm>
            <a:off x="596063" y="885966"/>
            <a:ext cx="787639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We formulate the bottom-up packing as an MDP, which can be solved by RL</a:t>
            </a:r>
            <a:endParaRPr/>
          </a:p>
        </p:txBody>
      </p:sp>
      <p:sp>
        <p:nvSpPr>
          <p:cNvPr id="366" name="Google Shape;366;p12"/>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RL Packing</a:t>
            </a:r>
            <a:endParaRPr sz="2400" b="1">
              <a:solidFill>
                <a:srgbClr val="E97500"/>
              </a:solidFill>
              <a:latin typeface="Garamond"/>
              <a:ea typeface="Garamond"/>
              <a:cs typeface="Garamond"/>
              <a:sym typeface="Garamond"/>
            </a:endParaRPr>
          </a:p>
        </p:txBody>
      </p:sp>
      <p:cxnSp>
        <p:nvCxnSpPr>
          <p:cNvPr id="367" name="Google Shape;367;p12"/>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pic>
        <p:nvPicPr>
          <p:cNvPr id="368" name="Google Shape;368;p12"/>
          <p:cNvPicPr preferRelativeResize="0"/>
          <p:nvPr/>
        </p:nvPicPr>
        <p:blipFill rotWithShape="1">
          <a:blip r:embed="rId3">
            <a:alphaModFix/>
          </a:blip>
          <a:srcRect/>
          <a:stretch/>
        </p:blipFill>
        <p:spPr>
          <a:xfrm>
            <a:off x="5521148" y="1349619"/>
            <a:ext cx="2480969" cy="1114360"/>
          </a:xfrm>
          <a:prstGeom prst="rect">
            <a:avLst/>
          </a:prstGeom>
          <a:noFill/>
          <a:ln>
            <a:noFill/>
          </a:ln>
        </p:spPr>
      </p:pic>
      <p:sp>
        <p:nvSpPr>
          <p:cNvPr id="369" name="Google Shape;369;p12"/>
          <p:cNvSpPr/>
          <p:nvPr/>
        </p:nvSpPr>
        <p:spPr>
          <a:xfrm>
            <a:off x="596062" y="1680898"/>
            <a:ext cx="45722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Times New Roman"/>
              <a:buNone/>
            </a:pPr>
            <a:r>
              <a:rPr lang="en-US" sz="1600" b="0" i="1" u="none" strike="noStrike" cap="none" dirty="0">
                <a:solidFill>
                  <a:schemeClr val="dk1"/>
                </a:solidFill>
                <a:latin typeface="Times New Roman"/>
                <a:ea typeface="Times New Roman"/>
                <a:cs typeface="Times New Roman"/>
                <a:sym typeface="Times New Roman"/>
              </a:rPr>
              <a:t>State: upper node </a:t>
            </a:r>
            <a:r>
              <a:rPr lang="en-US" sz="1600" i="1" dirty="0">
                <a:solidFill>
                  <a:schemeClr val="dk1"/>
                </a:solidFill>
                <a:latin typeface="Times New Roman"/>
                <a:ea typeface="Times New Roman"/>
                <a:cs typeface="Times New Roman"/>
                <a:sym typeface="Times New Roman"/>
              </a:rPr>
              <a:t>–</a:t>
            </a:r>
            <a:r>
              <a:rPr lang="en-US" sz="1600" b="0" i="1" u="none" strike="noStrike" cap="none" dirty="0">
                <a:solidFill>
                  <a:schemeClr val="dk1"/>
                </a:solidFill>
                <a:latin typeface="Times New Roman"/>
                <a:ea typeface="Times New Roman"/>
                <a:cs typeface="Times New Roman"/>
                <a:sym typeface="Times New Roman"/>
              </a:rPr>
              <a:t> query labels + # of bottom nodes</a:t>
            </a:r>
          </a:p>
          <a:p>
            <a:pPr marL="0" marR="0" lvl="0" indent="0" algn="l" rtl="0">
              <a:lnSpc>
                <a:spcPct val="100000"/>
              </a:lnSpc>
              <a:spcBef>
                <a:spcPts val="0"/>
              </a:spcBef>
              <a:spcAft>
                <a:spcPts val="0"/>
              </a:spcAft>
              <a:buClr>
                <a:schemeClr val="dk1"/>
              </a:buClr>
              <a:buSzPts val="1600"/>
              <a:buFont typeface="Times New Roman"/>
              <a:buNone/>
            </a:pPr>
            <a:r>
              <a:rPr lang="en-US" sz="1600" i="1" dirty="0">
                <a:solidFill>
                  <a:schemeClr val="dk1"/>
                </a:solidFill>
                <a:latin typeface="Times New Roman"/>
                <a:ea typeface="Times New Roman"/>
                <a:cs typeface="Times New Roman"/>
                <a:sym typeface="Times New Roman"/>
              </a:rPr>
              <a:t>          bottom node – query labels</a:t>
            </a:r>
            <a:endParaRPr sz="1400" b="0" i="1" u="none" strike="noStrike" cap="none" dirty="0">
              <a:solidFill>
                <a:srgbClr val="E97500"/>
              </a:solidFill>
              <a:latin typeface="Times New Roman"/>
              <a:ea typeface="Times New Roman"/>
              <a:cs typeface="Times New Roman"/>
              <a:sym typeface="Times New Roman"/>
            </a:endParaRPr>
          </a:p>
        </p:txBody>
      </p:sp>
      <p:sp>
        <p:nvSpPr>
          <p:cNvPr id="370" name="Google Shape;370;p12"/>
          <p:cNvSpPr/>
          <p:nvPr/>
        </p:nvSpPr>
        <p:spPr>
          <a:xfrm>
            <a:off x="596063" y="2906625"/>
            <a:ext cx="457227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Times New Roman"/>
              <a:buNone/>
            </a:pPr>
            <a:r>
              <a:rPr lang="en-US" sz="1600" b="0" i="1" u="none" strike="noStrike" cap="none" dirty="0">
                <a:solidFill>
                  <a:schemeClr val="dk1"/>
                </a:solidFill>
                <a:latin typeface="Times New Roman"/>
                <a:ea typeface="Times New Roman"/>
                <a:cs typeface="Times New Roman"/>
                <a:sym typeface="Times New Roman"/>
              </a:rPr>
              <a:t>Action: add the bottom node into one upper node</a:t>
            </a:r>
          </a:p>
          <a:p>
            <a:pPr marL="0" marR="0" lvl="0" indent="0" algn="l" rtl="0">
              <a:lnSpc>
                <a:spcPct val="100000"/>
              </a:lnSpc>
              <a:spcBef>
                <a:spcPts val="0"/>
              </a:spcBef>
              <a:spcAft>
                <a:spcPts val="0"/>
              </a:spcAft>
              <a:buClr>
                <a:schemeClr val="dk1"/>
              </a:buClr>
              <a:buSzPts val="1600"/>
              <a:buFont typeface="Times New Roman"/>
              <a:buNone/>
            </a:pPr>
            <a:r>
              <a:rPr lang="en-US" sz="1600" i="1" dirty="0">
                <a:solidFill>
                  <a:schemeClr val="dk1"/>
                </a:solidFill>
                <a:latin typeface="Times New Roman"/>
                <a:ea typeface="Times New Roman"/>
                <a:cs typeface="Times New Roman"/>
                <a:sym typeface="Times New Roman"/>
              </a:rPr>
              <a:t>Transition: update the query label of the upper node</a:t>
            </a:r>
            <a:endParaRPr sz="1400" b="0" i="1" u="none" strike="noStrike" cap="none" dirty="0">
              <a:solidFill>
                <a:srgbClr val="E97500"/>
              </a:solidFill>
              <a:latin typeface="Times New Roman"/>
              <a:ea typeface="Times New Roman"/>
              <a:cs typeface="Times New Roman"/>
              <a:sym typeface="Times New Roman"/>
            </a:endParaRPr>
          </a:p>
        </p:txBody>
      </p:sp>
      <p:grpSp>
        <p:nvGrpSpPr>
          <p:cNvPr id="371" name="Google Shape;371;p12"/>
          <p:cNvGrpSpPr/>
          <p:nvPr/>
        </p:nvGrpSpPr>
        <p:grpSpPr>
          <a:xfrm>
            <a:off x="6070924" y="2679522"/>
            <a:ext cx="1381415" cy="741427"/>
            <a:chOff x="6070924" y="2679522"/>
            <a:chExt cx="1381415" cy="741427"/>
          </a:xfrm>
        </p:grpSpPr>
        <p:sp>
          <p:nvSpPr>
            <p:cNvPr id="372" name="Google Shape;372;p12"/>
            <p:cNvSpPr/>
            <p:nvPr/>
          </p:nvSpPr>
          <p:spPr>
            <a:xfrm>
              <a:off x="6640161" y="3178617"/>
              <a:ext cx="245767" cy="242332"/>
            </a:xfrm>
            <a:prstGeom prst="rect">
              <a:avLst/>
            </a:prstGeom>
            <a:solidFill>
              <a:srgbClr val="92D05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Y</a:t>
              </a:r>
              <a:endParaRPr sz="2400" b="1" i="0" u="none" strike="noStrike" cap="none">
                <a:solidFill>
                  <a:schemeClr val="dk1"/>
                </a:solidFill>
                <a:latin typeface="Times New Roman"/>
                <a:ea typeface="Times New Roman"/>
                <a:cs typeface="Times New Roman"/>
                <a:sym typeface="Times New Roman"/>
              </a:endParaRPr>
            </a:p>
          </p:txBody>
        </p:sp>
        <p:sp>
          <p:nvSpPr>
            <p:cNvPr id="373" name="Google Shape;373;p12"/>
            <p:cNvSpPr/>
            <p:nvPr/>
          </p:nvSpPr>
          <p:spPr>
            <a:xfrm>
              <a:off x="7203133" y="3178617"/>
              <a:ext cx="245767" cy="242332"/>
            </a:xfrm>
            <a:prstGeom prst="rect">
              <a:avLst/>
            </a:prstGeom>
            <a:solidFill>
              <a:srgbClr val="00B0F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Z</a:t>
              </a:r>
              <a:endParaRPr sz="2400" b="1" i="0" u="none" strike="noStrike" cap="none">
                <a:solidFill>
                  <a:schemeClr val="dk1"/>
                </a:solidFill>
                <a:latin typeface="Times New Roman"/>
                <a:ea typeface="Times New Roman"/>
                <a:cs typeface="Times New Roman"/>
                <a:sym typeface="Times New Roman"/>
              </a:endParaRPr>
            </a:p>
          </p:txBody>
        </p:sp>
        <p:sp>
          <p:nvSpPr>
            <p:cNvPr id="374" name="Google Shape;374;p12"/>
            <p:cNvSpPr/>
            <p:nvPr/>
          </p:nvSpPr>
          <p:spPr>
            <a:xfrm>
              <a:off x="6070924" y="3178617"/>
              <a:ext cx="245767" cy="242332"/>
            </a:xfrm>
            <a:prstGeom prst="rect">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X</a:t>
              </a:r>
              <a:endParaRPr sz="2400" b="1" i="0" u="none" strike="noStrike" cap="none">
                <a:solidFill>
                  <a:schemeClr val="dk1"/>
                </a:solidFill>
                <a:latin typeface="Times New Roman"/>
                <a:ea typeface="Times New Roman"/>
                <a:cs typeface="Times New Roman"/>
                <a:sym typeface="Times New Roman"/>
              </a:endParaRPr>
            </a:p>
          </p:txBody>
        </p:sp>
        <p:sp>
          <p:nvSpPr>
            <p:cNvPr id="375" name="Google Shape;375;p12"/>
            <p:cNvSpPr/>
            <p:nvPr/>
          </p:nvSpPr>
          <p:spPr>
            <a:xfrm>
              <a:off x="6070924" y="2679522"/>
              <a:ext cx="245767" cy="242332"/>
            </a:xfrm>
            <a:prstGeom prst="ellipse">
              <a:avLst/>
            </a:prstGeom>
            <a:solidFill>
              <a:srgbClr val="FFFF00"/>
            </a:solidFill>
            <a:ln w="317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6" name="Google Shape;376;p12"/>
            <p:cNvSpPr/>
            <p:nvPr/>
          </p:nvSpPr>
          <p:spPr>
            <a:xfrm>
              <a:off x="6628835" y="2679522"/>
              <a:ext cx="245767" cy="242332"/>
            </a:xfrm>
            <a:prstGeom prst="ellipse">
              <a:avLst/>
            </a:prstGeom>
            <a:noFill/>
            <a:ln w="317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7" name="Google Shape;377;p12"/>
            <p:cNvSpPr/>
            <p:nvPr/>
          </p:nvSpPr>
          <p:spPr>
            <a:xfrm>
              <a:off x="7206572" y="2679522"/>
              <a:ext cx="245767" cy="242332"/>
            </a:xfrm>
            <a:prstGeom prst="ellipse">
              <a:avLst/>
            </a:prstGeom>
            <a:gradFill>
              <a:gsLst>
                <a:gs pos="0">
                  <a:srgbClr val="00B050"/>
                </a:gs>
                <a:gs pos="46000">
                  <a:srgbClr val="00B050"/>
                </a:gs>
                <a:gs pos="51000">
                  <a:srgbClr val="00B0F0"/>
                </a:gs>
                <a:gs pos="100000">
                  <a:srgbClr val="00B0F0"/>
                </a:gs>
              </a:gsLst>
              <a:lin ang="0" scaled="0"/>
            </a:gradFill>
            <a:ln w="317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78" name="Google Shape;378;p12"/>
            <p:cNvCxnSpPr>
              <a:stCxn id="374" idx="0"/>
              <a:endCxn id="375" idx="4"/>
            </p:cNvCxnSpPr>
            <p:nvPr/>
          </p:nvCxnSpPr>
          <p:spPr>
            <a:xfrm rot="10800000">
              <a:off x="6193808" y="2921817"/>
              <a:ext cx="0" cy="256800"/>
            </a:xfrm>
            <a:prstGeom prst="straightConnector1">
              <a:avLst/>
            </a:prstGeom>
            <a:noFill/>
            <a:ln w="25400" cap="flat" cmpd="sng">
              <a:solidFill>
                <a:schemeClr val="dk1"/>
              </a:solidFill>
              <a:prstDash val="solid"/>
              <a:miter lim="800000"/>
              <a:headEnd type="none" w="sm" len="sm"/>
              <a:tailEnd type="none" w="sm" len="sm"/>
            </a:ln>
          </p:spPr>
        </p:cxnSp>
        <p:cxnSp>
          <p:nvCxnSpPr>
            <p:cNvPr id="379" name="Google Shape;379;p12"/>
            <p:cNvCxnSpPr>
              <a:stCxn id="372" idx="0"/>
              <a:endCxn id="377" idx="4"/>
            </p:cNvCxnSpPr>
            <p:nvPr/>
          </p:nvCxnSpPr>
          <p:spPr>
            <a:xfrm rot="10800000" flipH="1">
              <a:off x="6763045" y="2921817"/>
              <a:ext cx="566400" cy="256800"/>
            </a:xfrm>
            <a:prstGeom prst="straightConnector1">
              <a:avLst/>
            </a:prstGeom>
            <a:noFill/>
            <a:ln w="25400" cap="flat" cmpd="sng">
              <a:solidFill>
                <a:schemeClr val="dk1"/>
              </a:solidFill>
              <a:prstDash val="solid"/>
              <a:miter lim="800000"/>
              <a:headEnd type="none" w="sm" len="sm"/>
              <a:tailEnd type="none" w="sm" len="sm"/>
            </a:ln>
          </p:spPr>
        </p:cxnSp>
        <p:cxnSp>
          <p:nvCxnSpPr>
            <p:cNvPr id="380" name="Google Shape;380;p12"/>
            <p:cNvCxnSpPr>
              <a:stCxn id="373" idx="0"/>
              <a:endCxn id="377" idx="4"/>
            </p:cNvCxnSpPr>
            <p:nvPr/>
          </p:nvCxnSpPr>
          <p:spPr>
            <a:xfrm rot="10800000" flipH="1">
              <a:off x="7326016" y="2921817"/>
              <a:ext cx="3300" cy="256800"/>
            </a:xfrm>
            <a:prstGeom prst="straightConnector1">
              <a:avLst/>
            </a:prstGeom>
            <a:noFill/>
            <a:ln w="25400" cap="flat" cmpd="sng">
              <a:solidFill>
                <a:srgbClr val="C00000"/>
              </a:solidFill>
              <a:prstDash val="solid"/>
              <a:miter lim="800000"/>
              <a:headEnd type="none" w="sm" len="sm"/>
              <a:tailEnd type="none" w="sm" len="sm"/>
            </a:ln>
          </p:spPr>
        </p:cxnSp>
      </p:grpSp>
      <p:sp>
        <p:nvSpPr>
          <p:cNvPr id="381" name="Google Shape;381;p12"/>
          <p:cNvSpPr/>
          <p:nvPr/>
        </p:nvSpPr>
        <p:spPr>
          <a:xfrm>
            <a:off x="596063" y="4132352"/>
            <a:ext cx="550022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Times New Roman"/>
              <a:buNone/>
            </a:pPr>
            <a:r>
              <a:rPr lang="en-US" sz="1600" b="0" i="1" u="none" strike="noStrike" cap="none" dirty="0">
                <a:solidFill>
                  <a:schemeClr val="dk1"/>
                </a:solidFill>
                <a:latin typeface="Times New Roman"/>
                <a:ea typeface="Times New Roman"/>
                <a:cs typeface="Times New Roman"/>
                <a:sym typeface="Times New Roman"/>
              </a:rPr>
              <a:t>Reward: the difference of the average number of accessed nodes</a:t>
            </a:r>
            <a:endParaRPr sz="1400" b="0" i="1" u="none" strike="noStrike" cap="none" dirty="0">
              <a:solidFill>
                <a:srgbClr val="E97500"/>
              </a:solidFill>
              <a:latin typeface="Times New Roman"/>
              <a:ea typeface="Times New Roman"/>
              <a:cs typeface="Times New Roman"/>
              <a:sym typeface="Times New Roman"/>
            </a:endParaRPr>
          </a:p>
        </p:txBody>
      </p:sp>
      <p:sp>
        <p:nvSpPr>
          <p:cNvPr id="382" name="Google Shape;382;p12"/>
          <p:cNvSpPr/>
          <p:nvPr/>
        </p:nvSpPr>
        <p:spPr>
          <a:xfrm>
            <a:off x="6282718" y="4132352"/>
            <a:ext cx="1043298" cy="276999"/>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a:latin typeface="Arial"/>
                <a:ea typeface="Arial"/>
                <a:cs typeface="Arial"/>
                <a:sym typeface="Arial"/>
              </a:rPr>
              <a:t> </a:t>
            </a:r>
            <a:endParaRPr/>
          </a:p>
        </p:txBody>
      </p:sp>
      <p:sp>
        <p:nvSpPr>
          <p:cNvPr id="2" name="文本框 1">
            <a:extLst>
              <a:ext uri="{FF2B5EF4-FFF2-40B4-BE49-F238E27FC236}">
                <a16:creationId xmlns:a16="http://schemas.microsoft.com/office/drawing/2014/main" id="{783783F1-4D3F-453A-72CF-EFB66B812CE5}"/>
              </a:ext>
            </a:extLst>
          </p:cNvPr>
          <p:cNvSpPr txBox="1"/>
          <p:nvPr/>
        </p:nvSpPr>
        <p:spPr>
          <a:xfrm>
            <a:off x="434176" y="1723545"/>
            <a:ext cx="184731" cy="307777"/>
          </a:xfrm>
          <a:prstGeom prst="rect">
            <a:avLst/>
          </a:prstGeom>
          <a:noFill/>
        </p:spPr>
        <p:txBody>
          <a:bodyPr wrap="none" rtlCol="0">
            <a:spAutoFit/>
          </a:bodyPr>
          <a:lstStyle/>
          <a:p>
            <a:endParaRPr kumimoji="1" lang="zh-CN" altLang="en-US"/>
          </a:p>
        </p:txBody>
      </p:sp>
      <p:pic>
        <p:nvPicPr>
          <p:cNvPr id="3" name="Google Shape;383;p12">
            <a:extLst>
              <a:ext uri="{FF2B5EF4-FFF2-40B4-BE49-F238E27FC236}">
                <a16:creationId xmlns:a16="http://schemas.microsoft.com/office/drawing/2014/main" id="{169D7452-7964-2E93-BCAF-F3D5B03ECAA0}"/>
              </a:ext>
            </a:extLst>
          </p:cNvPr>
          <p:cNvPicPr preferRelativeResize="0"/>
          <p:nvPr/>
        </p:nvPicPr>
        <p:blipFill>
          <a:blip r:embed="rId5"/>
          <a:srcRect/>
          <a:stretch/>
        </p:blipFill>
        <p:spPr>
          <a:xfrm>
            <a:off x="1" y="2081859"/>
            <a:ext cx="9143997" cy="18216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500"/>
                                        <p:tgtEl>
                                          <p:spTgt spid="369"/>
                                        </p:tgtEl>
                                      </p:cBhvr>
                                    </p:animEffect>
                                  </p:childTnLst>
                                  <p:subTnLst>
                                    <p:set>
                                      <p:cBhvr override="childStyle">
                                        <p:cTn dur="1" fill="hold" display="0" masterRel="nextClick" afterEffect="1"/>
                                        <p:tgtEl>
                                          <p:spTgt spid="369"/>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368"/>
                                        </p:tgtEl>
                                        <p:attrNameLst>
                                          <p:attrName>style.visibility</p:attrName>
                                        </p:attrNameLst>
                                      </p:cBhvr>
                                      <p:to>
                                        <p:strVal val="visible"/>
                                      </p:to>
                                    </p:set>
                                    <p:animEffect transition="in" filter="fade">
                                      <p:cBhvr>
                                        <p:cTn id="10" dur="500"/>
                                        <p:tgtEl>
                                          <p:spTgt spid="368"/>
                                        </p:tgtEl>
                                      </p:cBhvr>
                                    </p:animEffect>
                                  </p:childTnLst>
                                  <p:subTnLst>
                                    <p:set>
                                      <p:cBhvr override="childStyle">
                                        <p:cTn dur="1" fill="hold" display="0" masterRel="nextClick" afterEffect="1"/>
                                        <p:tgtEl>
                                          <p:spTgt spid="368"/>
                                        </p:tgtEl>
                                        <p:attrNameLst>
                                          <p:attrName>style.visibility</p:attrName>
                                        </p:attrNameLst>
                                      </p:cBhvr>
                                      <p:to>
                                        <p:strVal val="hidden"/>
                                      </p:to>
                                    </p:set>
                                  </p:subTnLst>
                                </p:cTn>
                              </p:par>
                              <p:par>
                                <p:cTn id="11" presetID="10" presetClass="entr" presetSubtype="0" fill="hold" nodeType="withEffect">
                                  <p:stCondLst>
                                    <p:cond delay="0"/>
                                  </p:stCondLst>
                                  <p:childTnLst>
                                    <p:set>
                                      <p:cBhvr>
                                        <p:cTn id="12" dur="1" fill="hold">
                                          <p:stCondLst>
                                            <p:cond delay="0"/>
                                          </p:stCondLst>
                                        </p:cTn>
                                        <p:tgtEl>
                                          <p:spTgt spid="370"/>
                                        </p:tgtEl>
                                        <p:attrNameLst>
                                          <p:attrName>style.visibility</p:attrName>
                                        </p:attrNameLst>
                                      </p:cBhvr>
                                      <p:to>
                                        <p:strVal val="visible"/>
                                      </p:to>
                                    </p:set>
                                    <p:animEffect transition="in" filter="fade">
                                      <p:cBhvr>
                                        <p:cTn id="13" dur="500"/>
                                        <p:tgtEl>
                                          <p:spTgt spid="370"/>
                                        </p:tgtEl>
                                      </p:cBhvr>
                                    </p:animEffect>
                                  </p:childTnLst>
                                  <p:subTnLst>
                                    <p:set>
                                      <p:cBhvr override="childStyle">
                                        <p:cTn dur="1" fill="hold" display="0" masterRel="nextClick" afterEffect="1"/>
                                        <p:tgtEl>
                                          <p:spTgt spid="370"/>
                                        </p:tgtEl>
                                        <p:attrNameLst>
                                          <p:attrName>style.visibility</p:attrName>
                                        </p:attrNameLst>
                                      </p:cBhvr>
                                      <p:to>
                                        <p:strVal val="hidden"/>
                                      </p:to>
                                    </p:set>
                                  </p:subTnLst>
                                </p:cTn>
                              </p:par>
                              <p:par>
                                <p:cTn id="14" presetID="10" presetClass="entr" presetSubtype="0" fill="hold" nodeType="withEffect">
                                  <p:stCondLst>
                                    <p:cond delay="0"/>
                                  </p:stCondLst>
                                  <p:childTnLst>
                                    <p:set>
                                      <p:cBhvr>
                                        <p:cTn id="15" dur="1" fill="hold">
                                          <p:stCondLst>
                                            <p:cond delay="0"/>
                                          </p:stCondLst>
                                        </p:cTn>
                                        <p:tgtEl>
                                          <p:spTgt spid="371"/>
                                        </p:tgtEl>
                                        <p:attrNameLst>
                                          <p:attrName>style.visibility</p:attrName>
                                        </p:attrNameLst>
                                      </p:cBhvr>
                                      <p:to>
                                        <p:strVal val="visible"/>
                                      </p:to>
                                    </p:set>
                                    <p:animEffect transition="in" filter="fade">
                                      <p:cBhvr>
                                        <p:cTn id="16" dur="500"/>
                                        <p:tgtEl>
                                          <p:spTgt spid="371"/>
                                        </p:tgtEl>
                                      </p:cBhvr>
                                    </p:animEffect>
                                  </p:childTnLst>
                                  <p:subTnLst>
                                    <p:set>
                                      <p:cBhvr override="childStyle">
                                        <p:cTn dur="1" fill="hold" display="0" masterRel="nextClick" afterEffect="1"/>
                                        <p:tgtEl>
                                          <p:spTgt spid="371"/>
                                        </p:tgtEl>
                                        <p:attrNameLst>
                                          <p:attrName>style.visibility</p:attrName>
                                        </p:attrNameLst>
                                      </p:cBhvr>
                                      <p:to>
                                        <p:strVal val="hidden"/>
                                      </p:to>
                                    </p:set>
                                  </p:subTnLst>
                                </p:cTn>
                              </p:par>
                              <p:par>
                                <p:cTn id="17" presetID="10" presetClass="entr" presetSubtype="0" fill="hold" nodeType="withEffect">
                                  <p:stCondLst>
                                    <p:cond delay="0"/>
                                  </p:stCondLst>
                                  <p:childTnLst>
                                    <p:set>
                                      <p:cBhvr>
                                        <p:cTn id="18" dur="1" fill="hold">
                                          <p:stCondLst>
                                            <p:cond delay="0"/>
                                          </p:stCondLst>
                                        </p:cTn>
                                        <p:tgtEl>
                                          <p:spTgt spid="381"/>
                                        </p:tgtEl>
                                        <p:attrNameLst>
                                          <p:attrName>style.visibility</p:attrName>
                                        </p:attrNameLst>
                                      </p:cBhvr>
                                      <p:to>
                                        <p:strVal val="visible"/>
                                      </p:to>
                                    </p:set>
                                    <p:animEffect transition="in" filter="fade">
                                      <p:cBhvr>
                                        <p:cTn id="19" dur="500"/>
                                        <p:tgtEl>
                                          <p:spTgt spid="381"/>
                                        </p:tgtEl>
                                      </p:cBhvr>
                                    </p:animEffect>
                                  </p:childTnLst>
                                  <p:subTnLst>
                                    <p:set>
                                      <p:cBhvr override="childStyle">
                                        <p:cTn dur="1" fill="hold" display="0" masterRel="nextClick" afterEffect="1"/>
                                        <p:tgtEl>
                                          <p:spTgt spid="381"/>
                                        </p:tgtEl>
                                        <p:attrNameLst>
                                          <p:attrName>style.visibility</p:attrName>
                                        </p:attrNameLst>
                                      </p:cBhvr>
                                      <p:to>
                                        <p:strVal val="hidden"/>
                                      </p:to>
                                    </p:set>
                                  </p:subTnLst>
                                </p:cTn>
                              </p:par>
                              <p:par>
                                <p:cTn id="20" presetID="10" presetClass="entr" presetSubtype="0" fill="hold" nodeType="withEffect">
                                  <p:stCondLst>
                                    <p:cond delay="0"/>
                                  </p:stCondLst>
                                  <p:childTnLst>
                                    <p:set>
                                      <p:cBhvr>
                                        <p:cTn id="21" dur="1" fill="hold">
                                          <p:stCondLst>
                                            <p:cond delay="0"/>
                                          </p:stCondLst>
                                        </p:cTn>
                                        <p:tgtEl>
                                          <p:spTgt spid="382"/>
                                        </p:tgtEl>
                                        <p:attrNameLst>
                                          <p:attrName>style.visibility</p:attrName>
                                        </p:attrNameLst>
                                      </p:cBhvr>
                                      <p:to>
                                        <p:strVal val="visible"/>
                                      </p:to>
                                    </p:set>
                                    <p:animEffect transition="in" filter="fade">
                                      <p:cBhvr>
                                        <p:cTn id="22" dur="500"/>
                                        <p:tgtEl>
                                          <p:spTgt spid="382"/>
                                        </p:tgtEl>
                                      </p:cBhvr>
                                    </p:animEffect>
                                  </p:childTnLst>
                                  <p:subTnLst>
                                    <p:set>
                                      <p:cBhvr override="childStyle">
                                        <p:cTn dur="1" fill="hold" display="0" masterRel="nextClick" afterEffect="1"/>
                                        <p:tgtEl>
                                          <p:spTgt spid="38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3"/>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13</a:t>
            </a:fld>
            <a:endParaRPr/>
          </a:p>
        </p:txBody>
      </p:sp>
      <p:sp>
        <p:nvSpPr>
          <p:cNvPr id="389" name="Google Shape;389;p13"/>
          <p:cNvSpPr txBox="1"/>
          <p:nvPr/>
        </p:nvSpPr>
        <p:spPr>
          <a:xfrm>
            <a:off x="226206" y="981105"/>
            <a:ext cx="8616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A6535"/>
              </a:buClr>
              <a:buSzPts val="1260"/>
              <a:buFont typeface="Times New Roman"/>
              <a:buNone/>
            </a:pPr>
            <a:r>
              <a:rPr lang="en-US" sz="1800" b="0" i="0" u="none" strike="noStrike" cap="none">
                <a:solidFill>
                  <a:schemeClr val="dk1"/>
                </a:solidFill>
                <a:latin typeface="Times New Roman"/>
                <a:ea typeface="Times New Roman"/>
                <a:cs typeface="Times New Roman"/>
                <a:sym typeface="Times New Roman"/>
              </a:rPr>
              <a:t>Datasets</a:t>
            </a:r>
            <a:endParaRPr sz="1800" b="0" i="0" u="none" strike="noStrike" cap="none">
              <a:solidFill>
                <a:srgbClr val="E97500"/>
              </a:solidFill>
              <a:latin typeface="Times New Roman"/>
              <a:ea typeface="Times New Roman"/>
              <a:cs typeface="Times New Roman"/>
              <a:sym typeface="Times New Roman"/>
            </a:endParaRPr>
          </a:p>
        </p:txBody>
      </p:sp>
      <p:sp>
        <p:nvSpPr>
          <p:cNvPr id="390" name="Google Shape;390;p13"/>
          <p:cNvSpPr txBox="1"/>
          <p:nvPr/>
        </p:nvSpPr>
        <p:spPr>
          <a:xfrm>
            <a:off x="226206" y="3835292"/>
            <a:ext cx="86162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A6535"/>
              </a:buClr>
              <a:buSzPts val="1260"/>
              <a:buFont typeface="Times New Roman"/>
              <a:buNone/>
            </a:pPr>
            <a:r>
              <a:rPr lang="en-US" sz="1800" b="0" i="0" u="none" strike="noStrike" cap="none">
                <a:solidFill>
                  <a:schemeClr val="dk1"/>
                </a:solidFill>
                <a:latin typeface="Times New Roman"/>
                <a:ea typeface="Times New Roman"/>
                <a:cs typeface="Times New Roman"/>
                <a:sym typeface="Times New Roman"/>
              </a:rPr>
              <a:t>Settings</a:t>
            </a:r>
            <a:endParaRPr sz="1800" b="0" i="0" u="none" strike="noStrike" cap="none">
              <a:solidFill>
                <a:srgbClr val="000000"/>
              </a:solidFill>
              <a:latin typeface="Times New Roman"/>
              <a:ea typeface="Times New Roman"/>
              <a:cs typeface="Times New Roman"/>
              <a:sym typeface="Times New Roman"/>
            </a:endParaRPr>
          </a:p>
        </p:txBody>
      </p:sp>
      <p:sp>
        <p:nvSpPr>
          <p:cNvPr id="391" name="Google Shape;391;p13"/>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Experiments</a:t>
            </a:r>
            <a:endParaRPr sz="2400" b="1">
              <a:solidFill>
                <a:srgbClr val="E97500"/>
              </a:solidFill>
              <a:latin typeface="Garamond"/>
              <a:ea typeface="Garamond"/>
              <a:cs typeface="Garamond"/>
              <a:sym typeface="Garamond"/>
            </a:endParaRPr>
          </a:p>
        </p:txBody>
      </p:sp>
      <p:cxnSp>
        <p:nvCxnSpPr>
          <p:cNvPr id="392" name="Google Shape;392;p13"/>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pic>
        <p:nvPicPr>
          <p:cNvPr id="393" name="Google Shape;393;p13"/>
          <p:cNvPicPr preferRelativeResize="0"/>
          <p:nvPr/>
        </p:nvPicPr>
        <p:blipFill rotWithShape="1">
          <a:blip r:embed="rId3">
            <a:alphaModFix/>
          </a:blip>
          <a:srcRect/>
          <a:stretch/>
        </p:blipFill>
        <p:spPr>
          <a:xfrm>
            <a:off x="1886175" y="1412612"/>
            <a:ext cx="5247861" cy="1120565"/>
          </a:xfrm>
          <a:prstGeom prst="rect">
            <a:avLst/>
          </a:prstGeom>
          <a:noFill/>
          <a:ln>
            <a:noFill/>
          </a:ln>
        </p:spPr>
      </p:pic>
      <p:pic>
        <p:nvPicPr>
          <p:cNvPr id="394" name="Google Shape;394;p13"/>
          <p:cNvPicPr preferRelativeResize="0"/>
          <p:nvPr/>
        </p:nvPicPr>
        <p:blipFill rotWithShape="1">
          <a:blip r:embed="rId4">
            <a:alphaModFix/>
          </a:blip>
          <a:srcRect/>
          <a:stretch/>
        </p:blipFill>
        <p:spPr>
          <a:xfrm>
            <a:off x="2182581" y="3927636"/>
            <a:ext cx="4655047" cy="1082569"/>
          </a:xfrm>
          <a:prstGeom prst="rect">
            <a:avLst/>
          </a:prstGeom>
          <a:noFill/>
          <a:ln>
            <a:noFill/>
          </a:ln>
        </p:spPr>
      </p:pic>
      <p:sp>
        <p:nvSpPr>
          <p:cNvPr id="395" name="Google Shape;395;p13"/>
          <p:cNvSpPr txBox="1"/>
          <p:nvPr/>
        </p:nvSpPr>
        <p:spPr>
          <a:xfrm>
            <a:off x="226206" y="2753347"/>
            <a:ext cx="8766999"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A6535"/>
              </a:buClr>
              <a:buSzPts val="1260"/>
              <a:buFont typeface="Times New Roman"/>
              <a:buNone/>
            </a:pPr>
            <a:r>
              <a:rPr lang="en-US" sz="1800" b="0" i="0" u="none" strike="noStrike" cap="none">
                <a:solidFill>
                  <a:schemeClr val="dk1"/>
                </a:solidFill>
                <a:latin typeface="Times New Roman"/>
                <a:ea typeface="Times New Roman"/>
                <a:cs typeface="Times New Roman"/>
                <a:sym typeface="Times New Roman"/>
              </a:rPr>
              <a:t>Baseline</a:t>
            </a:r>
            <a:endParaRPr/>
          </a:p>
          <a:p>
            <a:pPr marL="285750" marR="0" lvl="0" indent="-285750" algn="l" rtl="0">
              <a:lnSpc>
                <a:spcPct val="100000"/>
              </a:lnSpc>
              <a:spcBef>
                <a:spcPts val="0"/>
              </a:spcBef>
              <a:spcAft>
                <a:spcPts val="0"/>
              </a:spcAft>
              <a:buClr>
                <a:srgbClr val="0A6535"/>
              </a:buClr>
              <a:buSzPts val="1120"/>
              <a:buFont typeface="Arial"/>
              <a:buChar char="•"/>
            </a:pPr>
            <a:r>
              <a:rPr lang="en-US" sz="1600" b="0" i="0" u="none" strike="noStrike" cap="none">
                <a:solidFill>
                  <a:schemeClr val="dk1"/>
                </a:solidFill>
                <a:latin typeface="Times New Roman"/>
                <a:ea typeface="Times New Roman"/>
                <a:cs typeface="Times New Roman"/>
                <a:sym typeface="Times New Roman"/>
              </a:rPr>
              <a:t>Traditional index: CDIR-Tree, SFC-Quad, ST2I, ST2D</a:t>
            </a:r>
            <a:endParaRPr/>
          </a:p>
          <a:p>
            <a:pPr marL="285750" marR="0" lvl="0" indent="-285750" algn="l" rtl="0">
              <a:lnSpc>
                <a:spcPct val="100000"/>
              </a:lnSpc>
              <a:spcBef>
                <a:spcPts val="0"/>
              </a:spcBef>
              <a:spcAft>
                <a:spcPts val="0"/>
              </a:spcAft>
              <a:buClr>
                <a:srgbClr val="0A6535"/>
              </a:buClr>
              <a:buSzPts val="1120"/>
              <a:buFont typeface="Arial"/>
              <a:buChar char="•"/>
            </a:pPr>
            <a:r>
              <a:rPr lang="en-US" sz="1600" b="0" i="0" u="none" strike="noStrike" cap="none">
                <a:solidFill>
                  <a:schemeClr val="dk1"/>
                </a:solidFill>
                <a:latin typeface="Times New Roman"/>
                <a:ea typeface="Times New Roman"/>
                <a:cs typeface="Times New Roman"/>
                <a:sym typeface="Times New Roman"/>
              </a:rPr>
              <a:t>Learned index: TFI, LSTI, Flood-T</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4"/>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14</a:t>
            </a:fld>
            <a:endParaRPr/>
          </a:p>
        </p:txBody>
      </p:sp>
      <p:sp>
        <p:nvSpPr>
          <p:cNvPr id="401" name="Google Shape;401;p14"/>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Experiments</a:t>
            </a:r>
            <a:endParaRPr sz="2400" b="1">
              <a:solidFill>
                <a:srgbClr val="E97500"/>
              </a:solidFill>
              <a:latin typeface="Garamond"/>
              <a:ea typeface="Garamond"/>
              <a:cs typeface="Garamond"/>
              <a:sym typeface="Garamond"/>
            </a:endParaRPr>
          </a:p>
        </p:txBody>
      </p:sp>
      <p:cxnSp>
        <p:nvCxnSpPr>
          <p:cNvPr id="402" name="Google Shape;402;p14"/>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pic>
        <p:nvPicPr>
          <p:cNvPr id="403" name="Google Shape;403;p14"/>
          <p:cNvPicPr preferRelativeResize="0"/>
          <p:nvPr/>
        </p:nvPicPr>
        <p:blipFill rotWithShape="1">
          <a:blip r:embed="rId3">
            <a:alphaModFix/>
          </a:blip>
          <a:srcRect/>
          <a:stretch/>
        </p:blipFill>
        <p:spPr>
          <a:xfrm>
            <a:off x="249807" y="813396"/>
            <a:ext cx="7200000" cy="1465735"/>
          </a:xfrm>
          <a:prstGeom prst="rect">
            <a:avLst/>
          </a:prstGeom>
          <a:noFill/>
          <a:ln>
            <a:noFill/>
          </a:ln>
        </p:spPr>
      </p:pic>
      <p:pic>
        <p:nvPicPr>
          <p:cNvPr id="404" name="Google Shape;404;p14"/>
          <p:cNvPicPr preferRelativeResize="0"/>
          <p:nvPr/>
        </p:nvPicPr>
        <p:blipFill rotWithShape="1">
          <a:blip r:embed="rId4">
            <a:alphaModFix/>
          </a:blip>
          <a:srcRect/>
          <a:stretch/>
        </p:blipFill>
        <p:spPr>
          <a:xfrm>
            <a:off x="249807" y="2250457"/>
            <a:ext cx="7200000" cy="1478521"/>
          </a:xfrm>
          <a:prstGeom prst="rect">
            <a:avLst/>
          </a:prstGeom>
          <a:noFill/>
          <a:ln>
            <a:noFill/>
          </a:ln>
        </p:spPr>
      </p:pic>
      <p:pic>
        <p:nvPicPr>
          <p:cNvPr id="405" name="Google Shape;405;p14"/>
          <p:cNvPicPr preferRelativeResize="0"/>
          <p:nvPr/>
        </p:nvPicPr>
        <p:blipFill rotWithShape="1">
          <a:blip r:embed="rId5">
            <a:alphaModFix/>
          </a:blip>
          <a:srcRect/>
          <a:stretch/>
        </p:blipFill>
        <p:spPr>
          <a:xfrm>
            <a:off x="249807" y="3728978"/>
            <a:ext cx="7200000" cy="1397183"/>
          </a:xfrm>
          <a:prstGeom prst="rect">
            <a:avLst/>
          </a:prstGeom>
          <a:noFill/>
          <a:ln>
            <a:noFill/>
          </a:ln>
        </p:spPr>
      </p:pic>
      <p:sp>
        <p:nvSpPr>
          <p:cNvPr id="406" name="Google Shape;406;p14"/>
          <p:cNvSpPr txBox="1"/>
          <p:nvPr/>
        </p:nvSpPr>
        <p:spPr>
          <a:xfrm>
            <a:off x="7497220" y="1154756"/>
            <a:ext cx="1452706"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BF9000"/>
              </a:buClr>
              <a:buSzPts val="980"/>
              <a:buFont typeface="Noto Sans Symbols"/>
              <a:buChar char="■"/>
            </a:pPr>
            <a:r>
              <a:rPr lang="en-US" sz="1400" b="1" i="0" u="none" strike="noStrike" cap="none">
                <a:solidFill>
                  <a:schemeClr val="dk1"/>
                </a:solidFill>
                <a:latin typeface="Times New Roman"/>
                <a:ea typeface="Times New Roman"/>
                <a:cs typeface="Times New Roman"/>
                <a:sym typeface="Times New Roman"/>
              </a:rPr>
              <a:t>Varying the query distribution</a:t>
            </a:r>
            <a:endParaRPr sz="1400" b="1" i="1" u="none" strike="noStrike" cap="none">
              <a:solidFill>
                <a:schemeClr val="dk1"/>
              </a:solidFill>
              <a:latin typeface="Times New Roman"/>
              <a:ea typeface="Times New Roman"/>
              <a:cs typeface="Times New Roman"/>
              <a:sym typeface="Times New Roman"/>
            </a:endParaRPr>
          </a:p>
        </p:txBody>
      </p:sp>
      <p:cxnSp>
        <p:nvCxnSpPr>
          <p:cNvPr id="407" name="Google Shape;407;p14"/>
          <p:cNvCxnSpPr/>
          <p:nvPr/>
        </p:nvCxnSpPr>
        <p:spPr>
          <a:xfrm>
            <a:off x="106110" y="2250457"/>
            <a:ext cx="8931779" cy="0"/>
          </a:xfrm>
          <a:prstGeom prst="straightConnector1">
            <a:avLst/>
          </a:prstGeom>
          <a:noFill/>
          <a:ln w="12700" cap="flat" cmpd="sng">
            <a:solidFill>
              <a:schemeClr val="dk1"/>
            </a:solidFill>
            <a:prstDash val="dash"/>
            <a:miter lim="800000"/>
            <a:headEnd type="none" w="sm" len="sm"/>
            <a:tailEnd type="none" w="sm" len="sm"/>
          </a:ln>
        </p:spPr>
      </p:cxnSp>
      <p:cxnSp>
        <p:nvCxnSpPr>
          <p:cNvPr id="408" name="Google Shape;408;p14"/>
          <p:cNvCxnSpPr/>
          <p:nvPr/>
        </p:nvCxnSpPr>
        <p:spPr>
          <a:xfrm>
            <a:off x="106110" y="3728978"/>
            <a:ext cx="8931779" cy="0"/>
          </a:xfrm>
          <a:prstGeom prst="straightConnector1">
            <a:avLst/>
          </a:prstGeom>
          <a:noFill/>
          <a:ln w="12700" cap="flat" cmpd="sng">
            <a:solidFill>
              <a:schemeClr val="dk1"/>
            </a:solidFill>
            <a:prstDash val="dash"/>
            <a:miter lim="800000"/>
            <a:headEnd type="none" w="sm" len="sm"/>
            <a:tailEnd type="none" w="sm" len="sm"/>
          </a:ln>
        </p:spPr>
      </p:cxnSp>
      <p:sp>
        <p:nvSpPr>
          <p:cNvPr id="409" name="Google Shape;409;p14"/>
          <p:cNvSpPr txBox="1"/>
          <p:nvPr/>
        </p:nvSpPr>
        <p:spPr>
          <a:xfrm>
            <a:off x="7449807" y="2634722"/>
            <a:ext cx="1452706"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BF9000"/>
              </a:buClr>
              <a:buSzPts val="980"/>
              <a:buFont typeface="Noto Sans Symbols"/>
              <a:buChar char="■"/>
            </a:pPr>
            <a:r>
              <a:rPr lang="en-US" sz="1400" b="1" i="0" u="none" strike="noStrike" cap="none">
                <a:solidFill>
                  <a:schemeClr val="dk1"/>
                </a:solidFill>
                <a:latin typeface="Times New Roman"/>
                <a:ea typeface="Times New Roman"/>
                <a:cs typeface="Times New Roman"/>
                <a:sym typeface="Times New Roman"/>
              </a:rPr>
              <a:t>Varying the query region size</a:t>
            </a:r>
            <a:endParaRPr sz="1400" b="1" i="1" u="none" strike="noStrike" cap="none">
              <a:solidFill>
                <a:schemeClr val="dk1"/>
              </a:solidFill>
              <a:latin typeface="Times New Roman"/>
              <a:ea typeface="Times New Roman"/>
              <a:cs typeface="Times New Roman"/>
              <a:sym typeface="Times New Roman"/>
            </a:endParaRPr>
          </a:p>
        </p:txBody>
      </p:sp>
      <p:sp>
        <p:nvSpPr>
          <p:cNvPr id="410" name="Google Shape;410;p14"/>
          <p:cNvSpPr txBox="1"/>
          <p:nvPr/>
        </p:nvSpPr>
        <p:spPr>
          <a:xfrm>
            <a:off x="7497220" y="4160335"/>
            <a:ext cx="1452706"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BF9000"/>
              </a:buClr>
              <a:buSzPts val="980"/>
              <a:buFont typeface="Noto Sans Symbols"/>
              <a:buChar char="■"/>
            </a:pPr>
            <a:r>
              <a:rPr lang="en-US" sz="1400" b="1" i="0" u="none" strike="noStrike" cap="none">
                <a:solidFill>
                  <a:schemeClr val="dk1"/>
                </a:solidFill>
                <a:latin typeface="Times New Roman"/>
                <a:ea typeface="Times New Roman"/>
                <a:cs typeface="Times New Roman"/>
                <a:sym typeface="Times New Roman"/>
              </a:rPr>
              <a:t>Varying the number of keywords</a:t>
            </a:r>
            <a:endParaRPr sz="1400" b="1" i="1" u="none" strike="noStrike" cap="none">
              <a:solidFill>
                <a:schemeClr val="dk1"/>
              </a:solidFill>
              <a:latin typeface="Times New Roman"/>
              <a:ea typeface="Times New Roman"/>
              <a:cs typeface="Times New Roman"/>
              <a:sym typeface="Times New Roman"/>
            </a:endParaRPr>
          </a:p>
        </p:txBody>
      </p:sp>
      <p:sp>
        <p:nvSpPr>
          <p:cNvPr id="411" name="Google Shape;411;p14"/>
          <p:cNvSpPr txBox="1"/>
          <p:nvPr/>
        </p:nvSpPr>
        <p:spPr>
          <a:xfrm>
            <a:off x="2887343" y="2373112"/>
            <a:ext cx="1924929" cy="52322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F9000"/>
              </a:buClr>
              <a:buSzPts val="980"/>
              <a:buFont typeface="Times New Roman"/>
              <a:buNone/>
            </a:pPr>
            <a:r>
              <a:rPr lang="en-US" sz="1400" b="0" i="0" u="none" strike="noStrike" cap="none">
                <a:solidFill>
                  <a:schemeClr val="dk1"/>
                </a:solidFill>
                <a:latin typeface="Times New Roman"/>
                <a:ea typeface="Times New Roman"/>
                <a:cs typeface="Times New Roman"/>
                <a:sym typeface="Times New Roman"/>
              </a:rPr>
              <a:t>WISK can work well across different settings</a:t>
            </a:r>
            <a:endParaRPr sz="1400" b="0" i="1"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par>
                                <p:cTn id="8" presetID="10" presetClass="entr" presetSubtype="0" fill="hold" nodeType="withEffect">
                                  <p:stCondLst>
                                    <p:cond delay="0"/>
                                  </p:stCondLst>
                                  <p:childTnLst>
                                    <p:set>
                                      <p:cBhvr>
                                        <p:cTn id="9" dur="1" fill="hold">
                                          <p:stCondLst>
                                            <p:cond delay="0"/>
                                          </p:stCondLst>
                                        </p:cTn>
                                        <p:tgtEl>
                                          <p:spTgt spid="409"/>
                                        </p:tgtEl>
                                        <p:attrNameLst>
                                          <p:attrName>style.visibility</p:attrName>
                                        </p:attrNameLst>
                                      </p:cBhvr>
                                      <p:to>
                                        <p:strVal val="visible"/>
                                      </p:to>
                                    </p:set>
                                    <p:animEffect transition="in" filter="fade">
                                      <p:cBhvr>
                                        <p:cTn id="10" dur="500"/>
                                        <p:tgtEl>
                                          <p:spTgt spid="409"/>
                                        </p:tgtEl>
                                      </p:cBhvr>
                                    </p:animEffect>
                                  </p:childTnLst>
                                </p:cTn>
                              </p:par>
                              <p:par>
                                <p:cTn id="11" presetID="10" presetClass="entr" presetSubtype="0" fill="hold" nodeType="withEffect">
                                  <p:stCondLst>
                                    <p:cond delay="0"/>
                                  </p:stCondLst>
                                  <p:childTnLst>
                                    <p:set>
                                      <p:cBhvr>
                                        <p:cTn id="12" dur="1" fill="hold">
                                          <p:stCondLst>
                                            <p:cond delay="0"/>
                                          </p:stCondLst>
                                        </p:cTn>
                                        <p:tgtEl>
                                          <p:spTgt spid="408"/>
                                        </p:tgtEl>
                                        <p:attrNameLst>
                                          <p:attrName>style.visibility</p:attrName>
                                        </p:attrNameLst>
                                      </p:cBhvr>
                                      <p:to>
                                        <p:strVal val="visible"/>
                                      </p:to>
                                    </p:set>
                                    <p:animEffect transition="in" filter="fade">
                                      <p:cBhvr>
                                        <p:cTn id="13" dur="500"/>
                                        <p:tgtEl>
                                          <p:spTgt spid="40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5"/>
                                        </p:tgtEl>
                                        <p:attrNameLst>
                                          <p:attrName>style.visibility</p:attrName>
                                        </p:attrNameLst>
                                      </p:cBhvr>
                                      <p:to>
                                        <p:strVal val="visible"/>
                                      </p:to>
                                    </p:set>
                                    <p:animEffect transition="in" filter="fade">
                                      <p:cBhvr>
                                        <p:cTn id="18" dur="500"/>
                                        <p:tgtEl>
                                          <p:spTgt spid="405"/>
                                        </p:tgtEl>
                                      </p:cBhvr>
                                    </p:animEffect>
                                  </p:childTnLst>
                                </p:cTn>
                              </p:par>
                              <p:par>
                                <p:cTn id="19" presetID="10" presetClass="entr" presetSubtype="0" fill="hold" nodeType="withEffect">
                                  <p:stCondLst>
                                    <p:cond delay="0"/>
                                  </p:stCondLst>
                                  <p:childTnLst>
                                    <p:set>
                                      <p:cBhvr>
                                        <p:cTn id="20" dur="1" fill="hold">
                                          <p:stCondLst>
                                            <p:cond delay="0"/>
                                          </p:stCondLst>
                                        </p:cTn>
                                        <p:tgtEl>
                                          <p:spTgt spid="410"/>
                                        </p:tgtEl>
                                        <p:attrNameLst>
                                          <p:attrName>style.visibility</p:attrName>
                                        </p:attrNameLst>
                                      </p:cBhvr>
                                      <p:to>
                                        <p:strVal val="visible"/>
                                      </p:to>
                                    </p:set>
                                    <p:animEffect transition="in" filter="fade">
                                      <p:cBhvr>
                                        <p:cTn id="21" dur="500"/>
                                        <p:tgtEl>
                                          <p:spTgt spid="4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1"/>
                                        </p:tgtEl>
                                        <p:attrNameLst>
                                          <p:attrName>style.visibility</p:attrName>
                                        </p:attrNameLst>
                                      </p:cBhvr>
                                      <p:to>
                                        <p:strVal val="visible"/>
                                      </p:to>
                                    </p:set>
                                    <p:animEffect transition="in" filter="fade">
                                      <p:cBhvr>
                                        <p:cTn id="26"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5"/>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15</a:t>
            </a:fld>
            <a:endParaRPr/>
          </a:p>
        </p:txBody>
      </p:sp>
      <p:sp>
        <p:nvSpPr>
          <p:cNvPr id="417" name="Google Shape;417;p15"/>
          <p:cNvSpPr txBox="1"/>
          <p:nvPr/>
        </p:nvSpPr>
        <p:spPr>
          <a:xfrm>
            <a:off x="226207" y="885966"/>
            <a:ext cx="3805224" cy="40011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BF9000"/>
              </a:buClr>
              <a:buSzPts val="1400"/>
              <a:buFont typeface="Noto Sans Symbols"/>
              <a:buChar char="■"/>
            </a:pPr>
            <a:r>
              <a:rPr lang="en-US" sz="2000" b="1" i="0" u="none" strike="noStrike" cap="none">
                <a:solidFill>
                  <a:schemeClr val="dk1"/>
                </a:solidFill>
                <a:latin typeface="Times New Roman"/>
                <a:ea typeface="Times New Roman"/>
                <a:cs typeface="Times New Roman"/>
                <a:sym typeface="Times New Roman"/>
              </a:rPr>
              <a:t>Scalability</a:t>
            </a:r>
            <a:endParaRPr sz="2000" b="1" i="1" u="none" strike="noStrike" cap="none">
              <a:solidFill>
                <a:schemeClr val="dk1"/>
              </a:solidFill>
              <a:latin typeface="Times New Roman"/>
              <a:ea typeface="Times New Roman"/>
              <a:cs typeface="Times New Roman"/>
              <a:sym typeface="Times New Roman"/>
            </a:endParaRPr>
          </a:p>
        </p:txBody>
      </p:sp>
      <p:sp>
        <p:nvSpPr>
          <p:cNvPr id="418" name="Google Shape;418;p15"/>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Experiments</a:t>
            </a:r>
            <a:endParaRPr sz="2400" b="1">
              <a:solidFill>
                <a:srgbClr val="E97500"/>
              </a:solidFill>
              <a:latin typeface="Garamond"/>
              <a:ea typeface="Garamond"/>
              <a:cs typeface="Garamond"/>
              <a:sym typeface="Garamond"/>
            </a:endParaRPr>
          </a:p>
        </p:txBody>
      </p:sp>
      <p:cxnSp>
        <p:nvCxnSpPr>
          <p:cNvPr id="419" name="Google Shape;419;p15"/>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pic>
        <p:nvPicPr>
          <p:cNvPr id="420" name="Google Shape;420;p15"/>
          <p:cNvPicPr preferRelativeResize="0"/>
          <p:nvPr/>
        </p:nvPicPr>
        <p:blipFill>
          <a:blip r:embed="rId3"/>
          <a:srcRect/>
          <a:stretch/>
        </p:blipFill>
        <p:spPr>
          <a:xfrm>
            <a:off x="249807" y="1538668"/>
            <a:ext cx="3805223" cy="1933344"/>
          </a:xfrm>
          <a:prstGeom prst="rect">
            <a:avLst/>
          </a:prstGeom>
          <a:noFill/>
          <a:ln>
            <a:noFill/>
          </a:ln>
        </p:spPr>
      </p:pic>
      <p:sp>
        <p:nvSpPr>
          <p:cNvPr id="421" name="Google Shape;421;p15"/>
          <p:cNvSpPr txBox="1"/>
          <p:nvPr/>
        </p:nvSpPr>
        <p:spPr>
          <a:xfrm>
            <a:off x="5065369" y="885966"/>
            <a:ext cx="3805224" cy="40011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BF9000"/>
              </a:buClr>
              <a:buSzPts val="1400"/>
              <a:buFont typeface="Noto Sans Symbols"/>
              <a:buChar char="■"/>
            </a:pPr>
            <a:r>
              <a:rPr lang="en-US" sz="2000" b="1" i="0" u="none" strike="noStrike" cap="none" dirty="0">
                <a:solidFill>
                  <a:schemeClr val="dk1"/>
                </a:solidFill>
                <a:latin typeface="Times New Roman"/>
                <a:ea typeface="Times New Roman"/>
                <a:cs typeface="Times New Roman"/>
                <a:sym typeface="Times New Roman"/>
              </a:rPr>
              <a:t>Robustness</a:t>
            </a:r>
            <a:endParaRPr dirty="0"/>
          </a:p>
        </p:txBody>
      </p:sp>
      <p:pic>
        <p:nvPicPr>
          <p:cNvPr id="422" name="Google Shape;422;p15"/>
          <p:cNvPicPr preferRelativeResize="0"/>
          <p:nvPr/>
        </p:nvPicPr>
        <p:blipFill>
          <a:blip r:embed="rId4"/>
          <a:srcRect/>
          <a:stretch/>
        </p:blipFill>
        <p:spPr>
          <a:xfrm>
            <a:off x="5112008" y="1515641"/>
            <a:ext cx="3759146" cy="1979398"/>
          </a:xfrm>
          <a:prstGeom prst="rect">
            <a:avLst/>
          </a:prstGeom>
          <a:noFill/>
          <a:ln>
            <a:noFill/>
          </a:ln>
        </p:spPr>
      </p:pic>
      <p:sp>
        <p:nvSpPr>
          <p:cNvPr id="423" name="Google Shape;423;p15"/>
          <p:cNvSpPr txBox="1"/>
          <p:nvPr/>
        </p:nvSpPr>
        <p:spPr>
          <a:xfrm>
            <a:off x="226207" y="3857425"/>
            <a:ext cx="3805224" cy="338554"/>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F9000"/>
              </a:buClr>
              <a:buSzPts val="1120"/>
              <a:buFont typeface="Times New Roman"/>
              <a:buNone/>
            </a:pPr>
            <a:r>
              <a:rPr lang="en-US" sz="1600" b="0" i="0" u="none" strike="noStrike" cap="none">
                <a:solidFill>
                  <a:schemeClr val="dk1"/>
                </a:solidFill>
                <a:latin typeface="Times New Roman"/>
                <a:ea typeface="Times New Roman"/>
                <a:cs typeface="Times New Roman"/>
                <a:sym typeface="Times New Roman"/>
              </a:rPr>
              <a:t>WISK can work well on large-scale dataset</a:t>
            </a:r>
            <a:endParaRPr sz="1600" b="0" i="1" u="none" strike="noStrike" cap="none">
              <a:solidFill>
                <a:schemeClr val="dk1"/>
              </a:solidFill>
              <a:latin typeface="Times New Roman"/>
              <a:ea typeface="Times New Roman"/>
              <a:cs typeface="Times New Roman"/>
              <a:sym typeface="Times New Roman"/>
            </a:endParaRPr>
          </a:p>
        </p:txBody>
      </p:sp>
      <p:sp>
        <p:nvSpPr>
          <p:cNvPr id="424" name="Google Shape;424;p15"/>
          <p:cNvSpPr txBox="1"/>
          <p:nvPr/>
        </p:nvSpPr>
        <p:spPr>
          <a:xfrm>
            <a:off x="5166992" y="3863559"/>
            <a:ext cx="3805224" cy="584775"/>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F9000"/>
              </a:buClr>
              <a:buSzPts val="1120"/>
              <a:buFont typeface="Times New Roman"/>
              <a:buNone/>
            </a:pPr>
            <a:r>
              <a:rPr lang="en-US" sz="1600" b="0" i="0" u="none" strike="noStrike" cap="none">
                <a:solidFill>
                  <a:schemeClr val="dk1"/>
                </a:solidFill>
                <a:latin typeface="Times New Roman"/>
                <a:ea typeface="Times New Roman"/>
                <a:cs typeface="Times New Roman"/>
                <a:sym typeface="Times New Roman"/>
              </a:rPr>
              <a:t>WISK can work well when query distribution changes slightly </a:t>
            </a:r>
            <a:endParaRPr sz="1600" b="0" i="1"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500"/>
                                        <p:tgtEl>
                                          <p:spTgt spid="4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fade">
                                      <p:cBhvr>
                                        <p:cTn id="12" dur="500"/>
                                        <p:tgtEl>
                                          <p:spTgt spid="421"/>
                                        </p:tgtEl>
                                      </p:cBhvr>
                                    </p:animEffect>
                                  </p:childTnLst>
                                </p:cTn>
                              </p:par>
                              <p:par>
                                <p:cTn id="13" presetID="10" presetClass="entr" presetSubtype="0" fill="hold" nodeType="withEffect">
                                  <p:stCondLst>
                                    <p:cond delay="0"/>
                                  </p:stCondLst>
                                  <p:childTnLst>
                                    <p:set>
                                      <p:cBhvr>
                                        <p:cTn id="14" dur="1" fill="hold">
                                          <p:stCondLst>
                                            <p:cond delay="0"/>
                                          </p:stCondLst>
                                        </p:cTn>
                                        <p:tgtEl>
                                          <p:spTgt spid="422"/>
                                        </p:tgtEl>
                                        <p:attrNameLst>
                                          <p:attrName>style.visibility</p:attrName>
                                        </p:attrNameLst>
                                      </p:cBhvr>
                                      <p:to>
                                        <p:strVal val="visible"/>
                                      </p:to>
                                    </p:set>
                                    <p:animEffect transition="in" filter="fade">
                                      <p:cBhvr>
                                        <p:cTn id="15" dur="500"/>
                                        <p:tgtEl>
                                          <p:spTgt spid="4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4"/>
                                        </p:tgtEl>
                                        <p:attrNameLst>
                                          <p:attrName>style.visibility</p:attrName>
                                        </p:attrNameLst>
                                      </p:cBhvr>
                                      <p:to>
                                        <p:strVal val="visible"/>
                                      </p:to>
                                    </p:set>
                                    <p:animEffect transition="in" filter="fade">
                                      <p:cBhvr>
                                        <p:cTn id="20" dur="5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6"/>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16</a:t>
            </a:fld>
            <a:endParaRPr/>
          </a:p>
        </p:txBody>
      </p:sp>
      <p:sp>
        <p:nvSpPr>
          <p:cNvPr id="430" name="Google Shape;430;p16"/>
          <p:cNvSpPr txBox="1"/>
          <p:nvPr/>
        </p:nvSpPr>
        <p:spPr>
          <a:xfrm>
            <a:off x="249807" y="931369"/>
            <a:ext cx="8402230" cy="3323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F9000"/>
              </a:buClr>
              <a:buSzPts val="1260"/>
              <a:buFont typeface="Times New Roman"/>
              <a:buNone/>
            </a:pPr>
            <a:r>
              <a:rPr lang="en-US" sz="1800" b="1" i="0" u="none" strike="noStrike" cap="none">
                <a:solidFill>
                  <a:srgbClr val="000000"/>
                </a:solidFill>
                <a:latin typeface="Times New Roman"/>
                <a:ea typeface="Times New Roman"/>
                <a:cs typeface="Times New Roman"/>
                <a:sym typeface="Times New Roman"/>
              </a:rPr>
              <a:t>Conclusion</a:t>
            </a:r>
            <a:endParaRPr/>
          </a:p>
          <a:p>
            <a:pPr marL="285750" marR="0" lvl="0" indent="-214630" algn="l" rtl="0">
              <a:lnSpc>
                <a:spcPct val="100000"/>
              </a:lnSpc>
              <a:spcBef>
                <a:spcPts val="0"/>
              </a:spcBef>
              <a:spcAft>
                <a:spcPts val="0"/>
              </a:spcAft>
              <a:buClr>
                <a:srgbClr val="BF9000"/>
              </a:buClr>
              <a:buSzPts val="1120"/>
              <a:buFont typeface="Noto Sans Symbols"/>
              <a:buNone/>
            </a:pPr>
            <a:endParaRPr sz="1600" b="0" i="0" u="none" strike="noStrike" cap="none">
              <a:solidFill>
                <a:srgbClr val="000000"/>
              </a:solidFill>
              <a:latin typeface="Times New Roman"/>
              <a:ea typeface="Times New Roman"/>
              <a:cs typeface="Times New Roman"/>
              <a:sym typeface="Times New Roman"/>
            </a:endParaRPr>
          </a:p>
          <a:p>
            <a:pPr marL="285750" marR="0" lvl="0" indent="-214630" algn="l" rtl="0">
              <a:lnSpc>
                <a:spcPct val="100000"/>
              </a:lnSpc>
              <a:spcBef>
                <a:spcPts val="0"/>
              </a:spcBef>
              <a:spcAft>
                <a:spcPts val="0"/>
              </a:spcAft>
              <a:buClr>
                <a:srgbClr val="BF9000"/>
              </a:buClr>
              <a:buSzPts val="1120"/>
              <a:buFont typeface="Noto Sans Symbols"/>
              <a:buNone/>
            </a:pPr>
            <a:endParaRPr sz="1600" b="0" i="0" u="none" strike="noStrike" cap="none">
              <a:solidFill>
                <a:srgbClr val="000000"/>
              </a:solidFill>
              <a:latin typeface="Times New Roman"/>
              <a:ea typeface="Times New Roman"/>
              <a:cs typeface="Times New Roman"/>
              <a:sym typeface="Times New Roman"/>
            </a:endParaRPr>
          </a:p>
          <a:p>
            <a:pPr marL="285750" marR="0" lvl="0" indent="-214630" algn="l" rtl="0">
              <a:lnSpc>
                <a:spcPct val="100000"/>
              </a:lnSpc>
              <a:spcBef>
                <a:spcPts val="0"/>
              </a:spcBef>
              <a:spcAft>
                <a:spcPts val="0"/>
              </a:spcAft>
              <a:buClr>
                <a:srgbClr val="BF9000"/>
              </a:buClr>
              <a:buSzPts val="1120"/>
              <a:buFont typeface="Noto Sans Symbols"/>
              <a:buNone/>
            </a:pPr>
            <a:endParaRPr sz="1600" b="0" i="0" u="none" strike="noStrike" cap="none">
              <a:solidFill>
                <a:srgbClr val="000000"/>
              </a:solidFill>
              <a:latin typeface="Times New Roman"/>
              <a:ea typeface="Times New Roman"/>
              <a:cs typeface="Times New Roman"/>
              <a:sym typeface="Times New Roman"/>
            </a:endParaRPr>
          </a:p>
          <a:p>
            <a:pPr marL="285750" marR="0" lvl="0" indent="-214630" algn="l" rtl="0">
              <a:lnSpc>
                <a:spcPct val="100000"/>
              </a:lnSpc>
              <a:spcBef>
                <a:spcPts val="0"/>
              </a:spcBef>
              <a:spcAft>
                <a:spcPts val="0"/>
              </a:spcAft>
              <a:buClr>
                <a:srgbClr val="BF9000"/>
              </a:buClr>
              <a:buSzPts val="1120"/>
              <a:buFont typeface="Noto Sans Symbols"/>
              <a:buNone/>
            </a:pPr>
            <a:endParaRPr sz="1600" b="0" i="0" u="none" strike="noStrike" cap="none">
              <a:solidFill>
                <a:srgbClr val="000000"/>
              </a:solidFill>
              <a:latin typeface="Times New Roman"/>
              <a:ea typeface="Times New Roman"/>
              <a:cs typeface="Times New Roman"/>
              <a:sym typeface="Times New Roman"/>
            </a:endParaRPr>
          </a:p>
          <a:p>
            <a:pPr marL="285750" marR="0" lvl="0" indent="-214630" algn="l" rtl="0">
              <a:lnSpc>
                <a:spcPct val="100000"/>
              </a:lnSpc>
              <a:spcBef>
                <a:spcPts val="0"/>
              </a:spcBef>
              <a:spcAft>
                <a:spcPts val="0"/>
              </a:spcAft>
              <a:buClr>
                <a:srgbClr val="BF9000"/>
              </a:buClr>
              <a:buSzPts val="1120"/>
              <a:buFont typeface="Noto Sans Symbols"/>
              <a:buNone/>
            </a:pPr>
            <a:endParaRPr sz="1600" b="0" i="0" u="none" strike="noStrike" cap="none">
              <a:solidFill>
                <a:srgbClr val="000000"/>
              </a:solidFill>
              <a:latin typeface="Times New Roman"/>
              <a:ea typeface="Times New Roman"/>
              <a:cs typeface="Times New Roman"/>
              <a:sym typeface="Times New Roman"/>
            </a:endParaRPr>
          </a:p>
          <a:p>
            <a:pPr marL="285750" marR="0" lvl="0" indent="-214630" algn="l" rtl="0">
              <a:lnSpc>
                <a:spcPct val="100000"/>
              </a:lnSpc>
              <a:spcBef>
                <a:spcPts val="0"/>
              </a:spcBef>
              <a:spcAft>
                <a:spcPts val="0"/>
              </a:spcAft>
              <a:buClr>
                <a:srgbClr val="BF9000"/>
              </a:buClr>
              <a:buSzPts val="1120"/>
              <a:buFont typeface="Noto Sans Symbols"/>
              <a:buNone/>
            </a:pPr>
            <a:endParaRPr sz="16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BF9000"/>
              </a:buClr>
              <a:buSzPts val="1120"/>
              <a:buFont typeface="Noto Sans Symbols"/>
              <a:buChar char="■"/>
            </a:pPr>
            <a:r>
              <a:rPr lang="en-US" sz="1600" b="0" i="0" u="none" strike="noStrike" cap="none">
                <a:solidFill>
                  <a:srgbClr val="000000"/>
                </a:solidFill>
                <a:latin typeface="Times New Roman"/>
                <a:ea typeface="Times New Roman"/>
                <a:cs typeface="Times New Roman"/>
                <a:sym typeface="Times New Roman"/>
              </a:rPr>
              <a:t>Use ML algorithm to solve the optimal partitioning problem, which is shown to be NP-hard.</a:t>
            </a:r>
            <a:endParaRPr/>
          </a:p>
          <a:p>
            <a:pPr marL="285750" marR="0" lvl="0" indent="-214630" algn="l" rtl="0">
              <a:lnSpc>
                <a:spcPct val="100000"/>
              </a:lnSpc>
              <a:spcBef>
                <a:spcPts val="0"/>
              </a:spcBef>
              <a:spcAft>
                <a:spcPts val="0"/>
              </a:spcAft>
              <a:buClr>
                <a:srgbClr val="BF9000"/>
              </a:buClr>
              <a:buSzPts val="1120"/>
              <a:buFont typeface="Noto Sans Symbols"/>
              <a:buNone/>
            </a:pPr>
            <a:endParaRPr sz="16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BF9000"/>
              </a:buClr>
              <a:buSzPts val="1120"/>
              <a:buFont typeface="Noto Sans Symbols"/>
              <a:buChar char="■"/>
            </a:pPr>
            <a:r>
              <a:rPr lang="en-US" sz="1600" b="0" i="0" u="none" strike="noStrike" cap="none">
                <a:solidFill>
                  <a:srgbClr val="000000"/>
                </a:solidFill>
                <a:latin typeface="Times New Roman"/>
                <a:ea typeface="Times New Roman"/>
                <a:cs typeface="Times New Roman"/>
                <a:sym typeface="Times New Roman"/>
              </a:rPr>
              <a:t>Pack the generated clusters by using RL framework, which further improve the pruning capability.</a:t>
            </a:r>
            <a:endParaRPr/>
          </a:p>
          <a:p>
            <a:pPr marL="285750" marR="0" lvl="0" indent="-214630" algn="l" rtl="0">
              <a:lnSpc>
                <a:spcPct val="100000"/>
              </a:lnSpc>
              <a:spcBef>
                <a:spcPts val="0"/>
              </a:spcBef>
              <a:spcAft>
                <a:spcPts val="0"/>
              </a:spcAft>
              <a:buClr>
                <a:srgbClr val="BF9000"/>
              </a:buClr>
              <a:buSzPts val="1120"/>
              <a:buFont typeface="Noto Sans Symbols"/>
              <a:buNone/>
            </a:pPr>
            <a:endParaRPr sz="16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BF9000"/>
              </a:buClr>
              <a:buSzPts val="1120"/>
              <a:buFont typeface="Noto Sans Symbols"/>
              <a:buChar char="■"/>
            </a:pPr>
            <a:r>
              <a:rPr lang="en-US" sz="1600" b="0" i="0" u="none" strike="noStrike" cap="none">
                <a:solidFill>
                  <a:srgbClr val="000000"/>
                </a:solidFill>
                <a:latin typeface="Times New Roman"/>
                <a:ea typeface="Times New Roman"/>
                <a:cs typeface="Times New Roman"/>
                <a:sym typeface="Times New Roman"/>
              </a:rPr>
              <a:t>Report on extensive experiments on real-world datasets and synthetic workloads.</a:t>
            </a:r>
            <a:endParaRPr/>
          </a:p>
        </p:txBody>
      </p:sp>
      <p:sp>
        <p:nvSpPr>
          <p:cNvPr id="431" name="Google Shape;431;p16"/>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Conclusion</a:t>
            </a:r>
            <a:endParaRPr sz="2400" b="1">
              <a:solidFill>
                <a:srgbClr val="E97500"/>
              </a:solidFill>
              <a:latin typeface="Garamond"/>
              <a:ea typeface="Garamond"/>
              <a:cs typeface="Garamond"/>
              <a:sym typeface="Garamond"/>
            </a:endParaRPr>
          </a:p>
        </p:txBody>
      </p:sp>
      <p:cxnSp>
        <p:nvCxnSpPr>
          <p:cNvPr id="432" name="Google Shape;432;p16"/>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graphicFrame>
        <p:nvGraphicFramePr>
          <p:cNvPr id="433" name="Google Shape;433;p16"/>
          <p:cNvGraphicFramePr/>
          <p:nvPr/>
        </p:nvGraphicFramePr>
        <p:xfrm>
          <a:off x="1462106" y="1459230"/>
          <a:ext cx="6096000" cy="1112550"/>
        </p:xfrm>
        <a:graphic>
          <a:graphicData uri="http://schemas.openxmlformats.org/drawingml/2006/table">
            <a:tbl>
              <a:tblPr firstRow="1" bandRow="1">
                <a:noFill/>
                <a:tableStyleId>{1A7891D3-C1D0-4454-A5B8-D42A2D144A3B}</a:tableStyleId>
              </a:tblPr>
              <a:tblGrid>
                <a:gridCol w="2032000">
                  <a:extLst>
                    <a:ext uri="{9D8B030D-6E8A-4147-A177-3AD203B41FA5}">
                      <a16:colId xmlns:a16="http://schemas.microsoft.com/office/drawing/2014/main" val="20000"/>
                    </a:ext>
                  </a:extLst>
                </a:gridCol>
                <a:gridCol w="2383875">
                  <a:extLst>
                    <a:ext uri="{9D8B030D-6E8A-4147-A177-3AD203B41FA5}">
                      <a16:colId xmlns:a16="http://schemas.microsoft.com/office/drawing/2014/main" val="20001"/>
                    </a:ext>
                  </a:extLst>
                </a:gridCol>
                <a:gridCol w="168012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1400" b="1" u="none" strike="noStrike" cap="none">
                          <a:latin typeface="Times New Roman"/>
                          <a:ea typeface="Times New Roman"/>
                          <a:cs typeface="Times New Roman"/>
                          <a:sym typeface="Times New Roman"/>
                        </a:rPr>
                        <a:t>Data-driven index</a:t>
                      </a:r>
                      <a:endParaRPr sz="1400" b="1"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1400" b="1" u="none" strike="noStrike" cap="none">
                          <a:latin typeface="Times New Roman"/>
                          <a:ea typeface="Times New Roman"/>
                          <a:cs typeface="Times New Roman"/>
                          <a:sym typeface="Times New Roman"/>
                        </a:rPr>
                        <a:t>Query-aware index</a:t>
                      </a:r>
                      <a:endParaRPr sz="1400" b="1"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400" b="1" u="none" strike="noStrike" cap="none">
                          <a:latin typeface="Times New Roman"/>
                          <a:ea typeface="Times New Roman"/>
                          <a:cs typeface="Times New Roman"/>
                          <a:sym typeface="Times New Roman"/>
                        </a:rPr>
                        <a:t>Spatial index</a:t>
                      </a:r>
                      <a:endParaRPr sz="1400" b="1"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1400" u="none" strike="noStrike" cap="none">
                          <a:latin typeface="Times New Roman"/>
                          <a:ea typeface="Times New Roman"/>
                          <a:cs typeface="Times New Roman"/>
                          <a:sym typeface="Times New Roman"/>
                        </a:rPr>
                        <a:t>R-Tree, RSMI, LISA</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1400" u="none" strike="noStrike" cap="none">
                          <a:latin typeface="Times New Roman"/>
                          <a:ea typeface="Times New Roman"/>
                          <a:cs typeface="Times New Roman"/>
                          <a:sym typeface="Times New Roman"/>
                        </a:rPr>
                        <a:t>Flood, Tsunami</a:t>
                      </a:r>
                      <a:endParaRPr sz="14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400" b="1" u="none" strike="noStrike" cap="none">
                          <a:latin typeface="Times New Roman"/>
                          <a:ea typeface="Times New Roman"/>
                          <a:cs typeface="Times New Roman"/>
                          <a:sym typeface="Times New Roman"/>
                        </a:rPr>
                        <a:t>Geo-textual index</a:t>
                      </a:r>
                      <a:endParaRPr sz="1400" b="1"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1400" u="none" strike="noStrike" cap="none">
                          <a:latin typeface="Times New Roman"/>
                          <a:ea typeface="Times New Roman"/>
                          <a:cs typeface="Times New Roman"/>
                          <a:sym typeface="Times New Roman"/>
                        </a:rPr>
                        <a:t>CDIR-Tree, SFC-Quad, LSTI</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ctr" rtl="0">
                        <a:spcBef>
                          <a:spcPts val="0"/>
                        </a:spcBef>
                        <a:spcAft>
                          <a:spcPts val="0"/>
                        </a:spcAft>
                        <a:buNone/>
                      </a:pPr>
                      <a:r>
                        <a:rPr lang="en-US" sz="1400" b="1" u="none" strike="noStrike" cap="none">
                          <a:solidFill>
                            <a:srgbClr val="E97500"/>
                          </a:solidFill>
                          <a:latin typeface="Times New Roman"/>
                          <a:ea typeface="Times New Roman"/>
                          <a:cs typeface="Times New Roman"/>
                          <a:sym typeface="Times New Roman"/>
                        </a:rPr>
                        <a:t>WISK</a:t>
                      </a:r>
                      <a:endParaRPr sz="1400" b="1" u="none" strike="noStrike" cap="none">
                        <a:solidFill>
                          <a:srgbClr val="E97500"/>
                        </a:solidFill>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7"/>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17</a:t>
            </a:fld>
            <a:endParaRPr/>
          </a:p>
        </p:txBody>
      </p:sp>
      <p:sp>
        <p:nvSpPr>
          <p:cNvPr id="439" name="Google Shape;439;p17"/>
          <p:cNvSpPr txBox="1"/>
          <p:nvPr/>
        </p:nvSpPr>
        <p:spPr>
          <a:xfrm>
            <a:off x="177800" y="921936"/>
            <a:ext cx="84022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F9000"/>
              </a:buClr>
              <a:buSzPts val="1260"/>
              <a:buFont typeface="Times New Roman"/>
              <a:buNone/>
            </a:pPr>
            <a:r>
              <a:rPr lang="en-US" sz="1800" b="0" i="0" u="none" strike="noStrike" cap="none">
                <a:solidFill>
                  <a:srgbClr val="000000"/>
                </a:solidFill>
                <a:latin typeface="Times New Roman"/>
                <a:ea typeface="Times New Roman"/>
                <a:cs typeface="Times New Roman"/>
                <a:sym typeface="Times New Roman"/>
              </a:rPr>
              <a:t>WISK: A Workload-aware Learned Index for Spatial Keyword Queries</a:t>
            </a:r>
            <a:endParaRPr/>
          </a:p>
        </p:txBody>
      </p:sp>
      <p:sp>
        <p:nvSpPr>
          <p:cNvPr id="440" name="Google Shape;440;p17"/>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Thank you!</a:t>
            </a:r>
            <a:endParaRPr sz="2400" b="1">
              <a:solidFill>
                <a:srgbClr val="E97500"/>
              </a:solidFill>
              <a:latin typeface="Garamond"/>
              <a:ea typeface="Garamond"/>
              <a:cs typeface="Garamond"/>
              <a:sym typeface="Garamond"/>
            </a:endParaRPr>
          </a:p>
        </p:txBody>
      </p:sp>
      <p:cxnSp>
        <p:nvCxnSpPr>
          <p:cNvPr id="441" name="Google Shape;441;p17"/>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sp>
        <p:nvSpPr>
          <p:cNvPr id="442" name="Google Shape;442;p17"/>
          <p:cNvSpPr txBox="1"/>
          <p:nvPr/>
        </p:nvSpPr>
        <p:spPr>
          <a:xfrm>
            <a:off x="249806" y="1612879"/>
            <a:ext cx="8520599" cy="958871"/>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err="1">
                <a:solidFill>
                  <a:srgbClr val="000000"/>
                </a:solidFill>
                <a:latin typeface="Times New Roman"/>
                <a:ea typeface="Times New Roman"/>
                <a:cs typeface="Times New Roman"/>
                <a:sym typeface="Times New Roman"/>
              </a:rPr>
              <a:t>Yufan</a:t>
            </a:r>
            <a:r>
              <a:rPr lang="en-US" sz="1800" b="1" i="0" u="none" strike="noStrike" cap="none" dirty="0">
                <a:solidFill>
                  <a:srgbClr val="000000"/>
                </a:solidFill>
                <a:latin typeface="Times New Roman"/>
                <a:ea typeface="Times New Roman"/>
                <a:cs typeface="Times New Roman"/>
                <a:sym typeface="Times New Roman"/>
              </a:rPr>
              <a:t> Sheng</a:t>
            </a:r>
            <a:r>
              <a:rPr lang="en-US" sz="1800" b="0" i="0" u="none" strike="noStrike" cap="none" dirty="0">
                <a:solidFill>
                  <a:srgbClr val="000000"/>
                </a:solidFill>
                <a:latin typeface="Times New Roman"/>
                <a:ea typeface="Times New Roman"/>
                <a:cs typeface="Times New Roman"/>
                <a:sym typeface="Times New Roman"/>
              </a:rPr>
              <a:t>, Xin Cao*, </a:t>
            </a:r>
            <a:r>
              <a:rPr lang="en-US" sz="1800" b="0" i="0" u="none" strike="noStrike" cap="none" dirty="0" err="1">
                <a:solidFill>
                  <a:srgbClr val="000000"/>
                </a:solidFill>
                <a:latin typeface="Times New Roman"/>
                <a:ea typeface="Times New Roman"/>
                <a:cs typeface="Times New Roman"/>
                <a:sym typeface="Times New Roman"/>
              </a:rPr>
              <a:t>Yixiang</a:t>
            </a:r>
            <a:r>
              <a:rPr lang="en-US" sz="1800" b="0" i="0" u="none" strike="noStrike" cap="none" dirty="0">
                <a:solidFill>
                  <a:srgbClr val="000000"/>
                </a:solidFill>
                <a:latin typeface="Times New Roman"/>
                <a:ea typeface="Times New Roman"/>
                <a:cs typeface="Times New Roman"/>
                <a:sym typeface="Times New Roman"/>
              </a:rPr>
              <a:t> Fang,  </a:t>
            </a:r>
            <a:r>
              <a:rPr lang="en-US" sz="1800" b="0" i="0" u="none" strike="noStrike" cap="none" dirty="0" err="1">
                <a:solidFill>
                  <a:srgbClr val="000000"/>
                </a:solidFill>
                <a:latin typeface="Times New Roman"/>
                <a:ea typeface="Times New Roman"/>
                <a:cs typeface="Times New Roman"/>
                <a:sym typeface="Times New Roman"/>
              </a:rPr>
              <a:t>Kaiqi</a:t>
            </a:r>
            <a:r>
              <a:rPr lang="en-US" sz="1800" b="0" i="0" u="none" strike="noStrike" cap="none" dirty="0">
                <a:solidFill>
                  <a:srgbClr val="000000"/>
                </a:solidFill>
                <a:latin typeface="Times New Roman"/>
                <a:ea typeface="Times New Roman"/>
                <a:cs typeface="Times New Roman"/>
                <a:sym typeface="Times New Roman"/>
              </a:rPr>
              <a:t> Zhao, Jianzhong Qi, Gao Cong, Wenjie Zhang</a:t>
            </a:r>
            <a:endParaRPr dirty="0"/>
          </a:p>
          <a:p>
            <a:pPr marL="0" marR="0" lvl="0" indent="0" algn="l" rtl="0">
              <a:lnSpc>
                <a:spcPct val="90000"/>
              </a:lnSpc>
              <a:spcBef>
                <a:spcPts val="0"/>
              </a:spcBef>
              <a:spcAft>
                <a:spcPts val="0"/>
              </a:spcAft>
              <a:buClr>
                <a:schemeClr val="dk1"/>
              </a:buClr>
              <a:buSzPts val="1800"/>
              <a:buFont typeface="Arial"/>
              <a:buNone/>
            </a:pPr>
            <a:r>
              <a:rPr lang="en-US" sz="1800" b="0" i="1" u="none" strike="noStrike" cap="none" dirty="0" err="1">
                <a:solidFill>
                  <a:schemeClr val="dk1"/>
                </a:solidFill>
                <a:latin typeface="Times New Roman"/>
                <a:ea typeface="Times New Roman"/>
                <a:cs typeface="Times New Roman"/>
                <a:sym typeface="Times New Roman"/>
              </a:rPr>
              <a:t>yufan.sheng@unsw.edu.au</a:t>
            </a:r>
            <a:endParaRPr sz="1800" b="0" i="1"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2</a:t>
            </a:fld>
            <a:endParaRPr/>
          </a:p>
        </p:txBody>
      </p:sp>
      <p:sp>
        <p:nvSpPr>
          <p:cNvPr id="101" name="Google Shape;101;p2"/>
          <p:cNvSpPr txBox="1"/>
          <p:nvPr/>
        </p:nvSpPr>
        <p:spPr>
          <a:xfrm>
            <a:off x="307975" y="925145"/>
            <a:ext cx="6065732" cy="34470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1" i="0" u="none" strike="noStrike" cap="none" dirty="0">
                <a:solidFill>
                  <a:srgbClr val="000000"/>
                </a:solidFill>
                <a:latin typeface="Times New Roman"/>
                <a:ea typeface="Times New Roman"/>
                <a:cs typeface="Times New Roman"/>
                <a:sym typeface="Times New Roman"/>
              </a:rPr>
              <a:t>Geo-textual objects</a:t>
            </a:r>
            <a:r>
              <a:rPr lang="en-US" sz="1800" b="0" i="0" u="none" strike="noStrike" cap="none" dirty="0">
                <a:solidFill>
                  <a:srgbClr val="000000"/>
                </a:solidFill>
                <a:latin typeface="Times New Roman"/>
                <a:ea typeface="Times New Roman"/>
                <a:cs typeface="Times New Roman"/>
                <a:sym typeface="Times New Roman"/>
              </a:rPr>
              <a:t>: stores, tourist attractions, business, etc.</a:t>
            </a:r>
            <a:endParaRPr dirty="0"/>
          </a:p>
          <a:p>
            <a:pPr marL="285750" marR="0" lvl="8" indent="-285750" algn="l" rtl="0">
              <a:lnSpc>
                <a:spcPct val="100000"/>
              </a:lnSpc>
              <a:spcBef>
                <a:spcPts val="0"/>
              </a:spcBef>
              <a:spcAft>
                <a:spcPts val="0"/>
              </a:spcAft>
              <a:buClr>
                <a:srgbClr val="E97500"/>
              </a:buClr>
              <a:buSzPts val="1600"/>
              <a:buFont typeface="Arial"/>
              <a:buChar char="•"/>
            </a:pPr>
            <a:r>
              <a:rPr lang="en-US" sz="1600" b="0" i="0" u="none" strike="noStrike" cap="none" dirty="0">
                <a:solidFill>
                  <a:srgbClr val="E97500"/>
                </a:solidFill>
                <a:latin typeface="Times New Roman"/>
                <a:ea typeface="Times New Roman"/>
                <a:cs typeface="Times New Roman"/>
                <a:sym typeface="Times New Roman"/>
              </a:rPr>
              <a:t>Geographical location (e.g. Latitude 33°51'S, Longitude 151°12'E)</a:t>
            </a:r>
            <a:endParaRPr dirty="0"/>
          </a:p>
          <a:p>
            <a:pPr marL="285750" marR="0" lvl="7" indent="-285750" algn="l" rtl="0">
              <a:lnSpc>
                <a:spcPct val="100000"/>
              </a:lnSpc>
              <a:spcBef>
                <a:spcPts val="0"/>
              </a:spcBef>
              <a:spcAft>
                <a:spcPts val="0"/>
              </a:spcAft>
              <a:buClr>
                <a:srgbClr val="E97500"/>
              </a:buClr>
              <a:buSzPts val="1600"/>
              <a:buFont typeface="Arial"/>
              <a:buChar char="•"/>
            </a:pPr>
            <a:r>
              <a:rPr lang="en-US" sz="1600" b="0" i="0" u="none" strike="noStrike" cap="none" dirty="0">
                <a:solidFill>
                  <a:srgbClr val="E97500"/>
                </a:solidFill>
                <a:latin typeface="Times New Roman"/>
                <a:ea typeface="Times New Roman"/>
                <a:cs typeface="Times New Roman"/>
                <a:sym typeface="Times New Roman"/>
              </a:rPr>
              <a:t>Text description (e.g. opera, live, car park)</a:t>
            </a:r>
            <a:endParaRPr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E975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Times New Roman"/>
              <a:buNone/>
            </a:pPr>
            <a:r>
              <a:rPr lang="en-US" sz="1800" b="1" i="0" u="none" strike="noStrike" cap="none" dirty="0">
                <a:solidFill>
                  <a:srgbClr val="000000"/>
                </a:solidFill>
                <a:latin typeface="Times New Roman"/>
                <a:ea typeface="Times New Roman"/>
                <a:cs typeface="Times New Roman"/>
                <a:sym typeface="Times New Roman"/>
              </a:rPr>
              <a:t>Spatial keyword query</a:t>
            </a:r>
            <a:r>
              <a:rPr lang="en-US" sz="1800" b="0" i="0" u="none" strike="noStrike" cap="none" dirty="0">
                <a:solidFill>
                  <a:srgbClr val="000000"/>
                </a:solidFill>
                <a:latin typeface="Times New Roman"/>
                <a:ea typeface="Times New Roman"/>
                <a:cs typeface="Times New Roman"/>
                <a:sym typeface="Times New Roman"/>
              </a:rPr>
              <a:t>: </a:t>
            </a:r>
            <a:r>
              <a:rPr lang="en-US" sz="1800" b="0" i="0" u="none" strike="noStrike" cap="none" dirty="0">
                <a:solidFill>
                  <a:srgbClr val="E97500"/>
                </a:solidFill>
                <a:latin typeface="Times New Roman"/>
                <a:ea typeface="Times New Roman"/>
                <a:cs typeface="Times New Roman"/>
                <a:sym typeface="Times New Roman"/>
              </a:rPr>
              <a:t>retrieve the resultant object combining spatial query and keyword search.</a:t>
            </a:r>
            <a:endParaRPr dirty="0"/>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Times New Roman"/>
                <a:ea typeface="Times New Roman"/>
                <a:cs typeface="Times New Roman"/>
                <a:sym typeface="Times New Roman"/>
              </a:rPr>
              <a:t>Spatial query: </a:t>
            </a:r>
            <a:r>
              <a:rPr lang="en-US" sz="1600" b="1" i="0" u="none" strike="noStrike" cap="none" dirty="0">
                <a:solidFill>
                  <a:srgbClr val="E97500"/>
                </a:solidFill>
                <a:latin typeface="Times New Roman"/>
                <a:ea typeface="Times New Roman"/>
                <a:cs typeface="Times New Roman"/>
                <a:sym typeface="Times New Roman"/>
              </a:rPr>
              <a:t>range query</a:t>
            </a:r>
            <a:r>
              <a:rPr lang="en-US" sz="1600" b="0" i="0" u="none" strike="noStrike" cap="none" dirty="0">
                <a:solidFill>
                  <a:srgbClr val="E97500"/>
                </a:solidFill>
                <a:latin typeface="Times New Roman"/>
                <a:ea typeface="Times New Roman"/>
                <a:cs typeface="Times New Roman"/>
                <a:sym typeface="Times New Roman"/>
              </a:rPr>
              <a:t>, k-NN query.</a:t>
            </a:r>
            <a:endParaRPr sz="1600" b="0" i="0" u="none" strike="noStrike" cap="none" dirty="0">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Times New Roman"/>
                <a:ea typeface="Times New Roman"/>
                <a:cs typeface="Times New Roman"/>
                <a:sym typeface="Times New Roman"/>
              </a:rPr>
              <a:t>Keyword search: </a:t>
            </a:r>
            <a:r>
              <a:rPr lang="en-US" sz="1600" b="1" i="0" u="none" strike="noStrike" cap="none" dirty="0">
                <a:solidFill>
                  <a:srgbClr val="E97500"/>
                </a:solidFill>
                <a:latin typeface="Times New Roman"/>
                <a:ea typeface="Times New Roman"/>
                <a:cs typeface="Times New Roman"/>
                <a:sym typeface="Times New Roman"/>
              </a:rPr>
              <a:t>Boolean search</a:t>
            </a:r>
            <a:r>
              <a:rPr lang="en-US" sz="1600" b="0" i="0" u="none" strike="noStrike" cap="none" dirty="0">
                <a:solidFill>
                  <a:srgbClr val="E97500"/>
                </a:solidFill>
                <a:latin typeface="Times New Roman"/>
                <a:ea typeface="Times New Roman"/>
                <a:cs typeface="Times New Roman"/>
                <a:sym typeface="Times New Roman"/>
              </a:rPr>
              <a:t>, ranking-based search</a:t>
            </a:r>
            <a:r>
              <a:rPr lang="en-US" sz="1600" b="0" i="0" u="none" strike="noStrike" cap="none" dirty="0">
                <a:solidFill>
                  <a:srgbClr val="E97500"/>
                </a:solidFill>
                <a:latin typeface="Arial"/>
                <a:ea typeface="Arial"/>
                <a:cs typeface="Arial"/>
                <a:sym typeface="Arial"/>
              </a:rPr>
              <a:t>.</a:t>
            </a:r>
            <a:endParaRPr dirty="0"/>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E975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Times New Roman"/>
              <a:buNone/>
            </a:pPr>
            <a:r>
              <a:rPr lang="en-US" sz="1800" b="1" i="0" u="none" strike="noStrike" cap="none" dirty="0">
                <a:solidFill>
                  <a:srgbClr val="000000"/>
                </a:solidFill>
                <a:latin typeface="Times New Roman"/>
                <a:ea typeface="Times New Roman"/>
                <a:cs typeface="Times New Roman"/>
                <a:sym typeface="Times New Roman"/>
              </a:rPr>
              <a:t>Spatial keyword index</a:t>
            </a:r>
            <a:r>
              <a:rPr lang="en-US" sz="1800" b="0" i="0" u="none" strike="noStrike" cap="none" dirty="0">
                <a:solidFill>
                  <a:srgbClr val="000000"/>
                </a:solidFill>
                <a:latin typeface="Times New Roman"/>
                <a:ea typeface="Times New Roman"/>
                <a:cs typeface="Times New Roman"/>
                <a:sym typeface="Times New Roman"/>
              </a:rPr>
              <a:t>: </a:t>
            </a:r>
            <a:r>
              <a:rPr lang="en-US" sz="1800" b="0" i="0" u="none" strike="noStrike" cap="none" dirty="0">
                <a:solidFill>
                  <a:srgbClr val="E97500"/>
                </a:solidFill>
                <a:latin typeface="Times New Roman"/>
                <a:ea typeface="Times New Roman"/>
                <a:cs typeface="Times New Roman"/>
                <a:sym typeface="Times New Roman"/>
              </a:rPr>
              <a:t>integrate spatial index into textual index</a:t>
            </a:r>
            <a:r>
              <a:rPr lang="en-US" sz="1800" b="0" i="0" u="none" strike="noStrike" cap="none" baseline="30000" dirty="0">
                <a:solidFill>
                  <a:srgbClr val="E97500"/>
                </a:solidFill>
                <a:latin typeface="Times New Roman"/>
                <a:ea typeface="Times New Roman"/>
                <a:cs typeface="Times New Roman"/>
                <a:sym typeface="Times New Roman"/>
              </a:rPr>
              <a:t> [1]</a:t>
            </a:r>
            <a:endParaRPr sz="1800" b="0" i="0" u="none" strike="noStrike" cap="none" baseline="30000" dirty="0">
              <a:solidFill>
                <a:srgbClr val="E975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Times New Roman"/>
                <a:ea typeface="Times New Roman"/>
                <a:cs typeface="Times New Roman"/>
                <a:sym typeface="Times New Roman"/>
              </a:rPr>
              <a:t>Combination schema: </a:t>
            </a:r>
            <a:r>
              <a:rPr lang="en-US" sz="1600" b="0" i="0" u="none" strike="noStrike" cap="none" dirty="0">
                <a:solidFill>
                  <a:srgbClr val="E97500"/>
                </a:solidFill>
                <a:latin typeface="Times New Roman"/>
                <a:ea typeface="Times New Roman"/>
                <a:cs typeface="Times New Roman"/>
                <a:sym typeface="Times New Roman"/>
              </a:rPr>
              <a:t>spatial-first/textual-first integration, </a:t>
            </a:r>
            <a:r>
              <a:rPr lang="en-US" sz="1600" b="1" i="0" u="none" strike="noStrike" cap="none" dirty="0">
                <a:solidFill>
                  <a:srgbClr val="E97500"/>
                </a:solidFill>
                <a:latin typeface="Times New Roman"/>
                <a:ea typeface="Times New Roman"/>
                <a:cs typeface="Times New Roman"/>
                <a:sym typeface="Times New Roman"/>
              </a:rPr>
              <a:t>tight integration</a:t>
            </a:r>
            <a:endParaRPr sz="1600" b="1" i="0" u="none" strike="noStrike" cap="none" baseline="30000" dirty="0">
              <a:solidFill>
                <a:srgbClr val="E97500"/>
              </a:solidFill>
              <a:latin typeface="Times New Roman"/>
              <a:ea typeface="Times New Roman"/>
              <a:cs typeface="Times New Roman"/>
              <a:sym typeface="Times New Roman"/>
            </a:endParaRPr>
          </a:p>
        </p:txBody>
      </p:sp>
      <p:sp>
        <p:nvSpPr>
          <p:cNvPr id="102" name="Google Shape;102;p2" descr="Special Issue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descr="Special Issues"/>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dirty="0">
                <a:solidFill>
                  <a:srgbClr val="E97500"/>
                </a:solidFill>
                <a:latin typeface="Garamond"/>
                <a:ea typeface="Garamond"/>
                <a:cs typeface="Garamond"/>
                <a:sym typeface="Garamond"/>
              </a:rPr>
              <a:t>Introduction</a:t>
            </a:r>
            <a:endParaRPr sz="2400" b="1" dirty="0">
              <a:solidFill>
                <a:srgbClr val="E97500"/>
              </a:solidFill>
              <a:latin typeface="Garamond"/>
              <a:ea typeface="Garamond"/>
              <a:cs typeface="Garamond"/>
              <a:sym typeface="Garamond"/>
            </a:endParaRPr>
          </a:p>
        </p:txBody>
      </p:sp>
      <p:cxnSp>
        <p:nvCxnSpPr>
          <p:cNvPr id="105" name="Google Shape;105;p2"/>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pic>
        <p:nvPicPr>
          <p:cNvPr id="106" name="Google Shape;106;p2"/>
          <p:cNvPicPr preferRelativeResize="0"/>
          <p:nvPr/>
        </p:nvPicPr>
        <p:blipFill rotWithShape="1">
          <a:blip r:embed="rId3">
            <a:alphaModFix/>
          </a:blip>
          <a:srcRect/>
          <a:stretch/>
        </p:blipFill>
        <p:spPr>
          <a:xfrm>
            <a:off x="6714820" y="831352"/>
            <a:ext cx="1850707" cy="4312148"/>
          </a:xfrm>
          <a:prstGeom prst="rect">
            <a:avLst/>
          </a:prstGeom>
          <a:noFill/>
          <a:ln>
            <a:noFill/>
          </a:ln>
        </p:spPr>
      </p:pic>
      <p:cxnSp>
        <p:nvCxnSpPr>
          <p:cNvPr id="107" name="Google Shape;107;p2"/>
          <p:cNvCxnSpPr/>
          <p:nvPr/>
        </p:nvCxnSpPr>
        <p:spPr>
          <a:xfrm>
            <a:off x="206118" y="4605524"/>
            <a:ext cx="6508702" cy="0"/>
          </a:xfrm>
          <a:prstGeom prst="straightConnector1">
            <a:avLst/>
          </a:prstGeom>
          <a:noFill/>
          <a:ln w="9525" cap="flat" cmpd="sng">
            <a:solidFill>
              <a:srgbClr val="BF9000"/>
            </a:solidFill>
            <a:prstDash val="solid"/>
            <a:miter lim="800000"/>
            <a:headEnd type="none" w="sm" len="sm"/>
            <a:tailEnd type="none" w="sm" len="sm"/>
          </a:ln>
        </p:spPr>
      </p:cxnSp>
      <p:sp>
        <p:nvSpPr>
          <p:cNvPr id="108" name="Google Shape;108;p2"/>
          <p:cNvSpPr/>
          <p:nvPr/>
        </p:nvSpPr>
        <p:spPr>
          <a:xfrm>
            <a:off x="177800" y="4641655"/>
            <a:ext cx="6537020" cy="400110"/>
          </a:xfrm>
          <a:prstGeom prst="rect">
            <a:avLst/>
          </a:prstGeom>
          <a:noFill/>
          <a:ln>
            <a:noFill/>
          </a:ln>
        </p:spPr>
        <p:txBody>
          <a:bodyPr spcFirstLastPara="1" wrap="square" lIns="91425" tIns="45700" rIns="91425" bIns="45700" anchor="t" anchorCtr="0">
            <a:spAutoFit/>
          </a:bodyPr>
          <a:lstStyle/>
          <a:p>
            <a:pPr marL="0" marR="0" lvl="0" indent="-63500" algn="l" rtl="0">
              <a:lnSpc>
                <a:spcPct val="100000"/>
              </a:lnSpc>
              <a:spcBef>
                <a:spcPts val="0"/>
              </a:spcBef>
              <a:spcAft>
                <a:spcPts val="0"/>
              </a:spcAft>
              <a:buClr>
                <a:srgbClr val="000000"/>
              </a:buClr>
              <a:buSzPts val="1000"/>
              <a:buFont typeface="Arial"/>
              <a:buAutoNum type="arabicPeriod"/>
            </a:pPr>
            <a:r>
              <a:rPr lang="en-US" sz="1000" b="0" i="0" u="none" strike="noStrike" cap="none">
                <a:solidFill>
                  <a:srgbClr val="000000"/>
                </a:solidFill>
                <a:latin typeface="Arial"/>
                <a:ea typeface="Arial"/>
                <a:cs typeface="Arial"/>
                <a:sym typeface="Arial"/>
              </a:rPr>
              <a:t>Chen, Z., Chen, L., Cong, G., Jensen, C. S.: Location-and keyword-based querying of geo-textual data: a survey. In: The VLDB Journal, pp 603-640 (2021).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a:stretch/>
        </p:blipFill>
        <p:spPr>
          <a:xfrm>
            <a:off x="674944" y="2258530"/>
            <a:ext cx="2873143" cy="2160000"/>
          </a:xfrm>
          <a:prstGeom prst="rect">
            <a:avLst/>
          </a:prstGeom>
          <a:noFill/>
          <a:ln>
            <a:noFill/>
          </a:ln>
        </p:spPr>
      </p:pic>
      <p:sp>
        <p:nvSpPr>
          <p:cNvPr id="114" name="Google Shape;114;p3"/>
          <p:cNvSpPr txBox="1"/>
          <p:nvPr/>
        </p:nvSpPr>
        <p:spPr>
          <a:xfrm>
            <a:off x="177800" y="4708737"/>
            <a:ext cx="87949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97500"/>
              </a:buClr>
              <a:buSzPts val="1800"/>
              <a:buFont typeface="Times New Roman"/>
              <a:buNone/>
            </a:pPr>
            <a:r>
              <a:rPr lang="en-US" sz="1800" b="0" i="1" u="none" strike="noStrike" cap="none">
                <a:solidFill>
                  <a:srgbClr val="E97500"/>
                </a:solidFill>
                <a:latin typeface="Times New Roman"/>
                <a:ea typeface="Times New Roman"/>
                <a:cs typeface="Times New Roman"/>
                <a:sym typeface="Times New Roman"/>
              </a:rPr>
              <a:t>Solution: query-driven partition + RL packing</a:t>
            </a:r>
            <a:endParaRPr/>
          </a:p>
        </p:txBody>
      </p:sp>
      <p:sp>
        <p:nvSpPr>
          <p:cNvPr id="115" name="Google Shape;115;p3"/>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3</a:t>
            </a:fld>
            <a:endParaRPr/>
          </a:p>
        </p:txBody>
      </p:sp>
      <p:sp>
        <p:nvSpPr>
          <p:cNvPr id="116" name="Google Shape;116;p3"/>
          <p:cNvSpPr txBox="1"/>
          <p:nvPr/>
        </p:nvSpPr>
        <p:spPr>
          <a:xfrm>
            <a:off x="177800" y="941243"/>
            <a:ext cx="879494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strike="noStrike" cap="none" dirty="0">
                <a:solidFill>
                  <a:schemeClr val="dk1"/>
                </a:solidFill>
                <a:latin typeface="Times New Roman"/>
                <a:ea typeface="Times New Roman"/>
                <a:cs typeface="Times New Roman"/>
                <a:sym typeface="Times New Roman"/>
              </a:rPr>
              <a:t>However, traditional indexes only consider the distribution of the underlying data.</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strike="noStrike" cap="none" dirty="0">
                <a:solidFill>
                  <a:schemeClr val="dk1"/>
                </a:solidFill>
                <a:latin typeface="Times New Roman"/>
                <a:ea typeface="Times New Roman"/>
                <a:cs typeface="Times New Roman"/>
                <a:sym typeface="Times New Roman"/>
              </a:rPr>
              <a:t>Challenge 1: how to utilize the information from the query workload? </a:t>
            </a:r>
            <a:endParaRPr dirty="0"/>
          </a:p>
        </p:txBody>
      </p:sp>
      <p:sp>
        <p:nvSpPr>
          <p:cNvPr id="117" name="Google Shape;117;p3"/>
          <p:cNvSpPr/>
          <p:nvPr/>
        </p:nvSpPr>
        <p:spPr>
          <a:xfrm>
            <a:off x="249807" y="1904530"/>
            <a:ext cx="843375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n-US" sz="1400" b="0" i="1" u="none" strike="noStrike" cap="none" dirty="0">
                <a:solidFill>
                  <a:schemeClr val="dk1"/>
                </a:solidFill>
                <a:latin typeface="Arial"/>
                <a:ea typeface="Arial"/>
                <a:cs typeface="Arial"/>
                <a:sym typeface="Arial"/>
              </a:rPr>
              <a:t>Assume two queries (red) have different keywords (e.g. q</a:t>
            </a:r>
            <a:r>
              <a:rPr lang="en-US" sz="1400" b="0" i="1" u="none" strike="noStrike" cap="none" baseline="-25000" dirty="0">
                <a:solidFill>
                  <a:schemeClr val="dk1"/>
                </a:solidFill>
                <a:latin typeface="Arial"/>
                <a:ea typeface="Arial"/>
                <a:cs typeface="Arial"/>
                <a:sym typeface="Arial"/>
              </a:rPr>
              <a:t>1</a:t>
            </a:r>
            <a:r>
              <a:rPr lang="en-US" sz="1400" b="0" i="1" u="none" strike="noStrike" cap="none" dirty="0">
                <a:solidFill>
                  <a:schemeClr val="dk1"/>
                </a:solidFill>
                <a:latin typeface="Arial"/>
                <a:ea typeface="Arial"/>
                <a:cs typeface="Arial"/>
                <a:sym typeface="Arial"/>
              </a:rPr>
              <a:t>.kws = {Park, BBQ}, q</a:t>
            </a:r>
            <a:r>
              <a:rPr lang="en-US" sz="1400" b="0" i="1" u="none" strike="noStrike" cap="none" baseline="-25000" dirty="0">
                <a:solidFill>
                  <a:schemeClr val="dk1"/>
                </a:solidFill>
                <a:latin typeface="Arial"/>
                <a:ea typeface="Arial"/>
                <a:cs typeface="Arial"/>
                <a:sym typeface="Arial"/>
              </a:rPr>
              <a:t>2</a:t>
            </a:r>
            <a:r>
              <a:rPr lang="en-US" sz="1400" b="0" i="1" u="none" strike="noStrike" cap="none" dirty="0">
                <a:solidFill>
                  <a:schemeClr val="dk1"/>
                </a:solidFill>
                <a:latin typeface="Arial"/>
                <a:ea typeface="Arial"/>
                <a:cs typeface="Arial"/>
                <a:sym typeface="Arial"/>
              </a:rPr>
              <a:t>.kws = {Hotel, Pizza}</a:t>
            </a:r>
            <a:endParaRPr sz="1400" b="0" i="1" u="none" strike="noStrike" cap="none" dirty="0">
              <a:solidFill>
                <a:srgbClr val="FF0000"/>
              </a:solidFill>
              <a:latin typeface="Arial"/>
              <a:ea typeface="Arial"/>
              <a:cs typeface="Arial"/>
              <a:sym typeface="Arial"/>
            </a:endParaRPr>
          </a:p>
        </p:txBody>
      </p:sp>
      <p:sp>
        <p:nvSpPr>
          <p:cNvPr id="118" name="Google Shape;118;p3"/>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Motivation</a:t>
            </a:r>
            <a:endParaRPr sz="2400" b="1">
              <a:solidFill>
                <a:srgbClr val="E97500"/>
              </a:solidFill>
              <a:latin typeface="Garamond"/>
              <a:ea typeface="Garamond"/>
              <a:cs typeface="Garamond"/>
              <a:sym typeface="Garamond"/>
            </a:endParaRPr>
          </a:p>
        </p:txBody>
      </p:sp>
      <p:cxnSp>
        <p:nvCxnSpPr>
          <p:cNvPr id="119" name="Google Shape;119;p3"/>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pic>
        <p:nvPicPr>
          <p:cNvPr id="120" name="Google Shape;120;p3"/>
          <p:cNvPicPr preferRelativeResize="0"/>
          <p:nvPr/>
        </p:nvPicPr>
        <p:blipFill rotWithShape="1">
          <a:blip r:embed="rId4">
            <a:alphaModFix/>
          </a:blip>
          <a:srcRect/>
          <a:stretch/>
        </p:blipFill>
        <p:spPr>
          <a:xfrm>
            <a:off x="5595915" y="2258371"/>
            <a:ext cx="2873143" cy="2160000"/>
          </a:xfrm>
          <a:prstGeom prst="rect">
            <a:avLst/>
          </a:prstGeom>
          <a:noFill/>
          <a:ln>
            <a:noFill/>
          </a:ln>
        </p:spPr>
      </p:pic>
      <p:sp>
        <p:nvSpPr>
          <p:cNvPr id="121" name="Google Shape;121;p3"/>
          <p:cNvSpPr txBox="1"/>
          <p:nvPr/>
        </p:nvSpPr>
        <p:spPr>
          <a:xfrm>
            <a:off x="1255250" y="4452678"/>
            <a:ext cx="17125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 Data-driven</a:t>
            </a:r>
            <a:endParaRPr/>
          </a:p>
        </p:txBody>
      </p:sp>
      <p:sp>
        <p:nvSpPr>
          <p:cNvPr id="122" name="Google Shape;122;p3"/>
          <p:cNvSpPr txBox="1"/>
          <p:nvPr/>
        </p:nvSpPr>
        <p:spPr>
          <a:xfrm>
            <a:off x="6176221" y="4452360"/>
            <a:ext cx="17125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(b) Query-aware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4</a:t>
            </a:fld>
            <a:endParaRPr/>
          </a:p>
        </p:txBody>
      </p:sp>
      <p:sp>
        <p:nvSpPr>
          <p:cNvPr id="128" name="Google Shape;128;p4"/>
          <p:cNvSpPr txBox="1"/>
          <p:nvPr/>
        </p:nvSpPr>
        <p:spPr>
          <a:xfrm>
            <a:off x="177800" y="941243"/>
            <a:ext cx="879494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Multi-dimensional learned index cannot adapt to the high dimensionality scenario.</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Challenge 2: how to consider the </a:t>
            </a:r>
            <a:r>
              <a:rPr lang="en-US" sz="1800" b="1" i="0" u="none" strike="noStrike" cap="none">
                <a:solidFill>
                  <a:schemeClr val="dk1"/>
                </a:solidFill>
                <a:latin typeface="Times New Roman"/>
                <a:ea typeface="Times New Roman"/>
                <a:cs typeface="Times New Roman"/>
                <a:sym typeface="Times New Roman"/>
              </a:rPr>
              <a:t>spatial</a:t>
            </a:r>
            <a:r>
              <a:rPr lang="en-US" sz="1800" b="0" i="0" u="none" strike="noStrike" cap="none">
                <a:solidFill>
                  <a:schemeClr val="dk1"/>
                </a:solidFill>
                <a:latin typeface="Times New Roman"/>
                <a:ea typeface="Times New Roman"/>
                <a:cs typeface="Times New Roman"/>
                <a:sym typeface="Times New Roman"/>
              </a:rPr>
              <a:t> and </a:t>
            </a:r>
            <a:r>
              <a:rPr lang="en-US" sz="1800" b="1" i="0" u="none" strike="noStrike" cap="none">
                <a:solidFill>
                  <a:schemeClr val="dk1"/>
                </a:solidFill>
                <a:latin typeface="Times New Roman"/>
                <a:ea typeface="Times New Roman"/>
                <a:cs typeface="Times New Roman"/>
                <a:sym typeface="Times New Roman"/>
              </a:rPr>
              <a:t>textual</a:t>
            </a:r>
            <a:r>
              <a:rPr lang="en-US" sz="1800" b="0" i="0" u="none" strike="noStrike" cap="none">
                <a:solidFill>
                  <a:schemeClr val="dk1"/>
                </a:solidFill>
                <a:latin typeface="Times New Roman"/>
                <a:ea typeface="Times New Roman"/>
                <a:cs typeface="Times New Roman"/>
                <a:sym typeface="Times New Roman"/>
              </a:rPr>
              <a:t> information simultaneously?</a:t>
            </a:r>
            <a:endParaRPr/>
          </a:p>
        </p:txBody>
      </p:sp>
      <p:sp>
        <p:nvSpPr>
          <p:cNvPr id="129" name="Google Shape;129;p4"/>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Motivation</a:t>
            </a:r>
            <a:endParaRPr sz="2400" b="1">
              <a:solidFill>
                <a:srgbClr val="E97500"/>
              </a:solidFill>
              <a:latin typeface="Garamond"/>
              <a:ea typeface="Garamond"/>
              <a:cs typeface="Garamond"/>
              <a:sym typeface="Garamond"/>
            </a:endParaRPr>
          </a:p>
        </p:txBody>
      </p:sp>
      <p:cxnSp>
        <p:nvCxnSpPr>
          <p:cNvPr id="130" name="Google Shape;130;p4"/>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pic>
        <p:nvPicPr>
          <p:cNvPr id="131" name="Google Shape;131;p4"/>
          <p:cNvPicPr preferRelativeResize="0"/>
          <p:nvPr/>
        </p:nvPicPr>
        <p:blipFill rotWithShape="1">
          <a:blip r:embed="rId3">
            <a:alphaModFix/>
          </a:blip>
          <a:srcRect/>
          <a:stretch/>
        </p:blipFill>
        <p:spPr>
          <a:xfrm>
            <a:off x="674944" y="2460431"/>
            <a:ext cx="2873143" cy="1834266"/>
          </a:xfrm>
          <a:prstGeom prst="rect">
            <a:avLst/>
          </a:prstGeom>
          <a:noFill/>
          <a:ln>
            <a:noFill/>
          </a:ln>
        </p:spPr>
      </p:pic>
      <p:pic>
        <p:nvPicPr>
          <p:cNvPr id="132" name="Google Shape;132;p4"/>
          <p:cNvPicPr preferRelativeResize="0"/>
          <p:nvPr/>
        </p:nvPicPr>
        <p:blipFill rotWithShape="1">
          <a:blip r:embed="rId4">
            <a:alphaModFix/>
          </a:blip>
          <a:srcRect/>
          <a:stretch/>
        </p:blipFill>
        <p:spPr>
          <a:xfrm>
            <a:off x="5595915" y="2461135"/>
            <a:ext cx="2873143" cy="1832540"/>
          </a:xfrm>
          <a:prstGeom prst="rect">
            <a:avLst/>
          </a:prstGeom>
          <a:noFill/>
          <a:ln>
            <a:noFill/>
          </a:ln>
        </p:spPr>
      </p:pic>
      <p:sp>
        <p:nvSpPr>
          <p:cNvPr id="133" name="Google Shape;133;p4"/>
          <p:cNvSpPr txBox="1"/>
          <p:nvPr/>
        </p:nvSpPr>
        <p:spPr>
          <a:xfrm>
            <a:off x="907676" y="4281016"/>
            <a:ext cx="206010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 Loose combination</a:t>
            </a:r>
            <a:endParaRPr/>
          </a:p>
        </p:txBody>
      </p:sp>
      <p:sp>
        <p:nvSpPr>
          <p:cNvPr id="134" name="Google Shape;134;p4"/>
          <p:cNvSpPr txBox="1"/>
          <p:nvPr/>
        </p:nvSpPr>
        <p:spPr>
          <a:xfrm>
            <a:off x="6176221" y="4280698"/>
            <a:ext cx="199286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(b) Tight combination</a:t>
            </a:r>
            <a:endParaRPr/>
          </a:p>
        </p:txBody>
      </p:sp>
      <p:sp>
        <p:nvSpPr>
          <p:cNvPr id="135" name="Google Shape;135;p4"/>
          <p:cNvSpPr txBox="1"/>
          <p:nvPr/>
        </p:nvSpPr>
        <p:spPr>
          <a:xfrm>
            <a:off x="1058891" y="1996961"/>
            <a:ext cx="2105247" cy="307777"/>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a:latin typeface="Arial"/>
                <a:ea typeface="Arial"/>
                <a:cs typeface="Arial"/>
                <a:sym typeface="Arial"/>
              </a:rPr>
              <a:t> </a:t>
            </a:r>
            <a:endParaRPr/>
          </a:p>
        </p:txBody>
      </p:sp>
      <p:sp>
        <p:nvSpPr>
          <p:cNvPr id="136" name="Google Shape;136;p4"/>
          <p:cNvSpPr txBox="1"/>
          <p:nvPr/>
        </p:nvSpPr>
        <p:spPr>
          <a:xfrm>
            <a:off x="5979862" y="2004105"/>
            <a:ext cx="2105247" cy="307777"/>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a:latin typeface="Arial"/>
                <a:ea typeface="Arial"/>
                <a:cs typeface="Arial"/>
                <a:sym typeface="Arial"/>
              </a:rPr>
              <a:t> </a:t>
            </a:r>
            <a:endParaRPr/>
          </a:p>
        </p:txBody>
      </p:sp>
      <p:sp>
        <p:nvSpPr>
          <p:cNvPr id="137" name="Google Shape;137;p4"/>
          <p:cNvSpPr txBox="1"/>
          <p:nvPr/>
        </p:nvSpPr>
        <p:spPr>
          <a:xfrm>
            <a:off x="249807" y="4668372"/>
            <a:ext cx="87949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97500"/>
              </a:buClr>
              <a:buSzPts val="1800"/>
              <a:buFont typeface="Times New Roman"/>
              <a:buNone/>
            </a:pPr>
            <a:r>
              <a:rPr lang="en-US" sz="1800" b="0" i="1" u="none" strike="noStrike" cap="none">
                <a:solidFill>
                  <a:srgbClr val="E97500"/>
                </a:solidFill>
                <a:latin typeface="Times New Roman"/>
                <a:ea typeface="Times New Roman"/>
                <a:cs typeface="Times New Roman"/>
                <a:sym typeface="Times New Roman"/>
              </a:rPr>
              <a:t>Solution: keyword-based CDF models</a:t>
            </a:r>
            <a:endParaRPr/>
          </a:p>
        </p:txBody>
      </p:sp>
      <p:sp>
        <p:nvSpPr>
          <p:cNvPr id="138" name="Google Shape;138;p4"/>
          <p:cNvSpPr txBox="1"/>
          <p:nvPr/>
        </p:nvSpPr>
        <p:spPr>
          <a:xfrm>
            <a:off x="907627" y="199136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500"/>
                                        <p:tgtEl>
                                          <p:spTgt spid="1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5</a:t>
            </a:fld>
            <a:endParaRPr/>
          </a:p>
        </p:txBody>
      </p:sp>
      <p:sp>
        <p:nvSpPr>
          <p:cNvPr id="144" name="Google Shape;144;p5"/>
          <p:cNvSpPr txBox="1"/>
          <p:nvPr/>
        </p:nvSpPr>
        <p:spPr>
          <a:xfrm>
            <a:off x="226206" y="885966"/>
            <a:ext cx="4661800" cy="13542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1" i="0" u="none" strike="noStrike" cap="none">
                <a:solidFill>
                  <a:srgbClr val="000000"/>
                </a:solidFill>
                <a:latin typeface="Times New Roman"/>
                <a:ea typeface="Times New Roman"/>
                <a:cs typeface="Times New Roman"/>
                <a:sym typeface="Times New Roman"/>
              </a:rPr>
              <a:t>SKR Query:</a:t>
            </a:r>
            <a:endParaRPr/>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Given a query </a:t>
            </a:r>
            <a:r>
              <a:rPr lang="en-US" sz="1600" b="0" i="1" u="none" strike="noStrike" cap="none">
                <a:solidFill>
                  <a:srgbClr val="000000"/>
                </a:solidFill>
                <a:latin typeface="Times New Roman"/>
                <a:ea typeface="Times New Roman"/>
                <a:cs typeface="Times New Roman"/>
                <a:sym typeface="Times New Roman"/>
              </a:rPr>
              <a:t>q</a:t>
            </a:r>
            <a:r>
              <a:rPr lang="en-US" sz="1600" b="0" i="0" u="none" strike="noStrike" cap="none">
                <a:solidFill>
                  <a:srgbClr val="000000"/>
                </a:solidFill>
                <a:latin typeface="Times New Roman"/>
                <a:ea typeface="Times New Roman"/>
                <a:cs typeface="Times New Roman"/>
                <a:sym typeface="Times New Roman"/>
              </a:rPr>
              <a:t> with a query region (i.e. </a:t>
            </a:r>
            <a:r>
              <a:rPr lang="en-US" sz="1600" b="0" i="1" u="none" strike="noStrike" cap="none">
                <a:solidFill>
                  <a:srgbClr val="000000"/>
                </a:solidFill>
                <a:latin typeface="Times New Roman"/>
                <a:ea typeface="Times New Roman"/>
                <a:cs typeface="Times New Roman"/>
                <a:sym typeface="Times New Roman"/>
              </a:rPr>
              <a:t>q.area</a:t>
            </a:r>
            <a:r>
              <a:rPr lang="en-US" sz="1600" b="0" i="0" u="none" strike="noStrike" cap="none">
                <a:solidFill>
                  <a:srgbClr val="000000"/>
                </a:solidFill>
                <a:latin typeface="Times New Roman"/>
                <a:ea typeface="Times New Roman"/>
                <a:cs typeface="Times New Roman"/>
                <a:sym typeface="Times New Roman"/>
              </a:rPr>
              <a:t>) and a set of keywords (i.e. </a:t>
            </a:r>
            <a:r>
              <a:rPr lang="en-US" sz="1600" b="0" i="1" u="none" strike="noStrike" cap="none">
                <a:solidFill>
                  <a:srgbClr val="000000"/>
                </a:solidFill>
                <a:latin typeface="Times New Roman"/>
                <a:ea typeface="Times New Roman"/>
                <a:cs typeface="Times New Roman"/>
                <a:sym typeface="Times New Roman"/>
              </a:rPr>
              <a:t>q.kws</a:t>
            </a:r>
            <a:r>
              <a:rPr lang="en-US" sz="1600" b="0" i="0" u="none" strike="noStrike" cap="none">
                <a:solidFill>
                  <a:srgbClr val="000000"/>
                </a:solidFill>
                <a:latin typeface="Times New Roman"/>
                <a:ea typeface="Times New Roman"/>
                <a:cs typeface="Times New Roman"/>
                <a:sym typeface="Times New Roman"/>
              </a:rPr>
              <a:t>), the result of q is a set of objects, which are within the region and at least contain one keyword.</a:t>
            </a:r>
            <a:endParaRPr/>
          </a:p>
        </p:txBody>
      </p:sp>
      <p:sp>
        <p:nvSpPr>
          <p:cNvPr id="145" name="Google Shape;145;p5"/>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Problem Definition</a:t>
            </a:r>
            <a:endParaRPr sz="2400" b="1">
              <a:solidFill>
                <a:srgbClr val="E97500"/>
              </a:solidFill>
              <a:latin typeface="Garamond"/>
              <a:ea typeface="Garamond"/>
              <a:cs typeface="Garamond"/>
              <a:sym typeface="Garamond"/>
            </a:endParaRPr>
          </a:p>
        </p:txBody>
      </p:sp>
      <p:cxnSp>
        <p:nvCxnSpPr>
          <p:cNvPr id="146" name="Google Shape;146;p5"/>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grpSp>
        <p:nvGrpSpPr>
          <p:cNvPr id="147" name="Google Shape;147;p5"/>
          <p:cNvGrpSpPr/>
          <p:nvPr/>
        </p:nvGrpSpPr>
        <p:grpSpPr>
          <a:xfrm>
            <a:off x="4888006" y="1487462"/>
            <a:ext cx="3935217" cy="2351916"/>
            <a:chOff x="3693815" y="1028700"/>
            <a:chExt cx="5398399" cy="3353177"/>
          </a:xfrm>
        </p:grpSpPr>
        <p:sp>
          <p:nvSpPr>
            <p:cNvPr id="148" name="Google Shape;148;p5"/>
            <p:cNvSpPr/>
            <p:nvPr/>
          </p:nvSpPr>
          <p:spPr>
            <a:xfrm>
              <a:off x="3693815" y="1028700"/>
              <a:ext cx="5366161" cy="3353177"/>
            </a:xfrm>
            <a:prstGeom prst="rect">
              <a:avLst/>
            </a:prstGeom>
            <a:no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9" name="Google Shape;149;p5"/>
            <p:cNvSpPr/>
            <p:nvPr/>
          </p:nvSpPr>
          <p:spPr>
            <a:xfrm>
              <a:off x="4056141" y="1574243"/>
              <a:ext cx="89217" cy="89131"/>
            </a:xfrm>
            <a:prstGeom prst="ellipse">
              <a:avLst/>
            </a:prstGeom>
            <a:solidFill>
              <a:schemeClr val="dk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baseline="-25000">
                <a:solidFill>
                  <a:schemeClr val="dk1"/>
                </a:solidFill>
                <a:latin typeface="Times New Roman"/>
                <a:ea typeface="Times New Roman"/>
                <a:cs typeface="Times New Roman"/>
                <a:sym typeface="Times New Roman"/>
              </a:endParaRPr>
            </a:p>
          </p:txBody>
        </p:sp>
        <p:sp>
          <p:nvSpPr>
            <p:cNvPr id="150" name="Google Shape;150;p5"/>
            <p:cNvSpPr/>
            <p:nvPr/>
          </p:nvSpPr>
          <p:spPr>
            <a:xfrm>
              <a:off x="3862366" y="2435025"/>
              <a:ext cx="2599172" cy="1848373"/>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1" name="Google Shape;151;p5"/>
            <p:cNvSpPr txBox="1"/>
            <p:nvPr/>
          </p:nvSpPr>
          <p:spPr>
            <a:xfrm>
              <a:off x="4212764" y="1434142"/>
              <a:ext cx="4845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O</a:t>
              </a:r>
              <a:r>
                <a:rPr lang="en-US" sz="1400" b="0" i="0" u="none" strike="noStrike" cap="none" baseline="-25000">
                  <a:solidFill>
                    <a:srgbClr val="000000"/>
                  </a:solidFill>
                  <a:latin typeface="Times New Roman"/>
                  <a:ea typeface="Times New Roman"/>
                  <a:cs typeface="Times New Roman"/>
                  <a:sym typeface="Times New Roman"/>
                </a:rPr>
                <a:t>4</a:t>
              </a:r>
              <a:r>
                <a:rPr lang="en-US" sz="1400" b="0" i="0" u="none" strike="noStrike" cap="none" baseline="-25000">
                  <a:solidFill>
                    <a:srgbClr val="000000"/>
                  </a:solidFill>
                  <a:latin typeface="Arial"/>
                  <a:ea typeface="Arial"/>
                  <a:cs typeface="Arial"/>
                  <a:sym typeface="Arial"/>
                </a:rPr>
                <a:t> </a:t>
              </a:r>
              <a:endParaRPr sz="1400" b="0" i="0" u="none" strike="noStrike" cap="none" baseline="-25000">
                <a:solidFill>
                  <a:srgbClr val="000000"/>
                </a:solidFill>
                <a:latin typeface="Arial"/>
                <a:ea typeface="Arial"/>
                <a:cs typeface="Arial"/>
                <a:sym typeface="Arial"/>
              </a:endParaRPr>
            </a:p>
          </p:txBody>
        </p:sp>
        <p:sp>
          <p:nvSpPr>
            <p:cNvPr id="152" name="Google Shape;152;p5"/>
            <p:cNvSpPr/>
            <p:nvPr/>
          </p:nvSpPr>
          <p:spPr>
            <a:xfrm>
              <a:off x="4212764" y="2883437"/>
              <a:ext cx="89217" cy="89131"/>
            </a:xfrm>
            <a:prstGeom prst="ellipse">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baseline="-25000">
                <a:solidFill>
                  <a:schemeClr val="dk1"/>
                </a:solidFill>
                <a:latin typeface="Times New Roman"/>
                <a:ea typeface="Times New Roman"/>
                <a:cs typeface="Times New Roman"/>
                <a:sym typeface="Times New Roman"/>
              </a:endParaRPr>
            </a:p>
          </p:txBody>
        </p:sp>
        <p:sp>
          <p:nvSpPr>
            <p:cNvPr id="153" name="Google Shape;153;p5"/>
            <p:cNvSpPr txBox="1"/>
            <p:nvPr/>
          </p:nvSpPr>
          <p:spPr>
            <a:xfrm>
              <a:off x="4359978" y="2751588"/>
              <a:ext cx="6882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O</a:t>
              </a:r>
              <a:r>
                <a:rPr lang="en-US" sz="1400" b="0" i="0" u="none" strike="noStrike" cap="none" baseline="-25000">
                  <a:solidFill>
                    <a:srgbClr val="000000"/>
                  </a:solidFill>
                  <a:latin typeface="Times New Roman"/>
                  <a:ea typeface="Times New Roman"/>
                  <a:cs typeface="Times New Roman"/>
                  <a:sym typeface="Times New Roman"/>
                </a:rPr>
                <a:t>3</a:t>
              </a:r>
              <a:endParaRPr sz="1400" b="0" i="0" u="none" strike="noStrike" cap="none" baseline="-25000">
                <a:solidFill>
                  <a:srgbClr val="000000"/>
                </a:solidFill>
                <a:latin typeface="Times New Roman"/>
                <a:ea typeface="Times New Roman"/>
                <a:cs typeface="Times New Roman"/>
                <a:sym typeface="Times New Roman"/>
              </a:endParaRPr>
            </a:p>
          </p:txBody>
        </p:sp>
        <p:sp>
          <p:nvSpPr>
            <p:cNvPr id="154" name="Google Shape;154;p5"/>
            <p:cNvSpPr/>
            <p:nvPr/>
          </p:nvSpPr>
          <p:spPr>
            <a:xfrm>
              <a:off x="4318097" y="4032039"/>
              <a:ext cx="89217" cy="89131"/>
            </a:xfrm>
            <a:prstGeom prst="ellipse">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baseline="-25000">
                <a:solidFill>
                  <a:schemeClr val="dk1"/>
                </a:solidFill>
                <a:latin typeface="Times New Roman"/>
                <a:ea typeface="Times New Roman"/>
                <a:cs typeface="Times New Roman"/>
                <a:sym typeface="Times New Roman"/>
              </a:endParaRPr>
            </a:p>
          </p:txBody>
        </p:sp>
        <p:sp>
          <p:nvSpPr>
            <p:cNvPr id="155" name="Google Shape;155;p5"/>
            <p:cNvSpPr txBox="1"/>
            <p:nvPr/>
          </p:nvSpPr>
          <p:spPr>
            <a:xfrm>
              <a:off x="4508239" y="3891055"/>
              <a:ext cx="6924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O</a:t>
              </a:r>
              <a:r>
                <a:rPr lang="en-US" sz="1400" b="0" i="0" u="none" strike="noStrike" cap="none" baseline="-25000">
                  <a:solidFill>
                    <a:srgbClr val="000000"/>
                  </a:solidFill>
                  <a:latin typeface="Times New Roman"/>
                  <a:ea typeface="Times New Roman"/>
                  <a:cs typeface="Times New Roman"/>
                  <a:sym typeface="Times New Roman"/>
                </a:rPr>
                <a:t>1</a:t>
              </a:r>
              <a:endParaRPr sz="1400" b="0" i="0" u="none" strike="noStrike" cap="none" baseline="-25000">
                <a:solidFill>
                  <a:srgbClr val="000000"/>
                </a:solidFill>
                <a:latin typeface="Times New Roman"/>
                <a:ea typeface="Times New Roman"/>
                <a:cs typeface="Times New Roman"/>
                <a:sym typeface="Times New Roman"/>
              </a:endParaRPr>
            </a:p>
          </p:txBody>
        </p:sp>
        <p:sp>
          <p:nvSpPr>
            <p:cNvPr id="156" name="Google Shape;156;p5"/>
            <p:cNvSpPr/>
            <p:nvPr/>
          </p:nvSpPr>
          <p:spPr>
            <a:xfrm>
              <a:off x="5804859" y="3519831"/>
              <a:ext cx="89217" cy="89131"/>
            </a:xfrm>
            <a:prstGeom prst="ellipse">
              <a:avLst/>
            </a:prstGeom>
            <a:solidFill>
              <a:schemeClr val="dk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baseline="-25000">
                <a:solidFill>
                  <a:schemeClr val="dk1"/>
                </a:solidFill>
                <a:latin typeface="Times New Roman"/>
                <a:ea typeface="Times New Roman"/>
                <a:cs typeface="Times New Roman"/>
                <a:sym typeface="Times New Roman"/>
              </a:endParaRPr>
            </a:p>
          </p:txBody>
        </p:sp>
        <p:sp>
          <p:nvSpPr>
            <p:cNvPr id="157" name="Google Shape;157;p5"/>
            <p:cNvSpPr txBox="1"/>
            <p:nvPr/>
          </p:nvSpPr>
          <p:spPr>
            <a:xfrm>
              <a:off x="5958553" y="3378189"/>
              <a:ext cx="5963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O</a:t>
              </a:r>
              <a:r>
                <a:rPr lang="en-US" sz="1400" b="0" i="0" u="none" strike="noStrike" cap="none" baseline="-25000">
                  <a:solidFill>
                    <a:srgbClr val="000000"/>
                  </a:solidFill>
                  <a:latin typeface="Times New Roman"/>
                  <a:ea typeface="Times New Roman"/>
                  <a:cs typeface="Times New Roman"/>
                  <a:sym typeface="Times New Roman"/>
                </a:rPr>
                <a:t>2</a:t>
              </a:r>
              <a:endParaRPr sz="1400" b="0" i="0" u="none" strike="noStrike" cap="none" baseline="-25000">
                <a:solidFill>
                  <a:srgbClr val="000000"/>
                </a:solidFill>
                <a:latin typeface="Times New Roman"/>
                <a:ea typeface="Times New Roman"/>
                <a:cs typeface="Times New Roman"/>
                <a:sym typeface="Times New Roman"/>
              </a:endParaRPr>
            </a:p>
          </p:txBody>
        </p:sp>
        <p:sp>
          <p:nvSpPr>
            <p:cNvPr id="158" name="Google Shape;158;p5"/>
            <p:cNvSpPr/>
            <p:nvPr/>
          </p:nvSpPr>
          <p:spPr>
            <a:xfrm>
              <a:off x="7236976" y="2816728"/>
              <a:ext cx="89217" cy="89131"/>
            </a:xfrm>
            <a:prstGeom prst="ellipse">
              <a:avLst/>
            </a:prstGeom>
            <a:solidFill>
              <a:schemeClr val="dk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baseline="-25000">
                <a:solidFill>
                  <a:schemeClr val="dk1"/>
                </a:solidFill>
                <a:latin typeface="Times New Roman"/>
                <a:ea typeface="Times New Roman"/>
                <a:cs typeface="Times New Roman"/>
                <a:sym typeface="Times New Roman"/>
              </a:endParaRPr>
            </a:p>
          </p:txBody>
        </p:sp>
        <p:sp>
          <p:nvSpPr>
            <p:cNvPr id="159" name="Google Shape;159;p5"/>
            <p:cNvSpPr txBox="1"/>
            <p:nvPr/>
          </p:nvSpPr>
          <p:spPr>
            <a:xfrm>
              <a:off x="7384190" y="2676627"/>
              <a:ext cx="7219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O</a:t>
              </a:r>
              <a:r>
                <a:rPr lang="en-US" sz="1400" b="0" i="0" u="none" strike="noStrike" cap="none" baseline="-25000">
                  <a:solidFill>
                    <a:srgbClr val="000000"/>
                  </a:solidFill>
                  <a:latin typeface="Times New Roman"/>
                  <a:ea typeface="Times New Roman"/>
                  <a:cs typeface="Times New Roman"/>
                  <a:sym typeface="Times New Roman"/>
                </a:rPr>
                <a:t>5</a:t>
              </a:r>
              <a:endParaRPr sz="1400" b="0" i="0" u="none" strike="noStrike" cap="none" baseline="-25000">
                <a:solidFill>
                  <a:srgbClr val="000000"/>
                </a:solidFill>
                <a:latin typeface="Times New Roman"/>
                <a:ea typeface="Times New Roman"/>
                <a:cs typeface="Times New Roman"/>
                <a:sym typeface="Times New Roman"/>
              </a:endParaRPr>
            </a:p>
          </p:txBody>
        </p:sp>
        <p:sp>
          <p:nvSpPr>
            <p:cNvPr id="160" name="Google Shape;160;p5"/>
            <p:cNvSpPr/>
            <p:nvPr/>
          </p:nvSpPr>
          <p:spPr>
            <a:xfrm>
              <a:off x="7370003" y="3780881"/>
              <a:ext cx="89217" cy="89131"/>
            </a:xfrm>
            <a:prstGeom prst="ellipse">
              <a:avLst/>
            </a:prstGeom>
            <a:solidFill>
              <a:schemeClr val="dk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baseline="-25000">
                <a:solidFill>
                  <a:schemeClr val="dk1"/>
                </a:solidFill>
                <a:latin typeface="Times New Roman"/>
                <a:ea typeface="Times New Roman"/>
                <a:cs typeface="Times New Roman"/>
                <a:sym typeface="Times New Roman"/>
              </a:endParaRPr>
            </a:p>
          </p:txBody>
        </p:sp>
        <p:sp>
          <p:nvSpPr>
            <p:cNvPr id="161" name="Google Shape;161;p5"/>
            <p:cNvSpPr txBox="1"/>
            <p:nvPr/>
          </p:nvSpPr>
          <p:spPr>
            <a:xfrm>
              <a:off x="7489565" y="3649310"/>
              <a:ext cx="7305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O</a:t>
              </a:r>
              <a:r>
                <a:rPr lang="en-US" sz="1400" b="0" i="0" u="none" strike="noStrike" cap="none" baseline="-25000">
                  <a:solidFill>
                    <a:srgbClr val="000000"/>
                  </a:solidFill>
                  <a:latin typeface="Times New Roman"/>
                  <a:ea typeface="Times New Roman"/>
                  <a:cs typeface="Times New Roman"/>
                  <a:sym typeface="Times New Roman"/>
                </a:rPr>
                <a:t>6 </a:t>
              </a:r>
              <a:endParaRPr sz="1400" b="0" i="0" u="none" strike="noStrike" cap="none" baseline="-25000">
                <a:solidFill>
                  <a:srgbClr val="000000"/>
                </a:solidFill>
                <a:latin typeface="Times New Roman"/>
                <a:ea typeface="Times New Roman"/>
                <a:cs typeface="Times New Roman"/>
                <a:sym typeface="Times New Roman"/>
              </a:endParaRPr>
            </a:p>
          </p:txBody>
        </p:sp>
        <p:sp>
          <p:nvSpPr>
            <p:cNvPr id="162" name="Google Shape;162;p5"/>
            <p:cNvSpPr/>
            <p:nvPr/>
          </p:nvSpPr>
          <p:spPr>
            <a:xfrm>
              <a:off x="7006849" y="1897408"/>
              <a:ext cx="89217" cy="89131"/>
            </a:xfrm>
            <a:prstGeom prst="ellipse">
              <a:avLst/>
            </a:prstGeom>
            <a:solidFill>
              <a:schemeClr val="dk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baseline="-25000">
                <a:solidFill>
                  <a:schemeClr val="dk1"/>
                </a:solidFill>
                <a:latin typeface="Times New Roman"/>
                <a:ea typeface="Times New Roman"/>
                <a:cs typeface="Times New Roman"/>
                <a:sym typeface="Times New Roman"/>
              </a:endParaRPr>
            </a:p>
          </p:txBody>
        </p:sp>
        <p:sp>
          <p:nvSpPr>
            <p:cNvPr id="163" name="Google Shape;163;p5"/>
            <p:cNvSpPr txBox="1"/>
            <p:nvPr/>
          </p:nvSpPr>
          <p:spPr>
            <a:xfrm>
              <a:off x="7111760" y="1765396"/>
              <a:ext cx="5523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O</a:t>
              </a:r>
              <a:r>
                <a:rPr lang="en-US" sz="1400" b="0" i="0" u="none" strike="noStrike" cap="none" baseline="-25000">
                  <a:solidFill>
                    <a:srgbClr val="000000"/>
                  </a:solidFill>
                  <a:latin typeface="Times New Roman"/>
                  <a:ea typeface="Times New Roman"/>
                  <a:cs typeface="Times New Roman"/>
                  <a:sym typeface="Times New Roman"/>
                </a:rPr>
                <a:t>7 </a:t>
              </a:r>
              <a:endParaRPr sz="1400" b="0" i="0" u="none" strike="noStrike" cap="none" baseline="-25000">
                <a:solidFill>
                  <a:srgbClr val="000000"/>
                </a:solidFill>
                <a:latin typeface="Times New Roman"/>
                <a:ea typeface="Times New Roman"/>
                <a:cs typeface="Times New Roman"/>
                <a:sym typeface="Times New Roman"/>
              </a:endParaRPr>
            </a:p>
          </p:txBody>
        </p:sp>
        <p:sp>
          <p:nvSpPr>
            <p:cNvPr id="164" name="Google Shape;164;p5"/>
            <p:cNvSpPr txBox="1"/>
            <p:nvPr/>
          </p:nvSpPr>
          <p:spPr>
            <a:xfrm>
              <a:off x="5894077" y="1481744"/>
              <a:ext cx="3165899" cy="4388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{Chinese, Asian, Restaurant}</a:t>
              </a:r>
              <a:endParaRPr sz="1400" b="0" i="0" u="none" strike="noStrike" cap="none">
                <a:solidFill>
                  <a:srgbClr val="000000"/>
                </a:solidFill>
                <a:latin typeface="Times New Roman"/>
                <a:ea typeface="Times New Roman"/>
                <a:cs typeface="Times New Roman"/>
                <a:sym typeface="Times New Roman"/>
              </a:endParaRPr>
            </a:p>
          </p:txBody>
        </p:sp>
        <p:sp>
          <p:nvSpPr>
            <p:cNvPr id="165" name="Google Shape;165;p5"/>
            <p:cNvSpPr txBox="1"/>
            <p:nvPr/>
          </p:nvSpPr>
          <p:spPr>
            <a:xfrm>
              <a:off x="6554901" y="2435025"/>
              <a:ext cx="20383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{India, Market}</a:t>
              </a:r>
              <a:endParaRPr sz="1400" b="0" i="0" u="none" strike="noStrike" cap="none">
                <a:solidFill>
                  <a:srgbClr val="000000"/>
                </a:solidFill>
                <a:latin typeface="Times New Roman"/>
                <a:ea typeface="Times New Roman"/>
                <a:cs typeface="Times New Roman"/>
                <a:sym typeface="Times New Roman"/>
              </a:endParaRPr>
            </a:p>
          </p:txBody>
        </p:sp>
        <p:sp>
          <p:nvSpPr>
            <p:cNvPr id="166" name="Google Shape;166;p5"/>
            <p:cNvSpPr txBox="1"/>
            <p:nvPr/>
          </p:nvSpPr>
          <p:spPr>
            <a:xfrm>
              <a:off x="3693815" y="1178177"/>
              <a:ext cx="2536515" cy="4388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{Italian, Restaurant}</a:t>
              </a:r>
              <a:endParaRPr sz="1400" b="0" i="0" u="none" strike="noStrike" cap="none">
                <a:solidFill>
                  <a:srgbClr val="000000"/>
                </a:solidFill>
                <a:latin typeface="Times New Roman"/>
                <a:ea typeface="Times New Roman"/>
                <a:cs typeface="Times New Roman"/>
                <a:sym typeface="Times New Roman"/>
              </a:endParaRPr>
            </a:p>
          </p:txBody>
        </p:sp>
        <p:sp>
          <p:nvSpPr>
            <p:cNvPr id="167" name="Google Shape;167;p5"/>
            <p:cNvSpPr txBox="1"/>
            <p:nvPr/>
          </p:nvSpPr>
          <p:spPr>
            <a:xfrm>
              <a:off x="6679269" y="3403566"/>
              <a:ext cx="24129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dirty="0">
                  <a:solidFill>
                    <a:srgbClr val="000000"/>
                  </a:solidFill>
                  <a:latin typeface="Times New Roman"/>
                  <a:ea typeface="Times New Roman"/>
                  <a:cs typeface="Times New Roman"/>
                  <a:sym typeface="Times New Roman"/>
                </a:rPr>
                <a:t>{Italian, Restaurant}</a:t>
              </a:r>
              <a:endParaRPr sz="1400" b="0" i="0" u="none" strike="noStrike" cap="none" dirty="0">
                <a:solidFill>
                  <a:srgbClr val="000000"/>
                </a:solidFill>
                <a:latin typeface="Times New Roman"/>
                <a:ea typeface="Times New Roman"/>
                <a:cs typeface="Times New Roman"/>
                <a:sym typeface="Times New Roman"/>
              </a:endParaRPr>
            </a:p>
          </p:txBody>
        </p:sp>
        <p:sp>
          <p:nvSpPr>
            <p:cNvPr id="168" name="Google Shape;168;p5"/>
            <p:cNvSpPr txBox="1"/>
            <p:nvPr/>
          </p:nvSpPr>
          <p:spPr>
            <a:xfrm>
              <a:off x="3904246" y="2485432"/>
              <a:ext cx="253651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{Thailand, Restaurant}</a:t>
              </a:r>
              <a:endParaRPr sz="1400" b="0" i="0" u="none" strike="noStrike" cap="none">
                <a:solidFill>
                  <a:srgbClr val="000000"/>
                </a:solidFill>
                <a:latin typeface="Times New Roman"/>
                <a:ea typeface="Times New Roman"/>
                <a:cs typeface="Times New Roman"/>
                <a:sym typeface="Times New Roman"/>
              </a:endParaRPr>
            </a:p>
          </p:txBody>
        </p:sp>
        <p:sp>
          <p:nvSpPr>
            <p:cNvPr id="169" name="Google Shape;169;p5"/>
            <p:cNvSpPr txBox="1"/>
            <p:nvPr/>
          </p:nvSpPr>
          <p:spPr>
            <a:xfrm>
              <a:off x="5430264" y="3165815"/>
              <a:ext cx="13646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{Market}</a:t>
              </a:r>
              <a:endParaRPr sz="1400" b="0" i="0" u="none" strike="noStrike" cap="none">
                <a:solidFill>
                  <a:srgbClr val="000000"/>
                </a:solidFill>
                <a:latin typeface="Times New Roman"/>
                <a:ea typeface="Times New Roman"/>
                <a:cs typeface="Times New Roman"/>
                <a:sym typeface="Times New Roman"/>
              </a:endParaRPr>
            </a:p>
          </p:txBody>
        </p:sp>
        <p:sp>
          <p:nvSpPr>
            <p:cNvPr id="170" name="Google Shape;170;p5"/>
            <p:cNvSpPr txBox="1"/>
            <p:nvPr/>
          </p:nvSpPr>
          <p:spPr>
            <a:xfrm>
              <a:off x="3801812" y="3682201"/>
              <a:ext cx="25477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{Chinese, Restaurant}</a:t>
              </a:r>
              <a:endParaRPr sz="1400" b="0" i="0" u="none" strike="noStrike" cap="none">
                <a:solidFill>
                  <a:srgbClr val="000000"/>
                </a:solidFill>
                <a:latin typeface="Times New Roman"/>
                <a:ea typeface="Times New Roman"/>
                <a:cs typeface="Times New Roman"/>
                <a:sym typeface="Times New Roman"/>
              </a:endParaRPr>
            </a:p>
          </p:txBody>
        </p:sp>
        <p:sp>
          <p:nvSpPr>
            <p:cNvPr id="171" name="Google Shape;171;p5"/>
            <p:cNvSpPr txBox="1"/>
            <p:nvPr/>
          </p:nvSpPr>
          <p:spPr>
            <a:xfrm>
              <a:off x="3720212" y="2089775"/>
              <a:ext cx="253651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400"/>
                <a:buFont typeface="Times New Roman"/>
                <a:buNone/>
              </a:pPr>
              <a:r>
                <a:rPr lang="en-US" sz="1400" b="0" i="0" u="none" strike="noStrike" cap="none">
                  <a:solidFill>
                    <a:srgbClr val="FF0000"/>
                  </a:solidFill>
                  <a:latin typeface="Times New Roman"/>
                  <a:ea typeface="Times New Roman"/>
                  <a:cs typeface="Times New Roman"/>
                  <a:sym typeface="Times New Roman"/>
                </a:rPr>
                <a:t>{</a:t>
              </a:r>
              <a:r>
                <a:rPr lang="en-US" sz="1400" b="0" i="1" u="none" strike="noStrike" cap="none">
                  <a:solidFill>
                    <a:srgbClr val="FF0000"/>
                  </a:solidFill>
                  <a:latin typeface="Times New Roman"/>
                  <a:ea typeface="Times New Roman"/>
                  <a:cs typeface="Times New Roman"/>
                  <a:sym typeface="Times New Roman"/>
                </a:rPr>
                <a:t>Chinese, Restaurant</a:t>
              </a:r>
              <a:r>
                <a:rPr lang="en-US" sz="1400" b="0" i="0" u="none" strike="noStrike" cap="none">
                  <a:solidFill>
                    <a:srgbClr val="FF0000"/>
                  </a:solidFill>
                  <a:latin typeface="Times New Roman"/>
                  <a:ea typeface="Times New Roman"/>
                  <a:cs typeface="Times New Roman"/>
                  <a:sym typeface="Times New Roman"/>
                </a:rPr>
                <a:t>}</a:t>
              </a:r>
              <a:endParaRPr sz="1400" b="0" i="0" u="none" strike="noStrike" cap="none">
                <a:solidFill>
                  <a:srgbClr val="FF0000"/>
                </a:solidFill>
                <a:latin typeface="Times New Roman"/>
                <a:ea typeface="Times New Roman"/>
                <a:cs typeface="Times New Roman"/>
                <a:sym typeface="Times New Roman"/>
              </a:endParaRPr>
            </a:p>
          </p:txBody>
        </p:sp>
      </p:grpSp>
      <p:sp>
        <p:nvSpPr>
          <p:cNvPr id="172" name="Google Shape;172;p5"/>
          <p:cNvSpPr/>
          <p:nvPr/>
        </p:nvSpPr>
        <p:spPr>
          <a:xfrm>
            <a:off x="228626" y="2663420"/>
            <a:ext cx="4572000"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1" i="0" u="none" strike="noStrike" cap="none" dirty="0">
                <a:solidFill>
                  <a:srgbClr val="000000"/>
                </a:solidFill>
                <a:latin typeface="Times New Roman"/>
                <a:ea typeface="Times New Roman"/>
                <a:cs typeface="Times New Roman"/>
                <a:sym typeface="Times New Roman"/>
              </a:rPr>
              <a:t>Problem statement:</a:t>
            </a:r>
            <a:endParaRPr dirty="0"/>
          </a:p>
          <a:p>
            <a:pPr marL="0" marR="0" lvl="0" indent="0" algn="l" rtl="0">
              <a:lnSpc>
                <a:spcPct val="100000"/>
              </a:lnSpc>
              <a:spcBef>
                <a:spcPts val="0"/>
              </a:spcBef>
              <a:spcAft>
                <a:spcPts val="0"/>
              </a:spcAft>
              <a:buClr>
                <a:srgbClr val="000000"/>
              </a:buClr>
              <a:buSzPts val="1600"/>
              <a:buFont typeface="Times New Roman"/>
              <a:buNone/>
            </a:pPr>
            <a:r>
              <a:rPr lang="en-US" sz="1600" b="0" i="0" u="none" strike="noStrike" cap="none" dirty="0">
                <a:solidFill>
                  <a:srgbClr val="000000"/>
                </a:solidFill>
                <a:latin typeface="Times New Roman"/>
                <a:ea typeface="Times New Roman"/>
                <a:cs typeface="Times New Roman"/>
                <a:sym typeface="Times New Roman"/>
              </a:rPr>
              <a:t>Given a geo-textual dataset </a:t>
            </a:r>
            <a:r>
              <a:rPr lang="en-US" sz="1600" b="0" i="1" u="none" strike="noStrike" cap="none" dirty="0">
                <a:solidFill>
                  <a:srgbClr val="000000"/>
                </a:solidFill>
                <a:latin typeface="Times New Roman"/>
                <a:ea typeface="Times New Roman"/>
                <a:cs typeface="Times New Roman"/>
                <a:sym typeface="Times New Roman"/>
              </a:rPr>
              <a:t>D</a:t>
            </a:r>
            <a:r>
              <a:rPr lang="en-US" sz="1600" b="0" i="0" u="none" strike="noStrike" cap="none" dirty="0">
                <a:solidFill>
                  <a:srgbClr val="000000"/>
                </a:solidFill>
                <a:latin typeface="Times New Roman"/>
                <a:ea typeface="Times New Roman"/>
                <a:cs typeface="Times New Roman"/>
                <a:sym typeface="Times New Roman"/>
              </a:rPr>
              <a:t> and a set of historical SKR queries </a:t>
            </a:r>
            <a:r>
              <a:rPr lang="en-US" sz="1600" b="0" i="1" u="none" strike="noStrike" cap="none" dirty="0">
                <a:solidFill>
                  <a:srgbClr val="000000"/>
                </a:solidFill>
                <a:latin typeface="Times New Roman"/>
                <a:ea typeface="Times New Roman"/>
                <a:cs typeface="Times New Roman"/>
                <a:sym typeface="Times New Roman"/>
              </a:rPr>
              <a:t>W</a:t>
            </a:r>
            <a:r>
              <a:rPr lang="en-US" sz="1600" b="0" i="0" u="none" strike="noStrike" cap="none" dirty="0">
                <a:solidFill>
                  <a:srgbClr val="000000"/>
                </a:solidFill>
                <a:latin typeface="Times New Roman"/>
                <a:ea typeface="Times New Roman"/>
                <a:cs typeface="Times New Roman"/>
                <a:sym typeface="Times New Roman"/>
              </a:rPr>
              <a:t>, we aim to learn a spatial keyword index that can efficiently process the incoming SKR queries </a:t>
            </a:r>
            <a:r>
              <a:rPr lang="en-US" sz="1600" b="0" i="1" u="none" strike="noStrike" cap="none" dirty="0">
                <a:solidFill>
                  <a:srgbClr val="000000"/>
                </a:solidFill>
                <a:latin typeface="Times New Roman"/>
                <a:ea typeface="Times New Roman"/>
                <a:cs typeface="Times New Roman"/>
                <a:sym typeface="Times New Roman"/>
              </a:rPr>
              <a:t>Q</a:t>
            </a:r>
            <a:r>
              <a:rPr lang="en-US" sz="1600" b="0" i="0" u="none" strike="noStrike" cap="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Times New Roman"/>
              <a:buNone/>
            </a:pPr>
            <a:r>
              <a:rPr lang="en-US" sz="1600" b="0" i="1" u="none" strike="noStrike" cap="none" dirty="0">
                <a:solidFill>
                  <a:srgbClr val="000000"/>
                </a:solidFill>
                <a:latin typeface="Times New Roman"/>
                <a:ea typeface="Times New Roman"/>
                <a:cs typeface="Times New Roman"/>
                <a:sym typeface="Times New Roman"/>
              </a:rPr>
              <a:t>Note: We assume the distributions of W and Q are the same.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6</a:t>
            </a:fld>
            <a:endParaRPr/>
          </a:p>
        </p:txBody>
      </p:sp>
      <p:sp>
        <p:nvSpPr>
          <p:cNvPr id="178" name="Google Shape;178;p6"/>
          <p:cNvSpPr txBox="1"/>
          <p:nvPr/>
        </p:nvSpPr>
        <p:spPr>
          <a:xfrm>
            <a:off x="2455074" y="3946189"/>
            <a:ext cx="4233852"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Two separate steps</a:t>
            </a:r>
            <a:endParaRPr/>
          </a:p>
          <a:p>
            <a:pPr marL="285750" marR="0" lvl="0" indent="-285750" algn="l" rtl="0">
              <a:lnSpc>
                <a:spcPct val="100000"/>
              </a:lnSpc>
              <a:spcBef>
                <a:spcPts val="0"/>
              </a:spcBef>
              <a:spcAft>
                <a:spcPts val="0"/>
              </a:spcAft>
              <a:buClr>
                <a:srgbClr val="E97500"/>
              </a:buClr>
              <a:buSzPts val="1600"/>
              <a:buFont typeface="Arial"/>
              <a:buChar char="•"/>
            </a:pPr>
            <a:r>
              <a:rPr lang="en-US" sz="1600" b="0" i="0" u="none" strike="noStrike" cap="none">
                <a:solidFill>
                  <a:srgbClr val="E97500"/>
                </a:solidFill>
                <a:latin typeface="Times New Roman"/>
                <a:ea typeface="Times New Roman"/>
                <a:cs typeface="Times New Roman"/>
                <a:sym typeface="Times New Roman"/>
              </a:rPr>
              <a:t>ML to solve the optimization problem</a:t>
            </a:r>
            <a:endParaRPr/>
          </a:p>
          <a:p>
            <a:pPr marL="285750" marR="0" lvl="0" indent="-285750" algn="l" rtl="0">
              <a:lnSpc>
                <a:spcPct val="100000"/>
              </a:lnSpc>
              <a:spcBef>
                <a:spcPts val="0"/>
              </a:spcBef>
              <a:spcAft>
                <a:spcPts val="0"/>
              </a:spcAft>
              <a:buClr>
                <a:srgbClr val="E97500"/>
              </a:buClr>
              <a:buSzPts val="1600"/>
              <a:buFont typeface="Arial"/>
              <a:buChar char="•"/>
            </a:pPr>
            <a:r>
              <a:rPr lang="en-US" sz="1600" b="0" i="0" u="none" strike="noStrike" cap="none">
                <a:solidFill>
                  <a:srgbClr val="E97500"/>
                </a:solidFill>
                <a:latin typeface="Times New Roman"/>
                <a:ea typeface="Times New Roman"/>
                <a:cs typeface="Times New Roman"/>
                <a:sym typeface="Times New Roman"/>
              </a:rPr>
              <a:t>RL to construct the hierarchical index</a:t>
            </a:r>
            <a:endParaRPr/>
          </a:p>
        </p:txBody>
      </p:sp>
      <p:sp>
        <p:nvSpPr>
          <p:cNvPr id="179" name="Google Shape;179;p6"/>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Overview</a:t>
            </a:r>
            <a:endParaRPr sz="2400" b="1">
              <a:solidFill>
                <a:srgbClr val="E97500"/>
              </a:solidFill>
              <a:latin typeface="Garamond"/>
              <a:ea typeface="Garamond"/>
              <a:cs typeface="Garamond"/>
              <a:sym typeface="Garamond"/>
            </a:endParaRPr>
          </a:p>
        </p:txBody>
      </p:sp>
      <p:cxnSp>
        <p:nvCxnSpPr>
          <p:cNvPr id="180" name="Google Shape;180;p6"/>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pic>
        <p:nvPicPr>
          <p:cNvPr id="181" name="Google Shape;181;p6"/>
          <p:cNvPicPr preferRelativeResize="0"/>
          <p:nvPr/>
        </p:nvPicPr>
        <p:blipFill rotWithShape="1">
          <a:blip r:embed="rId3">
            <a:alphaModFix/>
          </a:blip>
          <a:srcRect/>
          <a:stretch/>
        </p:blipFill>
        <p:spPr>
          <a:xfrm>
            <a:off x="1595584" y="877476"/>
            <a:ext cx="5829043" cy="29268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7</a:t>
            </a:fld>
            <a:endParaRPr/>
          </a:p>
        </p:txBody>
      </p:sp>
      <p:sp>
        <p:nvSpPr>
          <p:cNvPr id="187" name="Google Shape;187;p7"/>
          <p:cNvSpPr txBox="1"/>
          <p:nvPr/>
        </p:nvSpPr>
        <p:spPr>
          <a:xfrm>
            <a:off x="177800" y="1106588"/>
            <a:ext cx="8664613" cy="1226618"/>
          </a:xfrm>
          <a:prstGeom prst="rect">
            <a:avLst/>
          </a:prstGeom>
          <a:blipFill rotWithShape="1">
            <a:blip r:embed="rId3">
              <a:alphaModFix/>
            </a:blip>
            <a:stretch>
              <a:fillRect l="-145" t="-41234" b="-5566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dirty="0">
                <a:latin typeface="Arial"/>
                <a:ea typeface="Arial"/>
                <a:cs typeface="Arial"/>
                <a:sym typeface="Arial"/>
              </a:rPr>
              <a:t> </a:t>
            </a:r>
            <a:endParaRPr dirty="0"/>
          </a:p>
        </p:txBody>
      </p:sp>
      <p:sp>
        <p:nvSpPr>
          <p:cNvPr id="188" name="Google Shape;188;p7"/>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Cost Formulation</a:t>
            </a:r>
            <a:endParaRPr sz="2400" b="1">
              <a:solidFill>
                <a:srgbClr val="E97500"/>
              </a:solidFill>
              <a:latin typeface="Garamond"/>
              <a:ea typeface="Garamond"/>
              <a:cs typeface="Garamond"/>
              <a:sym typeface="Garamond"/>
            </a:endParaRPr>
          </a:p>
        </p:txBody>
      </p:sp>
      <p:cxnSp>
        <p:nvCxnSpPr>
          <p:cNvPr id="189" name="Google Shape;189;p7"/>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grpSp>
        <p:nvGrpSpPr>
          <p:cNvPr id="190" name="Google Shape;190;p7"/>
          <p:cNvGrpSpPr/>
          <p:nvPr/>
        </p:nvGrpSpPr>
        <p:grpSpPr>
          <a:xfrm>
            <a:off x="2760437" y="2576986"/>
            <a:ext cx="3499337" cy="1934038"/>
            <a:chOff x="249807" y="2543633"/>
            <a:chExt cx="3499337" cy="1934038"/>
          </a:xfrm>
        </p:grpSpPr>
        <p:pic>
          <p:nvPicPr>
            <p:cNvPr id="191" name="Google Shape;191;p7"/>
            <p:cNvPicPr preferRelativeResize="0"/>
            <p:nvPr/>
          </p:nvPicPr>
          <p:blipFill rotWithShape="1">
            <a:blip r:embed="rId4">
              <a:alphaModFix/>
            </a:blip>
            <a:srcRect/>
            <a:stretch/>
          </p:blipFill>
          <p:spPr>
            <a:xfrm>
              <a:off x="249807" y="2543633"/>
              <a:ext cx="3499337" cy="1612161"/>
            </a:xfrm>
            <a:prstGeom prst="rect">
              <a:avLst/>
            </a:prstGeom>
            <a:noFill/>
            <a:ln>
              <a:noFill/>
            </a:ln>
          </p:spPr>
        </p:pic>
        <p:sp>
          <p:nvSpPr>
            <p:cNvPr id="192" name="Google Shape;192;p7"/>
            <p:cNvSpPr txBox="1"/>
            <p:nvPr/>
          </p:nvSpPr>
          <p:spPr>
            <a:xfrm>
              <a:off x="249807" y="4169894"/>
              <a:ext cx="3405842" cy="307777"/>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a:latin typeface="Arial"/>
                  <a:ea typeface="Arial"/>
                  <a:cs typeface="Arial"/>
                  <a:sym typeface="Arial"/>
                </a:rPr>
                <a:t>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8</a:t>
            </a:fld>
            <a:endParaRPr/>
          </a:p>
        </p:txBody>
      </p:sp>
      <p:sp>
        <p:nvSpPr>
          <p:cNvPr id="198" name="Google Shape;198;p8"/>
          <p:cNvSpPr txBox="1"/>
          <p:nvPr/>
        </p:nvSpPr>
        <p:spPr>
          <a:xfrm>
            <a:off x="177798" y="1847647"/>
            <a:ext cx="8664613" cy="132343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BF9000"/>
              </a:buClr>
              <a:buSzPts val="1120"/>
              <a:buFont typeface="Noto Sans Symbols"/>
              <a:buChar char="■"/>
            </a:pPr>
            <a:r>
              <a:rPr lang="en-US" sz="1600" b="1" i="0" u="none" strike="noStrike" cap="none">
                <a:solidFill>
                  <a:srgbClr val="000000"/>
                </a:solidFill>
                <a:latin typeface="Times New Roman"/>
                <a:ea typeface="Times New Roman"/>
                <a:cs typeface="Times New Roman"/>
                <a:sym typeface="Times New Roman"/>
              </a:rPr>
              <a:t>Problem</a:t>
            </a:r>
            <a:r>
              <a:rPr lang="en-US" sz="1600" b="0" i="0" u="none" strike="noStrike" cap="none">
                <a:solidFill>
                  <a:srgbClr val="000000"/>
                </a:solidFill>
                <a:latin typeface="Times New Roman"/>
                <a:ea typeface="Times New Roman"/>
                <a:cs typeface="Times New Roman"/>
                <a:sym typeface="Times New Roman"/>
              </a:rPr>
              <a:t>: Optimal Partitioning </a:t>
            </a:r>
            <a:endParaRPr/>
          </a:p>
          <a:p>
            <a:pPr marL="0" marR="0" lvl="0" indent="0" algn="l" rtl="0">
              <a:lnSpc>
                <a:spcPct val="100000"/>
              </a:lnSpc>
              <a:spcBef>
                <a:spcPts val="0"/>
              </a:spcBef>
              <a:spcAft>
                <a:spcPts val="0"/>
              </a:spcAft>
              <a:buClr>
                <a:srgbClr val="BF9000"/>
              </a:buClr>
              <a:buSzPts val="980"/>
              <a:buFont typeface="Times New Roman"/>
              <a:buNone/>
            </a:pPr>
            <a:r>
              <a:rPr lang="en-US" sz="1400" b="0" i="0" u="none" strike="noStrike" cap="none">
                <a:solidFill>
                  <a:srgbClr val="000000"/>
                </a:solidFill>
                <a:latin typeface="Times New Roman"/>
                <a:ea typeface="Times New Roman"/>
                <a:cs typeface="Times New Roman"/>
                <a:sym typeface="Times New Roman"/>
              </a:rPr>
              <a:t>Given a dataset D = {𝑜</a:t>
            </a:r>
            <a:r>
              <a:rPr lang="en-US" sz="1400" b="0" i="0" u="none" strike="noStrike" cap="none" baseline="-25000">
                <a:solidFill>
                  <a:srgbClr val="000000"/>
                </a:solidFill>
                <a:latin typeface="Times New Roman"/>
                <a:ea typeface="Times New Roman"/>
                <a:cs typeface="Times New Roman"/>
                <a:sym typeface="Times New Roman"/>
              </a:rPr>
              <a:t>1</a:t>
            </a:r>
            <a:r>
              <a:rPr lang="en-US" sz="1400" b="0" i="0" u="none" strike="noStrike" cap="none">
                <a:solidFill>
                  <a:srgbClr val="000000"/>
                </a:solidFill>
                <a:latin typeface="Times New Roman"/>
                <a:ea typeface="Times New Roman"/>
                <a:cs typeface="Times New Roman"/>
                <a:sym typeface="Times New Roman"/>
              </a:rPr>
              <a:t>, 𝑜</a:t>
            </a:r>
            <a:r>
              <a:rPr lang="en-US" sz="1400" b="0" i="0" u="none" strike="noStrike" cap="none" baseline="-25000">
                <a:solidFill>
                  <a:srgbClr val="000000"/>
                </a:solidFill>
                <a:latin typeface="Times New Roman"/>
                <a:ea typeface="Times New Roman"/>
                <a:cs typeface="Times New Roman"/>
                <a:sym typeface="Times New Roman"/>
              </a:rPr>
              <a:t>2</a:t>
            </a:r>
            <a:r>
              <a:rPr lang="en-US" sz="1400" b="0" i="0" u="none" strike="noStrike" cap="none">
                <a:solidFill>
                  <a:srgbClr val="000000"/>
                </a:solidFill>
                <a:latin typeface="Times New Roman"/>
                <a:ea typeface="Times New Roman"/>
                <a:cs typeface="Times New Roman"/>
                <a:sym typeface="Times New Roman"/>
              </a:rPr>
              <a:t>, . . . , 𝑜</a:t>
            </a:r>
            <a:r>
              <a:rPr lang="en-US" sz="1400" b="0" i="0" u="none" strike="noStrike" cap="none" baseline="-25000">
                <a:solidFill>
                  <a:srgbClr val="000000"/>
                </a:solidFill>
                <a:latin typeface="Times New Roman"/>
                <a:ea typeface="Times New Roman"/>
                <a:cs typeface="Times New Roman"/>
                <a:sym typeface="Times New Roman"/>
              </a:rPr>
              <a:t>𝑛</a:t>
            </a:r>
            <a:r>
              <a:rPr lang="en-US" sz="1400" b="0" i="0" u="none" strike="noStrike" cap="none">
                <a:solidFill>
                  <a:srgbClr val="000000"/>
                </a:solidFill>
                <a:latin typeface="Times New Roman"/>
                <a:ea typeface="Times New Roman"/>
                <a:cs typeface="Times New Roman"/>
                <a:sym typeface="Times New Roman"/>
              </a:rPr>
              <a:t> } and a query workload</a:t>
            </a:r>
            <a:r>
              <a:rPr lang="en-US" sz="1800" b="0" i="0" u="none" strike="noStrike" cap="none">
                <a:solidFill>
                  <a:srgbClr val="000000"/>
                </a:solidFill>
                <a:latin typeface="Times New Roman"/>
                <a:ea typeface="Times New Roman"/>
                <a:cs typeface="Times New Roman"/>
                <a:sym typeface="Times New Roman"/>
              </a:rPr>
              <a:t> </a:t>
            </a:r>
            <a:r>
              <a:rPr lang="en-US" sz="1400" b="0" i="0" u="none" strike="noStrike" cap="none">
                <a:solidFill>
                  <a:srgbClr val="000000"/>
                </a:solidFill>
                <a:latin typeface="Times New Roman"/>
                <a:ea typeface="Times New Roman"/>
                <a:cs typeface="Times New Roman"/>
                <a:sym typeface="Times New Roman"/>
              </a:rPr>
              <a:t>W = {𝑞</a:t>
            </a:r>
            <a:r>
              <a:rPr lang="en-US" sz="1400" b="0" i="0" u="none" strike="noStrike" cap="none" baseline="-25000">
                <a:solidFill>
                  <a:srgbClr val="000000"/>
                </a:solidFill>
                <a:latin typeface="Times New Roman"/>
                <a:ea typeface="Times New Roman"/>
                <a:cs typeface="Times New Roman"/>
                <a:sym typeface="Times New Roman"/>
              </a:rPr>
              <a:t>1</a:t>
            </a:r>
            <a:r>
              <a:rPr lang="en-US" sz="1400" b="0" i="0" u="none" strike="noStrike" cap="none">
                <a:solidFill>
                  <a:srgbClr val="000000"/>
                </a:solidFill>
                <a:latin typeface="Times New Roman"/>
                <a:ea typeface="Times New Roman"/>
                <a:cs typeface="Times New Roman"/>
                <a:sym typeface="Times New Roman"/>
              </a:rPr>
              <a:t>, 𝑞</a:t>
            </a:r>
            <a:r>
              <a:rPr lang="en-US" sz="1400" b="0" i="0" u="none" strike="noStrike" cap="none" baseline="-25000">
                <a:solidFill>
                  <a:srgbClr val="000000"/>
                </a:solidFill>
                <a:latin typeface="Times New Roman"/>
                <a:ea typeface="Times New Roman"/>
                <a:cs typeface="Times New Roman"/>
                <a:sym typeface="Times New Roman"/>
              </a:rPr>
              <a:t>2</a:t>
            </a:r>
            <a:r>
              <a:rPr lang="en-US" sz="1400" b="0" i="0" u="none" strike="noStrike" cap="none">
                <a:solidFill>
                  <a:srgbClr val="000000"/>
                </a:solidFill>
                <a:latin typeface="Times New Roman"/>
                <a:ea typeface="Times New Roman"/>
                <a:cs typeface="Times New Roman"/>
                <a:sym typeface="Times New Roman"/>
              </a:rPr>
              <a:t>, . . . , 𝑞</a:t>
            </a:r>
            <a:r>
              <a:rPr lang="en-US" sz="1400" b="0" i="0" u="none" strike="noStrike" cap="none" baseline="-25000">
                <a:solidFill>
                  <a:srgbClr val="000000"/>
                </a:solidFill>
                <a:latin typeface="Times New Roman"/>
                <a:ea typeface="Times New Roman"/>
                <a:cs typeface="Times New Roman"/>
                <a:sym typeface="Times New Roman"/>
              </a:rPr>
              <a:t>𝑚</a:t>
            </a:r>
            <a:r>
              <a:rPr lang="en-US" sz="1400" b="0" i="0" u="none" strike="noStrike" cap="none">
                <a:solidFill>
                  <a:srgbClr val="000000"/>
                </a:solidFill>
                <a:latin typeface="Times New Roman"/>
                <a:ea typeface="Times New Roman"/>
                <a:cs typeface="Times New Roman"/>
                <a:sym typeface="Times New Roman"/>
              </a:rPr>
              <a:t> }, we aim to find an optimal partition, i.e., a set of </a:t>
            </a:r>
            <a:r>
              <a:rPr lang="en-US" sz="1400" b="0" i="1" u="none" strike="noStrike" cap="none">
                <a:solidFill>
                  <a:srgbClr val="000000"/>
                </a:solidFill>
                <a:latin typeface="Times New Roman"/>
                <a:ea typeface="Times New Roman"/>
                <a:cs typeface="Times New Roman"/>
                <a:sym typeface="Times New Roman"/>
              </a:rPr>
              <a:t>k</a:t>
            </a:r>
            <a:r>
              <a:rPr lang="en-US" sz="1400" b="0" i="0" u="none" strike="noStrike" cap="none">
                <a:solidFill>
                  <a:srgbClr val="000000"/>
                </a:solidFill>
                <a:latin typeface="Times New Roman"/>
                <a:ea typeface="Times New Roman"/>
                <a:cs typeface="Times New Roman"/>
                <a:sym typeface="Times New Roman"/>
              </a:rPr>
              <a:t> clusters 𝐺 = {𝑐</a:t>
            </a:r>
            <a:r>
              <a:rPr lang="en-US" sz="1400" b="0" i="0" u="none" strike="noStrike" cap="none" baseline="-25000">
                <a:solidFill>
                  <a:srgbClr val="000000"/>
                </a:solidFill>
                <a:latin typeface="Times New Roman"/>
                <a:ea typeface="Times New Roman"/>
                <a:cs typeface="Times New Roman"/>
                <a:sym typeface="Times New Roman"/>
              </a:rPr>
              <a:t>1</a:t>
            </a:r>
            <a:r>
              <a:rPr lang="en-US" sz="1400" b="0" i="0" u="none" strike="noStrike" cap="none">
                <a:solidFill>
                  <a:srgbClr val="000000"/>
                </a:solidFill>
                <a:latin typeface="Times New Roman"/>
                <a:ea typeface="Times New Roman"/>
                <a:cs typeface="Times New Roman"/>
                <a:sym typeface="Times New Roman"/>
              </a:rPr>
              <a:t>, 𝑐</a:t>
            </a:r>
            <a:r>
              <a:rPr lang="en-US" sz="1400" b="0" i="0" u="none" strike="noStrike" cap="none" baseline="-25000">
                <a:solidFill>
                  <a:srgbClr val="000000"/>
                </a:solidFill>
                <a:latin typeface="Times New Roman"/>
                <a:ea typeface="Times New Roman"/>
                <a:cs typeface="Times New Roman"/>
                <a:sym typeface="Times New Roman"/>
              </a:rPr>
              <a:t>2</a:t>
            </a:r>
            <a:r>
              <a:rPr lang="en-US" sz="1400" b="0" i="0" u="none" strike="noStrike" cap="none">
                <a:solidFill>
                  <a:srgbClr val="000000"/>
                </a:solidFill>
                <a:latin typeface="Times New Roman"/>
                <a:ea typeface="Times New Roman"/>
                <a:cs typeface="Times New Roman"/>
                <a:sym typeface="Times New Roman"/>
              </a:rPr>
              <a:t>, . . . , 𝑐</a:t>
            </a:r>
            <a:r>
              <a:rPr lang="en-US" sz="1400" b="0" i="0" u="none" strike="noStrike" cap="none" baseline="-25000">
                <a:solidFill>
                  <a:srgbClr val="000000"/>
                </a:solidFill>
                <a:latin typeface="Times New Roman"/>
                <a:ea typeface="Times New Roman"/>
                <a:cs typeface="Times New Roman"/>
                <a:sym typeface="Times New Roman"/>
              </a:rPr>
              <a:t>𝑘</a:t>
            </a:r>
            <a:r>
              <a:rPr lang="en-US" sz="1400" b="0" i="0" u="none" strike="noStrike" cap="none">
                <a:solidFill>
                  <a:srgbClr val="000000"/>
                </a:solidFill>
                <a:latin typeface="Times New Roman"/>
                <a:ea typeface="Times New Roman"/>
                <a:cs typeface="Times New Roman"/>
                <a:sym typeface="Times New Roman"/>
              </a:rPr>
              <a:t> },</a:t>
            </a:r>
            <a:r>
              <a:rPr lang="en-US" sz="1800" b="0" i="0" u="none" strike="noStrike" cap="none">
                <a:solidFill>
                  <a:srgbClr val="000000"/>
                </a:solidFill>
                <a:latin typeface="Times New Roman"/>
                <a:ea typeface="Times New Roman"/>
                <a:cs typeface="Times New Roman"/>
                <a:sym typeface="Times New Roman"/>
              </a:rPr>
              <a:t> </a:t>
            </a:r>
            <a:r>
              <a:rPr lang="en-US" sz="1400" b="0" i="0" u="none" strike="noStrike" cap="none">
                <a:solidFill>
                  <a:srgbClr val="000000"/>
                </a:solidFill>
                <a:latin typeface="Times New Roman"/>
                <a:ea typeface="Times New Roman"/>
                <a:cs typeface="Times New Roman"/>
                <a:sym typeface="Times New Roman"/>
              </a:rPr>
              <a:t>where </a:t>
            </a:r>
            <a:endParaRPr/>
          </a:p>
          <a:p>
            <a:pPr marL="400050" marR="0" lvl="0" indent="-400050" algn="l" rtl="0">
              <a:lnSpc>
                <a:spcPct val="100000"/>
              </a:lnSpc>
              <a:spcBef>
                <a:spcPts val="0"/>
              </a:spcBef>
              <a:spcAft>
                <a:spcPts val="0"/>
              </a:spcAft>
              <a:buClr>
                <a:srgbClr val="E97500"/>
              </a:buClr>
              <a:buSzPts val="1400"/>
              <a:buFont typeface="Arial"/>
              <a:buAutoNum type="romanUcPeriod"/>
            </a:pPr>
            <a:r>
              <a:rPr lang="en-US" sz="1400" b="0" i="0" u="none" strike="noStrike" cap="none">
                <a:solidFill>
                  <a:srgbClr val="E97500"/>
                </a:solidFill>
                <a:latin typeface="Times New Roman"/>
                <a:ea typeface="Times New Roman"/>
                <a:cs typeface="Times New Roman"/>
                <a:sym typeface="Times New Roman"/>
              </a:rPr>
              <a:t>Each object belongs to exactly one cluster.</a:t>
            </a:r>
            <a:endParaRPr/>
          </a:p>
          <a:p>
            <a:pPr marL="400050" marR="0" lvl="0" indent="-400050" algn="l" rtl="0">
              <a:lnSpc>
                <a:spcPct val="100000"/>
              </a:lnSpc>
              <a:spcBef>
                <a:spcPts val="0"/>
              </a:spcBef>
              <a:spcAft>
                <a:spcPts val="0"/>
              </a:spcAft>
              <a:buClr>
                <a:srgbClr val="E97500"/>
              </a:buClr>
              <a:buSzPts val="1400"/>
              <a:buFont typeface="Arial"/>
              <a:buAutoNum type="romanUcPeriod"/>
            </a:pPr>
            <a:r>
              <a:rPr lang="en-US" sz="1400" b="0" i="0" u="none" strike="noStrike" cap="none">
                <a:solidFill>
                  <a:srgbClr val="E97500"/>
                </a:solidFill>
                <a:latin typeface="Times New Roman"/>
                <a:ea typeface="Times New Roman"/>
                <a:cs typeface="Times New Roman"/>
                <a:sym typeface="Times New Roman"/>
              </a:rPr>
              <a:t>The total cost is minimized.</a:t>
            </a:r>
            <a:endParaRPr sz="1400" b="0" i="0" u="none" strike="noStrike" cap="none">
              <a:solidFill>
                <a:srgbClr val="E97500"/>
              </a:solidFill>
              <a:latin typeface="Times New Roman"/>
              <a:ea typeface="Times New Roman"/>
              <a:cs typeface="Times New Roman"/>
              <a:sym typeface="Times New Roman"/>
            </a:endParaRPr>
          </a:p>
        </p:txBody>
      </p:sp>
      <p:sp>
        <p:nvSpPr>
          <p:cNvPr id="199" name="Google Shape;199;p8"/>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Bottom Partition</a:t>
            </a:r>
            <a:endParaRPr sz="2400" b="1">
              <a:solidFill>
                <a:srgbClr val="E97500"/>
              </a:solidFill>
              <a:latin typeface="Garamond"/>
              <a:ea typeface="Garamond"/>
              <a:cs typeface="Garamond"/>
              <a:sym typeface="Garamond"/>
            </a:endParaRPr>
          </a:p>
        </p:txBody>
      </p:sp>
      <p:cxnSp>
        <p:nvCxnSpPr>
          <p:cNvPr id="200" name="Google Shape;200;p8"/>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sp>
        <p:nvSpPr>
          <p:cNvPr id="201" name="Google Shape;201;p8"/>
          <p:cNvSpPr/>
          <p:nvPr/>
        </p:nvSpPr>
        <p:spPr>
          <a:xfrm>
            <a:off x="177799" y="1094901"/>
            <a:ext cx="84991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F9000"/>
              </a:buClr>
              <a:buSzPts val="1260"/>
              <a:buFont typeface="Times New Roman"/>
              <a:buNone/>
            </a:pPr>
            <a:r>
              <a:rPr lang="en-US" sz="1800" b="1" i="0" u="none" strike="noStrike" cap="none">
                <a:solidFill>
                  <a:srgbClr val="000000"/>
                </a:solidFill>
                <a:latin typeface="Times New Roman"/>
                <a:ea typeface="Times New Roman"/>
                <a:cs typeface="Times New Roman"/>
                <a:sym typeface="Times New Roman"/>
              </a:rPr>
              <a:t>Each bottom partition can be considered as a set of objects</a:t>
            </a:r>
            <a:endParaRPr/>
          </a:p>
        </p:txBody>
      </p:sp>
      <p:sp>
        <p:nvSpPr>
          <p:cNvPr id="202" name="Google Shape;202;p8"/>
          <p:cNvSpPr/>
          <p:nvPr/>
        </p:nvSpPr>
        <p:spPr>
          <a:xfrm>
            <a:off x="177798" y="3752482"/>
            <a:ext cx="84991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F9000"/>
              </a:buClr>
              <a:buSzPts val="980"/>
              <a:buFont typeface="Times New Roman"/>
              <a:buNone/>
            </a:pPr>
            <a:r>
              <a:rPr lang="en-US" sz="1400" b="1" i="1" u="none" strike="noStrike" cap="none">
                <a:solidFill>
                  <a:srgbClr val="000000"/>
                </a:solidFill>
                <a:latin typeface="Times New Roman"/>
                <a:ea typeface="Times New Roman"/>
                <a:cs typeface="Times New Roman"/>
                <a:sym typeface="Times New Roman"/>
              </a:rPr>
              <a:t>NP-hard</a:t>
            </a:r>
            <a:r>
              <a:rPr lang="en-US" sz="1400" b="0" i="1" u="none" strike="noStrike" cap="none">
                <a:solidFill>
                  <a:srgbClr val="000000"/>
                </a:solidFill>
                <a:latin typeface="Times New Roman"/>
                <a:ea typeface="Times New Roman"/>
                <a:cs typeface="Times New Roman"/>
                <a:sym typeface="Times New Roman"/>
              </a:rPr>
              <a:t> problem: can be reduced from the MaxSkip partitioning problem </a:t>
            </a:r>
            <a:r>
              <a:rPr lang="en-US" sz="1400" b="0" i="1" u="none" strike="noStrike" cap="none" baseline="30000">
                <a:solidFill>
                  <a:srgbClr val="000000"/>
                </a:solidFill>
                <a:latin typeface="Times New Roman"/>
                <a:ea typeface="Times New Roman"/>
                <a:cs typeface="Times New Roman"/>
                <a:sym typeface="Times New Roman"/>
              </a:rPr>
              <a:t>[1, 2]</a:t>
            </a:r>
            <a:r>
              <a:rPr lang="en-US" sz="1400" b="0" i="1" u="none" strike="noStrike" cap="none">
                <a:solidFill>
                  <a:srgbClr val="000000"/>
                </a:solidFill>
                <a:latin typeface="Times New Roman"/>
                <a:ea typeface="Times New Roman"/>
                <a:cs typeface="Times New Roman"/>
                <a:sym typeface="Times New Roman"/>
              </a:rPr>
              <a:t>.</a:t>
            </a:r>
            <a:endParaRPr sz="1400" b="0" i="1" u="none" strike="noStrike" cap="none" baseline="30000">
              <a:solidFill>
                <a:srgbClr val="000000"/>
              </a:solidFill>
              <a:latin typeface="Times New Roman"/>
              <a:ea typeface="Times New Roman"/>
              <a:cs typeface="Times New Roman"/>
              <a:sym typeface="Times New Roman"/>
            </a:endParaRPr>
          </a:p>
        </p:txBody>
      </p:sp>
      <p:cxnSp>
        <p:nvCxnSpPr>
          <p:cNvPr id="203" name="Google Shape;203;p8"/>
          <p:cNvCxnSpPr/>
          <p:nvPr/>
        </p:nvCxnSpPr>
        <p:spPr>
          <a:xfrm>
            <a:off x="206118" y="4605524"/>
            <a:ext cx="8664613" cy="0"/>
          </a:xfrm>
          <a:prstGeom prst="straightConnector1">
            <a:avLst/>
          </a:prstGeom>
          <a:noFill/>
          <a:ln w="9525" cap="flat" cmpd="sng">
            <a:solidFill>
              <a:srgbClr val="BF9000"/>
            </a:solidFill>
            <a:prstDash val="solid"/>
            <a:miter lim="800000"/>
            <a:headEnd type="none" w="sm" len="sm"/>
            <a:tailEnd type="none" w="sm" len="sm"/>
          </a:ln>
        </p:spPr>
      </p:cxnSp>
      <p:sp>
        <p:nvSpPr>
          <p:cNvPr id="204" name="Google Shape;204;p8"/>
          <p:cNvSpPr/>
          <p:nvPr/>
        </p:nvSpPr>
        <p:spPr>
          <a:xfrm>
            <a:off x="177800" y="4641655"/>
            <a:ext cx="8721250" cy="553998"/>
          </a:xfrm>
          <a:prstGeom prst="rect">
            <a:avLst/>
          </a:prstGeom>
          <a:noFill/>
          <a:ln>
            <a:noFill/>
          </a:ln>
        </p:spPr>
        <p:txBody>
          <a:bodyPr spcFirstLastPara="1" wrap="square" lIns="91425" tIns="45700" rIns="91425" bIns="45700" anchor="t" anchorCtr="0">
            <a:spAutoFit/>
          </a:bodyPr>
          <a:lstStyle/>
          <a:p>
            <a:pPr marL="0" marR="0" lvl="0" indent="-63500" algn="l" rtl="0">
              <a:lnSpc>
                <a:spcPct val="100000"/>
              </a:lnSpc>
              <a:spcBef>
                <a:spcPts val="0"/>
              </a:spcBef>
              <a:spcAft>
                <a:spcPts val="0"/>
              </a:spcAft>
              <a:buClr>
                <a:srgbClr val="000000"/>
              </a:buClr>
              <a:buSzPts val="1000"/>
              <a:buFont typeface="Arial"/>
              <a:buAutoNum type="arabicPeriod"/>
            </a:pPr>
            <a:r>
              <a:rPr lang="en-US" sz="1000" b="0" i="0" u="none" strike="noStrike" cap="none">
                <a:solidFill>
                  <a:srgbClr val="000000"/>
                </a:solidFill>
                <a:latin typeface="Arial"/>
                <a:ea typeface="Arial"/>
                <a:cs typeface="Arial"/>
                <a:sym typeface="Arial"/>
              </a:rPr>
              <a:t>Sun, L., Franklin, M. J., Krishnan, S., Xin, R. S.: Fine-grained partitioning for aggressive data skipping. In: SIGMOD, pp. 1115-1126 (2014).</a:t>
            </a:r>
            <a:endParaRPr/>
          </a:p>
          <a:p>
            <a:pPr marL="0" marR="0" lvl="0" indent="-63500" algn="l" rtl="0">
              <a:lnSpc>
                <a:spcPct val="100000"/>
              </a:lnSpc>
              <a:spcBef>
                <a:spcPts val="0"/>
              </a:spcBef>
              <a:spcAft>
                <a:spcPts val="0"/>
              </a:spcAft>
              <a:buClr>
                <a:srgbClr val="000000"/>
              </a:buClr>
              <a:buSzPts val="1000"/>
              <a:buFont typeface="Arial"/>
              <a:buAutoNum type="arabicPeriod"/>
            </a:pPr>
            <a:r>
              <a:rPr lang="en-US" sz="1000" b="0" i="0" u="none" strike="noStrike" cap="none">
                <a:solidFill>
                  <a:srgbClr val="000000"/>
                </a:solidFill>
                <a:latin typeface="Arial"/>
                <a:ea typeface="Arial"/>
                <a:cs typeface="Arial"/>
                <a:sym typeface="Arial"/>
              </a:rPr>
              <a:t>Yang, Z., Chandramouli, B., Wang, C., Gehrke, J., Li, Y., Minhas, U. F., Larson, P. A., Kossmann, D., Acharya, R.: Qd-tree: Learning data layouts for big data analytics. In: SIGMOD, pp. 193-208 (2020).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a:spLocks noGrp="1"/>
          </p:cNvSpPr>
          <p:nvPr>
            <p:ph type="sldNum" idx="12"/>
          </p:nvPr>
        </p:nvSpPr>
        <p:spPr>
          <a:xfrm>
            <a:off x="8472456" y="4529667"/>
            <a:ext cx="548699"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888888"/>
              </a:buClr>
              <a:buSzPts val="900"/>
              <a:buFont typeface="Arial"/>
              <a:buNone/>
            </a:pPr>
            <a:fld id="{00000000-1234-1234-1234-123412341234}" type="slidenum">
              <a:rPr lang="en-US"/>
              <a:t>9</a:t>
            </a:fld>
            <a:endParaRPr/>
          </a:p>
        </p:txBody>
      </p:sp>
      <p:sp>
        <p:nvSpPr>
          <p:cNvPr id="210" name="Google Shape;210;p9"/>
          <p:cNvSpPr txBox="1"/>
          <p:nvPr/>
        </p:nvSpPr>
        <p:spPr>
          <a:xfrm>
            <a:off x="596063" y="885966"/>
            <a:ext cx="787639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Motivated by K-D-Tree, we propose a greedy bi-partitioning algorithm </a:t>
            </a:r>
            <a:endParaRPr/>
          </a:p>
        </p:txBody>
      </p:sp>
      <p:sp>
        <p:nvSpPr>
          <p:cNvPr id="211" name="Google Shape;211;p9"/>
          <p:cNvSpPr txBox="1">
            <a:spLocks noGrp="1"/>
          </p:cNvSpPr>
          <p:nvPr>
            <p:ph type="title"/>
          </p:nvPr>
        </p:nvSpPr>
        <p:spPr>
          <a:xfrm>
            <a:off x="249807" y="133295"/>
            <a:ext cx="8520599" cy="57269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E97500"/>
              </a:buClr>
              <a:buSzPts val="3300"/>
              <a:buFont typeface="Garamond"/>
              <a:buNone/>
            </a:pPr>
            <a:r>
              <a:rPr lang="en-US" b="1">
                <a:solidFill>
                  <a:srgbClr val="E97500"/>
                </a:solidFill>
                <a:latin typeface="Garamond"/>
                <a:ea typeface="Garamond"/>
                <a:cs typeface="Garamond"/>
                <a:sym typeface="Garamond"/>
              </a:rPr>
              <a:t>Greedy Partition</a:t>
            </a:r>
            <a:endParaRPr sz="2400" b="1">
              <a:solidFill>
                <a:srgbClr val="E97500"/>
              </a:solidFill>
              <a:latin typeface="Garamond"/>
              <a:ea typeface="Garamond"/>
              <a:cs typeface="Garamond"/>
              <a:sym typeface="Garamond"/>
            </a:endParaRPr>
          </a:p>
        </p:txBody>
      </p:sp>
      <p:cxnSp>
        <p:nvCxnSpPr>
          <p:cNvPr id="212" name="Google Shape;212;p9"/>
          <p:cNvCxnSpPr/>
          <p:nvPr/>
        </p:nvCxnSpPr>
        <p:spPr>
          <a:xfrm>
            <a:off x="89377" y="735646"/>
            <a:ext cx="8931779" cy="0"/>
          </a:xfrm>
          <a:prstGeom prst="straightConnector1">
            <a:avLst/>
          </a:prstGeom>
          <a:noFill/>
          <a:ln w="28575" cap="flat" cmpd="sng">
            <a:solidFill>
              <a:schemeClr val="accent2"/>
            </a:solidFill>
            <a:prstDash val="solid"/>
            <a:miter lim="800000"/>
            <a:headEnd type="none" w="sm" len="sm"/>
            <a:tailEnd type="none" w="sm" len="sm"/>
          </a:ln>
        </p:spPr>
      </p:cxnSp>
      <p:grpSp>
        <p:nvGrpSpPr>
          <p:cNvPr id="213" name="Google Shape;213;p9"/>
          <p:cNvGrpSpPr/>
          <p:nvPr/>
        </p:nvGrpSpPr>
        <p:grpSpPr>
          <a:xfrm>
            <a:off x="1004444" y="1414787"/>
            <a:ext cx="2353225" cy="1080000"/>
            <a:chOff x="1004444" y="1414787"/>
            <a:chExt cx="2353225" cy="1080000"/>
          </a:xfrm>
        </p:grpSpPr>
        <p:sp>
          <p:nvSpPr>
            <p:cNvPr id="214" name="Google Shape;214;p9"/>
            <p:cNvSpPr/>
            <p:nvPr/>
          </p:nvSpPr>
          <p:spPr>
            <a:xfrm>
              <a:off x="2025103" y="1712790"/>
              <a:ext cx="857414" cy="221588"/>
            </a:xfrm>
            <a:prstGeom prst="rect">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5" name="Google Shape;215;p9"/>
            <p:cNvSpPr/>
            <p:nvPr/>
          </p:nvSpPr>
          <p:spPr>
            <a:xfrm>
              <a:off x="1134157" y="2007203"/>
              <a:ext cx="1808431" cy="221588"/>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6" name="Google Shape;216;p9"/>
            <p:cNvSpPr/>
            <p:nvPr/>
          </p:nvSpPr>
          <p:spPr>
            <a:xfrm>
              <a:off x="1004444" y="1419547"/>
              <a:ext cx="2269689" cy="1053731"/>
            </a:xfrm>
            <a:prstGeom prst="rect">
              <a:avLst/>
            </a:prstGeom>
            <a:noFill/>
            <a:ln w="317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7" name="Google Shape;217;p9"/>
            <p:cNvSpPr/>
            <p:nvPr/>
          </p:nvSpPr>
          <p:spPr>
            <a:xfrm>
              <a:off x="1222446" y="2071459"/>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8" name="Google Shape;218;p9"/>
            <p:cNvSpPr/>
            <p:nvPr/>
          </p:nvSpPr>
          <p:spPr>
            <a:xfrm>
              <a:off x="2289540" y="1774240"/>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9" name="Google Shape;219;p9"/>
            <p:cNvSpPr/>
            <p:nvPr/>
          </p:nvSpPr>
          <p:spPr>
            <a:xfrm>
              <a:off x="2705975" y="2085132"/>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0" name="Google Shape;220;p9"/>
            <p:cNvSpPr/>
            <p:nvPr/>
          </p:nvSpPr>
          <p:spPr>
            <a:xfrm>
              <a:off x="2762035" y="1798529"/>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1" name="Google Shape;221;p9"/>
            <p:cNvSpPr/>
            <p:nvPr/>
          </p:nvSpPr>
          <p:spPr>
            <a:xfrm>
              <a:off x="1803379" y="2058147"/>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2" name="Google Shape;222;p9"/>
            <p:cNvSpPr/>
            <p:nvPr/>
          </p:nvSpPr>
          <p:spPr>
            <a:xfrm>
              <a:off x="1626664" y="1582969"/>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3" name="Google Shape;223;p9"/>
            <p:cNvSpPr txBox="1"/>
            <p:nvPr/>
          </p:nvSpPr>
          <p:spPr>
            <a:xfrm>
              <a:off x="1088098" y="2174299"/>
              <a:ext cx="1457869" cy="320488"/>
            </a:xfrm>
            <a:prstGeom prst="rect">
              <a:avLst/>
            </a:prstGeom>
            <a:blipFill rotWithShape="1">
              <a:blip r:embed="rId3">
                <a:alphaModFix/>
              </a:blip>
              <a:stretch>
                <a:fillRect b="-769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a:latin typeface="Arial"/>
                  <a:ea typeface="Arial"/>
                  <a:cs typeface="Arial"/>
                  <a:sym typeface="Arial"/>
                </a:rPr>
                <a:t> </a:t>
              </a:r>
              <a:endParaRPr/>
            </a:p>
          </p:txBody>
        </p:sp>
        <p:sp>
          <p:nvSpPr>
            <p:cNvPr id="224" name="Google Shape;224;p9"/>
            <p:cNvSpPr txBox="1"/>
            <p:nvPr/>
          </p:nvSpPr>
          <p:spPr>
            <a:xfrm>
              <a:off x="1943676" y="1414787"/>
              <a:ext cx="1413993" cy="320488"/>
            </a:xfrm>
            <a:prstGeom prst="rect">
              <a:avLst/>
            </a:prstGeom>
            <a:blipFill rotWithShape="1">
              <a:blip r:embed="rId4">
                <a:alphaModFix/>
              </a:blip>
              <a:stretch>
                <a:fillRect b="-370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a:latin typeface="Arial"/>
                  <a:ea typeface="Arial"/>
                  <a:cs typeface="Arial"/>
                  <a:sym typeface="Arial"/>
                </a:rPr>
                <a:t> </a:t>
              </a:r>
              <a:endParaRPr/>
            </a:p>
          </p:txBody>
        </p:sp>
        <p:sp>
          <p:nvSpPr>
            <p:cNvPr id="225" name="Google Shape;225;p9"/>
            <p:cNvSpPr/>
            <p:nvPr/>
          </p:nvSpPr>
          <p:spPr>
            <a:xfrm>
              <a:off x="1363385" y="1799664"/>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6" name="Google Shape;226;p9"/>
            <p:cNvSpPr/>
            <p:nvPr/>
          </p:nvSpPr>
          <p:spPr>
            <a:xfrm>
              <a:off x="1110773" y="1489251"/>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27" name="Google Shape;227;p9"/>
          <p:cNvGrpSpPr/>
          <p:nvPr/>
        </p:nvGrpSpPr>
        <p:grpSpPr>
          <a:xfrm>
            <a:off x="3594260" y="2368256"/>
            <a:ext cx="1378686" cy="1943828"/>
            <a:chOff x="1527715" y="3348653"/>
            <a:chExt cx="1378686" cy="1943828"/>
          </a:xfrm>
        </p:grpSpPr>
        <p:sp>
          <p:nvSpPr>
            <p:cNvPr id="228" name="Google Shape;228;p9"/>
            <p:cNvSpPr/>
            <p:nvPr/>
          </p:nvSpPr>
          <p:spPr>
            <a:xfrm>
              <a:off x="1527715" y="3537982"/>
              <a:ext cx="360459" cy="1600611"/>
            </a:xfrm>
            <a:prstGeom prst="leftBrace">
              <a:avLst>
                <a:gd name="adj1" fmla="val 8333"/>
                <a:gd name="adj2" fmla="val 5000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9" name="Google Shape;229;p9"/>
            <p:cNvSpPr txBox="1"/>
            <p:nvPr/>
          </p:nvSpPr>
          <p:spPr>
            <a:xfrm>
              <a:off x="1872065" y="3348653"/>
              <a:ext cx="9877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Lower cost</a:t>
              </a:r>
              <a:endParaRPr sz="1400" b="0" i="0" u="none" strike="noStrike" cap="none">
                <a:solidFill>
                  <a:srgbClr val="000000"/>
                </a:solidFill>
                <a:latin typeface="Times New Roman"/>
                <a:ea typeface="Times New Roman"/>
                <a:cs typeface="Times New Roman"/>
                <a:sym typeface="Times New Roman"/>
              </a:endParaRPr>
            </a:p>
          </p:txBody>
        </p:sp>
        <p:sp>
          <p:nvSpPr>
            <p:cNvPr id="230" name="Google Shape;230;p9"/>
            <p:cNvSpPr txBox="1"/>
            <p:nvPr/>
          </p:nvSpPr>
          <p:spPr>
            <a:xfrm>
              <a:off x="1888174" y="4984704"/>
              <a:ext cx="10182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Higher cost</a:t>
              </a:r>
              <a:endParaRPr sz="1400" b="0" i="0" u="none" strike="noStrike" cap="none">
                <a:solidFill>
                  <a:srgbClr val="000000"/>
                </a:solidFill>
                <a:latin typeface="Times New Roman"/>
                <a:ea typeface="Times New Roman"/>
                <a:cs typeface="Times New Roman"/>
                <a:sym typeface="Times New Roman"/>
              </a:endParaRPr>
            </a:p>
          </p:txBody>
        </p:sp>
      </p:grpSp>
      <p:grpSp>
        <p:nvGrpSpPr>
          <p:cNvPr id="231" name="Google Shape;231;p9"/>
          <p:cNvGrpSpPr/>
          <p:nvPr/>
        </p:nvGrpSpPr>
        <p:grpSpPr>
          <a:xfrm>
            <a:off x="4835055" y="2269163"/>
            <a:ext cx="704039" cy="307777"/>
            <a:chOff x="4779537" y="2056068"/>
            <a:chExt cx="704039" cy="307777"/>
          </a:xfrm>
        </p:grpSpPr>
        <p:cxnSp>
          <p:nvCxnSpPr>
            <p:cNvPr id="232" name="Google Shape;232;p9"/>
            <p:cNvCxnSpPr/>
            <p:nvPr/>
          </p:nvCxnSpPr>
          <p:spPr>
            <a:xfrm rot="10800000" flipH="1">
              <a:off x="4815901" y="2333084"/>
              <a:ext cx="631310" cy="1"/>
            </a:xfrm>
            <a:prstGeom prst="straightConnector1">
              <a:avLst/>
            </a:prstGeom>
            <a:noFill/>
            <a:ln w="19050" cap="flat" cmpd="sng">
              <a:solidFill>
                <a:schemeClr val="dk1"/>
              </a:solidFill>
              <a:prstDash val="solid"/>
              <a:miter lim="800000"/>
              <a:headEnd type="none" w="sm" len="sm"/>
              <a:tailEnd type="triangle" w="med" len="med"/>
            </a:ln>
          </p:spPr>
        </p:cxnSp>
        <p:sp>
          <p:nvSpPr>
            <p:cNvPr id="233" name="Google Shape;233;p9"/>
            <p:cNvSpPr txBox="1"/>
            <p:nvPr/>
          </p:nvSpPr>
          <p:spPr>
            <a:xfrm>
              <a:off x="4779537" y="2056068"/>
              <a:ext cx="7040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Update</a:t>
              </a:r>
              <a:endParaRPr sz="1400" b="0" i="0" u="none" strike="noStrike" cap="none">
                <a:solidFill>
                  <a:srgbClr val="000000"/>
                </a:solidFill>
                <a:latin typeface="Times New Roman"/>
                <a:ea typeface="Times New Roman"/>
                <a:cs typeface="Times New Roman"/>
                <a:sym typeface="Times New Roman"/>
              </a:endParaRPr>
            </a:p>
          </p:txBody>
        </p:sp>
      </p:grpSp>
      <p:grpSp>
        <p:nvGrpSpPr>
          <p:cNvPr id="234" name="Google Shape;234;p9"/>
          <p:cNvGrpSpPr/>
          <p:nvPr/>
        </p:nvGrpSpPr>
        <p:grpSpPr>
          <a:xfrm>
            <a:off x="4857648" y="3905214"/>
            <a:ext cx="658851" cy="307777"/>
            <a:chOff x="6946885" y="3393109"/>
            <a:chExt cx="658851" cy="307777"/>
          </a:xfrm>
        </p:grpSpPr>
        <p:cxnSp>
          <p:nvCxnSpPr>
            <p:cNvPr id="235" name="Google Shape;235;p9"/>
            <p:cNvCxnSpPr/>
            <p:nvPr/>
          </p:nvCxnSpPr>
          <p:spPr>
            <a:xfrm>
              <a:off x="7022527" y="3674362"/>
              <a:ext cx="583209" cy="0"/>
            </a:xfrm>
            <a:prstGeom prst="straightConnector1">
              <a:avLst/>
            </a:prstGeom>
            <a:noFill/>
            <a:ln w="19050" cap="flat" cmpd="sng">
              <a:solidFill>
                <a:schemeClr val="dk1"/>
              </a:solidFill>
              <a:prstDash val="solid"/>
              <a:miter lim="800000"/>
              <a:headEnd type="none" w="sm" len="sm"/>
              <a:tailEnd type="triangle" w="med" len="med"/>
            </a:ln>
          </p:spPr>
        </p:cxnSp>
        <p:sp>
          <p:nvSpPr>
            <p:cNvPr id="236" name="Google Shape;236;p9"/>
            <p:cNvSpPr txBox="1"/>
            <p:nvPr/>
          </p:nvSpPr>
          <p:spPr>
            <a:xfrm>
              <a:off x="6946885" y="3393109"/>
              <a:ext cx="6527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Ignore</a:t>
              </a:r>
              <a:endParaRPr sz="1400" b="0" i="0" u="none" strike="noStrike" cap="none">
                <a:solidFill>
                  <a:srgbClr val="000000"/>
                </a:solidFill>
                <a:latin typeface="Times New Roman"/>
                <a:ea typeface="Times New Roman"/>
                <a:cs typeface="Times New Roman"/>
                <a:sym typeface="Times New Roman"/>
              </a:endParaRPr>
            </a:p>
          </p:txBody>
        </p:sp>
      </p:grpSp>
      <p:grpSp>
        <p:nvGrpSpPr>
          <p:cNvPr id="237" name="Google Shape;237;p9"/>
          <p:cNvGrpSpPr/>
          <p:nvPr/>
        </p:nvGrpSpPr>
        <p:grpSpPr>
          <a:xfrm>
            <a:off x="5662737" y="2028493"/>
            <a:ext cx="2281346" cy="1080000"/>
            <a:chOff x="5009921" y="2063004"/>
            <a:chExt cx="2281346" cy="1080000"/>
          </a:xfrm>
        </p:grpSpPr>
        <p:sp>
          <p:nvSpPr>
            <p:cNvPr id="238" name="Google Shape;238;p9"/>
            <p:cNvSpPr/>
            <p:nvPr/>
          </p:nvSpPr>
          <p:spPr>
            <a:xfrm>
              <a:off x="5958701" y="2361007"/>
              <a:ext cx="857414" cy="221588"/>
            </a:xfrm>
            <a:prstGeom prst="rect">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9" name="Google Shape;239;p9"/>
            <p:cNvSpPr/>
            <p:nvPr/>
          </p:nvSpPr>
          <p:spPr>
            <a:xfrm>
              <a:off x="5067755" y="2655420"/>
              <a:ext cx="1808431" cy="221588"/>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0" name="Google Shape;240;p9"/>
            <p:cNvSpPr/>
            <p:nvPr/>
          </p:nvSpPr>
          <p:spPr>
            <a:xfrm>
              <a:off x="5009921" y="2105970"/>
              <a:ext cx="867353" cy="743855"/>
            </a:xfrm>
            <a:prstGeom prst="rect">
              <a:avLst/>
            </a:prstGeom>
            <a:noFill/>
            <a:ln w="317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1" name="Google Shape;241;p9"/>
            <p:cNvSpPr/>
            <p:nvPr/>
          </p:nvSpPr>
          <p:spPr>
            <a:xfrm>
              <a:off x="5156044" y="2719676"/>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2" name="Google Shape;242;p9"/>
            <p:cNvSpPr/>
            <p:nvPr/>
          </p:nvSpPr>
          <p:spPr>
            <a:xfrm>
              <a:off x="6223138" y="2422457"/>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3" name="Google Shape;243;p9"/>
            <p:cNvSpPr/>
            <p:nvPr/>
          </p:nvSpPr>
          <p:spPr>
            <a:xfrm>
              <a:off x="6639573" y="2733349"/>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4" name="Google Shape;244;p9"/>
            <p:cNvSpPr/>
            <p:nvPr/>
          </p:nvSpPr>
          <p:spPr>
            <a:xfrm>
              <a:off x="6695633" y="2446746"/>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5" name="Google Shape;245;p9"/>
            <p:cNvSpPr/>
            <p:nvPr/>
          </p:nvSpPr>
          <p:spPr>
            <a:xfrm>
              <a:off x="5736977" y="2706364"/>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6" name="Google Shape;246;p9"/>
            <p:cNvSpPr/>
            <p:nvPr/>
          </p:nvSpPr>
          <p:spPr>
            <a:xfrm>
              <a:off x="5560262" y="2231186"/>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7" name="Google Shape;247;p9"/>
            <p:cNvSpPr txBox="1"/>
            <p:nvPr/>
          </p:nvSpPr>
          <p:spPr>
            <a:xfrm>
              <a:off x="5021696" y="2822516"/>
              <a:ext cx="1457869" cy="320488"/>
            </a:xfrm>
            <a:prstGeom prst="rect">
              <a:avLst/>
            </a:prstGeom>
            <a:blipFill rotWithShape="1">
              <a:blip r:embed="rId5">
                <a:alphaModFix/>
              </a:blip>
              <a:stretch>
                <a:fillRect b="-384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a:latin typeface="Arial"/>
                  <a:ea typeface="Arial"/>
                  <a:cs typeface="Arial"/>
                  <a:sym typeface="Arial"/>
                </a:rPr>
                <a:t> </a:t>
              </a:r>
              <a:endParaRPr/>
            </a:p>
          </p:txBody>
        </p:sp>
        <p:sp>
          <p:nvSpPr>
            <p:cNvPr id="248" name="Google Shape;248;p9"/>
            <p:cNvSpPr txBox="1"/>
            <p:nvPr/>
          </p:nvSpPr>
          <p:spPr>
            <a:xfrm>
              <a:off x="5877274" y="2063004"/>
              <a:ext cx="1413993" cy="320488"/>
            </a:xfrm>
            <a:prstGeom prst="rect">
              <a:avLst/>
            </a:prstGeom>
            <a:blipFill rotWithShape="1">
              <a:blip r:embed="rId6">
                <a:alphaModFix/>
              </a:blip>
              <a:stretch>
                <a:fillRect b="-769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a:latin typeface="Arial"/>
                  <a:ea typeface="Arial"/>
                  <a:cs typeface="Arial"/>
                  <a:sym typeface="Arial"/>
                </a:rPr>
                <a:t> </a:t>
              </a:r>
              <a:endParaRPr/>
            </a:p>
          </p:txBody>
        </p:sp>
        <p:sp>
          <p:nvSpPr>
            <p:cNvPr id="249" name="Google Shape;249;p9"/>
            <p:cNvSpPr/>
            <p:nvPr/>
          </p:nvSpPr>
          <p:spPr>
            <a:xfrm>
              <a:off x="5296983" y="2447881"/>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 name="Google Shape;250;p9"/>
            <p:cNvSpPr/>
            <p:nvPr/>
          </p:nvSpPr>
          <p:spPr>
            <a:xfrm>
              <a:off x="5044371" y="2137468"/>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1" name="Google Shape;251;p9"/>
            <p:cNvSpPr/>
            <p:nvPr/>
          </p:nvSpPr>
          <p:spPr>
            <a:xfrm>
              <a:off x="6186338" y="2394606"/>
              <a:ext cx="629777" cy="455219"/>
            </a:xfrm>
            <a:prstGeom prst="rect">
              <a:avLst/>
            </a:prstGeom>
            <a:noFill/>
            <a:ln w="317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52" name="Google Shape;252;p9"/>
          <p:cNvGrpSpPr/>
          <p:nvPr/>
        </p:nvGrpSpPr>
        <p:grpSpPr>
          <a:xfrm>
            <a:off x="5746194" y="3646467"/>
            <a:ext cx="2269572" cy="1080000"/>
            <a:chOff x="5455150" y="3062922"/>
            <a:chExt cx="2615463" cy="1244596"/>
          </a:xfrm>
        </p:grpSpPr>
        <p:sp>
          <p:nvSpPr>
            <p:cNvPr id="253" name="Google Shape;253;p9"/>
            <p:cNvSpPr/>
            <p:nvPr/>
          </p:nvSpPr>
          <p:spPr>
            <a:xfrm>
              <a:off x="6534959" y="3406342"/>
              <a:ext cx="988087" cy="255359"/>
            </a:xfrm>
            <a:prstGeom prst="rect">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4" name="Google Shape;254;p9"/>
            <p:cNvSpPr/>
            <p:nvPr/>
          </p:nvSpPr>
          <p:spPr>
            <a:xfrm>
              <a:off x="5508230" y="3745624"/>
              <a:ext cx="2084043" cy="255359"/>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6" name="Google Shape;256;p9"/>
            <p:cNvSpPr/>
            <p:nvPr/>
          </p:nvSpPr>
          <p:spPr>
            <a:xfrm>
              <a:off x="5609974" y="3819673"/>
              <a:ext cx="108000" cy="108000"/>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7" name="Google Shape;257;p9"/>
            <p:cNvSpPr/>
            <p:nvPr/>
          </p:nvSpPr>
          <p:spPr>
            <a:xfrm>
              <a:off x="6839697" y="3477157"/>
              <a:ext cx="108000" cy="108000"/>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8" name="Google Shape;258;p9"/>
            <p:cNvSpPr/>
            <p:nvPr/>
          </p:nvSpPr>
          <p:spPr>
            <a:xfrm>
              <a:off x="7319599" y="3835430"/>
              <a:ext cx="108000" cy="108000"/>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9" name="Google Shape;259;p9"/>
            <p:cNvSpPr/>
            <p:nvPr/>
          </p:nvSpPr>
          <p:spPr>
            <a:xfrm>
              <a:off x="7384202" y="3505148"/>
              <a:ext cx="108000" cy="108000"/>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0" name="Google Shape;260;p9"/>
            <p:cNvSpPr/>
            <p:nvPr/>
          </p:nvSpPr>
          <p:spPr>
            <a:xfrm>
              <a:off x="6279444" y="3804333"/>
              <a:ext cx="108000" cy="108000"/>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1" name="Google Shape;261;p9"/>
            <p:cNvSpPr/>
            <p:nvPr/>
          </p:nvSpPr>
          <p:spPr>
            <a:xfrm>
              <a:off x="6075797" y="3256735"/>
              <a:ext cx="108000" cy="108000"/>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2" name="Google Shape;262;p9"/>
            <p:cNvSpPr txBox="1"/>
            <p:nvPr/>
          </p:nvSpPr>
          <p:spPr>
            <a:xfrm>
              <a:off x="5455151" y="3938186"/>
              <a:ext cx="1680054" cy="369332"/>
            </a:xfrm>
            <a:prstGeom prst="rect">
              <a:avLst/>
            </a:prstGeom>
            <a:blipFill rotWithShape="1">
              <a:blip r:embed="rId7">
                <a:alphaModFix/>
              </a:blip>
              <a:stretch>
                <a:fillRect b="-1639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a:latin typeface="Arial"/>
                  <a:ea typeface="Arial"/>
                  <a:cs typeface="Arial"/>
                  <a:sym typeface="Arial"/>
                </a:rPr>
                <a:t> </a:t>
              </a:r>
              <a:endParaRPr/>
            </a:p>
          </p:txBody>
        </p:sp>
        <p:sp>
          <p:nvSpPr>
            <p:cNvPr id="263" name="Google Shape;263;p9"/>
            <p:cNvSpPr txBox="1"/>
            <p:nvPr/>
          </p:nvSpPr>
          <p:spPr>
            <a:xfrm>
              <a:off x="6441122" y="3062922"/>
              <a:ext cx="1629491" cy="369332"/>
            </a:xfrm>
            <a:prstGeom prst="rect">
              <a:avLst/>
            </a:prstGeom>
            <a:blipFill rotWithShape="1">
              <a:blip r:embed="rId8">
                <a:alphaModFix/>
              </a:blip>
              <a:stretch>
                <a:fillRect r="-744" b="-1833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a:latin typeface="Arial"/>
                  <a:ea typeface="Arial"/>
                  <a:cs typeface="Arial"/>
                  <a:sym typeface="Arial"/>
                </a:rPr>
                <a:t> </a:t>
              </a:r>
              <a:endParaRPr/>
            </a:p>
          </p:txBody>
        </p:sp>
        <p:sp>
          <p:nvSpPr>
            <p:cNvPr id="264" name="Google Shape;264;p9"/>
            <p:cNvSpPr/>
            <p:nvPr/>
          </p:nvSpPr>
          <p:spPr>
            <a:xfrm>
              <a:off x="5772393" y="3506456"/>
              <a:ext cx="108000" cy="108000"/>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5" name="Google Shape;265;p9"/>
            <p:cNvSpPr/>
            <p:nvPr/>
          </p:nvSpPr>
          <p:spPr>
            <a:xfrm>
              <a:off x="5481282" y="3148735"/>
              <a:ext cx="108000" cy="108000"/>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5" name="Google Shape;255;p9"/>
            <p:cNvSpPr/>
            <p:nvPr/>
          </p:nvSpPr>
          <p:spPr>
            <a:xfrm>
              <a:off x="5455150" y="3120886"/>
              <a:ext cx="2067895" cy="817301"/>
            </a:xfrm>
            <a:prstGeom prst="rect">
              <a:avLst/>
            </a:prstGeom>
            <a:noFill/>
            <a:ln w="317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266" name="Google Shape;266;p9"/>
          <p:cNvGrpSpPr/>
          <p:nvPr/>
        </p:nvGrpSpPr>
        <p:grpSpPr>
          <a:xfrm>
            <a:off x="2066311" y="2458744"/>
            <a:ext cx="546037" cy="329261"/>
            <a:chOff x="154759" y="2275978"/>
            <a:chExt cx="546037" cy="329261"/>
          </a:xfrm>
        </p:grpSpPr>
        <p:cxnSp>
          <p:nvCxnSpPr>
            <p:cNvPr id="267" name="Google Shape;267;p9"/>
            <p:cNvCxnSpPr/>
            <p:nvPr/>
          </p:nvCxnSpPr>
          <p:spPr>
            <a:xfrm>
              <a:off x="154759" y="2323249"/>
              <a:ext cx="0" cy="281990"/>
            </a:xfrm>
            <a:prstGeom prst="straightConnector1">
              <a:avLst/>
            </a:prstGeom>
            <a:noFill/>
            <a:ln w="19050" cap="flat" cmpd="sng">
              <a:solidFill>
                <a:schemeClr val="dk1"/>
              </a:solidFill>
              <a:prstDash val="solid"/>
              <a:miter lim="800000"/>
              <a:headEnd type="none" w="sm" len="sm"/>
              <a:tailEnd type="triangle" w="med" len="med"/>
            </a:ln>
          </p:spPr>
        </p:cxnSp>
        <p:sp>
          <p:nvSpPr>
            <p:cNvPr id="268" name="Google Shape;268;p9"/>
            <p:cNvSpPr txBox="1"/>
            <p:nvPr/>
          </p:nvSpPr>
          <p:spPr>
            <a:xfrm>
              <a:off x="166675" y="2275978"/>
              <a:ext cx="53412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Split</a:t>
              </a:r>
              <a:endParaRPr sz="1400" b="0" i="0" u="none" strike="noStrike" cap="none">
                <a:solidFill>
                  <a:srgbClr val="000000"/>
                </a:solidFill>
                <a:latin typeface="Times New Roman"/>
                <a:ea typeface="Times New Roman"/>
                <a:cs typeface="Times New Roman"/>
                <a:sym typeface="Times New Roman"/>
              </a:endParaRPr>
            </a:p>
          </p:txBody>
        </p:sp>
      </p:grpSp>
      <p:grpSp>
        <p:nvGrpSpPr>
          <p:cNvPr id="269" name="Google Shape;269;p9"/>
          <p:cNvGrpSpPr/>
          <p:nvPr/>
        </p:nvGrpSpPr>
        <p:grpSpPr>
          <a:xfrm>
            <a:off x="734182" y="2698838"/>
            <a:ext cx="2623844" cy="1511528"/>
            <a:chOff x="734182" y="2698838"/>
            <a:chExt cx="2623844" cy="1511528"/>
          </a:xfrm>
        </p:grpSpPr>
        <p:cxnSp>
          <p:nvCxnSpPr>
            <p:cNvPr id="270" name="Google Shape;270;p9"/>
            <p:cNvCxnSpPr/>
            <p:nvPr/>
          </p:nvCxnSpPr>
          <p:spPr>
            <a:xfrm rot="10800000" flipH="1">
              <a:off x="951806" y="2698838"/>
              <a:ext cx="6058" cy="1269702"/>
            </a:xfrm>
            <a:prstGeom prst="straightConnector1">
              <a:avLst/>
            </a:prstGeom>
            <a:noFill/>
            <a:ln w="19050" cap="flat" cmpd="sng">
              <a:solidFill>
                <a:srgbClr val="00B0F0"/>
              </a:solidFill>
              <a:prstDash val="solid"/>
              <a:miter lim="800000"/>
              <a:headEnd type="none" w="sm" len="sm"/>
              <a:tailEnd type="triangle" w="med" len="med"/>
            </a:ln>
          </p:spPr>
        </p:cxnSp>
        <p:sp>
          <p:nvSpPr>
            <p:cNvPr id="271" name="Google Shape;271;p9"/>
            <p:cNvSpPr txBox="1"/>
            <p:nvPr/>
          </p:nvSpPr>
          <p:spPr>
            <a:xfrm>
              <a:off x="1943676" y="2839545"/>
              <a:ext cx="1413993" cy="320488"/>
            </a:xfrm>
            <a:prstGeom prst="rect">
              <a:avLst/>
            </a:prstGeom>
            <a:blipFill rotWithShape="1">
              <a:blip r:embed="rId9">
                <a:alphaModFix/>
              </a:blip>
              <a:stretch>
                <a:fillRect b="-115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a:latin typeface="Arial"/>
                  <a:ea typeface="Arial"/>
                  <a:cs typeface="Arial"/>
                  <a:sym typeface="Arial"/>
                </a:rPr>
                <a:t> </a:t>
              </a:r>
              <a:endParaRPr/>
            </a:p>
          </p:txBody>
        </p:sp>
        <p:cxnSp>
          <p:nvCxnSpPr>
            <p:cNvPr id="272" name="Google Shape;272;p9"/>
            <p:cNvCxnSpPr/>
            <p:nvPr/>
          </p:nvCxnSpPr>
          <p:spPr>
            <a:xfrm>
              <a:off x="945037" y="3968540"/>
              <a:ext cx="2412989" cy="0"/>
            </a:xfrm>
            <a:prstGeom prst="straightConnector1">
              <a:avLst/>
            </a:prstGeom>
            <a:noFill/>
            <a:ln w="19050" cap="flat" cmpd="sng">
              <a:solidFill>
                <a:srgbClr val="00B0F0"/>
              </a:solidFill>
              <a:prstDash val="solid"/>
              <a:miter lim="800000"/>
              <a:headEnd type="none" w="sm" len="sm"/>
              <a:tailEnd type="triangle" w="med" len="med"/>
            </a:ln>
          </p:spPr>
        </p:cxnSp>
        <p:cxnSp>
          <p:nvCxnSpPr>
            <p:cNvPr id="273" name="Google Shape;273;p9"/>
            <p:cNvCxnSpPr/>
            <p:nvPr/>
          </p:nvCxnSpPr>
          <p:spPr>
            <a:xfrm>
              <a:off x="1988015" y="2844305"/>
              <a:ext cx="0" cy="1053731"/>
            </a:xfrm>
            <a:prstGeom prst="straightConnector1">
              <a:avLst/>
            </a:prstGeom>
            <a:noFill/>
            <a:ln w="25400" cap="flat" cmpd="sng">
              <a:solidFill>
                <a:srgbClr val="7030A0"/>
              </a:solidFill>
              <a:prstDash val="solid"/>
              <a:miter lim="800000"/>
              <a:headEnd type="none" w="sm" len="sm"/>
              <a:tailEnd type="none" w="sm" len="sm"/>
            </a:ln>
          </p:spPr>
        </p:cxnSp>
        <p:sp>
          <p:nvSpPr>
            <p:cNvPr id="274" name="Google Shape;274;p9"/>
            <p:cNvSpPr/>
            <p:nvPr/>
          </p:nvSpPr>
          <p:spPr>
            <a:xfrm>
              <a:off x="2025103" y="3137548"/>
              <a:ext cx="857414" cy="221588"/>
            </a:xfrm>
            <a:prstGeom prst="rect">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5" name="Google Shape;275;p9"/>
            <p:cNvSpPr/>
            <p:nvPr/>
          </p:nvSpPr>
          <p:spPr>
            <a:xfrm>
              <a:off x="1134157" y="3431961"/>
              <a:ext cx="1808431" cy="221588"/>
            </a:xfrm>
            <a:prstGeom prst="rect">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6" name="Google Shape;276;p9"/>
            <p:cNvSpPr/>
            <p:nvPr/>
          </p:nvSpPr>
          <p:spPr>
            <a:xfrm>
              <a:off x="1004444" y="2844305"/>
              <a:ext cx="2269689" cy="1053731"/>
            </a:xfrm>
            <a:prstGeom prst="rect">
              <a:avLst/>
            </a:prstGeom>
            <a:noFill/>
            <a:ln w="317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7" name="Google Shape;277;p9"/>
            <p:cNvSpPr/>
            <p:nvPr/>
          </p:nvSpPr>
          <p:spPr>
            <a:xfrm>
              <a:off x="1222446" y="3496217"/>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8" name="Google Shape;278;p9"/>
            <p:cNvSpPr/>
            <p:nvPr/>
          </p:nvSpPr>
          <p:spPr>
            <a:xfrm>
              <a:off x="2289540" y="3198998"/>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9" name="Google Shape;279;p9"/>
            <p:cNvSpPr/>
            <p:nvPr/>
          </p:nvSpPr>
          <p:spPr>
            <a:xfrm>
              <a:off x="2705975" y="3509890"/>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0" name="Google Shape;280;p9"/>
            <p:cNvSpPr/>
            <p:nvPr/>
          </p:nvSpPr>
          <p:spPr>
            <a:xfrm>
              <a:off x="2762035" y="3223287"/>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1" name="Google Shape;281;p9"/>
            <p:cNvSpPr/>
            <p:nvPr/>
          </p:nvSpPr>
          <p:spPr>
            <a:xfrm>
              <a:off x="1803379" y="3482905"/>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2" name="Google Shape;282;p9"/>
            <p:cNvSpPr/>
            <p:nvPr/>
          </p:nvSpPr>
          <p:spPr>
            <a:xfrm>
              <a:off x="1626664" y="3007727"/>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3" name="Google Shape;283;p9"/>
            <p:cNvSpPr txBox="1"/>
            <p:nvPr/>
          </p:nvSpPr>
          <p:spPr>
            <a:xfrm>
              <a:off x="1088098" y="3599057"/>
              <a:ext cx="1457869" cy="320488"/>
            </a:xfrm>
            <a:prstGeom prst="rect">
              <a:avLst/>
            </a:prstGeom>
            <a:blipFill rotWithShape="1">
              <a:blip r:embed="rId10">
                <a:alphaModFix/>
              </a:blip>
              <a:stretch>
                <a:fillRect b="-769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sz="1400" b="0" i="0" u="none" strike="noStrike" cap="none">
                  <a:latin typeface="Arial"/>
                  <a:ea typeface="Arial"/>
                  <a:cs typeface="Arial"/>
                  <a:sym typeface="Arial"/>
                </a:rPr>
                <a:t> </a:t>
              </a:r>
              <a:endParaRPr/>
            </a:p>
          </p:txBody>
        </p:sp>
        <p:sp>
          <p:nvSpPr>
            <p:cNvPr id="284" name="Google Shape;284;p9"/>
            <p:cNvSpPr/>
            <p:nvPr/>
          </p:nvSpPr>
          <p:spPr>
            <a:xfrm>
              <a:off x="1363385" y="3224422"/>
              <a:ext cx="93717" cy="93717"/>
            </a:xfrm>
            <a:prstGeom prst="ellipse">
              <a:avLst/>
            </a:prstGeom>
            <a:solidFill>
              <a:srgbClr val="FF0000"/>
            </a:solid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9"/>
            <p:cNvSpPr/>
            <p:nvPr/>
          </p:nvSpPr>
          <p:spPr>
            <a:xfrm>
              <a:off x="1110773" y="2914009"/>
              <a:ext cx="93717" cy="93717"/>
            </a:xfrm>
            <a:prstGeom prst="ellipse">
              <a:avLst/>
            </a:prstGeom>
            <a:solidFill>
              <a:srgbClr val="00B050"/>
            </a:solidFill>
            <a:ln w="222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6" name="Google Shape;286;p9"/>
            <p:cNvSpPr txBox="1"/>
            <p:nvPr/>
          </p:nvSpPr>
          <p:spPr>
            <a:xfrm>
              <a:off x="734182" y="2778882"/>
              <a:ext cx="12243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Y</a:t>
              </a:r>
              <a:endParaRPr sz="1400" b="0" i="0" u="none" strike="noStrike" cap="none">
                <a:solidFill>
                  <a:srgbClr val="000000"/>
                </a:solidFill>
                <a:latin typeface="Times New Roman"/>
                <a:ea typeface="Times New Roman"/>
                <a:cs typeface="Times New Roman"/>
                <a:sym typeface="Times New Roman"/>
              </a:endParaRPr>
            </a:p>
          </p:txBody>
        </p:sp>
        <p:sp>
          <p:nvSpPr>
            <p:cNvPr id="287" name="Google Shape;287;p9"/>
            <p:cNvSpPr txBox="1"/>
            <p:nvPr/>
          </p:nvSpPr>
          <p:spPr>
            <a:xfrm>
              <a:off x="3067554" y="3902589"/>
              <a:ext cx="12243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X</a:t>
              </a:r>
              <a:endParaRPr sz="1400" b="0" i="0" u="none" strike="noStrike" cap="none">
                <a:solidFill>
                  <a:srgbClr val="000000"/>
                </a:solidFill>
                <a:latin typeface="Times New Roman"/>
                <a:ea typeface="Times New Roman"/>
                <a:cs typeface="Times New Roman"/>
                <a:sym typeface="Times New Roman"/>
              </a:endParaRPr>
            </a:p>
          </p:txBody>
        </p:sp>
        <p:cxnSp>
          <p:nvCxnSpPr>
            <p:cNvPr id="288" name="Google Shape;288;p9"/>
            <p:cNvCxnSpPr>
              <a:stCxn id="276" idx="1"/>
              <a:endCxn id="276" idx="3"/>
            </p:cNvCxnSpPr>
            <p:nvPr/>
          </p:nvCxnSpPr>
          <p:spPr>
            <a:xfrm>
              <a:off x="1004444" y="3371171"/>
              <a:ext cx="2269800" cy="0"/>
            </a:xfrm>
            <a:prstGeom prst="straightConnector1">
              <a:avLst/>
            </a:prstGeom>
            <a:noFill/>
            <a:ln w="25400" cap="flat" cmpd="sng">
              <a:solidFill>
                <a:srgbClr val="7030A0"/>
              </a:solidFill>
              <a:prstDash val="dash"/>
              <a:miter lim="800000"/>
              <a:headEnd type="none" w="sm" len="sm"/>
              <a:tailEnd type="none" w="sm" len="sm"/>
            </a:ln>
          </p:spPr>
        </p:cxnSp>
      </p:gr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3202</Words>
  <Application>Microsoft Macintosh PowerPoint</Application>
  <PresentationFormat>全屏显示(16:9)</PresentationFormat>
  <Paragraphs>210</Paragraphs>
  <Slides>17</Slides>
  <Notes>17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Garamond</vt:lpstr>
      <vt:lpstr>DengXian</vt:lpstr>
      <vt:lpstr>Arial</vt:lpstr>
      <vt:lpstr>Times New Roman</vt:lpstr>
      <vt:lpstr>Noto Sans Symbols</vt:lpstr>
      <vt:lpstr>Office 主题</vt:lpstr>
      <vt:lpstr>WISK: A Workload-aware Learned Index for Spatial Keyword Queries</vt:lpstr>
      <vt:lpstr>Introduction</vt:lpstr>
      <vt:lpstr>Motivation</vt:lpstr>
      <vt:lpstr>Motivation</vt:lpstr>
      <vt:lpstr>Problem Definition</vt:lpstr>
      <vt:lpstr>Overview</vt:lpstr>
      <vt:lpstr>Cost Formulation</vt:lpstr>
      <vt:lpstr>Bottom Partition</vt:lpstr>
      <vt:lpstr>Greedy Partition</vt:lpstr>
      <vt:lpstr>Greedy SGD Partition</vt:lpstr>
      <vt:lpstr>Bottom-up Packing</vt:lpstr>
      <vt:lpstr>RL Packing</vt:lpstr>
      <vt:lpstr>Experiments</vt:lpstr>
      <vt:lpstr>Experiments</vt:lpstr>
      <vt:lpstr>Experiments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WISK: A Workload-aware Learned Index for Spatial Keyword Queries</dc:title>
  <dc:creator>kael</dc:creator>
  <cp:lastModifiedBy>Microsoft Office User</cp:lastModifiedBy>
  <cp:revision>104</cp:revision>
  <dcterms:modified xsi:type="dcterms:W3CDTF">2023-06-21T20:35:37Z</dcterms:modified>
</cp:coreProperties>
</file>