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ppt/tags/tag7.xml" ContentType="application/vnd.openxmlformats-officedocument.presentationml.tags+xml"/>
  <Override PartName="/ppt/notesSlides/notesSlide9.xml" ContentType="application/vnd.openxmlformats-officedocument.presentationml.notesSlide+xml"/>
  <Override PartName="/ppt/tags/tag8.xml" ContentType="application/vnd.openxmlformats-officedocument.presentationml.tags+xml"/>
  <Override PartName="/ppt/notesSlides/notesSlide10.xml" ContentType="application/vnd.openxmlformats-officedocument.presentationml.notesSlide+xml"/>
  <Override PartName="/ppt/tags/tag9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10.xml" ContentType="application/vnd.openxmlformats-officedocument.presentationml.tags+xml"/>
  <Override PartName="/ppt/notesSlides/notesSlide14.xml" ContentType="application/vnd.openxmlformats-officedocument.presentationml.notesSlide+xml"/>
  <Override PartName="/ppt/tags/tag11.xml" ContentType="application/vnd.openxmlformats-officedocument.presentationml.tags+xml"/>
  <Override PartName="/ppt/notesSlides/notesSlide15.xml" ContentType="application/vnd.openxmlformats-officedocument.presentationml.notesSlide+xml"/>
  <Override PartName="/ppt/tags/tag12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2" r:id="rId1"/>
  </p:sldMasterIdLst>
  <p:notesMasterIdLst>
    <p:notesMasterId r:id="rId20"/>
  </p:notesMasterIdLst>
  <p:sldIdLst>
    <p:sldId id="704" r:id="rId2"/>
    <p:sldId id="694" r:id="rId3"/>
    <p:sldId id="401" r:id="rId4"/>
    <p:sldId id="761" r:id="rId5"/>
    <p:sldId id="756" r:id="rId6"/>
    <p:sldId id="759" r:id="rId7"/>
    <p:sldId id="753" r:id="rId8"/>
    <p:sldId id="749" r:id="rId9"/>
    <p:sldId id="748" r:id="rId10"/>
    <p:sldId id="458" r:id="rId11"/>
    <p:sldId id="742" r:id="rId12"/>
    <p:sldId id="477" r:id="rId13"/>
    <p:sldId id="721" r:id="rId14"/>
    <p:sldId id="722" r:id="rId15"/>
    <p:sldId id="726" r:id="rId16"/>
    <p:sldId id="727" r:id="rId17"/>
    <p:sldId id="720" r:id="rId18"/>
    <p:sldId id="76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404040"/>
    <a:srgbClr val="FFFFFF"/>
    <a:srgbClr val="BBC9A0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258" autoAdjust="0"/>
    <p:restoredTop sz="58505" autoAdjust="0"/>
  </p:normalViewPr>
  <p:slideViewPr>
    <p:cSldViewPr snapToGrid="0">
      <p:cViewPr varScale="1">
        <p:scale>
          <a:sx n="71" d="100"/>
          <a:sy n="71" d="100"/>
        </p:scale>
        <p:origin x="2544" y="176"/>
      </p:cViewPr>
      <p:guideLst/>
    </p:cSldViewPr>
  </p:slideViewPr>
  <p:notesTextViewPr>
    <p:cViewPr>
      <p:scale>
        <a:sx n="130" d="100"/>
        <a:sy n="13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A7B5A6-4ED5-43DE-985F-63328C601E9C}" type="datetimeFigureOut">
              <a:rPr lang="zh-CN" altLang="en-US" smtClean="0"/>
              <a:t>2023/5/31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17F969-8B5A-4752-A004-0C2C6F2562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2009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altLang="zh-CN" b="0" i="0" dirty="0">
                <a:solidFill>
                  <a:srgbClr val="000000"/>
                </a:solidFill>
                <a:effectLst/>
                <a:latin typeface="Times"/>
              </a:rPr>
              <a:t>My name is </a:t>
            </a:r>
            <a:r>
              <a:rPr lang="en-AU" altLang="zh-CN" b="0" i="0" dirty="0" err="1">
                <a:solidFill>
                  <a:srgbClr val="000000"/>
                </a:solidFill>
                <a:effectLst/>
                <a:latin typeface="Times"/>
              </a:rPr>
              <a:t>Yizhang</a:t>
            </a:r>
            <a:r>
              <a:rPr lang="en-AU" altLang="zh-CN" b="0" i="0" dirty="0">
                <a:solidFill>
                  <a:srgbClr val="000000"/>
                </a:solidFill>
                <a:effectLst/>
                <a:latin typeface="Times"/>
              </a:rPr>
              <a:t> He. </a:t>
            </a:r>
          </a:p>
          <a:p>
            <a:endParaRPr lang="en-AU" altLang="zh-CN" b="0" i="0" dirty="0">
              <a:solidFill>
                <a:srgbClr val="000000"/>
              </a:solidFill>
              <a:effectLst/>
              <a:latin typeface="Times"/>
            </a:endParaRPr>
          </a:p>
          <a:p>
            <a:r>
              <a:rPr lang="en-AU" altLang="zh-CN" b="0" i="0" dirty="0">
                <a:solidFill>
                  <a:srgbClr val="000000"/>
                </a:solidFill>
                <a:effectLst/>
                <a:latin typeface="Times"/>
              </a:rPr>
              <a:t>I am a PhD student at the University of New South Wales. </a:t>
            </a:r>
          </a:p>
          <a:p>
            <a:endParaRPr lang="en-AU" altLang="zh-CN" b="0" i="0" dirty="0">
              <a:solidFill>
                <a:srgbClr val="000000"/>
              </a:solidFill>
              <a:effectLst/>
              <a:latin typeface="Times"/>
            </a:endParaRPr>
          </a:p>
          <a:p>
            <a:r>
              <a:rPr lang="en-AU" altLang="zh-CN" b="0" i="0" dirty="0">
                <a:solidFill>
                  <a:srgbClr val="000000"/>
                </a:solidFill>
                <a:effectLst/>
                <a:latin typeface="Times"/>
              </a:rPr>
              <a:t>The paper I am presenting today is titled: </a:t>
            </a:r>
          </a:p>
          <a:p>
            <a:endParaRPr lang="en-AU" altLang="zh-CN" b="0" i="0" dirty="0">
              <a:solidFill>
                <a:srgbClr val="000000"/>
              </a:solidFill>
              <a:effectLst/>
              <a:latin typeface="Times"/>
            </a:endParaRPr>
          </a:p>
          <a:p>
            <a:r>
              <a:rPr lang="en-AU" altLang="zh-CN" b="0" i="0" dirty="0">
                <a:solidFill>
                  <a:srgbClr val="000000"/>
                </a:solidFill>
                <a:effectLst/>
                <a:latin typeface="Times"/>
              </a:rPr>
              <a:t>Other co-authors are from UNSW, Shanghai </a:t>
            </a:r>
            <a:r>
              <a:rPr lang="en-AU" altLang="zh-CN" b="0" i="0" dirty="0" err="1">
                <a:solidFill>
                  <a:srgbClr val="000000"/>
                </a:solidFill>
                <a:effectLst/>
                <a:latin typeface="Times"/>
              </a:rPr>
              <a:t>JiaoTong</a:t>
            </a:r>
            <a:r>
              <a:rPr lang="en-AU" altLang="zh-CN" b="0" i="0" dirty="0">
                <a:solidFill>
                  <a:srgbClr val="000000"/>
                </a:solidFill>
                <a:effectLst/>
                <a:latin typeface="Times"/>
              </a:rPr>
              <a:t> University, and University of Technology Sydney.  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17F969-8B5A-4752-A004-0C2C6F25626F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71285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b="0" i="0" dirty="0">
                <a:effectLst/>
                <a:latin typeface="Arial" panose="020B0604020202020204" pitchFamily="34" charset="0"/>
              </a:rPr>
              <a:t>Since a root-to-leaf path P in the SCT∗-Index organizes multiple 𝑘-cliques, a natural question arises: “can we distribute the weight increase (i.e., the</a:t>
            </a:r>
            <a:br>
              <a:rPr lang="en-AU" dirty="0"/>
            </a:br>
            <a:r>
              <a:rPr lang="en-AU" b="0" i="0" dirty="0">
                <a:effectLst/>
                <a:latin typeface="Arial" panose="020B0604020202020204" pitchFamily="34" charset="0"/>
              </a:rPr>
              <a:t>number of 𝑘-cliques in P) to the vertices in P in batch”?</a:t>
            </a:r>
            <a:endParaRPr lang="en-AU" altLang="zh-CN" b="0" i="0" dirty="0"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The answer is positive.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We illustrate via an extreme example: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dirty="0"/>
              <a:t>When one vertex has a very small weight, it is likely to undertake all the weight increase.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For instance, in this root-to-leaf path, when k = 4,  there are four k-cliques represented in this path.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Since v12 is the hold vertex, it must participate in all 4 </a:t>
            </a:r>
            <a:r>
              <a:rPr lang="en-US" altLang="zh-CN" dirty="0" err="1"/>
              <a:t>kcliques</a:t>
            </a:r>
            <a:r>
              <a:rPr lang="en-US" altLang="zh-CN" dirty="0"/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Since its vertex weight is significantly less than the other vertices, the total weight increase of 4 will be applied to v12.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There are many more cases where batch updates are possible. 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FD0FE3-373A-40B2-9602-9A5BFAE1B9B4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01298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We also adopt sampling to improve the scalability of our algorithms.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The advantage of our sampling-based algorithm is that it never relies on enumerating all k-cliques in any stage, with the help of the proposed index.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FD0FE3-373A-40B2-9602-9A5BFAE1B9B4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33124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altLang="zh-CN" dirty="0"/>
              <a:t>In the remainder of this presentation, we show some experimental results. </a:t>
            </a:r>
          </a:p>
          <a:p>
            <a:endParaRPr lang="en-AU" altLang="zh-CN" dirty="0"/>
          </a:p>
          <a:p>
            <a:r>
              <a:rPr lang="en-AU" altLang="zh-CN" dirty="0"/>
              <a:t>We compare our proposed algorithms with methods in the two existing works. </a:t>
            </a:r>
          </a:p>
          <a:p>
            <a:endParaRPr lang="en-AU" altLang="zh-CN" dirty="0"/>
          </a:p>
          <a:p>
            <a:r>
              <a:rPr lang="en-AU" altLang="zh-CN" dirty="0"/>
              <a:t>For convex-programming-based algorithms, then number of iterations is set to be 10. </a:t>
            </a:r>
          </a:p>
          <a:p>
            <a:endParaRPr lang="en-AU" altLang="zh-CN" dirty="0"/>
          </a:p>
          <a:p>
            <a:r>
              <a:rPr lang="en-AU" altLang="zh-CN" dirty="0"/>
              <a:t>For sampling algorithms, the sample size is set to be 10^7. 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17F969-8B5A-4752-A004-0C2C6F25626F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95515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use 12 real-world datasets in the experiments. </a:t>
            </a:r>
          </a:p>
          <a:p>
            <a:endParaRPr lang="en-US" dirty="0"/>
          </a:p>
          <a:p>
            <a:r>
              <a:rPr lang="en-US" dirty="0"/>
              <a:t>The largest dataset has almost 2 billion edges, with the size of the maximum clique to be 129.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17F969-8B5A-4752-A004-0C2C6F25626F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20608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</a:t>
            </a:r>
            <a:r>
              <a:rPr lang="zh-CN" altLang="en-US" dirty="0"/>
              <a:t> </a:t>
            </a:r>
            <a:r>
              <a:rPr lang="en-US" altLang="zh-CN" dirty="0"/>
              <a:t>we compare SCT-index-based </a:t>
            </a:r>
            <a:r>
              <a:rPr lang="en-US" altLang="zh-CN" dirty="0" err="1"/>
              <a:t>algorothms</a:t>
            </a:r>
            <a:r>
              <a:rPr lang="en-US" altLang="zh-CN" dirty="0"/>
              <a:t> and the existing convex-programming based approach on 4 datasets. </a:t>
            </a:r>
          </a:p>
          <a:p>
            <a:endParaRPr lang="en-US" dirty="0"/>
          </a:p>
          <a:p>
            <a:r>
              <a:rPr lang="en-US" dirty="0"/>
              <a:t>We can see that xxx significantly outperform xxx in terms of efficiency. </a:t>
            </a:r>
          </a:p>
          <a:p>
            <a:endParaRPr lang="en-US" dirty="0"/>
          </a:p>
          <a:p>
            <a:r>
              <a:rPr lang="en-US" dirty="0"/>
              <a:t>Also, </a:t>
            </a:r>
            <a:r>
              <a:rPr lang="en-AU" sz="1200" b="0" i="0" dirty="0">
                <a:effectLst/>
                <a:latin typeface="Courier New" panose="02070309020205020404" pitchFamily="49" charset="0"/>
              </a:rPr>
              <a:t>SCTL</a:t>
            </a:r>
            <a:r>
              <a:rPr lang="en-AU" sz="1200" b="0" i="0" dirty="0">
                <a:effectLst/>
                <a:latin typeface="Arial" panose="020B0604020202020204" pitchFamily="34" charset="0"/>
              </a:rPr>
              <a:t>∗ with all optimizations outperforms </a:t>
            </a:r>
            <a:r>
              <a:rPr lang="en-AU" sz="1200" b="0" i="0" dirty="0">
                <a:effectLst/>
                <a:latin typeface="Courier New" panose="02070309020205020404" pitchFamily="49" charset="0"/>
              </a:rPr>
              <a:t>SCTL </a:t>
            </a:r>
            <a:r>
              <a:rPr lang="en-AU" sz="1200" b="0" i="0" dirty="0">
                <a:effectLst/>
                <a:latin typeface="Arial" panose="020B0604020202020204" pitchFamily="34" charset="0"/>
              </a:rPr>
              <a:t>by up to one order of magnitude (</a:t>
            </a:r>
            <a:r>
              <a:rPr lang="en-AU" sz="1200" b="0" i="0" dirty="0">
                <a:effectLst/>
                <a:latin typeface="Courier New" panose="02070309020205020404" pitchFamily="49" charset="0"/>
              </a:rPr>
              <a:t>soc-</a:t>
            </a:r>
            <a:r>
              <a:rPr lang="en-AU" sz="1200" b="0" i="0" dirty="0" err="1">
                <a:effectLst/>
                <a:latin typeface="Courier New" panose="02070309020205020404" pitchFamily="49" charset="0"/>
              </a:rPr>
              <a:t>Pokec</a:t>
            </a:r>
            <a:r>
              <a:rPr lang="en-AU" sz="1200" b="0" i="0" dirty="0">
                <a:effectLst/>
                <a:latin typeface="Courier New" panose="02070309020205020404" pitchFamily="49" charset="0"/>
              </a:rPr>
              <a:t>, </a:t>
            </a:r>
            <a:r>
              <a:rPr lang="en-AU" sz="1200" b="0" i="0" dirty="0">
                <a:effectLst/>
                <a:latin typeface="Arial" panose="020B0604020202020204" pitchFamily="34" charset="0"/>
              </a:rPr>
              <a:t>𝑘 = 5).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17F969-8B5A-4752-A004-0C2C6F25626F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60558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we incrementally add the graph reduction and batch processing optimization to the SCTL algorithm. </a:t>
            </a:r>
          </a:p>
          <a:p>
            <a:endParaRPr lang="en-US" dirty="0"/>
          </a:p>
          <a:p>
            <a:r>
              <a:rPr lang="en-US" dirty="0"/>
              <a:t>We conclude that</a:t>
            </a:r>
          </a:p>
          <a:p>
            <a:endParaRPr lang="en-US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AU" sz="1200" b="0" i="0" dirty="0">
                <a:effectLst/>
                <a:latin typeface="Arial" panose="020B0604020202020204" pitchFamily="34" charset="0"/>
              </a:rPr>
              <a:t>The graph reduction technique generally has more pruning power on small 𝑘 values.</a:t>
            </a:r>
            <a:br>
              <a:rPr lang="en-AU" sz="1200" dirty="0"/>
            </a:br>
            <a:endParaRPr lang="en-AU" sz="1200" i="0" dirty="0">
              <a:latin typeface="Arial" panose="020B0604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AU" sz="1200" b="0" i="0" dirty="0">
                <a:effectLst/>
                <a:latin typeface="Arial" panose="020B0604020202020204" pitchFamily="34" charset="0"/>
              </a:rPr>
              <a:t>The batch processing technique is usually more effective on medium 𝑘 values.</a:t>
            </a:r>
            <a:br>
              <a:rPr lang="en-AU" sz="1200" dirty="0"/>
            </a:br>
            <a:endParaRPr lang="en-AU" sz="1200" i="0" dirty="0">
              <a:latin typeface="Arial" panose="020B0604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AU" sz="1200" b="0" i="0" dirty="0">
                <a:effectLst/>
                <a:latin typeface="Arial" panose="020B0604020202020204" pitchFamily="34" charset="0"/>
              </a:rPr>
              <a:t>The </a:t>
            </a:r>
            <a:r>
              <a:rPr lang="en-AU" sz="1200" b="0" i="0" dirty="0">
                <a:effectLst/>
                <a:latin typeface="Courier New" panose="02070309020205020404" pitchFamily="49" charset="0"/>
              </a:rPr>
              <a:t>SCTL</a:t>
            </a:r>
            <a:r>
              <a:rPr lang="en-AU" sz="1200" b="0" i="0" dirty="0">
                <a:effectLst/>
                <a:latin typeface="Arial" panose="020B0604020202020204" pitchFamily="34" charset="0"/>
              </a:rPr>
              <a:t>∗ algorithm with both optimizations yields the largest speedup ratios in most settings.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AU" sz="1200" i="0" dirty="0">
              <a:latin typeface="Arial" panose="020B0604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AU" sz="1200" i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17F969-8B5A-4752-A004-0C2C6F25626F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45560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b="0" i="0" dirty="0">
                <a:effectLst/>
                <a:latin typeface="Arial" panose="020B0604020202020204" pitchFamily="34" charset="0"/>
              </a:rPr>
              <a:t>We compare </a:t>
            </a:r>
            <a:r>
              <a:rPr lang="en-AU" b="0" i="0" dirty="0">
                <a:effectLst/>
                <a:latin typeface="Courier New" panose="02070309020205020404" pitchFamily="49" charset="0"/>
              </a:rPr>
              <a:t>KCL</a:t>
            </a:r>
            <a:r>
              <a:rPr lang="en-AU" b="0" i="0" dirty="0">
                <a:effectLst/>
                <a:latin typeface="Arial" panose="020B0604020202020204" pitchFamily="34" charset="0"/>
              </a:rPr>
              <a:t>-</a:t>
            </a:r>
            <a:r>
              <a:rPr lang="en-AU" b="0" i="0" dirty="0">
                <a:effectLst/>
                <a:latin typeface="Courier New" panose="02070309020205020404" pitchFamily="49" charset="0"/>
              </a:rPr>
              <a:t>Sample </a:t>
            </a:r>
            <a:r>
              <a:rPr lang="en-AU" b="0" i="0" dirty="0">
                <a:effectLst/>
                <a:latin typeface="Arial" panose="020B0604020202020204" pitchFamily="34" charset="0"/>
              </a:rPr>
              <a:t>and </a:t>
            </a:r>
            <a:r>
              <a:rPr lang="en-AU" b="0" i="0" dirty="0">
                <a:effectLst/>
                <a:latin typeface="Courier New" panose="02070309020205020404" pitchFamily="49" charset="0"/>
              </a:rPr>
              <a:t>SCTL</a:t>
            </a:r>
            <a:r>
              <a:rPr lang="en-AU" b="0" i="0" dirty="0">
                <a:effectLst/>
                <a:latin typeface="Arial" panose="020B0604020202020204" pitchFamily="34" charset="0"/>
              </a:rPr>
              <a:t>∗-</a:t>
            </a:r>
            <a:r>
              <a:rPr lang="en-AU" b="0" i="0" dirty="0">
                <a:effectLst/>
                <a:latin typeface="Courier New" panose="02070309020205020404" pitchFamily="49" charset="0"/>
              </a:rPr>
              <a:t>Sample </a:t>
            </a:r>
            <a:r>
              <a:rPr lang="en-AU" b="0" i="0" dirty="0">
                <a:effectLst/>
                <a:latin typeface="Arial" panose="020B0604020202020204" pitchFamily="34" charset="0"/>
              </a:rPr>
              <a:t>on 6 datasets as 𝑘 varies. </a:t>
            </a:r>
          </a:p>
          <a:p>
            <a:endParaRPr lang="en-AU" b="0" i="0" dirty="0">
              <a:effectLst/>
              <a:latin typeface="Arial" panose="020B0604020202020204" pitchFamily="34" charset="0"/>
            </a:endParaRPr>
          </a:p>
          <a:p>
            <a:r>
              <a:rPr lang="en-AU" b="0" i="0" dirty="0">
                <a:effectLst/>
                <a:latin typeface="Arial" panose="020B0604020202020204" pitchFamily="34" charset="0"/>
              </a:rPr>
              <a:t>KCL-sampling is the state-of-the-art convex-</a:t>
            </a:r>
            <a:r>
              <a:rPr lang="en-AU" b="0" i="0" dirty="0" err="1">
                <a:effectLst/>
                <a:latin typeface="Arial" panose="020B0604020202020204" pitchFamily="34" charset="0"/>
              </a:rPr>
              <a:t>progamming</a:t>
            </a:r>
            <a:r>
              <a:rPr lang="en-AU" b="0" i="0" dirty="0">
                <a:effectLst/>
                <a:latin typeface="Arial" panose="020B0604020202020204" pitchFamily="34" charset="0"/>
              </a:rPr>
              <a:t>-based approach with sampling. </a:t>
            </a:r>
          </a:p>
          <a:p>
            <a:endParaRPr lang="en-AU" b="0" i="0" dirty="0">
              <a:effectLst/>
              <a:latin typeface="Arial" panose="020B0604020202020204" pitchFamily="34" charset="0"/>
            </a:endParaRPr>
          </a:p>
          <a:p>
            <a:r>
              <a:rPr lang="en-AU" b="0" i="0" dirty="0">
                <a:effectLst/>
                <a:latin typeface="Arial" panose="020B0604020202020204" pitchFamily="34" charset="0"/>
              </a:rPr>
              <a:t>Note that  The optimal solutions are only available on </a:t>
            </a:r>
            <a:r>
              <a:rPr lang="en-AU" b="0" i="0" dirty="0">
                <a:effectLst/>
                <a:latin typeface="Courier New" panose="02070309020205020404" pitchFamily="49" charset="0"/>
              </a:rPr>
              <a:t>Email </a:t>
            </a:r>
            <a:r>
              <a:rPr lang="en-AU" b="0" i="0" dirty="0">
                <a:effectLst/>
                <a:latin typeface="Arial" panose="020B0604020202020204" pitchFamily="34" charset="0"/>
              </a:rPr>
              <a:t>and </a:t>
            </a:r>
            <a:r>
              <a:rPr lang="en-AU" b="0" i="0" dirty="0">
                <a:effectLst/>
                <a:latin typeface="Courier New" panose="02070309020205020404" pitchFamily="49" charset="0"/>
              </a:rPr>
              <a:t>DBLP</a:t>
            </a:r>
            <a:r>
              <a:rPr lang="en-AU" b="0" i="0" dirty="0">
                <a:effectLst/>
                <a:latin typeface="Arial" panose="020B0604020202020204" pitchFamily="34" charset="0"/>
              </a:rPr>
              <a:t>, and </a:t>
            </a:r>
            <a:r>
              <a:rPr lang="en-AU" b="0" i="0" dirty="0">
                <a:effectLst/>
                <a:latin typeface="Courier New" panose="02070309020205020404" pitchFamily="49" charset="0"/>
              </a:rPr>
              <a:t>SCTL</a:t>
            </a:r>
            <a:r>
              <a:rPr lang="en-AU" b="0" i="0" dirty="0">
                <a:effectLst/>
                <a:latin typeface="Arial" panose="020B0604020202020204" pitchFamily="34" charset="0"/>
              </a:rPr>
              <a:t>∗-</a:t>
            </a:r>
            <a:r>
              <a:rPr lang="en-AU" b="0" i="0" dirty="0">
                <a:effectLst/>
                <a:latin typeface="Courier New" panose="02070309020205020404" pitchFamily="49" charset="0"/>
              </a:rPr>
              <a:t>Sample </a:t>
            </a:r>
            <a:r>
              <a:rPr lang="en-AU" b="0" i="0" dirty="0">
                <a:effectLst/>
                <a:latin typeface="Arial" panose="020B0604020202020204" pitchFamily="34" charset="0"/>
              </a:rPr>
              <a:t>can find them quickly. </a:t>
            </a:r>
          </a:p>
          <a:p>
            <a:endParaRPr lang="en-AU" b="0" i="0" dirty="0">
              <a:effectLst/>
              <a:latin typeface="Arial" panose="020B0604020202020204" pitchFamily="34" charset="0"/>
            </a:endParaRPr>
          </a:p>
          <a:p>
            <a:r>
              <a:rPr lang="en-AU" b="0" i="0" dirty="0">
                <a:effectLst/>
                <a:latin typeface="Arial" panose="020B0604020202020204" pitchFamily="34" charset="0"/>
              </a:rPr>
              <a:t>This is because the 𝑘-clique densest subgraph on the sampled subgraph and that of the original graph highly overlap</a:t>
            </a:r>
          </a:p>
          <a:p>
            <a:endParaRPr lang="en-AU" b="0" i="0" dirty="0"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b="0" i="0" dirty="0">
                <a:effectLst/>
                <a:latin typeface="Courier New" panose="02070309020205020404" pitchFamily="49" charset="0"/>
              </a:rPr>
              <a:t>SCTL</a:t>
            </a:r>
            <a:r>
              <a:rPr lang="en-AU" sz="1200" b="0" i="0" dirty="0">
                <a:effectLst/>
                <a:latin typeface="Arial" panose="020B0604020202020204" pitchFamily="34" charset="0"/>
              </a:rPr>
              <a:t>∗-</a:t>
            </a:r>
            <a:r>
              <a:rPr lang="en-AU" sz="1200" b="0" i="0" dirty="0">
                <a:effectLst/>
                <a:latin typeface="Courier New" panose="02070309020205020404" pitchFamily="49" charset="0"/>
              </a:rPr>
              <a:t>Sample </a:t>
            </a:r>
            <a:r>
              <a:rPr lang="en-AU" sz="1200" b="0" i="0" dirty="0">
                <a:effectLst/>
                <a:latin typeface="Arial" panose="020B0604020202020204" pitchFamily="34" charset="0"/>
              </a:rPr>
              <a:t>provides reasonable approximate solutions for all 𝑘 on the billion-scale graph, Friendster. </a:t>
            </a: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17F969-8B5A-4752-A004-0C2C6F25626F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34740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AU" altLang="zh-CN" dirty="0"/>
              <a:t>In conclusion, we propose a novel index to compactly stored the k-cliques. </a:t>
            </a:r>
          </a:p>
          <a:p>
            <a:pPr algn="l"/>
            <a:endParaRPr lang="en-AU" altLang="zh-CN" dirty="0"/>
          </a:p>
          <a:p>
            <a:pPr algn="l"/>
            <a:r>
              <a:rPr lang="en-AU" altLang="zh-CN" dirty="0"/>
              <a:t>Based on this index, we propose efficient approximate algorithms that achieve near-optimal solutions. The sampling-based algorithm can</a:t>
            </a:r>
            <a:r>
              <a:rPr lang="zh-CN" altLang="en-US" dirty="0"/>
              <a:t> </a:t>
            </a:r>
            <a:r>
              <a:rPr lang="en-US" altLang="zh-CN" dirty="0"/>
              <a:t>provide</a:t>
            </a:r>
            <a:r>
              <a:rPr lang="en-AU" altLang="zh-CN" dirty="0"/>
              <a:t> reasonable approximation on</a:t>
            </a:r>
            <a:r>
              <a:rPr lang="en-US" altLang="zh-CN" dirty="0"/>
              <a:t> </a:t>
            </a:r>
            <a:r>
              <a:rPr lang="en-AU" altLang="zh-CN" dirty="0"/>
              <a:t>billion-scale graphs. </a:t>
            </a:r>
          </a:p>
          <a:p>
            <a:pPr algn="l"/>
            <a:endParaRPr lang="en-AU" altLang="zh-CN" dirty="0"/>
          </a:p>
          <a:p>
            <a:pPr algn="l"/>
            <a:r>
              <a:rPr lang="en-AU" altLang="zh-CN" dirty="0"/>
              <a:t>We evaluate the effectiveness and efficiency of these algorithms on 12 real-world graphs. . 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BD9241-E7D2-4BB0-B32A-AC7496647FF5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96699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concludes my presentation. Thank you for your </a:t>
            </a:r>
            <a:r>
              <a:rPr lang="en-US" dirty="0" err="1"/>
              <a:t>attension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17F969-8B5A-4752-A004-0C2C6F25626F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89141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this paper, we study the k-clique densest subgraph problem </a:t>
            </a:r>
          </a:p>
          <a:p>
            <a:endParaRPr lang="en-US" dirty="0"/>
          </a:p>
          <a:p>
            <a:r>
              <a:rPr lang="en-US" dirty="0"/>
              <a:t>A k</a:t>
            </a:r>
            <a:r>
              <a:rPr lang="en-US" altLang="zh-CN" dirty="0"/>
              <a:t>-</a:t>
            </a:r>
            <a:r>
              <a:rPr lang="en-US" dirty="0"/>
              <a:t>clique is a complete</a:t>
            </a:r>
            <a:r>
              <a:rPr lang="zh-CN" altLang="en-US" dirty="0"/>
              <a:t> </a:t>
            </a:r>
            <a:r>
              <a:rPr lang="en-US" altLang="zh-CN" dirty="0"/>
              <a:t>subgraph with k vertices. </a:t>
            </a:r>
            <a:endParaRPr lang="en-US" dirty="0"/>
          </a:p>
          <a:p>
            <a:endParaRPr lang="en-US" dirty="0"/>
          </a:p>
          <a:p>
            <a:r>
              <a:rPr lang="en-US" dirty="0"/>
              <a:t>For example, this is a 5-clique. </a:t>
            </a:r>
          </a:p>
          <a:p>
            <a:endParaRPr lang="en-US" dirty="0"/>
          </a:p>
          <a:p>
            <a:r>
              <a:rPr lang="en-US" dirty="0"/>
              <a:t>Given a subgraph, its k-clique density is the number of </a:t>
            </a:r>
            <a:r>
              <a:rPr lang="en-US" dirty="0" err="1"/>
              <a:t>kcliques</a:t>
            </a:r>
            <a:r>
              <a:rPr lang="en-US" dirty="0"/>
              <a:t> divided by the number of vertices. </a:t>
            </a:r>
          </a:p>
          <a:p>
            <a:endParaRPr lang="en-US" dirty="0"/>
          </a:p>
          <a:p>
            <a:r>
              <a:rPr lang="en-US" dirty="0"/>
              <a:t>For example, </a:t>
            </a:r>
          </a:p>
          <a:p>
            <a:r>
              <a:rPr lang="en-US" dirty="0"/>
              <a:t>when k =3, this shaded subgraph has a k-clique density of 23/11. </a:t>
            </a:r>
          </a:p>
          <a:p>
            <a:endParaRPr lang="en-US" dirty="0"/>
          </a:p>
          <a:p>
            <a:r>
              <a:rPr lang="en-US" dirty="0"/>
              <a:t>In this paper, we aim to find the subgraph that maximize the k-clique density.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BD9241-E7D2-4BB0-B32A-AC7496647FF5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42392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AU" dirty="0"/>
              <a:t>The k-clique densest subgraph problem has many applications. </a:t>
            </a:r>
          </a:p>
          <a:p>
            <a:pPr algn="l"/>
            <a:endParaRPr lang="en-AU" dirty="0"/>
          </a:p>
          <a:p>
            <a:pPr marL="342900" indent="-342900" algn="l">
              <a:buFont typeface="Wingdings" panose="05000000000000000000" pitchFamily="2" charset="2"/>
              <a:buChar char="p"/>
            </a:pPr>
            <a:r>
              <a:rPr lang="en-US" altLang="zh-CN" sz="1200" i="0" dirty="0">
                <a:latin typeface="Calibri" panose="020F0502020204030204" pitchFamily="34" charset="0"/>
                <a:cs typeface="Calibri" panose="020F0502020204030204" pitchFamily="34" charset="0"/>
              </a:rPr>
              <a:t>DNA motif discovery</a:t>
            </a:r>
            <a:endParaRPr lang="en-AU" sz="1200" i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p"/>
            </a:pPr>
            <a:r>
              <a:rPr lang="en-AU" altLang="zh-CN" sz="1200" i="0" dirty="0">
                <a:latin typeface="Calibri" panose="020F0502020204030204" pitchFamily="34" charset="0"/>
                <a:cs typeface="Calibri" panose="020F0502020204030204" pitchFamily="34" charset="0"/>
              </a:rPr>
              <a:t>Spam link detection</a:t>
            </a:r>
            <a:endParaRPr lang="en-AU" sz="1200" i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p"/>
            </a:pPr>
            <a:r>
              <a:rPr lang="en-AU" sz="1200" i="0" dirty="0">
                <a:latin typeface="Calibri" panose="020F0502020204030204" pitchFamily="34" charset="0"/>
                <a:cs typeface="Calibri" panose="020F0502020204030204" pitchFamily="34" charset="0"/>
              </a:rPr>
              <a:t>New protein characterization</a:t>
            </a:r>
          </a:p>
          <a:p>
            <a:pPr marL="342900" indent="-342900" algn="l">
              <a:buFont typeface="Wingdings" panose="05000000000000000000" pitchFamily="2" charset="2"/>
              <a:buChar char="p"/>
            </a:pPr>
            <a:endParaRPr lang="en-AU" sz="1200" i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l">
              <a:buFont typeface="Wingdings" panose="05000000000000000000" pitchFamily="2" charset="2"/>
              <a:buNone/>
            </a:pPr>
            <a:r>
              <a:rPr lang="en-AU" dirty="0"/>
              <a:t>For example, in this Protein-Inter</a:t>
            </a:r>
            <a:r>
              <a:rPr lang="en-US" altLang="zh-CN" dirty="0"/>
              <a:t>action</a:t>
            </a:r>
            <a:r>
              <a:rPr lang="en-AU" dirty="0"/>
              <a:t> network, there</a:t>
            </a:r>
            <a:r>
              <a:rPr lang="en-US" dirty="0"/>
              <a:t> </a:t>
            </a:r>
            <a:r>
              <a:rPr lang="en-AU" dirty="0"/>
              <a:t>are</a:t>
            </a:r>
            <a:r>
              <a:rPr lang="en-US" dirty="0"/>
              <a:t> </a:t>
            </a:r>
            <a:r>
              <a:rPr lang="en-AU" dirty="0"/>
              <a:t>6</a:t>
            </a:r>
            <a:r>
              <a:rPr lang="en-US" dirty="0"/>
              <a:t> </a:t>
            </a:r>
            <a:r>
              <a:rPr lang="en-AU" dirty="0"/>
              <a:t>near-cliques. Within near-clique, the proteins have very similar functionalities, which helps us classify new proteins. </a:t>
            </a:r>
          </a:p>
          <a:p>
            <a:pPr marL="342900" indent="-342900" algn="l">
              <a:buFont typeface="Wingdings" panose="05000000000000000000" pitchFamily="2" charset="2"/>
              <a:buChar char="p"/>
            </a:pPr>
            <a:endParaRPr lang="en-AU" sz="1200" i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p"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968856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AU" altLang="zh-CN" sz="12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The k-clique densest subgraph problem has been extensively studied.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AU" altLang="zh-CN" sz="12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AU" altLang="zh-CN" sz="12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In this paper, we aim to improve the two existing works highlighted in red.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AU" altLang="zh-CN" sz="12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AU" altLang="zh-CN" sz="12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The first is based on a cohesive subgraph model and the second is based on convex-programming. 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BD9241-E7D2-4BB0-B32A-AC7496647FF5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8591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AU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first work uses the k-phi core to reduce the search scope for the k-clique densest subgraph problem. </a:t>
            </a:r>
          </a:p>
          <a:p>
            <a:pPr algn="l"/>
            <a:endParaRPr lang="en-US" altLang="zh-CN" dirty="0"/>
          </a:p>
          <a:p>
            <a:pPr algn="l"/>
            <a:r>
              <a:rPr lang="en-US" altLang="zh-CN" dirty="0"/>
              <a:t>A (k, phi core) is the maximal subgraph such that each vertex is contained by at least k’  k-cliques. </a:t>
            </a:r>
          </a:p>
          <a:p>
            <a:pPr algn="l"/>
            <a:endParaRPr lang="en-US" altLang="zh-CN" dirty="0"/>
          </a:p>
          <a:p>
            <a:pPr algn="l"/>
            <a:r>
              <a:rPr lang="en-US" altLang="zh-CN" dirty="0"/>
              <a:t>The </a:t>
            </a:r>
            <a:r>
              <a:rPr lang="en-US" altLang="zh-CN" dirty="0" err="1"/>
              <a:t>kmax</a:t>
            </a:r>
            <a:r>
              <a:rPr lang="en-US" altLang="zh-CN" dirty="0"/>
              <a:t>-psi core is returned as a 1/k approximation. </a:t>
            </a:r>
          </a:p>
          <a:p>
            <a:pPr algn="l"/>
            <a:endParaRPr lang="en-AU" altLang="zh-CN" dirty="0"/>
          </a:p>
          <a:p>
            <a:pPr algn="l"/>
            <a:r>
              <a:rPr lang="en-AU" altLang="zh-CN" dirty="0"/>
              <a:t>The second work formulates the problem as a convex program and proposes a variant of the Franke-Wolf algorithm to find near-optimal solutions. </a:t>
            </a:r>
          </a:p>
          <a:p>
            <a:pPr algn="l"/>
            <a:endParaRPr lang="en-AU" altLang="zh-CN" dirty="0"/>
          </a:p>
          <a:p>
            <a:pPr algn="l"/>
            <a:r>
              <a:rPr lang="en-AU" altLang="zh-CN" dirty="0"/>
              <a:t>Both approaches rely on computing all the k-cliques repeatedly. </a:t>
            </a:r>
          </a:p>
          <a:p>
            <a:pPr algn="l"/>
            <a:endParaRPr lang="en-AU" altLang="zh-CN" dirty="0"/>
          </a:p>
          <a:p>
            <a:pPr algn="l"/>
            <a:r>
              <a:rPr lang="en-AU" altLang="zh-CN" dirty="0"/>
              <a:t>In this work, we address this issue by using an index to compactly store the k-cliques. </a:t>
            </a:r>
          </a:p>
          <a:p>
            <a:pPr algn="l"/>
            <a:r>
              <a:rPr lang="en-AU" altLang="zh-CN" dirty="0"/>
              <a:t>Then, we propose optimizations and adopt sampling-based strategies for further speedup. </a:t>
            </a:r>
          </a:p>
          <a:p>
            <a:pPr algn="l"/>
            <a:endParaRPr lang="en-AU" altLang="zh-CN" dirty="0"/>
          </a:p>
          <a:p>
            <a:pPr algn="l"/>
            <a:endParaRPr lang="en-AU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BD9241-E7D2-4BB0-B32A-AC7496647FF5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6887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AU" sz="1200" b="0" dirty="0">
                    <a:latin typeface="Arial" panose="020B0604020202020204" pitchFamily="34" charset="0"/>
                  </a:rPr>
                  <a:t>In the literature, the succinct clique tree is proposed for exact k-clique counting, where each k-clique has a unique encoding.</a:t>
                </a:r>
              </a:p>
              <a:p>
                <a:endParaRPr lang="en-AU" sz="1200" b="0" dirty="0">
                  <a:latin typeface="Arial" panose="020B0604020202020204" pitchFamily="34" charset="0"/>
                </a:endParaRPr>
              </a:p>
              <a:p>
                <a:r>
                  <a:rPr lang="en-AU" sz="1200" b="0" dirty="0">
                    <a:latin typeface="Arial" panose="020B0604020202020204" pitchFamily="34" charset="0"/>
                  </a:rPr>
                  <a:t>In each root-to-leaf path, there are two types of vertices, the hold vertices and the pivot vertices. </a:t>
                </a:r>
              </a:p>
              <a:p>
                <a:endParaRPr lang="en-AU" sz="1200" b="0" dirty="0">
                  <a:latin typeface="Arial" panose="020B0604020202020204" pitchFamily="34" charset="0"/>
                </a:endParaRPr>
              </a:p>
              <a:p>
                <a:r>
                  <a:rPr lang="en-AU" sz="1200" b="0" dirty="0">
                    <a:latin typeface="Arial" panose="020B0604020202020204" pitchFamily="34" charset="0"/>
                  </a:rPr>
                  <a:t>Each k-clique represented must contain all hold vertices and some pivot vertices on the path. </a:t>
                </a:r>
              </a:p>
              <a:p>
                <a:endParaRPr lang="en-AU" sz="1200" b="0" dirty="0">
                  <a:latin typeface="Arial" panose="020B0604020202020204" pitchFamily="34" charset="0"/>
                </a:endParaRPr>
              </a:p>
              <a:p>
                <a:r>
                  <a:rPr lang="en-AU" sz="1200" b="0" dirty="0">
                    <a:latin typeface="Arial" panose="020B0604020202020204" pitchFamily="34" charset="0"/>
                  </a:rPr>
                  <a:t>For example: </a:t>
                </a:r>
              </a:p>
              <a:p>
                <a:r>
                  <a:rPr lang="en-AU" sz="1200" b="0" dirty="0">
                    <a:latin typeface="Arial" panose="020B0604020202020204" pitchFamily="34" charset="0"/>
                  </a:rPr>
                  <a:t>In this path, each 4-clique must contain the vertex v7. </a:t>
                </a:r>
              </a:p>
              <a:p>
                <a:endParaRPr lang="en-AU" sz="1200" b="1" dirty="0">
                  <a:latin typeface="Arial" panose="020B0604020202020204" pitchFamily="34" charset="0"/>
                </a:endParaRPr>
              </a:p>
              <a:p>
                <a:r>
                  <a:rPr lang="en-AU" sz="1200" b="1" dirty="0">
                    <a:latin typeface="Arial" panose="020B0604020202020204" pitchFamily="34" charset="0"/>
                  </a:rPr>
                  <a:t>We make two </a:t>
                </a:r>
                <a:r>
                  <a:rPr lang="en-AU" sz="1200" b="0" dirty="0">
                    <a:latin typeface="Arial" panose="020B0604020202020204" pitchFamily="34" charset="0"/>
                  </a:rPr>
                  <a:t>adjustments</a:t>
                </a:r>
                <a:r>
                  <a:rPr lang="en-AU" sz="1200" b="1" dirty="0">
                    <a:latin typeface="Arial" panose="020B0604020202020204" pitchFamily="34" charset="0"/>
                  </a:rPr>
                  <a:t> to the succinct clique tree and propose the SCT-Index: </a:t>
                </a:r>
              </a:p>
              <a:p>
                <a:pPr marL="228600" indent="-228600">
                  <a:buAutoNum type="arabicPeriod"/>
                </a:pPr>
                <a:r>
                  <a:rPr lang="en-AU" sz="1200" dirty="0">
                    <a:latin typeface="Arial" panose="020B0604020202020204" pitchFamily="34" charset="0"/>
                  </a:rPr>
                  <a:t>s</a:t>
                </a:r>
                <a:r>
                  <a:rPr lang="en-AU" sz="1200" b="0" i="0" dirty="0">
                    <a:effectLst/>
                    <a:latin typeface="Arial" panose="020B0604020202020204" pitchFamily="34" charset="0"/>
                  </a:rPr>
                  <a:t>tore the maximum depth of each sub-tree, to avoid visiting paths not leading to k-cliques. </a:t>
                </a:r>
              </a:p>
              <a:p>
                <a:pPr marL="228600" indent="-228600">
                  <a:buAutoNum type="arabicPeriod"/>
                </a:pPr>
                <a:r>
                  <a:rPr lang="en-AU" sz="1200" dirty="0">
                    <a:latin typeface="Arial" panose="020B0604020202020204" pitchFamily="34" charset="0"/>
                  </a:rPr>
                  <a:t>a</a:t>
                </a:r>
                <a:r>
                  <a:rPr lang="en-AU" sz="1200" b="0" i="0" dirty="0">
                    <a:effectLst/>
                    <a:latin typeface="Arial" panose="020B0604020202020204" pitchFamily="34" charset="0"/>
                  </a:rPr>
                  <a:t>dopt degeneracy-based and out-degree-based pruning to allow the index to be built partially, which supports k-clique listing when k exceeds a threshold. </a:t>
                </a:r>
                <a:endParaRPr lang="en-AU" sz="12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AU" sz="1200" dirty="0"/>
              </a:p>
              <a:p>
                <a:endParaRPr lang="en-AU" sz="12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AU" sz="1200" b="0" dirty="0">
                    <a:latin typeface="Arial" panose="020B0604020202020204" pitchFamily="34" charset="0"/>
                  </a:rPr>
                  <a:t>In the literature, the succinct clique tree is built for k-clique counting, where each k-clique has a unique encoding.</a:t>
                </a:r>
              </a:p>
              <a:p>
                <a:endParaRPr lang="en-AU" sz="1200" b="0" dirty="0">
                  <a:latin typeface="Arial" panose="020B0604020202020204" pitchFamily="34" charset="0"/>
                </a:endParaRPr>
              </a:p>
              <a:p>
                <a:r>
                  <a:rPr lang="en-AU" sz="1200" b="0" dirty="0">
                    <a:latin typeface="Arial" panose="020B0604020202020204" pitchFamily="34" charset="0"/>
                  </a:rPr>
                  <a:t>In each </a:t>
                </a:r>
                <a:r>
                  <a:rPr lang="en-AU" sz="1200" b="0" dirty="0" err="1">
                    <a:latin typeface="Arial" panose="020B0604020202020204" pitchFamily="34" charset="0"/>
                  </a:rPr>
                  <a:t>xxxx</a:t>
                </a:r>
                <a:r>
                  <a:rPr lang="en-AU" sz="1200" b="0" dirty="0">
                    <a:latin typeface="Arial" panose="020B0604020202020204" pitchFamily="34" charset="0"/>
                  </a:rPr>
                  <a:t> path, each </a:t>
                </a:r>
                <a:r>
                  <a:rPr lang="en-AU" sz="1200" b="0" dirty="0" err="1">
                    <a:latin typeface="Arial" panose="020B0604020202020204" pitchFamily="34" charset="0"/>
                  </a:rPr>
                  <a:t>kclique</a:t>
                </a:r>
                <a:r>
                  <a:rPr lang="en-AU" sz="1200" b="0" dirty="0">
                    <a:latin typeface="Arial" panose="020B0604020202020204" pitchFamily="34" charset="0"/>
                  </a:rPr>
                  <a:t> must xxx .</a:t>
                </a:r>
              </a:p>
              <a:p>
                <a:endParaRPr lang="en-AU" sz="1200" b="0" dirty="0">
                  <a:latin typeface="Arial" panose="020B0604020202020204" pitchFamily="34" charset="0"/>
                </a:endParaRPr>
              </a:p>
              <a:p>
                <a:r>
                  <a:rPr lang="en-AU" sz="1200" b="0" dirty="0">
                    <a:latin typeface="Arial" panose="020B0604020202020204" pitchFamily="34" charset="0"/>
                  </a:rPr>
                  <a:t>For example, xxx.  </a:t>
                </a:r>
              </a:p>
              <a:p>
                <a:endParaRPr lang="en-AU" sz="1200" b="0" dirty="0">
                  <a:latin typeface="Arial" panose="020B0604020202020204" pitchFamily="34" charset="0"/>
                </a:endParaRPr>
              </a:p>
              <a:p>
                <a:endParaRPr lang="en-AU" sz="1200" b="1" dirty="0">
                  <a:latin typeface="Arial" panose="020B0604020202020204" pitchFamily="34" charset="0"/>
                </a:endParaRPr>
              </a:p>
              <a:p>
                <a:r>
                  <a:rPr lang="en-AU" sz="1200" b="1" dirty="0">
                    <a:latin typeface="Arial" panose="020B0604020202020204" pitchFamily="34" charset="0"/>
                  </a:rPr>
                  <a:t>Our adaptations: </a:t>
                </a:r>
                <a:endParaRPr lang="en-AU" sz="1200" b="1" i="0" dirty="0">
                  <a:effectLst/>
                  <a:latin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AU" sz="1200" dirty="0">
                    <a:latin typeface="Arial" panose="020B0604020202020204" pitchFamily="34" charset="0"/>
                  </a:rPr>
                  <a:t>s</a:t>
                </a:r>
                <a:r>
                  <a:rPr lang="en-AU" sz="1200" b="0" i="0" dirty="0">
                    <a:effectLst/>
                    <a:latin typeface="Arial" panose="020B0604020202020204" pitchFamily="34" charset="0"/>
                  </a:rPr>
                  <a:t>tore the maximum depth of each sub-tree in the recursion tree</a:t>
                </a:r>
                <a:endParaRPr lang="en-AU" sz="1200" dirty="0">
                  <a:latin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AU" sz="1200" dirty="0">
                    <a:latin typeface="Arial" panose="020B0604020202020204" pitchFamily="34" charset="0"/>
                  </a:rPr>
                  <a:t>a</a:t>
                </a:r>
                <a:r>
                  <a:rPr lang="en-AU" sz="1200" b="0" i="0" dirty="0">
                    <a:effectLst/>
                    <a:latin typeface="Arial" panose="020B0604020202020204" pitchFamily="34" charset="0"/>
                  </a:rPr>
                  <a:t>dopt degeneracy-based and out-degree-based pruning.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AU" sz="1200" dirty="0"/>
              </a:p>
              <a:p>
                <a:r>
                  <a:rPr lang="en-AU" sz="1200" dirty="0"/>
                  <a:t>This index can be built partially to support k-clique listing for </a:t>
                </a:r>
                <a:r>
                  <a:rPr lang="en-AU" sz="1200" b="0" i="0">
                    <a:latin typeface="Cambria Math" panose="02040503050406030204" pitchFamily="18" charset="0"/>
                  </a:rPr>
                  <a:t>𝑘≥𝑘′</a:t>
                </a:r>
                <a:r>
                  <a:rPr lang="en-AU" sz="1200" dirty="0"/>
                  <a:t> (denoted by the SCT*-k’-Index). </a:t>
                </a:r>
              </a:p>
              <a:p>
                <a:r>
                  <a:rPr lang="en-AU" sz="1200" dirty="0"/>
                  <a:t>When built to completion, the SCT*-Index supports k-clique listing for all k. </a:t>
                </a:r>
              </a:p>
              <a:p>
                <a:endParaRPr lang="en-AU" sz="1200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17F969-8B5A-4752-A004-0C2C6F25626F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53311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Based on the SCT*-Index, we propose a SCTL algorithm to obtain a near-optimal approximate solution. </a:t>
            </a:r>
          </a:p>
          <a:p>
            <a:pPr algn="l"/>
            <a:endParaRPr lang="en-US" altLang="zh-CN" dirty="0"/>
          </a:p>
          <a:p>
            <a:pPr algn="l"/>
            <a:r>
              <a:rPr lang="en-US" altLang="zh-CN" dirty="0"/>
              <a:t>This algorithm maintains the weight of the vertices as it scans the k-cliques for many iterations. </a:t>
            </a:r>
          </a:p>
          <a:p>
            <a:pPr algn="l"/>
            <a:endParaRPr lang="en-US" altLang="zh-CN" dirty="0"/>
          </a:p>
          <a:p>
            <a:pPr algn="l"/>
            <a:r>
              <a:rPr lang="en-US" altLang="zh-CN" dirty="0"/>
              <a:t>For each visited k-clique, it finds the vertex with the smallest weight and increase it by one. </a:t>
            </a:r>
          </a:p>
          <a:p>
            <a:pPr algn="l"/>
            <a:endParaRPr lang="en-US" altLang="zh-CN" dirty="0"/>
          </a:p>
          <a:p>
            <a:pPr algn="l"/>
            <a:r>
              <a:rPr lang="en-US" altLang="zh-CN" b="1" dirty="0"/>
              <a:t>For example, in this 5-clique, xxx has the smallest weight. </a:t>
            </a:r>
          </a:p>
          <a:p>
            <a:pPr algn="l"/>
            <a:endParaRPr lang="en-US" altLang="zh-CN" dirty="0"/>
          </a:p>
          <a:p>
            <a:pPr algn="l"/>
            <a:r>
              <a:rPr lang="en-US" altLang="zh-CN" dirty="0"/>
              <a:t>In the end, it collects the vertices with the highest weights to form an approximate solution.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17F969-8B5A-4752-A004-0C2C6F25626F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59015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further speed up the SCTL algorithm, we propose graph reduction techniques to reduce the search scope. </a:t>
            </a:r>
          </a:p>
          <a:p>
            <a:endParaRPr lang="en-US" dirty="0"/>
          </a:p>
          <a:p>
            <a:r>
              <a:rPr lang="en-US" dirty="0"/>
              <a:t>Intuitively, we apply “divide-and-conquer” to different partitions of the graph that do not share any k-cliques. </a:t>
            </a:r>
          </a:p>
          <a:p>
            <a:endParaRPr lang="en-US" dirty="0"/>
          </a:p>
          <a:p>
            <a:r>
              <a:rPr lang="en-US" dirty="0"/>
              <a:t>These partitions are called k-clique isolating partitions. </a:t>
            </a:r>
          </a:p>
          <a:p>
            <a:endParaRPr lang="en-US" dirty="0"/>
          </a:p>
          <a:p>
            <a:r>
              <a:rPr lang="en-US" dirty="0"/>
              <a:t>For each partition, an upper bound for the k-clique density can be derived, based on the maximum per-vertex k-clique count. </a:t>
            </a:r>
          </a:p>
          <a:p>
            <a:endParaRPr lang="en-US" dirty="0"/>
          </a:p>
          <a:p>
            <a:r>
              <a:rPr lang="en-US" dirty="0"/>
              <a:t>For example, in KP1, the maximum per-vertex k-clique count is 9, which leads to an upper bound of 3. </a:t>
            </a:r>
          </a:p>
          <a:p>
            <a:r>
              <a:rPr lang="en-US" dirty="0"/>
              <a:t>In KP2, the upper bound is computed to be 2, which is less than a suboptimal k-clique density 23/11. </a:t>
            </a:r>
          </a:p>
          <a:p>
            <a:endParaRPr lang="en-US" dirty="0"/>
          </a:p>
          <a:p>
            <a:r>
              <a:rPr lang="en-US" dirty="0"/>
              <a:t>Thus, we discard KP2 and focus on KP1 to continue our search.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17F969-8B5A-4752-A004-0C2C6F25626F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3452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also derive a lemma to prune the unpromising vertices that are contained by very few k-cliques. </a:t>
            </a:r>
          </a:p>
          <a:p>
            <a:endParaRPr lang="en-US" dirty="0"/>
          </a:p>
          <a:p>
            <a:r>
              <a:rPr lang="en-US" dirty="0"/>
              <a:t>This is called clique-engagement-based graph reduction. </a:t>
            </a:r>
          </a:p>
          <a:p>
            <a:endParaRPr lang="en-US" dirty="0"/>
          </a:p>
          <a:p>
            <a:r>
              <a:rPr lang="en-US" dirty="0"/>
              <a:t>We discover that given a suboptimal solution with density rho’, the optimal solution must be contained by the subgraph induced by the vertices with k-clique count larger than rho’. </a:t>
            </a:r>
          </a:p>
          <a:p>
            <a:endParaRPr lang="en-US" dirty="0"/>
          </a:p>
          <a:p>
            <a:r>
              <a:rPr lang="en-US" dirty="0"/>
              <a:t>Continuing our discussion from last slide, we focus on KP1 when k = 3. </a:t>
            </a:r>
          </a:p>
          <a:p>
            <a:endParaRPr lang="en-US" dirty="0"/>
          </a:p>
          <a:p>
            <a:r>
              <a:rPr lang="en-US" dirty="0"/>
              <a:t>Given a sub-optimal solution with density 23/11,  the vertex 1 should be pruned because it is only contained by one k-clique, which is less than 23/11.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17F969-8B5A-4752-A004-0C2C6F25626F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9106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8387F-FFF9-46F4-AC45-AD168067906A}" type="datetimeFigureOut">
              <a:rPr lang="zh-CN" altLang="en-US" smtClean="0"/>
              <a:t>2023/5/31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6F855-189A-4170-84D1-D29425E0A30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8208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8387F-FFF9-46F4-AC45-AD168067906A}" type="datetimeFigureOut">
              <a:rPr lang="zh-CN" altLang="en-US" smtClean="0"/>
              <a:t>2023/5/31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6F855-189A-4170-84D1-D29425E0A30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6964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8387F-FFF9-46F4-AC45-AD168067906A}" type="datetimeFigureOut">
              <a:rPr lang="zh-CN" altLang="en-US" smtClean="0"/>
              <a:t>2023/5/31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6F855-189A-4170-84D1-D29425E0A30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46651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2148078-FAF9-0F46-BF75-910E24DC1355}"/>
              </a:ext>
            </a:extLst>
          </p:cNvPr>
          <p:cNvSpPr txBox="1"/>
          <p:nvPr userDrawn="1"/>
        </p:nvSpPr>
        <p:spPr>
          <a:xfrm>
            <a:off x="5586886" y="1342548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i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/////////////</a:t>
            </a:r>
            <a:endParaRPr lang="en-US" b="1" i="1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8B21E48-1F5C-9B44-8E34-77AA582226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02970" y="1607340"/>
            <a:ext cx="8986058" cy="1821660"/>
          </a:xfrm>
        </p:spPr>
        <p:txBody>
          <a:bodyPr>
            <a:normAutofit/>
          </a:bodyPr>
          <a:lstStyle>
            <a:lvl1pPr algn="ctr">
              <a:defRPr sz="54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  <a:r>
              <a:rPr lang="zh-CN" altLang="en-US" dirty="0"/>
              <a:t> </a:t>
            </a:r>
            <a:r>
              <a:rPr lang="en-US" altLang="zh-CN" dirty="0"/>
              <a:t>title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64D233-FB7B-4112-98CD-A2F86A8953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03586" y="3429000"/>
            <a:ext cx="5584826" cy="914400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 dirty="0"/>
              <a:t>Subtitle here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918233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rmal with ref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 userDrawn="1"/>
        </p:nvSpPr>
        <p:spPr>
          <a:xfrm>
            <a:off x="208060" y="427081"/>
            <a:ext cx="7588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FAF7D4CD-A712-E246-8520-7DB1D7C5AF13}" type="slidenum">
              <a:rPr lang="zh-CN" altLang="en-US" sz="2200" b="0" i="0" kern="100" smtClean="0">
                <a:solidFill>
                  <a:schemeClr val="accent6"/>
                </a:solidFill>
                <a:latin typeface="+mn-lt"/>
                <a:ea typeface="微软雅黑" panose="020B0503020204020204" pitchFamily="34" charset="-122"/>
                <a:cs typeface="Arial" panose="020B0604020202020204" pitchFamily="34" charset="0"/>
              </a:rPr>
              <a:t>‹#›</a:t>
            </a:fld>
            <a:endParaRPr lang="zh-CN" altLang="en-US" sz="2200" b="0" i="0" kern="100" dirty="0">
              <a:solidFill>
                <a:schemeClr val="accent6"/>
              </a:solidFill>
              <a:latin typeface="+mn-lt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111063" y="175990"/>
            <a:ext cx="944625" cy="927986"/>
            <a:chOff x="3627746" y="1200316"/>
            <a:chExt cx="944625" cy="927986"/>
          </a:xfrm>
        </p:grpSpPr>
        <p:grpSp>
          <p:nvGrpSpPr>
            <p:cNvPr id="8" name="组合 7"/>
            <p:cNvGrpSpPr/>
            <p:nvPr/>
          </p:nvGrpSpPr>
          <p:grpSpPr>
            <a:xfrm>
              <a:off x="4339636" y="1200316"/>
              <a:ext cx="232735" cy="235114"/>
              <a:chOff x="4387704" y="1106340"/>
              <a:chExt cx="232735" cy="235114"/>
            </a:xfrm>
          </p:grpSpPr>
          <p:cxnSp>
            <p:nvCxnSpPr>
              <p:cNvPr id="12" name="直接连接符 11"/>
              <p:cNvCxnSpPr>
                <a:cxnSpLocks/>
              </p:cNvCxnSpPr>
              <p:nvPr/>
            </p:nvCxnSpPr>
            <p:spPr>
              <a:xfrm flipH="1">
                <a:off x="4387704" y="1108721"/>
                <a:ext cx="232735" cy="232733"/>
              </a:xfrm>
              <a:prstGeom prst="line">
                <a:avLst/>
              </a:prstGeom>
              <a:ln w="190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连接符 12"/>
              <p:cNvCxnSpPr>
                <a:cxnSpLocks/>
              </p:cNvCxnSpPr>
              <p:nvPr/>
            </p:nvCxnSpPr>
            <p:spPr>
              <a:xfrm flipH="1">
                <a:off x="4425478" y="1106340"/>
                <a:ext cx="128616" cy="128617"/>
              </a:xfrm>
              <a:prstGeom prst="line">
                <a:avLst/>
              </a:prstGeom>
              <a:ln w="190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组合 8"/>
            <p:cNvGrpSpPr/>
            <p:nvPr/>
          </p:nvGrpSpPr>
          <p:grpSpPr>
            <a:xfrm flipH="1" flipV="1">
              <a:off x="3627746" y="1893188"/>
              <a:ext cx="232735" cy="235114"/>
              <a:chOff x="4387704" y="1106340"/>
              <a:chExt cx="232735" cy="235114"/>
            </a:xfrm>
          </p:grpSpPr>
          <p:cxnSp>
            <p:nvCxnSpPr>
              <p:cNvPr id="10" name="直接连接符 9"/>
              <p:cNvCxnSpPr>
                <a:cxnSpLocks/>
              </p:cNvCxnSpPr>
              <p:nvPr/>
            </p:nvCxnSpPr>
            <p:spPr>
              <a:xfrm flipH="1">
                <a:off x="4387704" y="1108721"/>
                <a:ext cx="232735" cy="232733"/>
              </a:xfrm>
              <a:prstGeom prst="line">
                <a:avLst/>
              </a:prstGeom>
              <a:ln w="190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0"/>
              <p:cNvCxnSpPr>
                <a:cxnSpLocks/>
              </p:cNvCxnSpPr>
              <p:nvPr/>
            </p:nvCxnSpPr>
            <p:spPr>
              <a:xfrm flipH="1">
                <a:off x="4425478" y="1106340"/>
                <a:ext cx="128616" cy="128617"/>
              </a:xfrm>
              <a:prstGeom prst="line">
                <a:avLst/>
              </a:prstGeom>
              <a:ln w="190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5" name="直接连接符 14"/>
          <p:cNvCxnSpPr>
            <a:cxnSpLocks/>
          </p:cNvCxnSpPr>
          <p:nvPr userDrawn="1"/>
        </p:nvCxnSpPr>
        <p:spPr>
          <a:xfrm>
            <a:off x="882824" y="924065"/>
            <a:ext cx="10434464" cy="0"/>
          </a:xfrm>
          <a:prstGeom prst="line">
            <a:avLst/>
          </a:prstGeom>
          <a:ln w="317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2F17A2A2-CC37-0547-9B70-267781E9504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55688" y="432514"/>
            <a:ext cx="10261600" cy="481387"/>
          </a:xfrm>
        </p:spPr>
        <p:txBody>
          <a:bodyPr lIns="0" anchor="ctr" anchorCtr="0"/>
          <a:lstStyle>
            <a:lvl1pPr marL="0" indent="0">
              <a:buNone/>
              <a:defRPr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  <a:r>
              <a:rPr lang="zh-CN" altLang="en-US" dirty="0"/>
              <a:t> </a:t>
            </a:r>
            <a:r>
              <a:rPr lang="en-US" altLang="zh-CN" dirty="0"/>
              <a:t>of this slide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F81C9A-B4A1-154B-A119-C737FAD3AB0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24475" y="5872975"/>
            <a:ext cx="9143048" cy="313932"/>
          </a:xfrm>
        </p:spPr>
        <p:txBody>
          <a:bodyPr wrap="square">
            <a:spAutoFit/>
          </a:bodyPr>
          <a:lstStyle>
            <a:lvl1pPr marL="0" indent="0" algn="ctr">
              <a:spcBef>
                <a:spcPts val="400"/>
              </a:spcBef>
              <a:buNone/>
              <a:defRPr sz="1600" i="1"/>
            </a:lvl1pPr>
          </a:lstStyle>
          <a:p>
            <a:pPr lvl="0"/>
            <a:r>
              <a:rPr lang="en-US" dirty="0"/>
              <a:t>Reference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5C2B91-4884-4228-B838-4E00A092E17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55688" y="1256046"/>
            <a:ext cx="10261600" cy="397032"/>
          </a:xfrm>
        </p:spPr>
        <p:txBody>
          <a:bodyPr wrap="square">
            <a:spAutoFit/>
          </a:bodyPr>
          <a:lstStyle>
            <a:lvl1pPr marL="0" indent="0">
              <a:buNone/>
              <a:defRPr sz="2200"/>
            </a:lvl1pPr>
          </a:lstStyle>
          <a:p>
            <a:pPr lvl="0"/>
            <a:r>
              <a:rPr lang="en-US" dirty="0"/>
              <a:t>Subtitle here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707247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pos="7129">
          <p15:clr>
            <a:srgbClr val="FBAE40"/>
          </p15:clr>
        </p15:guide>
        <p15:guide id="3" pos="665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2148078-FAF9-0F46-BF75-910E24DC1355}"/>
              </a:ext>
            </a:extLst>
          </p:cNvPr>
          <p:cNvSpPr txBox="1"/>
          <p:nvPr userDrawn="1"/>
        </p:nvSpPr>
        <p:spPr>
          <a:xfrm>
            <a:off x="5586886" y="1342548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i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/////////////</a:t>
            </a:r>
            <a:endParaRPr lang="en-US" b="1" i="1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8B21E48-1F5C-9B44-8E34-77AA582226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02970" y="1607340"/>
            <a:ext cx="8986058" cy="1821660"/>
          </a:xfrm>
        </p:spPr>
        <p:txBody>
          <a:bodyPr>
            <a:normAutofit/>
          </a:bodyPr>
          <a:lstStyle>
            <a:lvl1pPr algn="ctr">
              <a:defRPr sz="54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  <a:r>
              <a:rPr lang="zh-CN" altLang="en-US" dirty="0"/>
              <a:t> </a:t>
            </a:r>
            <a:r>
              <a:rPr lang="en-US" altLang="zh-CN" dirty="0"/>
              <a:t>title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64D233-FB7B-4112-98CD-A2F86A8953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03586" y="3429000"/>
            <a:ext cx="5584826" cy="914400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 dirty="0"/>
              <a:t>Subtitle here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792294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ormal with ref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 userDrawn="1"/>
        </p:nvSpPr>
        <p:spPr>
          <a:xfrm>
            <a:off x="208060" y="427081"/>
            <a:ext cx="7588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FAF7D4CD-A712-E246-8520-7DB1D7C5AF13}" type="slidenum">
              <a:rPr lang="zh-CN" altLang="en-US" sz="2200" b="0" i="0" kern="100" smtClean="0">
                <a:solidFill>
                  <a:schemeClr val="accent6"/>
                </a:solidFill>
                <a:latin typeface="+mn-lt"/>
                <a:ea typeface="微软雅黑" panose="020B0503020204020204" pitchFamily="34" charset="-122"/>
                <a:cs typeface="Arial" panose="020B0604020202020204" pitchFamily="34" charset="0"/>
              </a:rPr>
              <a:t>‹#›</a:t>
            </a:fld>
            <a:endParaRPr lang="zh-CN" altLang="en-US" sz="2200" b="0" i="0" kern="100" dirty="0">
              <a:solidFill>
                <a:schemeClr val="accent6"/>
              </a:solidFill>
              <a:latin typeface="+mn-lt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111063" y="175990"/>
            <a:ext cx="944625" cy="927986"/>
            <a:chOff x="3627746" y="1200316"/>
            <a:chExt cx="944625" cy="927986"/>
          </a:xfrm>
        </p:grpSpPr>
        <p:grpSp>
          <p:nvGrpSpPr>
            <p:cNvPr id="8" name="组合 7"/>
            <p:cNvGrpSpPr/>
            <p:nvPr/>
          </p:nvGrpSpPr>
          <p:grpSpPr>
            <a:xfrm>
              <a:off x="4339636" y="1200316"/>
              <a:ext cx="232735" cy="235114"/>
              <a:chOff x="4387704" y="1106340"/>
              <a:chExt cx="232735" cy="235114"/>
            </a:xfrm>
          </p:grpSpPr>
          <p:cxnSp>
            <p:nvCxnSpPr>
              <p:cNvPr id="12" name="直接连接符 11"/>
              <p:cNvCxnSpPr>
                <a:cxnSpLocks/>
              </p:cNvCxnSpPr>
              <p:nvPr/>
            </p:nvCxnSpPr>
            <p:spPr>
              <a:xfrm flipH="1">
                <a:off x="4387704" y="1108721"/>
                <a:ext cx="232735" cy="232733"/>
              </a:xfrm>
              <a:prstGeom prst="line">
                <a:avLst/>
              </a:prstGeom>
              <a:ln w="190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连接符 12"/>
              <p:cNvCxnSpPr>
                <a:cxnSpLocks/>
              </p:cNvCxnSpPr>
              <p:nvPr/>
            </p:nvCxnSpPr>
            <p:spPr>
              <a:xfrm flipH="1">
                <a:off x="4425478" y="1106340"/>
                <a:ext cx="128616" cy="128617"/>
              </a:xfrm>
              <a:prstGeom prst="line">
                <a:avLst/>
              </a:prstGeom>
              <a:ln w="190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组合 8"/>
            <p:cNvGrpSpPr/>
            <p:nvPr/>
          </p:nvGrpSpPr>
          <p:grpSpPr>
            <a:xfrm flipH="1" flipV="1">
              <a:off x="3627746" y="1893188"/>
              <a:ext cx="232735" cy="235114"/>
              <a:chOff x="4387704" y="1106340"/>
              <a:chExt cx="232735" cy="235114"/>
            </a:xfrm>
          </p:grpSpPr>
          <p:cxnSp>
            <p:nvCxnSpPr>
              <p:cNvPr id="10" name="直接连接符 9"/>
              <p:cNvCxnSpPr>
                <a:cxnSpLocks/>
              </p:cNvCxnSpPr>
              <p:nvPr/>
            </p:nvCxnSpPr>
            <p:spPr>
              <a:xfrm flipH="1">
                <a:off x="4387704" y="1108721"/>
                <a:ext cx="232735" cy="232733"/>
              </a:xfrm>
              <a:prstGeom prst="line">
                <a:avLst/>
              </a:prstGeom>
              <a:ln w="190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0"/>
              <p:cNvCxnSpPr>
                <a:cxnSpLocks/>
              </p:cNvCxnSpPr>
              <p:nvPr/>
            </p:nvCxnSpPr>
            <p:spPr>
              <a:xfrm flipH="1">
                <a:off x="4425478" y="1106340"/>
                <a:ext cx="128616" cy="128617"/>
              </a:xfrm>
              <a:prstGeom prst="line">
                <a:avLst/>
              </a:prstGeom>
              <a:ln w="190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5" name="直接连接符 14"/>
          <p:cNvCxnSpPr>
            <a:cxnSpLocks/>
          </p:cNvCxnSpPr>
          <p:nvPr userDrawn="1"/>
        </p:nvCxnSpPr>
        <p:spPr>
          <a:xfrm>
            <a:off x="882824" y="924065"/>
            <a:ext cx="10434464" cy="0"/>
          </a:xfrm>
          <a:prstGeom prst="line">
            <a:avLst/>
          </a:prstGeom>
          <a:ln w="317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2F17A2A2-CC37-0547-9B70-267781E9504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55688" y="432514"/>
            <a:ext cx="10261600" cy="481387"/>
          </a:xfrm>
        </p:spPr>
        <p:txBody>
          <a:bodyPr lIns="0" anchor="ctr" anchorCtr="0"/>
          <a:lstStyle>
            <a:lvl1pPr marL="0" indent="0">
              <a:buNone/>
              <a:defRPr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  <a:r>
              <a:rPr lang="zh-CN" altLang="en-US" dirty="0"/>
              <a:t> </a:t>
            </a:r>
            <a:r>
              <a:rPr lang="en-US" altLang="zh-CN" dirty="0"/>
              <a:t>of this slide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F81C9A-B4A1-154B-A119-C737FAD3AB0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24475" y="5872975"/>
            <a:ext cx="9143048" cy="313932"/>
          </a:xfrm>
        </p:spPr>
        <p:txBody>
          <a:bodyPr wrap="square">
            <a:spAutoFit/>
          </a:bodyPr>
          <a:lstStyle>
            <a:lvl1pPr marL="0" indent="0" algn="ctr">
              <a:spcBef>
                <a:spcPts val="400"/>
              </a:spcBef>
              <a:buNone/>
              <a:defRPr sz="1600" i="1"/>
            </a:lvl1pPr>
          </a:lstStyle>
          <a:p>
            <a:pPr lvl="0"/>
            <a:r>
              <a:rPr lang="en-US" dirty="0"/>
              <a:t>Reference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5C2B91-4884-4228-B838-4E00A092E17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55688" y="1256046"/>
            <a:ext cx="10261600" cy="397032"/>
          </a:xfrm>
        </p:spPr>
        <p:txBody>
          <a:bodyPr wrap="square">
            <a:spAutoFit/>
          </a:bodyPr>
          <a:lstStyle>
            <a:lvl1pPr marL="0" indent="0">
              <a:buNone/>
              <a:defRPr sz="2200"/>
            </a:lvl1pPr>
          </a:lstStyle>
          <a:p>
            <a:pPr lvl="0"/>
            <a:r>
              <a:rPr lang="en-US" dirty="0"/>
              <a:t>Subtitle here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033115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pos="7129">
          <p15:clr>
            <a:srgbClr val="FBAE40"/>
          </p15:clr>
        </p15:guide>
        <p15:guide id="3" pos="665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8387F-FFF9-46F4-AC45-AD168067906A}" type="datetimeFigureOut">
              <a:rPr lang="zh-CN" altLang="en-US" smtClean="0"/>
              <a:t>2023/5/31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6F855-189A-4170-84D1-D29425E0A30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3686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8387F-FFF9-46F4-AC45-AD168067906A}" type="datetimeFigureOut">
              <a:rPr lang="zh-CN" altLang="en-US" smtClean="0"/>
              <a:t>2023/5/31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6F855-189A-4170-84D1-D29425E0A30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9651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8387F-FFF9-46F4-AC45-AD168067906A}" type="datetimeFigureOut">
              <a:rPr lang="zh-CN" altLang="en-US" smtClean="0"/>
              <a:t>2023/5/31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6F855-189A-4170-84D1-D29425E0A30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2487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8387F-FFF9-46F4-AC45-AD168067906A}" type="datetimeFigureOut">
              <a:rPr lang="zh-CN" altLang="en-US" smtClean="0"/>
              <a:t>2023/5/31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6F855-189A-4170-84D1-D29425E0A30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41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8387F-FFF9-46F4-AC45-AD168067906A}" type="datetimeFigureOut">
              <a:rPr lang="zh-CN" altLang="en-US" smtClean="0"/>
              <a:t>2023/5/31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6F855-189A-4170-84D1-D29425E0A30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905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8387F-FFF9-46F4-AC45-AD168067906A}" type="datetimeFigureOut">
              <a:rPr lang="zh-CN" altLang="en-US" smtClean="0"/>
              <a:t>2023/5/31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6F855-189A-4170-84D1-D29425E0A30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8677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8387F-FFF9-46F4-AC45-AD168067906A}" type="datetimeFigureOut">
              <a:rPr lang="zh-CN" altLang="en-US" smtClean="0"/>
              <a:t>2023/5/31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6F855-189A-4170-84D1-D29425E0A30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3672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8387F-FFF9-46F4-AC45-AD168067906A}" type="datetimeFigureOut">
              <a:rPr lang="zh-CN" altLang="en-US" smtClean="0"/>
              <a:t>2023/5/31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6F855-189A-4170-84D1-D29425E0A30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7972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9C8387F-FFF9-46F4-AC45-AD168067906A}" type="datetimeFigureOut">
              <a:rPr lang="zh-CN" altLang="en-US" smtClean="0"/>
              <a:t>2023/5/31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96F855-189A-4170-84D1-D29425E0A30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1353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  <p:sldLayoutId id="2147483765" r:id="rId13"/>
    <p:sldLayoutId id="2147483792" r:id="rId14"/>
    <p:sldLayoutId id="214748379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0.png"/><Relationship Id="rId13" Type="http://schemas.openxmlformats.org/officeDocument/2006/relationships/image" Target="../media/image601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540.png"/><Relationship Id="rId12" Type="http://schemas.openxmlformats.org/officeDocument/2006/relationships/image" Target="../media/image590.png"/><Relationship Id="rId17" Type="http://schemas.openxmlformats.org/officeDocument/2006/relationships/image" Target="../media/image600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631.png"/><Relationship Id="rId1" Type="http://schemas.openxmlformats.org/officeDocument/2006/relationships/tags" Target="../tags/tag8.xml"/><Relationship Id="rId6" Type="http://schemas.openxmlformats.org/officeDocument/2006/relationships/image" Target="../media/image51.png"/><Relationship Id="rId11" Type="http://schemas.openxmlformats.org/officeDocument/2006/relationships/image" Target="../media/image580.png"/><Relationship Id="rId15" Type="http://schemas.openxmlformats.org/officeDocument/2006/relationships/image" Target="../media/image621.png"/><Relationship Id="rId10" Type="http://schemas.openxmlformats.org/officeDocument/2006/relationships/image" Target="../media/image570.png"/><Relationship Id="rId9" Type="http://schemas.openxmlformats.org/officeDocument/2006/relationships/image" Target="../media/image560.png"/><Relationship Id="rId14" Type="http://schemas.openxmlformats.org/officeDocument/2006/relationships/image" Target="../media/image6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0.png"/><Relationship Id="rId13" Type="http://schemas.openxmlformats.org/officeDocument/2006/relationships/image" Target="../media/image600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53.png"/><Relationship Id="rId12" Type="http://schemas.openxmlformats.org/officeDocument/2006/relationships/image" Target="../media/image670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9.xml"/><Relationship Id="rId6" Type="http://schemas.openxmlformats.org/officeDocument/2006/relationships/image" Target="../media/image610.png"/><Relationship Id="rId11" Type="http://schemas.openxmlformats.org/officeDocument/2006/relationships/image" Target="../media/image660.png"/><Relationship Id="rId10" Type="http://schemas.openxmlformats.org/officeDocument/2006/relationships/image" Target="../media/image650.png"/><Relationship Id="rId9" Type="http://schemas.openxmlformats.org/officeDocument/2006/relationships/image" Target="../media/image64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8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27.emf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0.xml"/><Relationship Id="rId6" Type="http://schemas.openxmlformats.org/officeDocument/2006/relationships/image" Target="../media/image26.emf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1.xml"/><Relationship Id="rId6" Type="http://schemas.openxmlformats.org/officeDocument/2006/relationships/image" Target="../media/image40.png"/><Relationship Id="rId5" Type="http://schemas.openxmlformats.org/officeDocument/2006/relationships/image" Target="../media/image29.emf"/><Relationship Id="rId4" Type="http://schemas.openxmlformats.org/officeDocument/2006/relationships/image" Target="../media/image28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2.xml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notesSlide" Target="../notesSlides/notesSlide2.xml"/><Relationship Id="rId21" Type="http://schemas.openxmlformats.org/officeDocument/2006/relationships/image" Target="../media/image20.png"/><Relationship Id="rId7" Type="http://schemas.openxmlformats.org/officeDocument/2006/relationships/image" Target="../media/image58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11" Type="http://schemas.openxmlformats.org/officeDocument/2006/relationships/image" Target="../media/image9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Relationship Id="rId6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50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Relationship Id="rId4" Type="http://schemas.openxmlformats.org/officeDocument/2006/relationships/image" Target="../media/image20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17" Type="http://schemas.openxmlformats.org/officeDocument/2006/relationships/image" Target="../media/image44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3.png"/><Relationship Id="rId1" Type="http://schemas.openxmlformats.org/officeDocument/2006/relationships/tags" Target="../tags/tag5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15" Type="http://schemas.openxmlformats.org/officeDocument/2006/relationships/image" Target="../media/image39.png"/><Relationship Id="rId10" Type="http://schemas.openxmlformats.org/officeDocument/2006/relationships/image" Target="../media/image34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1.emf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.xml"/><Relationship Id="rId6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82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7.xml"/><Relationship Id="rId4" Type="http://schemas.openxmlformats.org/officeDocument/2006/relationships/image" Target="../media/image22.emf"/><Relationship Id="rId9" Type="http://schemas.openxmlformats.org/officeDocument/2006/relationships/image" Target="../media/image4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>
            <a:extLst>
              <a:ext uri="{FF2B5EF4-FFF2-40B4-BE49-F238E27FC236}">
                <a16:creationId xmlns:a16="http://schemas.microsoft.com/office/drawing/2014/main" id="{CE26F8E5-3FE8-4DAB-8572-EFBAFFEF1436}"/>
              </a:ext>
            </a:extLst>
          </p:cNvPr>
          <p:cNvSpPr txBox="1">
            <a:spLocks/>
          </p:cNvSpPr>
          <p:nvPr/>
        </p:nvSpPr>
        <p:spPr>
          <a:xfrm>
            <a:off x="1034767" y="1937899"/>
            <a:ext cx="1012246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zh-CN" sz="4000" dirty="0"/>
              <a:t>Scaling</a:t>
            </a:r>
            <a:r>
              <a:rPr lang="zh-CN" altLang="en-US" sz="4000" dirty="0"/>
              <a:t> </a:t>
            </a:r>
            <a:r>
              <a:rPr lang="en-US" altLang="zh-CN" sz="4000" dirty="0"/>
              <a:t>Up k-Clique Densest Subgraph Detection</a:t>
            </a:r>
            <a:endParaRPr lang="zh-CN" altLang="en-US" sz="4000" dirty="0"/>
          </a:p>
        </p:txBody>
      </p:sp>
      <p:sp>
        <p:nvSpPr>
          <p:cNvPr id="6" name="标题 1">
            <a:extLst>
              <a:ext uri="{FF2B5EF4-FFF2-40B4-BE49-F238E27FC236}">
                <a16:creationId xmlns:a16="http://schemas.microsoft.com/office/drawing/2014/main" id="{857583BD-149E-4C47-A491-BBAFD1294DDB}"/>
              </a:ext>
            </a:extLst>
          </p:cNvPr>
          <p:cNvSpPr txBox="1">
            <a:spLocks/>
          </p:cNvSpPr>
          <p:nvPr/>
        </p:nvSpPr>
        <p:spPr>
          <a:xfrm>
            <a:off x="484395" y="3943445"/>
            <a:ext cx="1122320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zh-CN" sz="2000" dirty="0" err="1"/>
              <a:t>Yizhang</a:t>
            </a:r>
            <a:r>
              <a:rPr lang="zh-CN" altLang="en-US" sz="2000" dirty="0"/>
              <a:t> </a:t>
            </a:r>
            <a:r>
              <a:rPr lang="en-US" altLang="zh-CN" sz="2000" dirty="0"/>
              <a:t>He, Kai Wang*, Wenjie Zhang, </a:t>
            </a:r>
            <a:r>
              <a:rPr lang="en-US" altLang="zh-CN" sz="2000" dirty="0" err="1"/>
              <a:t>Xuemin</a:t>
            </a:r>
            <a:r>
              <a:rPr lang="en-US" altLang="zh-CN" sz="2000" dirty="0"/>
              <a:t> Lin, Ying Zhang</a:t>
            </a:r>
          </a:p>
          <a:p>
            <a:r>
              <a:rPr lang="en-US" altLang="zh-CN" sz="2000" b="1" dirty="0"/>
              <a:t>					</a:t>
            </a:r>
            <a:endParaRPr lang="zh-CN" altLang="en-US" sz="2000" b="1" dirty="0"/>
          </a:p>
        </p:txBody>
      </p:sp>
      <p:pic>
        <p:nvPicPr>
          <p:cNvPr id="1026" name="Picture 2" descr="ACM SIGMOD Seattle, USA, 2023">
            <a:extLst>
              <a:ext uri="{FF2B5EF4-FFF2-40B4-BE49-F238E27FC236}">
                <a16:creationId xmlns:a16="http://schemas.microsoft.com/office/drawing/2014/main" id="{1493A318-B3A9-BDDE-A09D-81FE8C643A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550" y="755905"/>
            <a:ext cx="2977826" cy="839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标题 1">
            <a:extLst>
              <a:ext uri="{FF2B5EF4-FFF2-40B4-BE49-F238E27FC236}">
                <a16:creationId xmlns:a16="http://schemas.microsoft.com/office/drawing/2014/main" id="{A9B6B8DC-BE0F-77F7-C09D-DD85B9D2B3D9}"/>
              </a:ext>
            </a:extLst>
          </p:cNvPr>
          <p:cNvSpPr txBox="1">
            <a:spLocks/>
          </p:cNvSpPr>
          <p:nvPr/>
        </p:nvSpPr>
        <p:spPr>
          <a:xfrm>
            <a:off x="4183847" y="3521606"/>
            <a:ext cx="3824303" cy="731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zh-CN" sz="2400" b="1" dirty="0"/>
              <a:t>Speaker: </a:t>
            </a:r>
            <a:r>
              <a:rPr lang="en-US" altLang="zh-CN" sz="2400" b="1" dirty="0" err="1"/>
              <a:t>Yizhang</a:t>
            </a:r>
            <a:r>
              <a:rPr lang="zh-CN" altLang="en-US" sz="2400" b="1" dirty="0"/>
              <a:t> </a:t>
            </a:r>
            <a:r>
              <a:rPr lang="en-US" altLang="zh-CN" sz="2400" b="1" dirty="0"/>
              <a:t>He	</a:t>
            </a:r>
            <a:endParaRPr lang="zh-CN" altLang="en-US" sz="2400" b="1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E92A112-080D-0AD3-7C17-5BBA5FE3CCBD}"/>
              </a:ext>
            </a:extLst>
          </p:cNvPr>
          <p:cNvGrpSpPr/>
          <p:nvPr/>
        </p:nvGrpSpPr>
        <p:grpSpPr>
          <a:xfrm>
            <a:off x="2401822" y="5030134"/>
            <a:ext cx="7388355" cy="918857"/>
            <a:chOff x="2233013" y="5030134"/>
            <a:chExt cx="7388355" cy="918857"/>
          </a:xfrm>
        </p:grpSpPr>
        <p:pic>
          <p:nvPicPr>
            <p:cNvPr id="7" name="Picture 4" descr="Image result for unsw logo">
              <a:extLst>
                <a:ext uri="{FF2B5EF4-FFF2-40B4-BE49-F238E27FC236}">
                  <a16:creationId xmlns:a16="http://schemas.microsoft.com/office/drawing/2014/main" id="{97CA32CC-3A0D-4780-A42A-873DA3D637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3013" y="5129883"/>
              <a:ext cx="2215376" cy="5803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6" descr="Image result for uts logo">
              <a:extLst>
                <a:ext uri="{FF2B5EF4-FFF2-40B4-BE49-F238E27FC236}">
                  <a16:creationId xmlns:a16="http://schemas.microsoft.com/office/drawing/2014/main" id="{72919E4C-85F6-4CA2-A8CD-5D1F71276ED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36" t="21129" r="18367" b="14645"/>
            <a:stretch/>
          </p:blipFill>
          <p:spPr bwMode="auto">
            <a:xfrm>
              <a:off x="8102994" y="5030134"/>
              <a:ext cx="1518374" cy="8187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id="{C9E9863B-C725-5ED1-F0E0-49F133FB81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8300" y="5030134"/>
              <a:ext cx="2794782" cy="9188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57777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042"/>
    </mc:Choice>
    <mc:Fallback xmlns="">
      <p:transition spd="slow" advTm="21042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44CCE431-AD6F-032F-02C0-9C1501C0C08C}"/>
              </a:ext>
            </a:extLst>
          </p:cNvPr>
          <p:cNvSpPr txBox="1">
            <a:spLocks/>
          </p:cNvSpPr>
          <p:nvPr/>
        </p:nvSpPr>
        <p:spPr>
          <a:xfrm>
            <a:off x="1208088" y="584914"/>
            <a:ext cx="10261600" cy="481387"/>
          </a:xfrm>
          <a:prstGeom prst="rect">
            <a:avLst/>
          </a:prstGeom>
        </p:spPr>
        <p:txBody>
          <a:bodyPr vert="horz" lIns="0" tIns="45720" rIns="91440" bIns="4572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None/>
              <a:defRPr sz="28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CN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C559730-0AA2-E22D-B844-3FEF717A59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Optimizations: Batch processing k-cliques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11D655F3-C4FE-0D0A-4E9B-B665817B169F}"/>
              </a:ext>
            </a:extLst>
          </p:cNvPr>
          <p:cNvSpPr txBox="1">
            <a:spLocks/>
          </p:cNvSpPr>
          <p:nvPr/>
        </p:nvSpPr>
        <p:spPr>
          <a:xfrm>
            <a:off x="968181" y="1389970"/>
            <a:ext cx="4914836" cy="459100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/>
              <a:t>Main idea: </a:t>
            </a:r>
          </a:p>
          <a:p>
            <a:r>
              <a:rPr lang="en-AU" sz="2000" dirty="0"/>
              <a:t>Distribute the weight increase (= the</a:t>
            </a:r>
            <a:br>
              <a:rPr lang="en-AU" sz="2000" dirty="0"/>
            </a:br>
            <a:r>
              <a:rPr lang="en-AU" sz="2000" dirty="0"/>
              <a:t>number of 𝑘-cliques in a root-to-leaf path) to the vertices in batch. </a:t>
            </a:r>
          </a:p>
          <a:p>
            <a:r>
              <a:rPr lang="en-AU" sz="2000" b="1" dirty="0"/>
              <a:t>An extreme example: </a:t>
            </a:r>
          </a:p>
          <a:p>
            <a:r>
              <a:rPr lang="en-AU" sz="2000" dirty="0"/>
              <a:t>Given a root-to-leaf path P, when one vertex has a very small weight, it is likely to undertake all the weight increase. </a:t>
            </a:r>
          </a:p>
          <a:p>
            <a:endParaRPr lang="en-AU" sz="2000" dirty="0"/>
          </a:p>
          <a:p>
            <a:r>
              <a:rPr lang="en-AU" sz="2000" b="1" dirty="0">
                <a:solidFill>
                  <a:srgbClr val="FF0000"/>
                </a:solidFill>
              </a:rPr>
              <a:t>Note: </a:t>
            </a:r>
          </a:p>
          <a:p>
            <a:r>
              <a:rPr lang="en-US" sz="2000" dirty="0"/>
              <a:t>There are many more cases where batch updates are possible. We recursively break down the original problem into these cases. </a:t>
            </a:r>
            <a:endParaRPr lang="en-AU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 Placeholder 3">
                <a:extLst>
                  <a:ext uri="{FF2B5EF4-FFF2-40B4-BE49-F238E27FC236}">
                    <a16:creationId xmlns:a16="http://schemas.microsoft.com/office/drawing/2014/main" id="{4F411F27-7751-740E-8027-16A3C997954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485848" y="1337766"/>
                <a:ext cx="2650463" cy="3141053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 2" pitchFamily="18" charset="2"/>
                  <a:buNone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 2" pitchFamily="18" charset="2"/>
                  <a:buChar char="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 2" pitchFamily="18" charset="2"/>
                  <a:buChar char="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 2" pitchFamily="18" charset="2"/>
                  <a:buChar char="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 2" pitchFamily="18" charset="2"/>
                  <a:buChar char="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Wingdings 2" pitchFamily="18" charset="2"/>
                  <a:buChar char="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Wingdings 2" pitchFamily="18" charset="2"/>
                  <a:buChar char="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Wingdings 2" pitchFamily="18" charset="2"/>
                  <a:buChar char="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Wingdings 2" pitchFamily="18" charset="2"/>
                  <a:buChar char="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AU" sz="1800" dirty="0"/>
                  <a:t>When </a:t>
                </a:r>
                <a14:m>
                  <m:oMath xmlns:m="http://schemas.openxmlformats.org/officeDocument/2006/math">
                    <m:r>
                      <a:rPr lang="en-AU" sz="18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AU" sz="1800" dirty="0"/>
                  <a:t> = 4, the number of 4-cliques in this root-to-leaf path is </a:t>
                </a:r>
                <a:endParaRPr lang="en-US" sz="1800" dirty="0"/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AU" sz="1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AU" sz="18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AU" sz="1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AU" sz="1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den>
                        </m:f>
                      </m:e>
                    </m:d>
                  </m:oMath>
                </a14:m>
                <a:r>
                  <a:rPr lang="en-AU" sz="18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AU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AU" sz="1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AU" sz="18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AU" sz="1800" b="0" i="1" smtClean="0">
                                <a:latin typeface="Cambria Math" panose="02040503050406030204" pitchFamily="18" charset="0"/>
                              </a:rPr>
                              <m:t>4−1</m:t>
                            </m:r>
                          </m:den>
                        </m:f>
                      </m:e>
                    </m:d>
                    <m:r>
                      <a:rPr lang="en-AU" sz="1800" b="0" i="1" smtClean="0">
                        <a:latin typeface="Cambria Math" panose="02040503050406030204" pitchFamily="18" charset="0"/>
                      </a:rPr>
                      <m:t>=4</m:t>
                    </m:r>
                    <m:r>
                      <a:rPr lang="en-AU" sz="1800" b="0" i="0" smtClean="0">
                        <a:latin typeface="Cambria Math" panose="02040503050406030204" pitchFamily="18" charset="0"/>
                      </a:rPr>
                      <m:t>≪100</m:t>
                    </m:r>
                  </m:oMath>
                </a14:m>
                <a:endParaRPr lang="en-AU" sz="1800" dirty="0"/>
              </a:p>
              <a:p>
                <a:r>
                  <a:rPr lang="en-AU" sz="1800" dirty="0"/>
                  <a:t>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1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AU" sz="18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</m:oMath>
                </a14:m>
                <a:r>
                  <a:rPr lang="en-AU" sz="1800" dirty="0"/>
                  <a:t> will be the vertex with the smallest weight in all such 4-cliques in this path, the total weight increase of 4 will be applied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1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AU" sz="18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</m:oMath>
                </a14:m>
                <a:r>
                  <a:rPr lang="en-AU" sz="1800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d>
                        <m:dPr>
                          <m:ctrlPr>
                            <a:rPr lang="en-AU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AU" sz="1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1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AU" sz="1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e>
                      </m:d>
                      <m:r>
                        <a:rPr lang="en-AU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AU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d>
                        <m:dPr>
                          <m:ctrlPr>
                            <a:rPr lang="en-AU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AU" sz="1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1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AU" sz="1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e>
                      </m:d>
                      <m:r>
                        <a:rPr lang="en-AU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+4=4</m:t>
                      </m:r>
                    </m:oMath>
                  </m:oMathPara>
                </a14:m>
                <a:endParaRPr lang="en-AU" sz="1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3" name="Text Placeholder 3">
                <a:extLst>
                  <a:ext uri="{FF2B5EF4-FFF2-40B4-BE49-F238E27FC236}">
                    <a16:creationId xmlns:a16="http://schemas.microsoft.com/office/drawing/2014/main" id="{4F411F27-7751-740E-8027-16A3C99795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5848" y="1337766"/>
                <a:ext cx="2650463" cy="3141053"/>
              </a:xfrm>
              <a:prstGeom prst="rect">
                <a:avLst/>
              </a:prstGeom>
              <a:blipFill>
                <a:blip r:embed="rId6"/>
                <a:stretch>
                  <a:fillRect l="-1914" t="-1613" r="-19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546CFEFF-24AD-1BDA-7FB2-3815F223BE19}"/>
              </a:ext>
            </a:extLst>
          </p:cNvPr>
          <p:cNvSpPr/>
          <p:nvPr/>
        </p:nvSpPr>
        <p:spPr>
          <a:xfrm>
            <a:off x="6233135" y="2186761"/>
            <a:ext cx="481458" cy="481458"/>
          </a:xfrm>
          <a:prstGeom prst="ellipse">
            <a:avLst/>
          </a:prstGeom>
          <a:solidFill>
            <a:srgbClr val="819CB3">
              <a:alpha val="60000"/>
            </a:srgb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6208283-E8B3-AC10-9303-CF02DA4A3DB1}"/>
              </a:ext>
            </a:extLst>
          </p:cNvPr>
          <p:cNvCxnSpPr>
            <a:cxnSpLocks/>
          </p:cNvCxnSpPr>
          <p:nvPr/>
        </p:nvCxnSpPr>
        <p:spPr>
          <a:xfrm>
            <a:off x="6233135" y="2468049"/>
            <a:ext cx="481458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C376E5BB-6854-FB50-34D3-F1D2995835A6}"/>
              </a:ext>
            </a:extLst>
          </p:cNvPr>
          <p:cNvSpPr/>
          <p:nvPr/>
        </p:nvSpPr>
        <p:spPr>
          <a:xfrm>
            <a:off x="6233134" y="2855309"/>
            <a:ext cx="481458" cy="481458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9C6B199-83AB-4422-A9ED-E308F9FB4CCB}"/>
              </a:ext>
            </a:extLst>
          </p:cNvPr>
          <p:cNvCxnSpPr>
            <a:cxnSpLocks/>
          </p:cNvCxnSpPr>
          <p:nvPr/>
        </p:nvCxnSpPr>
        <p:spPr>
          <a:xfrm>
            <a:off x="6233134" y="3136597"/>
            <a:ext cx="481458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E1B1B302-29A5-0705-1857-2E0294079EFF}"/>
              </a:ext>
            </a:extLst>
          </p:cNvPr>
          <p:cNvSpPr/>
          <p:nvPr/>
        </p:nvSpPr>
        <p:spPr>
          <a:xfrm>
            <a:off x="6232051" y="3519798"/>
            <a:ext cx="481458" cy="481458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77CAB18-0234-1CB4-815A-950516E33CDA}"/>
              </a:ext>
            </a:extLst>
          </p:cNvPr>
          <p:cNvCxnSpPr>
            <a:cxnSpLocks/>
          </p:cNvCxnSpPr>
          <p:nvPr/>
        </p:nvCxnSpPr>
        <p:spPr>
          <a:xfrm>
            <a:off x="6232051" y="3801085"/>
            <a:ext cx="481458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6709396-EA62-8B8D-7DA6-0BA5F8229CEC}"/>
              </a:ext>
            </a:extLst>
          </p:cNvPr>
          <p:cNvCxnSpPr>
            <a:cxnSpLocks/>
            <a:stCxn id="6" idx="0"/>
            <a:endCxn id="4" idx="4"/>
          </p:cNvCxnSpPr>
          <p:nvPr/>
        </p:nvCxnSpPr>
        <p:spPr>
          <a:xfrm flipV="1">
            <a:off x="6473864" y="2668219"/>
            <a:ext cx="1" cy="18709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0D365373-8E02-A48F-0DCB-2D89DCFD44B7}"/>
              </a:ext>
            </a:extLst>
          </p:cNvPr>
          <p:cNvSpPr/>
          <p:nvPr/>
        </p:nvSpPr>
        <p:spPr>
          <a:xfrm>
            <a:off x="6229563" y="4186962"/>
            <a:ext cx="481458" cy="481458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408D23A-1BDB-D127-C7A3-369C2ECC80E7}"/>
              </a:ext>
            </a:extLst>
          </p:cNvPr>
          <p:cNvCxnSpPr>
            <a:cxnSpLocks/>
          </p:cNvCxnSpPr>
          <p:nvPr/>
        </p:nvCxnSpPr>
        <p:spPr>
          <a:xfrm>
            <a:off x="6229563" y="4468250"/>
            <a:ext cx="481458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2A7618FB-1F65-4369-F6E3-3A12E02DACC3}"/>
              </a:ext>
            </a:extLst>
          </p:cNvPr>
          <p:cNvSpPr/>
          <p:nvPr/>
        </p:nvSpPr>
        <p:spPr>
          <a:xfrm>
            <a:off x="6229563" y="4854299"/>
            <a:ext cx="481458" cy="481458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E07746B-2F56-56CD-8347-7AEEE69126FA}"/>
              </a:ext>
            </a:extLst>
          </p:cNvPr>
          <p:cNvSpPr txBox="1"/>
          <p:nvPr/>
        </p:nvSpPr>
        <p:spPr>
          <a:xfrm>
            <a:off x="6355012" y="5082086"/>
            <a:ext cx="234611" cy="30348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C236923-13B6-1712-C36D-81C9000CD026}"/>
              </a:ext>
            </a:extLst>
          </p:cNvPr>
          <p:cNvCxnSpPr>
            <a:cxnSpLocks/>
          </p:cNvCxnSpPr>
          <p:nvPr/>
        </p:nvCxnSpPr>
        <p:spPr>
          <a:xfrm>
            <a:off x="6229563" y="5135587"/>
            <a:ext cx="481458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12C236D-DE15-C56C-7E58-400F39B6AAE7}"/>
              </a:ext>
            </a:extLst>
          </p:cNvPr>
          <p:cNvCxnSpPr>
            <a:cxnSpLocks/>
            <a:stCxn id="9" idx="0"/>
            <a:endCxn id="6" idx="4"/>
          </p:cNvCxnSpPr>
          <p:nvPr/>
        </p:nvCxnSpPr>
        <p:spPr>
          <a:xfrm flipV="1">
            <a:off x="6472781" y="3336767"/>
            <a:ext cx="1083" cy="18303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82D1B94F-C9D7-E1B5-5365-5ACDD3B5084B}"/>
              </a:ext>
            </a:extLst>
          </p:cNvPr>
          <p:cNvCxnSpPr>
            <a:cxnSpLocks/>
            <a:stCxn id="13" idx="0"/>
            <a:endCxn id="9" idx="4"/>
          </p:cNvCxnSpPr>
          <p:nvPr/>
        </p:nvCxnSpPr>
        <p:spPr>
          <a:xfrm flipV="1">
            <a:off x="6470293" y="4001255"/>
            <a:ext cx="2488" cy="185707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179A595F-7E72-7087-EF86-19C1096DD428}"/>
              </a:ext>
            </a:extLst>
          </p:cNvPr>
          <p:cNvCxnSpPr>
            <a:cxnSpLocks/>
            <a:stCxn id="15" idx="0"/>
            <a:endCxn id="13" idx="4"/>
          </p:cNvCxnSpPr>
          <p:nvPr/>
        </p:nvCxnSpPr>
        <p:spPr>
          <a:xfrm flipV="1">
            <a:off x="6470293" y="4668420"/>
            <a:ext cx="0" cy="185879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72B722B2-ACA2-B06C-CDC0-3DDC0910B3B7}"/>
                  </a:ext>
                </a:extLst>
              </p:cNvPr>
              <p:cNvSpPr txBox="1"/>
              <p:nvPr/>
            </p:nvSpPr>
            <p:spPr>
              <a:xfrm>
                <a:off x="6257173" y="4786477"/>
                <a:ext cx="287084" cy="384015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altLang="zh-CN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dirty="0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sz="2000" b="0" i="1" dirty="0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sub>
                          </m:sSub>
                        </m:e>
                        <m:sub>
                          <m:r>
                            <a:rPr lang="zh-CN" altLang="en-US" sz="2000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72B722B2-ACA2-B06C-CDC0-3DDC0910B3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7173" y="4786477"/>
                <a:ext cx="287084" cy="384015"/>
              </a:xfrm>
              <a:prstGeom prst="rect">
                <a:avLst/>
              </a:prstGeom>
              <a:blipFill>
                <a:blip r:embed="rId7"/>
                <a:stretch>
                  <a:fillRect r="-100000" b="-34375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42EF5AB8-9A5D-014A-E3F9-F02AA2220B0B}"/>
                  </a:ext>
                </a:extLst>
              </p:cNvPr>
              <p:cNvSpPr txBox="1"/>
              <p:nvPr/>
            </p:nvSpPr>
            <p:spPr>
              <a:xfrm>
                <a:off x="6245764" y="2117105"/>
                <a:ext cx="287084" cy="384015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altLang="zh-CN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dirty="0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sz="2000" b="0" i="1" dirty="0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e>
                        <m:sub>
                          <m:r>
                            <a:rPr lang="zh-CN" altLang="en-US" sz="2000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42EF5AB8-9A5D-014A-E3F9-F02AA2220B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5764" y="2117105"/>
                <a:ext cx="287084" cy="384015"/>
              </a:xfrm>
              <a:prstGeom prst="rect">
                <a:avLst/>
              </a:prstGeom>
              <a:blipFill>
                <a:blip r:embed="rId8"/>
                <a:stretch>
                  <a:fillRect r="-104348" b="-35484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TextBox 60">
            <a:extLst>
              <a:ext uri="{FF2B5EF4-FFF2-40B4-BE49-F238E27FC236}">
                <a16:creationId xmlns:a16="http://schemas.microsoft.com/office/drawing/2014/main" id="{8329E8E2-D65A-EBAE-1806-D0550D720364}"/>
              </a:ext>
            </a:extLst>
          </p:cNvPr>
          <p:cNvSpPr txBox="1"/>
          <p:nvPr/>
        </p:nvSpPr>
        <p:spPr>
          <a:xfrm>
            <a:off x="6355038" y="2409495"/>
            <a:ext cx="234611" cy="30348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33C389C4-4479-9829-B026-28473B4A897A}"/>
                  </a:ext>
                </a:extLst>
              </p:cNvPr>
              <p:cNvSpPr txBox="1"/>
              <p:nvPr/>
            </p:nvSpPr>
            <p:spPr>
              <a:xfrm>
                <a:off x="6257198" y="2782434"/>
                <a:ext cx="287084" cy="384015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altLang="zh-CN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dirty="0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sz="2000" b="0" i="1" dirty="0" smtClean="0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sub>
                          </m:sSub>
                        </m:e>
                        <m:sub>
                          <m:r>
                            <a:rPr lang="zh-CN" altLang="en-US" sz="2000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33C389C4-4479-9829-B026-28473B4A89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7198" y="2782434"/>
                <a:ext cx="287084" cy="384015"/>
              </a:xfrm>
              <a:prstGeom prst="rect">
                <a:avLst/>
              </a:prstGeom>
              <a:blipFill>
                <a:blip r:embed="rId9"/>
                <a:stretch>
                  <a:fillRect r="-100000" b="-34375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TextBox 62">
            <a:extLst>
              <a:ext uri="{FF2B5EF4-FFF2-40B4-BE49-F238E27FC236}">
                <a16:creationId xmlns:a16="http://schemas.microsoft.com/office/drawing/2014/main" id="{678E13F2-228C-811C-4C4B-97F24AB55BCD}"/>
              </a:ext>
            </a:extLst>
          </p:cNvPr>
          <p:cNvSpPr txBox="1"/>
          <p:nvPr/>
        </p:nvSpPr>
        <p:spPr>
          <a:xfrm>
            <a:off x="6355037" y="3078043"/>
            <a:ext cx="234611" cy="30348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5E77243C-76D8-5914-8CED-FB1FB9083A7D}"/>
                  </a:ext>
                </a:extLst>
              </p:cNvPr>
              <p:cNvSpPr txBox="1"/>
              <p:nvPr/>
            </p:nvSpPr>
            <p:spPr>
              <a:xfrm>
                <a:off x="6290269" y="3451191"/>
                <a:ext cx="287084" cy="384015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altLang="zh-CN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dirty="0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sz="2000" b="0" i="1" dirty="0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sub>
                          </m:sSub>
                        </m:e>
                        <m:sub>
                          <m:r>
                            <a:rPr lang="zh-CN" altLang="en-US" sz="2000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5E77243C-76D8-5914-8CED-FB1FB9083A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0269" y="3451191"/>
                <a:ext cx="287084" cy="384015"/>
              </a:xfrm>
              <a:prstGeom prst="rect">
                <a:avLst/>
              </a:prstGeom>
              <a:blipFill>
                <a:blip r:embed="rId10"/>
                <a:stretch>
                  <a:fillRect r="-69565" b="-35484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TextBox 64">
            <a:extLst>
              <a:ext uri="{FF2B5EF4-FFF2-40B4-BE49-F238E27FC236}">
                <a16:creationId xmlns:a16="http://schemas.microsoft.com/office/drawing/2014/main" id="{1602ACB7-B5E5-2CB8-85AB-1950370068F0}"/>
              </a:ext>
            </a:extLst>
          </p:cNvPr>
          <p:cNvSpPr txBox="1"/>
          <p:nvPr/>
        </p:nvSpPr>
        <p:spPr>
          <a:xfrm>
            <a:off x="6351466" y="4409696"/>
            <a:ext cx="234611" cy="30348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70D1E67F-E36C-8D15-0BDB-F1A757463B93}"/>
              </a:ext>
            </a:extLst>
          </p:cNvPr>
          <p:cNvSpPr txBox="1"/>
          <p:nvPr/>
        </p:nvSpPr>
        <p:spPr>
          <a:xfrm>
            <a:off x="6353954" y="3742531"/>
            <a:ext cx="234611" cy="30348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24D74E1E-D8D9-6C41-24AD-298CF5110D04}"/>
                  </a:ext>
                </a:extLst>
              </p:cNvPr>
              <p:cNvSpPr txBox="1"/>
              <p:nvPr/>
            </p:nvSpPr>
            <p:spPr>
              <a:xfrm>
                <a:off x="6287780" y="4120494"/>
                <a:ext cx="287084" cy="384015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altLang="zh-CN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dirty="0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sz="2000" b="0" i="1" dirty="0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sub>
                          </m:sSub>
                        </m:e>
                        <m:sub>
                          <m:r>
                            <a:rPr lang="zh-CN" altLang="en-US" sz="2000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24D74E1E-D8D9-6C41-24AD-298CF5110D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7780" y="4120494"/>
                <a:ext cx="287084" cy="384015"/>
              </a:xfrm>
              <a:prstGeom prst="rect">
                <a:avLst/>
              </a:prstGeom>
              <a:blipFill>
                <a:blip r:embed="rId11"/>
                <a:stretch>
                  <a:fillRect r="-62500" b="-35484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55D36155-1ED0-8B39-49FC-748602672876}"/>
              </a:ext>
            </a:extLst>
          </p:cNvPr>
          <p:cNvGrpSpPr/>
          <p:nvPr/>
        </p:nvGrpSpPr>
        <p:grpSpPr>
          <a:xfrm>
            <a:off x="6657416" y="2249669"/>
            <a:ext cx="1625736" cy="3170177"/>
            <a:chOff x="6657416" y="2249669"/>
            <a:chExt cx="1625736" cy="317017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Rectangle 5">
                  <a:extLst>
                    <a:ext uri="{FF2B5EF4-FFF2-40B4-BE49-F238E27FC236}">
                      <a16:creationId xmlns:a16="http://schemas.microsoft.com/office/drawing/2014/main" id="{B8885DEB-E6FF-A809-8227-91BBDA9DA410}"/>
                    </a:ext>
                  </a:extLst>
                </p:cNvPr>
                <p:cNvSpPr/>
                <p:nvPr/>
              </p:nvSpPr>
              <p:spPr>
                <a:xfrm>
                  <a:off x="6657416" y="2249669"/>
                  <a:ext cx="1512722" cy="46902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spcAft>
                      <a:spcPts val="12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𝑟</m:t>
                        </m:r>
                        <m:d>
                          <m:dPr>
                            <m:ctrlPr>
                              <a:rPr lang="en-AU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AU" altLang="zh-CN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AU" altLang="zh-CN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AU" altLang="zh-CN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12</m:t>
                                </m:r>
                              </m:sub>
                            </m:sSub>
                          </m:e>
                        </m:d>
                        <m:r>
                          <a:rPr lang="en-AU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=0</m:t>
                        </m:r>
                      </m:oMath>
                    </m:oMathPara>
                  </a14:m>
                  <a:endParaRPr lang="en-AU" altLang="zh-CN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68" name="Rectangle 5">
                  <a:extLst>
                    <a:ext uri="{FF2B5EF4-FFF2-40B4-BE49-F238E27FC236}">
                      <a16:creationId xmlns:a16="http://schemas.microsoft.com/office/drawing/2014/main" id="{B8885DEB-E6FF-A809-8227-91BBDA9DA41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57416" y="2249669"/>
                  <a:ext cx="1512722" cy="469025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Rectangle 5">
                  <a:extLst>
                    <a:ext uri="{FF2B5EF4-FFF2-40B4-BE49-F238E27FC236}">
                      <a16:creationId xmlns:a16="http://schemas.microsoft.com/office/drawing/2014/main" id="{439205D1-6AA6-5CAA-1989-833220C9B1CD}"/>
                    </a:ext>
                  </a:extLst>
                </p:cNvPr>
                <p:cNvSpPr/>
                <p:nvPr/>
              </p:nvSpPr>
              <p:spPr>
                <a:xfrm>
                  <a:off x="6755134" y="2901725"/>
                  <a:ext cx="1512722" cy="46902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spcAft>
                      <a:spcPts val="12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𝑟</m:t>
                        </m:r>
                        <m:d>
                          <m:dPr>
                            <m:ctrlPr>
                              <a:rPr lang="en-AU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AU" altLang="zh-CN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AU" altLang="zh-CN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AU" altLang="zh-CN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11</m:t>
                                </m:r>
                              </m:sub>
                            </m:sSub>
                          </m:e>
                        </m:d>
                        <m:r>
                          <a:rPr lang="en-AU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=100</m:t>
                        </m:r>
                      </m:oMath>
                    </m:oMathPara>
                  </a14:m>
                  <a:endParaRPr lang="en-AU" altLang="zh-CN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69" name="Rectangle 5">
                  <a:extLst>
                    <a:ext uri="{FF2B5EF4-FFF2-40B4-BE49-F238E27FC236}">
                      <a16:creationId xmlns:a16="http://schemas.microsoft.com/office/drawing/2014/main" id="{439205D1-6AA6-5CAA-1989-833220C9B1C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55134" y="2901725"/>
                  <a:ext cx="1512722" cy="469025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Rectangle 5">
                  <a:extLst>
                    <a:ext uri="{FF2B5EF4-FFF2-40B4-BE49-F238E27FC236}">
                      <a16:creationId xmlns:a16="http://schemas.microsoft.com/office/drawing/2014/main" id="{21AFFEFA-878A-2A9F-2A3D-E936401EE2BC}"/>
                    </a:ext>
                  </a:extLst>
                </p:cNvPr>
                <p:cNvSpPr/>
                <p:nvPr/>
              </p:nvSpPr>
              <p:spPr>
                <a:xfrm>
                  <a:off x="6770430" y="3605623"/>
                  <a:ext cx="1512722" cy="46902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spcAft>
                      <a:spcPts val="12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𝑟</m:t>
                        </m:r>
                        <m:d>
                          <m:dPr>
                            <m:ctrlPr>
                              <a:rPr lang="en-AU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AU" altLang="zh-CN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AU" altLang="zh-CN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AU" altLang="zh-CN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AU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=100</m:t>
                        </m:r>
                      </m:oMath>
                    </m:oMathPara>
                  </a14:m>
                  <a:endParaRPr lang="en-AU" altLang="zh-CN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70" name="Rectangle 5">
                  <a:extLst>
                    <a:ext uri="{FF2B5EF4-FFF2-40B4-BE49-F238E27FC236}">
                      <a16:creationId xmlns:a16="http://schemas.microsoft.com/office/drawing/2014/main" id="{21AFFEFA-878A-2A9F-2A3D-E936401EE2B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70430" y="3605623"/>
                  <a:ext cx="1512722" cy="469025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Rectangle 5">
                  <a:extLst>
                    <a:ext uri="{FF2B5EF4-FFF2-40B4-BE49-F238E27FC236}">
                      <a16:creationId xmlns:a16="http://schemas.microsoft.com/office/drawing/2014/main" id="{A9B6D6E9-4CED-230F-A8F3-A769628C407B}"/>
                    </a:ext>
                  </a:extLst>
                </p:cNvPr>
                <p:cNvSpPr/>
                <p:nvPr/>
              </p:nvSpPr>
              <p:spPr>
                <a:xfrm>
                  <a:off x="6755133" y="4257678"/>
                  <a:ext cx="1512722" cy="46902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spcAft>
                      <a:spcPts val="12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𝑟</m:t>
                        </m:r>
                        <m:d>
                          <m:dPr>
                            <m:ctrlPr>
                              <a:rPr lang="en-AU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AU" altLang="zh-CN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AU" altLang="zh-CN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AU" altLang="zh-CN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9</m:t>
                                </m:r>
                              </m:sub>
                            </m:sSub>
                          </m:e>
                        </m:d>
                        <m:r>
                          <a:rPr lang="en-AU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=100</m:t>
                        </m:r>
                      </m:oMath>
                    </m:oMathPara>
                  </a14:m>
                  <a:endParaRPr lang="en-AU" altLang="zh-CN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71" name="Rectangle 5">
                  <a:extLst>
                    <a:ext uri="{FF2B5EF4-FFF2-40B4-BE49-F238E27FC236}">
                      <a16:creationId xmlns:a16="http://schemas.microsoft.com/office/drawing/2014/main" id="{A9B6D6E9-4CED-230F-A8F3-A769628C407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55133" y="4257678"/>
                  <a:ext cx="1512722" cy="469025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Rectangle 5">
                  <a:extLst>
                    <a:ext uri="{FF2B5EF4-FFF2-40B4-BE49-F238E27FC236}">
                      <a16:creationId xmlns:a16="http://schemas.microsoft.com/office/drawing/2014/main" id="{5A23E0A1-4E3E-7B97-B517-F64D5A995760}"/>
                    </a:ext>
                  </a:extLst>
                </p:cNvPr>
                <p:cNvSpPr/>
                <p:nvPr/>
              </p:nvSpPr>
              <p:spPr>
                <a:xfrm>
                  <a:off x="6755108" y="4950821"/>
                  <a:ext cx="1512722" cy="46902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spcAft>
                      <a:spcPts val="12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𝑟</m:t>
                        </m:r>
                        <m:d>
                          <m:dPr>
                            <m:ctrlPr>
                              <a:rPr lang="en-AU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AU" altLang="zh-CN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AU" altLang="zh-CN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AU" altLang="zh-CN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10</m:t>
                                </m:r>
                              </m:sub>
                            </m:sSub>
                          </m:e>
                        </m:d>
                        <m:r>
                          <a:rPr lang="en-AU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=100</m:t>
                        </m:r>
                      </m:oMath>
                    </m:oMathPara>
                  </a14:m>
                  <a:endParaRPr lang="en-AU" altLang="zh-CN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72" name="Rectangle 5">
                  <a:extLst>
                    <a:ext uri="{FF2B5EF4-FFF2-40B4-BE49-F238E27FC236}">
                      <a16:creationId xmlns:a16="http://schemas.microsoft.com/office/drawing/2014/main" id="{5A23E0A1-4E3E-7B97-B517-F64D5A99576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55108" y="4950821"/>
                  <a:ext cx="1512722" cy="469025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4" name="Oval 73">
            <a:extLst>
              <a:ext uri="{FF2B5EF4-FFF2-40B4-BE49-F238E27FC236}">
                <a16:creationId xmlns:a16="http://schemas.microsoft.com/office/drawing/2014/main" id="{867630C0-5D7C-F1E2-971A-ED4CAC45A4A5}"/>
              </a:ext>
            </a:extLst>
          </p:cNvPr>
          <p:cNvSpPr/>
          <p:nvPr/>
        </p:nvSpPr>
        <p:spPr>
          <a:xfrm>
            <a:off x="6235435" y="1555006"/>
            <a:ext cx="480841" cy="480840"/>
          </a:xfrm>
          <a:prstGeom prst="ellipse">
            <a:avLst/>
          </a:prstGeom>
          <a:solidFill>
            <a:schemeClr val="bg2">
              <a:lumMod val="9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0291555F-5958-9D6C-B954-E38E15B02989}"/>
              </a:ext>
            </a:extLst>
          </p:cNvPr>
          <p:cNvCxnSpPr>
            <a:cxnSpLocks/>
            <a:stCxn id="4" idx="0"/>
            <a:endCxn id="74" idx="4"/>
          </p:cNvCxnSpPr>
          <p:nvPr/>
        </p:nvCxnSpPr>
        <p:spPr>
          <a:xfrm flipV="1">
            <a:off x="6473865" y="2035846"/>
            <a:ext cx="1991" cy="150915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5">
            <a:extLst>
              <a:ext uri="{FF2B5EF4-FFF2-40B4-BE49-F238E27FC236}">
                <a16:creationId xmlns:a16="http://schemas.microsoft.com/office/drawing/2014/main" id="{D8DE734F-895C-5D16-5A2D-1D267E2A262D}"/>
              </a:ext>
            </a:extLst>
          </p:cNvPr>
          <p:cNvSpPr/>
          <p:nvPr/>
        </p:nvSpPr>
        <p:spPr>
          <a:xfrm>
            <a:off x="6129005" y="5502156"/>
            <a:ext cx="44856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AU" altLang="zh-CN" dirty="0">
                <a:latin typeface="Calibri" panose="020F0502020204030204" pitchFamily="34" charset="0"/>
                <a:cs typeface="Calibri" panose="020F0502020204030204" pitchFamily="34" charset="0"/>
              </a:rPr>
              <a:t>A root-to-leaf path in the SCT*-Index</a:t>
            </a:r>
            <a:endParaRPr lang="en-AU" altLang="zh-CN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5">
                <a:extLst>
                  <a:ext uri="{FF2B5EF4-FFF2-40B4-BE49-F238E27FC236}">
                    <a16:creationId xmlns:a16="http://schemas.microsoft.com/office/drawing/2014/main" id="{BA941675-2478-C782-E0A3-F98DFF8A5FD5}"/>
                  </a:ext>
                </a:extLst>
              </p:cNvPr>
              <p:cNvSpPr/>
              <p:nvPr/>
            </p:nvSpPr>
            <p:spPr>
              <a:xfrm>
                <a:off x="5719494" y="1159106"/>
                <a:ext cx="1512722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𝑟𝑜𝑜𝑡</m:t>
                      </m:r>
                    </m:oMath>
                  </m:oMathPara>
                </a14:m>
                <a:endParaRPr lang="en-AU" altLang="zh-CN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7" name="Rectangle 5">
                <a:extLst>
                  <a:ext uri="{FF2B5EF4-FFF2-40B4-BE49-F238E27FC236}">
                    <a16:creationId xmlns:a16="http://schemas.microsoft.com/office/drawing/2014/main" id="{BA941675-2478-C782-E0A3-F98DFF8A5F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9494" y="1159106"/>
                <a:ext cx="1512722" cy="52322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686752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379"/>
    </mc:Choice>
    <mc:Fallback xmlns="">
      <p:transition spd="slow" advTm="603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2A5F622-8ACF-4789-ABC4-E4F6F75798D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AU" b="0" i="0" dirty="0">
                <a:effectLst/>
                <a:latin typeface="Arial" panose="020B0604020202020204" pitchFamily="34" charset="0"/>
              </a:rPr>
              <a:t>The sampling-based approximate algorithm</a:t>
            </a:r>
            <a:endParaRPr lang="en-US" altLang="zh-C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3">
                <a:extLst>
                  <a:ext uri="{FF2B5EF4-FFF2-40B4-BE49-F238E27FC236}">
                    <a16:creationId xmlns:a16="http://schemas.microsoft.com/office/drawing/2014/main" id="{D752C476-0709-02E2-9911-E57C9321613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92747" y="1222663"/>
                <a:ext cx="5067231" cy="4204421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 2" pitchFamily="18" charset="2"/>
                  <a:buNone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 2" pitchFamily="18" charset="2"/>
                  <a:buChar char="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 2" pitchFamily="18" charset="2"/>
                  <a:buChar char="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 2" pitchFamily="18" charset="2"/>
                  <a:buChar char="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 2" pitchFamily="18" charset="2"/>
                  <a:buChar char="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Wingdings 2" pitchFamily="18" charset="2"/>
                  <a:buChar char="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Wingdings 2" pitchFamily="18" charset="2"/>
                  <a:buChar char="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Wingdings 2" pitchFamily="18" charset="2"/>
                  <a:buChar char="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Wingdings 2" pitchFamily="18" charset="2"/>
                  <a:buChar char="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000" b="1" dirty="0"/>
                  <a:t>Sampling stage:</a:t>
                </a:r>
              </a:p>
              <a:p>
                <a:r>
                  <a:rPr lang="en-US" sz="2000" dirty="0"/>
                  <a:t>in each root-to-leaf path, fetch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AU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AU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sz="200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AU" sz="200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d>
                          <m:dPr>
                            <m:ctrlPr>
                              <a:rPr lang="en-AU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AU" sz="200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d>
                      </m:e>
                    </m:d>
                    <m:r>
                      <a:rPr lang="en-AU" sz="2000">
                        <a:latin typeface="Cambria Math" panose="02040503050406030204" pitchFamily="18" charset="0"/>
                      </a:rPr>
                      <m:t>∗</m:t>
                    </m:r>
                    <m:f>
                      <m:fPr>
                        <m:ctrlPr>
                          <a:rPr lang="en-AU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000">
                            <a:latin typeface="Cambria Math" panose="02040503050406030204" pitchFamily="18" charset="0"/>
                          </a:rPr>
                          <m:t>𝜎</m:t>
                        </m:r>
                      </m:num>
                      <m:den>
                        <m:r>
                          <a:rPr lang="en-AU" sz="200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AU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sz="200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AU" sz="200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AU" sz="200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AU" sz="200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AU" sz="2000">
                            <a:latin typeface="Cambria Math" panose="02040503050406030204" pitchFamily="18" charset="0"/>
                          </a:rPr>
                          <m:t>)|</m:t>
                        </m:r>
                      </m:den>
                    </m:f>
                  </m:oMath>
                </a14:m>
                <a:r>
                  <a:rPr lang="en-US" sz="2000" dirty="0"/>
                  <a:t> </a:t>
                </a:r>
                <a:endParaRPr lang="en-AU" sz="2000" dirty="0"/>
              </a:p>
              <a:p>
                <a14:m>
                  <m:oMath xmlns:m="http://schemas.openxmlformats.org/officeDocument/2006/math">
                    <m:r>
                      <a:rPr lang="en-AU" sz="2000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000" dirty="0"/>
                  <a:t>-cliques (</a:t>
                </a:r>
                <a14:m>
                  <m:oMath xmlns:m="http://schemas.openxmlformats.org/officeDocument/2006/math">
                    <m:r>
                      <a:rPr lang="en-AU" sz="200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000" dirty="0"/>
                  <a:t> is the sample size). </a:t>
                </a:r>
              </a:p>
              <a:p>
                <a:r>
                  <a:rPr lang="en-US" sz="2000" b="1" dirty="0"/>
                  <a:t>Weight refinement stage:</a:t>
                </a:r>
              </a:p>
              <a:p>
                <a:r>
                  <a:rPr lang="en-AU" sz="2000" dirty="0"/>
                  <a:t>scan the sampled 𝑘-cliques for 𝑇 iterations and update the vertex weights. </a:t>
                </a:r>
                <a:endParaRPr lang="en-US" sz="2000" dirty="0"/>
              </a:p>
              <a:p>
                <a:r>
                  <a:rPr lang="en-US" sz="2000" b="1" dirty="0"/>
                  <a:t>Recovery stage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AU" altLang="zh-CN" sz="2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altLang="zh-CN" sz="2000" dirty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AU" altLang="zh-CN" sz="2000" dirty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AU" altLang="zh-CN" sz="2000" dirty="0">
                        <a:latin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zh-CN" altLang="en-US" sz="2000" dirty="0"/>
                  <a:t> </a:t>
                </a:r>
                <a:r>
                  <a:rPr lang="en-AU" sz="2000" dirty="0"/>
                  <a:t>the approximate solution in the sampled subgraph</a:t>
                </a:r>
              </a:p>
              <a:p>
                <a:r>
                  <a:rPr lang="en-AU" sz="2000" dirty="0"/>
                  <a:t>Recover the k-clique density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altLang="zh-CN" sz="2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altLang="zh-CN" sz="2000" dirty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AU" altLang="zh-CN" sz="2000" dirty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AU" sz="2000" dirty="0"/>
                  <a:t> in the original graph</a:t>
                </a:r>
              </a:p>
            </p:txBody>
          </p:sp>
        </mc:Choice>
        <mc:Fallback xmlns="">
          <p:sp>
            <p:nvSpPr>
              <p:cNvPr id="2" name="Text Placeholder 3">
                <a:extLst>
                  <a:ext uri="{FF2B5EF4-FFF2-40B4-BE49-F238E27FC236}">
                    <a16:creationId xmlns:a16="http://schemas.microsoft.com/office/drawing/2014/main" id="{D752C476-0709-02E2-9911-E57C932161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747" y="1222663"/>
                <a:ext cx="5067231" cy="4204421"/>
              </a:xfrm>
              <a:prstGeom prst="rect">
                <a:avLst/>
              </a:prstGeom>
              <a:blipFill>
                <a:blip r:embed="rId6"/>
                <a:stretch>
                  <a:fillRect l="-1250" t="-1807" r="-1500" b="-15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71287530-80B7-DEBF-9531-39A2C372F4E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221656" y="1366984"/>
                <a:ext cx="4338689" cy="5238357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 2" pitchFamily="18" charset="2"/>
                  <a:buNone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 2" pitchFamily="18" charset="2"/>
                  <a:buChar char="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 2" pitchFamily="18" charset="2"/>
                  <a:buChar char="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 2" pitchFamily="18" charset="2"/>
                  <a:buChar char="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 2" pitchFamily="18" charset="2"/>
                  <a:buChar char="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Wingdings 2" pitchFamily="18" charset="2"/>
                  <a:buChar char="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Wingdings 2" pitchFamily="18" charset="2"/>
                  <a:buChar char="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Wingdings 2" pitchFamily="18" charset="2"/>
                  <a:buChar char="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Wingdings 2" pitchFamily="18" charset="2"/>
                  <a:buChar char="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000" b="1" dirty="0"/>
                  <a:t>Example: </a:t>
                </a:r>
              </a:p>
              <a:p>
                <a:r>
                  <a:rPr lang="en-AU" sz="2000" dirty="0">
                    <a:latin typeface="Arial" panose="020B0604020202020204" pitchFamily="34" charset="0"/>
                  </a:rPr>
                  <a:t>The number of 3-cliques represented in this path: </a:t>
                </a:r>
                <a:endParaRPr lang="en-US" sz="2000" b="1" dirty="0"/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AU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AU" sz="20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AU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AU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den>
                        </m:f>
                      </m:e>
                    </m:d>
                  </m:oMath>
                </a14:m>
                <a:r>
                  <a:rPr lang="en-AU" sz="20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AU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AU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AU" sz="20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AU" sz="2000" b="0" i="1" smtClean="0">
                                <a:latin typeface="Cambria Math" panose="02040503050406030204" pitchFamily="18" charset="0"/>
                              </a:rPr>
                              <m:t>3−1</m:t>
                            </m:r>
                          </m:den>
                        </m:f>
                      </m:e>
                    </m:d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endParaRPr lang="en-US" sz="2000" b="1" dirty="0"/>
              </a:p>
              <a:p>
                <a:r>
                  <a:rPr lang="en-US" sz="2000" dirty="0"/>
                  <a:t>I</a:t>
                </a:r>
                <a:r>
                  <a:rPr lang="en-US" altLang="zh-CN" sz="2000" dirty="0"/>
                  <a:t>f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the sampling ratio is 0.5, then we sample three 3-cliques from this path. </a:t>
                </a:r>
                <a:endParaRPr lang="en-US" sz="2000" dirty="0">
                  <a:solidFill>
                    <a:srgbClr val="FF0000"/>
                  </a:solidFill>
                  <a:latin typeface="Arial" panose="020B0604020202020204" pitchFamily="34" charset="0"/>
                </a:endParaRPr>
              </a:p>
              <a:p>
                <a:r>
                  <a:rPr lang="en-US" sz="2000" dirty="0">
                    <a:solidFill>
                      <a:srgbClr val="FF0000"/>
                    </a:solidFill>
                    <a:latin typeface="Arial" panose="020B0604020202020204" pitchFamily="34" charset="0"/>
                  </a:rPr>
                  <a:t>In practice, the sampling size </a:t>
                </a:r>
                <a14:m>
                  <m:oMath xmlns:m="http://schemas.openxmlformats.org/officeDocument/2006/math">
                    <m:r>
                      <a:rPr lang="en-AU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000" dirty="0">
                    <a:solidFill>
                      <a:srgbClr val="FF0000"/>
                    </a:solidFill>
                    <a:latin typeface="Arial" panose="020B0604020202020204" pitchFamily="34" charset="0"/>
                  </a:rPr>
                  <a:t> is set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AU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AU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AU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p>
                        </m:sSup>
                        <m:r>
                          <a:rPr lang="en-AU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~ 10</m:t>
                        </m:r>
                      </m:e>
                      <m:sup>
                        <m:r>
                          <a:rPr lang="en-AU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rgbClr val="FF0000"/>
                    </a:solidFill>
                    <a:latin typeface="Arial" panose="020B0604020202020204" pitchFamily="34" charset="0"/>
                  </a:rPr>
                  <a:t>. </a:t>
                </a:r>
              </a:p>
              <a:p>
                <a:endParaRPr lang="en-US" sz="2000" dirty="0"/>
              </a:p>
              <a:p>
                <a:endParaRPr lang="en-US" sz="2000" dirty="0"/>
              </a:p>
              <a:p>
                <a:r>
                  <a:rPr lang="en-US" sz="2000" dirty="0">
                    <a:solidFill>
                      <a:schemeClr val="bg1"/>
                    </a:solidFill>
                  </a:rPr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AU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chemeClr val="bg1"/>
                    </a:solidFill>
                  </a:rPr>
                  <a:t> contains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AU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bg1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AU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</m:sSub>
                    <m:r>
                      <a:rPr lang="en-AU" sz="20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AU" sz="20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and</m:t>
                    </m:r>
                    <m:r>
                      <a:rPr lang="en-AU" sz="20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AU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AU" sz="20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b>
                        <m:r>
                          <a:rPr lang="en-AU" sz="20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bg1"/>
                    </a:solidFill>
                  </a:rPr>
                  <a:t>, then the number of k-cliques in this path is: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AU" sz="20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AU" sz="20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AU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AU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den>
                        </m:f>
                      </m:e>
                    </m:d>
                  </m:oMath>
                </a14:m>
                <a:r>
                  <a:rPr lang="en-AU" sz="20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AU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AU" sz="2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AU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AU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3−1</m:t>
                            </m:r>
                          </m:den>
                        </m:f>
                      </m:e>
                    </m:d>
                    <m:r>
                      <a:rPr lang="en-AU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000" dirty="0">
                  <a:solidFill>
                    <a:schemeClr val="bg1"/>
                  </a:solidFill>
                </a:endParaRPr>
              </a:p>
              <a:p>
                <a:endParaRPr lang="en-US" sz="200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71287530-80B7-DEBF-9531-39A2C372F4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1656" y="1366984"/>
                <a:ext cx="4338689" cy="5238357"/>
              </a:xfrm>
              <a:prstGeom prst="rect">
                <a:avLst/>
              </a:prstGeom>
              <a:blipFill>
                <a:blip r:embed="rId7"/>
                <a:stretch>
                  <a:fillRect l="-1458" t="-1449" r="-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extLst>
              <a:ext uri="{FF2B5EF4-FFF2-40B4-BE49-F238E27FC236}">
                <a16:creationId xmlns:a16="http://schemas.microsoft.com/office/drawing/2014/main" id="{39C639FF-B572-1FF0-6775-D77C37187F70}"/>
              </a:ext>
            </a:extLst>
          </p:cNvPr>
          <p:cNvSpPr/>
          <p:nvPr/>
        </p:nvSpPr>
        <p:spPr>
          <a:xfrm>
            <a:off x="6229724" y="2188581"/>
            <a:ext cx="481458" cy="481458"/>
          </a:xfrm>
          <a:prstGeom prst="ellipse">
            <a:avLst/>
          </a:prstGeom>
          <a:solidFill>
            <a:srgbClr val="819CB3">
              <a:alpha val="60000"/>
            </a:srgb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A8087CA-863F-CE91-C441-5E3DB9BCAEAE}"/>
              </a:ext>
            </a:extLst>
          </p:cNvPr>
          <p:cNvCxnSpPr>
            <a:cxnSpLocks/>
          </p:cNvCxnSpPr>
          <p:nvPr/>
        </p:nvCxnSpPr>
        <p:spPr>
          <a:xfrm>
            <a:off x="6229724" y="2469869"/>
            <a:ext cx="481458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9E89689B-1893-1C34-BB4B-1C1E84F95F08}"/>
              </a:ext>
            </a:extLst>
          </p:cNvPr>
          <p:cNvSpPr/>
          <p:nvPr/>
        </p:nvSpPr>
        <p:spPr>
          <a:xfrm>
            <a:off x="6229723" y="2857129"/>
            <a:ext cx="481458" cy="481458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813B5EC-0012-8C3D-2E07-51906076DDCD}"/>
              </a:ext>
            </a:extLst>
          </p:cNvPr>
          <p:cNvCxnSpPr>
            <a:cxnSpLocks/>
          </p:cNvCxnSpPr>
          <p:nvPr/>
        </p:nvCxnSpPr>
        <p:spPr>
          <a:xfrm>
            <a:off x="6229723" y="3138417"/>
            <a:ext cx="481458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7FC8767A-B062-DC07-0701-37C5A5E9C007}"/>
              </a:ext>
            </a:extLst>
          </p:cNvPr>
          <p:cNvSpPr/>
          <p:nvPr/>
        </p:nvSpPr>
        <p:spPr>
          <a:xfrm>
            <a:off x="6228640" y="3521618"/>
            <a:ext cx="481458" cy="481458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AB9CAE-49A0-D680-789B-EE8CDD511491}"/>
              </a:ext>
            </a:extLst>
          </p:cNvPr>
          <p:cNvCxnSpPr>
            <a:cxnSpLocks/>
          </p:cNvCxnSpPr>
          <p:nvPr/>
        </p:nvCxnSpPr>
        <p:spPr>
          <a:xfrm>
            <a:off x="6228640" y="3802905"/>
            <a:ext cx="481458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7347272-5403-3065-A227-0BE75EEF9811}"/>
              </a:ext>
            </a:extLst>
          </p:cNvPr>
          <p:cNvCxnSpPr>
            <a:cxnSpLocks/>
            <a:stCxn id="8" idx="0"/>
            <a:endCxn id="6" idx="4"/>
          </p:cNvCxnSpPr>
          <p:nvPr/>
        </p:nvCxnSpPr>
        <p:spPr>
          <a:xfrm flipV="1">
            <a:off x="6470453" y="2670039"/>
            <a:ext cx="1" cy="18709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43ADA351-D48A-4A43-A401-5CDE7F73842E}"/>
              </a:ext>
            </a:extLst>
          </p:cNvPr>
          <p:cNvSpPr/>
          <p:nvPr/>
        </p:nvSpPr>
        <p:spPr>
          <a:xfrm>
            <a:off x="6226152" y="4188782"/>
            <a:ext cx="481458" cy="481458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B8701DF-B210-0318-07A9-0451A4FB617F}"/>
              </a:ext>
            </a:extLst>
          </p:cNvPr>
          <p:cNvCxnSpPr>
            <a:cxnSpLocks/>
          </p:cNvCxnSpPr>
          <p:nvPr/>
        </p:nvCxnSpPr>
        <p:spPr>
          <a:xfrm>
            <a:off x="6226152" y="4470070"/>
            <a:ext cx="481458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0FED431C-23EB-06F3-DD1E-7200085BA880}"/>
              </a:ext>
            </a:extLst>
          </p:cNvPr>
          <p:cNvSpPr/>
          <p:nvPr/>
        </p:nvSpPr>
        <p:spPr>
          <a:xfrm>
            <a:off x="6226152" y="4856119"/>
            <a:ext cx="481458" cy="481458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EAF4DC9-A410-9103-B3CD-5CF721C85DE0}"/>
              </a:ext>
            </a:extLst>
          </p:cNvPr>
          <p:cNvSpPr txBox="1"/>
          <p:nvPr/>
        </p:nvSpPr>
        <p:spPr>
          <a:xfrm>
            <a:off x="6351601" y="5083906"/>
            <a:ext cx="234611" cy="30348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6126346-C10E-EEF7-3AA9-29357240A425}"/>
              </a:ext>
            </a:extLst>
          </p:cNvPr>
          <p:cNvCxnSpPr>
            <a:cxnSpLocks/>
          </p:cNvCxnSpPr>
          <p:nvPr/>
        </p:nvCxnSpPr>
        <p:spPr>
          <a:xfrm>
            <a:off x="6226152" y="5137407"/>
            <a:ext cx="481458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503F4A1-99B4-5899-3056-CA6FE3CAB0A6}"/>
              </a:ext>
            </a:extLst>
          </p:cNvPr>
          <p:cNvCxnSpPr>
            <a:cxnSpLocks/>
            <a:stCxn id="10" idx="0"/>
            <a:endCxn id="8" idx="4"/>
          </p:cNvCxnSpPr>
          <p:nvPr/>
        </p:nvCxnSpPr>
        <p:spPr>
          <a:xfrm flipV="1">
            <a:off x="6469370" y="3338587"/>
            <a:ext cx="1083" cy="18303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D5B8D11-189D-AE30-729F-0E5879760069}"/>
              </a:ext>
            </a:extLst>
          </p:cNvPr>
          <p:cNvCxnSpPr>
            <a:cxnSpLocks/>
            <a:stCxn id="13" idx="0"/>
            <a:endCxn id="10" idx="4"/>
          </p:cNvCxnSpPr>
          <p:nvPr/>
        </p:nvCxnSpPr>
        <p:spPr>
          <a:xfrm flipV="1">
            <a:off x="6466882" y="4003075"/>
            <a:ext cx="2488" cy="185707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15859CC-B566-1B17-D7BD-168401EE5F7A}"/>
              </a:ext>
            </a:extLst>
          </p:cNvPr>
          <p:cNvCxnSpPr>
            <a:cxnSpLocks/>
            <a:stCxn id="15" idx="0"/>
            <a:endCxn id="13" idx="4"/>
          </p:cNvCxnSpPr>
          <p:nvPr/>
        </p:nvCxnSpPr>
        <p:spPr>
          <a:xfrm flipV="1">
            <a:off x="6466882" y="4670240"/>
            <a:ext cx="0" cy="185879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932FE40-31ED-51FC-1297-F64C941CB18A}"/>
                  </a:ext>
                </a:extLst>
              </p:cNvPr>
              <p:cNvSpPr txBox="1"/>
              <p:nvPr/>
            </p:nvSpPr>
            <p:spPr>
              <a:xfrm>
                <a:off x="6253762" y="4788297"/>
                <a:ext cx="287084" cy="384015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altLang="zh-CN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dirty="0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sz="2000" b="0" i="1" dirty="0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sub>
                          </m:sSub>
                        </m:e>
                        <m:sub>
                          <m:r>
                            <a:rPr lang="zh-CN" altLang="en-US" sz="2000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932FE40-31ED-51FC-1297-F64C941CB1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3762" y="4788297"/>
                <a:ext cx="287084" cy="384015"/>
              </a:xfrm>
              <a:prstGeom prst="rect">
                <a:avLst/>
              </a:prstGeom>
              <a:blipFill>
                <a:blip r:embed="rId8"/>
                <a:stretch>
                  <a:fillRect r="-95833" b="-34375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6A3E494-24D7-2349-1C37-0F2037B66622}"/>
                  </a:ext>
                </a:extLst>
              </p:cNvPr>
              <p:cNvSpPr txBox="1"/>
              <p:nvPr/>
            </p:nvSpPr>
            <p:spPr>
              <a:xfrm>
                <a:off x="6242353" y="2118925"/>
                <a:ext cx="287084" cy="384015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altLang="zh-CN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dirty="0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sz="2000" b="0" i="1" dirty="0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e>
                        <m:sub>
                          <m:r>
                            <a:rPr lang="zh-CN" altLang="en-US" sz="2000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6A3E494-24D7-2349-1C37-0F2037B666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2353" y="2118925"/>
                <a:ext cx="287084" cy="384015"/>
              </a:xfrm>
              <a:prstGeom prst="rect">
                <a:avLst/>
              </a:prstGeom>
              <a:blipFill>
                <a:blip r:embed="rId9"/>
                <a:stretch>
                  <a:fillRect r="-95833" b="-32258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16951556-FA29-153C-84D4-5694F25FE1C2}"/>
              </a:ext>
            </a:extLst>
          </p:cNvPr>
          <p:cNvSpPr txBox="1"/>
          <p:nvPr/>
        </p:nvSpPr>
        <p:spPr>
          <a:xfrm>
            <a:off x="6351627" y="2411315"/>
            <a:ext cx="234611" cy="30348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F4FE185-0964-D1AF-CC82-7CE7E839D577}"/>
                  </a:ext>
                </a:extLst>
              </p:cNvPr>
              <p:cNvSpPr txBox="1"/>
              <p:nvPr/>
            </p:nvSpPr>
            <p:spPr>
              <a:xfrm>
                <a:off x="6253787" y="2784254"/>
                <a:ext cx="287084" cy="384015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altLang="zh-CN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dirty="0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sz="2000" b="0" i="1" dirty="0" smtClean="0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sub>
                          </m:sSub>
                        </m:e>
                        <m:sub>
                          <m:r>
                            <a:rPr lang="zh-CN" altLang="en-US" sz="2000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F4FE185-0964-D1AF-CC82-7CE7E839D5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3787" y="2784254"/>
                <a:ext cx="287084" cy="384015"/>
              </a:xfrm>
              <a:prstGeom prst="rect">
                <a:avLst/>
              </a:prstGeom>
              <a:blipFill>
                <a:blip r:embed="rId10"/>
                <a:stretch>
                  <a:fillRect r="-95833" b="-35484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4541784A-F32D-CEFD-C6F4-21D7D3845758}"/>
              </a:ext>
            </a:extLst>
          </p:cNvPr>
          <p:cNvSpPr txBox="1"/>
          <p:nvPr/>
        </p:nvSpPr>
        <p:spPr>
          <a:xfrm>
            <a:off x="6351626" y="3079863"/>
            <a:ext cx="234611" cy="30348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6C9179A-4B70-ED15-1D31-6ED9DDE0F737}"/>
                  </a:ext>
                </a:extLst>
              </p:cNvPr>
              <p:cNvSpPr txBox="1"/>
              <p:nvPr/>
            </p:nvSpPr>
            <p:spPr>
              <a:xfrm>
                <a:off x="6286858" y="3453011"/>
                <a:ext cx="287084" cy="384015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altLang="zh-CN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dirty="0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sz="2000" b="0" i="1" dirty="0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sub>
                          </m:sSub>
                        </m:e>
                        <m:sub>
                          <m:r>
                            <a:rPr lang="zh-CN" altLang="en-US" sz="2000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6C9179A-4B70-ED15-1D31-6ED9DDE0F7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858" y="3453011"/>
                <a:ext cx="287084" cy="384015"/>
              </a:xfrm>
              <a:prstGeom prst="rect">
                <a:avLst/>
              </a:prstGeom>
              <a:blipFill>
                <a:blip r:embed="rId11"/>
                <a:stretch>
                  <a:fillRect r="-66667" b="-35484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DAF2B2C5-A755-BC42-D5C4-4BFAA23A7F96}"/>
              </a:ext>
            </a:extLst>
          </p:cNvPr>
          <p:cNvSpPr txBox="1"/>
          <p:nvPr/>
        </p:nvSpPr>
        <p:spPr>
          <a:xfrm>
            <a:off x="6348055" y="4411516"/>
            <a:ext cx="234611" cy="30348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CEBD877-A3A0-197F-D9E5-4C750E744C15}"/>
              </a:ext>
            </a:extLst>
          </p:cNvPr>
          <p:cNvSpPr txBox="1"/>
          <p:nvPr/>
        </p:nvSpPr>
        <p:spPr>
          <a:xfrm>
            <a:off x="6350543" y="3744351"/>
            <a:ext cx="234611" cy="30348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93C2AC2-845D-B0B0-AB03-065CDCD2740E}"/>
                  </a:ext>
                </a:extLst>
              </p:cNvPr>
              <p:cNvSpPr txBox="1"/>
              <p:nvPr/>
            </p:nvSpPr>
            <p:spPr>
              <a:xfrm>
                <a:off x="6284369" y="4122314"/>
                <a:ext cx="287084" cy="384015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altLang="zh-CN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dirty="0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sz="2000" b="0" i="1" dirty="0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sub>
                          </m:sSub>
                        </m:e>
                        <m:sub>
                          <m:r>
                            <a:rPr lang="zh-CN" altLang="en-US" sz="2000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93C2AC2-845D-B0B0-AB03-065CDCD274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4369" y="4122314"/>
                <a:ext cx="287084" cy="384015"/>
              </a:xfrm>
              <a:prstGeom prst="rect">
                <a:avLst/>
              </a:prstGeom>
              <a:blipFill>
                <a:blip r:embed="rId12"/>
                <a:stretch>
                  <a:fillRect r="-62500" b="-35484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Oval 34">
            <a:extLst>
              <a:ext uri="{FF2B5EF4-FFF2-40B4-BE49-F238E27FC236}">
                <a16:creationId xmlns:a16="http://schemas.microsoft.com/office/drawing/2014/main" id="{DBD91290-C9D5-D088-5240-6609C1674792}"/>
              </a:ext>
            </a:extLst>
          </p:cNvPr>
          <p:cNvSpPr/>
          <p:nvPr/>
        </p:nvSpPr>
        <p:spPr>
          <a:xfrm>
            <a:off x="6232024" y="1556826"/>
            <a:ext cx="480841" cy="480840"/>
          </a:xfrm>
          <a:prstGeom prst="ellipse">
            <a:avLst/>
          </a:prstGeom>
          <a:solidFill>
            <a:schemeClr val="bg2">
              <a:lumMod val="9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A1CA5EA-C36E-8399-9DE3-32764D8F93D6}"/>
              </a:ext>
            </a:extLst>
          </p:cNvPr>
          <p:cNvCxnSpPr>
            <a:cxnSpLocks/>
            <a:stCxn id="6" idx="0"/>
            <a:endCxn id="35" idx="4"/>
          </p:cNvCxnSpPr>
          <p:nvPr/>
        </p:nvCxnSpPr>
        <p:spPr>
          <a:xfrm flipV="1">
            <a:off x="6470454" y="2037666"/>
            <a:ext cx="1991" cy="150915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5">
            <a:extLst>
              <a:ext uri="{FF2B5EF4-FFF2-40B4-BE49-F238E27FC236}">
                <a16:creationId xmlns:a16="http://schemas.microsoft.com/office/drawing/2014/main" id="{D9FCC4BD-CD4B-7F27-B3D8-7688C3FEE22C}"/>
              </a:ext>
            </a:extLst>
          </p:cNvPr>
          <p:cNvSpPr/>
          <p:nvPr/>
        </p:nvSpPr>
        <p:spPr>
          <a:xfrm>
            <a:off x="6129005" y="5502156"/>
            <a:ext cx="44856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AU" altLang="zh-CN" dirty="0">
                <a:latin typeface="Calibri" panose="020F0502020204030204" pitchFamily="34" charset="0"/>
                <a:cs typeface="Calibri" panose="020F0502020204030204" pitchFamily="34" charset="0"/>
              </a:rPr>
              <a:t>A root-to-leaf path in the SCT*-Index</a:t>
            </a:r>
            <a:endParaRPr lang="en-AU" altLang="zh-CN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5">
                <a:extLst>
                  <a:ext uri="{FF2B5EF4-FFF2-40B4-BE49-F238E27FC236}">
                    <a16:creationId xmlns:a16="http://schemas.microsoft.com/office/drawing/2014/main" id="{2210DCD9-E713-6E23-732F-452B98390F17}"/>
                  </a:ext>
                </a:extLst>
              </p:cNvPr>
              <p:cNvSpPr/>
              <p:nvPr/>
            </p:nvSpPr>
            <p:spPr>
              <a:xfrm>
                <a:off x="5719494" y="1159106"/>
                <a:ext cx="1512722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𝑟𝑜𝑜𝑡</m:t>
                      </m:r>
                    </m:oMath>
                  </m:oMathPara>
                </a14:m>
                <a:endParaRPr lang="en-AU" altLang="zh-CN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8" name="Rectangle 5">
                <a:extLst>
                  <a:ext uri="{FF2B5EF4-FFF2-40B4-BE49-F238E27FC236}">
                    <a16:creationId xmlns:a16="http://schemas.microsoft.com/office/drawing/2014/main" id="{2210DCD9-E713-6E23-732F-452B98390F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9494" y="1159106"/>
                <a:ext cx="1512722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757290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216"/>
    </mc:Choice>
    <mc:Fallback xmlns="">
      <p:transition spd="slow" advTm="172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11C45C-C556-F549-ADCE-2BDFD65D6F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Experiments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DCFA1E4D-635F-4848-9310-F7730125B24C}"/>
                  </a:ext>
                </a:extLst>
              </p:cNvPr>
              <p:cNvSpPr>
                <a:spLocks noGrp="1"/>
              </p:cNvSpPr>
              <p:nvPr>
                <p:ph type="body" sz="quarter" idx="11"/>
              </p:nvPr>
            </p:nvSpPr>
            <p:spPr>
              <a:xfrm>
                <a:off x="892176" y="1200378"/>
                <a:ext cx="10425112" cy="5029069"/>
              </a:xfrm>
            </p:spPr>
            <p:txBody>
              <a:bodyPr/>
              <a:lstStyle/>
              <a:p>
                <a:pPr algn="l"/>
                <a:r>
                  <a:rPr lang="en-US" sz="2400" i="0" dirty="0"/>
                  <a:t>We</a:t>
                </a:r>
                <a:r>
                  <a:rPr lang="zh-CN" altLang="en-US" sz="2400" i="0" dirty="0"/>
                  <a:t> </a:t>
                </a:r>
                <a:r>
                  <a:rPr lang="en-US" altLang="zh-CN" sz="2400" i="0" dirty="0"/>
                  <a:t>evaluate the following a</a:t>
                </a:r>
                <a:r>
                  <a:rPr lang="en-US" sz="2400" i="0" dirty="0"/>
                  <a:t>lgorithms:</a:t>
                </a:r>
              </a:p>
              <a:p>
                <a:pPr marL="457200" indent="-457200" algn="l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AU" sz="2400" b="0" i="0" smtClean="0">
                        <a:latin typeface="Cambria Math" panose="02040503050406030204" pitchFamily="18" charset="0"/>
                      </a:rPr>
                      <m:t>CoreApp</m:t>
                    </m:r>
                  </m:oMath>
                </a14:m>
                <a:r>
                  <a:rPr lang="en-US" sz="2400" i="0" dirty="0"/>
                  <a:t>: the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AU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d>
                  </m:oMath>
                </a14:m>
                <a:r>
                  <a:rPr lang="en-US" sz="2400" i="0" dirty="0"/>
                  <a:t>-core-based approximate algorithm </a:t>
                </a:r>
              </a:p>
              <a:p>
                <a:pPr marL="457200" indent="-457200" algn="l">
                  <a:buFont typeface="Arial" panose="020B0604020202020204" pitchFamily="34" charset="0"/>
                  <a:buChar char="•"/>
                </a:pPr>
                <a:r>
                  <a:rPr lang="en-US" sz="2400" i="0" dirty="0" err="1">
                    <a:latin typeface="Cambria Math" panose="02040503050406030204" pitchFamily="18" charset="0"/>
                  </a:rPr>
                  <a:t>kCList</a:t>
                </a:r>
                <a:r>
                  <a:rPr lang="en-US" sz="2400" i="0" dirty="0"/>
                  <a:t>++: the convex-programming-based approximate algorithm</a:t>
                </a:r>
              </a:p>
              <a:p>
                <a:pPr marL="457200" indent="-457200" algn="l">
                  <a:buFont typeface="Arial" panose="020B0604020202020204" pitchFamily="34" charset="0"/>
                  <a:buChar char="•"/>
                </a:pPr>
                <a:r>
                  <a:rPr lang="en-US" sz="2400" i="0" dirty="0" err="1">
                    <a:latin typeface="Cambria Math" panose="02040503050406030204" pitchFamily="18" charset="0"/>
                  </a:rPr>
                  <a:t>kCList</a:t>
                </a:r>
                <a:r>
                  <a:rPr lang="en-US" sz="2400" i="0" dirty="0"/>
                  <a:t>++Sample: </a:t>
                </a:r>
                <a:r>
                  <a:rPr lang="en-US" sz="2400" i="0" dirty="0" err="1">
                    <a:latin typeface="Cambria Math" panose="02040503050406030204" pitchFamily="18" charset="0"/>
                  </a:rPr>
                  <a:t>kCList</a:t>
                </a:r>
                <a:r>
                  <a:rPr lang="en-US" sz="2400" i="0" dirty="0"/>
                  <a:t>++ with the sampling strategy </a:t>
                </a:r>
              </a:p>
              <a:p>
                <a:pPr marL="457200" indent="-457200" algn="l">
                  <a:buFont typeface="Arial" panose="020B0604020202020204" pitchFamily="34" charset="0"/>
                  <a:buChar char="•"/>
                </a:pPr>
                <a:r>
                  <a:rPr lang="en-US" sz="2400" i="0" dirty="0">
                    <a:latin typeface="Cambria Math" panose="02040503050406030204" pitchFamily="18" charset="0"/>
                  </a:rPr>
                  <a:t>SCTL</a:t>
                </a:r>
                <a:r>
                  <a:rPr lang="en-US" sz="2400" i="0" dirty="0"/>
                  <a:t>: our basic SCT*-Index-based algorithm</a:t>
                </a:r>
              </a:p>
              <a:p>
                <a:pPr marL="457200" indent="-457200" algn="l">
                  <a:buFont typeface="Arial" panose="020B0604020202020204" pitchFamily="34" charset="0"/>
                  <a:buChar char="•"/>
                </a:pPr>
                <a:r>
                  <a:rPr lang="en-US" sz="2400" i="0" dirty="0">
                    <a:latin typeface="Cambria Math" panose="02040503050406030204" pitchFamily="18" charset="0"/>
                  </a:rPr>
                  <a:t>SCTL</a:t>
                </a:r>
                <a:r>
                  <a:rPr lang="en-US" sz="2400" i="0" dirty="0"/>
                  <a:t>-reduce: SCTL with the graph reduction optimizations; </a:t>
                </a:r>
              </a:p>
              <a:p>
                <a:pPr marL="457200" indent="-457200" algn="l">
                  <a:buFont typeface="Arial" panose="020B0604020202020204" pitchFamily="34" charset="0"/>
                  <a:buChar char="•"/>
                </a:pPr>
                <a:r>
                  <a:rPr lang="en-US" sz="2400" i="0" dirty="0">
                    <a:latin typeface="Cambria Math" panose="02040503050406030204" pitchFamily="18" charset="0"/>
                  </a:rPr>
                  <a:t>SCTL</a:t>
                </a:r>
                <a:r>
                  <a:rPr lang="en-US" sz="2400" i="0" dirty="0"/>
                  <a:t>-batch: SCTL with the batch processing optimization; </a:t>
                </a:r>
              </a:p>
              <a:p>
                <a:pPr marL="457200" indent="-457200" algn="l">
                  <a:buFont typeface="Arial" panose="020B0604020202020204" pitchFamily="34" charset="0"/>
                  <a:buChar char="•"/>
                </a:pPr>
                <a:r>
                  <a:rPr lang="en-US" sz="2400" i="0" dirty="0">
                    <a:latin typeface="Cambria Math" panose="02040503050406030204" pitchFamily="18" charset="0"/>
                  </a:rPr>
                  <a:t>SCTL*</a:t>
                </a:r>
                <a:r>
                  <a:rPr lang="en-US" sz="2400" i="0" dirty="0"/>
                  <a:t>: SCTL with all optimizations</a:t>
                </a:r>
              </a:p>
              <a:p>
                <a:pPr marL="457200" indent="-457200" algn="l">
                  <a:buFont typeface="Arial" panose="020B0604020202020204" pitchFamily="34" charset="0"/>
                  <a:buChar char="•"/>
                </a:pPr>
                <a:r>
                  <a:rPr lang="en-US" sz="2400" i="0" dirty="0">
                    <a:latin typeface="Cambria Math" panose="02040503050406030204" pitchFamily="18" charset="0"/>
                  </a:rPr>
                  <a:t>SCTL</a:t>
                </a:r>
                <a:r>
                  <a:rPr lang="en-US" sz="2400" i="0" dirty="0"/>
                  <a:t>-sampling: SCTL* with the sampling strategy</a:t>
                </a:r>
              </a:p>
              <a:p>
                <a:pPr algn="l"/>
                <a:endParaRPr lang="en-US" sz="2400" i="0" dirty="0"/>
              </a:p>
              <a:p>
                <a:pPr algn="l"/>
                <a:r>
                  <a:rPr lang="en-US" sz="2400" i="0" dirty="0"/>
                  <a:t>For the approximate algorithms, we set the number of iterations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r>
                  <a:rPr lang="en-US" sz="2400" i="0" dirty="0"/>
                  <a:t>. </a:t>
                </a:r>
              </a:p>
              <a:p>
                <a:pPr algn="l"/>
                <a:r>
                  <a:rPr lang="en-US" sz="2400" i="0" dirty="0"/>
                  <a:t>For the sampling-based algorithms, we set the sample size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AU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</m:sSup>
                  </m:oMath>
                </a14:m>
                <a:r>
                  <a:rPr lang="en-US" sz="2400" i="0" dirty="0"/>
                  <a:t>.</a:t>
                </a:r>
              </a:p>
              <a:p>
                <a:pPr marL="457200" indent="-457200" algn="l">
                  <a:buFont typeface="Arial" panose="020B0604020202020204" pitchFamily="34" charset="0"/>
                  <a:buChar char="•"/>
                </a:pPr>
                <a:endParaRPr lang="en-AU" sz="2400" i="0" dirty="0"/>
              </a:p>
            </p:txBody>
          </p:sp>
        </mc:Choice>
        <mc:Fallback xmlns=""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DCFA1E4D-635F-4848-9310-F7730125B24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1"/>
              </p:nvPr>
            </p:nvSpPr>
            <p:spPr>
              <a:xfrm>
                <a:off x="892176" y="1200378"/>
                <a:ext cx="10425112" cy="5029069"/>
              </a:xfrm>
              <a:blipFill>
                <a:blip r:embed="rId5"/>
                <a:stretch>
                  <a:fillRect l="-973" t="-1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2566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680"/>
    </mc:Choice>
    <mc:Fallback xmlns="">
      <p:transition spd="slow" advTm="2068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68CC845-9212-10D4-4215-A6C5F2E5CAA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Experimental</a:t>
            </a:r>
            <a:r>
              <a:rPr lang="zh-CN" altLang="en-US" dirty="0"/>
              <a:t> </a:t>
            </a:r>
            <a:r>
              <a:rPr lang="en-US" altLang="zh-CN" dirty="0"/>
              <a:t>Settings:</a:t>
            </a:r>
            <a:r>
              <a:rPr lang="zh-CN" altLang="en-US" dirty="0"/>
              <a:t> </a:t>
            </a:r>
            <a:r>
              <a:rPr lang="en-US" altLang="zh-CN" dirty="0"/>
              <a:t>Datasets</a:t>
            </a:r>
            <a:endParaRPr lang="en-US" dirty="0"/>
          </a:p>
        </p:txBody>
      </p:sp>
      <p:pic>
        <p:nvPicPr>
          <p:cNvPr id="5" name="Picture 4" descr="A picture containing text, screenshot, number, font&#10;&#10;Description automatically generated">
            <a:extLst>
              <a:ext uri="{FF2B5EF4-FFF2-40B4-BE49-F238E27FC236}">
                <a16:creationId xmlns:a16="http://schemas.microsoft.com/office/drawing/2014/main" id="{2F3F9A2F-88D4-C081-C363-F561209DC6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383" y="1479808"/>
            <a:ext cx="9269234" cy="4388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120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57"/>
    </mc:Choice>
    <mc:Fallback xmlns="">
      <p:transition spd="slow" advTm="11757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95F88FF-180F-A2B5-1CE0-C86B219A16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AU" sz="2400" b="0" i="0" dirty="0">
                <a:effectLst/>
                <a:latin typeface="Arial" panose="020B0604020202020204" pitchFamily="34" charset="0"/>
              </a:rPr>
              <a:t>Effect of 𝑘 on the running time</a:t>
            </a:r>
            <a:endParaRPr lang="en-US" sz="2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536B860-AAEF-D1B4-E34F-BC020BB551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12" y="1057026"/>
            <a:ext cx="2673886" cy="222823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ADBA80D-6428-8552-3B92-973BB329D8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743" y="1057026"/>
            <a:ext cx="2673886" cy="222823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7A06B36-8F52-8ECA-7B8D-D8F6CC805CF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5674" y="991111"/>
            <a:ext cx="2673886" cy="222823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65C5746-75FD-E0EA-82C7-AF66370A274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605" y="1040553"/>
            <a:ext cx="2673886" cy="2228239"/>
          </a:xfrm>
          <a:prstGeom prst="rect">
            <a:avLst/>
          </a:prstGeom>
        </p:spPr>
      </p:pic>
      <p:sp>
        <p:nvSpPr>
          <p:cNvPr id="3" name="Rectangle 5">
            <a:extLst>
              <a:ext uri="{FF2B5EF4-FFF2-40B4-BE49-F238E27FC236}">
                <a16:creationId xmlns:a16="http://schemas.microsoft.com/office/drawing/2014/main" id="{B3AD72F9-0D2C-5F90-DE27-4B80DEA5FC66}"/>
              </a:ext>
            </a:extLst>
          </p:cNvPr>
          <p:cNvSpPr/>
          <p:nvPr/>
        </p:nvSpPr>
        <p:spPr>
          <a:xfrm>
            <a:off x="1805601" y="3193308"/>
            <a:ext cx="10814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AU" altLang="zh-CN" dirty="0">
                <a:latin typeface="Calibri" panose="020F0502020204030204" pitchFamily="34" charset="0"/>
                <a:cs typeface="Calibri" panose="020F0502020204030204" pitchFamily="34" charset="0"/>
              </a:rPr>
              <a:t>Email</a:t>
            </a:r>
            <a:endParaRPr lang="en-AU" altLang="zh-CN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EF01A80-B701-1399-C41B-6F9312BE139A}"/>
              </a:ext>
            </a:extLst>
          </p:cNvPr>
          <p:cNvSpPr/>
          <p:nvPr/>
        </p:nvSpPr>
        <p:spPr>
          <a:xfrm>
            <a:off x="4330590" y="3193308"/>
            <a:ext cx="10814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AU" altLang="zh-CN" dirty="0" err="1">
                <a:latin typeface="Calibri" panose="020F0502020204030204" pitchFamily="34" charset="0"/>
                <a:cs typeface="Calibri" panose="020F0502020204030204" pitchFamily="34" charset="0"/>
              </a:rPr>
              <a:t>Youtube</a:t>
            </a:r>
            <a:endParaRPr lang="en-AU" altLang="zh-CN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76F1254-EA1C-0217-C908-3EDA85EE39E5}"/>
              </a:ext>
            </a:extLst>
          </p:cNvPr>
          <p:cNvSpPr/>
          <p:nvPr/>
        </p:nvSpPr>
        <p:spPr>
          <a:xfrm>
            <a:off x="6911858" y="3193308"/>
            <a:ext cx="15531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AU" altLang="zh-CN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AU" altLang="zh-C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oc-</a:t>
            </a:r>
            <a:r>
              <a:rPr lang="en-AU" altLang="zh-CN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Pokec</a:t>
            </a:r>
            <a:endParaRPr lang="en-AU" altLang="zh-CN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DF7BF0-AFB9-068D-EA02-F1CE80D5C885}"/>
              </a:ext>
            </a:extLst>
          </p:cNvPr>
          <p:cNvSpPr/>
          <p:nvPr/>
        </p:nvSpPr>
        <p:spPr>
          <a:xfrm>
            <a:off x="9601237" y="3193308"/>
            <a:ext cx="10814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AU" altLang="zh-CN" dirty="0" err="1">
                <a:latin typeface="Calibri" panose="020F0502020204030204" pitchFamily="34" charset="0"/>
                <a:cs typeface="Calibri" panose="020F0502020204030204" pitchFamily="34" charset="0"/>
              </a:rPr>
              <a:t>WikiTallk</a:t>
            </a:r>
            <a:endParaRPr lang="en-AU" altLang="zh-CN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E90EDA43-1757-8849-D0F7-D1D63FEC813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65200" y="3968729"/>
            <a:ext cx="10261600" cy="1959511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AU" sz="2000" b="0" i="0" dirty="0">
                <a:effectLst/>
                <a:latin typeface="Courier New" panose="02070309020205020404" pitchFamily="49" charset="0"/>
              </a:rPr>
              <a:t>SCTL </a:t>
            </a:r>
            <a:r>
              <a:rPr lang="en-AU" sz="2000" b="0" i="0" dirty="0">
                <a:effectLst/>
                <a:latin typeface="Arial" panose="020B0604020202020204" pitchFamily="34" charset="0"/>
              </a:rPr>
              <a:t>and </a:t>
            </a:r>
            <a:r>
              <a:rPr lang="en-AU" sz="2000" b="0" i="0" dirty="0">
                <a:effectLst/>
                <a:latin typeface="Courier New" panose="02070309020205020404" pitchFamily="49" charset="0"/>
              </a:rPr>
              <a:t>SCTL</a:t>
            </a:r>
            <a:r>
              <a:rPr lang="en-AU" sz="2000" b="0" i="0" dirty="0">
                <a:effectLst/>
                <a:latin typeface="Arial" panose="020B0604020202020204" pitchFamily="34" charset="0"/>
              </a:rPr>
              <a:t>∗ significantly outperform </a:t>
            </a:r>
            <a:r>
              <a:rPr lang="en-AU" sz="2000" b="0" i="0" dirty="0">
                <a:effectLst/>
                <a:latin typeface="Courier New" panose="02070309020205020404" pitchFamily="49" charset="0"/>
              </a:rPr>
              <a:t>KCL </a:t>
            </a:r>
            <a:r>
              <a:rPr lang="en-AU" sz="2000" b="0" i="0" dirty="0">
                <a:effectLst/>
                <a:latin typeface="Arial" panose="020B0604020202020204" pitchFamily="34" charset="0"/>
              </a:rPr>
              <a:t>on different 𝑘 values. </a:t>
            </a:r>
          </a:p>
          <a:p>
            <a:pPr algn="l"/>
            <a:endParaRPr lang="en-AU" sz="2000" i="0" dirty="0">
              <a:latin typeface="Arial" panose="020B0604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AU" sz="2000" b="0" i="0" dirty="0">
                <a:effectLst/>
                <a:latin typeface="Courier New" panose="02070309020205020404" pitchFamily="49" charset="0"/>
              </a:rPr>
              <a:t>SCTL</a:t>
            </a:r>
            <a:r>
              <a:rPr lang="en-AU" sz="2000" b="0" i="0" dirty="0">
                <a:effectLst/>
                <a:latin typeface="Arial" panose="020B0604020202020204" pitchFamily="34" charset="0"/>
              </a:rPr>
              <a:t>∗ achieves a speedup of </a:t>
            </a:r>
            <a:r>
              <a:rPr lang="en-AU" sz="20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733X</a:t>
            </a:r>
            <a:r>
              <a:rPr lang="en-AU" sz="2000" b="0" i="0" dirty="0">
                <a:effectLst/>
                <a:latin typeface="Arial" panose="020B0604020202020204" pitchFamily="34" charset="0"/>
              </a:rPr>
              <a:t> and </a:t>
            </a:r>
            <a:r>
              <a:rPr lang="en-AU" sz="20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135X</a:t>
            </a:r>
            <a:r>
              <a:rPr lang="en-AU" sz="2000" i="0" dirty="0">
                <a:latin typeface="Arial" panose="020B0604020202020204" pitchFamily="34" charset="0"/>
              </a:rPr>
              <a:t> </a:t>
            </a:r>
            <a:r>
              <a:rPr lang="en-AU" sz="2000" b="0" i="0" dirty="0">
                <a:effectLst/>
                <a:latin typeface="Arial" panose="020B0604020202020204" pitchFamily="34" charset="0"/>
              </a:rPr>
              <a:t>compared to </a:t>
            </a:r>
            <a:r>
              <a:rPr lang="en-AU" sz="2000" b="0" i="0" dirty="0">
                <a:effectLst/>
                <a:latin typeface="Courier New" panose="02070309020205020404" pitchFamily="49" charset="0"/>
              </a:rPr>
              <a:t>KCL </a:t>
            </a:r>
            <a:r>
              <a:rPr lang="en-AU" sz="2000" b="0" i="0" dirty="0">
                <a:effectLst/>
                <a:latin typeface="Arial" panose="020B0604020202020204" pitchFamily="34" charset="0"/>
              </a:rPr>
              <a:t>on </a:t>
            </a:r>
            <a:r>
              <a:rPr lang="en-AU" sz="2000" b="0" i="0" dirty="0" err="1">
                <a:effectLst/>
                <a:latin typeface="Courier New" panose="02070309020205020404" pitchFamily="49" charset="0"/>
              </a:rPr>
              <a:t>Wikitalk</a:t>
            </a:r>
            <a:r>
              <a:rPr lang="en-AU" sz="2000" b="0" i="0" dirty="0">
                <a:effectLst/>
                <a:latin typeface="Courier New" panose="02070309020205020404" pitchFamily="49" charset="0"/>
              </a:rPr>
              <a:t> </a:t>
            </a:r>
            <a:r>
              <a:rPr lang="en-AU" sz="2000" b="0" i="0" dirty="0">
                <a:effectLst/>
                <a:latin typeface="Arial" panose="020B0604020202020204" pitchFamily="34" charset="0"/>
              </a:rPr>
              <a:t>(𝑘 = 19) and </a:t>
            </a:r>
            <a:r>
              <a:rPr lang="en-AU" sz="2000" b="0" i="0" dirty="0">
                <a:effectLst/>
                <a:latin typeface="Courier New" panose="02070309020205020404" pitchFamily="49" charset="0"/>
              </a:rPr>
              <a:t>Email </a:t>
            </a:r>
            <a:r>
              <a:rPr lang="en-AU" sz="2000" b="0" i="0" dirty="0">
                <a:effectLst/>
                <a:latin typeface="Arial" panose="020B0604020202020204" pitchFamily="34" charset="0"/>
              </a:rPr>
              <a:t>(𝑘 = 23).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AU" sz="2000" i="0" dirty="0">
              <a:latin typeface="Arial" panose="020B0604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AU" sz="2000" i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2499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006"/>
    </mc:Choice>
    <mc:Fallback xmlns="">
      <p:transition spd="slow" advTm="260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21ED347-4E65-6035-7BBF-7E363319C1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b="0" i="0" dirty="0">
                <a:effectLst/>
                <a:latin typeface="Arial" panose="020B0604020202020204" pitchFamily="34" charset="0"/>
              </a:rPr>
              <a:t>Effectiveness of the proposed optimizations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598CE06-1954-51C4-B4F3-F4BE86B364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753" y="1237370"/>
            <a:ext cx="2882693" cy="24022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3BA202C-1065-7874-2B88-CB715AB04F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6149" y="1237370"/>
            <a:ext cx="2882693" cy="2402244"/>
          </a:xfrm>
          <a:prstGeom prst="rect">
            <a:avLst/>
          </a:prstGeom>
        </p:spPr>
      </p:pic>
      <p:pic>
        <p:nvPicPr>
          <p:cNvPr id="20" name="Picture 19" descr="A picture containing text, number, screenshot, font&#10;&#10;Description automatically generated">
            <a:extLst>
              <a:ext uri="{FF2B5EF4-FFF2-40B4-BE49-F238E27FC236}">
                <a16:creationId xmlns:a16="http://schemas.microsoft.com/office/drawing/2014/main" id="{EDD8B7FB-5F01-15E7-4F66-0E008BD23F9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164" y="1247869"/>
            <a:ext cx="4585654" cy="2461849"/>
          </a:xfrm>
          <a:prstGeom prst="rect">
            <a:avLst/>
          </a:prstGeom>
        </p:spPr>
      </p:pic>
      <p:sp>
        <p:nvSpPr>
          <p:cNvPr id="3" name="Rectangle 5">
            <a:extLst>
              <a:ext uri="{FF2B5EF4-FFF2-40B4-BE49-F238E27FC236}">
                <a16:creationId xmlns:a16="http://schemas.microsoft.com/office/drawing/2014/main" id="{1FBA62A4-E032-2D2C-7EFE-897D1FD1E715}"/>
              </a:ext>
            </a:extLst>
          </p:cNvPr>
          <p:cNvSpPr/>
          <p:nvPr/>
        </p:nvSpPr>
        <p:spPr>
          <a:xfrm>
            <a:off x="2216518" y="3522076"/>
            <a:ext cx="10814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AU" altLang="zh-CN" dirty="0">
                <a:latin typeface="Calibri" panose="020F0502020204030204" pitchFamily="34" charset="0"/>
                <a:cs typeface="Calibri" panose="020F0502020204030204" pitchFamily="34" charset="0"/>
              </a:rPr>
              <a:t>Email</a:t>
            </a:r>
            <a:endParaRPr lang="en-AU" altLang="zh-CN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2104A67-5585-639C-422A-B2198119162A}"/>
              </a:ext>
            </a:extLst>
          </p:cNvPr>
          <p:cNvSpPr/>
          <p:nvPr/>
        </p:nvSpPr>
        <p:spPr>
          <a:xfrm>
            <a:off x="4832692" y="3522076"/>
            <a:ext cx="10814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AU" altLang="zh-CN" dirty="0" err="1">
                <a:latin typeface="Calibri" panose="020F0502020204030204" pitchFamily="34" charset="0"/>
                <a:cs typeface="Calibri" panose="020F0502020204030204" pitchFamily="34" charset="0"/>
              </a:rPr>
              <a:t>Youtube</a:t>
            </a:r>
            <a:endParaRPr lang="en-AU" altLang="zh-CN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F3A01B-1A8C-0202-8551-0CA6E4DED83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55688" y="4225376"/>
            <a:ext cx="10261600" cy="2513509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AU" sz="2000" b="0" i="0" dirty="0">
                <a:effectLst/>
                <a:latin typeface="Arial" panose="020B0604020202020204" pitchFamily="34" charset="0"/>
              </a:rPr>
              <a:t>The graph reduction technique generally has more pruning power on small 𝑘 values.</a:t>
            </a:r>
            <a:br>
              <a:rPr lang="en-AU" sz="2000" dirty="0"/>
            </a:br>
            <a:endParaRPr lang="en-AU" sz="2000" i="0" dirty="0">
              <a:latin typeface="Arial" panose="020B0604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AU" sz="2000" b="0" i="0" dirty="0">
                <a:effectLst/>
                <a:latin typeface="Arial" panose="020B0604020202020204" pitchFamily="34" charset="0"/>
              </a:rPr>
              <a:t>The batch processing technique is usually more effective on medium 𝑘 values.</a:t>
            </a:r>
            <a:br>
              <a:rPr lang="en-AU" sz="2000" dirty="0"/>
            </a:br>
            <a:endParaRPr lang="en-AU" sz="2000" i="0" dirty="0">
              <a:latin typeface="Arial" panose="020B0604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AU" sz="2000" b="0" i="0" dirty="0">
                <a:effectLst/>
                <a:latin typeface="Arial" panose="020B0604020202020204" pitchFamily="34" charset="0"/>
              </a:rPr>
              <a:t>The </a:t>
            </a:r>
            <a:r>
              <a:rPr lang="en-AU" sz="2000" b="0" i="0" dirty="0">
                <a:effectLst/>
                <a:latin typeface="Courier New" panose="02070309020205020404" pitchFamily="49" charset="0"/>
              </a:rPr>
              <a:t>SCTL</a:t>
            </a:r>
            <a:r>
              <a:rPr lang="en-AU" sz="2000" b="0" i="0" dirty="0">
                <a:effectLst/>
                <a:latin typeface="Arial" panose="020B0604020202020204" pitchFamily="34" charset="0"/>
              </a:rPr>
              <a:t>∗ algorithm with both optimizations yields the largest speedup ratios in most settings.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AU" sz="2000" i="0" dirty="0">
              <a:latin typeface="Arial" panose="020B0604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AU" sz="2000" i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3778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163"/>
    </mc:Choice>
    <mc:Fallback xmlns="">
      <p:transition spd="slow" advTm="361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21ED347-4E65-6035-7BBF-7E363319C1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AU" b="0" i="0" dirty="0">
                <a:effectLst/>
                <a:latin typeface="Arial" panose="020B0604020202020204" pitchFamily="34" charset="0"/>
              </a:rPr>
              <a:t>Comparison between </a:t>
            </a:r>
            <a:r>
              <a:rPr lang="en-AU" b="0" i="0" dirty="0">
                <a:effectLst/>
                <a:latin typeface="Courier New" panose="02070309020205020404" pitchFamily="49" charset="0"/>
              </a:rPr>
              <a:t>KCL</a:t>
            </a:r>
            <a:r>
              <a:rPr lang="en-AU" b="0" i="0" dirty="0">
                <a:effectLst/>
                <a:latin typeface="Arial" panose="020B0604020202020204" pitchFamily="34" charset="0"/>
              </a:rPr>
              <a:t>-</a:t>
            </a:r>
            <a:r>
              <a:rPr lang="en-AU" b="0" i="0" dirty="0">
                <a:effectLst/>
                <a:latin typeface="Courier New" panose="02070309020205020404" pitchFamily="49" charset="0"/>
              </a:rPr>
              <a:t>Sample </a:t>
            </a:r>
            <a:r>
              <a:rPr lang="en-AU" b="0" i="0" dirty="0">
                <a:effectLst/>
                <a:latin typeface="Arial" panose="020B0604020202020204" pitchFamily="34" charset="0"/>
              </a:rPr>
              <a:t>and </a:t>
            </a:r>
            <a:r>
              <a:rPr lang="en-AU" b="0" i="0" dirty="0">
                <a:effectLst/>
                <a:latin typeface="Courier New" panose="02070309020205020404" pitchFamily="49" charset="0"/>
              </a:rPr>
              <a:t>SCTL</a:t>
            </a:r>
            <a:r>
              <a:rPr lang="en-AU" b="0" i="0" dirty="0">
                <a:effectLst/>
                <a:latin typeface="Arial" panose="020B0604020202020204" pitchFamily="34" charset="0"/>
              </a:rPr>
              <a:t>∗-</a:t>
            </a:r>
            <a:r>
              <a:rPr lang="en-AU" b="0" i="0" dirty="0">
                <a:effectLst/>
                <a:latin typeface="Courier New" panose="02070309020205020404" pitchFamily="49" charset="0"/>
              </a:rPr>
              <a:t>Sample</a:t>
            </a:r>
            <a:endParaRPr lang="en-US" dirty="0"/>
          </a:p>
        </p:txBody>
      </p:sp>
      <p:pic>
        <p:nvPicPr>
          <p:cNvPr id="10" name="Picture 9" descr="A picture containing text, number, menu, screenshot&#10;&#10;Description automatically generated">
            <a:extLst>
              <a:ext uri="{FF2B5EF4-FFF2-40B4-BE49-F238E27FC236}">
                <a16:creationId xmlns:a16="http://schemas.microsoft.com/office/drawing/2014/main" id="{C762E51F-511B-40DF-A197-AAE5213D75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696" y="1064573"/>
            <a:ext cx="5189331" cy="503414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F137C98-ECE4-0908-4DA5-74E2A9422533}"/>
              </a:ext>
            </a:extLst>
          </p:cNvPr>
          <p:cNvSpPr txBox="1"/>
          <p:nvPr/>
        </p:nvSpPr>
        <p:spPr>
          <a:xfrm>
            <a:off x="6948203" y="1064573"/>
            <a:ext cx="4369085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b="0" i="0" dirty="0">
                <a:effectLst/>
                <a:latin typeface="Arial" panose="020B0604020202020204" pitchFamily="34" charset="0"/>
              </a:rPr>
              <a:t>We compare </a:t>
            </a:r>
            <a:r>
              <a:rPr lang="en-AU" sz="2000" b="0" i="0" dirty="0">
                <a:effectLst/>
                <a:latin typeface="Courier New" panose="02070309020205020404" pitchFamily="49" charset="0"/>
              </a:rPr>
              <a:t>KCL</a:t>
            </a:r>
            <a:r>
              <a:rPr lang="en-AU" sz="2000" b="0" i="0" dirty="0">
                <a:effectLst/>
                <a:latin typeface="Arial" panose="020B0604020202020204" pitchFamily="34" charset="0"/>
              </a:rPr>
              <a:t>-</a:t>
            </a:r>
            <a:r>
              <a:rPr lang="en-AU" sz="2000" b="0" i="0" dirty="0">
                <a:effectLst/>
                <a:latin typeface="Courier New" panose="02070309020205020404" pitchFamily="49" charset="0"/>
              </a:rPr>
              <a:t>Sample </a:t>
            </a:r>
            <a:r>
              <a:rPr lang="en-AU" sz="2000" b="0" i="0" dirty="0">
                <a:effectLst/>
                <a:latin typeface="Arial" panose="020B0604020202020204" pitchFamily="34" charset="0"/>
              </a:rPr>
              <a:t>and</a:t>
            </a:r>
            <a:br>
              <a:rPr lang="en-AU" sz="2000" dirty="0"/>
            </a:br>
            <a:r>
              <a:rPr lang="en-AU" sz="2000" b="0" i="0" dirty="0">
                <a:effectLst/>
                <a:latin typeface="Courier New" panose="02070309020205020404" pitchFamily="49" charset="0"/>
              </a:rPr>
              <a:t>SCTL</a:t>
            </a:r>
            <a:r>
              <a:rPr lang="en-AU" sz="2000" b="0" i="0" dirty="0">
                <a:effectLst/>
                <a:latin typeface="Arial" panose="020B0604020202020204" pitchFamily="34" charset="0"/>
              </a:rPr>
              <a:t>∗-</a:t>
            </a:r>
            <a:r>
              <a:rPr lang="en-AU" sz="2000" b="0" i="0" dirty="0">
                <a:effectLst/>
                <a:latin typeface="Courier New" panose="02070309020205020404" pitchFamily="49" charset="0"/>
              </a:rPr>
              <a:t>Sample </a:t>
            </a:r>
            <a:r>
              <a:rPr lang="en-AU" sz="2000" b="0" i="0" dirty="0">
                <a:effectLst/>
                <a:latin typeface="Arial" panose="020B0604020202020204" pitchFamily="34" charset="0"/>
              </a:rPr>
              <a:t>on 6 datasets as 𝑘 varies. </a:t>
            </a:r>
            <a:endParaRPr lang="en-AU" sz="2000" b="0" i="0" dirty="0">
              <a:effectLst/>
              <a:latin typeface="Courier New" panose="02070309020205020404" pitchFamily="49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000" b="0" i="0" dirty="0">
              <a:effectLst/>
              <a:latin typeface="Courier New" panose="02070309020205020404" pitchFamily="49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b="0" i="0" dirty="0">
                <a:effectLst/>
                <a:latin typeface="Arial" panose="020B0604020202020204" pitchFamily="34" charset="0"/>
              </a:rPr>
              <a:t>The optimal solutions are</a:t>
            </a:r>
            <a:br>
              <a:rPr lang="en-AU" sz="2000" dirty="0"/>
            </a:br>
            <a:r>
              <a:rPr lang="en-AU" sz="2000" b="0" i="0" dirty="0">
                <a:effectLst/>
                <a:latin typeface="Arial" panose="020B0604020202020204" pitchFamily="34" charset="0"/>
              </a:rPr>
              <a:t>only available on </a:t>
            </a:r>
            <a:r>
              <a:rPr lang="en-AU" sz="2000" b="0" i="0" dirty="0">
                <a:effectLst/>
                <a:latin typeface="Courier New" panose="02070309020205020404" pitchFamily="49" charset="0"/>
              </a:rPr>
              <a:t>Email </a:t>
            </a:r>
            <a:r>
              <a:rPr lang="en-AU" sz="2000" b="0" i="0" dirty="0">
                <a:effectLst/>
                <a:latin typeface="Arial" panose="020B0604020202020204" pitchFamily="34" charset="0"/>
              </a:rPr>
              <a:t>and </a:t>
            </a:r>
            <a:r>
              <a:rPr lang="en-AU" sz="2000" b="0" i="0" dirty="0">
                <a:effectLst/>
                <a:latin typeface="Courier New" panose="02070309020205020404" pitchFamily="49" charset="0"/>
              </a:rPr>
              <a:t>DBLP</a:t>
            </a:r>
            <a:r>
              <a:rPr lang="en-AU" sz="2000" b="0" i="0" dirty="0">
                <a:effectLst/>
                <a:latin typeface="Arial" panose="020B0604020202020204" pitchFamily="34" charset="0"/>
              </a:rPr>
              <a:t>, and </a:t>
            </a:r>
            <a:r>
              <a:rPr lang="en-AU" sz="2000" b="0" i="0" dirty="0">
                <a:effectLst/>
                <a:latin typeface="Courier New" panose="02070309020205020404" pitchFamily="49" charset="0"/>
              </a:rPr>
              <a:t>SCTL</a:t>
            </a:r>
            <a:r>
              <a:rPr lang="en-AU" sz="2000" b="0" i="0" dirty="0">
                <a:effectLst/>
                <a:latin typeface="Arial" panose="020B0604020202020204" pitchFamily="34" charset="0"/>
              </a:rPr>
              <a:t>∗-</a:t>
            </a:r>
            <a:r>
              <a:rPr lang="en-AU" sz="2000" b="0" i="0" dirty="0">
                <a:effectLst/>
                <a:latin typeface="Courier New" panose="02070309020205020404" pitchFamily="49" charset="0"/>
              </a:rPr>
              <a:t>Sample </a:t>
            </a:r>
            <a:r>
              <a:rPr lang="en-AU" sz="2000" b="0" i="0" dirty="0">
                <a:effectLst/>
                <a:latin typeface="Arial" panose="020B0604020202020204" pitchFamily="34" charset="0"/>
              </a:rPr>
              <a:t>can find them quickly.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000" b="0" i="0" dirty="0">
              <a:effectLst/>
              <a:latin typeface="Courier New" panose="02070309020205020404" pitchFamily="49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b="0" i="0" dirty="0">
                <a:effectLst/>
                <a:latin typeface="Courier New" panose="02070309020205020404" pitchFamily="49" charset="0"/>
              </a:rPr>
              <a:t>SCTL</a:t>
            </a:r>
            <a:r>
              <a:rPr lang="en-AU" sz="2000" b="0" i="0" dirty="0">
                <a:effectLst/>
                <a:latin typeface="Arial" panose="020B0604020202020204" pitchFamily="34" charset="0"/>
              </a:rPr>
              <a:t>∗-</a:t>
            </a:r>
            <a:r>
              <a:rPr lang="en-AU" sz="2000" b="0" i="0" dirty="0">
                <a:effectLst/>
                <a:latin typeface="Courier New" panose="02070309020205020404" pitchFamily="49" charset="0"/>
              </a:rPr>
              <a:t>Sample </a:t>
            </a:r>
            <a:r>
              <a:rPr lang="en-AU" sz="2000" b="0" i="0" dirty="0">
                <a:effectLst/>
                <a:latin typeface="Arial" panose="020B0604020202020204" pitchFamily="34" charset="0"/>
              </a:rPr>
              <a:t>provides reasonable approximate solutions for all 𝑘 on graphs at billion-scale. </a:t>
            </a:r>
            <a:endParaRPr lang="en-US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82568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929"/>
    </mc:Choice>
    <mc:Fallback xmlns="">
      <p:transition spd="slow" advTm="389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11C45C-C556-F549-ADCE-2BDFD65D6F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Conclusion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BE3FDEA5-9756-44BA-8B6B-38D876F48BD3}"/>
              </a:ext>
            </a:extLst>
          </p:cNvPr>
          <p:cNvSpPr txBox="1">
            <a:spLocks/>
          </p:cNvSpPr>
          <p:nvPr/>
        </p:nvSpPr>
        <p:spPr>
          <a:xfrm>
            <a:off x="1155742" y="1082962"/>
            <a:ext cx="10061491" cy="5539978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Wingdings" panose="05000000000000000000" pitchFamily="2" charset="2"/>
              <a:buChar char="p"/>
            </a:pPr>
            <a:r>
              <a:rPr lang="en-AU" sz="2400" i="0" dirty="0"/>
              <a:t>By adapting the succinct clique tree, we propose the SCT∗-Index to compactly organize the 𝑘-cliques. </a:t>
            </a:r>
          </a:p>
          <a:p>
            <a:pPr marL="342900" indent="-342900" algn="l">
              <a:buFont typeface="Wingdings" panose="05000000000000000000" pitchFamily="2" charset="2"/>
              <a:buChar char="p"/>
            </a:pPr>
            <a:endParaRPr lang="en-US" altLang="zh-CN" sz="2400" i="0" dirty="0"/>
          </a:p>
          <a:p>
            <a:pPr marL="342900" indent="-342900" algn="l">
              <a:buFont typeface="Wingdings" panose="05000000000000000000" pitchFamily="2" charset="2"/>
              <a:buChar char="p"/>
            </a:pPr>
            <a:r>
              <a:rPr lang="en-US" altLang="zh-CN" sz="2400" i="0" dirty="0"/>
              <a:t>The</a:t>
            </a:r>
            <a:r>
              <a:rPr lang="zh-CN" altLang="en-US" sz="2400" i="0" dirty="0"/>
              <a:t> </a:t>
            </a:r>
            <a:r>
              <a:rPr lang="en-US" altLang="zh-CN" sz="2400" i="0" dirty="0"/>
              <a:t>SCTL algorithm converges to the optimal solution more efficiently by utilizing the SCT*-Index. </a:t>
            </a:r>
          </a:p>
          <a:p>
            <a:pPr marL="342900" indent="-342900" algn="l">
              <a:buFont typeface="Wingdings" panose="05000000000000000000" pitchFamily="2" charset="2"/>
              <a:buChar char="p"/>
            </a:pPr>
            <a:endParaRPr lang="en-US" altLang="zh-CN" sz="2400" i="0" dirty="0"/>
          </a:p>
          <a:p>
            <a:pPr marL="342900" indent="-342900" algn="l">
              <a:buFont typeface="Wingdings" panose="05000000000000000000" pitchFamily="2" charset="2"/>
              <a:buChar char="p"/>
            </a:pPr>
            <a:r>
              <a:rPr lang="en-AU" altLang="zh-CN" sz="2400" i="0" dirty="0"/>
              <a:t>We propose novel graph reduction optimizations and a batch processing technique to push the efficiency boundary. </a:t>
            </a:r>
          </a:p>
          <a:p>
            <a:pPr marL="342900" indent="-342900" algn="l">
              <a:buFont typeface="Wingdings" panose="05000000000000000000" pitchFamily="2" charset="2"/>
              <a:buChar char="p"/>
            </a:pPr>
            <a:endParaRPr lang="en-AU" altLang="zh-CN" sz="2400" i="0" dirty="0"/>
          </a:p>
          <a:p>
            <a:pPr marL="342900" indent="-342900" algn="l">
              <a:buFont typeface="Wingdings" panose="05000000000000000000" pitchFamily="2" charset="2"/>
              <a:buChar char="p"/>
            </a:pPr>
            <a:r>
              <a:rPr lang="en-AU" altLang="zh-CN" sz="2400" i="0" dirty="0"/>
              <a:t> We propose a sampling-based algorithm that provides reasonable approximations for billion-scale</a:t>
            </a:r>
            <a:r>
              <a:rPr lang="zh-CN" altLang="en-US" sz="2400" i="0" dirty="0"/>
              <a:t> </a:t>
            </a:r>
            <a:r>
              <a:rPr lang="en-AU" altLang="zh-CN" sz="2400" i="0" dirty="0"/>
              <a:t>graphs, which facilitates the exact algorithm. </a:t>
            </a:r>
          </a:p>
          <a:p>
            <a:pPr marL="342900" indent="-342900" algn="l">
              <a:buFont typeface="Wingdings" panose="05000000000000000000" pitchFamily="2" charset="2"/>
              <a:buChar char="p"/>
            </a:pPr>
            <a:endParaRPr lang="en-AU" altLang="zh-CN" sz="2400" i="0" dirty="0"/>
          </a:p>
          <a:p>
            <a:pPr marL="342900" indent="-342900" algn="l">
              <a:buFont typeface="Wingdings" panose="05000000000000000000" pitchFamily="2" charset="2"/>
              <a:buChar char="p"/>
            </a:pPr>
            <a:r>
              <a:rPr lang="en-AU" sz="2400" i="0" dirty="0"/>
              <a:t>Extensive experiments on 12 real-world graphs validate both the efficiency and effectiveness of the proposed techniques.</a:t>
            </a:r>
            <a:endParaRPr lang="zh-CN" altLang="en-US" sz="2400" i="0" dirty="0"/>
          </a:p>
          <a:p>
            <a:pPr algn="l"/>
            <a:endParaRPr lang="en-AU" sz="2400" i="0" dirty="0"/>
          </a:p>
        </p:txBody>
      </p:sp>
    </p:spTree>
    <p:extLst>
      <p:ext uri="{BB962C8B-B14F-4D97-AF65-F5344CB8AC3E}">
        <p14:creationId xmlns:p14="http://schemas.microsoft.com/office/powerpoint/2010/main" val="975989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173"/>
    </mc:Choice>
    <mc:Fallback xmlns="">
      <p:transition spd="slow" advTm="26173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87D14B-83E7-68AB-009C-8A9C8651D77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15DC07-8854-FBED-74EB-9169A8A3638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65199" y="1488057"/>
            <a:ext cx="10261600" cy="1089529"/>
          </a:xfrm>
        </p:spPr>
        <p:txBody>
          <a:bodyPr/>
          <a:lstStyle/>
          <a:p>
            <a:pPr algn="ctr"/>
            <a:r>
              <a:rPr lang="en-US" sz="7200" dirty="0"/>
              <a:t>Thank</a:t>
            </a:r>
            <a:r>
              <a:rPr lang="zh-CN" altLang="en-US" sz="7200" dirty="0"/>
              <a:t> </a:t>
            </a:r>
            <a:r>
              <a:rPr lang="en-US" altLang="zh-CN" sz="7200" dirty="0"/>
              <a:t>you! 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4292079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99"/>
    </mc:Choice>
    <mc:Fallback xmlns="">
      <p:transition spd="slow" advTm="5199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>
            <a:extLst>
              <a:ext uri="{FF2B5EF4-FFF2-40B4-BE49-F238E27FC236}">
                <a16:creationId xmlns:a16="http://schemas.microsoft.com/office/drawing/2014/main" id="{5600C135-8F42-B0ED-73E9-252FEB5A094F}"/>
              </a:ext>
            </a:extLst>
          </p:cNvPr>
          <p:cNvGrpSpPr/>
          <p:nvPr/>
        </p:nvGrpSpPr>
        <p:grpSpPr>
          <a:xfrm>
            <a:off x="6185901" y="1872683"/>
            <a:ext cx="2688600" cy="4305341"/>
            <a:chOff x="6185901" y="1872683"/>
            <a:chExt cx="2688600" cy="4305341"/>
          </a:xfrm>
        </p:grpSpPr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2B457533-C94A-AE5E-03A2-141D5EF21DC5}"/>
                </a:ext>
              </a:extLst>
            </p:cNvPr>
            <p:cNvSpPr/>
            <p:nvPr/>
          </p:nvSpPr>
          <p:spPr>
            <a:xfrm>
              <a:off x="6248924" y="1872683"/>
              <a:ext cx="2532086" cy="253404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49793"/>
              </a:schemeClr>
            </a:solidFill>
            <a:ln w="19050">
              <a:noFill/>
              <a:prstDash val="dash"/>
              <a:extLst>
                <a:ext uri="{C807C97D-BFC1-408E-A445-0C87EB9F89A2}">
                  <ask:lineSketchStyleProps xmlns:ask="http://schemas.microsoft.com/office/drawing/2018/sketchyshapes"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6DE235DD-796B-1B13-DBB8-F946805DF407}"/>
                    </a:ext>
                  </a:extLst>
                </p:cNvPr>
                <p:cNvSpPr txBox="1"/>
                <p:nvPr/>
              </p:nvSpPr>
              <p:spPr>
                <a:xfrm>
                  <a:off x="6185901" y="5013090"/>
                  <a:ext cx="2688600" cy="116493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when </a:t>
                  </a:r>
                  <a14:m>
                    <m:oMath xmlns:m="http://schemas.openxmlformats.org/officeDocument/2006/math"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a14:m>
                  <a:r>
                    <a:rPr lang="en-US" dirty="0"/>
                    <a:t> = 3: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AU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d>
                          <m:dPr>
                            <m:ctrlPr>
                              <a:rPr lang="en-AU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  <m:sup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AU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23</m:t>
                            </m:r>
                          </m:num>
                          <m:den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11</m:t>
                            </m:r>
                          </m:den>
                        </m:f>
                      </m:oMath>
                    </m:oMathPara>
                  </a14:m>
                  <a:endParaRPr lang="en-AU" b="0" dirty="0"/>
                </a:p>
                <a:p>
                  <a:endParaRPr lang="en-US" dirty="0"/>
                </a:p>
              </p:txBody>
            </p:sp>
          </mc:Choice>
          <mc:Fallback xmlns="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6DE235DD-796B-1B13-DBB8-F946805DF40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85901" y="5013090"/>
                  <a:ext cx="2688600" cy="1164934"/>
                </a:xfrm>
                <a:prstGeom prst="rect">
                  <a:avLst/>
                </a:prstGeom>
                <a:blipFill>
                  <a:blip r:embed="rId6"/>
                  <a:stretch>
                    <a:fillRect l="-2358" t="-21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201D2510-F742-03A2-6128-2416C6532737}"/>
                </a:ext>
              </a:extLst>
            </p:cNvPr>
            <p:cNvCxnSpPr>
              <a:cxnSpLocks/>
            </p:cNvCxnSpPr>
            <p:nvPr/>
          </p:nvCxnSpPr>
          <p:spPr>
            <a:xfrm>
              <a:off x="7513996" y="4406728"/>
              <a:ext cx="5931" cy="60636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0" name="Group 319">
            <a:extLst>
              <a:ext uri="{FF2B5EF4-FFF2-40B4-BE49-F238E27FC236}">
                <a16:creationId xmlns:a16="http://schemas.microsoft.com/office/drawing/2014/main" id="{2D948911-C0DB-606C-1DB1-BCA46B21A407}"/>
              </a:ext>
            </a:extLst>
          </p:cNvPr>
          <p:cNvGrpSpPr/>
          <p:nvPr/>
        </p:nvGrpSpPr>
        <p:grpSpPr>
          <a:xfrm>
            <a:off x="8940422" y="1780000"/>
            <a:ext cx="2378304" cy="3129816"/>
            <a:chOff x="8940422" y="1780000"/>
            <a:chExt cx="2378304" cy="3129816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FDADA45E-85A5-D3EB-F10B-AB180F680FC6}"/>
                </a:ext>
              </a:extLst>
            </p:cNvPr>
            <p:cNvSpPr/>
            <p:nvPr/>
          </p:nvSpPr>
          <p:spPr>
            <a:xfrm>
              <a:off x="8940422" y="1780000"/>
              <a:ext cx="2378304" cy="2380147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49793"/>
              </a:schemeClr>
            </a:solidFill>
            <a:ln w="19050">
              <a:noFill/>
              <a:prstDash val="dash"/>
              <a:extLst>
                <a:ext uri="{C807C97D-BFC1-408E-A445-0C87EB9F89A2}">
                  <ask:lineSketchStyleProps xmlns:ask="http://schemas.microsoft.com/office/drawing/2018/sketchyshapes"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E108DE3-D444-AF6C-908C-6E091D1E9B51}"/>
                </a:ext>
              </a:extLst>
            </p:cNvPr>
            <p:cNvSpPr txBox="1"/>
            <p:nvPr/>
          </p:nvSpPr>
          <p:spPr>
            <a:xfrm>
              <a:off x="9607200" y="4540484"/>
              <a:ext cx="10691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5-clique</a:t>
              </a:r>
            </a:p>
          </p:txBody>
        </p: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1C3E66FD-75D8-DFC3-9D33-A3B3771A7A25}"/>
                </a:ext>
              </a:extLst>
            </p:cNvPr>
            <p:cNvCxnSpPr>
              <a:cxnSpLocks/>
              <a:stCxn id="3" idx="4"/>
              <a:endCxn id="4" idx="0"/>
            </p:cNvCxnSpPr>
            <p:nvPr/>
          </p:nvCxnSpPr>
          <p:spPr>
            <a:xfrm>
              <a:off x="10129574" y="4160147"/>
              <a:ext cx="12200" cy="38033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5A7731C-30F3-C24F-9082-AC8460C29E4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21" name="矩形 165">
            <a:extLst>
              <a:ext uri="{FF2B5EF4-FFF2-40B4-BE49-F238E27FC236}">
                <a16:creationId xmlns:a16="http://schemas.microsoft.com/office/drawing/2014/main" id="{BACD3FC4-0241-9C24-2F44-451C49E56F5B}"/>
              </a:ext>
            </a:extLst>
          </p:cNvPr>
          <p:cNvSpPr/>
          <p:nvPr/>
        </p:nvSpPr>
        <p:spPr>
          <a:xfrm>
            <a:off x="971965" y="924838"/>
            <a:ext cx="7237546" cy="769441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endParaRPr lang="zh-CN" altLang="en-US" sz="2000" i="1" dirty="0">
              <a:solidFill>
                <a:schemeClr val="tx1"/>
              </a:solidFill>
            </a:endParaRPr>
          </a:p>
          <a:p>
            <a:endParaRPr lang="en-US" altLang="zh-CN" sz="240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5E5578C-B68E-4EA7-EF5C-F724CC5CC9EE}"/>
              </a:ext>
            </a:extLst>
          </p:cNvPr>
          <p:cNvCxnSpPr>
            <a:cxnSpLocks/>
            <a:stCxn id="25" idx="5"/>
            <a:endCxn id="23" idx="0"/>
          </p:cNvCxnSpPr>
          <p:nvPr/>
        </p:nvCxnSpPr>
        <p:spPr>
          <a:xfrm>
            <a:off x="6804412" y="2716370"/>
            <a:ext cx="707317" cy="133002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6944D2E-58EC-690B-8534-DBF2042DF6A5}"/>
              </a:ext>
            </a:extLst>
          </p:cNvPr>
          <p:cNvCxnSpPr>
            <a:cxnSpLocks/>
            <a:stCxn id="25" idx="5"/>
            <a:endCxn id="27" idx="2"/>
          </p:cNvCxnSpPr>
          <p:nvPr/>
        </p:nvCxnSpPr>
        <p:spPr>
          <a:xfrm>
            <a:off x="6804412" y="2716370"/>
            <a:ext cx="1351300" cy="91521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90550DC-EA93-AB47-3F88-7E84F9705822}"/>
              </a:ext>
            </a:extLst>
          </p:cNvPr>
          <p:cNvCxnSpPr>
            <a:cxnSpLocks/>
            <a:stCxn id="25" idx="6"/>
            <a:endCxn id="26" idx="4"/>
          </p:cNvCxnSpPr>
          <p:nvPr/>
        </p:nvCxnSpPr>
        <p:spPr>
          <a:xfrm flipV="1">
            <a:off x="6853497" y="2215927"/>
            <a:ext cx="658231" cy="38194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945F0D6-DCA9-0D6D-5995-6779244202AE}"/>
              </a:ext>
            </a:extLst>
          </p:cNvPr>
          <p:cNvCxnSpPr>
            <a:cxnSpLocks/>
            <a:stCxn id="26" idx="4"/>
            <a:endCxn id="22" idx="6"/>
          </p:cNvCxnSpPr>
          <p:nvPr/>
        </p:nvCxnSpPr>
        <p:spPr>
          <a:xfrm flipH="1">
            <a:off x="6853497" y="2215927"/>
            <a:ext cx="658231" cy="141565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6592DEB-26E3-06AE-0C82-FB95307947CD}"/>
              </a:ext>
            </a:extLst>
          </p:cNvPr>
          <p:cNvCxnSpPr>
            <a:cxnSpLocks/>
            <a:stCxn id="26" idx="4"/>
            <a:endCxn id="23" idx="0"/>
          </p:cNvCxnSpPr>
          <p:nvPr/>
        </p:nvCxnSpPr>
        <p:spPr>
          <a:xfrm>
            <a:off x="7511729" y="2215927"/>
            <a:ext cx="0" cy="183047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DFEDB56-427A-4452-09BE-72DAFA07C1ED}"/>
              </a:ext>
            </a:extLst>
          </p:cNvPr>
          <p:cNvCxnSpPr>
            <a:cxnSpLocks/>
            <a:stCxn id="26" idx="4"/>
            <a:endCxn id="27" idx="2"/>
          </p:cNvCxnSpPr>
          <p:nvPr/>
        </p:nvCxnSpPr>
        <p:spPr>
          <a:xfrm>
            <a:off x="7511729" y="2215927"/>
            <a:ext cx="643983" cy="141565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384175A-5916-10BA-A77E-49974D4B40E0}"/>
              </a:ext>
            </a:extLst>
          </p:cNvPr>
          <p:cNvCxnSpPr>
            <a:cxnSpLocks/>
            <a:stCxn id="25" idx="4"/>
            <a:endCxn id="22" idx="0"/>
          </p:cNvCxnSpPr>
          <p:nvPr/>
        </p:nvCxnSpPr>
        <p:spPr>
          <a:xfrm>
            <a:off x="6685911" y="2765455"/>
            <a:ext cx="0" cy="69853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EC87A8E-41E5-49DE-6099-B1EDD1FE11F4}"/>
              </a:ext>
            </a:extLst>
          </p:cNvPr>
          <p:cNvCxnSpPr>
            <a:cxnSpLocks/>
            <a:stCxn id="24" idx="3"/>
            <a:endCxn id="23" idx="0"/>
          </p:cNvCxnSpPr>
          <p:nvPr/>
        </p:nvCxnSpPr>
        <p:spPr>
          <a:xfrm flipH="1">
            <a:off x="7511729" y="2716370"/>
            <a:ext cx="693068" cy="133002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38F02EB-16D6-8692-C770-037891EDD828}"/>
              </a:ext>
            </a:extLst>
          </p:cNvPr>
          <p:cNvCxnSpPr>
            <a:cxnSpLocks/>
            <a:stCxn id="24" idx="3"/>
            <a:endCxn id="22" idx="6"/>
          </p:cNvCxnSpPr>
          <p:nvPr/>
        </p:nvCxnSpPr>
        <p:spPr>
          <a:xfrm flipH="1">
            <a:off x="6853497" y="2716370"/>
            <a:ext cx="1351300" cy="91521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EF10E73-46C9-EC72-D5C4-7A2F11BE89B5}"/>
              </a:ext>
            </a:extLst>
          </p:cNvPr>
          <p:cNvCxnSpPr>
            <a:cxnSpLocks/>
            <a:stCxn id="27" idx="2"/>
            <a:endCxn id="23" idx="0"/>
          </p:cNvCxnSpPr>
          <p:nvPr/>
        </p:nvCxnSpPr>
        <p:spPr>
          <a:xfrm flipH="1">
            <a:off x="7511729" y="3631581"/>
            <a:ext cx="643983" cy="41481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E766E1B-B6EB-959D-2694-0342D51A7859}"/>
              </a:ext>
            </a:extLst>
          </p:cNvPr>
          <p:cNvCxnSpPr>
            <a:cxnSpLocks/>
            <a:stCxn id="26" idx="4"/>
            <a:endCxn id="24" idx="2"/>
          </p:cNvCxnSpPr>
          <p:nvPr/>
        </p:nvCxnSpPr>
        <p:spPr>
          <a:xfrm>
            <a:off x="7511729" y="2215927"/>
            <a:ext cx="643983" cy="38194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9926B42-D105-A9AD-65CE-F358A8D1D377}"/>
              </a:ext>
            </a:extLst>
          </p:cNvPr>
          <p:cNvCxnSpPr>
            <a:cxnSpLocks/>
            <a:stCxn id="23" idx="0"/>
            <a:endCxn id="22" idx="6"/>
          </p:cNvCxnSpPr>
          <p:nvPr/>
        </p:nvCxnSpPr>
        <p:spPr>
          <a:xfrm flipH="1" flipV="1">
            <a:off x="6853497" y="3631581"/>
            <a:ext cx="658231" cy="41481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A81DCB49-4681-01D3-6527-493E4CCCAD7F}"/>
              </a:ext>
            </a:extLst>
          </p:cNvPr>
          <p:cNvSpPr/>
          <p:nvPr/>
        </p:nvSpPr>
        <p:spPr>
          <a:xfrm>
            <a:off x="5890379" y="2944116"/>
            <a:ext cx="335172" cy="335173"/>
          </a:xfrm>
          <a:prstGeom prst="ellipse">
            <a:avLst/>
          </a:prstGeom>
          <a:solidFill>
            <a:schemeClr val="bg2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3348A1E-A808-7387-2D59-71BC7D9AF3F0}"/>
              </a:ext>
            </a:extLst>
          </p:cNvPr>
          <p:cNvCxnSpPr>
            <a:cxnSpLocks/>
            <a:stCxn id="18" idx="7"/>
            <a:endCxn id="25" idx="3"/>
          </p:cNvCxnSpPr>
          <p:nvPr/>
        </p:nvCxnSpPr>
        <p:spPr>
          <a:xfrm flipV="1">
            <a:off x="6176466" y="2716370"/>
            <a:ext cx="390944" cy="27683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C5AB9C7-2678-2C6C-C62C-484B06CFB935}"/>
              </a:ext>
            </a:extLst>
          </p:cNvPr>
          <p:cNvCxnSpPr>
            <a:cxnSpLocks/>
            <a:stCxn id="18" idx="5"/>
            <a:endCxn id="22" idx="1"/>
          </p:cNvCxnSpPr>
          <p:nvPr/>
        </p:nvCxnSpPr>
        <p:spPr>
          <a:xfrm>
            <a:off x="6176466" y="3230203"/>
            <a:ext cx="390944" cy="28287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D184965-E007-9AA6-FD49-422619906AC6}"/>
              </a:ext>
            </a:extLst>
          </p:cNvPr>
          <p:cNvGrpSpPr/>
          <p:nvPr/>
        </p:nvGrpSpPr>
        <p:grpSpPr>
          <a:xfrm>
            <a:off x="6518325" y="1880754"/>
            <a:ext cx="1972559" cy="2500815"/>
            <a:chOff x="4225644" y="1456444"/>
            <a:chExt cx="2180553" cy="2764508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AEB779E1-2F2F-AD66-1EEC-236C76F6EEC6}"/>
                </a:ext>
              </a:extLst>
            </p:cNvPr>
            <p:cNvSpPr/>
            <p:nvPr/>
          </p:nvSpPr>
          <p:spPr>
            <a:xfrm>
              <a:off x="4225644" y="3206625"/>
              <a:ext cx="370514" cy="370514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5FC3D390-3B57-FCF6-624C-9A3292CCEB24}"/>
                </a:ext>
              </a:extLst>
            </p:cNvPr>
            <p:cNvSpPr/>
            <p:nvPr/>
          </p:nvSpPr>
          <p:spPr>
            <a:xfrm>
              <a:off x="5138539" y="3850438"/>
              <a:ext cx="370514" cy="370514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C0B08BE9-4CB4-5ADE-0B4F-A6172578CD20}"/>
                </a:ext>
              </a:extLst>
            </p:cNvPr>
            <p:cNvSpPr/>
            <p:nvPr/>
          </p:nvSpPr>
          <p:spPr>
            <a:xfrm>
              <a:off x="6035683" y="2063916"/>
              <a:ext cx="370514" cy="370514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9A596295-34E0-DA17-0206-303FE837D39E}"/>
                </a:ext>
              </a:extLst>
            </p:cNvPr>
            <p:cNvSpPr/>
            <p:nvPr/>
          </p:nvSpPr>
          <p:spPr>
            <a:xfrm>
              <a:off x="4225644" y="2063916"/>
              <a:ext cx="370514" cy="370514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3A8EE31A-61D1-A0FE-0D76-2CA6B7E145B0}"/>
                </a:ext>
              </a:extLst>
            </p:cNvPr>
            <p:cNvSpPr/>
            <p:nvPr/>
          </p:nvSpPr>
          <p:spPr>
            <a:xfrm>
              <a:off x="5138539" y="1456444"/>
              <a:ext cx="370514" cy="370514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9CF9DEEE-1DF1-83AC-6D7C-EACC778FDBAD}"/>
                </a:ext>
              </a:extLst>
            </p:cNvPr>
            <p:cNvSpPr/>
            <p:nvPr/>
          </p:nvSpPr>
          <p:spPr>
            <a:xfrm>
              <a:off x="6035683" y="3206625"/>
              <a:ext cx="370514" cy="370514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Oval 27">
            <a:extLst>
              <a:ext uri="{FF2B5EF4-FFF2-40B4-BE49-F238E27FC236}">
                <a16:creationId xmlns:a16="http://schemas.microsoft.com/office/drawing/2014/main" id="{231577D7-C3D3-D53E-89E2-2FED48486967}"/>
              </a:ext>
            </a:extLst>
          </p:cNvPr>
          <p:cNvSpPr/>
          <p:nvPr/>
        </p:nvSpPr>
        <p:spPr>
          <a:xfrm>
            <a:off x="9370789" y="3463994"/>
            <a:ext cx="335172" cy="335173"/>
          </a:xfrm>
          <a:prstGeom prst="ellipse">
            <a:avLst/>
          </a:prstGeom>
          <a:solidFill>
            <a:schemeClr val="bg2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578DD44-1A38-4A77-38B4-0B652DBD9F3D}"/>
              </a:ext>
            </a:extLst>
          </p:cNvPr>
          <p:cNvCxnSpPr>
            <a:cxnSpLocks/>
            <a:stCxn id="36" idx="5"/>
            <a:endCxn id="39" idx="1"/>
          </p:cNvCxnSpPr>
          <p:nvPr/>
        </p:nvCxnSpPr>
        <p:spPr>
          <a:xfrm>
            <a:off x="9426631" y="2716370"/>
            <a:ext cx="1187194" cy="79671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DA1868E-FDF0-F42D-63C3-F894458D81F5}"/>
              </a:ext>
            </a:extLst>
          </p:cNvPr>
          <p:cNvCxnSpPr>
            <a:cxnSpLocks/>
            <a:stCxn id="36" idx="5"/>
            <a:endCxn id="37" idx="4"/>
          </p:cNvCxnSpPr>
          <p:nvPr/>
        </p:nvCxnSpPr>
        <p:spPr>
          <a:xfrm flipV="1">
            <a:off x="9426631" y="2215927"/>
            <a:ext cx="673206" cy="50044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AEA9E6F-F74C-C072-C2A5-2D46271FB339}"/>
              </a:ext>
            </a:extLst>
          </p:cNvPr>
          <p:cNvCxnSpPr>
            <a:cxnSpLocks/>
            <a:stCxn id="37" idx="4"/>
            <a:endCxn id="28" idx="7"/>
          </p:cNvCxnSpPr>
          <p:nvPr/>
        </p:nvCxnSpPr>
        <p:spPr>
          <a:xfrm flipH="1">
            <a:off x="9656876" y="2215927"/>
            <a:ext cx="442960" cy="129715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01A61BE-F916-E1A8-25F9-985BB1F65A9C}"/>
              </a:ext>
            </a:extLst>
          </p:cNvPr>
          <p:cNvCxnSpPr>
            <a:cxnSpLocks/>
            <a:stCxn id="37" idx="4"/>
            <a:endCxn id="39" idx="1"/>
          </p:cNvCxnSpPr>
          <p:nvPr/>
        </p:nvCxnSpPr>
        <p:spPr>
          <a:xfrm>
            <a:off x="10099837" y="2215927"/>
            <a:ext cx="513989" cy="129715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6FFBC09-8D46-73AA-512F-4A3A18F5E31A}"/>
              </a:ext>
            </a:extLst>
          </p:cNvPr>
          <p:cNvCxnSpPr>
            <a:cxnSpLocks/>
            <a:stCxn id="36" idx="5"/>
            <a:endCxn id="28" idx="7"/>
          </p:cNvCxnSpPr>
          <p:nvPr/>
        </p:nvCxnSpPr>
        <p:spPr>
          <a:xfrm>
            <a:off x="9426631" y="2716370"/>
            <a:ext cx="230245" cy="79671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FEFC5C52-CCC4-AD8C-1061-58A83502601A}"/>
              </a:ext>
            </a:extLst>
          </p:cNvPr>
          <p:cNvCxnSpPr>
            <a:cxnSpLocks/>
            <a:stCxn id="35" idx="3"/>
            <a:endCxn id="28" idx="7"/>
          </p:cNvCxnSpPr>
          <p:nvPr/>
        </p:nvCxnSpPr>
        <p:spPr>
          <a:xfrm flipH="1">
            <a:off x="9656876" y="2716370"/>
            <a:ext cx="1136029" cy="79671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>
            <a:extLst>
              <a:ext uri="{FF2B5EF4-FFF2-40B4-BE49-F238E27FC236}">
                <a16:creationId xmlns:a16="http://schemas.microsoft.com/office/drawing/2014/main" id="{96B2AA03-070F-EF98-04A3-C4025172DFE4}"/>
              </a:ext>
            </a:extLst>
          </p:cNvPr>
          <p:cNvSpPr/>
          <p:nvPr/>
        </p:nvSpPr>
        <p:spPr>
          <a:xfrm>
            <a:off x="10743819" y="2430283"/>
            <a:ext cx="335172" cy="335173"/>
          </a:xfrm>
          <a:prstGeom prst="ellipse">
            <a:avLst/>
          </a:prstGeom>
          <a:solidFill>
            <a:schemeClr val="bg2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0CA14D6-8BBA-F4AE-137A-9F98486D9397}"/>
              </a:ext>
            </a:extLst>
          </p:cNvPr>
          <p:cNvSpPr/>
          <p:nvPr/>
        </p:nvSpPr>
        <p:spPr>
          <a:xfrm>
            <a:off x="9140544" y="2430283"/>
            <a:ext cx="335172" cy="335173"/>
          </a:xfrm>
          <a:prstGeom prst="ellipse">
            <a:avLst/>
          </a:prstGeom>
          <a:solidFill>
            <a:schemeClr val="bg2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9169238B-252C-8606-7369-7C1CDDA87304}"/>
              </a:ext>
            </a:extLst>
          </p:cNvPr>
          <p:cNvSpPr/>
          <p:nvPr/>
        </p:nvSpPr>
        <p:spPr>
          <a:xfrm>
            <a:off x="9932250" y="1880754"/>
            <a:ext cx="335172" cy="335173"/>
          </a:xfrm>
          <a:prstGeom prst="ellipse">
            <a:avLst/>
          </a:prstGeom>
          <a:solidFill>
            <a:schemeClr val="bg2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A52B428E-51C3-CCFB-1E12-DA172BDACC38}"/>
              </a:ext>
            </a:extLst>
          </p:cNvPr>
          <p:cNvCxnSpPr>
            <a:cxnSpLocks/>
            <a:stCxn id="37" idx="4"/>
            <a:endCxn id="35" idx="3"/>
          </p:cNvCxnSpPr>
          <p:nvPr/>
        </p:nvCxnSpPr>
        <p:spPr>
          <a:xfrm>
            <a:off x="10099837" y="2215927"/>
            <a:ext cx="693068" cy="50044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>
            <a:extLst>
              <a:ext uri="{FF2B5EF4-FFF2-40B4-BE49-F238E27FC236}">
                <a16:creationId xmlns:a16="http://schemas.microsoft.com/office/drawing/2014/main" id="{80DB2A29-9176-6988-F1DB-0B51839EC1F8}"/>
              </a:ext>
            </a:extLst>
          </p:cNvPr>
          <p:cNvSpPr/>
          <p:nvPr/>
        </p:nvSpPr>
        <p:spPr>
          <a:xfrm>
            <a:off x="10564740" y="3463994"/>
            <a:ext cx="335172" cy="335173"/>
          </a:xfrm>
          <a:prstGeom prst="ellipse">
            <a:avLst/>
          </a:prstGeom>
          <a:solidFill>
            <a:schemeClr val="bg2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AD6E8FF3-7947-ECBD-065D-C051A05B2975}"/>
              </a:ext>
            </a:extLst>
          </p:cNvPr>
          <p:cNvCxnSpPr>
            <a:cxnSpLocks/>
            <a:stCxn id="35" idx="3"/>
            <a:endCxn id="36" idx="5"/>
          </p:cNvCxnSpPr>
          <p:nvPr/>
        </p:nvCxnSpPr>
        <p:spPr>
          <a:xfrm flipH="1">
            <a:off x="9426631" y="2716370"/>
            <a:ext cx="136627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3588B0FB-7369-437A-87BC-929218A29C7F}"/>
              </a:ext>
            </a:extLst>
          </p:cNvPr>
          <p:cNvCxnSpPr>
            <a:cxnSpLocks/>
            <a:stCxn id="35" idx="3"/>
            <a:endCxn id="39" idx="1"/>
          </p:cNvCxnSpPr>
          <p:nvPr/>
        </p:nvCxnSpPr>
        <p:spPr>
          <a:xfrm flipH="1">
            <a:off x="10613826" y="2716370"/>
            <a:ext cx="179079" cy="79671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C09A1A20-2097-7CBE-F507-E27DCECA5213}"/>
              </a:ext>
            </a:extLst>
          </p:cNvPr>
          <p:cNvCxnSpPr>
            <a:cxnSpLocks/>
            <a:stCxn id="39" idx="1"/>
            <a:endCxn id="28" idx="7"/>
          </p:cNvCxnSpPr>
          <p:nvPr/>
        </p:nvCxnSpPr>
        <p:spPr>
          <a:xfrm flipH="1">
            <a:off x="9656876" y="3513080"/>
            <a:ext cx="95694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D29264E5-64E7-6AE0-C9E5-0D873863E4B7}"/>
              </a:ext>
            </a:extLst>
          </p:cNvPr>
          <p:cNvCxnSpPr>
            <a:cxnSpLocks/>
            <a:stCxn id="24" idx="5"/>
            <a:endCxn id="28" idx="1"/>
          </p:cNvCxnSpPr>
          <p:nvPr/>
        </p:nvCxnSpPr>
        <p:spPr>
          <a:xfrm>
            <a:off x="8441799" y="2716370"/>
            <a:ext cx="978076" cy="79671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2193F031-AC91-C53E-CD01-1FB852991EB6}"/>
              </a:ext>
            </a:extLst>
          </p:cNvPr>
          <p:cNvCxnSpPr>
            <a:cxnSpLocks/>
            <a:stCxn id="36" idx="3"/>
            <a:endCxn id="27" idx="7"/>
          </p:cNvCxnSpPr>
          <p:nvPr/>
        </p:nvCxnSpPr>
        <p:spPr>
          <a:xfrm flipH="1">
            <a:off x="8441799" y="2716370"/>
            <a:ext cx="747831" cy="79671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AFD29CD9-D3EF-8F15-48B2-0CB5D3376BA6}"/>
                  </a:ext>
                </a:extLst>
              </p:cNvPr>
              <p:cNvSpPr txBox="1"/>
              <p:nvPr/>
            </p:nvSpPr>
            <p:spPr>
              <a:xfrm>
                <a:off x="5696423" y="2912029"/>
                <a:ext cx="774487" cy="394916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altLang="zh-CN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dirty="0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  <m:sub>
                          <m:r>
                            <a:rPr lang="zh-CN" altLang="en-US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AFD29CD9-D3EF-8F15-48B2-0CB5D3376B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6423" y="2912029"/>
                <a:ext cx="774487" cy="394916"/>
              </a:xfrm>
              <a:prstGeom prst="rect">
                <a:avLst/>
              </a:prstGeom>
              <a:blipFill>
                <a:blip r:embed="rId7"/>
                <a:stretch>
                  <a:fillRect b="-15625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F1F8BAF3-16F2-36EF-5D84-BC3B33766F02}"/>
                  </a:ext>
                </a:extLst>
              </p:cNvPr>
              <p:cNvSpPr txBox="1"/>
              <p:nvPr/>
            </p:nvSpPr>
            <p:spPr>
              <a:xfrm>
                <a:off x="6316046" y="2379563"/>
                <a:ext cx="774487" cy="394916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altLang="zh-CN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dirty="0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  <m:sub>
                          <m:r>
                            <a:rPr lang="zh-CN" altLang="en-US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F1F8BAF3-16F2-36EF-5D84-BC3B33766F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6046" y="2379563"/>
                <a:ext cx="774487" cy="394916"/>
              </a:xfrm>
              <a:prstGeom prst="rect">
                <a:avLst/>
              </a:prstGeom>
              <a:blipFill>
                <a:blip r:embed="rId8"/>
                <a:stretch>
                  <a:fillRect b="-18750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5882A16A-8809-D27A-7EDD-61B425B5F073}"/>
                  </a:ext>
                </a:extLst>
              </p:cNvPr>
              <p:cNvSpPr txBox="1"/>
              <p:nvPr/>
            </p:nvSpPr>
            <p:spPr>
              <a:xfrm>
                <a:off x="7141904" y="1841643"/>
                <a:ext cx="774487" cy="396327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altLang="zh-CN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dirty="0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b="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  <m:sub>
                          <m:r>
                            <a:rPr lang="zh-CN" altLang="en-US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5882A16A-8809-D27A-7EDD-61B425B5F0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1904" y="1841643"/>
                <a:ext cx="774487" cy="396327"/>
              </a:xfrm>
              <a:prstGeom prst="rect">
                <a:avLst/>
              </a:prstGeom>
              <a:blipFill>
                <a:blip r:embed="rId9"/>
                <a:stretch>
                  <a:fillRect b="-15152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D13C8994-328C-45B9-5129-0D1AC4E0543C}"/>
                  </a:ext>
                </a:extLst>
              </p:cNvPr>
              <p:cNvSpPr txBox="1"/>
              <p:nvPr/>
            </p:nvSpPr>
            <p:spPr>
              <a:xfrm>
                <a:off x="6307239" y="3436239"/>
                <a:ext cx="774487" cy="395366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altLang="zh-CN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dirty="0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b="0" i="1" dirty="0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sub>
                          </m:sSub>
                        </m:e>
                        <m:sub>
                          <m:r>
                            <a:rPr lang="zh-CN" altLang="en-US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D13C8994-328C-45B9-5129-0D1AC4E054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7239" y="3436239"/>
                <a:ext cx="774487" cy="395366"/>
              </a:xfrm>
              <a:prstGeom prst="rect">
                <a:avLst/>
              </a:prstGeom>
              <a:blipFill>
                <a:blip r:embed="rId10"/>
                <a:stretch>
                  <a:fillRect b="-18750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AF3DB014-3BA7-2CF1-C428-E1547CF7CBEC}"/>
                  </a:ext>
                </a:extLst>
              </p:cNvPr>
              <p:cNvSpPr txBox="1"/>
              <p:nvPr/>
            </p:nvSpPr>
            <p:spPr>
              <a:xfrm>
                <a:off x="7954271" y="2394095"/>
                <a:ext cx="774487" cy="394916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altLang="zh-CN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dirty="0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b="0" i="1" dirty="0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  <m:sub>
                          <m:r>
                            <a:rPr lang="zh-CN" altLang="en-US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AF3DB014-3BA7-2CF1-C428-E1547CF7CB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4271" y="2394095"/>
                <a:ext cx="774487" cy="394916"/>
              </a:xfrm>
              <a:prstGeom prst="rect">
                <a:avLst/>
              </a:prstGeom>
              <a:blipFill>
                <a:blip r:embed="rId11"/>
                <a:stretch>
                  <a:fillRect b="-18750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B060AFDB-4E88-A5B4-BCEC-3ADA0DE74F11}"/>
                  </a:ext>
                </a:extLst>
              </p:cNvPr>
              <p:cNvSpPr txBox="1"/>
              <p:nvPr/>
            </p:nvSpPr>
            <p:spPr>
              <a:xfrm>
                <a:off x="7954689" y="3426918"/>
                <a:ext cx="774487" cy="396647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altLang="zh-CN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dirty="0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b="0" i="1" dirty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e>
                        <m:sub>
                          <m:r>
                            <a:rPr lang="zh-CN" altLang="en-US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B060AFDB-4E88-A5B4-BCEC-3ADA0DE74F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4689" y="3426918"/>
                <a:ext cx="774487" cy="396647"/>
              </a:xfrm>
              <a:prstGeom prst="rect">
                <a:avLst/>
              </a:prstGeom>
              <a:blipFill>
                <a:blip r:embed="rId12"/>
                <a:stretch>
                  <a:fillRect b="-18750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D6A096EC-491A-7CCA-ACA8-89F14EA4DE67}"/>
                  </a:ext>
                </a:extLst>
              </p:cNvPr>
              <p:cNvSpPr txBox="1"/>
              <p:nvPr/>
            </p:nvSpPr>
            <p:spPr>
              <a:xfrm>
                <a:off x="7137025" y="4017459"/>
                <a:ext cx="774487" cy="396647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altLang="zh-CN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dirty="0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b="0" i="1" dirty="0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b>
                          </m:sSub>
                        </m:e>
                        <m:sub>
                          <m:r>
                            <a:rPr lang="zh-CN" altLang="en-US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D6A096EC-491A-7CCA-ACA8-89F14EA4DE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7025" y="4017459"/>
                <a:ext cx="774487" cy="396647"/>
              </a:xfrm>
              <a:prstGeom prst="rect">
                <a:avLst/>
              </a:prstGeom>
              <a:blipFill>
                <a:blip r:embed="rId13"/>
                <a:stretch>
                  <a:fillRect b="-18750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B80EE8E0-DF78-7341-E2E0-C386A1E7249C}"/>
                  </a:ext>
                </a:extLst>
              </p:cNvPr>
              <p:cNvSpPr txBox="1"/>
              <p:nvPr/>
            </p:nvSpPr>
            <p:spPr>
              <a:xfrm>
                <a:off x="8940361" y="2384849"/>
                <a:ext cx="774487" cy="396775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altLang="zh-CN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dirty="0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b="0" i="1" dirty="0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sub>
                          </m:sSub>
                        </m:e>
                        <m:sub>
                          <m:r>
                            <a:rPr lang="zh-CN" altLang="en-US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B80EE8E0-DF78-7341-E2E0-C386A1E724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0361" y="2384849"/>
                <a:ext cx="774487" cy="396775"/>
              </a:xfrm>
              <a:prstGeom prst="rect">
                <a:avLst/>
              </a:prstGeom>
              <a:blipFill>
                <a:blip r:embed="rId14"/>
                <a:stretch>
                  <a:fillRect b="-18750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F5699C36-A78F-EED5-1244-84102727D69D}"/>
                  </a:ext>
                </a:extLst>
              </p:cNvPr>
              <p:cNvSpPr txBox="1"/>
              <p:nvPr/>
            </p:nvSpPr>
            <p:spPr>
              <a:xfrm>
                <a:off x="9737036" y="1843673"/>
                <a:ext cx="774487" cy="396391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altLang="zh-CN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dirty="0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b="0" i="1" dirty="0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sub>
                          </m:sSub>
                        </m:e>
                        <m:sub>
                          <m:r>
                            <a:rPr lang="zh-CN" altLang="en-US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F5699C36-A78F-EED5-1244-84102727D6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7036" y="1843673"/>
                <a:ext cx="774487" cy="396391"/>
              </a:xfrm>
              <a:prstGeom prst="rect">
                <a:avLst/>
              </a:prstGeom>
              <a:blipFill>
                <a:blip r:embed="rId15"/>
                <a:stretch>
                  <a:fillRect b="-15152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22A0173B-3DB0-D267-56DD-04D40F4459C6}"/>
                  </a:ext>
                </a:extLst>
              </p:cNvPr>
              <p:cNvSpPr txBox="1"/>
              <p:nvPr/>
            </p:nvSpPr>
            <p:spPr>
              <a:xfrm>
                <a:off x="10542797" y="2392354"/>
                <a:ext cx="774487" cy="396647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altLang="zh-CN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dirty="0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b="0" i="1" dirty="0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sub>
                          </m:sSub>
                        </m:e>
                        <m:sub>
                          <m:r>
                            <a:rPr lang="zh-CN" altLang="en-US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22A0173B-3DB0-D267-56DD-04D40F4459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42797" y="2392354"/>
                <a:ext cx="774487" cy="396647"/>
              </a:xfrm>
              <a:prstGeom prst="rect">
                <a:avLst/>
              </a:prstGeom>
              <a:blipFill>
                <a:blip r:embed="rId16"/>
                <a:stretch>
                  <a:fillRect b="-18750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A2DB8AAE-9565-8E3B-9D89-6745D278CCF0}"/>
                  </a:ext>
                </a:extLst>
              </p:cNvPr>
              <p:cNvSpPr txBox="1"/>
              <p:nvPr/>
            </p:nvSpPr>
            <p:spPr>
              <a:xfrm>
                <a:off x="9172395" y="3426917"/>
                <a:ext cx="774487" cy="394916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altLang="zh-CN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dirty="0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b="0" i="1" dirty="0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e>
                        <m:sub>
                          <m:r>
                            <a:rPr lang="zh-CN" altLang="en-US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A2DB8AAE-9565-8E3B-9D89-6745D278CC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2395" y="3426917"/>
                <a:ext cx="774487" cy="394916"/>
              </a:xfrm>
              <a:prstGeom prst="rect">
                <a:avLst/>
              </a:prstGeom>
              <a:blipFill>
                <a:blip r:embed="rId17"/>
                <a:stretch>
                  <a:fillRect b="-18750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DBBA752B-F3CB-F35C-E345-53A5297AA832}"/>
                  </a:ext>
                </a:extLst>
              </p:cNvPr>
              <p:cNvSpPr txBox="1"/>
              <p:nvPr/>
            </p:nvSpPr>
            <p:spPr>
              <a:xfrm>
                <a:off x="10365889" y="3426065"/>
                <a:ext cx="774487" cy="394916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altLang="zh-CN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dirty="0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b="0" i="1" dirty="0" smtClean="0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sub>
                          </m:sSub>
                        </m:e>
                        <m:sub>
                          <m:r>
                            <a:rPr lang="zh-CN" altLang="en-US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DBBA752B-F3CB-F35C-E345-53A5297AA8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5889" y="3426065"/>
                <a:ext cx="774487" cy="394916"/>
              </a:xfrm>
              <a:prstGeom prst="rect">
                <a:avLst/>
              </a:prstGeom>
              <a:blipFill>
                <a:blip r:embed="rId18"/>
                <a:stretch>
                  <a:fillRect b="-18750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BD830FDC-E7E5-C40A-7B24-97795B2423F1}"/>
              </a:ext>
            </a:extLst>
          </p:cNvPr>
          <p:cNvCxnSpPr>
            <a:cxnSpLocks/>
            <a:stCxn id="25" idx="6"/>
            <a:endCxn id="24" idx="2"/>
          </p:cNvCxnSpPr>
          <p:nvPr/>
        </p:nvCxnSpPr>
        <p:spPr>
          <a:xfrm>
            <a:off x="6853497" y="2597869"/>
            <a:ext cx="130221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矩形 165">
                <a:extLst>
                  <a:ext uri="{FF2B5EF4-FFF2-40B4-BE49-F238E27FC236}">
                    <a16:creationId xmlns:a16="http://schemas.microsoft.com/office/drawing/2014/main" id="{48B31388-471B-FD4E-0123-46F202F2F1FD}"/>
                  </a:ext>
                </a:extLst>
              </p:cNvPr>
              <p:cNvSpPr/>
              <p:nvPr/>
            </p:nvSpPr>
            <p:spPr>
              <a:xfrm>
                <a:off x="923139" y="1379583"/>
                <a:ext cx="4999112" cy="17851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  <a:rtl val="0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  <a:rtl val="0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  <a:rtl val="0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  <a:rtl val="0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  <a:rtl val="0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  <a:rtl val="0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  <a:rtl val="0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  <a:rtl val="0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  <a:rtl val="0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AU" altLang="zh-CN" sz="2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altLang="zh-CN" sz="2200" b="1" dirty="0">
                    <a:solidFill>
                      <a:schemeClr val="tx1"/>
                    </a:solidFill>
                  </a:rPr>
                  <a:t>-clique</a:t>
                </a:r>
                <a:r>
                  <a:rPr lang="en-US" altLang="zh-CN" sz="2200" b="1" dirty="0"/>
                  <a:t>:</a:t>
                </a:r>
                <a:r>
                  <a:rPr lang="en-US" altLang="zh-CN" sz="2200" dirty="0"/>
                  <a:t> </a:t>
                </a:r>
                <a:r>
                  <a:rPr lang="zh-CN" altLang="en-US" sz="2200" dirty="0"/>
                  <a:t> </a:t>
                </a:r>
                <a:r>
                  <a:rPr lang="en-AU" altLang="zh-CN" sz="2200" dirty="0"/>
                  <a:t>a complete subgraph with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AU" altLang="zh-CN" sz="2200" i="1" dirty="0">
                        <a:latin typeface="Cambria Math" panose="02040503050406030204" pitchFamily="18" charset="0"/>
                      </a:rPr>
                      <m:t>k</m:t>
                    </m:r>
                  </m:oMath>
                </a14:m>
                <a:r>
                  <a:rPr lang="en-AU" altLang="zh-CN" sz="2200" dirty="0"/>
                  <a:t> vertices. </a:t>
                </a:r>
              </a:p>
              <a:p>
                <a:endParaRPr lang="en-AU" altLang="zh-CN" sz="2200" i="1" dirty="0"/>
              </a:p>
              <a:p>
                <a:endParaRPr lang="en-AU" altLang="zh-CN" sz="2200" dirty="0"/>
              </a:p>
              <a:p>
                <a:endParaRPr lang="en-AU" altLang="zh-CN" sz="2200" dirty="0"/>
              </a:p>
            </p:txBody>
          </p:sp>
        </mc:Choice>
        <mc:Fallback xmlns="">
          <p:sp>
            <p:nvSpPr>
              <p:cNvPr id="61" name="矩形 165">
                <a:extLst>
                  <a:ext uri="{FF2B5EF4-FFF2-40B4-BE49-F238E27FC236}">
                    <a16:creationId xmlns:a16="http://schemas.microsoft.com/office/drawing/2014/main" id="{48B31388-471B-FD4E-0123-46F202F2F1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139" y="1379583"/>
                <a:ext cx="4999112" cy="1785104"/>
              </a:xfrm>
              <a:prstGeom prst="rect">
                <a:avLst/>
              </a:prstGeom>
              <a:blipFill>
                <a:blip r:embed="rId19"/>
                <a:stretch>
                  <a:fillRect l="-1519" t="-21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2" name="矩形 165">
                <a:extLst>
                  <a:ext uri="{FF2B5EF4-FFF2-40B4-BE49-F238E27FC236}">
                    <a16:creationId xmlns:a16="http://schemas.microsoft.com/office/drawing/2014/main" id="{0671C98E-AD1A-8040-80EA-F1DB3B73AE6A}"/>
                  </a:ext>
                </a:extLst>
              </p:cNvPr>
              <p:cNvSpPr/>
              <p:nvPr/>
            </p:nvSpPr>
            <p:spPr>
              <a:xfrm>
                <a:off x="943101" y="2622601"/>
                <a:ext cx="4999112" cy="28408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  <a:rtl val="0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  <a:rtl val="0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  <a:rtl val="0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  <a:rtl val="0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  <a:rtl val="0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  <a:rtl val="0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  <a:rtl val="0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  <a:rtl val="0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  <a:rtl val="0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AU" altLang="zh-CN" sz="2200" b="1" i="1" smtClean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AU" altLang="zh-CN" sz="2200" b="1" dirty="0"/>
                  <a:t>-clique density</a:t>
                </a:r>
                <a:r>
                  <a:rPr lang="en-AU" altLang="zh-CN" sz="2200" dirty="0"/>
                  <a:t>: </a:t>
                </a:r>
                <a:r>
                  <a:rPr lang="en-AU" sz="2200" dirty="0"/>
                  <a:t>the 𝑘-clique density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2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AU" sz="22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AU" sz="2200" dirty="0"/>
                  <a:t> is the average number of 𝑘-cliques per vertex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2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AU" sz="22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AU" sz="22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AU" sz="22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2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AU" sz="2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en-AU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AU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U" sz="22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p>
                              <m:r>
                                <a:rPr lang="en-AU" sz="22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AU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AU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AU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AU" sz="22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AU" sz="22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AU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AU" sz="2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AU" sz="2200" b="0" i="1" smtClean="0">
                                          <a:latin typeface="Cambria Math" panose="02040503050406030204" pitchFamily="18" charset="0"/>
                                        </a:rPr>
                                        <m:t>𝐺</m:t>
                                      </m:r>
                                    </m:e>
                                    <m:sup>
                                      <m:r>
                                        <a:rPr lang="en-AU" sz="2200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num>
                        <m:den>
                          <m:r>
                            <a:rPr lang="en-AU" sz="22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AU" sz="22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AU" sz="2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AU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U" sz="22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p>
                              <m:r>
                                <a:rPr lang="en-AU" sz="22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AU" sz="2200" b="0" i="1" smtClean="0">
                              <a:latin typeface="Cambria Math" panose="02040503050406030204" pitchFamily="18" charset="0"/>
                            </a:rPr>
                            <m:t>)|</m:t>
                          </m:r>
                        </m:den>
                      </m:f>
                    </m:oMath>
                  </m:oMathPara>
                </a14:m>
                <a:endParaRPr lang="en-AU" altLang="zh-CN" sz="2200" dirty="0"/>
              </a:p>
              <a:p>
                <a:endParaRPr lang="en-AU" altLang="zh-CN" sz="2200" dirty="0"/>
              </a:p>
              <a:p>
                <a:endParaRPr lang="en-AU" altLang="zh-CN" sz="2200" dirty="0"/>
              </a:p>
              <a:p>
                <a:endParaRPr lang="en-AU" altLang="zh-CN" sz="2200" dirty="0"/>
              </a:p>
            </p:txBody>
          </p:sp>
        </mc:Choice>
        <mc:Fallback xmlns="">
          <p:sp>
            <p:nvSpPr>
              <p:cNvPr id="322" name="矩形 165">
                <a:extLst>
                  <a:ext uri="{FF2B5EF4-FFF2-40B4-BE49-F238E27FC236}">
                    <a16:creationId xmlns:a16="http://schemas.microsoft.com/office/drawing/2014/main" id="{0671C98E-AD1A-8040-80EA-F1DB3B73AE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101" y="2622601"/>
                <a:ext cx="4999112" cy="2840842"/>
              </a:xfrm>
              <a:prstGeom prst="rect">
                <a:avLst/>
              </a:prstGeom>
              <a:blipFill>
                <a:blip r:embed="rId20"/>
                <a:stretch>
                  <a:fillRect l="-1519" t="-1333" r="-5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5">
                <a:extLst>
                  <a:ext uri="{FF2B5EF4-FFF2-40B4-BE49-F238E27FC236}">
                    <a16:creationId xmlns:a16="http://schemas.microsoft.com/office/drawing/2014/main" id="{EC5B91ED-EF23-6624-424D-7B28D121F0CB}"/>
                  </a:ext>
                </a:extLst>
              </p:cNvPr>
              <p:cNvSpPr/>
              <p:nvPr/>
            </p:nvSpPr>
            <p:spPr>
              <a:xfrm>
                <a:off x="943101" y="4791327"/>
                <a:ext cx="5133638" cy="16004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altLang="zh-CN" sz="2200" b="1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Problem</a:t>
                </a:r>
                <a:r>
                  <a:rPr lang="zh-CN" altLang="en-US" sz="2200" b="1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200" b="1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statement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altLang="zh-CN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Given a graph </a:t>
                </a:r>
                <a:r>
                  <a:rPr lang="zh-CN" altLang="en-US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𝐺 </a:t>
                </a:r>
                <a:r>
                  <a:rPr lang="en-US" altLang="zh-CN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and</a:t>
                </a:r>
                <a:r>
                  <a:rPr lang="zh-CN" altLang="en-US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an integer </a:t>
                </a:r>
                <a14:m>
                  <m:oMath xmlns:m="http://schemas.openxmlformats.org/officeDocument/2006/math">
                    <m:r>
                      <a:rPr lang="en-AU" altLang="zh-CN" sz="22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𝑘</m:t>
                    </m:r>
                    <m:r>
                      <a:rPr lang="en-AU" altLang="zh-CN" sz="22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≥3</m:t>
                    </m:r>
                  </m:oMath>
                </a14:m>
                <a:r>
                  <a:rPr lang="en-US" altLang="zh-CN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</a:t>
                </a:r>
                <a:r>
                  <a:rPr lang="en-AU" altLang="zh-CN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the </a:t>
                </a:r>
                <a14:m>
                  <m:oMath xmlns:m="http://schemas.openxmlformats.org/officeDocument/2006/math">
                    <m:r>
                      <a:rPr lang="en-AU" altLang="zh-CN" sz="22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𝑘</m:t>
                    </m:r>
                  </m:oMath>
                </a14:m>
                <a:r>
                  <a:rPr lang="en-AU" altLang="zh-CN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-clique densest subgraph problem aims to find </a:t>
                </a:r>
                <a14:m>
                  <m:oMath xmlns:m="http://schemas.openxmlformats.org/officeDocument/2006/math">
                    <m:r>
                      <a:rPr lang="en-AU" altLang="zh-CN" sz="22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𝑘</m:t>
                    </m:r>
                  </m:oMath>
                </a14:m>
                <a:r>
                  <a:rPr lang="en-AU" altLang="zh-CN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-clique densest subgraph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altLang="zh-CN" sz="22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AU" altLang="zh-CN" sz="22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𝐷</m:t>
                        </m:r>
                      </m:e>
                      <m:sub>
                        <m:r>
                          <a:rPr lang="en-AU" altLang="zh-CN" sz="22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𝑘</m:t>
                        </m:r>
                      </m:sub>
                    </m:sSub>
                    <m:r>
                      <a:rPr lang="en-AU" altLang="zh-CN" sz="22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en-AU" altLang="zh-CN" sz="22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𝐺</m:t>
                    </m:r>
                    <m:r>
                      <a:rPr lang="en-AU" altLang="zh-CN" sz="22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en-US" altLang="zh-CN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in </a:t>
                </a:r>
                <a14:m>
                  <m:oMath xmlns:m="http://schemas.openxmlformats.org/officeDocument/2006/math">
                    <m:r>
                      <a:rPr lang="en-AU" altLang="zh-CN" sz="22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𝐺</m:t>
                    </m:r>
                  </m:oMath>
                </a14:m>
                <a:r>
                  <a:rPr lang="en-AU" altLang="zh-CN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. </a:t>
                </a:r>
                <a:r>
                  <a:rPr lang="zh-CN" altLang="en-US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en-AU" altLang="zh-CN" sz="2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5" name="Rectangle 5">
                <a:extLst>
                  <a:ext uri="{FF2B5EF4-FFF2-40B4-BE49-F238E27FC236}">
                    <a16:creationId xmlns:a16="http://schemas.microsoft.com/office/drawing/2014/main" id="{EC5B91ED-EF23-6624-424D-7B28D121F0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101" y="4791327"/>
                <a:ext cx="5133638" cy="1600438"/>
              </a:xfrm>
              <a:prstGeom prst="rect">
                <a:avLst/>
              </a:prstGeom>
              <a:blipFill>
                <a:blip r:embed="rId21"/>
                <a:stretch>
                  <a:fillRect l="-1481" t="-3150" r="-1728" b="-7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508953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865"/>
    </mc:Choice>
    <mc:Fallback xmlns="">
      <p:transition spd="slow" advTm="348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7AB0386-8157-4F64-AF52-C08B346B87A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dirty="0"/>
              <a:t>Applications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3DE81FC-0BB5-4213-91E7-DCCD1CF8413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1852" y="1256046"/>
            <a:ext cx="5475741" cy="2675604"/>
          </a:xfrm>
        </p:spPr>
        <p:txBody>
          <a:bodyPr/>
          <a:lstStyle/>
          <a:p>
            <a:pPr marL="342900" indent="-342900" algn="l">
              <a:buFont typeface="Wingdings" panose="05000000000000000000" pitchFamily="2" charset="2"/>
              <a:buChar char="p"/>
            </a:pPr>
            <a:r>
              <a:rPr lang="en-US" altLang="zh-CN" sz="2400" i="0" dirty="0">
                <a:latin typeface="Calibri" panose="020F0502020204030204" pitchFamily="34" charset="0"/>
                <a:cs typeface="Calibri" panose="020F0502020204030204" pitchFamily="34" charset="0"/>
              </a:rPr>
              <a:t>DNA motif discovery</a:t>
            </a:r>
          </a:p>
          <a:p>
            <a:pPr algn="l"/>
            <a:endParaRPr lang="en-AU" sz="2400" i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p"/>
            </a:pPr>
            <a:r>
              <a:rPr lang="en-AU" altLang="zh-CN" sz="2400" i="0" dirty="0">
                <a:latin typeface="Calibri" panose="020F0502020204030204" pitchFamily="34" charset="0"/>
                <a:cs typeface="Calibri" panose="020F0502020204030204" pitchFamily="34" charset="0"/>
              </a:rPr>
              <a:t>Spam link detection</a:t>
            </a:r>
          </a:p>
          <a:p>
            <a:pPr marL="342900" indent="-342900" algn="l">
              <a:buFont typeface="Wingdings" panose="05000000000000000000" pitchFamily="2" charset="2"/>
              <a:buChar char="p"/>
            </a:pPr>
            <a:endParaRPr lang="en-AU" sz="2400" i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p"/>
            </a:pPr>
            <a:r>
              <a:rPr lang="en-AU" sz="2400" i="0" dirty="0">
                <a:latin typeface="Calibri" panose="020F0502020204030204" pitchFamily="34" charset="0"/>
                <a:cs typeface="Calibri" panose="020F0502020204030204" pitchFamily="34" charset="0"/>
              </a:rPr>
              <a:t>New protein characterization</a:t>
            </a:r>
          </a:p>
          <a:p>
            <a:pPr algn="l"/>
            <a:endParaRPr lang="en-AU" sz="240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ABDAFBC-ACB2-C621-EEF1-6274FE9D639C}"/>
              </a:ext>
            </a:extLst>
          </p:cNvPr>
          <p:cNvSpPr txBox="1">
            <a:spLocks/>
          </p:cNvSpPr>
          <p:nvPr/>
        </p:nvSpPr>
        <p:spPr>
          <a:xfrm>
            <a:off x="1716564" y="5979919"/>
            <a:ext cx="9143048" cy="5355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Wingdings 2" pitchFamily="18" charset="2"/>
              <a:buNone/>
              <a:defRPr sz="16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AU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Cui, </a:t>
            </a:r>
            <a:r>
              <a:rPr lang="en-AU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Guangyu</a:t>
            </a:r>
            <a:r>
              <a:rPr lang="en-AU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et al. "An algorithm for finding functional modules and protein complexes in protein-protein interaction networks." </a:t>
            </a:r>
            <a:r>
              <a:rPr lang="en-AU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Journal of Biomedicine and Biotechnology</a:t>
            </a:r>
            <a:r>
              <a:rPr lang="en-AU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2008 (2008).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E04F1C-60E2-810B-EEF6-50A2DB62B618}"/>
              </a:ext>
            </a:extLst>
          </p:cNvPr>
          <p:cNvSpPr txBox="1"/>
          <p:nvPr/>
        </p:nvSpPr>
        <p:spPr>
          <a:xfrm>
            <a:off x="6096000" y="5305325"/>
            <a:ext cx="4288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 protein-interaction network</a:t>
            </a:r>
          </a:p>
        </p:txBody>
      </p:sp>
      <p:pic>
        <p:nvPicPr>
          <p:cNvPr id="8" name="Picture 7" descr="A picture containing map, diagram, text, circle&#10;&#10;Description automatically generated">
            <a:extLst>
              <a:ext uri="{FF2B5EF4-FFF2-40B4-BE49-F238E27FC236}">
                <a16:creationId xmlns:a16="http://schemas.microsoft.com/office/drawing/2014/main" id="{A364C387-D7EB-06EA-8BD5-96971D2D0A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170" y="1091010"/>
            <a:ext cx="5929795" cy="4097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855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406"/>
    </mc:Choice>
    <mc:Fallback xmlns="">
      <p:transition spd="slow" advTm="26406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26009F4-BF8F-4355-A915-57D1D20BE5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Related Works</a:t>
            </a:r>
            <a:endParaRPr lang="en-AU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BA8C057-E623-47E6-8728-A7A7F4621F43}"/>
              </a:ext>
            </a:extLst>
          </p:cNvPr>
          <p:cNvSpPr/>
          <p:nvPr/>
        </p:nvSpPr>
        <p:spPr>
          <a:xfrm>
            <a:off x="1035140" y="1091662"/>
            <a:ext cx="9941496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p"/>
            </a:pPr>
            <a:r>
              <a:rPr lang="en-AU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Edge densest subgraph</a:t>
            </a:r>
            <a:r>
              <a:rPr lang="zh-CN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zh-CN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its </a:t>
            </a:r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variants </a:t>
            </a:r>
          </a:p>
          <a:p>
            <a:pPr>
              <a:spcAft>
                <a:spcPts val="1200"/>
              </a:spcAft>
            </a:pPr>
            <a:r>
              <a:rPr lang="en-AU" sz="1400" b="0" i="0" dirty="0">
                <a:effectLst/>
                <a:latin typeface="Arial" panose="020B0604020202020204" pitchFamily="34" charset="0"/>
              </a:rPr>
              <a:t>Uriel </a:t>
            </a:r>
            <a:r>
              <a:rPr lang="en-AU" sz="1400" b="0" i="0" dirty="0" err="1">
                <a:effectLst/>
                <a:latin typeface="Arial" panose="020B0604020202020204" pitchFamily="34" charset="0"/>
              </a:rPr>
              <a:t>Feige</a:t>
            </a:r>
            <a:r>
              <a:rPr lang="en-AU" sz="1400" b="0" i="0" dirty="0">
                <a:effectLst/>
                <a:latin typeface="Arial" panose="020B0604020202020204" pitchFamily="34" charset="0"/>
              </a:rPr>
              <a:t>, Michael </a:t>
            </a:r>
            <a:r>
              <a:rPr lang="en-AU" sz="1400" b="0" i="0" dirty="0" err="1">
                <a:effectLst/>
                <a:latin typeface="Arial" panose="020B0604020202020204" pitchFamily="34" charset="0"/>
              </a:rPr>
              <a:t>Seltser</a:t>
            </a:r>
            <a:r>
              <a:rPr lang="en-AU" sz="1400" b="0" i="0" dirty="0">
                <a:effectLst/>
                <a:latin typeface="Arial" panose="020B0604020202020204" pitchFamily="34" charset="0"/>
              </a:rPr>
              <a:t>, et al. 1997. On the densest k-subgraph problem.</a:t>
            </a:r>
            <a:r>
              <a:rPr lang="zh-CN" altLang="en-US" sz="1400" b="0" i="0" dirty="0">
                <a:effectLst/>
                <a:latin typeface="Arial" panose="020B0604020202020204" pitchFamily="34" charset="0"/>
              </a:rPr>
              <a:t> </a:t>
            </a:r>
            <a:r>
              <a:rPr lang="en-AU" sz="1400" b="0" i="0" dirty="0" err="1">
                <a:effectLst/>
                <a:latin typeface="Arial" panose="020B0604020202020204" pitchFamily="34" charset="0"/>
              </a:rPr>
              <a:t>Citeseer</a:t>
            </a:r>
            <a:r>
              <a:rPr lang="en-AU" sz="1400" b="0" i="0" dirty="0">
                <a:effectLst/>
                <a:latin typeface="Arial" panose="020B0604020202020204" pitchFamily="34" charset="0"/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en-AU" sz="1400" b="0" i="0" dirty="0" err="1">
                <a:effectLst/>
                <a:latin typeface="Arial" panose="020B0604020202020204" pitchFamily="34" charset="0"/>
              </a:rPr>
              <a:t>Chenhao</a:t>
            </a:r>
            <a:r>
              <a:rPr lang="en-AU" sz="1400" b="0" i="0" dirty="0">
                <a:effectLst/>
                <a:latin typeface="Arial" panose="020B0604020202020204" pitchFamily="34" charset="0"/>
              </a:rPr>
              <a:t> Ma, Reynold Cheng, </a:t>
            </a:r>
            <a:r>
              <a:rPr lang="en-AU" sz="1400" b="0" i="0" dirty="0" err="1">
                <a:effectLst/>
                <a:latin typeface="Arial" panose="020B0604020202020204" pitchFamily="34" charset="0"/>
              </a:rPr>
              <a:t>Laks</a:t>
            </a:r>
            <a:r>
              <a:rPr lang="en-AU" sz="1400" b="0" i="0" dirty="0">
                <a:effectLst/>
                <a:latin typeface="Arial" panose="020B0604020202020204" pitchFamily="34" charset="0"/>
              </a:rPr>
              <a:t> VS Lakshmanan, and </a:t>
            </a:r>
            <a:r>
              <a:rPr lang="en-AU" sz="1400" b="0" i="0" dirty="0" err="1">
                <a:effectLst/>
                <a:latin typeface="Arial" panose="020B0604020202020204" pitchFamily="34" charset="0"/>
              </a:rPr>
              <a:t>Xiaolin</a:t>
            </a:r>
            <a:r>
              <a:rPr lang="en-AU" sz="1400" b="0" i="0" dirty="0">
                <a:effectLst/>
                <a:latin typeface="Arial" panose="020B0604020202020204" pitchFamily="34" charset="0"/>
              </a:rPr>
              <a:t> Han. 2022.</a:t>
            </a:r>
            <a:r>
              <a:rPr lang="zh-CN" altLang="en-US" sz="1400" b="0" i="0" dirty="0">
                <a:effectLst/>
                <a:latin typeface="Arial" panose="020B0604020202020204" pitchFamily="34" charset="0"/>
              </a:rPr>
              <a:t> </a:t>
            </a:r>
            <a:r>
              <a:rPr lang="en-AU" sz="1400" b="0" i="0" dirty="0">
                <a:effectLst/>
                <a:latin typeface="Arial" panose="020B0604020202020204" pitchFamily="34" charset="0"/>
              </a:rPr>
              <a:t>Finding locally densest subgraphs: a convex programming approach. Proceedings</a:t>
            </a:r>
            <a:r>
              <a:rPr lang="zh-CN" altLang="en-US" sz="1400" b="0" i="0" dirty="0">
                <a:effectLst/>
                <a:latin typeface="Arial" panose="020B0604020202020204" pitchFamily="34" charset="0"/>
              </a:rPr>
              <a:t> </a:t>
            </a:r>
            <a:r>
              <a:rPr lang="en-AU" sz="1400" b="0" i="0" dirty="0">
                <a:effectLst/>
                <a:latin typeface="Arial" panose="020B0604020202020204" pitchFamily="34" charset="0"/>
              </a:rPr>
              <a:t>of the VLDB Endowment 15, 11 (2022), 2719–2732.</a:t>
            </a:r>
          </a:p>
          <a:p>
            <a:pPr>
              <a:spcAft>
                <a:spcPts val="1200"/>
              </a:spcAft>
            </a:pPr>
            <a:r>
              <a:rPr lang="en-AU" sz="1400" b="0" i="0" dirty="0">
                <a:effectLst/>
                <a:latin typeface="Arial" panose="020B0604020202020204" pitchFamily="34" charset="0"/>
              </a:rPr>
              <a:t>Nate Veldt, Austin R Benson, and Jon Kleinberg. 2021. The generalized mean densest subgraph problem. In Proceedings of the 27th ACM SIGKDD Conference on Knowledge Discovery &amp; Data Mining. 1604–1614</a:t>
            </a:r>
            <a:r>
              <a:rPr lang="en-US" altLang="zh-CN" sz="1400" b="0" i="0" dirty="0">
                <a:effectLst/>
                <a:latin typeface="Arial" panose="020B0604020202020204" pitchFamily="34" charset="0"/>
              </a:rPr>
              <a:t>.</a:t>
            </a:r>
            <a:endParaRPr lang="en-AU" altLang="zh-CN" sz="1400" b="0" i="0" dirty="0">
              <a:effectLst/>
              <a:latin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AU" sz="1400" b="0" i="0" dirty="0">
                <a:effectLst/>
                <a:latin typeface="Arial" panose="020B0604020202020204" pitchFamily="34" charset="0"/>
              </a:rPr>
              <a:t>Maximilien </a:t>
            </a:r>
            <a:r>
              <a:rPr lang="en-AU" sz="1400" b="0" i="0" dirty="0" err="1">
                <a:effectLst/>
                <a:latin typeface="Arial" panose="020B0604020202020204" pitchFamily="34" charset="0"/>
              </a:rPr>
              <a:t>Danisch</a:t>
            </a:r>
            <a:r>
              <a:rPr lang="en-AU" sz="1400" b="0" i="0" dirty="0">
                <a:effectLst/>
                <a:latin typeface="Arial" panose="020B0604020202020204" pitchFamily="34" charset="0"/>
              </a:rPr>
              <a:t>, T-H Hubert Chan, and Mauro </a:t>
            </a:r>
            <a:r>
              <a:rPr lang="en-AU" sz="1400" b="0" i="0" dirty="0" err="1">
                <a:effectLst/>
                <a:latin typeface="Arial" panose="020B0604020202020204" pitchFamily="34" charset="0"/>
              </a:rPr>
              <a:t>Sozio</a:t>
            </a:r>
            <a:r>
              <a:rPr lang="en-AU" sz="1400" b="0" i="0" dirty="0">
                <a:effectLst/>
                <a:latin typeface="Arial" panose="020B0604020202020204" pitchFamily="34" charset="0"/>
              </a:rPr>
              <a:t>. 2017. Large scale density-friendly graph decomposition via convex programming. In Proceedings of the 26th International Conference on World Wide Web. 233–242.</a:t>
            </a:r>
            <a:endParaRPr lang="en-US" altLang="zh-CN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p"/>
            </a:pPr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k-clique densest subgraph</a:t>
            </a:r>
          </a:p>
          <a:p>
            <a:pPr>
              <a:spcAft>
                <a:spcPts val="1200"/>
              </a:spcAft>
            </a:pPr>
            <a:r>
              <a:rPr lang="en-AU" sz="1400" b="0" i="0" dirty="0">
                <a:effectLst/>
                <a:latin typeface="Arial" panose="020B0604020202020204" pitchFamily="34" charset="0"/>
              </a:rPr>
              <a:t>Michael </a:t>
            </a:r>
            <a:r>
              <a:rPr lang="en-AU" sz="1400" b="0" i="0" dirty="0" err="1">
                <a:effectLst/>
                <a:latin typeface="Arial" panose="020B0604020202020204" pitchFamily="34" charset="0"/>
              </a:rPr>
              <a:t>Mitzenmacher</a:t>
            </a:r>
            <a:r>
              <a:rPr lang="en-AU" sz="1400" b="0" i="0" dirty="0">
                <a:effectLst/>
                <a:latin typeface="Arial" panose="020B0604020202020204" pitchFamily="34" charset="0"/>
              </a:rPr>
              <a:t>, Jakub </a:t>
            </a:r>
            <a:r>
              <a:rPr lang="en-AU" sz="1400" b="0" i="0" dirty="0" err="1">
                <a:effectLst/>
                <a:latin typeface="Arial" panose="020B0604020202020204" pitchFamily="34" charset="0"/>
              </a:rPr>
              <a:t>Pachocki</a:t>
            </a:r>
            <a:r>
              <a:rPr lang="en-AU" sz="1400" b="0" i="0" dirty="0">
                <a:effectLst/>
                <a:latin typeface="Arial" panose="020B0604020202020204" pitchFamily="34" charset="0"/>
              </a:rPr>
              <a:t>, Richard Peng, </a:t>
            </a:r>
            <a:r>
              <a:rPr lang="en-AU" sz="1400" b="0" i="0" dirty="0" err="1">
                <a:effectLst/>
                <a:latin typeface="Arial" panose="020B0604020202020204" pitchFamily="34" charset="0"/>
              </a:rPr>
              <a:t>Charalampos</a:t>
            </a:r>
            <a:r>
              <a:rPr lang="en-AU" sz="1400" b="0" i="0" dirty="0">
                <a:effectLst/>
                <a:latin typeface="Arial" panose="020B0604020202020204" pitchFamily="34" charset="0"/>
              </a:rPr>
              <a:t> </a:t>
            </a:r>
            <a:r>
              <a:rPr lang="en-AU" sz="1400" b="0" i="0" dirty="0" err="1">
                <a:effectLst/>
                <a:latin typeface="Arial" panose="020B0604020202020204" pitchFamily="34" charset="0"/>
              </a:rPr>
              <a:t>Tsourakakis</a:t>
            </a:r>
            <a:r>
              <a:rPr lang="en-AU" sz="1400" b="0" i="0" dirty="0">
                <a:effectLst/>
                <a:latin typeface="Arial" panose="020B0604020202020204" pitchFamily="34" charset="0"/>
              </a:rPr>
              <a:t>, and Shen Chen Xu. 2015. Scalable large near-clique detection in large-scale networks via sampling. In Proceedings of the 21th ACM SIGKDD International Conference on Knowledge Discovery and Data Mining. 815–824.</a:t>
            </a:r>
            <a:endParaRPr lang="en-US" altLang="zh-CN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1200"/>
              </a:spcAft>
            </a:pPr>
            <a:r>
              <a:rPr lang="en-AU" sz="1400" b="0" i="0" dirty="0" err="1">
                <a:effectLst/>
                <a:latin typeface="Arial" panose="020B0604020202020204" pitchFamily="34" charset="0"/>
              </a:rPr>
              <a:t>Charalampos</a:t>
            </a:r>
            <a:r>
              <a:rPr lang="en-AU" sz="1400" b="0" i="0" dirty="0">
                <a:effectLst/>
                <a:latin typeface="Arial" panose="020B0604020202020204" pitchFamily="34" charset="0"/>
              </a:rPr>
              <a:t> </a:t>
            </a:r>
            <a:r>
              <a:rPr lang="en-AU" sz="1400" b="0" i="0" dirty="0" err="1">
                <a:effectLst/>
                <a:latin typeface="Arial" panose="020B0604020202020204" pitchFamily="34" charset="0"/>
              </a:rPr>
              <a:t>Tsourakakis</a:t>
            </a:r>
            <a:r>
              <a:rPr lang="en-AU" sz="1400" b="0" i="0" dirty="0">
                <a:effectLst/>
                <a:latin typeface="Arial" panose="020B0604020202020204" pitchFamily="34" charset="0"/>
              </a:rPr>
              <a:t>. 2015. The k-clique densest subgraph problem. In Proceedings of the 24th international conference on world wide web. 1122–1132.</a:t>
            </a:r>
            <a:endParaRPr lang="en-US" sz="1400" b="0" i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1200"/>
              </a:spcAft>
            </a:pPr>
            <a:r>
              <a:rPr lang="en-AU" sz="1400" b="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Yixiang</a:t>
            </a:r>
            <a:r>
              <a:rPr lang="en-AU" sz="14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Fang, </a:t>
            </a:r>
            <a:r>
              <a:rPr lang="en-AU" sz="1400" b="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Kaiqiang</a:t>
            </a:r>
            <a:r>
              <a:rPr lang="en-AU" sz="14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Yu, Reynold Cheng, </a:t>
            </a:r>
            <a:r>
              <a:rPr lang="en-AU" sz="1400" b="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Laks</a:t>
            </a:r>
            <a:r>
              <a:rPr lang="en-AU" sz="14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V. S. Lakshmanan, and </a:t>
            </a:r>
            <a:r>
              <a:rPr lang="en-AU" sz="1400" b="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Xuemin</a:t>
            </a:r>
            <a:r>
              <a:rPr lang="en-AU" sz="14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Lin. 2019. Efficient Algorithms for Densest Subgraph Discovery. Proceedings VLDB Endow. 12, 11 (2019), 1719–1732.</a:t>
            </a:r>
          </a:p>
          <a:p>
            <a:pPr>
              <a:spcAft>
                <a:spcPts val="1200"/>
              </a:spcAft>
            </a:pPr>
            <a:r>
              <a:rPr lang="en-AU" sz="1400" b="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Bintao</a:t>
            </a:r>
            <a:r>
              <a:rPr lang="en-AU" sz="14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Sun, Maximilien </a:t>
            </a:r>
            <a:r>
              <a:rPr lang="en-AU" sz="1400" b="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Danisch</a:t>
            </a:r>
            <a:r>
              <a:rPr lang="en-AU" sz="14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, TH Chan, and Mauro </a:t>
            </a:r>
            <a:r>
              <a:rPr lang="en-AU" sz="1400" b="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Sozio</a:t>
            </a:r>
            <a:r>
              <a:rPr lang="en-AU" sz="14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. 2020. </a:t>
            </a:r>
            <a:r>
              <a:rPr lang="en-AU" sz="1400" b="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KClist</a:t>
            </a:r>
            <a:r>
              <a:rPr lang="en-AU" sz="14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++: A simple algorithm for finding k-clique densest subgraphs in large graphs. Proceedings of the VLDB Endowment (PVLDB) (2020).</a:t>
            </a:r>
            <a:endParaRPr lang="en-US" altLang="zh-CN" sz="1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15892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916"/>
    </mc:Choice>
    <mc:Fallback xmlns="">
      <p:transition spd="slow" advTm="159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26009F4-BF8F-4355-A915-57D1D20BE5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Existing solutions: </a:t>
            </a:r>
            <a:r>
              <a:rPr lang="en-AU" altLang="zh-CN" dirty="0"/>
              <a:t>limitations</a:t>
            </a:r>
            <a:endParaRPr lang="en-A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Rectangle 5">
                <a:extLst>
                  <a:ext uri="{FF2B5EF4-FFF2-40B4-BE49-F238E27FC236}">
                    <a16:creationId xmlns:a16="http://schemas.microsoft.com/office/drawing/2014/main" id="{70AF9DAE-6E35-4B69-90BF-671CF7B2EE90}"/>
                  </a:ext>
                </a:extLst>
              </p:cNvPr>
              <p:cNvSpPr/>
              <p:nvPr/>
            </p:nvSpPr>
            <p:spPr>
              <a:xfrm>
                <a:off x="890589" y="1071520"/>
                <a:ext cx="4557711" cy="25545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altLang="zh-CN" sz="2000" b="1" dirty="0">
                    <a:cs typeface="Calibri" panose="020F0502020204030204" pitchFamily="34" charset="0"/>
                  </a:rPr>
                  <a:t>The (</a:t>
                </a:r>
                <a14:m>
                  <m:oMath xmlns:m="http://schemas.openxmlformats.org/officeDocument/2006/math">
                    <m:r>
                      <a:rPr lang="en-AU" altLang="zh-CN" sz="2000" b="1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𝒌</m:t>
                    </m:r>
                    <m:r>
                      <a:rPr lang="en-AU" altLang="zh-CN" sz="2000" b="1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′</m:t>
                    </m:r>
                  </m:oMath>
                </a14:m>
                <a:r>
                  <a:rPr lang="en-US" altLang="zh-CN" sz="2000" b="1" dirty="0">
                    <a:cs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AU" altLang="zh-CN" sz="2000" b="1" i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𝚽</m:t>
                    </m:r>
                  </m:oMath>
                </a14:m>
                <a:r>
                  <a:rPr lang="en-US" altLang="zh-CN" sz="2000" b="1" dirty="0">
                    <a:cs typeface="Calibri" panose="020F0502020204030204" pitchFamily="34" charset="0"/>
                  </a:rPr>
                  <a:t>)</a:t>
                </a:r>
                <a:r>
                  <a:rPr lang="en-AU" sz="2000" b="1" dirty="0">
                    <a:cs typeface="Calibri" panose="020F0502020204030204" pitchFamily="34" charset="0"/>
                  </a:rPr>
                  <a:t>-core based approach:</a:t>
                </a:r>
              </a:p>
              <a:p>
                <a:pPr marL="342900" indent="-3429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AU" sz="2000" dirty="0"/>
                  <a:t>r</a:t>
                </a:r>
                <a:r>
                  <a:rPr lang="en-AU" sz="2000" b="0" i="0" dirty="0">
                    <a:effectLst/>
                  </a:rPr>
                  <a:t>epeatedly call the online k-clique listing algorithm for (</a:t>
                </a:r>
                <a14:m>
                  <m:oMath xmlns:m="http://schemas.openxmlformats.org/officeDocument/2006/math">
                    <m:r>
                      <a:rPr lang="en-AU" sz="2000" b="0" i="1" smtClean="0">
                        <a:effectLst/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AU" sz="2000" b="0" i="1" smtClean="0">
                        <a:effectLst/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AU" sz="2000" b="0" i="0" dirty="0">
                    <a:effectLst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AU" sz="2000" b="0" i="0" smtClean="0">
                        <a:effectLst/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en-AU" sz="2000" b="0" i="0" dirty="0">
                    <a:effectLst/>
                  </a:rPr>
                  <a:t>)-core computation. </a:t>
                </a:r>
              </a:p>
              <a:p>
                <a:pPr marL="342900" indent="-3429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AU" sz="2000" dirty="0"/>
                  <a:t>the approximate algorithm returns the </a:t>
                </a:r>
                <a:r>
                  <a:rPr lang="en-AU" sz="2000" b="0" i="0" dirty="0">
                    <a:effectLst/>
                  </a:rPr>
                  <a:t>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AU" sz="2000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AU" sz="2000" b="0" i="1" smtClean="0">
                            <a:effectLst/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AU" sz="2000" b="0" i="1" smtClean="0">
                            <a:effectLst/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  <m:sup>
                        <m:r>
                          <a:rPr lang="en-AU" sz="2000" b="0" i="1" smtClean="0">
                            <a:effectLst/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AU" sz="2000" b="0" i="0" dirty="0">
                    <a:effectLst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AU" sz="2000" b="0" i="0" dirty="0" smtClean="0">
                        <a:effectLst/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en-AU" sz="2000" b="0" i="0" dirty="0">
                    <a:effectLst/>
                  </a:rPr>
                  <a:t>)-core</a:t>
                </a:r>
                <a:r>
                  <a:rPr lang="en-AU" sz="2000" dirty="0"/>
                  <a:t> as a 1/k approximation. </a:t>
                </a:r>
                <a:endParaRPr lang="en-AU" sz="2000" b="1" dirty="0"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8" name="Rectangle 5">
                <a:extLst>
                  <a:ext uri="{FF2B5EF4-FFF2-40B4-BE49-F238E27FC236}">
                    <a16:creationId xmlns:a16="http://schemas.microsoft.com/office/drawing/2014/main" id="{70AF9DAE-6E35-4B69-90BF-671CF7B2EE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589" y="1071520"/>
                <a:ext cx="4557711" cy="2554545"/>
              </a:xfrm>
              <a:prstGeom prst="rect">
                <a:avLst/>
              </a:prstGeom>
              <a:blipFill>
                <a:blip r:embed="rId6"/>
                <a:stretch>
                  <a:fillRect l="-1389" t="-1485" r="-1389" b="-34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0952A7-2D30-3B3A-C770-D1C0F089822D}"/>
              </a:ext>
            </a:extLst>
          </p:cNvPr>
          <p:cNvSpPr txBox="1">
            <a:spLocks/>
          </p:cNvSpPr>
          <p:nvPr/>
        </p:nvSpPr>
        <p:spPr>
          <a:xfrm>
            <a:off x="864636" y="5848418"/>
            <a:ext cx="9955212" cy="5355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Wingdings 2" pitchFamily="18" charset="2"/>
              <a:buNone/>
              <a:defRPr sz="16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AU" b="0" i="0" dirty="0" err="1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Bintao</a:t>
            </a:r>
            <a:r>
              <a:rPr lang="en-AU" b="0" i="0" dirty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 Sun, Maximilien </a:t>
            </a:r>
            <a:r>
              <a:rPr lang="en-AU" b="0" i="0" dirty="0" err="1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Danisch</a:t>
            </a:r>
            <a:r>
              <a:rPr lang="en-AU" b="0" i="0" dirty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, TH Chan, and Mauro </a:t>
            </a:r>
            <a:r>
              <a:rPr lang="en-AU" b="0" i="0" dirty="0" err="1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Sozio</a:t>
            </a:r>
            <a:r>
              <a:rPr lang="en-AU" b="0" i="0" dirty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. 2020. </a:t>
            </a:r>
            <a:r>
              <a:rPr lang="en-AU" b="0" i="0" dirty="0" err="1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KClist</a:t>
            </a:r>
            <a:r>
              <a:rPr lang="en-AU" b="0" i="0" dirty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++: A simple algorithm for finding k-clique densest subgraphs in large graphs. Proceedings of the VLDB Endowment (PVLDB) (2020).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9084F544-3EC9-B5DC-1D73-88A976631254}"/>
              </a:ext>
            </a:extLst>
          </p:cNvPr>
          <p:cNvSpPr txBox="1">
            <a:spLocks/>
          </p:cNvSpPr>
          <p:nvPr/>
        </p:nvSpPr>
        <p:spPr>
          <a:xfrm>
            <a:off x="904394" y="3646244"/>
            <a:ext cx="10261599" cy="5355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Wingdings 2" pitchFamily="18" charset="2"/>
              <a:buNone/>
              <a:defRPr sz="16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AU" b="0" i="0" dirty="0" err="1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Yixiang</a:t>
            </a:r>
            <a:r>
              <a:rPr lang="en-AU" b="0" i="0" dirty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 Fang, </a:t>
            </a:r>
            <a:r>
              <a:rPr lang="en-AU" b="0" i="0" dirty="0" err="1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Kaiqiang</a:t>
            </a:r>
            <a:r>
              <a:rPr lang="en-AU" b="0" i="0" dirty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 Yu, Reynold Cheng, </a:t>
            </a:r>
            <a:r>
              <a:rPr lang="en-AU" b="0" i="0" dirty="0" err="1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Laks</a:t>
            </a:r>
            <a:r>
              <a:rPr lang="en-AU" b="0" i="0" dirty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 V. S. Lakshmanan, and </a:t>
            </a:r>
            <a:r>
              <a:rPr lang="en-AU" b="0" i="0" dirty="0" err="1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Xuemin</a:t>
            </a:r>
            <a:r>
              <a:rPr lang="en-AU" b="0" i="0" dirty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 Lin. 2019. Efficient Algorithms for Densest Subgraph Discovery.</a:t>
            </a:r>
            <a:r>
              <a:rPr lang="zh-CN" altLang="en-US" b="0" i="0" dirty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AU" b="0" i="0" dirty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Proceedings VLDB Endow. 12, 11 (2019), 1719–1732.</a:t>
            </a: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D5F746-E1FE-CBF1-F13E-162555BA73A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4" t="3497" b="1215"/>
          <a:stretch/>
        </p:blipFill>
        <p:spPr>
          <a:xfrm>
            <a:off x="5867400" y="1248355"/>
            <a:ext cx="5449888" cy="189233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C2F8F46-9EBB-359E-A254-8D57BCE1F728}"/>
              </a:ext>
            </a:extLst>
          </p:cNvPr>
          <p:cNvSpPr/>
          <p:nvPr/>
        </p:nvSpPr>
        <p:spPr>
          <a:xfrm>
            <a:off x="890589" y="4439669"/>
            <a:ext cx="942181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AU" sz="2000" b="1" dirty="0">
                <a:cs typeface="Calibri" panose="020F0502020204030204" pitchFamily="34" charset="0"/>
              </a:rPr>
              <a:t>The convex programming-based approach (a variant of the Franke-Wolf algorithm):</a:t>
            </a:r>
            <a:endParaRPr lang="en-AU" sz="2000" b="0" i="0" dirty="0">
              <a:effectLst/>
              <a:latin typeface="Courier New" panose="02070309020205020404" pitchFamily="49" charset="0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2000" b="0" i="0" dirty="0">
                <a:effectLst/>
                <a:latin typeface="Arial" panose="020B0604020202020204" pitchFamily="34" charset="0"/>
              </a:rPr>
              <a:t>computes the 𝑘-cliques from scratch in each iteration</a:t>
            </a:r>
            <a:endParaRPr lang="en-AU" sz="2000" dirty="0">
              <a:latin typeface="Courier New" panose="02070309020205020404" pitchFamily="49" charset="0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2000" dirty="0">
                <a:latin typeface="Arial" panose="020B0604020202020204" pitchFamily="34" charset="0"/>
              </a:rPr>
              <a:t>visits all 𝑘-cliques</a:t>
            </a:r>
            <a:r>
              <a:rPr lang="en-US" altLang="zh-CN" sz="2000" dirty="0">
                <a:latin typeface="Arial" panose="020B0604020202020204" pitchFamily="34" charset="0"/>
              </a:rPr>
              <a:t>, </a:t>
            </a:r>
            <a:r>
              <a:rPr lang="en-AU" altLang="zh-CN" sz="2000" dirty="0">
                <a:latin typeface="Arial" panose="020B0604020202020204" pitchFamily="34" charset="0"/>
              </a:rPr>
              <a:t>some</a:t>
            </a:r>
            <a:r>
              <a:rPr lang="en-US" altLang="zh-CN" sz="2000" dirty="0">
                <a:latin typeface="Arial" panose="020B0604020202020204" pitchFamily="34" charset="0"/>
              </a:rPr>
              <a:t> </a:t>
            </a:r>
            <a:r>
              <a:rPr lang="en-AU" altLang="zh-CN" sz="2000" dirty="0">
                <a:latin typeface="Arial" panose="020B0604020202020204" pitchFamily="34" charset="0"/>
              </a:rPr>
              <a:t>of</a:t>
            </a:r>
            <a:r>
              <a:rPr lang="en-US" altLang="zh-CN" sz="2000" dirty="0">
                <a:latin typeface="Arial" panose="020B0604020202020204" pitchFamily="34" charset="0"/>
              </a:rPr>
              <a:t> </a:t>
            </a:r>
            <a:r>
              <a:rPr lang="en-AU" sz="2000" dirty="0">
                <a:latin typeface="Arial" panose="020B0604020202020204" pitchFamily="34" charset="0"/>
              </a:rPr>
              <a:t>which are irrelevant to the optimal solution.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99230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641"/>
    </mc:Choice>
    <mc:Fallback xmlns="">
      <p:transition spd="slow" advTm="586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48EE2A5-16CD-42B9-C3F2-CFB11FEA87E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AU" b="0" i="0" dirty="0">
                <a:effectLst/>
                <a:latin typeface="Arial" panose="020B0604020202020204" pitchFamily="34" charset="0"/>
              </a:rPr>
              <a:t>Our Approach: </a:t>
            </a:r>
            <a:r>
              <a:rPr lang="en-AU" dirty="0">
                <a:latin typeface="Courier New" panose="02070309020205020404" pitchFamily="49" charset="0"/>
              </a:rPr>
              <a:t>SCT∗-Index</a:t>
            </a:r>
            <a:endParaRPr lang="en-US" altLang="zh-C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CB2106-79DA-970C-3ADD-AE648A236B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2378" y="1427886"/>
            <a:ext cx="4711215" cy="32262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Placeholder 6">
                <a:extLst>
                  <a:ext uri="{FF2B5EF4-FFF2-40B4-BE49-F238E27FC236}">
                    <a16:creationId xmlns:a16="http://schemas.microsoft.com/office/drawing/2014/main" id="{19BFD030-7466-E269-585B-0C1BB71FABD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78407" y="1079679"/>
                <a:ext cx="5727666" cy="2010807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 2" pitchFamily="18" charset="2"/>
                  <a:buNone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 2" pitchFamily="18" charset="2"/>
                  <a:buChar char="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 2" pitchFamily="18" charset="2"/>
                  <a:buChar char="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 2" pitchFamily="18" charset="2"/>
                  <a:buChar char="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 2" pitchFamily="18" charset="2"/>
                  <a:buChar char="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Wingdings 2" pitchFamily="18" charset="2"/>
                  <a:buChar char="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Wingdings 2" pitchFamily="18" charset="2"/>
                  <a:buChar char="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Wingdings 2" pitchFamily="18" charset="2"/>
                  <a:buChar char="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Wingdings 2" pitchFamily="18" charset="2"/>
                  <a:buChar char="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AU" sz="2000" dirty="0">
                    <a:latin typeface="Arial" panose="020B0604020202020204" pitchFamily="34" charset="0"/>
                  </a:rPr>
                  <a:t>We adapt the succinct clique tree built for exact k-clique counting and propose </a:t>
                </a:r>
                <a:r>
                  <a:rPr lang="en-AU" sz="2000" dirty="0">
                    <a:solidFill>
                      <a:srgbClr val="FF0000"/>
                    </a:solidFill>
                    <a:latin typeface="Arial" panose="020B0604020202020204" pitchFamily="34" charset="0"/>
                  </a:rPr>
                  <a:t>the SCT*-Index. </a:t>
                </a:r>
                <a:endParaRPr lang="en-AU" sz="2000" b="1" dirty="0">
                  <a:latin typeface="Arial" panose="020B0604020202020204" pitchFamily="34" charset="0"/>
                </a:endParaRPr>
              </a:p>
              <a:p>
                <a:r>
                  <a:rPr lang="en-AU" sz="2000" b="1" dirty="0">
                    <a:latin typeface="Arial" panose="020B0604020202020204" pitchFamily="34" charset="0"/>
                  </a:rPr>
                  <a:t>How k-cliques are stored</a:t>
                </a:r>
                <a:r>
                  <a:rPr lang="en-AU" sz="2000" dirty="0">
                    <a:latin typeface="Arial" panose="020B0604020202020204" pitchFamily="34" charset="0"/>
                  </a:rPr>
                  <a:t>: </a:t>
                </a:r>
              </a:p>
              <a:p>
                <a:r>
                  <a:rPr lang="en-AU" sz="2000" dirty="0">
                    <a:latin typeface="Arial" panose="020B0604020202020204" pitchFamily="34" charset="0"/>
                  </a:rPr>
                  <a:t>In each root-to-leaf path </a:t>
                </a:r>
                <a14:m>
                  <m:oMath xmlns:m="http://schemas.openxmlformats.org/officeDocument/2006/math"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AU" sz="2000" dirty="0">
                    <a:latin typeface="Arial" panose="020B0604020202020204" pitchFamily="34" charset="0"/>
                  </a:rPr>
                  <a:t>, each k-clique encoded must include </a:t>
                </a:r>
                <a:r>
                  <a:rPr lang="en-AU" sz="2000" dirty="0">
                    <a:solidFill>
                      <a:srgbClr val="FF0000"/>
                    </a:solidFill>
                    <a:latin typeface="Arial" panose="020B0604020202020204" pitchFamily="34" charset="0"/>
                  </a:rPr>
                  <a:t>ALL</a:t>
                </a:r>
                <a:r>
                  <a:rPr lang="en-AU" sz="2000" dirty="0">
                    <a:latin typeface="Arial" panose="020B0604020202020204" pitchFamily="34" charset="0"/>
                  </a:rPr>
                  <a:t> hold vertices and some pivot vertices</a:t>
                </a:r>
                <a:r>
                  <a:rPr lang="en-AU" sz="2000" dirty="0"/>
                  <a:t> in </a:t>
                </a:r>
                <a14:m>
                  <m:oMath xmlns:m="http://schemas.openxmlformats.org/officeDocument/2006/math">
                    <m:r>
                      <a:rPr lang="en-AU" sz="2000" i="1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AU" sz="2000" dirty="0">
                    <a:latin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8" name="Text Placeholder 6">
                <a:extLst>
                  <a:ext uri="{FF2B5EF4-FFF2-40B4-BE49-F238E27FC236}">
                    <a16:creationId xmlns:a16="http://schemas.microsoft.com/office/drawing/2014/main" id="{19BFD030-7466-E269-585B-0C1BB71FAB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407" y="1079679"/>
                <a:ext cx="5727666" cy="2010807"/>
              </a:xfrm>
              <a:prstGeom prst="rect">
                <a:avLst/>
              </a:prstGeom>
              <a:blipFill>
                <a:blip r:embed="rId7"/>
                <a:stretch>
                  <a:fillRect l="-1106" t="-2500" b="-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79BA83CF-142B-3E3A-524A-49F9FC22F0B8}"/>
              </a:ext>
            </a:extLst>
          </p:cNvPr>
          <p:cNvGrpSpPr/>
          <p:nvPr/>
        </p:nvGrpSpPr>
        <p:grpSpPr>
          <a:xfrm>
            <a:off x="6602378" y="4116375"/>
            <a:ext cx="1881484" cy="811233"/>
            <a:chOff x="8027626" y="4596274"/>
            <a:chExt cx="1881484" cy="811233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D411D312-32BB-C08B-2096-D416E7FECB97}"/>
                </a:ext>
              </a:extLst>
            </p:cNvPr>
            <p:cNvSpPr/>
            <p:nvPr/>
          </p:nvSpPr>
          <p:spPr>
            <a:xfrm flipH="1">
              <a:off x="8027626" y="4631292"/>
              <a:ext cx="300643" cy="300643"/>
            </a:xfrm>
            <a:prstGeom prst="ellipse">
              <a:avLst/>
            </a:prstGeom>
            <a:solidFill>
              <a:srgbClr val="819CB3">
                <a:alpha val="60000"/>
              </a:srgb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A4DDDACF-6715-67D0-F6F4-DBBA8B50DF1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027626" y="4806940"/>
              <a:ext cx="300643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1FCC425-6026-9E9A-7D01-AF4882B219F3}"/>
                </a:ext>
              </a:extLst>
            </p:cNvPr>
            <p:cNvSpPr/>
            <p:nvPr/>
          </p:nvSpPr>
          <p:spPr>
            <a:xfrm flipH="1">
              <a:off x="8027626" y="5092622"/>
              <a:ext cx="300643" cy="300643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38198D7-72DB-1F83-6F99-615CD805150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027626" y="5268270"/>
              <a:ext cx="300643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Rectangle 5">
              <a:extLst>
                <a:ext uri="{FF2B5EF4-FFF2-40B4-BE49-F238E27FC236}">
                  <a16:creationId xmlns:a16="http://schemas.microsoft.com/office/drawing/2014/main" id="{E7DD87FD-C4D2-0441-FE41-089DE012FBA3}"/>
                </a:ext>
              </a:extLst>
            </p:cNvPr>
            <p:cNvSpPr/>
            <p:nvPr/>
          </p:nvSpPr>
          <p:spPr>
            <a:xfrm>
              <a:off x="8412245" y="4596274"/>
              <a:ext cx="149686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AU" altLang="zh-CN" dirty="0">
                  <a:latin typeface="Calibri" panose="020F0502020204030204" pitchFamily="34" charset="0"/>
                  <a:cs typeface="Calibri" panose="020F0502020204030204" pitchFamily="34" charset="0"/>
                </a:rPr>
                <a:t>a hold vertex</a:t>
              </a:r>
              <a:endParaRPr lang="en-AU" altLang="zh-C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Rectangle 5">
              <a:extLst>
                <a:ext uri="{FF2B5EF4-FFF2-40B4-BE49-F238E27FC236}">
                  <a16:creationId xmlns:a16="http://schemas.microsoft.com/office/drawing/2014/main" id="{9C1E1D74-068D-B546-63FA-09ED8430AF65}"/>
                </a:ext>
              </a:extLst>
            </p:cNvPr>
            <p:cNvSpPr/>
            <p:nvPr/>
          </p:nvSpPr>
          <p:spPr>
            <a:xfrm>
              <a:off x="8412245" y="5038175"/>
              <a:ext cx="149686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AU" altLang="zh-CN" dirty="0">
                  <a:latin typeface="Calibri" panose="020F0502020204030204" pitchFamily="34" charset="0"/>
                  <a:cs typeface="Calibri" panose="020F0502020204030204" pitchFamily="34" charset="0"/>
                </a:rPr>
                <a:t>a pivot vertex</a:t>
              </a:r>
              <a:endParaRPr lang="en-AU" altLang="zh-C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D2D2D55A-C172-37F2-2B38-CE4D74CBD7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24475" y="5872975"/>
            <a:ext cx="9717832" cy="535531"/>
          </a:xfrm>
        </p:spPr>
        <p:txBody>
          <a:bodyPr/>
          <a:lstStyle/>
          <a:p>
            <a:pPr algn="l"/>
            <a:r>
              <a:rPr lang="en-AU" b="0" i="0" dirty="0">
                <a:effectLst/>
                <a:latin typeface="Arial" panose="020B0604020202020204" pitchFamily="34" charset="0"/>
              </a:rPr>
              <a:t>Shweta Jain and C </a:t>
            </a:r>
            <a:r>
              <a:rPr lang="en-AU" b="0" i="0" dirty="0" err="1">
                <a:effectLst/>
                <a:latin typeface="Arial" panose="020B0604020202020204" pitchFamily="34" charset="0"/>
              </a:rPr>
              <a:t>Seshadhri</a:t>
            </a:r>
            <a:r>
              <a:rPr lang="en-AU" b="0" i="0" dirty="0">
                <a:effectLst/>
                <a:latin typeface="Arial" panose="020B0604020202020204" pitchFamily="34" charset="0"/>
              </a:rPr>
              <a:t>. 2020. The power of pivoting for exact clique counting. In Proceedings of the 13th International Conference on Web Search and Data Mining. 268–276.</a:t>
            </a:r>
            <a:endParaRPr lang="en-US" dirty="0"/>
          </a:p>
        </p:txBody>
      </p:sp>
      <p:sp>
        <p:nvSpPr>
          <p:cNvPr id="19" name="Rectangle 5">
            <a:extLst>
              <a:ext uri="{FF2B5EF4-FFF2-40B4-BE49-F238E27FC236}">
                <a16:creationId xmlns:a16="http://schemas.microsoft.com/office/drawing/2014/main" id="{AC75C6B6-93E6-3BAE-E221-B56C9C46CFC1}"/>
              </a:ext>
            </a:extLst>
          </p:cNvPr>
          <p:cNvSpPr/>
          <p:nvPr/>
        </p:nvSpPr>
        <p:spPr>
          <a:xfrm>
            <a:off x="6971739" y="1079679"/>
            <a:ext cx="42705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AU" altLang="zh-CN" dirty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AU" altLang="zh-C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 SCT*-Index built for the graph in slide 3.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6">
                <a:extLst>
                  <a:ext uri="{FF2B5EF4-FFF2-40B4-BE49-F238E27FC236}">
                    <a16:creationId xmlns:a16="http://schemas.microsoft.com/office/drawing/2014/main" id="{7F4DD9D3-2C38-0117-101A-EB6EABB00B6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82195" y="3289844"/>
                <a:ext cx="5363774" cy="3247043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 2" pitchFamily="18" charset="2"/>
                  <a:buNone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 2" pitchFamily="18" charset="2"/>
                  <a:buChar char="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 2" pitchFamily="18" charset="2"/>
                  <a:buChar char="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 2" pitchFamily="18" charset="2"/>
                  <a:buChar char="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 2" pitchFamily="18" charset="2"/>
                  <a:buChar char="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Wingdings 2" pitchFamily="18" charset="2"/>
                  <a:buChar char="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Wingdings 2" pitchFamily="18" charset="2"/>
                  <a:buChar char="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Wingdings 2" pitchFamily="18" charset="2"/>
                  <a:buChar char="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Wingdings 2" pitchFamily="18" charset="2"/>
                  <a:buChar char="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AU" sz="2000" b="1" dirty="0">
                    <a:latin typeface="Arial" panose="020B0604020202020204" pitchFamily="34" charset="0"/>
                  </a:rPr>
                  <a:t>Example: </a:t>
                </a:r>
              </a:p>
              <a:p>
                <a:r>
                  <a:rPr lang="en-AU" sz="2000" dirty="0">
                    <a:latin typeface="Arial" panose="020B0604020202020204" pitchFamily="34" charset="0"/>
                  </a:rPr>
                  <a:t>In the path </a:t>
                </a:r>
                <a14:m>
                  <m:oMath xmlns:m="http://schemas.openxmlformats.org/officeDocument/2006/math"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𝑟𝑜𝑜𝑡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AU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AU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AU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AU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AU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AU" sz="2000" dirty="0">
                    <a:latin typeface="Arial" panose="020B0604020202020204" pitchFamily="34" charset="0"/>
                  </a:rPr>
                  <a:t>, each 4-clique must include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</m:oMath>
                </a14:m>
                <a:r>
                  <a:rPr lang="en-AU" sz="2000" dirty="0">
                    <a:latin typeface="Arial" panose="020B0604020202020204" pitchFamily="34" charset="0"/>
                  </a:rPr>
                  <a:t>, which are: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AU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AU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AU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AU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AU" sz="2000" b="0" dirty="0">
                  <a:latin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AU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AU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AU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AU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AU" sz="2000" b="0" dirty="0">
                  <a:latin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AU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AU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AU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AU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AU" sz="2000" dirty="0">
                  <a:latin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AU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AU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AU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AU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AU" sz="2000" b="0" dirty="0">
                  <a:latin typeface="Arial" panose="020B0604020202020204" pitchFamily="34" charset="0"/>
                </a:endParaRPr>
              </a:p>
              <a:p>
                <a:endParaRPr lang="en-AU" sz="2000" dirty="0">
                  <a:latin typeface="Arial" panose="020B0604020202020204" pitchFamily="34" charset="0"/>
                </a:endParaRPr>
              </a:p>
              <a:p>
                <a:br>
                  <a:rPr lang="en-AU" sz="2000" dirty="0"/>
                </a:br>
                <a:endParaRPr lang="en-AU" sz="200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 Placeholder 6">
                <a:extLst>
                  <a:ext uri="{FF2B5EF4-FFF2-40B4-BE49-F238E27FC236}">
                    <a16:creationId xmlns:a16="http://schemas.microsoft.com/office/drawing/2014/main" id="{7F4DD9D3-2C38-0117-101A-EB6EABB00B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195" y="3289844"/>
                <a:ext cx="5363774" cy="3247043"/>
              </a:xfrm>
              <a:prstGeom prst="rect">
                <a:avLst/>
              </a:prstGeom>
              <a:blipFill>
                <a:blip r:embed="rId8"/>
                <a:stretch>
                  <a:fillRect l="-1179" t="-19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34124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275"/>
    </mc:Choice>
    <mc:Fallback xmlns="">
      <p:transition spd="slow" advTm="582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48EE2A5-16CD-42B9-C3F2-CFB11FEA87E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AU" b="0" i="0" dirty="0">
                <a:effectLst/>
                <a:latin typeface="Arial" panose="020B0604020202020204" pitchFamily="34" charset="0"/>
              </a:rPr>
              <a:t>Our Approach: The </a:t>
            </a:r>
            <a:r>
              <a:rPr lang="en-AU" b="0" i="0" dirty="0">
                <a:effectLst/>
                <a:latin typeface="Courier New" panose="02070309020205020404" pitchFamily="49" charset="0"/>
              </a:rPr>
              <a:t>SCTL </a:t>
            </a:r>
            <a:r>
              <a:rPr lang="en-AU" b="0" i="0" dirty="0">
                <a:effectLst/>
                <a:latin typeface="Arial" panose="020B0604020202020204" pitchFamily="34" charset="0"/>
              </a:rPr>
              <a:t>algorithm</a:t>
            </a:r>
            <a:endParaRPr lang="en-US" altLang="zh-CN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6E2D19-315C-2985-FC31-9CBD68793D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44881" y="1379336"/>
            <a:ext cx="5056346" cy="1733808"/>
          </a:xfrm>
        </p:spPr>
        <p:txBody>
          <a:bodyPr/>
          <a:lstStyle/>
          <a:p>
            <a:r>
              <a:rPr lang="en-AU" sz="2000" b="1" dirty="0"/>
              <a:t>Main steps:</a:t>
            </a:r>
          </a:p>
          <a:p>
            <a:r>
              <a:rPr lang="en-AU" sz="2000" dirty="0"/>
              <a:t>SCTL recursively traverses the SCT∗-Index in a depth-first manner and visits each k-clique </a:t>
            </a:r>
          </a:p>
          <a:p>
            <a:r>
              <a:rPr lang="en-AU" sz="2000" dirty="0"/>
              <a:t>For each 𝑘-clique, SCTL finds the vertex with the smallest weight and increases it by 1.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Placeholder 3">
                <a:extLst>
                  <a:ext uri="{FF2B5EF4-FFF2-40B4-BE49-F238E27FC236}">
                    <a16:creationId xmlns:a16="http://schemas.microsoft.com/office/drawing/2014/main" id="{BC27ED35-7B94-733B-E0C2-421FBBC6F51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44881" y="3594455"/>
                <a:ext cx="6088337" cy="2139047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 2" pitchFamily="18" charset="2"/>
                  <a:buNone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 2" pitchFamily="18" charset="2"/>
                  <a:buChar char="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 2" pitchFamily="18" charset="2"/>
                  <a:buChar char="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 2" pitchFamily="18" charset="2"/>
                  <a:buChar char="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 2" pitchFamily="18" charset="2"/>
                  <a:buChar char="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Wingdings 2" pitchFamily="18" charset="2"/>
                  <a:buChar char="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Wingdings 2" pitchFamily="18" charset="2"/>
                  <a:buChar char="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Wingdings 2" pitchFamily="18" charset="2"/>
                  <a:buChar char="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Wingdings 2" pitchFamily="18" charset="2"/>
                  <a:buChar char="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AU" sz="2000" b="1" dirty="0">
                    <a:solidFill>
                      <a:srgbClr val="FF0000"/>
                    </a:solidFill>
                  </a:rPr>
                  <a:t>Advantages: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AU" sz="2000" dirty="0"/>
                  <a:t>SCTL converges to the optimal solution when </a:t>
                </a:r>
                <a14:m>
                  <m:oMath xmlns:m="http://schemas.openxmlformats.org/officeDocument/2006/math"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AU" sz="2000" dirty="0"/>
                  <a:t>&gt;&gt;1.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AU" sz="2000" dirty="0"/>
                  <a:t>SCTL is much faster than </a:t>
                </a:r>
                <a:r>
                  <a:rPr lang="en-AU" sz="2000" dirty="0" err="1"/>
                  <a:t>kCList</a:t>
                </a:r>
                <a:r>
                  <a:rPr lang="en-AU" sz="2000" dirty="0"/>
                  <a:t>++ because it directly reads off 𝑘-cliques from the SCT∗-Index.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AU" sz="2000" dirty="0"/>
                  <a:t>SCTL shuffles the </a:t>
                </a:r>
                <a14:m>
                  <m:oMath xmlns:m="http://schemas.openxmlformats.org/officeDocument/2006/math"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AU" sz="2000" dirty="0"/>
                  <a:t>-clique visiting order by exploring the branches in the SCT*-Index randomly.</a:t>
                </a:r>
              </a:p>
            </p:txBody>
          </p:sp>
        </mc:Choice>
        <mc:Fallback xmlns="">
          <p:sp>
            <p:nvSpPr>
              <p:cNvPr id="10" name="Text Placeholder 3">
                <a:extLst>
                  <a:ext uri="{FF2B5EF4-FFF2-40B4-BE49-F238E27FC236}">
                    <a16:creationId xmlns:a16="http://schemas.microsoft.com/office/drawing/2014/main" id="{BC27ED35-7B94-733B-E0C2-421FBBC6F5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881" y="3594455"/>
                <a:ext cx="6088337" cy="2139047"/>
              </a:xfrm>
              <a:prstGeom prst="rect">
                <a:avLst/>
              </a:prstGeom>
              <a:blipFill>
                <a:blip r:embed="rId6"/>
                <a:stretch>
                  <a:fillRect l="-1042" t="-3550" b="-35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5">
                <a:extLst>
                  <a:ext uri="{FF2B5EF4-FFF2-40B4-BE49-F238E27FC236}">
                    <a16:creationId xmlns:a16="http://schemas.microsoft.com/office/drawing/2014/main" id="{FDED1C91-90BE-82A3-2829-DA3734ADD3FE}"/>
                  </a:ext>
                </a:extLst>
              </p:cNvPr>
              <p:cNvSpPr/>
              <p:nvPr/>
            </p:nvSpPr>
            <p:spPr>
              <a:xfrm>
                <a:off x="8379676" y="924044"/>
                <a:ext cx="1687512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𝑟</m:t>
                      </m:r>
                      <m:d>
                        <m:dPr>
                          <m:ctrlPr>
                            <a:rPr lang="en-AU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AU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AU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AU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AU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=2</m:t>
                      </m:r>
                    </m:oMath>
                  </m:oMathPara>
                </a14:m>
                <a:endParaRPr lang="en-AU" altLang="zh-CN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Rectangle 5">
                <a:extLst>
                  <a:ext uri="{FF2B5EF4-FFF2-40B4-BE49-F238E27FC236}">
                    <a16:creationId xmlns:a16="http://schemas.microsoft.com/office/drawing/2014/main" id="{FDED1C91-90BE-82A3-2829-DA3734ADD3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9676" y="924044"/>
                <a:ext cx="1687512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084E4298-E12D-3B7E-7B62-1F9C865E43C5}"/>
              </a:ext>
            </a:extLst>
          </p:cNvPr>
          <p:cNvSpPr/>
          <p:nvPr/>
        </p:nvSpPr>
        <p:spPr>
          <a:xfrm>
            <a:off x="8417511" y="3110579"/>
            <a:ext cx="370514" cy="370514"/>
          </a:xfrm>
          <a:prstGeom prst="ellipse">
            <a:avLst/>
          </a:prstGeom>
          <a:solidFill>
            <a:schemeClr val="bg2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897E78C-95A8-FA16-A915-05EE8607BCE1}"/>
              </a:ext>
            </a:extLst>
          </p:cNvPr>
          <p:cNvCxnSpPr>
            <a:cxnSpLocks/>
            <a:stCxn id="15" idx="5"/>
            <a:endCxn id="18" idx="1"/>
          </p:cNvCxnSpPr>
          <p:nvPr/>
        </p:nvCxnSpPr>
        <p:spPr>
          <a:xfrm>
            <a:off x="8479241" y="2284123"/>
            <a:ext cx="1312377" cy="88071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925C597-33AC-F0FF-BB4C-B114E31AF82B}"/>
              </a:ext>
            </a:extLst>
          </p:cNvPr>
          <p:cNvCxnSpPr>
            <a:cxnSpLocks/>
            <a:stCxn id="15" idx="5"/>
            <a:endCxn id="16" idx="4"/>
          </p:cNvCxnSpPr>
          <p:nvPr/>
        </p:nvCxnSpPr>
        <p:spPr>
          <a:xfrm flipV="1">
            <a:off x="8479241" y="1730912"/>
            <a:ext cx="744191" cy="55321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2CB16B4-942C-09B2-78F4-E0F84574CB9D}"/>
              </a:ext>
            </a:extLst>
          </p:cNvPr>
          <p:cNvCxnSpPr>
            <a:cxnSpLocks/>
            <a:stCxn id="16" idx="4"/>
            <a:endCxn id="5" idx="7"/>
          </p:cNvCxnSpPr>
          <p:nvPr/>
        </p:nvCxnSpPr>
        <p:spPr>
          <a:xfrm flipH="1">
            <a:off x="8733764" y="1730912"/>
            <a:ext cx="489668" cy="143392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87541F6-DED0-DED6-938E-EB9EA979F3A7}"/>
              </a:ext>
            </a:extLst>
          </p:cNvPr>
          <p:cNvCxnSpPr>
            <a:cxnSpLocks/>
            <a:stCxn id="16" idx="4"/>
            <a:endCxn id="18" idx="1"/>
          </p:cNvCxnSpPr>
          <p:nvPr/>
        </p:nvCxnSpPr>
        <p:spPr>
          <a:xfrm>
            <a:off x="9223432" y="1730912"/>
            <a:ext cx="568186" cy="143392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46946A9-991A-F7C4-6155-205BADBF2BD5}"/>
              </a:ext>
            </a:extLst>
          </p:cNvPr>
          <p:cNvCxnSpPr>
            <a:cxnSpLocks/>
            <a:stCxn id="15" idx="5"/>
            <a:endCxn id="5" idx="7"/>
          </p:cNvCxnSpPr>
          <p:nvPr/>
        </p:nvCxnSpPr>
        <p:spPr>
          <a:xfrm>
            <a:off x="8479241" y="2284123"/>
            <a:ext cx="254523" cy="88071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0889906-59B4-248A-44CE-915D5C68ABE2}"/>
              </a:ext>
            </a:extLst>
          </p:cNvPr>
          <p:cNvCxnSpPr>
            <a:cxnSpLocks/>
            <a:stCxn id="14" idx="3"/>
            <a:endCxn id="5" idx="7"/>
          </p:cNvCxnSpPr>
          <p:nvPr/>
        </p:nvCxnSpPr>
        <p:spPr>
          <a:xfrm flipH="1">
            <a:off x="8733764" y="2284123"/>
            <a:ext cx="1255816" cy="88071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BE492405-07EC-5A5D-6DA4-EFDB2C58E67D}"/>
              </a:ext>
            </a:extLst>
          </p:cNvPr>
          <p:cNvSpPr/>
          <p:nvPr/>
        </p:nvSpPr>
        <p:spPr>
          <a:xfrm>
            <a:off x="9935319" y="1967870"/>
            <a:ext cx="370514" cy="370514"/>
          </a:xfrm>
          <a:prstGeom prst="ellipse">
            <a:avLst/>
          </a:prstGeom>
          <a:solidFill>
            <a:schemeClr val="bg2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1A9F3D4-CB8A-8674-0D32-48339757A038}"/>
              </a:ext>
            </a:extLst>
          </p:cNvPr>
          <p:cNvSpPr/>
          <p:nvPr/>
        </p:nvSpPr>
        <p:spPr>
          <a:xfrm>
            <a:off x="8162988" y="1967870"/>
            <a:ext cx="370514" cy="370514"/>
          </a:xfrm>
          <a:prstGeom prst="ellipse">
            <a:avLst/>
          </a:prstGeom>
          <a:solidFill>
            <a:schemeClr val="bg2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361F9C6-4A70-0F0A-3F98-9D2A3B3B7033}"/>
              </a:ext>
            </a:extLst>
          </p:cNvPr>
          <p:cNvSpPr/>
          <p:nvPr/>
        </p:nvSpPr>
        <p:spPr>
          <a:xfrm>
            <a:off x="9038175" y="1360398"/>
            <a:ext cx="370514" cy="370514"/>
          </a:xfrm>
          <a:prstGeom prst="ellipse">
            <a:avLst/>
          </a:prstGeom>
          <a:solidFill>
            <a:schemeClr val="bg2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C342B99-913E-A950-17B0-AAA167A92C9B}"/>
              </a:ext>
            </a:extLst>
          </p:cNvPr>
          <p:cNvCxnSpPr>
            <a:cxnSpLocks/>
            <a:stCxn id="16" idx="4"/>
            <a:endCxn id="14" idx="3"/>
          </p:cNvCxnSpPr>
          <p:nvPr/>
        </p:nvCxnSpPr>
        <p:spPr>
          <a:xfrm>
            <a:off x="9223432" y="1730912"/>
            <a:ext cx="766148" cy="55321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DFE65460-B4E5-E16A-8B84-F96B4A59C25A}"/>
              </a:ext>
            </a:extLst>
          </p:cNvPr>
          <p:cNvSpPr/>
          <p:nvPr/>
        </p:nvSpPr>
        <p:spPr>
          <a:xfrm>
            <a:off x="9737357" y="3110579"/>
            <a:ext cx="370514" cy="370514"/>
          </a:xfrm>
          <a:prstGeom prst="ellipse">
            <a:avLst/>
          </a:prstGeom>
          <a:solidFill>
            <a:schemeClr val="bg2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58D62B2-6A33-5D63-4E48-807835348939}"/>
              </a:ext>
            </a:extLst>
          </p:cNvPr>
          <p:cNvCxnSpPr>
            <a:cxnSpLocks/>
            <a:stCxn id="14" idx="3"/>
            <a:endCxn id="15" idx="5"/>
          </p:cNvCxnSpPr>
          <p:nvPr/>
        </p:nvCxnSpPr>
        <p:spPr>
          <a:xfrm flipH="1">
            <a:off x="8479241" y="2284123"/>
            <a:ext cx="151033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DAC5BFC-C871-3168-D8A7-AD237116C3A1}"/>
              </a:ext>
            </a:extLst>
          </p:cNvPr>
          <p:cNvCxnSpPr>
            <a:cxnSpLocks/>
            <a:stCxn id="14" idx="3"/>
            <a:endCxn id="18" idx="1"/>
          </p:cNvCxnSpPr>
          <p:nvPr/>
        </p:nvCxnSpPr>
        <p:spPr>
          <a:xfrm flipH="1">
            <a:off x="9791618" y="2284123"/>
            <a:ext cx="197962" cy="88071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A47071F-6D1E-0A67-058B-CDA0A16FE71E}"/>
              </a:ext>
            </a:extLst>
          </p:cNvPr>
          <p:cNvCxnSpPr>
            <a:cxnSpLocks/>
            <a:stCxn id="18" idx="1"/>
            <a:endCxn id="5" idx="7"/>
          </p:cNvCxnSpPr>
          <p:nvPr/>
        </p:nvCxnSpPr>
        <p:spPr>
          <a:xfrm flipH="1">
            <a:off x="8733764" y="3164840"/>
            <a:ext cx="105785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C97AAEB-E3D8-66E2-4566-3291774A41EA}"/>
                  </a:ext>
                </a:extLst>
              </p:cNvPr>
              <p:cNvSpPr txBox="1"/>
              <p:nvPr/>
            </p:nvSpPr>
            <p:spPr>
              <a:xfrm>
                <a:off x="7942499" y="1906662"/>
                <a:ext cx="856152" cy="430502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altLang="zh-CN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e>
                        <m:sub>
                          <m:r>
                            <a:rPr lang="zh-CN" alt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C97AAEB-E3D8-66E2-4566-3291774A41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2499" y="1906662"/>
                <a:ext cx="856152" cy="430502"/>
              </a:xfrm>
              <a:prstGeom prst="rect">
                <a:avLst/>
              </a:prstGeom>
              <a:blipFill>
                <a:blip r:embed="rId8"/>
                <a:stretch>
                  <a:fillRect b="-23529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E62C1CB-9B0C-5E35-3F7F-066305DF28E7}"/>
                  </a:ext>
                </a:extLst>
              </p:cNvPr>
              <p:cNvSpPr txBox="1"/>
              <p:nvPr/>
            </p:nvSpPr>
            <p:spPr>
              <a:xfrm>
                <a:off x="8822376" y="1319408"/>
                <a:ext cx="856152" cy="430054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altLang="zh-CN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dirty="0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sz="2000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  <m:sub>
                          <m:r>
                            <a:rPr lang="zh-CN" altLang="en-US" sz="2000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E62C1CB-9B0C-5E35-3F7F-066305DF28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2376" y="1319408"/>
                <a:ext cx="856152" cy="430054"/>
              </a:xfrm>
              <a:prstGeom prst="rect">
                <a:avLst/>
              </a:prstGeom>
              <a:blipFill>
                <a:blip r:embed="rId9"/>
                <a:stretch>
                  <a:fillRect b="-20000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0167069-77B8-23D1-C46C-35BA790CB850}"/>
                  </a:ext>
                </a:extLst>
              </p:cNvPr>
              <p:cNvSpPr txBox="1"/>
              <p:nvPr/>
            </p:nvSpPr>
            <p:spPr>
              <a:xfrm>
                <a:off x="9713100" y="1925942"/>
                <a:ext cx="856152" cy="430311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altLang="zh-CN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dirty="0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sz="20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  <m:sub>
                          <m:r>
                            <a:rPr lang="zh-CN" altLang="en-US" sz="2000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0167069-77B8-23D1-C46C-35BA790CB8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3100" y="1925942"/>
                <a:ext cx="856152" cy="430311"/>
              </a:xfrm>
              <a:prstGeom prst="rect">
                <a:avLst/>
              </a:prstGeom>
              <a:blipFill>
                <a:blip r:embed="rId10"/>
                <a:stretch>
                  <a:fillRect b="-20000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8ED4ED7-FB33-7316-4606-D8D49BE7BE3E}"/>
                  </a:ext>
                </a:extLst>
              </p:cNvPr>
              <p:cNvSpPr txBox="1"/>
              <p:nvPr/>
            </p:nvSpPr>
            <p:spPr>
              <a:xfrm>
                <a:off x="8198197" y="3069592"/>
                <a:ext cx="856152" cy="428387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altLang="zh-CN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dirty="0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sz="2000" b="0" i="1" dirty="0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  <m:sub>
                          <m:r>
                            <a:rPr lang="zh-CN" altLang="en-US" sz="2000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8ED4ED7-FB33-7316-4606-D8D49BE7BE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8197" y="3069592"/>
                <a:ext cx="856152" cy="428387"/>
              </a:xfrm>
              <a:prstGeom prst="rect">
                <a:avLst/>
              </a:prstGeom>
              <a:blipFill>
                <a:blip r:embed="rId11"/>
                <a:stretch>
                  <a:fillRect b="-20000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FCD2050-096D-F61F-A1DA-D9EC47A6F5F9}"/>
                  </a:ext>
                </a:extLst>
              </p:cNvPr>
              <p:cNvSpPr txBox="1"/>
              <p:nvPr/>
            </p:nvSpPr>
            <p:spPr>
              <a:xfrm>
                <a:off x="9537062" y="3057079"/>
                <a:ext cx="856152" cy="428387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altLang="zh-CN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dirty="0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sz="2000" b="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  <m:sub>
                          <m:r>
                            <a:rPr lang="zh-CN" altLang="en-US" sz="2000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FCD2050-096D-F61F-A1DA-D9EC47A6F5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7062" y="3057079"/>
                <a:ext cx="856152" cy="428387"/>
              </a:xfrm>
              <a:prstGeom prst="rect">
                <a:avLst/>
              </a:prstGeom>
              <a:blipFill>
                <a:blip r:embed="rId12"/>
                <a:stretch>
                  <a:fillRect b="-20000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5">
                <a:extLst>
                  <a:ext uri="{FF2B5EF4-FFF2-40B4-BE49-F238E27FC236}">
                    <a16:creationId xmlns:a16="http://schemas.microsoft.com/office/drawing/2014/main" id="{C49B7B8F-A08B-426C-8D78-1342F4D2C88F}"/>
                  </a:ext>
                </a:extLst>
              </p:cNvPr>
              <p:cNvSpPr/>
              <p:nvPr/>
            </p:nvSpPr>
            <p:spPr>
              <a:xfrm>
                <a:off x="10037807" y="1907098"/>
                <a:ext cx="1687512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𝑟</m:t>
                      </m:r>
                      <m:d>
                        <m:dPr>
                          <m:ctrlPr>
                            <a:rPr lang="en-AU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AU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AU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AU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AU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=2</m:t>
                      </m:r>
                    </m:oMath>
                  </m:oMathPara>
                </a14:m>
                <a:endParaRPr lang="en-AU" altLang="zh-CN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7" name="Rectangle 5">
                <a:extLst>
                  <a:ext uri="{FF2B5EF4-FFF2-40B4-BE49-F238E27FC236}">
                    <a16:creationId xmlns:a16="http://schemas.microsoft.com/office/drawing/2014/main" id="{C49B7B8F-A08B-426C-8D78-1342F4D2C8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7807" y="1907098"/>
                <a:ext cx="1687512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5">
                <a:extLst>
                  <a:ext uri="{FF2B5EF4-FFF2-40B4-BE49-F238E27FC236}">
                    <a16:creationId xmlns:a16="http://schemas.microsoft.com/office/drawing/2014/main" id="{A0C79F7D-3966-5C68-FDDD-14130EDCF87F}"/>
                  </a:ext>
                </a:extLst>
              </p:cNvPr>
              <p:cNvSpPr/>
              <p:nvPr/>
            </p:nvSpPr>
            <p:spPr>
              <a:xfrm>
                <a:off x="9145824" y="3485467"/>
                <a:ext cx="1687512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𝑟</m:t>
                      </m:r>
                      <m:d>
                        <m:dPr>
                          <m:ctrlPr>
                            <a:rPr lang="en-AU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AU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AU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AU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AU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=5</m:t>
                      </m:r>
                    </m:oMath>
                  </m:oMathPara>
                </a14:m>
                <a:endParaRPr lang="en-AU" altLang="zh-CN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8" name="Rectangle 5">
                <a:extLst>
                  <a:ext uri="{FF2B5EF4-FFF2-40B4-BE49-F238E27FC236}">
                    <a16:creationId xmlns:a16="http://schemas.microsoft.com/office/drawing/2014/main" id="{A0C79F7D-3966-5C68-FDDD-14130EDCF8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5824" y="3485467"/>
                <a:ext cx="1687512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5">
                <a:extLst>
                  <a:ext uri="{FF2B5EF4-FFF2-40B4-BE49-F238E27FC236}">
                    <a16:creationId xmlns:a16="http://schemas.microsoft.com/office/drawing/2014/main" id="{DB7B089E-5274-4652-8A76-826B1BB085B6}"/>
                  </a:ext>
                </a:extLst>
              </p:cNvPr>
              <p:cNvSpPr/>
              <p:nvPr/>
            </p:nvSpPr>
            <p:spPr>
              <a:xfrm>
                <a:off x="6707188" y="1958401"/>
                <a:ext cx="1687512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𝑟</m:t>
                      </m:r>
                      <m:d>
                        <m:dPr>
                          <m:ctrlPr>
                            <a:rPr lang="en-AU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AU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AU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AU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5</m:t>
                              </m:r>
                            </m:sub>
                          </m:sSub>
                        </m:e>
                      </m:d>
                      <m:r>
                        <a:rPr lang="en-AU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=3</m:t>
                      </m:r>
                    </m:oMath>
                  </m:oMathPara>
                </a14:m>
                <a:endParaRPr lang="en-AU" altLang="zh-CN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9" name="Rectangle 5">
                <a:extLst>
                  <a:ext uri="{FF2B5EF4-FFF2-40B4-BE49-F238E27FC236}">
                    <a16:creationId xmlns:a16="http://schemas.microsoft.com/office/drawing/2014/main" id="{DB7B089E-5274-4652-8A76-826B1BB085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7188" y="1958401"/>
                <a:ext cx="1687512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51C236DE-FF3C-569B-4637-522D59789FDB}"/>
              </a:ext>
            </a:extLst>
          </p:cNvPr>
          <p:cNvGrpSpPr/>
          <p:nvPr/>
        </p:nvGrpSpPr>
        <p:grpSpPr>
          <a:xfrm>
            <a:off x="7490418" y="3116081"/>
            <a:ext cx="3290021" cy="2229470"/>
            <a:chOff x="6969718" y="3171299"/>
            <a:chExt cx="3290021" cy="2229470"/>
          </a:xfrm>
        </p:grpSpPr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A54B822E-D344-47AB-4ADA-96DB073C750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827545" y="3893330"/>
              <a:ext cx="0" cy="31034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ctangle 5">
                  <a:extLst>
                    <a:ext uri="{FF2B5EF4-FFF2-40B4-BE49-F238E27FC236}">
                      <a16:creationId xmlns:a16="http://schemas.microsoft.com/office/drawing/2014/main" id="{22EBC31E-BE92-8C65-BD35-7825B3237581}"/>
                    </a:ext>
                  </a:extLst>
                </p:cNvPr>
                <p:cNvSpPr/>
                <p:nvPr/>
              </p:nvSpPr>
              <p:spPr>
                <a:xfrm>
                  <a:off x="7494016" y="4877549"/>
                  <a:ext cx="2439387" cy="5232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spcAft>
                      <a:spcPts val="12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𝑟</m:t>
                        </m:r>
                        <m:d>
                          <m:dPr>
                            <m:ctrlPr>
                              <a:rPr lang="en-AU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AU" altLang="zh-CN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AU" altLang="zh-CN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AU" altLang="zh-CN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4</m:t>
                                </m:r>
                              </m:sub>
                            </m:sSub>
                          </m:e>
                        </m:d>
                        <m:r>
                          <a:rPr lang="en-AU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←</m:t>
                        </m:r>
                        <m:r>
                          <a:rPr lang="en-AU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𝑟</m:t>
                        </m:r>
                        <m:d>
                          <m:dPr>
                            <m:ctrlPr>
                              <a:rPr lang="en-AU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AU" altLang="zh-CN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AU" altLang="zh-CN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AU" altLang="zh-CN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4</m:t>
                                </m:r>
                              </m:sub>
                            </m:sSub>
                          </m:e>
                        </m:d>
                        <m:r>
                          <a:rPr lang="en-AU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+1=2</m:t>
                        </m:r>
                      </m:oMath>
                    </m:oMathPara>
                  </a14:m>
                  <a:endParaRPr lang="en-AU" altLang="zh-CN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35" name="Rectangle 5">
                  <a:extLst>
                    <a:ext uri="{FF2B5EF4-FFF2-40B4-BE49-F238E27FC236}">
                      <a16:creationId xmlns:a16="http://schemas.microsoft.com/office/drawing/2014/main" id="{D2132D19-35D1-F379-C421-42415C02280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94016" y="4877549"/>
                  <a:ext cx="2439387" cy="523220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Rectangle 5">
              <a:extLst>
                <a:ext uri="{FF2B5EF4-FFF2-40B4-BE49-F238E27FC236}">
                  <a16:creationId xmlns:a16="http://schemas.microsoft.com/office/drawing/2014/main" id="{F165C34A-A65B-2639-96EA-93F3974FA9A2}"/>
                </a:ext>
              </a:extLst>
            </p:cNvPr>
            <p:cNvSpPr/>
            <p:nvPr/>
          </p:nvSpPr>
          <p:spPr>
            <a:xfrm>
              <a:off x="6969718" y="4139687"/>
              <a:ext cx="329002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AU" altLang="zh-CN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The vertex with the smallest weight in this 5-clique</a:t>
              </a:r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6B0FCA0E-11A7-8193-01F0-46F4F6312DD1}"/>
                </a:ext>
              </a:extLst>
            </p:cNvPr>
            <p:cNvGrpSpPr/>
            <p:nvPr/>
          </p:nvGrpSpPr>
          <p:grpSpPr>
            <a:xfrm>
              <a:off x="7263326" y="3171299"/>
              <a:ext cx="1687512" cy="874737"/>
              <a:chOff x="7263326" y="3171299"/>
              <a:chExt cx="1687512" cy="87473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Rectangle 5">
                    <a:extLst>
                      <a:ext uri="{FF2B5EF4-FFF2-40B4-BE49-F238E27FC236}">
                        <a16:creationId xmlns:a16="http://schemas.microsoft.com/office/drawing/2014/main" id="{89BE0DA7-A5C1-2D08-BFA5-8A3E9F28F81B}"/>
                      </a:ext>
                    </a:extLst>
                  </p:cNvPr>
                  <p:cNvSpPr/>
                  <p:nvPr/>
                </p:nvSpPr>
                <p:spPr>
                  <a:xfrm>
                    <a:off x="7263326" y="3522816"/>
                    <a:ext cx="1687512" cy="52322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>
                      <a:spcAft>
                        <a:spcPts val="120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𝑟</m:t>
                          </m:r>
                          <m:d>
                            <m:dPr>
                              <m:ctrlPr>
                                <a:rPr lang="en-AU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AU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AU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AU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4</m:t>
                                  </m:r>
                                </m:sub>
                              </m:sSub>
                            </m:e>
                          </m:d>
                          <m:r>
                            <a:rPr lang="en-AU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=1</m:t>
                          </m:r>
                        </m:oMath>
                      </m:oMathPara>
                    </a14:m>
                    <a:endParaRPr lang="en-AU" altLang="zh-CN" dirty="0">
                      <a:solidFill>
                        <a:schemeClr val="tx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1" name="Rectangle 5">
                    <a:extLst>
                      <a:ext uri="{FF2B5EF4-FFF2-40B4-BE49-F238E27FC236}">
                        <a16:creationId xmlns:a16="http://schemas.microsoft.com/office/drawing/2014/main" id="{7B975214-0088-A988-84FE-064038486C1A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263326" y="3522816"/>
                    <a:ext cx="1687512" cy="523220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9B603B08-847E-9670-C999-D3D251FC1D4D}"/>
                  </a:ext>
                </a:extLst>
              </p:cNvPr>
              <p:cNvSpPr/>
              <p:nvPr/>
            </p:nvSpPr>
            <p:spPr>
              <a:xfrm>
                <a:off x="7901721" y="3171299"/>
                <a:ext cx="370514" cy="370514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4084005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376"/>
    </mc:Choice>
    <mc:Fallback xmlns="">
      <p:transition spd="slow" advTm="603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48EE2A5-16CD-42B9-C3F2-CFB11FEA87E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b="0" i="0" dirty="0">
                <a:effectLst/>
                <a:latin typeface="Arial" panose="020B0604020202020204" pitchFamily="34" charset="0"/>
              </a:rPr>
              <a:t>Optimizations: Clique-connectivity-based reduction</a:t>
            </a:r>
            <a:endParaRPr lang="en-US" altLang="zh-C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 Placeholder 3">
                <a:extLst>
                  <a:ext uri="{FF2B5EF4-FFF2-40B4-BE49-F238E27FC236}">
                    <a16:creationId xmlns:a16="http://schemas.microsoft.com/office/drawing/2014/main" id="{4A7C8DC7-7FFE-F70A-7CE3-E7E10BB8BE6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55688" y="1246715"/>
                <a:ext cx="5040311" cy="5086008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 2" pitchFamily="18" charset="2"/>
                  <a:buNone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 2" pitchFamily="18" charset="2"/>
                  <a:buChar char="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 2" pitchFamily="18" charset="2"/>
                  <a:buChar char="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 2" pitchFamily="18" charset="2"/>
                  <a:buChar char="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 2" pitchFamily="18" charset="2"/>
                  <a:buChar char="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Wingdings 2" pitchFamily="18" charset="2"/>
                  <a:buChar char="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Wingdings 2" pitchFamily="18" charset="2"/>
                  <a:buChar char="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Wingdings 2" pitchFamily="18" charset="2"/>
                  <a:buChar char="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Wingdings 2" pitchFamily="18" charset="2"/>
                  <a:buChar char="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000" b="1" dirty="0"/>
                  <a:t>Main idea: </a:t>
                </a:r>
              </a:p>
              <a:p>
                <a:r>
                  <a:rPr lang="en-US" sz="2000" dirty="0"/>
                  <a:t>Apply “divide and conquer” to different regions of the graph. </a:t>
                </a:r>
              </a:p>
              <a:p>
                <a:endParaRPr lang="en-US" sz="2000" dirty="0"/>
              </a:p>
              <a:p>
                <a14:m>
                  <m:oMath xmlns:m="http://schemas.openxmlformats.org/officeDocument/2006/math">
                    <m:r>
                      <a:rPr lang="en-AU" sz="2000" b="1" i="1" smtClean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sz="2000" b="1" dirty="0"/>
                  <a:t>-clique isolating partitioning: </a:t>
                </a:r>
              </a:p>
              <a:p>
                <a:r>
                  <a:rPr lang="en-US" sz="2000" dirty="0"/>
                  <a:t>For each two partitioned subgraphs, they do not share any k-cliques. The original problem reduces to finding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′)</m:t>
                    </m:r>
                  </m:oMath>
                </a14:m>
                <a:r>
                  <a:rPr lang="en-US" sz="2000" dirty="0"/>
                  <a:t> in each partition. </a:t>
                </a:r>
              </a:p>
              <a:p>
                <a:endParaRPr lang="en-US" sz="2000" dirty="0"/>
              </a:p>
              <a:p>
                <a:r>
                  <a:rPr lang="en-US" sz="2000" b="1" dirty="0"/>
                  <a:t>An upper bound for each partition: </a:t>
                </a:r>
              </a:p>
              <a:p>
                <a:r>
                  <a:rPr lang="en-US" sz="2000" dirty="0"/>
                  <a:t>Given a subgraph </a:t>
                </a:r>
                <a14:m>
                  <m:oMath xmlns:m="http://schemas.openxmlformats.org/officeDocument/2006/math"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000" dirty="0"/>
                  <a:t>, its </a:t>
                </a:r>
                <a:r>
                  <a:rPr lang="en-AU" sz="1600" b="0" i="0" dirty="0">
                    <a:effectLst/>
                    <a:latin typeface="Arial" panose="020B0604020202020204" pitchFamily="34" charset="0"/>
                  </a:rPr>
                  <a:t>𝑘-clique density is bounded by: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1600" b="0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1600" b="0" i="1" smtClean="0">
                              <a:effectLst/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AU" sz="1600" b="0" i="1" smtClean="0">
                              <a:effectLst/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en-AU" sz="1600" b="0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AU" sz="1600" b="0" i="1" smtClean="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U" sz="1600" b="0" i="1" smtClean="0">
                                  <a:effectLst/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p>
                              <m:r>
                                <a:rPr lang="en-AU" sz="1600" b="0" i="1" smtClean="0">
                                  <a:effectLst/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AU" sz="1600" b="0" i="1" smtClean="0">
                          <a:effectLst/>
                          <a:latin typeface="Cambria Math" panose="02040503050406030204" pitchFamily="18" charset="0"/>
                        </a:rPr>
                        <m:t>≤</m:t>
                      </m:r>
                      <m:func>
                        <m:funcPr>
                          <m:ctrlPr>
                            <a:rPr lang="en-AU" sz="1600" b="0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AU" sz="1600" b="0" i="1" smtClean="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AU" sz="1600" b="0" i="0" smtClean="0">
                                  <a:effectLst/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AU" sz="1600" b="0" i="1" smtClean="0">
                                  <a:effectLst/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AU" sz="1600" b="0" i="1" smtClean="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AU" sz="1600" b="0" i="1" smtClean="0">
                                  <a:effectLst/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AU" sz="1600" b="0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AU" sz="1600" b="0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AU" sz="1600" b="0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AU" sz="1600" b="0" i="1" smtClean="0">
                                  <a:effectLst/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AU" sz="1600" b="0" i="1" smtClean="0">
                                  <a:effectLst/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AU" sz="1600" b="0" i="1" smtClean="0">
                                  <a:effectLst/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AU" sz="1600" b="0" i="1" smtClean="0">
                                  <a:effectLst/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  <m:r>
                                <a:rPr lang="en-AU" sz="1600" b="0" i="1" smtClean="0">
                                  <a:effectLst/>
                                  <a:latin typeface="Cambria Math" panose="02040503050406030204" pitchFamily="18" charset="0"/>
                                </a:rPr>
                                <m:t> )|</m:t>
                              </m:r>
                            </m:num>
                            <m:den>
                              <m:r>
                                <a:rPr lang="en-AU" sz="1600" b="0" i="1" smtClean="0">
                                  <a:effectLst/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2000" dirty="0"/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66" name="Text Placeholder 3">
                <a:extLst>
                  <a:ext uri="{FF2B5EF4-FFF2-40B4-BE49-F238E27FC236}">
                    <a16:creationId xmlns:a16="http://schemas.microsoft.com/office/drawing/2014/main" id="{4A7C8DC7-7FFE-F70A-7CE3-E7E10BB8BE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688" y="1246715"/>
                <a:ext cx="5040311" cy="5086008"/>
              </a:xfrm>
              <a:prstGeom prst="rect">
                <a:avLst/>
              </a:prstGeom>
              <a:blipFill>
                <a:blip r:embed="rId6"/>
                <a:stretch>
                  <a:fillRect l="-1256" t="-14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3" name="Picture 112">
            <a:extLst>
              <a:ext uri="{FF2B5EF4-FFF2-40B4-BE49-F238E27FC236}">
                <a16:creationId xmlns:a16="http://schemas.microsoft.com/office/drawing/2014/main" id="{1C3FE190-3A27-F609-279F-5540A110EBE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616" y="1246715"/>
            <a:ext cx="4334722" cy="229070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Text Placeholder 3">
                <a:extLst>
                  <a:ext uri="{FF2B5EF4-FFF2-40B4-BE49-F238E27FC236}">
                    <a16:creationId xmlns:a16="http://schemas.microsoft.com/office/drawing/2014/main" id="{71861D42-75C1-2712-BAF4-2546A868CA5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824853" y="3681859"/>
                <a:ext cx="5205485" cy="2028248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 2" pitchFamily="18" charset="2"/>
                  <a:buNone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 2" pitchFamily="18" charset="2"/>
                  <a:buChar char="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 2" pitchFamily="18" charset="2"/>
                  <a:buChar char="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 2" pitchFamily="18" charset="2"/>
                  <a:buChar char="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 2" pitchFamily="18" charset="2"/>
                  <a:buChar char="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Wingdings 2" pitchFamily="18" charset="2"/>
                  <a:buChar char="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Wingdings 2" pitchFamily="18" charset="2"/>
                  <a:buChar char="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Wingdings 2" pitchFamily="18" charset="2"/>
                  <a:buChar char="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Wingdings 2" pitchFamily="18" charset="2"/>
                  <a:buChar char="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600" dirty="0"/>
                  <a:t>When k = 3, the </a:t>
                </a:r>
                <a:r>
                  <a:rPr lang="en-AU" sz="1600" b="0" i="0" dirty="0">
                    <a:effectLst/>
                    <a:latin typeface="Arial" panose="020B0604020202020204" pitchFamily="34" charset="0"/>
                  </a:rPr>
                  <a:t>𝑘-clique-isolating partitions are </a:t>
                </a:r>
                <a14:m>
                  <m:oMath xmlns:m="http://schemas.openxmlformats.org/officeDocument/2006/math">
                    <m:r>
                      <a:rPr lang="en-AU" sz="1600" b="0" i="1" smtClean="0">
                        <a:effectLst/>
                        <a:latin typeface="Cambria Math" panose="02040503050406030204" pitchFamily="18" charset="0"/>
                      </a:rPr>
                      <m:t>𝐾</m:t>
                    </m:r>
                    <m:sSub>
                      <m:sSubPr>
                        <m:ctrlPr>
                          <a:rPr lang="en-AU" sz="1600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1600" b="0" i="1" smtClean="0">
                            <a:effectLst/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AU" sz="1600" b="0" i="1" smtClean="0">
                            <a:effectLst/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600" dirty="0"/>
                  <a:t> and </a:t>
                </a:r>
                <a14:m>
                  <m:oMath xmlns:m="http://schemas.openxmlformats.org/officeDocument/2006/math">
                    <m:r>
                      <a:rPr lang="en-AU" sz="1600" b="0" i="1" smtClean="0">
                        <a:latin typeface="Cambria Math" panose="02040503050406030204" pitchFamily="18" charset="0"/>
                      </a:rPr>
                      <m:t>𝐾</m:t>
                    </m:r>
                    <m:sSub>
                      <m:sSubPr>
                        <m:ctrlPr>
                          <a:rPr lang="en-AU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16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AU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600" dirty="0"/>
                  <a:t>. A suboptimal solution has a density of 23/11. </a:t>
                </a:r>
              </a:p>
              <a:p>
                <a:r>
                  <a:rPr lang="en-US" sz="1600" dirty="0"/>
                  <a:t>In </a:t>
                </a:r>
                <a14:m>
                  <m:oMath xmlns:m="http://schemas.openxmlformats.org/officeDocument/2006/math">
                    <m:r>
                      <a:rPr lang="en-AU" sz="1600" b="0" i="1" smtClean="0">
                        <a:effectLst/>
                        <a:latin typeface="Cambria Math" panose="02040503050406030204" pitchFamily="18" charset="0"/>
                      </a:rPr>
                      <m:t>𝐾</m:t>
                    </m:r>
                    <m:sSub>
                      <m:sSubPr>
                        <m:ctrlPr>
                          <a:rPr lang="en-AU" sz="1600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1600" b="0" i="1" smtClean="0">
                            <a:effectLst/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AU" sz="1600" b="0" i="1" smtClean="0">
                            <a:effectLst/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600" dirty="0"/>
                  <a:t>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AU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AU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sz="16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AU" sz="16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d>
                          <m:dPr>
                            <m:ctrlPr>
                              <a:rPr lang="en-AU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AU" sz="16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AU" sz="1600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AU" sz="1600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d>
                      </m:e>
                    </m:d>
                    <m:r>
                      <a:rPr lang="en-AU" sz="1600" b="0" i="1" smtClean="0">
                        <a:latin typeface="Cambria Math" panose="02040503050406030204" pitchFamily="18" charset="0"/>
                      </a:rPr>
                      <m:t> ≤</m:t>
                    </m:r>
                    <m:d>
                      <m:dPr>
                        <m:begChr m:val="|"/>
                        <m:endChr m:val="|"/>
                        <m:ctrlPr>
                          <a:rPr lang="en-AU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AU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sz="16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AU" sz="16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d>
                          <m:dPr>
                            <m:ctrlPr>
                              <a:rPr lang="en-AU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AU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AU" sz="16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AU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AU" sz="1600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AU" sz="1600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d>
                      </m:e>
                    </m:d>
                    <m:r>
                      <a:rPr lang="en-AU" sz="1600" b="0" i="1" smtClean="0">
                        <a:latin typeface="Cambria Math" panose="02040503050406030204" pitchFamily="18" charset="0"/>
                      </a:rPr>
                      <m:t>=9</m:t>
                    </m:r>
                  </m:oMath>
                </a14:m>
                <a:r>
                  <a:rPr lang="en-US" sz="1600" dirty="0"/>
                  <a:t>. The upper bound in </a:t>
                </a:r>
                <a14:m>
                  <m:oMath xmlns:m="http://schemas.openxmlformats.org/officeDocument/2006/math">
                    <m:r>
                      <a:rPr lang="en-AU" sz="1600" b="0" i="1" smtClean="0">
                        <a:latin typeface="Cambria Math" panose="02040503050406030204" pitchFamily="18" charset="0"/>
                      </a:rPr>
                      <m:t>𝐾</m:t>
                    </m:r>
                    <m:sSub>
                      <m:sSubPr>
                        <m:ctrlPr>
                          <a:rPr lang="en-AU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16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AU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600" dirty="0"/>
                  <a:t> is 9/3 = 3. </a:t>
                </a:r>
              </a:p>
              <a:p>
                <a:r>
                  <a:rPr lang="en-US" sz="1600" dirty="0"/>
                  <a:t>In </a:t>
                </a:r>
                <a14:m>
                  <m:oMath xmlns:m="http://schemas.openxmlformats.org/officeDocument/2006/math">
                    <m:r>
                      <a:rPr lang="en-AU" sz="1600" b="0" i="1" smtClean="0">
                        <a:effectLst/>
                        <a:latin typeface="Cambria Math" panose="02040503050406030204" pitchFamily="18" charset="0"/>
                      </a:rPr>
                      <m:t>𝐾</m:t>
                    </m:r>
                    <m:sSub>
                      <m:sSubPr>
                        <m:ctrlPr>
                          <a:rPr lang="en-AU" sz="1600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1600" b="0" i="1" smtClean="0">
                            <a:effectLst/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AU" sz="1600" b="0" i="1" smtClean="0"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600" dirty="0"/>
                  <a:t>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AU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AU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sz="16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AU" sz="16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d>
                          <m:dPr>
                            <m:ctrlPr>
                              <a:rPr lang="en-AU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AU" sz="16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AU" sz="1600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AU" sz="1600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d>
                      </m:e>
                    </m:d>
                    <m:r>
                      <a:rPr lang="en-AU" sz="1600" b="0" i="1" smtClean="0">
                        <a:latin typeface="Cambria Math" panose="02040503050406030204" pitchFamily="18" charset="0"/>
                      </a:rPr>
                      <m:t> ≤</m:t>
                    </m:r>
                    <m:d>
                      <m:dPr>
                        <m:begChr m:val="|"/>
                        <m:endChr m:val="|"/>
                        <m:ctrlPr>
                          <a:rPr lang="en-AU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AU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sz="16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AU" sz="16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d>
                          <m:dPr>
                            <m:ctrlPr>
                              <a:rPr lang="en-AU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AU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AU" sz="16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AU" sz="1600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sub>
                            </m:sSub>
                            <m:r>
                              <a:rPr lang="en-AU" sz="1600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AU" sz="1600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d>
                      </m:e>
                    </m:d>
                    <m:r>
                      <a:rPr lang="en-AU" sz="1600" b="0" i="1" smtClean="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lang="en-US" sz="1600" dirty="0"/>
                  <a:t>. The upper bound in </a:t>
                </a:r>
                <a14:m>
                  <m:oMath xmlns:m="http://schemas.openxmlformats.org/officeDocument/2006/math">
                    <m:r>
                      <a:rPr lang="en-AU" sz="1600" b="0" i="1" smtClean="0">
                        <a:latin typeface="Cambria Math" panose="02040503050406030204" pitchFamily="18" charset="0"/>
                      </a:rPr>
                      <m:t>𝐾</m:t>
                    </m:r>
                    <m:sSub>
                      <m:sSubPr>
                        <m:ctrlPr>
                          <a:rPr lang="en-AU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16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AU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600" dirty="0"/>
                  <a:t> is 6/3 = 2&lt; 23/11. </a:t>
                </a:r>
                <a14:m>
                  <m:oMath xmlns:m="http://schemas.openxmlformats.org/officeDocument/2006/math">
                    <m:r>
                      <a:rPr lang="en-AU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𝐾</m:t>
                    </m:r>
                    <m:sSub>
                      <m:sSubPr>
                        <m:ctrlPr>
                          <a:rPr lang="en-AU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AU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rgbClr val="FF0000"/>
                    </a:solidFill>
                  </a:rPr>
                  <a:t> is Pruned. </a:t>
                </a:r>
              </a:p>
              <a:p>
                <a:r>
                  <a:rPr lang="en-US" sz="1600" dirty="0">
                    <a:solidFill>
                      <a:srgbClr val="FF0000"/>
                    </a:solidFill>
                  </a:rPr>
                  <a:t>We proceed to 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AU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AU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AU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AU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>
                    <a:solidFill>
                      <a:srgbClr val="FF0000"/>
                    </a:solidFill>
                  </a:rPr>
                  <a:t> in </a:t>
                </a:r>
                <a14:m>
                  <m:oMath xmlns:m="http://schemas.openxmlformats.org/officeDocument/2006/math">
                    <m:r>
                      <a:rPr lang="en-AU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𝐾</m:t>
                    </m:r>
                    <m:sSub>
                      <m:sSubPr>
                        <m:ctrlPr>
                          <a:rPr lang="en-AU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AU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rgbClr val="FF0000"/>
                    </a:solidFill>
                  </a:rPr>
                  <a:t>.  </a:t>
                </a:r>
              </a:p>
            </p:txBody>
          </p:sp>
        </mc:Choice>
        <mc:Fallback xmlns="">
          <p:sp>
            <p:nvSpPr>
              <p:cNvPr id="114" name="Text Placeholder 3">
                <a:extLst>
                  <a:ext uri="{FF2B5EF4-FFF2-40B4-BE49-F238E27FC236}">
                    <a16:creationId xmlns:a16="http://schemas.microsoft.com/office/drawing/2014/main" id="{71861D42-75C1-2712-BAF4-2546A868CA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4853" y="3681859"/>
                <a:ext cx="5205485" cy="2028248"/>
              </a:xfrm>
              <a:prstGeom prst="rect">
                <a:avLst/>
              </a:prstGeom>
              <a:blipFill>
                <a:blip r:embed="rId8"/>
                <a:stretch>
                  <a:fillRect l="-487" t="-2484" b="-31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>
            <a:extLst>
              <a:ext uri="{FF2B5EF4-FFF2-40B4-BE49-F238E27FC236}">
                <a16:creationId xmlns:a16="http://schemas.microsoft.com/office/drawing/2014/main" id="{02CCF6CC-C516-865C-C1A5-F957A39341FE}"/>
              </a:ext>
            </a:extLst>
          </p:cNvPr>
          <p:cNvSpPr/>
          <p:nvPr/>
        </p:nvSpPr>
        <p:spPr>
          <a:xfrm>
            <a:off x="7369705" y="1824121"/>
            <a:ext cx="266282" cy="26628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3E39EAB-7118-0940-BAC7-68EBD14A64F1}"/>
              </a:ext>
            </a:extLst>
          </p:cNvPr>
          <p:cNvSpPr/>
          <p:nvPr/>
        </p:nvSpPr>
        <p:spPr>
          <a:xfrm>
            <a:off x="9343122" y="1825269"/>
            <a:ext cx="266282" cy="26628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04505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276"/>
    </mc:Choice>
    <mc:Fallback xmlns="">
      <p:transition spd="slow" advTm="562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/>
      <p:bldP spid="3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9B4B611-5C16-14CF-9DA6-6C596CEF0F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921" y="985799"/>
            <a:ext cx="4334722" cy="2290707"/>
          </a:xfrm>
          <a:prstGeom prst="rect">
            <a:avLst/>
          </a:prstGeom>
        </p:spPr>
      </p:pic>
      <p:sp>
        <p:nvSpPr>
          <p:cNvPr id="64" name="Text Placeholder 1">
            <a:extLst>
              <a:ext uri="{FF2B5EF4-FFF2-40B4-BE49-F238E27FC236}">
                <a16:creationId xmlns:a16="http://schemas.microsoft.com/office/drawing/2014/main" id="{489F1322-015E-7252-9F19-43794660CF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55688" y="432514"/>
            <a:ext cx="10261600" cy="481387"/>
          </a:xfrm>
        </p:spPr>
        <p:txBody>
          <a:bodyPr/>
          <a:lstStyle/>
          <a:p>
            <a:r>
              <a:rPr lang="en-AU" b="0" i="0" dirty="0">
                <a:effectLst/>
                <a:latin typeface="Arial" panose="020B0604020202020204" pitchFamily="34" charset="0"/>
              </a:rPr>
              <a:t>Optimizations: Clique-engagement-based reduction</a:t>
            </a:r>
            <a:endParaRPr lang="en-US" altLang="zh-C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3">
                <a:extLst>
                  <a:ext uri="{FF2B5EF4-FFF2-40B4-BE49-F238E27FC236}">
                    <a16:creationId xmlns:a16="http://schemas.microsoft.com/office/drawing/2014/main" id="{AB073FC8-E876-CEA7-E100-3361F292C9E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55689" y="1256046"/>
                <a:ext cx="5040312" cy="1328569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 2" pitchFamily="18" charset="2"/>
                  <a:buNone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 2" pitchFamily="18" charset="2"/>
                  <a:buChar char="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 2" pitchFamily="18" charset="2"/>
                  <a:buChar char="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 2" pitchFamily="18" charset="2"/>
                  <a:buChar char="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 2" pitchFamily="18" charset="2"/>
                  <a:buChar char="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Wingdings 2" pitchFamily="18" charset="2"/>
                  <a:buChar char="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Wingdings 2" pitchFamily="18" charset="2"/>
                  <a:buChar char="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Wingdings 2" pitchFamily="18" charset="2"/>
                  <a:buChar char="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Wingdings 2" pitchFamily="18" charset="2"/>
                  <a:buChar char="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000" b="1" dirty="0"/>
                  <a:t>Main idea: </a:t>
                </a:r>
              </a:p>
              <a:p>
                <a:r>
                  <a:rPr lang="en-US" sz="2000" dirty="0"/>
                  <a:t>Use the </a:t>
                </a:r>
                <a14:m>
                  <m:oMath xmlns:m="http://schemas.openxmlformats.org/officeDocument/2006/math"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000" dirty="0"/>
                  <a:t>-clique density of a sub-optimal solution to prune unpromising vertices with low </a:t>
                </a:r>
                <a14:m>
                  <m:oMath xmlns:m="http://schemas.openxmlformats.org/officeDocument/2006/math"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000" dirty="0"/>
                  <a:t>-clique engagements .</a:t>
                </a:r>
              </a:p>
            </p:txBody>
          </p:sp>
        </mc:Choice>
        <mc:Fallback xmlns="">
          <p:sp>
            <p:nvSpPr>
              <p:cNvPr id="2" name="Text Placeholder 3">
                <a:extLst>
                  <a:ext uri="{FF2B5EF4-FFF2-40B4-BE49-F238E27FC236}">
                    <a16:creationId xmlns:a16="http://schemas.microsoft.com/office/drawing/2014/main" id="{AB073FC8-E876-CEA7-E100-3361F292C9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689" y="1256046"/>
                <a:ext cx="5040312" cy="1328569"/>
              </a:xfrm>
              <a:prstGeom prst="rect">
                <a:avLst/>
              </a:prstGeom>
              <a:blipFill>
                <a:blip r:embed="rId7"/>
                <a:stretch>
                  <a:fillRect l="-1256" t="-4717" b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3">
                <a:extLst>
                  <a:ext uri="{FF2B5EF4-FFF2-40B4-BE49-F238E27FC236}">
                    <a16:creationId xmlns:a16="http://schemas.microsoft.com/office/drawing/2014/main" id="{C1277A84-86A1-2D21-4167-9FD1B827997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30710" y="3376935"/>
                <a:ext cx="5205485" cy="2252348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 2" pitchFamily="18" charset="2"/>
                  <a:buNone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 2" pitchFamily="18" charset="2"/>
                  <a:buChar char="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 2" pitchFamily="18" charset="2"/>
                  <a:buChar char="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 2" pitchFamily="18" charset="2"/>
                  <a:buChar char="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 2" pitchFamily="18" charset="2"/>
                  <a:buChar char="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Wingdings 2" pitchFamily="18" charset="2"/>
                  <a:buChar char="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Wingdings 2" pitchFamily="18" charset="2"/>
                  <a:buChar char="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Wingdings 2" pitchFamily="18" charset="2"/>
                  <a:buChar char="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Wingdings 2" pitchFamily="18" charset="2"/>
                  <a:buChar char="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AU" sz="2000" dirty="0"/>
                  <a:t>For vertex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AU" sz="2000" dirty="0"/>
                  <a:t>, 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AU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d>
                            <m:dPr>
                              <m:ctrlP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AU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AU" sz="20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AU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d>
                        </m:e>
                      </m:d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=1≤</m:t>
                      </m:r>
                      <m:f>
                        <m:fPr>
                          <m:ctrlPr>
                            <a:rPr lang="en-AU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23</m:t>
                          </m:r>
                        </m:num>
                        <m:den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  <a:p>
                <a:r>
                  <a:rPr lang="en-US" sz="2000" dirty="0"/>
                  <a:t>Thus, vertex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/>
                  <a:t> is pruned. The remaining vertices in shade are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all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in </a:t>
                </a:r>
                <a:r>
                  <a:rPr lang="en-US" sz="2000" dirty="0"/>
                  <a:t>the </a:t>
                </a:r>
                <a14:m>
                  <m:oMath xmlns:m="http://schemas.openxmlformats.org/officeDocument/2006/math"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000" dirty="0"/>
                  <a:t>-clique densest subgraph. </a:t>
                </a:r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6" name="Text Placeholder 3">
                <a:extLst>
                  <a:ext uri="{FF2B5EF4-FFF2-40B4-BE49-F238E27FC236}">
                    <a16:creationId xmlns:a16="http://schemas.microsoft.com/office/drawing/2014/main" id="{C1277A84-86A1-2D21-4167-9FD1B82799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0710" y="3376935"/>
                <a:ext cx="5205485" cy="2252348"/>
              </a:xfrm>
              <a:prstGeom prst="rect">
                <a:avLst/>
              </a:prstGeom>
              <a:blipFill>
                <a:blip r:embed="rId8"/>
                <a:stretch>
                  <a:fillRect l="-1217" t="-2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>
            <a:extLst>
              <a:ext uri="{FF2B5EF4-FFF2-40B4-BE49-F238E27FC236}">
                <a16:creationId xmlns:a16="http://schemas.microsoft.com/office/drawing/2014/main" id="{D65DC6B6-C1DC-D2C6-98BC-E649BE121961}"/>
              </a:ext>
            </a:extLst>
          </p:cNvPr>
          <p:cNvSpPr/>
          <p:nvPr/>
        </p:nvSpPr>
        <p:spPr>
          <a:xfrm>
            <a:off x="6792271" y="1957667"/>
            <a:ext cx="266282" cy="26628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1A48C9E1-BE24-AB3E-8F8A-9AA9B7415CD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86370" y="2724244"/>
                <a:ext cx="5040312" cy="2287806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 2" pitchFamily="18" charset="2"/>
                  <a:buNone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 2" pitchFamily="18" charset="2"/>
                  <a:buChar char="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 2" pitchFamily="18" charset="2"/>
                  <a:buChar char="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 2" pitchFamily="18" charset="2"/>
                  <a:buChar char="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 2" pitchFamily="18" charset="2"/>
                  <a:buChar char="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Wingdings 2" pitchFamily="18" charset="2"/>
                  <a:buChar char="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Wingdings 2" pitchFamily="18" charset="2"/>
                  <a:buChar char="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Wingdings 2" pitchFamily="18" charset="2"/>
                  <a:buChar char="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Wingdings 2" pitchFamily="18" charset="2"/>
                  <a:buChar char="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000" b="1" dirty="0"/>
                  <a:t>Lemma: </a:t>
                </a:r>
              </a:p>
              <a:p>
                <a:r>
                  <a:rPr lang="en-AU" sz="2000" dirty="0"/>
                  <a:t>Given any subgraph </a:t>
                </a:r>
                <a14:m>
                  <m:oMath xmlns:m="http://schemas.openxmlformats.org/officeDocument/2006/math"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AU" sz="2000" dirty="0"/>
                  <a:t> with a </a:t>
                </a:r>
                <a14:m>
                  <m:oMath xmlns:m="http://schemas.openxmlformats.org/officeDocument/2006/math"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AU" sz="2000" dirty="0"/>
                  <a:t>-clique density 𝜌 ′,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AU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</m:oMath>
                </a14:m>
                <a:r>
                  <a:rPr lang="en-AU" sz="2000" dirty="0"/>
                  <a:t> resides in the subgraph induced by the vertices </a:t>
                </a:r>
                <a:r>
                  <a:rPr lang="en-AU" sz="2000" dirty="0" err="1"/>
                  <a:t>s.t.</a:t>
                </a:r>
                <a:r>
                  <a:rPr lang="en-AU" sz="2000" dirty="0"/>
                  <a:t> 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AU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d>
                            <m:dPr>
                              <m:ctrlP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d>
                        </m:e>
                      </m:d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≥  </m:t>
                      </m:r>
                      <m:sSup>
                        <m:sSupPr>
                          <m:ctrlPr>
                            <a:rPr lang="en-AU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p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AU" sz="2000" dirty="0"/>
              </a:p>
              <a:p>
                <a:r>
                  <a:rPr lang="en-AU" sz="2000" dirty="0">
                    <a:solidFill>
                      <a:srgbClr val="FF0000"/>
                    </a:solidFill>
                  </a:rPr>
                  <a:t>The vertex </a:t>
                </a:r>
                <a14:m>
                  <m:oMath xmlns:m="http://schemas.openxmlformats.org/officeDocument/2006/math">
                    <m:r>
                      <a:rPr lang="en-AU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AU" sz="2000" dirty="0">
                    <a:solidFill>
                      <a:srgbClr val="FF0000"/>
                    </a:solidFill>
                  </a:rPr>
                  <a:t>-clique engagements can be easily updated by using the SCT*-Index.</a:t>
                </a:r>
              </a:p>
            </p:txBody>
          </p:sp>
        </mc:Choice>
        <mc:Fallback xmlns="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1A48C9E1-BE24-AB3E-8F8A-9AA9B7415C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6370" y="2724244"/>
                <a:ext cx="5040312" cy="2287806"/>
              </a:xfrm>
              <a:prstGeom prst="rect">
                <a:avLst/>
              </a:prstGeom>
              <a:blipFill>
                <a:blip r:embed="rId9"/>
                <a:stretch>
                  <a:fillRect l="-1256" t="-3315" r="-1256" b="-38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205992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186"/>
    </mc:Choice>
    <mc:Fallback xmlns="">
      <p:transition spd="slow" advTm="441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 animBg="1"/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1|10.4|0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|20.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2|5.6|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7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8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4|14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4|6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1|9.4|14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4"/>
</p:tagLst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25134</TotalTime>
  <Words>3246</Words>
  <Application>Microsoft Macintosh PowerPoint</Application>
  <PresentationFormat>Widescreen</PresentationFormat>
  <Paragraphs>377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等线</vt:lpstr>
      <vt:lpstr>Times</vt:lpstr>
      <vt:lpstr>Arial</vt:lpstr>
      <vt:lpstr>Calibri</vt:lpstr>
      <vt:lpstr>Calibri Light</vt:lpstr>
      <vt:lpstr>Cambria Math</vt:lpstr>
      <vt:lpstr>Courier New</vt:lpstr>
      <vt:lpstr>Times New Roman</vt:lpstr>
      <vt:lpstr>Wingdings</vt:lpstr>
      <vt:lpstr>Wingdings 2</vt:lpstr>
      <vt:lpstr>HDOfficeLightV0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Zhang Yuting</dc:creator>
  <cp:lastModifiedBy>Jerry He</cp:lastModifiedBy>
  <cp:revision>791</cp:revision>
  <dcterms:created xsi:type="dcterms:W3CDTF">2021-09-15T11:03:40Z</dcterms:created>
  <dcterms:modified xsi:type="dcterms:W3CDTF">2023-05-31T07:52:45Z</dcterms:modified>
</cp:coreProperties>
</file>