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7" r:id="rId2"/>
    <p:sldMasterId id="2147483672" r:id="rId3"/>
  </p:sldMasterIdLst>
  <p:notesMasterIdLst>
    <p:notesMasterId r:id="rId23"/>
  </p:notesMasterIdLst>
  <p:sldIdLst>
    <p:sldId id="302" r:id="rId4"/>
    <p:sldId id="279" r:id="rId5"/>
    <p:sldId id="294" r:id="rId6"/>
    <p:sldId id="281" r:id="rId7"/>
    <p:sldId id="282" r:id="rId8"/>
    <p:sldId id="292" r:id="rId9"/>
    <p:sldId id="283" r:id="rId10"/>
    <p:sldId id="297" r:id="rId11"/>
    <p:sldId id="284" r:id="rId12"/>
    <p:sldId id="285" r:id="rId13"/>
    <p:sldId id="293" r:id="rId14"/>
    <p:sldId id="288" r:id="rId15"/>
    <p:sldId id="303" r:id="rId16"/>
    <p:sldId id="289" r:id="rId17"/>
    <p:sldId id="290" r:id="rId18"/>
    <p:sldId id="298" r:id="rId19"/>
    <p:sldId id="299" r:id="rId20"/>
    <p:sldId id="301" r:id="rId21"/>
    <p:sldId id="29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6675" autoAdjust="0"/>
  </p:normalViewPr>
  <p:slideViewPr>
    <p:cSldViewPr snapToGrid="0">
      <p:cViewPr varScale="1">
        <p:scale>
          <a:sx n="46" d="100"/>
          <a:sy n="46" d="100"/>
        </p:scale>
        <p:origin x="20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1BE44-31A9-4FD2-8A2D-E008F968E444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6DCF4-5C17-45E0-920E-04F5C64FC7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41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DCF4-5C17-45E0-920E-04F5C64FC71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707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DCF4-5C17-45E0-920E-04F5C64FC71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95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DCF4-5C17-45E0-920E-04F5C64FC71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978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DCF4-5C17-45E0-920E-04F5C64FC71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827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DCF4-5C17-45E0-920E-04F5C64FC71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856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DCF4-5C17-45E0-920E-04F5C64FC71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89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DCF4-5C17-45E0-920E-04F5C64FC71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795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DCF4-5C17-45E0-920E-04F5C64FC71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763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DCF4-5C17-45E0-920E-04F5C64FC71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768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DCF4-5C17-45E0-920E-04F5C64FC71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051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DCF4-5C17-45E0-920E-04F5C64FC71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682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DCF4-5C17-45E0-920E-04F5C64FC71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21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DCF4-5C17-45E0-920E-04F5C64FC71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242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DCF4-5C17-45E0-920E-04F5C64FC71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01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DCF4-5C17-45E0-920E-04F5C64FC71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02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DCF4-5C17-45E0-920E-04F5C64FC71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177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DCF4-5C17-45E0-920E-04F5C64FC71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008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DCF4-5C17-45E0-920E-04F5C64FC71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630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DCF4-5C17-45E0-920E-04F5C64FC71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63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52D8F1-025F-1B45-BD8A-D1664CE56E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3346" y="-446589"/>
            <a:ext cx="7124888" cy="76747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976E31-1EA1-274A-A1AD-5915E61D3EEC}"/>
              </a:ext>
            </a:extLst>
          </p:cNvPr>
          <p:cNvSpPr/>
          <p:nvPr userDrawn="1"/>
        </p:nvSpPr>
        <p:spPr>
          <a:xfrm>
            <a:off x="10010233" y="0"/>
            <a:ext cx="2183586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NSW Sydney Logo">
            <a:extLst>
              <a:ext uri="{FF2B5EF4-FFF2-40B4-BE49-F238E27FC236}">
                <a16:creationId xmlns:a16="http://schemas.microsoft.com/office/drawing/2014/main" id="{F0BF8575-4955-BC4A-80DE-4BF637C59C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593240" y="522000"/>
            <a:ext cx="1188000" cy="1240241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6AF8517-E0F0-4998-8AA8-25A0DD8E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34C583A-86D7-4AD9-912C-AA86DC3545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358421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7D6A8-8593-4C21-938E-8349B6D2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A56A4-BCFE-444A-B799-3003156E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12C-0582-4404-AA0D-A067113C2482}" type="datetime1">
              <a:rPr lang="en-AU" altLang="zh-CN" smtClean="0"/>
              <a:t>29/06/2022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61598-FDFF-4254-A4A3-B4A9793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4BB6E-0C9C-4308-81D1-8B331EC1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542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421E-C230-4985-A55F-249E4712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1106-1747-47C6-AD4D-1ED87203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05EE-6C12-4B09-B328-5FC77196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49C5-ABBD-42CC-B7D6-1096CD3E639F}" type="datetime1">
              <a:rPr lang="en-AU" altLang="zh-CN" smtClean="0"/>
              <a:t>29/06/2022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7F1C5-E024-4AB0-B408-32F5C1A1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89FD8-71FE-4137-8FE6-DC2A193C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71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85695-8E0F-403A-9CD7-62C032F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5A9F9-AE68-4F94-9E5E-068EE373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A7560-CAFD-4E61-95FB-BDA485201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DD9F1-1A2C-48B2-B5C9-C73A7289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ECAC-6C97-4D51-A604-06581EE2F0A6}" type="datetime1">
              <a:rPr lang="en-AU" altLang="zh-CN" smtClean="0"/>
              <a:t>29/06/2022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D520C-6BAD-40E9-A2B0-8BFA8363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04E87-51E9-4833-AA93-39FB9ED7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2663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9467-6CA3-4111-A4AE-FFD0F459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9CDFA-8C89-4FC7-83CB-4B6BD3F03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0D324-2CEE-48D7-AB8D-9EB56FF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5C84E4-E747-422F-823D-ABB103E22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CBDB2-558E-4410-815E-BC17CE86E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73ABA-F022-4A2D-BC50-6EFA1A18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C646-C14E-456C-B07E-A556D104802A}" type="datetime1">
              <a:rPr lang="en-AU" altLang="zh-CN" smtClean="0"/>
              <a:t>29/06/2022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9AFDB-C42E-463D-B00B-B7C3F2C1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8F5CF-1000-4107-8B86-3544032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4993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7D6A8-8593-4C21-938E-8349B6D2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A56A4-BCFE-444A-B799-3003156E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12C-0582-4404-AA0D-A067113C2482}" type="datetime1">
              <a:rPr lang="en-AU" altLang="zh-CN" smtClean="0"/>
              <a:t>29/06/2022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61598-FDFF-4254-A4A3-B4A9793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4BB6E-0C9C-4308-81D1-8B331EC1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79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BC9DD3-2081-9D4A-BCDD-FD7DDC635932}"/>
              </a:ext>
            </a:extLst>
          </p:cNvPr>
          <p:cNvSpPr/>
          <p:nvPr userDrawn="1"/>
        </p:nvSpPr>
        <p:spPr>
          <a:xfrm>
            <a:off x="10010233" y="0"/>
            <a:ext cx="2183586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16367954-2926-486A-95D7-D57A05D0A1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67151" y="5261593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7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9CB962-B705-314A-93E0-7EFEF584C6D7}"/>
              </a:ext>
            </a:extLst>
          </p:cNvPr>
          <p:cNvSpPr/>
          <p:nvPr userDrawn="1"/>
        </p:nvSpPr>
        <p:spPr>
          <a:xfrm>
            <a:off x="1" y="1"/>
            <a:ext cx="5543550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8A4A11-68D0-0342-99AF-D474A68AB2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999759">
            <a:off x="1292068" y="-612610"/>
            <a:ext cx="5135041" cy="700233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0" y="-1"/>
            <a:ext cx="6663600" cy="5011200"/>
          </a:xfrm>
        </p:spPr>
        <p:txBody>
          <a:bodyPr/>
          <a:lstStyle/>
          <a:p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87B7DB84-DBF6-43D5-A225-64A86E32A4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2071" y="5320585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8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D9F833-BA4F-E348-9506-0D3D621C75CA}"/>
              </a:ext>
            </a:extLst>
          </p:cNvPr>
          <p:cNvSpPr/>
          <p:nvPr userDrawn="1"/>
        </p:nvSpPr>
        <p:spPr>
          <a:xfrm>
            <a:off x="6740525" y="1"/>
            <a:ext cx="5453294" cy="50157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FF675AE0-8F62-485C-BF3D-6598839BA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9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E16058-FC97-C34C-A94D-1AEBA1319CEF}"/>
              </a:ext>
            </a:extLst>
          </p:cNvPr>
          <p:cNvSpPr/>
          <p:nvPr userDrawn="1"/>
        </p:nvSpPr>
        <p:spPr>
          <a:xfrm>
            <a:off x="0" y="1"/>
            <a:ext cx="12191999" cy="50006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731078-F8F9-874A-9D19-CFDFD455C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597677">
            <a:off x="2348756" y="-999555"/>
            <a:ext cx="7882815" cy="9308122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D2519EB-A5E4-4600-B620-DAE568D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211200"/>
            <a:ext cx="11268000" cy="17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58515C2-9BB5-4C9A-BBC5-7F4A491DD6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21B83991-6CB1-46A6-A70E-59562F1A45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8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558CEE-1ED1-964F-9B8D-652B718B5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462306">
            <a:off x="290281" y="727049"/>
            <a:ext cx="6021559" cy="814966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2624400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77E20C77-3D0A-4A35-878B-F3D37CBE0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4630" y="526455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3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421E-C230-4985-A55F-249E4712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851"/>
            <a:ext cx="10515600" cy="77946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1106-1747-47C6-AD4D-1ED87203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424"/>
            <a:ext cx="10515600" cy="51245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05EE-6C12-4B09-B328-5FC77196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49C5-ABBD-42CC-B7D6-1096CD3E639F}" type="datetime1">
              <a:rPr lang="en-AU" altLang="zh-CN" smtClean="0"/>
              <a:t>29/06/2022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7F1C5-E024-4AB0-B408-32F5C1A1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89FD8-71FE-4137-8FE6-DC2A193C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047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85695-8E0F-403A-9CD7-62C032F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5A9F9-AE68-4F94-9E5E-068EE373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A7560-CAFD-4E61-95FB-BDA485201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DD9F1-1A2C-48B2-B5C9-C73A7289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ECAC-6C97-4D51-A604-06581EE2F0A6}" type="datetime1">
              <a:rPr lang="en-AU" altLang="zh-CN" smtClean="0"/>
              <a:t>29/06/2022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D520C-6BAD-40E9-A2B0-8BFA8363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04E87-51E9-4833-AA93-39FB9ED7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759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9467-6CA3-4111-A4AE-FFD0F459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9CDFA-8C89-4FC7-83CB-4B6BD3F03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0D324-2CEE-48D7-AB8D-9EB56FF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5C84E4-E747-422F-823D-ABB103E22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CBDB2-558E-4410-815E-BC17CE86E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73ABA-F022-4A2D-BC50-6EFA1A18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C646-C14E-456C-B07E-A556D104802A}" type="datetime1">
              <a:rPr lang="en-AU" altLang="zh-CN" smtClean="0"/>
              <a:t>29/06/2022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9AFDB-C42E-463D-B00B-B7C3F2C1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8F5CF-1000-4107-8B86-3544032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23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841D79-9C5E-1449-B506-564E0213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0093E-B476-CE4A-816B-226988C6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54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1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﻿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664CD-741D-4C8B-81A1-8F813AD1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9109C-5296-411A-BFAE-02503EAE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0800"/>
            <a:ext cx="10515600" cy="485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DF911-AF5C-4E26-A571-BA8DB3C79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B03ED-6D8D-4560-8879-C28C71632B93}" type="datetime1">
              <a:rPr lang="en-AU" altLang="zh-CN" smtClean="0"/>
              <a:t>29/06/2022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D8E53-B55F-4650-ADAB-27193A719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DCEA8-03AE-46AA-AD1B-6B051BA05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7CA2B4-C8AB-4F09-B260-BA7609DF079D}"/>
              </a:ext>
            </a:extLst>
          </p:cNvPr>
          <p:cNvSpPr/>
          <p:nvPr userDrawn="1"/>
        </p:nvSpPr>
        <p:spPr>
          <a:xfrm rot="5400000">
            <a:off x="5706290" y="372291"/>
            <a:ext cx="779419" cy="12192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NSW Sydney Logo">
            <a:extLst>
              <a:ext uri="{FF2B5EF4-FFF2-40B4-BE49-F238E27FC236}">
                <a16:creationId xmlns:a16="http://schemas.microsoft.com/office/drawing/2014/main" id="{84EF7EA2-D124-438C-BF7A-68B3D68783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1526898" y="6196827"/>
            <a:ext cx="540000" cy="5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﻿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664CD-741D-4C8B-81A1-8F813AD1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9109C-5296-411A-BFAE-02503EAE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DF911-AF5C-4E26-A571-BA8DB3C79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B03ED-6D8D-4560-8879-C28C71632B93}" type="datetime1">
              <a:rPr lang="en-AU" altLang="zh-CN" smtClean="0"/>
              <a:t>29/06/2022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D8E53-B55F-4650-ADAB-27193A719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DCEA8-03AE-46AA-AD1B-6B051BA05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7CA2B4-C8AB-4F09-B260-BA7609DF079D}"/>
              </a:ext>
            </a:extLst>
          </p:cNvPr>
          <p:cNvSpPr/>
          <p:nvPr userDrawn="1"/>
        </p:nvSpPr>
        <p:spPr>
          <a:xfrm rot="5400000">
            <a:off x="5706290" y="372291"/>
            <a:ext cx="779419" cy="12192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NSW Sydney Logo">
            <a:extLst>
              <a:ext uri="{FF2B5EF4-FFF2-40B4-BE49-F238E27FC236}">
                <a16:creationId xmlns:a16="http://schemas.microsoft.com/office/drawing/2014/main" id="{84EF7EA2-D124-438C-BF7A-68B3D68783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1526898" y="6196827"/>
            <a:ext cx="540000" cy="5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4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﻿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290.png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12" Type="http://schemas.openxmlformats.org/officeDocument/2006/relationships/image" Target="../media/image2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270.png"/><Relationship Id="rId5" Type="http://schemas.openxmlformats.org/officeDocument/2006/relationships/image" Target="../media/image42.png"/><Relationship Id="rId15" Type="http://schemas.openxmlformats.org/officeDocument/2006/relationships/image" Target="../media/image310.png"/><Relationship Id="rId10" Type="http://schemas.openxmlformats.org/officeDocument/2006/relationships/image" Target="../media/image260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3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12" Type="http://schemas.openxmlformats.org/officeDocument/2006/relationships/image" Target="../media/image4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420.png"/><Relationship Id="rId5" Type="http://schemas.openxmlformats.org/officeDocument/2006/relationships/image" Target="../media/image47.png"/><Relationship Id="rId10" Type="http://schemas.openxmlformats.org/officeDocument/2006/relationships/image" Target="../media/image410.png"/><Relationship Id="rId4" Type="http://schemas.openxmlformats.org/officeDocument/2006/relationships/image" Target="../media/image40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470.png"/><Relationship Id="rId5" Type="http://schemas.openxmlformats.org/officeDocument/2006/relationships/image" Target="../media/image460.png"/><Relationship Id="rId10" Type="http://schemas.openxmlformats.org/officeDocument/2006/relationships/image" Target="../media/image56.png"/><Relationship Id="rId4" Type="http://schemas.openxmlformats.org/officeDocument/2006/relationships/image" Target="../media/image45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81D4C65-EEE6-4841-8BB8-9BE63213B024}"/>
              </a:ext>
            </a:extLst>
          </p:cNvPr>
          <p:cNvSpPr txBox="1"/>
          <p:nvPr/>
        </p:nvSpPr>
        <p:spPr>
          <a:xfrm>
            <a:off x="632460" y="1408176"/>
            <a:ext cx="10927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ancy"/>
                <a:ea typeface="+mn-ea"/>
                <a:cs typeface="+mn-cs"/>
              </a:rPr>
              <a:t>Towards Real-Time Counting Shortest Cycles on Dynamic Graphs: A Hub Labeling Approach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lancy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7B4788-C10F-4FC6-9EAC-B9D7E7B6C156}"/>
              </a:ext>
            </a:extLst>
          </p:cNvPr>
          <p:cNvSpPr txBox="1"/>
          <p:nvPr/>
        </p:nvSpPr>
        <p:spPr>
          <a:xfrm>
            <a:off x="1912620" y="3422738"/>
            <a:ext cx="836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ancy"/>
                <a:ea typeface="+mn-ea"/>
                <a:cs typeface="+mn-cs"/>
              </a:rPr>
              <a:t>Qingshuai Feng, You Peng, Wenjie Zhang, Ying Zhang, Xuemin Lin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lancy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789EB0A7-F88A-47BB-81FB-78312E993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82" y="4489216"/>
            <a:ext cx="2599181" cy="1102683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FCE1D2-C421-4815-8E0A-9A6C30FD6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76" y="3972304"/>
            <a:ext cx="3575476" cy="213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9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3AC543-C3AE-4C1E-8317-A5741EFA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Bipartite Hub Labeling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C0D494D-52BB-4CDF-A819-5960AD6EB3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12578"/>
                <a:ext cx="10515600" cy="512454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AU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Couple-Vertex Skipping</a:t>
                </a:r>
              </a:p>
              <a:p>
                <a:pPr marL="573300" lvl="1" indent="-342900">
                  <a:buSzPct val="120000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receiving hub, skip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i="1" baseline="30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directly add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 1</a:t>
                </a:r>
              </a:p>
              <a:p>
                <a:pPr marL="1030500" lvl="2" indent="-342900">
                  <a:buSzPct val="120000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E.g., vertex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altLang="zh-CN" i="1" baseline="30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altLang="zh-CN" i="1" baseline="30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</m:t>
                    </m:r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030500" lvl="2" indent="-342900">
                  <a:buSzPct val="120000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3300" lvl="1" indent="-342900">
                  <a:buSzPct val="120000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as hub, only use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as hub, ignore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</m:t>
                    </m:r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030500" lvl="2" indent="-342900">
                  <a:buSzPct val="120000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E.g., vertex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en-US" altLang="zh-CN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en-US" altLang="zh-CN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</m:t>
                    </m:r>
                  </m:oMath>
                </a14:m>
                <a:endParaRPr lang="en-US" altLang="zh-CN" baseline="30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030500" lvl="2" indent="-342900">
                  <a:buSzPct val="120000"/>
                </a:pPr>
                <a:endParaRPr lang="en-US" altLang="zh-CN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3300" lvl="1" indent="-342900"/>
                <a:endParaRPr lang="en-AU" altLang="zh-CN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3300" lvl="1" indent="-342900">
                  <a:buSzPct val="120000"/>
                </a:pPr>
                <a:r>
                  <a:rPr lang="en-AU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each couple vertices </a:t>
                </a:r>
                <a14:m>
                  <m:oMath xmlns:m="http://schemas.openxmlformats.org/officeDocument/2006/math">
                    <m:r>
                      <a:rPr lang="en-AU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AU" altLang="zh-CN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AU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AU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AU" altLang="zh-CN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</m:t>
                    </m:r>
                  </m:oMath>
                </a14:m>
                <a:r>
                  <a:rPr lang="en-AU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only store one copy of label</a:t>
                </a:r>
              </a:p>
              <a:p>
                <a:pPr marL="573300" lvl="1" indent="-342900">
                  <a:buSzPct val="120000"/>
                </a:pPr>
                <a14:m>
                  <m:oMath xmlns:m="http://schemas.openxmlformats.org/officeDocument/2006/math">
                    <m:r>
                      <a:rPr lang="en-AU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AU" altLang="zh-CN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p>
                    </m:sSup>
                    <m:r>
                      <a:rPr lang="en-AU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AU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AU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AU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AU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AU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may exist in </a:t>
                </a:r>
                <a14:m>
                  <m:oMath xmlns:m="http://schemas.openxmlformats.org/officeDocument/2006/math">
                    <m:r>
                      <a:rPr lang="en-AU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AU" altLang="zh-CN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𝑜𝑢𝑡</m:t>
                    </m:r>
                    <m:r>
                      <a:rPr lang="en-AU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AU" altLang="zh-CN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p>
                    <m:r>
                      <a:rPr lang="en-AU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AU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9000" lvl="1" indent="-457200">
                  <a:buFont typeface="+mj-lt"/>
                  <a:buAutoNum type="arabicPeriod"/>
                </a:pP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C0D494D-52BB-4CDF-A819-5960AD6EB3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12578"/>
                <a:ext cx="10515600" cy="5124540"/>
              </a:xfrm>
              <a:blipFill>
                <a:blip r:embed="rId3"/>
                <a:stretch>
                  <a:fillRect l="-1043" t="-1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8245-045F-4A47-BBA1-A37922DA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10</a:t>
            </a:fld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owchart: Connector 9">
                <a:extLst>
                  <a:ext uri="{FF2B5EF4-FFF2-40B4-BE49-F238E27FC236}">
                    <a16:creationId xmlns:a16="http://schemas.microsoft.com/office/drawing/2014/main" id="{F5D835A3-CF17-4FD7-9967-E0FE84682BF3}"/>
                  </a:ext>
                </a:extLst>
              </p:cNvPr>
              <p:cNvSpPr/>
              <p:nvPr/>
            </p:nvSpPr>
            <p:spPr>
              <a:xfrm>
                <a:off x="5748704" y="4845157"/>
                <a:ext cx="427896" cy="427895"/>
              </a:xfrm>
              <a:prstGeom prst="flowChartConnector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miter lim="800000"/>
                <a:tailEnd type="triangl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AU" sz="20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AU" sz="200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Flowchart: Connector 9">
                <a:extLst>
                  <a:ext uri="{FF2B5EF4-FFF2-40B4-BE49-F238E27FC236}">
                    <a16:creationId xmlns:a16="http://schemas.microsoft.com/office/drawing/2014/main" id="{F5D835A3-CF17-4FD7-9967-E0FE84682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704" y="4845157"/>
                <a:ext cx="427896" cy="427895"/>
              </a:xfrm>
              <a:prstGeom prst="flowChartConnector">
                <a:avLst/>
              </a:prstGeom>
              <a:blipFill>
                <a:blip r:embed="rId4"/>
                <a:stretch>
                  <a:fillRect/>
                </a:stretch>
              </a:blipFill>
              <a:ln w="19050" cap="flat">
                <a:solidFill>
                  <a:schemeClr val="tx1"/>
                </a:solidFill>
                <a:miter lim="800000"/>
                <a:tailEnd type="triangle" w="sm" len="sm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lowchart: Connector 9">
                <a:extLst>
                  <a:ext uri="{FF2B5EF4-FFF2-40B4-BE49-F238E27FC236}">
                    <a16:creationId xmlns:a16="http://schemas.microsoft.com/office/drawing/2014/main" id="{C5C786B2-8EFF-4B76-9B68-9D67F7287A45}"/>
                  </a:ext>
                </a:extLst>
              </p:cNvPr>
              <p:cNvSpPr/>
              <p:nvPr/>
            </p:nvSpPr>
            <p:spPr>
              <a:xfrm>
                <a:off x="6549785" y="4845157"/>
                <a:ext cx="427896" cy="427895"/>
              </a:xfrm>
              <a:prstGeom prst="flowChartConnector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miter lim="800000"/>
                <a:tailEnd type="triangl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AU" sz="20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AU" sz="200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𝑜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Flowchart: Connector 9">
                <a:extLst>
                  <a:ext uri="{FF2B5EF4-FFF2-40B4-BE49-F238E27FC236}">
                    <a16:creationId xmlns:a16="http://schemas.microsoft.com/office/drawing/2014/main" id="{C5C786B2-8EFF-4B76-9B68-9D67F7287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785" y="4845157"/>
                <a:ext cx="427896" cy="427895"/>
              </a:xfrm>
              <a:prstGeom prst="flowChartConnector">
                <a:avLst/>
              </a:prstGeom>
              <a:blipFill>
                <a:blip r:embed="rId5"/>
                <a:stretch>
                  <a:fillRect l="-2703"/>
                </a:stretch>
              </a:blipFill>
              <a:ln w="19050" cap="flat">
                <a:solidFill>
                  <a:schemeClr val="tx1"/>
                </a:solidFill>
                <a:miter lim="800000"/>
                <a:tailEnd type="triangle" w="sm" len="sm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B4D7678-A646-4AD1-8465-0E453CD1FBB2}"/>
              </a:ext>
            </a:extLst>
          </p:cNvPr>
          <p:cNvCxnSpPr>
            <a:cxnSpLocks/>
            <a:stCxn id="9" idx="6"/>
            <a:endCxn id="27" idx="2"/>
          </p:cNvCxnSpPr>
          <p:nvPr/>
        </p:nvCxnSpPr>
        <p:spPr>
          <a:xfrm>
            <a:off x="6176600" y="5059105"/>
            <a:ext cx="373185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5D12A81-DE56-4C42-8298-17DA0667685F}"/>
              </a:ext>
            </a:extLst>
          </p:cNvPr>
          <p:cNvCxnSpPr>
            <a:cxnSpLocks/>
            <a:stCxn id="27" idx="6"/>
            <a:endCxn id="35" idx="2"/>
          </p:cNvCxnSpPr>
          <p:nvPr/>
        </p:nvCxnSpPr>
        <p:spPr>
          <a:xfrm>
            <a:off x="6977681" y="5059105"/>
            <a:ext cx="54707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Flowchart: Connector 9">
                <a:extLst>
                  <a:ext uri="{FF2B5EF4-FFF2-40B4-BE49-F238E27FC236}">
                    <a16:creationId xmlns:a16="http://schemas.microsoft.com/office/drawing/2014/main" id="{46FAA86E-06CA-45C4-ABC5-CD62B0C294A1}"/>
                  </a:ext>
                </a:extLst>
              </p:cNvPr>
              <p:cNvSpPr/>
              <p:nvPr/>
            </p:nvSpPr>
            <p:spPr>
              <a:xfrm>
                <a:off x="7524752" y="4845157"/>
                <a:ext cx="427896" cy="427895"/>
              </a:xfrm>
              <a:prstGeom prst="flowChartConnector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miter lim="800000"/>
                <a:tailEnd type="triangl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AU" sz="20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AU" sz="200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Flowchart: Connector 9">
                <a:extLst>
                  <a:ext uri="{FF2B5EF4-FFF2-40B4-BE49-F238E27FC236}">
                    <a16:creationId xmlns:a16="http://schemas.microsoft.com/office/drawing/2014/main" id="{46FAA86E-06CA-45C4-ABC5-CD62B0C294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52" y="4845157"/>
                <a:ext cx="427896" cy="427895"/>
              </a:xfrm>
              <a:prstGeom prst="flowChartConnector">
                <a:avLst/>
              </a:prstGeom>
              <a:blipFill>
                <a:blip r:embed="rId6"/>
                <a:stretch>
                  <a:fillRect/>
                </a:stretch>
              </a:blipFill>
              <a:ln w="19050" cap="flat">
                <a:solidFill>
                  <a:schemeClr val="tx1"/>
                </a:solidFill>
                <a:miter lim="800000"/>
                <a:tailEnd type="triangle" w="sm" len="sm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Flowchart: Connector 9">
                <a:extLst>
                  <a:ext uri="{FF2B5EF4-FFF2-40B4-BE49-F238E27FC236}">
                    <a16:creationId xmlns:a16="http://schemas.microsoft.com/office/drawing/2014/main" id="{A9FE82D7-B208-456C-B605-8EA803B552D2}"/>
                  </a:ext>
                </a:extLst>
              </p:cNvPr>
              <p:cNvSpPr/>
              <p:nvPr/>
            </p:nvSpPr>
            <p:spPr>
              <a:xfrm>
                <a:off x="8325833" y="4845157"/>
                <a:ext cx="427896" cy="427895"/>
              </a:xfrm>
              <a:prstGeom prst="flowChartConnector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miter lim="800000"/>
                <a:tailEnd type="triangl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AU" sz="20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AU" sz="200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𝑜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Flowchart: Connector 9">
                <a:extLst>
                  <a:ext uri="{FF2B5EF4-FFF2-40B4-BE49-F238E27FC236}">
                    <a16:creationId xmlns:a16="http://schemas.microsoft.com/office/drawing/2014/main" id="{A9FE82D7-B208-456C-B605-8EA803B552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833" y="4845157"/>
                <a:ext cx="427896" cy="427895"/>
              </a:xfrm>
              <a:prstGeom prst="flowChartConnector">
                <a:avLst/>
              </a:prstGeom>
              <a:blipFill>
                <a:blip r:embed="rId7"/>
                <a:stretch>
                  <a:fillRect l="-2740"/>
                </a:stretch>
              </a:blipFill>
              <a:ln w="19050" cap="flat">
                <a:solidFill>
                  <a:schemeClr val="tx1"/>
                </a:solidFill>
                <a:miter lim="800000"/>
                <a:tailEnd type="triangle" w="sm" len="sm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BE998E-29B0-4556-B8E2-2F764FE365C9}"/>
              </a:ext>
            </a:extLst>
          </p:cNvPr>
          <p:cNvCxnSpPr>
            <a:cxnSpLocks/>
            <a:stCxn id="35" idx="6"/>
            <a:endCxn id="36" idx="2"/>
          </p:cNvCxnSpPr>
          <p:nvPr/>
        </p:nvCxnSpPr>
        <p:spPr>
          <a:xfrm>
            <a:off x="7952648" y="5059105"/>
            <a:ext cx="373185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9EC6E57-CD7F-4545-ABE1-4265F4A30B31}"/>
              </a:ext>
            </a:extLst>
          </p:cNvPr>
          <p:cNvCxnSpPr>
            <a:cxnSpLocks/>
            <a:stCxn id="36" idx="6"/>
          </p:cNvCxnSpPr>
          <p:nvPr/>
        </p:nvCxnSpPr>
        <p:spPr>
          <a:xfrm>
            <a:off x="8753729" y="5059105"/>
            <a:ext cx="560742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Flowchart: Connector 9">
                <a:extLst>
                  <a:ext uri="{FF2B5EF4-FFF2-40B4-BE49-F238E27FC236}">
                    <a16:creationId xmlns:a16="http://schemas.microsoft.com/office/drawing/2014/main" id="{0461B862-6159-42C6-B1FF-09C0A600243D}"/>
                  </a:ext>
                </a:extLst>
              </p:cNvPr>
              <p:cNvSpPr/>
              <p:nvPr/>
            </p:nvSpPr>
            <p:spPr>
              <a:xfrm>
                <a:off x="3163535" y="4849189"/>
                <a:ext cx="427896" cy="427895"/>
              </a:xfrm>
              <a:prstGeom prst="flowChartConnector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miter lim="800000"/>
                <a:tailEnd type="triangl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AU" sz="200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Flowchart: Connector 9">
                <a:extLst>
                  <a:ext uri="{FF2B5EF4-FFF2-40B4-BE49-F238E27FC236}">
                    <a16:creationId xmlns:a16="http://schemas.microsoft.com/office/drawing/2014/main" id="{0461B862-6159-42C6-B1FF-09C0A60024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35" y="4849189"/>
                <a:ext cx="427896" cy="427895"/>
              </a:xfrm>
              <a:prstGeom prst="flowChartConnector">
                <a:avLst/>
              </a:prstGeom>
              <a:blipFill>
                <a:blip r:embed="rId8"/>
                <a:stretch>
                  <a:fillRect/>
                </a:stretch>
              </a:blipFill>
              <a:ln w="19050" cap="flat">
                <a:solidFill>
                  <a:schemeClr val="tx1"/>
                </a:solidFill>
                <a:miter lim="800000"/>
                <a:tailEnd type="triangle" w="sm" len="sm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Flowchart: Connector 9">
                <a:extLst>
                  <a:ext uri="{FF2B5EF4-FFF2-40B4-BE49-F238E27FC236}">
                    <a16:creationId xmlns:a16="http://schemas.microsoft.com/office/drawing/2014/main" id="{16443FE8-5F7B-4FF1-8569-AEF2D1FAF387}"/>
                  </a:ext>
                </a:extLst>
              </p:cNvPr>
              <p:cNvSpPr/>
              <p:nvPr/>
            </p:nvSpPr>
            <p:spPr>
              <a:xfrm>
                <a:off x="3964616" y="4849189"/>
                <a:ext cx="427896" cy="427895"/>
              </a:xfrm>
              <a:prstGeom prst="flowChartConnector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miter lim="800000"/>
                <a:tailEnd type="triangl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AU" sz="200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𝑜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Flowchart: Connector 9">
                <a:extLst>
                  <a:ext uri="{FF2B5EF4-FFF2-40B4-BE49-F238E27FC236}">
                    <a16:creationId xmlns:a16="http://schemas.microsoft.com/office/drawing/2014/main" id="{16443FE8-5F7B-4FF1-8569-AEF2D1FAF3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616" y="4849189"/>
                <a:ext cx="427896" cy="427895"/>
              </a:xfrm>
              <a:prstGeom prst="flowChartConnector">
                <a:avLst/>
              </a:prstGeom>
              <a:blipFill>
                <a:blip r:embed="rId9"/>
                <a:stretch>
                  <a:fillRect/>
                </a:stretch>
              </a:blipFill>
              <a:ln w="19050" cap="flat">
                <a:solidFill>
                  <a:schemeClr val="tx1"/>
                </a:solidFill>
                <a:miter lim="800000"/>
                <a:tailEnd type="triangle" w="sm" len="sm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EEBD244-BF74-4DF5-BA6E-34A1D508CC20}"/>
              </a:ext>
            </a:extLst>
          </p:cNvPr>
          <p:cNvCxnSpPr>
            <a:cxnSpLocks/>
            <a:stCxn id="42" idx="6"/>
            <a:endCxn id="43" idx="2"/>
          </p:cNvCxnSpPr>
          <p:nvPr/>
        </p:nvCxnSpPr>
        <p:spPr>
          <a:xfrm>
            <a:off x="3591431" y="5063137"/>
            <a:ext cx="373185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or: Curved 25">
            <a:extLst>
              <a:ext uri="{FF2B5EF4-FFF2-40B4-BE49-F238E27FC236}">
                <a16:creationId xmlns:a16="http://schemas.microsoft.com/office/drawing/2014/main" id="{129E11BF-993F-4230-8801-F6A3925561B3}"/>
              </a:ext>
            </a:extLst>
          </p:cNvPr>
          <p:cNvCxnSpPr>
            <a:cxnSpLocks/>
            <a:stCxn id="43" idx="5"/>
            <a:endCxn id="9" idx="1"/>
          </p:cNvCxnSpPr>
          <p:nvPr/>
        </p:nvCxnSpPr>
        <p:spPr>
          <a:xfrm rot="5400000" flipH="1" flipV="1">
            <a:off x="4917308" y="4320361"/>
            <a:ext cx="306599" cy="1481520"/>
          </a:xfrm>
          <a:prstGeom prst="curvedConnector5">
            <a:avLst>
              <a:gd name="adj1" fmla="val -40387"/>
              <a:gd name="adj2" fmla="val 50000"/>
              <a:gd name="adj3" fmla="val 140386"/>
            </a:avLst>
          </a:prstGeom>
          <a:ln w="19050" cap="flat">
            <a:solidFill>
              <a:schemeClr val="tx1"/>
            </a:solidFill>
            <a:miter lim="800000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36C9DB3-F5D3-48A2-A0A3-0AA833ACD6B8}"/>
                  </a:ext>
                </a:extLst>
              </p:cNvPr>
              <p:cNvSpPr txBox="1"/>
              <p:nvPr/>
            </p:nvSpPr>
            <p:spPr>
              <a:xfrm>
                <a:off x="5465706" y="5290503"/>
                <a:ext cx="993892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8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36C9DB3-F5D3-48A2-A0A3-0AA833ACD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706" y="5290503"/>
                <a:ext cx="993892" cy="392993"/>
              </a:xfrm>
              <a:prstGeom prst="rect">
                <a:avLst/>
              </a:prstGeom>
              <a:blipFill>
                <a:blip r:embed="rId10"/>
                <a:stretch>
                  <a:fillRect l="-1840" r="-3067"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81F23A3-A533-4B71-9EB2-BBEA180523FD}"/>
                  </a:ext>
                </a:extLst>
              </p:cNvPr>
              <p:cNvSpPr txBox="1"/>
              <p:nvPr/>
            </p:nvSpPr>
            <p:spPr>
              <a:xfrm>
                <a:off x="7027806" y="5287800"/>
                <a:ext cx="1511975" cy="378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+2, 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8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81F23A3-A533-4B71-9EB2-BBEA18052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806" y="5287800"/>
                <a:ext cx="1511975" cy="378245"/>
              </a:xfrm>
              <a:prstGeom prst="rect">
                <a:avLst/>
              </a:prstGeom>
              <a:blipFill>
                <a:blip r:embed="rId11"/>
                <a:stretch>
                  <a:fillRect l="-1210"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F470364-E406-433C-8B72-8D78F6AF1868}"/>
                  </a:ext>
                </a:extLst>
              </p:cNvPr>
              <p:cNvSpPr txBox="1"/>
              <p:nvPr/>
            </p:nvSpPr>
            <p:spPr>
              <a:xfrm>
                <a:off x="2880537" y="5273052"/>
                <a:ext cx="993892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 0, 1)</m:t>
                    </m:r>
                  </m:oMath>
                </a14:m>
                <a:r>
                  <a:rPr lang="zh-CN" altLang="en-US" sz="18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F470364-E406-433C-8B72-8D78F6AF1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537" y="5273052"/>
                <a:ext cx="993892" cy="392993"/>
              </a:xfrm>
              <a:prstGeom prst="rect">
                <a:avLst/>
              </a:prstGeom>
              <a:blipFill>
                <a:blip r:embed="rId12"/>
                <a:stretch>
                  <a:fillRect l="-1840" r="-3067"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B3D381-988C-4ECC-8B20-196018A76571}"/>
                  </a:ext>
                </a:extLst>
              </p:cNvPr>
              <p:cNvSpPr txBox="1"/>
              <p:nvPr/>
            </p:nvSpPr>
            <p:spPr>
              <a:xfrm>
                <a:off x="6061030" y="4384764"/>
                <a:ext cx="1511975" cy="378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sz="1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1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altLang="zh-CN" sz="1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1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8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B3D381-988C-4ECC-8B20-196018A76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030" y="4384764"/>
                <a:ext cx="1511975" cy="378245"/>
              </a:xfrm>
              <a:prstGeom prst="rect">
                <a:avLst/>
              </a:prstGeom>
              <a:blipFill>
                <a:blip r:embed="rId13"/>
                <a:stretch>
                  <a:fillRect l="-1210"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39E5576-62E8-4150-8211-40277DABD147}"/>
                  </a:ext>
                </a:extLst>
              </p:cNvPr>
              <p:cNvSpPr txBox="1"/>
              <p:nvPr/>
            </p:nvSpPr>
            <p:spPr>
              <a:xfrm>
                <a:off x="7840943" y="4384764"/>
                <a:ext cx="1511975" cy="378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sz="1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1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+3, </m:t>
                    </m:r>
                    <m:r>
                      <a:rPr lang="en-US" altLang="zh-CN" sz="1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1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8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39E5576-62E8-4150-8211-40277DABD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943" y="4384764"/>
                <a:ext cx="1511975" cy="378245"/>
              </a:xfrm>
              <a:prstGeom prst="rect">
                <a:avLst/>
              </a:prstGeom>
              <a:blipFill>
                <a:blip r:embed="rId14"/>
                <a:stretch>
                  <a:fillRect l="-1210"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C2B93A1-0862-4E14-BC86-F1BE9FFC4C5C}"/>
                  </a:ext>
                </a:extLst>
              </p:cNvPr>
              <p:cNvSpPr txBox="1"/>
              <p:nvPr/>
            </p:nvSpPr>
            <p:spPr>
              <a:xfrm>
                <a:off x="3650398" y="4382838"/>
                <a:ext cx="1056332" cy="378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sz="1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, 1, 1)</m:t>
                    </m:r>
                  </m:oMath>
                </a14:m>
                <a:r>
                  <a:rPr lang="zh-CN" altLang="en-US" sz="18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C2B93A1-0862-4E14-BC86-F1BE9FFC4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398" y="4382838"/>
                <a:ext cx="1056332" cy="378245"/>
              </a:xfrm>
              <a:prstGeom prst="rect">
                <a:avLst/>
              </a:prstGeom>
              <a:blipFill>
                <a:blip r:embed="rId15"/>
                <a:stretch>
                  <a:fillRect l="-1734"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40C869CE-1126-4D4E-9AFF-4AA4B31FE111}"/>
              </a:ext>
            </a:extLst>
          </p:cNvPr>
          <p:cNvCxnSpPr>
            <a:stCxn id="57" idx="2"/>
            <a:endCxn id="58" idx="2"/>
          </p:cNvCxnSpPr>
          <p:nvPr/>
        </p:nvCxnSpPr>
        <p:spPr>
          <a:xfrm rot="5400000" flipH="1" flipV="1">
            <a:off x="6864497" y="4764200"/>
            <a:ext cx="17451" cy="1821142"/>
          </a:xfrm>
          <a:prstGeom prst="curvedConnector3">
            <a:avLst>
              <a:gd name="adj1" fmla="val -1309954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23A3AAAC-CF6E-4D52-A88A-6E1298955806}"/>
              </a:ext>
            </a:extLst>
          </p:cNvPr>
          <p:cNvSpPr/>
          <p:nvPr/>
        </p:nvSpPr>
        <p:spPr>
          <a:xfrm>
            <a:off x="1203648" y="2773955"/>
            <a:ext cx="9445301" cy="1874149"/>
          </a:xfrm>
          <a:prstGeom prst="roundRect">
            <a:avLst>
              <a:gd name="adj" fmla="val 13493"/>
            </a:avLst>
          </a:prstGeom>
          <a:solidFill>
            <a:schemeClr val="accent1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3AC543-C3AE-4C1E-8317-A5741EFA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Counting Shortest Cycle (CSC) index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C0D494D-52BB-4CDF-A819-5960AD6EB3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7531" y="1017251"/>
                <a:ext cx="10515600" cy="512454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CSC Index</a:t>
                </a:r>
              </a:p>
              <a:p>
                <a:pPr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None/>
                </a:pPr>
                <a:endParaRPr lang="en-US" altLang="zh-CN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Query evaluation</a:t>
                </a:r>
              </a:p>
              <a:p>
                <a:pPr>
                  <a:buNone/>
                </a:pP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𝑆𝐶𝐶𝑛𝑡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):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>
                  <a:buSzPct val="100000"/>
                  <a:buNone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Through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=4+3=7,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𝑐𝑜𝑢𝑛𝑡𝑖𝑛𝑔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=2∗1=2</m:t>
                    </m:r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SzPct val="100000"/>
                  <a:buNone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Through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=0+7=7,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𝑐𝑜𝑢𝑛𝑡𝑖𝑛𝑔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=1∗1=1</m:t>
                    </m:r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SzPct val="100000"/>
                  <a:buNone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𝑆𝐶𝐶𝑛𝑡</m:t>
                    </m:r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  <m:r>
                          <a:rPr lang="en-US" altLang="zh-CN" sz="2400" i="1" baseline="-2500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</m:e>
                    </m:d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2+1=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3 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 shortest cycle length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(7+1)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 = 4</m:t>
                    </m:r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Index Time: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zh-CN" alt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Index Size: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a graph with treewidth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average out-degree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average in-degree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C0D494D-52BB-4CDF-A819-5960AD6EB3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531" y="1017251"/>
                <a:ext cx="10515600" cy="5124540"/>
              </a:xfrm>
              <a:blipFill>
                <a:blip r:embed="rId3"/>
                <a:stretch>
                  <a:fillRect l="-986" t="-2021" b="-7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8245-045F-4A47-BBA1-A37922DA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11</a:t>
            </a:fld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ABE98CB1-3D09-46F0-90E8-475A1254FD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7206000"/>
                  </p:ext>
                </p:extLst>
              </p:nvPr>
            </p:nvGraphicFramePr>
            <p:xfrm>
              <a:off x="2948623" y="1510253"/>
              <a:ext cx="3888000" cy="695960"/>
            </p:xfrm>
            <a:graphic>
              <a:graphicData uri="http://schemas.openxmlformats.org/drawingml/2006/table">
                <a:tbl>
                  <a:tblPr bandRow="1">
                    <a:tableStyleId>{D7AC3CCA-C797-4891-BE02-D94E43425B78}</a:tableStyleId>
                  </a:tblPr>
                  <a:tblGrid>
                    <a:gridCol w="1068390">
                      <a:extLst>
                        <a:ext uri="{9D8B030D-6E8A-4147-A177-3AD203B41FA5}">
                          <a16:colId xmlns:a16="http://schemas.microsoft.com/office/drawing/2014/main" val="2866168840"/>
                        </a:ext>
                      </a:extLst>
                    </a:gridCol>
                    <a:gridCol w="2819610">
                      <a:extLst>
                        <a:ext uri="{9D8B030D-6E8A-4147-A177-3AD203B41FA5}">
                          <a16:colId xmlns:a16="http://schemas.microsoft.com/office/drawing/2014/main" val="3013556951"/>
                        </a:ext>
                      </a:extLst>
                    </a:gridCol>
                  </a:tblGrid>
                  <a:tr h="342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altLang="zh-CN" sz="1600" b="1" smtClean="0">
                                        <a:latin typeface="Cambria Math" panose="02040503050406030204" pitchFamily="18" charset="0"/>
                                      </a:rPr>
                                      <m:t>𝒊𝒏</m:t>
                                    </m:r>
                                  </m:sub>
                                </m:sSub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b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1600" b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altLang="zh-CN" sz="1600" b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4, 2)</m:t>
                              </m:r>
                            </m:oMath>
                          </a14:m>
                          <a:r>
                            <a:rPr lang="zh-CN" altLang="en-US" sz="1600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altLang="zh-CN" sz="1600" b="0" smtClean="0">
                                  <a:latin typeface="Cambria Math" panose="02040503050406030204" pitchFamily="18" charset="0"/>
                                </a:rPr>
                                <m:t>, 0, 1)</m:t>
                              </m:r>
                            </m:oMath>
                          </a14:m>
                          <a:endParaRPr lang="zh-CN" alt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4598982"/>
                      </a:ext>
                    </a:extLst>
                  </a:tr>
                  <a:tr h="342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altLang="zh-CN" sz="1600" b="1" smtClean="0">
                                        <a:latin typeface="Cambria Math" panose="02040503050406030204" pitchFamily="18" charset="0"/>
                                      </a:rPr>
                                      <m:t>𝒐𝒖𝒕</m:t>
                                    </m:r>
                                  </m:sub>
                                </m:sSub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bSup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CN" sz="1600" b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altLang="zh-CN" sz="1600" b="0" smtClean="0">
                                  <a:latin typeface="Cambria Math" panose="02040503050406030204" pitchFamily="18" charset="0"/>
                                </a:rPr>
                                <m:t>, 3, 1)</m:t>
                              </m:r>
                            </m:oMath>
                          </a14:m>
                          <a:r>
                            <a:rPr lang="zh-CN" alt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smtClean="0">
                                  <a:solidFill>
                                    <a:srgbClr val="996633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solidFill>
                                        <a:srgbClr val="99663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smtClean="0">
                                      <a:solidFill>
                                        <a:srgbClr val="996633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b="0" smtClean="0">
                                      <a:solidFill>
                                        <a:srgbClr val="996633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  <m:sup>
                                  <m:r>
                                    <a:rPr lang="en-US" altLang="zh-CN" sz="1600" b="0" smtClean="0">
                                      <a:solidFill>
                                        <a:srgbClr val="99663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altLang="zh-CN" sz="1600" b="0" smtClean="0">
                                  <a:solidFill>
                                    <a:srgbClr val="996633"/>
                                  </a:solidFill>
                                  <a:latin typeface="Cambria Math" panose="02040503050406030204" pitchFamily="18" charset="0"/>
                                </a:rPr>
                                <m:t>, 7, 1)</m:t>
                              </m:r>
                            </m:oMath>
                          </a14:m>
                          <a:r>
                            <a:rPr lang="zh-CN" altLang="en-US" sz="1600" dirty="0">
                              <a:solidFill>
                                <a:srgbClr val="996633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bSup>
                              <m:r>
                                <a:rPr lang="en-US" altLang="zh-CN" sz="1600" b="0" smtClean="0">
                                  <a:latin typeface="Cambria Math" panose="02040503050406030204" pitchFamily="18" charset="0"/>
                                </a:rPr>
                                <m:t>, 0, 1)</m:t>
                              </m:r>
                            </m:oMath>
                          </a14:m>
                          <a:endParaRPr lang="zh-CN" alt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52578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ABE98CB1-3D09-46F0-90E8-475A1254FD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7206000"/>
                  </p:ext>
                </p:extLst>
              </p:nvPr>
            </p:nvGraphicFramePr>
            <p:xfrm>
              <a:off x="2948623" y="1510253"/>
              <a:ext cx="3888000" cy="699644"/>
            </p:xfrm>
            <a:graphic>
              <a:graphicData uri="http://schemas.openxmlformats.org/drawingml/2006/table">
                <a:tbl>
                  <a:tblPr bandRow="1">
                    <a:tableStyleId>{D7AC3CCA-C797-4891-BE02-D94E43425B78}</a:tableStyleId>
                  </a:tblPr>
                  <a:tblGrid>
                    <a:gridCol w="1068390">
                      <a:extLst>
                        <a:ext uri="{9D8B030D-6E8A-4147-A177-3AD203B41FA5}">
                          <a16:colId xmlns:a16="http://schemas.microsoft.com/office/drawing/2014/main" val="2866168840"/>
                        </a:ext>
                      </a:extLst>
                    </a:gridCol>
                    <a:gridCol w="2819610">
                      <a:extLst>
                        <a:ext uri="{9D8B030D-6E8A-4147-A177-3AD203B41FA5}">
                          <a16:colId xmlns:a16="http://schemas.microsoft.com/office/drawing/2014/main" val="3013556951"/>
                        </a:ext>
                      </a:extLst>
                    </a:gridCol>
                  </a:tblGrid>
                  <a:tr h="34982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568" t="-1724" r="-264205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8229" t="-1724" r="-432" b="-1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4598982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568" t="-101724" r="-264205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8229" t="-101724" r="-432" b="-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52578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4A4A9DB-AA71-44FB-9EB5-B65F93F002CA}"/>
                  </a:ext>
                </a:extLst>
              </p:cNvPr>
              <p:cNvSpPr txBox="1"/>
              <p:nvPr/>
            </p:nvSpPr>
            <p:spPr>
              <a:xfrm>
                <a:off x="3278427" y="1017251"/>
                <a:ext cx="3407405" cy="465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u="none" strike="noStrike" baseline="0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200" b="0" i="1" u="none" strike="noStrike" baseline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2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sz="2200" b="0" i="1" u="none" strike="noStrike" baseline="0" dirty="0">
                        <a:latin typeface="Cambria Math" panose="02040503050406030204" pitchFamily="18" charset="0"/>
                      </a:rPr>
                      <m:t>≺</m:t>
                    </m:r>
                    <m:sSubSup>
                      <m:sSubSupPr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bSup>
                    <m:r>
                      <a:rPr lang="en-US" altLang="zh-CN" sz="2200" i="1" dirty="0">
                        <a:latin typeface="Cambria Math" panose="02040503050406030204" pitchFamily="18" charset="0"/>
                      </a:rPr>
                      <m:t>≺</m:t>
                    </m:r>
                    <m:sSubSup>
                      <m:sSubSupPr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</a:rPr>
                      <m:t>≺</m:t>
                    </m:r>
                    <m:sSubSup>
                      <m:sSubSupPr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bSup>
                  </m:oMath>
                </a14:m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</a:rPr>
                      <m:t>≺</m:t>
                    </m:r>
                    <m:sSubSup>
                      <m:sSubSupPr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4A4A9DB-AA71-44FB-9EB5-B65F93F00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427" y="1017251"/>
                <a:ext cx="3407405" cy="465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FC97C616-FFA1-4FE1-B0F2-60308384A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953" y="1099782"/>
            <a:ext cx="3647516" cy="159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27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3AC543-C3AE-4C1E-8317-A5741EFA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Insertion Update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8245-045F-4A47-BBA1-A37922DA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12</a:t>
            </a:fld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0813736-B014-4B0B-9DD5-4163143A56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7531" y="1017251"/>
                <a:ext cx="10515600" cy="512454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Edge Insertion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0813736-B014-4B0B-9DD5-4163143A5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531" y="1017251"/>
                <a:ext cx="10515600" cy="5124540"/>
              </a:xfrm>
              <a:blipFill>
                <a:blip r:embed="rId3"/>
                <a:stretch>
                  <a:fillRect l="-986" t="-20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7EC7953-E9F5-43BF-8103-82A4B66EEA97}"/>
              </a:ext>
            </a:extLst>
          </p:cNvPr>
          <p:cNvSpPr/>
          <p:nvPr/>
        </p:nvSpPr>
        <p:spPr>
          <a:xfrm>
            <a:off x="957165" y="1578875"/>
            <a:ext cx="10277669" cy="421376"/>
          </a:xfrm>
          <a:prstGeom prst="rect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0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shortest distance between any pair of vertices does not grow with the addition of a new edge.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1A89A0-BED2-4C10-88B2-4F3299E8FA6A}"/>
                  </a:ext>
                </a:extLst>
              </p:cNvPr>
              <p:cNvSpPr/>
              <p:nvPr/>
            </p:nvSpPr>
            <p:spPr>
              <a:xfrm>
                <a:off x="966496" y="2214810"/>
                <a:ext cx="10277669" cy="7760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2000" b="0" i="0" u="none" strike="noStrike" baseline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US" altLang="zh-CN" sz="2000" b="1" i="0" u="none" strike="noStrike" baseline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affected hubs </a:t>
                </a:r>
                <a:r>
                  <a:rPr lang="en-US" altLang="zh-CN" sz="2000" b="0" i="0" u="none" strike="noStrike" baseline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associated with </a:t>
                </a:r>
                <a14:m>
                  <m:oMath xmlns:m="http://schemas.openxmlformats.org/officeDocument/2006/math"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altLang="zh-CN" sz="2000" b="0" i="0" u="none" strike="noStrike" baseline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h𝑢𝑏</m:t>
                    </m:r>
                    <m:r>
                      <a:rPr lang="en-US" altLang="zh-CN" sz="2000" b="0" i="1" u="none" strike="noStrike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= {</m:t>
                    </m:r>
                    <m:r>
                      <a:rPr lang="en-US" altLang="zh-CN" sz="2000" b="0" i="1" u="none" strike="noStrike" baseline="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en-US" altLang="zh-CN" sz="2000" b="0" i="1" u="none" strike="noStrike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|(</m:t>
                    </m:r>
                    <m:r>
                      <a:rPr lang="en-US" altLang="zh-CN" sz="2000" b="0" i="1" u="none" strike="noStrike" baseline="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en-US" altLang="zh-CN" sz="2000" b="0" i="1" u="none" strike="noStrike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∈</m:t>
                    </m:r>
                    <m:sSub>
                      <m:sSubPr>
                        <m:ctrlPr>
                          <a:rPr lang="en-US" altLang="zh-CN" sz="2000" b="0" i="1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000" b="0" i="1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𝑖𝑛</m:t>
                        </m:r>
                      </m:sub>
                    </m:sSub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)} </m:t>
                    </m:r>
                  </m:oMath>
                </a14:m>
                <a:r>
                  <a:rPr lang="en-US" altLang="zh-CN" sz="2000" b="0" i="0" u="none" strike="noStrike" baseline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the </a:t>
                </a:r>
                <a:r>
                  <a:rPr lang="en-US" altLang="zh-CN" sz="2000" b="1" i="0" u="none" strike="noStrike" baseline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affected hubs</a:t>
                </a:r>
                <a:r>
                  <a:rPr lang="en-US" altLang="zh-CN" sz="2000" b="0" i="0" u="none" strike="noStrike" baseline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related to </a:t>
                </a:r>
                <a14:m>
                  <m:oMath xmlns:m="http://schemas.openxmlformats.org/officeDocument/2006/math"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altLang="zh-CN" sz="2000" b="0" i="0" u="none" strike="noStrike" baseline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h𝑢𝑏</m:t>
                    </m:r>
                    <m:r>
                      <a:rPr lang="en-US" altLang="zh-CN" sz="2000" b="0" i="1" u="none" strike="noStrike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= {</m:t>
                    </m:r>
                    <m:r>
                      <a:rPr lang="en-US" altLang="zh-CN" sz="2000" b="0" i="1" u="none" strike="noStrike" baseline="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en-US" altLang="zh-CN" sz="2000" b="0" i="1" u="none" strike="noStrike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|(</m:t>
                    </m:r>
                    <m:r>
                      <a:rPr lang="en-US" altLang="zh-CN" sz="2000" b="0" i="1" u="none" strike="noStrike" baseline="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en-US" altLang="zh-CN" sz="2000" b="0" i="1" u="none" strike="noStrike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∈</m:t>
                    </m:r>
                    <m:sSub>
                      <m:sSubPr>
                        <m:ctrlPr>
                          <a:rPr lang="en-US" altLang="zh-CN" sz="2000" b="0" i="1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000" b="0" i="1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𝑜𝑢𝑡</m:t>
                        </m:r>
                      </m:sub>
                    </m:sSub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(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)}</m:t>
                    </m:r>
                  </m:oMath>
                </a14:m>
                <a:endParaRPr lang="zh-CN" alt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1A89A0-BED2-4C10-88B2-4F3299E8FA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96" y="2214810"/>
                <a:ext cx="10277669" cy="776040"/>
              </a:xfrm>
              <a:prstGeom prst="rect">
                <a:avLst/>
              </a:prstGeom>
              <a:blipFill>
                <a:blip r:embed="rId4"/>
                <a:stretch>
                  <a:fillRect l="-592"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22D9E9-0C49-4BF1-9316-E204A75A4478}"/>
                  </a:ext>
                </a:extLst>
              </p:cNvPr>
              <p:cNvSpPr txBox="1"/>
              <p:nvPr/>
            </p:nvSpPr>
            <p:spPr>
              <a:xfrm>
                <a:off x="3509788" y="3853356"/>
                <a:ext cx="5172421" cy="207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000" b="0" i="1" u="none" strike="noStrike" baseline="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en-US" altLang="zh-CN" sz="2000" b="0" i="1" u="none" strike="noStrike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∈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𝑖𝑛</m:t>
                        </m:r>
                      </m:sub>
                    </m:sSub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altLang="zh-CN" sz="20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conduct BFS using hub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en-US" altLang="zh-CN" sz="2000" i="1" baseline="-25000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When meeting a vertex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≻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sub>
                    </m:sSub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457200" indent="-457200">
                  <a:buSzPct val="85000"/>
                  <a:buFont typeface="+mj-ea"/>
                  <a:buAutoNum type="circleNumDbPlain"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𝐷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𝐵𝐹𝑆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𝐷</m:t>
                    </m:r>
                    <m:r>
                      <a:rPr lang="en-US" altLang="zh-CN" sz="2000" i="1" baseline="-25000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𝑞𝑢𝑒𝑟𝑦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prune</a:t>
                </a:r>
                <a:endParaRPr lang="en-US" altLang="zh-CN" sz="20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SzPct val="85000"/>
                  <a:buFont typeface="+mj-ea"/>
                  <a:buAutoNum type="circleNumDbPlain"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𝐷</m:t>
                    </m:r>
                    <m:r>
                      <a:rPr lang="en-US" altLang="zh-CN" sz="2000" i="1" baseline="-25000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𝐵𝐹𝑆</m:t>
                    </m:r>
                    <m:r>
                      <a:rPr lang="en-US" altLang="zh-CN" sz="2000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zh-CN" sz="2000" i="1" dirty="0" err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𝐷</m:t>
                    </m:r>
                    <m:r>
                      <a:rPr lang="en-US" altLang="zh-CN" sz="2000" i="1" baseline="-25000" dirty="0" err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𝑞𝑢𝑒𝑟𝑦</m:t>
                    </m:r>
                  </m:oMath>
                </a14:m>
                <a:r>
                  <a:rPr lang="en-US" altLang="zh-CN" sz="2000" dirty="0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accumulate counting</a:t>
                </a:r>
                <a:endParaRPr lang="en-US" altLang="zh-CN" sz="2000" baseline="-25000" dirty="0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SzPct val="85000"/>
                  <a:buFont typeface="+mj-ea"/>
                  <a:buAutoNum type="circleNumDbPlain"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𝐷</m:t>
                    </m:r>
                    <m:r>
                      <a:rPr lang="en-US" altLang="zh-CN" sz="2000" i="1" baseline="-25000" dirty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𝐵𝐹𝑆</m:t>
                    </m:r>
                    <m:r>
                      <a:rPr lang="en-US" altLang="zh-CN" sz="2000" i="1" dirty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altLang="zh-CN" sz="2000" i="1" dirty="0" err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𝐷</m:t>
                    </m:r>
                    <m:r>
                      <a:rPr lang="en-US" altLang="zh-CN" sz="2000" i="1" baseline="-25000" dirty="0" err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𝑞𝑢𝑒𝑟𝑦</m:t>
                    </m:r>
                  </m:oMath>
                </a14:m>
                <a:r>
                  <a:rPr lang="en-US" altLang="zh-CN" sz="2000" dirty="0">
                    <a:solidFill>
                      <a:srgbClr val="FF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update with new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altLang="zh-CN" sz="2000" dirty="0">
                    <a:solidFill>
                      <a:srgbClr val="FF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endParaRPr lang="en-US" altLang="zh-CN" sz="2000" baseline="-25000" dirty="0">
                  <a:solidFill>
                    <a:srgbClr val="FF99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22D9E9-0C49-4BF1-9316-E204A75A4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788" y="3853356"/>
                <a:ext cx="5172421" cy="2077492"/>
              </a:xfrm>
              <a:prstGeom prst="rect">
                <a:avLst/>
              </a:prstGeom>
              <a:blipFill>
                <a:blip r:embed="rId5"/>
                <a:stretch>
                  <a:fillRect l="-1297" t="-1466" r="-708" b="-43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7127521-CF3B-4870-9078-50A725736AD3}"/>
              </a:ext>
            </a:extLst>
          </p:cNvPr>
          <p:cNvGrpSpPr/>
          <p:nvPr/>
        </p:nvGrpSpPr>
        <p:grpSpPr>
          <a:xfrm>
            <a:off x="683078" y="3378166"/>
            <a:ext cx="2740817" cy="2376000"/>
            <a:chOff x="966496" y="3378320"/>
            <a:chExt cx="2740817" cy="2376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0969EE1-4C8F-43C7-87C7-CE699400C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6496" y="3378320"/>
              <a:ext cx="2740817" cy="2376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E6E0651-7220-4788-AA8B-F649E4F09812}"/>
                    </a:ext>
                  </a:extLst>
                </p:cNvPr>
                <p:cNvSpPr txBox="1"/>
                <p:nvPr/>
              </p:nvSpPr>
              <p:spPr>
                <a:xfrm>
                  <a:off x="1485900" y="4566166"/>
                  <a:ext cx="27622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E6E0651-7220-4788-AA8B-F649E4F098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00" y="4566166"/>
                  <a:ext cx="27622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02AF8B6-787E-47EF-8130-5816CBB0D17A}"/>
                    </a:ext>
                  </a:extLst>
                </p:cNvPr>
                <p:cNvSpPr txBox="1"/>
                <p:nvPr/>
              </p:nvSpPr>
              <p:spPr>
                <a:xfrm>
                  <a:off x="3200400" y="3670216"/>
                  <a:ext cx="27622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02AF8B6-787E-47EF-8130-5816CBB0D1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3670216"/>
                  <a:ext cx="276225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538DB5-F752-4693-868B-9D4992BD3123}"/>
              </a:ext>
            </a:extLst>
          </p:cNvPr>
          <p:cNvGrpSpPr/>
          <p:nvPr/>
        </p:nvGrpSpPr>
        <p:grpSpPr>
          <a:xfrm>
            <a:off x="8609315" y="3378012"/>
            <a:ext cx="2740817" cy="2376000"/>
            <a:chOff x="8484687" y="3378320"/>
            <a:chExt cx="2740817" cy="237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1E3BB6-684A-468B-9AA5-76FC756F1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84687" y="3378320"/>
              <a:ext cx="2740817" cy="2376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F307A96-1583-44A6-AD13-BB656410568A}"/>
                    </a:ext>
                  </a:extLst>
                </p:cNvPr>
                <p:cNvSpPr txBox="1"/>
                <p:nvPr/>
              </p:nvSpPr>
              <p:spPr>
                <a:xfrm>
                  <a:off x="9008318" y="4566166"/>
                  <a:ext cx="27622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F307A96-1583-44A6-AD13-BB65641056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8318" y="4566166"/>
                  <a:ext cx="276225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22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ACCABE4-91EF-4EBC-9BA7-ED40F18921AE}"/>
                    </a:ext>
                  </a:extLst>
                </p:cNvPr>
                <p:cNvSpPr txBox="1"/>
                <p:nvPr/>
              </p:nvSpPr>
              <p:spPr>
                <a:xfrm>
                  <a:off x="10741868" y="3670216"/>
                  <a:ext cx="27622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ACCABE4-91EF-4EBC-9BA7-ED40F18921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1868" y="3670216"/>
                  <a:ext cx="276225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Arrow: Notched Right 18">
            <a:extLst>
              <a:ext uri="{FF2B5EF4-FFF2-40B4-BE49-F238E27FC236}">
                <a16:creationId xmlns:a16="http://schemas.microsoft.com/office/drawing/2014/main" id="{C61B3908-A786-4B56-869A-B0D64BDD7AC4}"/>
              </a:ext>
            </a:extLst>
          </p:cNvPr>
          <p:cNvSpPr/>
          <p:nvPr/>
        </p:nvSpPr>
        <p:spPr>
          <a:xfrm>
            <a:off x="3309038" y="3555002"/>
            <a:ext cx="5415134" cy="275209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1E05AC-D8BB-47B9-9E34-8AEE0555C148}"/>
                  </a:ext>
                </a:extLst>
              </p:cNvPr>
              <p:cNvSpPr txBox="1"/>
              <p:nvPr/>
            </p:nvSpPr>
            <p:spPr>
              <a:xfrm>
                <a:off x="5021242" y="3244334"/>
                <a:ext cx="1990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Insert edge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1E05AC-D8BB-47B9-9E34-8AEE0555C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242" y="3244334"/>
                <a:ext cx="1990725" cy="369332"/>
              </a:xfrm>
              <a:prstGeom prst="rect">
                <a:avLst/>
              </a:prstGeom>
              <a:blipFill>
                <a:blip r:embed="rId12"/>
                <a:stretch>
                  <a:fillRect l="-2761" t="-655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45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3AC543-C3AE-4C1E-8317-A5741EFA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Insertion Update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8245-045F-4A47-BBA1-A37922DA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13</a:t>
            </a:fld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0813736-B014-4B0B-9DD5-4163143A56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7531" y="1017251"/>
                <a:ext cx="10515600" cy="512454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Update while preserving the minimality property</a:t>
                </a:r>
              </a:p>
              <a:p>
                <a:pPr marL="514350" indent="-514350">
                  <a:buFont typeface="Wingdings" panose="05000000000000000000" pitchFamily="2" charset="2"/>
                  <a:buChar char="Ø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 typeface="Wingdings" panose="05000000000000000000" pitchFamily="2" charset="2"/>
                  <a:buChar char="Ø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 typeface="Wingdings" panose="05000000000000000000" pitchFamily="2" charset="2"/>
                  <a:buChar char="Ø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4750" lvl="1" indent="-514350">
                  <a:buSzPct val="120000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altLang="zh-CN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en-US" altLang="zh-CN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decreases,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𝑤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altLang="zh-CN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𝑜𝑢𝑡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out-of-date</a:t>
                </a:r>
              </a:p>
              <a:p>
                <a:pPr marL="687600" lvl="1" indent="-457200">
                  <a:buSzPct val="120000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Inverted index of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𝑤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𝑖𝑛𝑣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_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𝑤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𝑖𝑛𝑣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_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𝑜𝑢𝑡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𝑤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), 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contains the vertices which have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𝑤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as hub</a:t>
                </a:r>
              </a:p>
              <a:p>
                <a:pPr marL="687600" lvl="1" indent="-457200">
                  <a:buSzPct val="120000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Use inverted index to locate vertices like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remove out-of-date labels</a:t>
                </a:r>
              </a:p>
              <a:p>
                <a:pPr marL="687600" lvl="1" indent="-457200">
                  <a:buSzPct val="120000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SzPct val="120000"/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Time complexity: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l-GR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𝜔</m:t>
                    </m:r>
                    <m:r>
                      <a:rPr lang="el-GR" altLang="zh-CN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l-GR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log</m:t>
                    </m:r>
                    <m:r>
                      <a:rPr lang="en-US" altLang="zh-CN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687600" lvl="1" indent="-457200">
                  <a:buSzPct val="120000"/>
                </a:pP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 k is the number of vertices visited during the BFS for updating</a:t>
                </a:r>
              </a:p>
              <a:p>
                <a:pPr marL="457200" indent="-457200">
                  <a:buSzPct val="120000"/>
                  <a:buFont typeface="Wingdings" panose="05000000000000000000" pitchFamily="2" charset="2"/>
                  <a:buChar char="Ø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0813736-B014-4B0B-9DD5-4163143A5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531" y="1017251"/>
                <a:ext cx="10515600" cy="5124540"/>
              </a:xfrm>
              <a:blipFill>
                <a:blip r:embed="rId3"/>
                <a:stretch>
                  <a:fillRect l="-1391" t="-20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CA1355B2-E60C-4DDE-8C20-A1535CDC8C5B}"/>
                  </a:ext>
                </a:extLst>
              </p:cNvPr>
              <p:cNvSpPr txBox="1"/>
              <p:nvPr/>
            </p:nvSpPr>
            <p:spPr>
              <a:xfrm>
                <a:off x="8610600" y="2190982"/>
                <a:ext cx="24636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:{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…}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CA1355B2-E60C-4DDE-8C20-A1535CDC8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190982"/>
                <a:ext cx="2463623" cy="276999"/>
              </a:xfrm>
              <a:prstGeom prst="rect">
                <a:avLst/>
              </a:prstGeom>
              <a:blipFill>
                <a:blip r:embed="rId4"/>
                <a:stretch>
                  <a:fillRect l="-743" r="-1980" b="-39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87C1BAEE-7C57-4117-9CDE-C7D67BBFF3D9}"/>
                  </a:ext>
                </a:extLst>
              </p:cNvPr>
              <p:cNvSpPr txBox="1"/>
              <p:nvPr/>
            </p:nvSpPr>
            <p:spPr>
              <a:xfrm>
                <a:off x="785836" y="2170524"/>
                <a:ext cx="37729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:{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…}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87C1BAEE-7C57-4117-9CDE-C7D67BBFF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6" y="2170524"/>
                <a:ext cx="3772956" cy="276999"/>
              </a:xfrm>
              <a:prstGeom prst="rect">
                <a:avLst/>
              </a:prstGeom>
              <a:blipFill>
                <a:blip r:embed="rId5"/>
                <a:stretch>
                  <a:fillRect b="-4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组合 62">
            <a:extLst>
              <a:ext uri="{FF2B5EF4-FFF2-40B4-BE49-F238E27FC236}">
                <a16:creationId xmlns:a16="http://schemas.microsoft.com/office/drawing/2014/main" id="{00F74DFF-1515-4BF6-B7BD-A2D1F22509B4}"/>
              </a:ext>
            </a:extLst>
          </p:cNvPr>
          <p:cNvGrpSpPr/>
          <p:nvPr/>
        </p:nvGrpSpPr>
        <p:grpSpPr>
          <a:xfrm>
            <a:off x="4479712" y="1735483"/>
            <a:ext cx="4143453" cy="798350"/>
            <a:chOff x="4265099" y="1735483"/>
            <a:chExt cx="4143453" cy="7983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椭圆 9">
                  <a:extLst>
                    <a:ext uri="{FF2B5EF4-FFF2-40B4-BE49-F238E27FC236}">
                      <a16:creationId xmlns:a16="http://schemas.microsoft.com/office/drawing/2014/main" id="{0F01FFDD-6670-4BDF-876F-1DB74EF4E129}"/>
                    </a:ext>
                  </a:extLst>
                </p:cNvPr>
                <p:cNvSpPr/>
                <p:nvPr/>
              </p:nvSpPr>
              <p:spPr>
                <a:xfrm>
                  <a:off x="5152560" y="1735483"/>
                  <a:ext cx="396000" cy="396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3600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椭圆 9">
                  <a:extLst>
                    <a:ext uri="{FF2B5EF4-FFF2-40B4-BE49-F238E27FC236}">
                      <a16:creationId xmlns:a16="http://schemas.microsoft.com/office/drawing/2014/main" id="{0F01FFDD-6670-4BDF-876F-1DB74EF4E1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2560" y="1735483"/>
                  <a:ext cx="396000" cy="396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B64DDBC1-407C-497F-8B3E-5E6DD46ED0BA}"/>
                    </a:ext>
                  </a:extLst>
                </p:cNvPr>
                <p:cNvSpPr/>
                <p:nvPr/>
              </p:nvSpPr>
              <p:spPr>
                <a:xfrm>
                  <a:off x="6040021" y="2131483"/>
                  <a:ext cx="396000" cy="396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3600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B64DDBC1-407C-497F-8B3E-5E6DD46ED0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021" y="2131483"/>
                  <a:ext cx="396000" cy="3960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FCB92FC2-F1FC-4031-9397-3FA01E2C3058}"/>
                    </a:ext>
                  </a:extLst>
                </p:cNvPr>
                <p:cNvSpPr/>
                <p:nvPr/>
              </p:nvSpPr>
              <p:spPr>
                <a:xfrm>
                  <a:off x="6927482" y="2131483"/>
                  <a:ext cx="396000" cy="396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3600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FCB92FC2-F1FC-4031-9397-3FA01E2C30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7482" y="2131483"/>
                  <a:ext cx="396000" cy="3960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椭圆 28">
                  <a:extLst>
                    <a:ext uri="{FF2B5EF4-FFF2-40B4-BE49-F238E27FC236}">
                      <a16:creationId xmlns:a16="http://schemas.microsoft.com/office/drawing/2014/main" id="{CB26AAE2-8F6B-444B-B714-5FB5EDA391E8}"/>
                    </a:ext>
                  </a:extLst>
                </p:cNvPr>
                <p:cNvSpPr/>
                <p:nvPr/>
              </p:nvSpPr>
              <p:spPr>
                <a:xfrm>
                  <a:off x="4265099" y="2131483"/>
                  <a:ext cx="396000" cy="396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3600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9" name="椭圆 28">
                  <a:extLst>
                    <a:ext uri="{FF2B5EF4-FFF2-40B4-BE49-F238E27FC236}">
                      <a16:creationId xmlns:a16="http://schemas.microsoft.com/office/drawing/2014/main" id="{CB26AAE2-8F6B-444B-B714-5FB5EDA391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099" y="2131483"/>
                  <a:ext cx="396000" cy="3960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连接符: 曲线 17">
              <a:extLst>
                <a:ext uri="{FF2B5EF4-FFF2-40B4-BE49-F238E27FC236}">
                  <a16:creationId xmlns:a16="http://schemas.microsoft.com/office/drawing/2014/main" id="{83143078-6891-4DC6-83BF-945811F7674B}"/>
                </a:ext>
              </a:extLst>
            </p:cNvPr>
            <p:cNvCxnSpPr>
              <a:stCxn id="29" idx="0"/>
              <a:endCxn id="10" idx="2"/>
            </p:cNvCxnSpPr>
            <p:nvPr/>
          </p:nvCxnSpPr>
          <p:spPr>
            <a:xfrm rot="5400000" flipH="1" flipV="1">
              <a:off x="4708829" y="1687753"/>
              <a:ext cx="198000" cy="689461"/>
            </a:xfrm>
            <a:prstGeom prst="curvedConnector2">
              <a:avLst/>
            </a:prstGeom>
            <a:ln w="19050"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连接符: 曲线 29">
              <a:extLst>
                <a:ext uri="{FF2B5EF4-FFF2-40B4-BE49-F238E27FC236}">
                  <a16:creationId xmlns:a16="http://schemas.microsoft.com/office/drawing/2014/main" id="{41140E96-7D87-4DF9-BE84-79F4FCE6E946}"/>
                </a:ext>
              </a:extLst>
            </p:cNvPr>
            <p:cNvCxnSpPr>
              <a:cxnSpLocks/>
              <a:stCxn id="10" idx="6"/>
              <a:endCxn id="21" idx="0"/>
            </p:cNvCxnSpPr>
            <p:nvPr/>
          </p:nvCxnSpPr>
          <p:spPr>
            <a:xfrm>
              <a:off x="5548560" y="1933483"/>
              <a:ext cx="689461" cy="198000"/>
            </a:xfrm>
            <a:prstGeom prst="curvedConnector2">
              <a:avLst/>
            </a:prstGeom>
            <a:ln w="19050"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连接符: 曲线 32">
              <a:extLst>
                <a:ext uri="{FF2B5EF4-FFF2-40B4-BE49-F238E27FC236}">
                  <a16:creationId xmlns:a16="http://schemas.microsoft.com/office/drawing/2014/main" id="{DEA14356-6AD6-442F-A036-90EEEE9D3120}"/>
                </a:ext>
              </a:extLst>
            </p:cNvPr>
            <p:cNvCxnSpPr>
              <a:cxnSpLocks/>
              <a:stCxn id="29" idx="4"/>
              <a:endCxn id="50" idx="4"/>
            </p:cNvCxnSpPr>
            <p:nvPr/>
          </p:nvCxnSpPr>
          <p:spPr>
            <a:xfrm rot="16200000" flipH="1">
              <a:off x="6336825" y="653756"/>
              <a:ext cx="12700" cy="3747453"/>
            </a:xfrm>
            <a:prstGeom prst="curvedConnector3">
              <a:avLst>
                <a:gd name="adj1" fmla="val 2461244"/>
              </a:avLst>
            </a:prstGeom>
            <a:ln w="19050"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连接符: 曲线 41">
              <a:extLst>
                <a:ext uri="{FF2B5EF4-FFF2-40B4-BE49-F238E27FC236}">
                  <a16:creationId xmlns:a16="http://schemas.microsoft.com/office/drawing/2014/main" id="{27AB2B75-1707-40A0-B72D-52C9036C90EC}"/>
                </a:ext>
              </a:extLst>
            </p:cNvPr>
            <p:cNvCxnSpPr>
              <a:cxnSpLocks/>
              <a:stCxn id="22" idx="0"/>
              <a:endCxn id="50" idx="0"/>
            </p:cNvCxnSpPr>
            <p:nvPr/>
          </p:nvCxnSpPr>
          <p:spPr>
            <a:xfrm rot="5400000" flipH="1" flipV="1">
              <a:off x="7668017" y="1588948"/>
              <a:ext cx="12700" cy="1085070"/>
            </a:xfrm>
            <a:prstGeom prst="curvedConnector3">
              <a:avLst>
                <a:gd name="adj1" fmla="val 1285717"/>
              </a:avLst>
            </a:prstGeom>
            <a:ln w="19050"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id="{81F46E6F-CBB3-4815-B3C6-6F87C1ED04ED}"/>
                    </a:ext>
                  </a:extLst>
                </p:cNvPr>
                <p:cNvSpPr/>
                <p:nvPr/>
              </p:nvSpPr>
              <p:spPr>
                <a:xfrm>
                  <a:off x="8012552" y="2131483"/>
                  <a:ext cx="396000" cy="396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3600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id="{81F46E6F-CBB3-4815-B3C6-6F87C1ED04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2552" y="2131483"/>
                  <a:ext cx="396000" cy="3960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5A2B0075-0B4C-4E5A-B2FB-9DDAA1694B83}"/>
                </a:ext>
              </a:extLst>
            </p:cNvPr>
            <p:cNvCxnSpPr>
              <a:stCxn id="21" idx="6"/>
            </p:cNvCxnSpPr>
            <p:nvPr/>
          </p:nvCxnSpPr>
          <p:spPr>
            <a:xfrm flipV="1">
              <a:off x="6436021" y="2329481"/>
              <a:ext cx="491461" cy="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BAE6E3BF-8703-40C3-941D-23944A47E210}"/>
                  </a:ext>
                </a:extLst>
              </p:cNvPr>
              <p:cNvSpPr txBox="1"/>
              <p:nvPr/>
            </p:nvSpPr>
            <p:spPr>
              <a:xfrm>
                <a:off x="8565955" y="1679683"/>
                <a:ext cx="172712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744750" lvl="1" indent="-514350">
                  <a:buSzPct val="12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</m:oMath>
                  </m:oMathPara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BAE6E3BF-8703-40C3-941D-23944A47E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955" y="1679683"/>
                <a:ext cx="172712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904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3AC543-C3AE-4C1E-8317-A5741EFA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Deletion Update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8245-045F-4A47-BBA1-A37922DA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14</a:t>
            </a:fld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6">
                <a:extLst>
                  <a:ext uri="{FF2B5EF4-FFF2-40B4-BE49-F238E27FC236}">
                    <a16:creationId xmlns:a16="http://schemas.microsoft.com/office/drawing/2014/main" id="{A979A5BE-AA13-49EC-B661-04E1AF99E7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7531" y="1017251"/>
                <a:ext cx="10515600" cy="51245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Calibri" panose="020F0502020204030204" pitchFamily="34" charset="0"/>
                  <a:buChar char="﻿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30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7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4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Edge Deletion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4750" lvl="1" indent="-514350">
                  <a:buSzPct val="120000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 affected hubs</a:t>
                </a:r>
              </a:p>
              <a:p>
                <a:pPr marL="1201950" lvl="2" indent="-514350">
                  <a:buSzPct val="120000"/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h𝑢𝑏</m:t>
                    </m:r>
                    <m:r>
                      <a:rPr lang="en-US" altLang="zh-CN" i="1" baseline="-25000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)+1=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)}</m:t>
                    </m:r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201950" lvl="2" indent="-514350">
                  <a:buSzPct val="120000"/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𝑢𝑏</m:t>
                    </m:r>
                    <m:r>
                      <a:rPr lang="en-US" altLang="zh-CN" i="1" baseline="-25000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)+1=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)}</m:t>
                    </m:r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201950" lvl="2" indent="-514350">
                  <a:buSzPct val="120000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4750" lvl="1" indent="-514350">
                  <a:buSzPct val="120000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Remove potential out-of-date labels</a:t>
                </a:r>
              </a:p>
              <a:p>
                <a:pPr marL="1201950" lvl="2" indent="-514350">
                  <a:buSzPct val="120000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h𝑢𝑏</m:t>
                    </m:r>
                    <m:r>
                      <a:rPr lang="en-US" altLang="zh-CN" i="1" baseline="-25000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h𝑢𝑏</m:t>
                    </m:r>
                    <m:r>
                      <a:rPr lang="en-US" altLang="zh-CN" i="1" baseline="-25000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delete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altLang="zh-CN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or delete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altLang="zh-CN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𝑜𝑢𝑡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they exist</a:t>
                </a:r>
              </a:p>
              <a:p>
                <a:pPr marL="1201950" lvl="2" indent="-514350">
                  <a:buSzPct val="120000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4750" lvl="1" indent="-514350">
                  <a:buSzPct val="120000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BFS from affected hubs to recover labels</a:t>
                </a:r>
              </a:p>
              <a:p>
                <a:pPr marL="1201950" lvl="2" indent="-514350">
                  <a:buSzPct val="120000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Start at each vertex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h𝑢𝑏</m:t>
                    </m:r>
                    <m:r>
                      <a:rPr lang="en-US" altLang="zh-CN" i="1" baseline="-25000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inserting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altLang="zh-CN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h𝑢𝑏</m:t>
                    </m:r>
                    <m:r>
                      <a:rPr lang="en-US" altLang="zh-CN" i="1" baseline="-25000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201950" lvl="2" indent="-514350">
                  <a:buSzPct val="120000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Vice versa to add out-label entries from vertices in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h𝑢𝑏</m:t>
                    </m:r>
                    <m:r>
                      <a:rPr lang="en-US" altLang="zh-CN" i="1" baseline="-25000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reverse direction</a:t>
                </a:r>
              </a:p>
            </p:txBody>
          </p:sp>
        </mc:Choice>
        <mc:Fallback xmlns="">
          <p:sp>
            <p:nvSpPr>
              <p:cNvPr id="8" name="Content Placeholder 6">
                <a:extLst>
                  <a:ext uri="{FF2B5EF4-FFF2-40B4-BE49-F238E27FC236}">
                    <a16:creationId xmlns:a16="http://schemas.microsoft.com/office/drawing/2014/main" id="{A979A5BE-AA13-49EC-B661-04E1AF99E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31" y="1017251"/>
                <a:ext cx="10515600" cy="5124540"/>
              </a:xfrm>
              <a:prstGeom prst="rect">
                <a:avLst/>
              </a:prstGeom>
              <a:blipFill>
                <a:blip r:embed="rId3"/>
                <a:stretch>
                  <a:fillRect l="-986" t="-20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162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3AC543-C3AE-4C1E-8317-A5741EFA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8245-045F-4A47-BBA1-A37922DA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15</a:t>
            </a:fld>
            <a:endParaRPr lang="en-AU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A54A0312-FD8D-48A4-99AF-0A67A2B1B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2858"/>
            <a:ext cx="10515600" cy="4856163"/>
          </a:xfrm>
        </p:spPr>
        <p:txBody>
          <a:bodyPr>
            <a:normAutofit/>
          </a:bodyPr>
          <a:lstStyle/>
          <a:p>
            <a:pPr marL="342900" indent="-3429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BFS: Breath First Search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HP-SPC: traverse the in/out-neighbors of the query node and use SPC index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CSC: the proposed algorithm for shortest cycle counting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zh-CN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NC</a:t>
            </a:r>
            <a:r>
              <a:rPr lang="en-US" altLang="zh-CN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CNT: update algorithm for CSC index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00000"/>
              <a:buNone/>
            </a:pPr>
            <a:endParaRPr lang="en-US" altLang="zh-CN" sz="20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F325B14-59FD-4AB9-ACF1-64680BA69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482959"/>
              </p:ext>
            </p:extLst>
          </p:nvPr>
        </p:nvGraphicFramePr>
        <p:xfrm>
          <a:off x="2334000" y="2823221"/>
          <a:ext cx="7524000" cy="30960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137100">
                  <a:extLst>
                    <a:ext uri="{9D8B030D-6E8A-4147-A177-3AD203B41FA5}">
                      <a16:colId xmlns:a16="http://schemas.microsoft.com/office/drawing/2014/main" val="2586743565"/>
                    </a:ext>
                  </a:extLst>
                </a:gridCol>
                <a:gridCol w="1624900">
                  <a:extLst>
                    <a:ext uri="{9D8B030D-6E8A-4147-A177-3AD203B41FA5}">
                      <a16:colId xmlns:a16="http://schemas.microsoft.com/office/drawing/2014/main" val="1075861582"/>
                    </a:ext>
                  </a:extLst>
                </a:gridCol>
                <a:gridCol w="1881000">
                  <a:extLst>
                    <a:ext uri="{9D8B030D-6E8A-4147-A177-3AD203B41FA5}">
                      <a16:colId xmlns:a16="http://schemas.microsoft.com/office/drawing/2014/main" val="4142718818"/>
                    </a:ext>
                  </a:extLst>
                </a:gridCol>
                <a:gridCol w="1881000">
                  <a:extLst>
                    <a:ext uri="{9D8B030D-6E8A-4147-A177-3AD203B41FA5}">
                      <a16:colId xmlns:a16="http://schemas.microsoft.com/office/drawing/2014/main" val="3688564635"/>
                    </a:ext>
                  </a:extLst>
                </a:gridCol>
              </a:tblGrid>
              <a:tr h="309600"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Graph</a:t>
                      </a:r>
                      <a:endParaRPr lang="zh-CN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Notation</a:t>
                      </a:r>
                      <a:endParaRPr lang="zh-CN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zh-CN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zh-CN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505289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p2p-Gnutella04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G04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10,879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39,994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20639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p2p-Gnutella30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G30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36,682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88,328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25229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email-</a:t>
                      </a:r>
                      <a:r>
                        <a:rPr lang="en-AU" altLang="zh-CN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EuAll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EME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265,214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420,045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052841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web-</a:t>
                      </a:r>
                      <a:r>
                        <a:rPr lang="en-AU" altLang="zh-CN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NotreDame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WBN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325,729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1,497,134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71494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wiki-Talk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WKT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2,394,385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5,021,410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96106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web-</a:t>
                      </a:r>
                      <a:r>
                        <a:rPr lang="en-AU" altLang="zh-CN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BerkStan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WBB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685,231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7,600,595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204290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r>
                        <a:rPr lang="en-AU" altLang="zh-CN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Hudong</a:t>
                      </a:r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-Related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HDR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2,452,715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18,854,882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24763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r>
                        <a:rPr lang="en-AU" altLang="zh-CN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Wiki_link_War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2,093,450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38,631,915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622925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r>
                        <a:rPr lang="en-AU" altLang="zh-CN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Wiki_link_SR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WSR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3,175,009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139,586,199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60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267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3AC543-C3AE-4C1E-8317-A5741EFA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Index Time and Index Size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8245-045F-4A47-BBA1-A37922DA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16</a:t>
            </a:fld>
            <a:endParaRPr lang="en-AU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F924268-FBB2-4510-8D38-104ED93DA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1789" y="3047368"/>
            <a:ext cx="4155414" cy="3096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12B94E7-6BF5-4D1B-AC32-B725797CB9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15573" y="3046683"/>
            <a:ext cx="4155414" cy="3096000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A0404D1-72F4-4C69-823F-96FA5801C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538"/>
            <a:ext cx="10515600" cy="4856163"/>
          </a:xfrm>
        </p:spPr>
        <p:txBody>
          <a:bodyPr>
            <a:normAutofit/>
          </a:bodyPr>
          <a:lstStyle/>
          <a:p>
            <a:pPr marL="342900" indent="-3429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Index Time:</a:t>
            </a:r>
          </a:p>
          <a:p>
            <a:pPr marL="573300" lvl="1" indent="-342900">
              <a:buSzPct val="120000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CSC takes slightly longer index time, not exceed 8% compared with HP-SPC</a:t>
            </a:r>
          </a:p>
          <a:p>
            <a:pPr marL="573300" lvl="1" indent="-342900">
              <a:buSzPct val="120000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Most take less than 15.5 hours</a:t>
            </a:r>
          </a:p>
          <a:p>
            <a:pPr marL="342900" indent="-342900">
              <a:buSzPct val="120000"/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Index Size:</a:t>
            </a:r>
          </a:p>
          <a:p>
            <a:pPr marL="573300" lvl="1" indent="-342900">
              <a:buSzPct val="120000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The index size differences between CSC and HP-SPC for most graphs are less than 1%.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68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3AC543-C3AE-4C1E-8317-A5741EFA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Query Time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8245-045F-4A47-BBA1-A37922DA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39414"/>
          </a:xfrm>
        </p:spPr>
        <p:txBody>
          <a:bodyPr/>
          <a:lstStyle/>
          <a:p>
            <a:fld id="{009375D7-070A-4959-9224-FB5E66F2B1B3}" type="slidenum">
              <a:rPr lang="en-AU" smtClean="0"/>
              <a:t>17</a:t>
            </a:fld>
            <a:endParaRPr lang="en-AU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FFD56FA2-FDDC-4174-A789-280DEE12E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43" y="3585208"/>
            <a:ext cx="2720368" cy="2040021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C18C3CA4-BF66-4C22-9265-56E06FA9C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33" y="3585208"/>
            <a:ext cx="2720368" cy="2040021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C4C08BF7-844E-4479-BAEA-67528F5E76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3" y="3585209"/>
            <a:ext cx="2720368" cy="2040021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15755AAB-5C45-4E5D-AFA4-70FF9470B3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23" y="3585208"/>
            <a:ext cx="2720368" cy="20400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42FFD0-9DAA-48EC-A1C0-F3287803F1FD}"/>
              </a:ext>
            </a:extLst>
          </p:cNvPr>
          <p:cNvSpPr txBox="1"/>
          <p:nvPr/>
        </p:nvSpPr>
        <p:spPr>
          <a:xfrm>
            <a:off x="1590675" y="5625229"/>
            <a:ext cx="86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EME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6C8C2-7DB1-4FDF-84B1-35B38313636F}"/>
              </a:ext>
            </a:extLst>
          </p:cNvPr>
          <p:cNvSpPr txBox="1"/>
          <p:nvPr/>
        </p:nvSpPr>
        <p:spPr>
          <a:xfrm>
            <a:off x="4410084" y="5625229"/>
            <a:ext cx="86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WKT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8114C3-FA54-4F48-87EC-4AC3CB3B6CFA}"/>
              </a:ext>
            </a:extLst>
          </p:cNvPr>
          <p:cNvSpPr txBox="1"/>
          <p:nvPr/>
        </p:nvSpPr>
        <p:spPr>
          <a:xfrm>
            <a:off x="7229493" y="5625229"/>
            <a:ext cx="86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WAR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A9C2CE-5338-4A3E-8E78-82631332AE75}"/>
              </a:ext>
            </a:extLst>
          </p:cNvPr>
          <p:cNvSpPr txBox="1"/>
          <p:nvPr/>
        </p:nvSpPr>
        <p:spPr>
          <a:xfrm>
            <a:off x="10048902" y="5625229"/>
            <a:ext cx="86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WSR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6">
                <a:extLst>
                  <a:ext uri="{FF2B5EF4-FFF2-40B4-BE49-F238E27FC236}">
                    <a16:creationId xmlns:a16="http://schemas.microsoft.com/office/drawing/2014/main" id="{01812646-F36E-4BE7-8862-F3535D7B8D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589" y="1073538"/>
                <a:ext cx="10845211" cy="4856163"/>
              </a:xfrm>
            </p:spPr>
            <p:txBody>
              <a:bodyPr>
                <a:normAutofit/>
              </a:bodyPr>
              <a:lstStyle/>
              <a:p>
                <a:pPr>
                  <a:buSzPct val="100000"/>
                  <a:buNone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Query vertices are divided into 5 clusters based on their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min</m:t>
                    </m:r>
                    <m:r>
                      <a:rPr lang="en-US" altLang="zh-CN" sz="2400" b="0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⁡(|</m:t>
                    </m:r>
                    <m:r>
                      <a:rPr lang="en-US" altLang="zh-CN" sz="2400" b="0" i="1" u="none" strike="noStrike" baseline="0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𝑛𝑏𝑟</m:t>
                    </m:r>
                    <m:r>
                      <a:rPr lang="en-US" altLang="zh-CN" sz="2400" b="0" i="1" u="none" strike="noStrike" baseline="-25000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𝑖𝑛</m:t>
                    </m:r>
                    <m:r>
                      <a:rPr lang="en-US" altLang="zh-CN" sz="2400" b="0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US" altLang="zh-CN" sz="2400" b="0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)|, |</m:t>
                    </m:r>
                    <m:sSub>
                      <m:sSubPr>
                        <m:ctrlPr>
                          <a:rPr lang="en-US" altLang="zh-CN" sz="2400" b="0" i="1" u="none" strike="noStrike" baseline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u="none" strike="noStrike" baseline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𝑛𝑏𝑟</m:t>
                        </m:r>
                      </m:e>
                      <m:sub>
                        <m:r>
                          <a:rPr lang="en-US" altLang="zh-CN" sz="2400" b="0" i="1" u="none" strike="noStrike" baseline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𝑜𝑢𝑡</m:t>
                        </m:r>
                      </m:sub>
                    </m:sSub>
                    <m:r>
                      <a:rPr lang="en-US" altLang="zh-CN" sz="2400" b="0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(∙)|)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High cluster contains the ones with highest values.</a:t>
                </a:r>
              </a:p>
              <a:p>
                <a:pPr marL="342900" indent="-342900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Query Ti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me:</a:t>
                </a:r>
              </a:p>
              <a:p>
                <a:pPr marL="573300" lvl="1" indent="-342900">
                  <a:buSzPct val="100000"/>
                </a:pP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query time of CSC can stay at microsecond level for all tested graphs.</a:t>
                </a:r>
              </a:p>
              <a:p>
                <a:pPr marL="573300" lvl="1" indent="-342900">
                  <a:buSzPct val="100000"/>
                </a:pP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CSC is from 3.11 to 130.1 times faster than HP-SPC among High/Mid-high clusters.</a:t>
                </a:r>
              </a:p>
              <a:p>
                <a:pPr marL="573300" lvl="1" indent="-342900">
                  <a:buSzPct val="100000"/>
                </a:pP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CSC is still 1.3 to 51.8 times faster among Mid-low/Low clusters.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6">
                <a:extLst>
                  <a:ext uri="{FF2B5EF4-FFF2-40B4-BE49-F238E27FC236}">
                    <a16:creationId xmlns:a16="http://schemas.microsoft.com/office/drawing/2014/main" id="{01812646-F36E-4BE7-8862-F3535D7B8D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589" y="1073538"/>
                <a:ext cx="10845211" cy="4856163"/>
              </a:xfrm>
              <a:blipFill>
                <a:blip r:embed="rId7"/>
                <a:stretch>
                  <a:fillRect l="-843" t="-1757" r="-5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592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3AC543-C3AE-4C1E-8317-A5741EFA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Update Time and Index Size Change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8245-045F-4A47-BBA1-A37922DA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39414"/>
          </a:xfrm>
        </p:spPr>
        <p:txBody>
          <a:bodyPr/>
          <a:lstStyle/>
          <a:p>
            <a:fld id="{009375D7-070A-4959-9224-FB5E66F2B1B3}" type="slidenum">
              <a:rPr lang="en-AU" smtClean="0"/>
              <a:t>18</a:t>
            </a:fld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42FFD0-9DAA-48EC-A1C0-F3287803F1FD}"/>
              </a:ext>
            </a:extLst>
          </p:cNvPr>
          <p:cNvSpPr txBox="1"/>
          <p:nvPr/>
        </p:nvSpPr>
        <p:spPr>
          <a:xfrm>
            <a:off x="691087" y="5562604"/>
            <a:ext cx="281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Incremental Update Time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6C8C2-7DB1-4FDF-84B1-35B38313636F}"/>
              </a:ext>
            </a:extLst>
          </p:cNvPr>
          <p:cNvSpPr txBox="1"/>
          <p:nvPr/>
        </p:nvSpPr>
        <p:spPr>
          <a:xfrm>
            <a:off x="3970536" y="5562604"/>
            <a:ext cx="233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Index Increase Size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16F99F18-7295-4430-99E1-5D6238D56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1" y="3429000"/>
            <a:ext cx="2845162" cy="2133604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97E9D071-6AB4-47F0-B44B-443E53B08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40" y="3429000"/>
            <a:ext cx="2845162" cy="2133604"/>
          </a:xfrm>
          <a:prstGeom prst="rect">
            <a:avLst/>
          </a:prstGeom>
        </p:spPr>
      </p:pic>
      <p:pic>
        <p:nvPicPr>
          <p:cNvPr id="12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6C5990A0-3B00-459F-843E-33CEA8BC5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83" y="3429000"/>
            <a:ext cx="2845162" cy="2133604"/>
          </a:xfrm>
          <a:prstGeom prst="rect">
            <a:avLst/>
          </a:prstGeom>
        </p:spPr>
      </p:pic>
      <p:pic>
        <p:nvPicPr>
          <p:cNvPr id="19" name="Picture 18" descr="Chart, bar chart&#10;&#10;Description automatically generated">
            <a:extLst>
              <a:ext uri="{FF2B5EF4-FFF2-40B4-BE49-F238E27FC236}">
                <a16:creationId xmlns:a16="http://schemas.microsoft.com/office/drawing/2014/main" id="{38A2E0DE-2C80-450E-A061-E9F9205D8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49" y="3429000"/>
            <a:ext cx="2845162" cy="21336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2A3E681-6584-4D95-ACF0-388E5BCECD7C}"/>
              </a:ext>
            </a:extLst>
          </p:cNvPr>
          <p:cNvSpPr txBox="1"/>
          <p:nvPr/>
        </p:nvSpPr>
        <p:spPr>
          <a:xfrm>
            <a:off x="6106949" y="5562604"/>
            <a:ext cx="310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Decremental Update Time G04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59AD56-644F-4423-9FF4-F13A4B472575}"/>
              </a:ext>
            </a:extLst>
          </p:cNvPr>
          <p:cNvSpPr txBox="1"/>
          <p:nvPr/>
        </p:nvSpPr>
        <p:spPr>
          <a:xfrm>
            <a:off x="9391973" y="5560271"/>
            <a:ext cx="252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Index Decrease Size G04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BD6513E3-9525-43BA-8CF8-7E7A8FDFF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87" y="1110862"/>
            <a:ext cx="11032782" cy="4856163"/>
          </a:xfrm>
        </p:spPr>
        <p:txBody>
          <a:bodyPr>
            <a:normAutofit/>
          </a:bodyPr>
          <a:lstStyle/>
          <a:p>
            <a:pPr marL="342900" indent="-3429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Update Time:</a:t>
            </a:r>
          </a:p>
          <a:p>
            <a:pPr marL="573300" lvl="1" indent="-342900">
              <a:buSzPct val="120000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For incremental update, the average update time for million scale graphs is from </a:t>
            </a:r>
            <a:r>
              <a:rPr lang="en-US" altLang="zh-CN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112ms to 469ms.</a:t>
            </a:r>
          </a:p>
          <a:p>
            <a:pPr marL="573300" lvl="1" indent="-342900">
              <a:buSzPct val="120000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For the largest graph, the average update time is 5.2s which is 2.3×10</a:t>
            </a:r>
            <a:r>
              <a:rPr lang="en-US" altLang="zh-CN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−5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of the reconstruction time.</a:t>
            </a:r>
          </a:p>
          <a:p>
            <a:pPr marL="342900" indent="-342900">
              <a:buSzPct val="120000"/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Index Size Change:</a:t>
            </a:r>
          </a:p>
          <a:p>
            <a:pPr marL="573300" lvl="1" indent="-342900">
              <a:buSzPct val="120000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The average increased index size for most graphs is from 3.5KB to 11.5KB, which accounts for less than 0.01% of the original index.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50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3AC543-C3AE-4C1E-8317-A5741EFA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0D494D-52BB-4CDF-A819-5960AD6EB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0049"/>
            <a:ext cx="10685106" cy="512454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We propose a new 2-hop labeling based algorithm called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CSC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for counting shortest cycles through a given node in real-time.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We introduce </a:t>
            </a:r>
            <a:r>
              <a:rPr lang="en-A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Couple-Vertex Skipping </a:t>
            </a:r>
            <a:r>
              <a:rPr lang="en-AU" altLang="zh-CN" dirty="0">
                <a:latin typeface="Calibri" panose="020F0502020204030204" pitchFamily="34" charset="0"/>
                <a:cs typeface="Calibri" panose="020F0502020204030204" pitchFamily="34" charset="0"/>
              </a:rPr>
              <a:t>technique to speed up index construction and reduce index size.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We also propose an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index maintenance algorithm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for edge insertion and deletion.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Our experiments on real networks show that our algorithms could achieve up to two orders of magnitude faster than state-of-the-art.</a:t>
            </a:r>
          </a:p>
          <a:p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8245-045F-4A47-BBA1-A37922DA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93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225587-B661-430B-A071-86C58FC78872}"/>
              </a:ext>
            </a:extLst>
          </p:cNvPr>
          <p:cNvSpPr/>
          <p:nvPr/>
        </p:nvSpPr>
        <p:spPr>
          <a:xfrm>
            <a:off x="550701" y="1231449"/>
            <a:ext cx="11174404" cy="3194079"/>
          </a:xfrm>
          <a:prstGeom prst="roundRect">
            <a:avLst>
              <a:gd name="adj" fmla="val 13493"/>
            </a:avLst>
          </a:prstGeom>
          <a:solidFill>
            <a:schemeClr val="accent1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87EF5-9C52-4A23-8370-17340CB0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/>
              <a:t>Shortest Cycle Counting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9CCAF-8BD9-4336-B1D5-E76517723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2</a:t>
            </a:fld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Flowchart: Connector 653">
                <a:extLst>
                  <a:ext uri="{FF2B5EF4-FFF2-40B4-BE49-F238E27FC236}">
                    <a16:creationId xmlns:a16="http://schemas.microsoft.com/office/drawing/2014/main" id="{48A39CC7-005A-4035-8A90-3F23F72CF8B3}"/>
                  </a:ext>
                </a:extLst>
              </p:cNvPr>
              <p:cNvSpPr/>
              <p:nvPr/>
            </p:nvSpPr>
            <p:spPr>
              <a:xfrm>
                <a:off x="3436141" y="2887613"/>
                <a:ext cx="351000" cy="351000"/>
              </a:xfrm>
              <a:prstGeom prst="flowChartConnector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000" r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AU" altLang="zh-CN" sz="1600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en-AU" sz="1600" baseline="30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Flowchart: Connector 653">
                <a:extLst>
                  <a:ext uri="{FF2B5EF4-FFF2-40B4-BE49-F238E27FC236}">
                    <a16:creationId xmlns:a16="http://schemas.microsoft.com/office/drawing/2014/main" id="{48A39CC7-005A-4035-8A90-3F23F72CF8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141" y="2887613"/>
                <a:ext cx="351000" cy="351000"/>
              </a:xfrm>
              <a:prstGeom prst="flowChartConnector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Flowchart: Connector 653">
                <a:extLst>
                  <a:ext uri="{FF2B5EF4-FFF2-40B4-BE49-F238E27FC236}">
                    <a16:creationId xmlns:a16="http://schemas.microsoft.com/office/drawing/2014/main" id="{5BD88A08-B196-4FEF-B103-4BFC1B2B934A}"/>
                  </a:ext>
                </a:extLst>
              </p:cNvPr>
              <p:cNvSpPr/>
              <p:nvPr/>
            </p:nvSpPr>
            <p:spPr>
              <a:xfrm>
                <a:off x="3775326" y="2361111"/>
                <a:ext cx="351000" cy="351000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000" r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AU" altLang="zh-CN" sz="14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en-AU" sz="1400" baseline="30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Flowchart: Connector 653">
                <a:extLst>
                  <a:ext uri="{FF2B5EF4-FFF2-40B4-BE49-F238E27FC236}">
                    <a16:creationId xmlns:a16="http://schemas.microsoft.com/office/drawing/2014/main" id="{5BD88A08-B196-4FEF-B103-4BFC1B2B93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326" y="2361111"/>
                <a:ext cx="351000" cy="351000"/>
              </a:xfrm>
              <a:prstGeom prst="flowChartConnector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Flowchart: Connector 653">
                <a:extLst>
                  <a:ext uri="{FF2B5EF4-FFF2-40B4-BE49-F238E27FC236}">
                    <a16:creationId xmlns:a16="http://schemas.microsoft.com/office/drawing/2014/main" id="{92AB9928-BE90-429D-8255-65E2D5BD6145}"/>
                  </a:ext>
                </a:extLst>
              </p:cNvPr>
              <p:cNvSpPr/>
              <p:nvPr/>
            </p:nvSpPr>
            <p:spPr>
              <a:xfrm>
                <a:off x="4488560" y="2886051"/>
                <a:ext cx="351000" cy="351000"/>
              </a:xfrm>
              <a:prstGeom prst="flowChartConnector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000" r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AU" altLang="zh-CN" sz="1600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en-AU" sz="1600" baseline="30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Flowchart: Connector 653">
                <a:extLst>
                  <a:ext uri="{FF2B5EF4-FFF2-40B4-BE49-F238E27FC236}">
                    <a16:creationId xmlns:a16="http://schemas.microsoft.com/office/drawing/2014/main" id="{92AB9928-BE90-429D-8255-65E2D5BD6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560" y="2886051"/>
                <a:ext cx="351000" cy="351000"/>
              </a:xfrm>
              <a:prstGeom prst="flowChartConnector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Flowchart: Connector 653">
                <a:extLst>
                  <a:ext uri="{FF2B5EF4-FFF2-40B4-BE49-F238E27FC236}">
                    <a16:creationId xmlns:a16="http://schemas.microsoft.com/office/drawing/2014/main" id="{EF3ECBE5-2553-41B3-B940-30BA4B6DC42B}"/>
                  </a:ext>
                </a:extLst>
              </p:cNvPr>
              <p:cNvSpPr/>
              <p:nvPr/>
            </p:nvSpPr>
            <p:spPr>
              <a:xfrm>
                <a:off x="2905125" y="2361111"/>
                <a:ext cx="351000" cy="35100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000" r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AU" altLang="zh-CN" sz="14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en-AU" sz="1400" baseline="30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Flowchart: Connector 653">
                <a:extLst>
                  <a:ext uri="{FF2B5EF4-FFF2-40B4-BE49-F238E27FC236}">
                    <a16:creationId xmlns:a16="http://schemas.microsoft.com/office/drawing/2014/main" id="{EF3ECBE5-2553-41B3-B940-30BA4B6DC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125" y="2361111"/>
                <a:ext cx="351000" cy="351000"/>
              </a:xfrm>
              <a:prstGeom prst="flowChartConnector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or: Curved 674">
            <a:extLst>
              <a:ext uri="{FF2B5EF4-FFF2-40B4-BE49-F238E27FC236}">
                <a16:creationId xmlns:a16="http://schemas.microsoft.com/office/drawing/2014/main" id="{3B8D4367-A1B9-4BD1-AAEE-2BBFD062EC4E}"/>
              </a:ext>
            </a:extLst>
          </p:cNvPr>
          <p:cNvCxnSpPr>
            <a:cxnSpLocks/>
            <a:stCxn id="32" idx="2"/>
            <a:endCxn id="36" idx="4"/>
          </p:cNvCxnSpPr>
          <p:nvPr/>
        </p:nvCxnSpPr>
        <p:spPr>
          <a:xfrm rot="10800000">
            <a:off x="3080625" y="2712113"/>
            <a:ext cx="355516" cy="351002"/>
          </a:xfrm>
          <a:prstGeom prst="curvedConnector2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Flowchart: Connector 653">
                <a:extLst>
                  <a:ext uri="{FF2B5EF4-FFF2-40B4-BE49-F238E27FC236}">
                    <a16:creationId xmlns:a16="http://schemas.microsoft.com/office/drawing/2014/main" id="{DCB0466D-619E-4D8E-8579-294F01765747}"/>
                  </a:ext>
                </a:extLst>
              </p:cNvPr>
              <p:cNvSpPr/>
              <p:nvPr/>
            </p:nvSpPr>
            <p:spPr>
              <a:xfrm>
                <a:off x="3775326" y="1816527"/>
                <a:ext cx="351000" cy="351000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000" r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AU" altLang="zh-CN" sz="14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en-AU" sz="1400" baseline="30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Flowchart: Connector 653">
                <a:extLst>
                  <a:ext uri="{FF2B5EF4-FFF2-40B4-BE49-F238E27FC236}">
                    <a16:creationId xmlns:a16="http://schemas.microsoft.com/office/drawing/2014/main" id="{DCB0466D-619E-4D8E-8579-294F01765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326" y="1816527"/>
                <a:ext cx="351000" cy="351000"/>
              </a:xfrm>
              <a:prstGeom prst="flowChartConnector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or: Curved 674">
            <a:extLst>
              <a:ext uri="{FF2B5EF4-FFF2-40B4-BE49-F238E27FC236}">
                <a16:creationId xmlns:a16="http://schemas.microsoft.com/office/drawing/2014/main" id="{46034AF6-679A-4940-90F5-A41680A0BFEF}"/>
              </a:ext>
            </a:extLst>
          </p:cNvPr>
          <p:cNvCxnSpPr>
            <a:cxnSpLocks/>
            <a:stCxn id="36" idx="0"/>
            <a:endCxn id="38" idx="2"/>
          </p:cNvCxnSpPr>
          <p:nvPr/>
        </p:nvCxnSpPr>
        <p:spPr>
          <a:xfrm rot="5400000" flipH="1" flipV="1">
            <a:off x="3243433" y="1829220"/>
            <a:ext cx="369084" cy="694701"/>
          </a:xfrm>
          <a:prstGeom prst="curvedConnector2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674">
            <a:extLst>
              <a:ext uri="{FF2B5EF4-FFF2-40B4-BE49-F238E27FC236}">
                <a16:creationId xmlns:a16="http://schemas.microsoft.com/office/drawing/2014/main" id="{AF40A20B-BC59-489E-B781-60407BD5E1A2}"/>
              </a:ext>
            </a:extLst>
          </p:cNvPr>
          <p:cNvCxnSpPr>
            <a:cxnSpLocks/>
            <a:stCxn id="33" idx="6"/>
            <a:endCxn id="35" idx="0"/>
          </p:cNvCxnSpPr>
          <p:nvPr/>
        </p:nvCxnSpPr>
        <p:spPr>
          <a:xfrm>
            <a:off x="4126326" y="2536611"/>
            <a:ext cx="537734" cy="349440"/>
          </a:xfrm>
          <a:prstGeom prst="curvedConnector2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686">
            <a:extLst>
              <a:ext uri="{FF2B5EF4-FFF2-40B4-BE49-F238E27FC236}">
                <a16:creationId xmlns:a16="http://schemas.microsoft.com/office/drawing/2014/main" id="{59F9D68D-0CF0-46F8-9D37-D5F10EF81FFA}"/>
              </a:ext>
            </a:extLst>
          </p:cNvPr>
          <p:cNvCxnSpPr>
            <a:cxnSpLocks/>
            <a:stCxn id="36" idx="6"/>
            <a:endCxn id="33" idx="2"/>
          </p:cNvCxnSpPr>
          <p:nvPr/>
        </p:nvCxnSpPr>
        <p:spPr>
          <a:xfrm>
            <a:off x="3256125" y="2536611"/>
            <a:ext cx="51920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674">
            <a:extLst>
              <a:ext uri="{FF2B5EF4-FFF2-40B4-BE49-F238E27FC236}">
                <a16:creationId xmlns:a16="http://schemas.microsoft.com/office/drawing/2014/main" id="{532ED8E5-B283-4554-B1AD-438EEBABE19F}"/>
              </a:ext>
            </a:extLst>
          </p:cNvPr>
          <p:cNvCxnSpPr>
            <a:cxnSpLocks/>
            <a:stCxn id="38" idx="6"/>
            <a:endCxn id="35" idx="0"/>
          </p:cNvCxnSpPr>
          <p:nvPr/>
        </p:nvCxnSpPr>
        <p:spPr>
          <a:xfrm>
            <a:off x="4126326" y="1992027"/>
            <a:ext cx="537734" cy="894024"/>
          </a:xfrm>
          <a:prstGeom prst="curvedConnector2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Flowchart: Connector 653">
                <a:extLst>
                  <a:ext uri="{FF2B5EF4-FFF2-40B4-BE49-F238E27FC236}">
                    <a16:creationId xmlns:a16="http://schemas.microsoft.com/office/drawing/2014/main" id="{C4C9476E-158F-428C-870B-DB6C3AFE27F6}"/>
                  </a:ext>
                </a:extLst>
              </p:cNvPr>
              <p:cNvSpPr/>
              <p:nvPr/>
            </p:nvSpPr>
            <p:spPr>
              <a:xfrm>
                <a:off x="2905123" y="3410986"/>
                <a:ext cx="351000" cy="35100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000" r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AU" altLang="zh-CN" sz="14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en-AU" sz="1400" baseline="30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Flowchart: Connector 653">
                <a:extLst>
                  <a:ext uri="{FF2B5EF4-FFF2-40B4-BE49-F238E27FC236}">
                    <a16:creationId xmlns:a16="http://schemas.microsoft.com/office/drawing/2014/main" id="{C4C9476E-158F-428C-870B-DB6C3AFE2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123" y="3410986"/>
                <a:ext cx="351000" cy="351000"/>
              </a:xfrm>
              <a:prstGeom prst="flowChartConnector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Flowchart: Connector 653">
                <a:extLst>
                  <a:ext uri="{FF2B5EF4-FFF2-40B4-BE49-F238E27FC236}">
                    <a16:creationId xmlns:a16="http://schemas.microsoft.com/office/drawing/2014/main" id="{998EFDDE-5C47-4434-B2D8-C9B53439650D}"/>
                  </a:ext>
                </a:extLst>
              </p:cNvPr>
              <p:cNvSpPr/>
              <p:nvPr/>
            </p:nvSpPr>
            <p:spPr>
              <a:xfrm>
                <a:off x="3787141" y="3946282"/>
                <a:ext cx="351000" cy="351000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000" r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AU" altLang="zh-CN" sz="14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AU" altLang="zh-CN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’</m:t>
                      </m:r>
                    </m:oMath>
                  </m:oMathPara>
                </a14:m>
                <a:endParaRPr lang="en-AU" sz="1400" baseline="30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Flowchart: Connector 653">
                <a:extLst>
                  <a:ext uri="{FF2B5EF4-FFF2-40B4-BE49-F238E27FC236}">
                    <a16:creationId xmlns:a16="http://schemas.microsoft.com/office/drawing/2014/main" id="{998EFDDE-5C47-4434-B2D8-C9B534396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141" y="3946282"/>
                <a:ext cx="351000" cy="351000"/>
              </a:xfrm>
              <a:prstGeom prst="flowChartConnector">
                <a:avLst/>
              </a:prstGeom>
              <a:blipFill>
                <a:blip r:embed="rId9"/>
                <a:stretch>
                  <a:fillRect l="-327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Flowchart: Connector 653">
                <a:extLst>
                  <a:ext uri="{FF2B5EF4-FFF2-40B4-BE49-F238E27FC236}">
                    <a16:creationId xmlns:a16="http://schemas.microsoft.com/office/drawing/2014/main" id="{B3FB7486-417F-451D-BBB5-EA91FF28390E}"/>
                  </a:ext>
                </a:extLst>
              </p:cNvPr>
              <p:cNvSpPr/>
              <p:nvPr/>
            </p:nvSpPr>
            <p:spPr>
              <a:xfrm>
                <a:off x="3787141" y="3401698"/>
                <a:ext cx="351000" cy="351000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000" r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AU" altLang="zh-CN" sz="14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AU" altLang="zh-CN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’</m:t>
                      </m:r>
                    </m:oMath>
                  </m:oMathPara>
                </a14:m>
                <a:endParaRPr lang="en-AU" sz="1400" baseline="30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Flowchart: Connector 653">
                <a:extLst>
                  <a:ext uri="{FF2B5EF4-FFF2-40B4-BE49-F238E27FC236}">
                    <a16:creationId xmlns:a16="http://schemas.microsoft.com/office/drawing/2014/main" id="{B3FB7486-417F-451D-BBB5-EA91FF2839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141" y="3401698"/>
                <a:ext cx="351000" cy="351000"/>
              </a:xfrm>
              <a:prstGeom prst="flowChartConnector">
                <a:avLst/>
              </a:prstGeom>
              <a:blipFill>
                <a:blip r:embed="rId10"/>
                <a:stretch>
                  <a:fillRect l="-327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or: Curved 674">
            <a:extLst>
              <a:ext uri="{FF2B5EF4-FFF2-40B4-BE49-F238E27FC236}">
                <a16:creationId xmlns:a16="http://schemas.microsoft.com/office/drawing/2014/main" id="{B30ED06A-8C6C-4988-A027-304AA3FE1DA8}"/>
              </a:ext>
            </a:extLst>
          </p:cNvPr>
          <p:cNvCxnSpPr>
            <a:cxnSpLocks/>
            <a:stCxn id="32" idx="2"/>
            <a:endCxn id="43" idx="0"/>
          </p:cNvCxnSpPr>
          <p:nvPr/>
        </p:nvCxnSpPr>
        <p:spPr>
          <a:xfrm rot="10800000" flipV="1">
            <a:off x="3080625" y="3063113"/>
            <a:ext cx="355518" cy="347872"/>
          </a:xfrm>
          <a:prstGeom prst="curvedConnector2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686">
            <a:extLst>
              <a:ext uri="{FF2B5EF4-FFF2-40B4-BE49-F238E27FC236}">
                <a16:creationId xmlns:a16="http://schemas.microsoft.com/office/drawing/2014/main" id="{B63EA049-B183-4C50-8ECE-F53B318142C8}"/>
              </a:ext>
            </a:extLst>
          </p:cNvPr>
          <p:cNvCxnSpPr>
            <a:cxnSpLocks/>
            <a:stCxn id="43" idx="6"/>
            <a:endCxn id="45" idx="2"/>
          </p:cNvCxnSpPr>
          <p:nvPr/>
        </p:nvCxnSpPr>
        <p:spPr>
          <a:xfrm flipV="1">
            <a:off x="3256123" y="3577198"/>
            <a:ext cx="531018" cy="928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674">
            <a:extLst>
              <a:ext uri="{FF2B5EF4-FFF2-40B4-BE49-F238E27FC236}">
                <a16:creationId xmlns:a16="http://schemas.microsoft.com/office/drawing/2014/main" id="{EA125909-E7C5-41A6-85AF-46EF6626341B}"/>
              </a:ext>
            </a:extLst>
          </p:cNvPr>
          <p:cNvCxnSpPr>
            <a:cxnSpLocks/>
            <a:stCxn id="43" idx="4"/>
            <a:endCxn id="44" idx="2"/>
          </p:cNvCxnSpPr>
          <p:nvPr/>
        </p:nvCxnSpPr>
        <p:spPr>
          <a:xfrm rot="16200000" flipH="1">
            <a:off x="3253984" y="3588623"/>
            <a:ext cx="359796" cy="706518"/>
          </a:xfrm>
          <a:prstGeom prst="curvedConnector2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Curved 674">
            <a:extLst>
              <a:ext uri="{FF2B5EF4-FFF2-40B4-BE49-F238E27FC236}">
                <a16:creationId xmlns:a16="http://schemas.microsoft.com/office/drawing/2014/main" id="{63A51D47-008F-48D5-84C8-5A8F0D91C042}"/>
              </a:ext>
            </a:extLst>
          </p:cNvPr>
          <p:cNvCxnSpPr>
            <a:cxnSpLocks/>
            <a:stCxn id="45" idx="6"/>
            <a:endCxn id="35" idx="4"/>
          </p:cNvCxnSpPr>
          <p:nvPr/>
        </p:nvCxnSpPr>
        <p:spPr>
          <a:xfrm flipV="1">
            <a:off x="4138141" y="3237051"/>
            <a:ext cx="525919" cy="340146"/>
          </a:xfrm>
          <a:prstGeom prst="curvedConnector2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Curved 674">
            <a:extLst>
              <a:ext uri="{FF2B5EF4-FFF2-40B4-BE49-F238E27FC236}">
                <a16:creationId xmlns:a16="http://schemas.microsoft.com/office/drawing/2014/main" id="{2B0A0824-E2FB-44AA-8A83-A9F3B9CECF93}"/>
              </a:ext>
            </a:extLst>
          </p:cNvPr>
          <p:cNvCxnSpPr>
            <a:cxnSpLocks/>
            <a:stCxn id="44" idx="6"/>
            <a:endCxn id="35" idx="4"/>
          </p:cNvCxnSpPr>
          <p:nvPr/>
        </p:nvCxnSpPr>
        <p:spPr>
          <a:xfrm flipV="1">
            <a:off x="4138141" y="3237051"/>
            <a:ext cx="525919" cy="884731"/>
          </a:xfrm>
          <a:prstGeom prst="curvedConnector2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686">
            <a:extLst>
              <a:ext uri="{FF2B5EF4-FFF2-40B4-BE49-F238E27FC236}">
                <a16:creationId xmlns:a16="http://schemas.microsoft.com/office/drawing/2014/main" id="{D44B33E2-2A33-4D3A-994F-63D8F13435A0}"/>
              </a:ext>
            </a:extLst>
          </p:cNvPr>
          <p:cNvCxnSpPr>
            <a:cxnSpLocks/>
            <a:stCxn id="35" idx="2"/>
            <a:endCxn id="32" idx="6"/>
          </p:cNvCxnSpPr>
          <p:nvPr/>
        </p:nvCxnSpPr>
        <p:spPr>
          <a:xfrm flipH="1">
            <a:off x="3787141" y="3061551"/>
            <a:ext cx="701419" cy="15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190">
            <a:extLst>
              <a:ext uri="{FF2B5EF4-FFF2-40B4-BE49-F238E27FC236}">
                <a16:creationId xmlns:a16="http://schemas.microsoft.com/office/drawing/2014/main" id="{58B16EC5-17D5-4E13-AF04-942F4AD8AC65}"/>
              </a:ext>
            </a:extLst>
          </p:cNvPr>
          <p:cNvSpPr txBox="1"/>
          <p:nvPr/>
        </p:nvSpPr>
        <p:spPr>
          <a:xfrm>
            <a:off x="4773772" y="2799941"/>
            <a:ext cx="90378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Criminal accounts</a:t>
            </a:r>
          </a:p>
        </p:txBody>
      </p:sp>
      <p:sp>
        <p:nvSpPr>
          <p:cNvPr id="53" name="文本框 193">
            <a:extLst>
              <a:ext uri="{FF2B5EF4-FFF2-40B4-BE49-F238E27FC236}">
                <a16:creationId xmlns:a16="http://schemas.microsoft.com/office/drawing/2014/main" id="{304F9936-64C4-4CEC-A675-8F666D9A0635}"/>
              </a:ext>
            </a:extLst>
          </p:cNvPr>
          <p:cNvSpPr txBox="1"/>
          <p:nvPr/>
        </p:nvSpPr>
        <p:spPr>
          <a:xfrm>
            <a:off x="3496213" y="1360117"/>
            <a:ext cx="1167847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Middle-man accounts</a:t>
            </a:r>
          </a:p>
        </p:txBody>
      </p:sp>
      <p:sp>
        <p:nvSpPr>
          <p:cNvPr id="54" name="文本框 194">
            <a:extLst>
              <a:ext uri="{FF2B5EF4-FFF2-40B4-BE49-F238E27FC236}">
                <a16:creationId xmlns:a16="http://schemas.microsoft.com/office/drawing/2014/main" id="{1EB60599-CD0D-40E8-80FB-DA1CCB0D3E41}"/>
              </a:ext>
            </a:extLst>
          </p:cNvPr>
          <p:cNvSpPr txBox="1"/>
          <p:nvPr/>
        </p:nvSpPr>
        <p:spPr>
          <a:xfrm>
            <a:off x="2247165" y="1933412"/>
            <a:ext cx="90378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Agent accounts</a:t>
            </a:r>
          </a:p>
        </p:txBody>
      </p:sp>
      <p:pic>
        <p:nvPicPr>
          <p:cNvPr id="55" name="图形 198" descr="杂项 纯色填充">
            <a:extLst>
              <a:ext uri="{FF2B5EF4-FFF2-40B4-BE49-F238E27FC236}">
                <a16:creationId xmlns:a16="http://schemas.microsoft.com/office/drawing/2014/main" id="{26F90DE6-BD7F-4A04-AE18-BB918BA82F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45674" y="2163662"/>
            <a:ext cx="210600" cy="210600"/>
          </a:xfrm>
          <a:prstGeom prst="rect">
            <a:avLst/>
          </a:prstGeom>
        </p:spPr>
      </p:pic>
      <p:pic>
        <p:nvPicPr>
          <p:cNvPr id="56" name="图形 199" descr="杂项 纯色填充">
            <a:extLst>
              <a:ext uri="{FF2B5EF4-FFF2-40B4-BE49-F238E27FC236}">
                <a16:creationId xmlns:a16="http://schemas.microsoft.com/office/drawing/2014/main" id="{20097F02-15E2-4265-A084-426BD5C846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50280" y="3744190"/>
            <a:ext cx="210600" cy="210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Flowchart: Connector 653">
                <a:extLst>
                  <a:ext uri="{FF2B5EF4-FFF2-40B4-BE49-F238E27FC236}">
                    <a16:creationId xmlns:a16="http://schemas.microsoft.com/office/drawing/2014/main" id="{3E2D16DC-33AC-4D4B-A358-51515A4D6B30}"/>
                  </a:ext>
                </a:extLst>
              </p:cNvPr>
              <p:cNvSpPr/>
              <p:nvPr/>
            </p:nvSpPr>
            <p:spPr>
              <a:xfrm>
                <a:off x="730510" y="2886052"/>
                <a:ext cx="351000" cy="351000"/>
              </a:xfrm>
              <a:prstGeom prst="flowChartConnector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000" r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AU" altLang="zh-CN" sz="1600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</m:oMath>
                  </m:oMathPara>
                </a14:m>
                <a:endParaRPr lang="en-AU" sz="1600" baseline="30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Flowchart: Connector 653">
                <a:extLst>
                  <a:ext uri="{FF2B5EF4-FFF2-40B4-BE49-F238E27FC236}">
                    <a16:creationId xmlns:a16="http://schemas.microsoft.com/office/drawing/2014/main" id="{3E2D16DC-33AC-4D4B-A358-51515A4D6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10" y="2886052"/>
                <a:ext cx="351000" cy="351000"/>
              </a:xfrm>
              <a:prstGeom prst="flowChartConnector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Flowchart: Connector 653">
                <a:extLst>
                  <a:ext uri="{FF2B5EF4-FFF2-40B4-BE49-F238E27FC236}">
                    <a16:creationId xmlns:a16="http://schemas.microsoft.com/office/drawing/2014/main" id="{B90285E9-FA8D-415D-B54F-69DA3BBD5C3A}"/>
                  </a:ext>
                </a:extLst>
              </p:cNvPr>
              <p:cNvSpPr/>
              <p:nvPr/>
            </p:nvSpPr>
            <p:spPr>
              <a:xfrm>
                <a:off x="1440942" y="2174122"/>
                <a:ext cx="351000" cy="351000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000" r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AU" altLang="zh-CN" sz="14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en-AU" sz="1400" baseline="30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Flowchart: Connector 653">
                <a:extLst>
                  <a:ext uri="{FF2B5EF4-FFF2-40B4-BE49-F238E27FC236}">
                    <a16:creationId xmlns:a16="http://schemas.microsoft.com/office/drawing/2014/main" id="{B90285E9-FA8D-415D-B54F-69DA3BBD5C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942" y="2174122"/>
                <a:ext cx="351000" cy="351000"/>
              </a:xfrm>
              <a:prstGeom prst="flowChartConnector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Flowchart: Connector 653">
                <a:extLst>
                  <a:ext uri="{FF2B5EF4-FFF2-40B4-BE49-F238E27FC236}">
                    <a16:creationId xmlns:a16="http://schemas.microsoft.com/office/drawing/2014/main" id="{DA5641D3-6869-4795-89D1-99593FF7740F}"/>
                  </a:ext>
                </a:extLst>
              </p:cNvPr>
              <p:cNvSpPr/>
              <p:nvPr/>
            </p:nvSpPr>
            <p:spPr>
              <a:xfrm>
                <a:off x="2176556" y="2886052"/>
                <a:ext cx="351000" cy="351000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000" r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AU" altLang="zh-CN" sz="14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en-AU" sz="1400" baseline="30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Flowchart: Connector 653">
                <a:extLst>
                  <a:ext uri="{FF2B5EF4-FFF2-40B4-BE49-F238E27FC236}">
                    <a16:creationId xmlns:a16="http://schemas.microsoft.com/office/drawing/2014/main" id="{DA5641D3-6869-4795-89D1-99593FF77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556" y="2886052"/>
                <a:ext cx="351000" cy="351000"/>
              </a:xfrm>
              <a:prstGeom prst="flowChartConnector">
                <a:avLst/>
              </a:prstGeom>
              <a:blipFill>
                <a:blip r:embed="rId1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Flowchart: Connector 653">
                <a:extLst>
                  <a:ext uri="{FF2B5EF4-FFF2-40B4-BE49-F238E27FC236}">
                    <a16:creationId xmlns:a16="http://schemas.microsoft.com/office/drawing/2014/main" id="{C054C6DD-EE3D-477E-860B-33EB6608C7B2}"/>
                  </a:ext>
                </a:extLst>
              </p:cNvPr>
              <p:cNvSpPr/>
              <p:nvPr/>
            </p:nvSpPr>
            <p:spPr>
              <a:xfrm>
                <a:off x="1440942" y="3593377"/>
                <a:ext cx="351000" cy="351000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000" r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AU" altLang="zh-CN" sz="14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</m:oMath>
                  </m:oMathPara>
                </a14:m>
                <a:endParaRPr lang="en-AU" sz="1400" baseline="30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Flowchart: Connector 653">
                <a:extLst>
                  <a:ext uri="{FF2B5EF4-FFF2-40B4-BE49-F238E27FC236}">
                    <a16:creationId xmlns:a16="http://schemas.microsoft.com/office/drawing/2014/main" id="{C054C6DD-EE3D-477E-860B-33EB6608C7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942" y="3593377"/>
                <a:ext cx="351000" cy="351000"/>
              </a:xfrm>
              <a:prstGeom prst="flowChartConnector">
                <a:avLst/>
              </a:prstGeom>
              <a:blipFill>
                <a:blip r:embed="rId1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nector: Curved 674">
            <a:extLst>
              <a:ext uri="{FF2B5EF4-FFF2-40B4-BE49-F238E27FC236}">
                <a16:creationId xmlns:a16="http://schemas.microsoft.com/office/drawing/2014/main" id="{F4B1474C-941E-4B23-9065-07BB1DE9DB1E}"/>
              </a:ext>
            </a:extLst>
          </p:cNvPr>
          <p:cNvCxnSpPr>
            <a:cxnSpLocks/>
            <a:stCxn id="57" idx="0"/>
            <a:endCxn id="58" idx="2"/>
          </p:cNvCxnSpPr>
          <p:nvPr/>
        </p:nvCxnSpPr>
        <p:spPr>
          <a:xfrm rot="5400000" flipH="1" flipV="1">
            <a:off x="905261" y="2350371"/>
            <a:ext cx="536429" cy="534932"/>
          </a:xfrm>
          <a:prstGeom prst="curvedConnector2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Curved 674">
            <a:extLst>
              <a:ext uri="{FF2B5EF4-FFF2-40B4-BE49-F238E27FC236}">
                <a16:creationId xmlns:a16="http://schemas.microsoft.com/office/drawing/2014/main" id="{8396A81C-B35E-4D26-ACA9-F8C340C9A578}"/>
              </a:ext>
            </a:extLst>
          </p:cNvPr>
          <p:cNvCxnSpPr>
            <a:cxnSpLocks/>
            <a:stCxn id="58" idx="6"/>
            <a:endCxn id="59" idx="0"/>
          </p:cNvCxnSpPr>
          <p:nvPr/>
        </p:nvCxnSpPr>
        <p:spPr>
          <a:xfrm>
            <a:off x="1791942" y="2349622"/>
            <a:ext cx="560114" cy="536429"/>
          </a:xfrm>
          <a:prstGeom prst="curvedConnector2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74">
            <a:extLst>
              <a:ext uri="{FF2B5EF4-FFF2-40B4-BE49-F238E27FC236}">
                <a16:creationId xmlns:a16="http://schemas.microsoft.com/office/drawing/2014/main" id="{2A90DD36-619E-461B-B0F9-636860F09478}"/>
              </a:ext>
            </a:extLst>
          </p:cNvPr>
          <p:cNvCxnSpPr>
            <a:cxnSpLocks/>
            <a:stCxn id="59" idx="4"/>
            <a:endCxn id="60" idx="6"/>
          </p:cNvCxnSpPr>
          <p:nvPr/>
        </p:nvCxnSpPr>
        <p:spPr>
          <a:xfrm rot="5400000">
            <a:off x="1806087" y="3222906"/>
            <a:ext cx="531825" cy="560114"/>
          </a:xfrm>
          <a:prstGeom prst="curvedConnector2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Curved 674">
            <a:extLst>
              <a:ext uri="{FF2B5EF4-FFF2-40B4-BE49-F238E27FC236}">
                <a16:creationId xmlns:a16="http://schemas.microsoft.com/office/drawing/2014/main" id="{0A305A10-7A1E-4693-AAE4-2BA22010BFA2}"/>
              </a:ext>
            </a:extLst>
          </p:cNvPr>
          <p:cNvCxnSpPr>
            <a:cxnSpLocks/>
            <a:stCxn id="60" idx="2"/>
            <a:endCxn id="57" idx="4"/>
          </p:cNvCxnSpPr>
          <p:nvPr/>
        </p:nvCxnSpPr>
        <p:spPr>
          <a:xfrm rot="10800000">
            <a:off x="906010" y="3237054"/>
            <a:ext cx="534932" cy="531825"/>
          </a:xfrm>
          <a:prstGeom prst="curvedConnector2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195">
            <a:extLst>
              <a:ext uri="{FF2B5EF4-FFF2-40B4-BE49-F238E27FC236}">
                <a16:creationId xmlns:a16="http://schemas.microsoft.com/office/drawing/2014/main" id="{AFED9C5D-47BE-4987-9BF1-7547B899EA43}"/>
              </a:ext>
            </a:extLst>
          </p:cNvPr>
          <p:cNvSpPr txBox="1"/>
          <p:nvPr/>
        </p:nvSpPr>
        <p:spPr>
          <a:xfrm>
            <a:off x="1236134" y="1720945"/>
            <a:ext cx="97054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</a:p>
          <a:p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accounts</a:t>
            </a:r>
          </a:p>
        </p:txBody>
      </p:sp>
      <p:sp>
        <p:nvSpPr>
          <p:cNvPr id="66" name="文本框 196">
            <a:extLst>
              <a:ext uri="{FF2B5EF4-FFF2-40B4-BE49-F238E27FC236}">
                <a16:creationId xmlns:a16="http://schemas.microsoft.com/office/drawing/2014/main" id="{F8C41F66-4245-4673-843B-0929CE4B5A3E}"/>
              </a:ext>
            </a:extLst>
          </p:cNvPr>
          <p:cNvSpPr txBox="1"/>
          <p:nvPr/>
        </p:nvSpPr>
        <p:spPr>
          <a:xfrm>
            <a:off x="1026208" y="2830716"/>
            <a:ext cx="1180466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Non-criminal account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DBA12-8F5B-49AE-ADD9-1415C9DCC7ED}"/>
              </a:ext>
            </a:extLst>
          </p:cNvPr>
          <p:cNvSpPr txBox="1"/>
          <p:nvPr/>
        </p:nvSpPr>
        <p:spPr>
          <a:xfrm>
            <a:off x="5634289" y="1439198"/>
            <a:ext cx="62573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In transaction networks:</a:t>
            </a:r>
          </a:p>
          <a:p>
            <a:endParaRPr lang="en-US" altLang="zh-C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Node</a:t>
            </a:r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Account</a:t>
            </a:r>
          </a:p>
          <a:p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Edge  Transaction</a:t>
            </a:r>
            <a:endParaRPr lang="en-US" altLang="zh-C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Shortest cycle through a node </a:t>
            </a:r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Money laundering</a:t>
            </a:r>
          </a:p>
          <a:p>
            <a:endParaRPr lang="en-US" altLang="zh-CN" sz="2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zh-CN" sz="22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More</a:t>
            </a:r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such cycles through an account</a:t>
            </a:r>
          </a:p>
          <a:p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zh-CN" sz="22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Higher</a:t>
            </a:r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risk of engaging in illegal activities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EA21C17-C0EB-43D4-9FF7-E21A70823204}"/>
              </a:ext>
            </a:extLst>
          </p:cNvPr>
          <p:cNvSpPr txBox="1"/>
          <p:nvPr/>
        </p:nvSpPr>
        <p:spPr>
          <a:xfrm>
            <a:off x="2167444" y="4555692"/>
            <a:ext cx="78571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E-commerce networks: detect fraudulent transactions</a:t>
            </a:r>
          </a:p>
          <a:p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P2P file-sharing networks: detect hop hosts and optimize networks</a:t>
            </a:r>
          </a:p>
          <a:p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9004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87EF5-9C52-4A23-8370-17340CB0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/>
              <a:t>Problem Definition 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9CCAF-8BD9-4336-B1D5-E76517723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3</a:t>
            </a:fld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5D63B54-1B0A-4A82-8E69-30FA940F4E55}"/>
                  </a:ext>
                </a:extLst>
              </p:cNvPr>
              <p:cNvSpPr txBox="1"/>
              <p:nvPr/>
            </p:nvSpPr>
            <p:spPr>
              <a:xfrm>
                <a:off x="5129259" y="1518903"/>
                <a:ext cx="6706234" cy="4129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Shortest Cycle Counting of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𝑆𝐶𝐶𝑛𝑡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is: 3</a:t>
                </a:r>
              </a:p>
              <a:p>
                <a:pPr marL="457200" indent="-457200">
                  <a:buSzPct val="80000"/>
                  <a:buFont typeface="+mj-ea"/>
                  <a:buAutoNum type="circleNumDbPlain"/>
                </a:pP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altLang="zh-CN" sz="2400" i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SzPct val="80000"/>
                  <a:buFont typeface="+mj-ea"/>
                  <a:buAutoNum type="circleNumDbPlain"/>
                </a:pP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altLang="zh-CN" sz="2400" i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SzPct val="80000"/>
                  <a:buFont typeface="+mj-ea"/>
                  <a:buAutoNum type="circleNumDbPlain"/>
                </a:pP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altLang="zh-CN" sz="2400" i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Networks changes (insertion and deletion of vertices and edges) from time to time…</a:t>
                </a:r>
              </a:p>
              <a:p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Problem: </a:t>
                </a:r>
              </a:p>
              <a:p>
                <a:r>
                  <a:rPr lang="en-US" altLang="zh-CN" sz="24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How to efficiently count the shortest cycles through a given node on a dynamic graph?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5D63B54-1B0A-4A82-8E69-30FA940F4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259" y="1518903"/>
                <a:ext cx="6706234" cy="4129400"/>
              </a:xfrm>
              <a:prstGeom prst="rect">
                <a:avLst/>
              </a:prstGeom>
              <a:blipFill>
                <a:blip r:embed="rId3"/>
                <a:stretch>
                  <a:fillRect l="-1362" t="-1180" r="-2089" b="-23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组合 34">
            <a:extLst>
              <a:ext uri="{FF2B5EF4-FFF2-40B4-BE49-F238E27FC236}">
                <a16:creationId xmlns:a16="http://schemas.microsoft.com/office/drawing/2014/main" id="{EF3264DE-2CD5-45AB-AED7-EBAC801ED458}"/>
              </a:ext>
            </a:extLst>
          </p:cNvPr>
          <p:cNvGrpSpPr/>
          <p:nvPr/>
        </p:nvGrpSpPr>
        <p:grpSpPr>
          <a:xfrm>
            <a:off x="772886" y="2100825"/>
            <a:ext cx="4082367" cy="2156850"/>
            <a:chOff x="772886" y="2100825"/>
            <a:chExt cx="4082367" cy="2156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Flowchart: Connector 7">
                  <a:extLst>
                    <a:ext uri="{FF2B5EF4-FFF2-40B4-BE49-F238E27FC236}">
                      <a16:creationId xmlns:a16="http://schemas.microsoft.com/office/drawing/2014/main" id="{B65360D3-E890-4CD9-AC55-5D66A2709763}"/>
                    </a:ext>
                  </a:extLst>
                </p:cNvPr>
                <p:cNvSpPr/>
                <p:nvPr/>
              </p:nvSpPr>
              <p:spPr>
                <a:xfrm>
                  <a:off x="2924467" y="2971043"/>
                  <a:ext cx="427896" cy="427895"/>
                </a:xfrm>
                <a:prstGeom prst="flowChartConnector">
                  <a:avLst/>
                </a:prstGeom>
                <a:solidFill>
                  <a:schemeClr val="bg1"/>
                </a:solidFill>
                <a:ln w="19050" cap="flat">
                  <a:solidFill>
                    <a:schemeClr val="tx1"/>
                  </a:solidFill>
                  <a:miter lim="800000"/>
                  <a:tailEnd type="triangl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AU" sz="20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AU" sz="2000" dirty="0">
                    <a:solidFill>
                      <a:schemeClr val="tx1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Flowchart: Connector 7">
                  <a:extLst>
                    <a:ext uri="{FF2B5EF4-FFF2-40B4-BE49-F238E27FC236}">
                      <a16:creationId xmlns:a16="http://schemas.microsoft.com/office/drawing/2014/main" id="{B65360D3-E890-4CD9-AC55-5D66A27097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4467" y="2971043"/>
                  <a:ext cx="427896" cy="427895"/>
                </a:xfrm>
                <a:prstGeom prst="flowChartConnector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>
                  <a:solidFill>
                    <a:schemeClr val="tx1"/>
                  </a:solidFill>
                  <a:miter lim="800000"/>
                  <a:tailEnd type="triangle" w="sm" len="sm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Flowchart: Connector 8">
                  <a:extLst>
                    <a:ext uri="{FF2B5EF4-FFF2-40B4-BE49-F238E27FC236}">
                      <a16:creationId xmlns:a16="http://schemas.microsoft.com/office/drawing/2014/main" id="{7B4E7DFB-C714-465E-80B1-76F1EEEA2960}"/>
                    </a:ext>
                  </a:extLst>
                </p:cNvPr>
                <p:cNvSpPr/>
                <p:nvPr/>
              </p:nvSpPr>
              <p:spPr>
                <a:xfrm>
                  <a:off x="1397464" y="2100825"/>
                  <a:ext cx="427896" cy="427895"/>
                </a:xfrm>
                <a:prstGeom prst="flowChartConnector">
                  <a:avLst/>
                </a:prstGeom>
                <a:solidFill>
                  <a:schemeClr val="bg1"/>
                </a:solidFill>
                <a:ln w="19050" cap="flat">
                  <a:solidFill>
                    <a:schemeClr val="tx1"/>
                  </a:solidFill>
                  <a:miter lim="800000"/>
                  <a:tailEnd type="triangl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AU" sz="20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oMath>
                    </m:oMathPara>
                  </a14:m>
                  <a:endParaRPr lang="en-AU" sz="2000" dirty="0">
                    <a:solidFill>
                      <a:schemeClr val="tx1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Flowchart: Connector 8">
                  <a:extLst>
                    <a:ext uri="{FF2B5EF4-FFF2-40B4-BE49-F238E27FC236}">
                      <a16:creationId xmlns:a16="http://schemas.microsoft.com/office/drawing/2014/main" id="{7B4E7DFB-C714-465E-80B1-76F1EEEA29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7464" y="2100825"/>
                  <a:ext cx="427896" cy="427895"/>
                </a:xfrm>
                <a:prstGeom prst="flowChartConnector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 cap="flat">
                  <a:solidFill>
                    <a:schemeClr val="tx1"/>
                  </a:solidFill>
                  <a:miter lim="800000"/>
                  <a:tailEnd type="triangle" w="sm" len="sm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Flowchart: Connector 9">
                  <a:extLst>
                    <a:ext uri="{FF2B5EF4-FFF2-40B4-BE49-F238E27FC236}">
                      <a16:creationId xmlns:a16="http://schemas.microsoft.com/office/drawing/2014/main" id="{A829CE41-F9FD-42B2-84A1-2776DF03FA66}"/>
                    </a:ext>
                  </a:extLst>
                </p:cNvPr>
                <p:cNvSpPr/>
                <p:nvPr/>
              </p:nvSpPr>
              <p:spPr>
                <a:xfrm>
                  <a:off x="2915022" y="2102296"/>
                  <a:ext cx="427896" cy="427895"/>
                </a:xfrm>
                <a:prstGeom prst="flowChartConnector">
                  <a:avLst/>
                </a:prstGeom>
                <a:solidFill>
                  <a:schemeClr val="bg1"/>
                </a:solidFill>
                <a:ln w="19050" cap="flat">
                  <a:solidFill>
                    <a:schemeClr val="tx1"/>
                  </a:solidFill>
                  <a:miter lim="800000"/>
                  <a:tailEnd type="triangl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AU" sz="20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oMath>
                    </m:oMathPara>
                  </a14:m>
                  <a:endParaRPr lang="en-AU" sz="2000" dirty="0">
                    <a:solidFill>
                      <a:schemeClr val="tx1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Flowchart: Connector 9">
                  <a:extLst>
                    <a:ext uri="{FF2B5EF4-FFF2-40B4-BE49-F238E27FC236}">
                      <a16:creationId xmlns:a16="http://schemas.microsoft.com/office/drawing/2014/main" id="{A829CE41-F9FD-42B2-84A1-2776DF03FA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022" y="2102296"/>
                  <a:ext cx="427896" cy="427895"/>
                </a:xfrm>
                <a:prstGeom prst="flowChartConnector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>
                  <a:solidFill>
                    <a:schemeClr val="tx1"/>
                  </a:solidFill>
                  <a:miter lim="800000"/>
                  <a:tailEnd type="triangle" w="sm" len="sm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Flowchart: Connector 10">
                  <a:extLst>
                    <a:ext uri="{FF2B5EF4-FFF2-40B4-BE49-F238E27FC236}">
                      <a16:creationId xmlns:a16="http://schemas.microsoft.com/office/drawing/2014/main" id="{FFDE9FEA-6F66-4D44-AD31-7D7DE6BFF6DE}"/>
                    </a:ext>
                  </a:extLst>
                </p:cNvPr>
                <p:cNvSpPr/>
                <p:nvPr/>
              </p:nvSpPr>
              <p:spPr>
                <a:xfrm>
                  <a:off x="2048752" y="2971043"/>
                  <a:ext cx="427896" cy="427895"/>
                </a:xfrm>
                <a:prstGeom prst="flowChartConnector">
                  <a:avLst/>
                </a:prstGeom>
                <a:solidFill>
                  <a:schemeClr val="bg1"/>
                </a:solidFill>
                <a:ln w="19050" cap="flat">
                  <a:solidFill>
                    <a:schemeClr val="tx1"/>
                  </a:solidFill>
                  <a:miter lim="800000"/>
                  <a:tailEnd type="triangl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AU" sz="20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oMath>
                    </m:oMathPara>
                  </a14:m>
                  <a:endParaRPr lang="en-AU" sz="2000" dirty="0">
                    <a:solidFill>
                      <a:schemeClr val="tx1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Flowchart: Connector 10">
                  <a:extLst>
                    <a:ext uri="{FF2B5EF4-FFF2-40B4-BE49-F238E27FC236}">
                      <a16:creationId xmlns:a16="http://schemas.microsoft.com/office/drawing/2014/main" id="{FFDE9FEA-6F66-4D44-AD31-7D7DE6BFF6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8752" y="2971043"/>
                  <a:ext cx="427896" cy="427895"/>
                </a:xfrm>
                <a:prstGeom prst="flowChartConnector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 cap="flat">
                  <a:solidFill>
                    <a:schemeClr val="tx1"/>
                  </a:solidFill>
                  <a:miter lim="800000"/>
                  <a:tailEnd type="triangle" w="sm" len="sm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Flowchart: Connector 11">
                  <a:extLst>
                    <a:ext uri="{FF2B5EF4-FFF2-40B4-BE49-F238E27FC236}">
                      <a16:creationId xmlns:a16="http://schemas.microsoft.com/office/drawing/2014/main" id="{90314B13-487B-4EA1-AD26-54473709B196}"/>
                    </a:ext>
                  </a:extLst>
                </p:cNvPr>
                <p:cNvSpPr/>
                <p:nvPr/>
              </p:nvSpPr>
              <p:spPr>
                <a:xfrm>
                  <a:off x="1406571" y="2976929"/>
                  <a:ext cx="427896" cy="427895"/>
                </a:xfrm>
                <a:prstGeom prst="flowChartConnector">
                  <a:avLst/>
                </a:prstGeom>
                <a:solidFill>
                  <a:schemeClr val="bg1"/>
                </a:solidFill>
                <a:ln w="19050" cap="flat">
                  <a:solidFill>
                    <a:schemeClr val="tx1"/>
                  </a:solidFill>
                  <a:miter lim="800000"/>
                  <a:tailEnd type="triangl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AU" sz="20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oMath>
                    </m:oMathPara>
                  </a14:m>
                  <a:endParaRPr lang="en-AU" sz="2000" dirty="0">
                    <a:solidFill>
                      <a:schemeClr val="tx1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Flowchart: Connector 11">
                  <a:extLst>
                    <a:ext uri="{FF2B5EF4-FFF2-40B4-BE49-F238E27FC236}">
                      <a16:creationId xmlns:a16="http://schemas.microsoft.com/office/drawing/2014/main" id="{90314B13-487B-4EA1-AD26-54473709B1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571" y="2976929"/>
                  <a:ext cx="427896" cy="427895"/>
                </a:xfrm>
                <a:prstGeom prst="flowChartConnector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 cap="flat">
                  <a:solidFill>
                    <a:schemeClr val="tx1"/>
                  </a:solidFill>
                  <a:miter lim="800000"/>
                  <a:tailEnd type="triangle" w="sm" len="sm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Flowchart: Connector 12">
                  <a:extLst>
                    <a:ext uri="{FF2B5EF4-FFF2-40B4-BE49-F238E27FC236}">
                      <a16:creationId xmlns:a16="http://schemas.microsoft.com/office/drawing/2014/main" id="{5D480363-B04D-4F04-AF96-F009754DCFAD}"/>
                    </a:ext>
                  </a:extLst>
                </p:cNvPr>
                <p:cNvSpPr/>
                <p:nvPr/>
              </p:nvSpPr>
              <p:spPr>
                <a:xfrm>
                  <a:off x="772886" y="2973984"/>
                  <a:ext cx="427896" cy="427895"/>
                </a:xfrm>
                <a:prstGeom prst="flowChartConnector">
                  <a:avLst/>
                </a:prstGeom>
                <a:solidFill>
                  <a:schemeClr val="bg1"/>
                </a:solidFill>
                <a:ln w="19050" cap="flat">
                  <a:solidFill>
                    <a:schemeClr val="tx1"/>
                  </a:solidFill>
                  <a:miter lim="800000"/>
                  <a:tailEnd type="triangl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AU" sz="20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oMath>
                    </m:oMathPara>
                  </a14:m>
                  <a:endParaRPr lang="en-AU" sz="2000" dirty="0">
                    <a:solidFill>
                      <a:schemeClr val="tx1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Flowchart: Connector 12">
                  <a:extLst>
                    <a:ext uri="{FF2B5EF4-FFF2-40B4-BE49-F238E27FC236}">
                      <a16:creationId xmlns:a16="http://schemas.microsoft.com/office/drawing/2014/main" id="{5D480363-B04D-4F04-AF96-F009754DCF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886" y="2973984"/>
                  <a:ext cx="427896" cy="427895"/>
                </a:xfrm>
                <a:prstGeom prst="flowChartConnector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 cap="flat">
                  <a:solidFill>
                    <a:schemeClr val="tx1"/>
                  </a:solidFill>
                  <a:miter lim="800000"/>
                  <a:tailEnd type="triangle" w="sm" len="sm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Flowchart: Connector 13">
                  <a:extLst>
                    <a:ext uri="{FF2B5EF4-FFF2-40B4-BE49-F238E27FC236}">
                      <a16:creationId xmlns:a16="http://schemas.microsoft.com/office/drawing/2014/main" id="{85AB8994-0C2C-4184-8FC5-7C0CD0F8C4FC}"/>
                    </a:ext>
                  </a:extLst>
                </p:cNvPr>
                <p:cNvSpPr/>
                <p:nvPr/>
              </p:nvSpPr>
              <p:spPr>
                <a:xfrm>
                  <a:off x="2920406" y="3829780"/>
                  <a:ext cx="427896" cy="427895"/>
                </a:xfrm>
                <a:prstGeom prst="flowChartConnector">
                  <a:avLst/>
                </a:prstGeom>
                <a:solidFill>
                  <a:schemeClr val="bg1"/>
                </a:solidFill>
                <a:ln w="19050" cap="flat">
                  <a:solidFill>
                    <a:schemeClr val="tx1"/>
                  </a:solidFill>
                  <a:miter lim="800000"/>
                  <a:tailEnd type="triangl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AU" sz="20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oMath>
                    </m:oMathPara>
                  </a14:m>
                  <a:endParaRPr lang="en-AU" sz="2000" dirty="0">
                    <a:solidFill>
                      <a:schemeClr val="tx1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Flowchart: Connector 13">
                  <a:extLst>
                    <a:ext uri="{FF2B5EF4-FFF2-40B4-BE49-F238E27FC236}">
                      <a16:creationId xmlns:a16="http://schemas.microsoft.com/office/drawing/2014/main" id="{85AB8994-0C2C-4184-8FC5-7C0CD0F8C4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0406" y="3829780"/>
                  <a:ext cx="427896" cy="427895"/>
                </a:xfrm>
                <a:prstGeom prst="flowChartConnector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 cap="flat">
                  <a:solidFill>
                    <a:schemeClr val="tx1"/>
                  </a:solidFill>
                  <a:miter lim="800000"/>
                  <a:tailEnd type="triangle" w="sm" len="sm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Flowchart: Connector 14">
                  <a:extLst>
                    <a:ext uri="{FF2B5EF4-FFF2-40B4-BE49-F238E27FC236}">
                      <a16:creationId xmlns:a16="http://schemas.microsoft.com/office/drawing/2014/main" id="{D04105A2-1967-4F05-B9C2-1B538AE416FA}"/>
                    </a:ext>
                  </a:extLst>
                </p:cNvPr>
                <p:cNvSpPr/>
                <p:nvPr/>
              </p:nvSpPr>
              <p:spPr>
                <a:xfrm>
                  <a:off x="3782842" y="3829780"/>
                  <a:ext cx="427896" cy="427895"/>
                </a:xfrm>
                <a:prstGeom prst="flowChartConnector">
                  <a:avLst/>
                </a:prstGeom>
                <a:solidFill>
                  <a:schemeClr val="bg1"/>
                </a:solidFill>
                <a:ln w="19050" cap="flat">
                  <a:solidFill>
                    <a:schemeClr val="tx1"/>
                  </a:solidFill>
                  <a:miter lim="800000"/>
                  <a:tailEnd type="triangl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AU" sz="20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oMath>
                    </m:oMathPara>
                  </a14:m>
                  <a:endParaRPr lang="en-AU" sz="2000" dirty="0">
                    <a:solidFill>
                      <a:schemeClr val="tx1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Flowchart: Connector 14">
                  <a:extLst>
                    <a:ext uri="{FF2B5EF4-FFF2-40B4-BE49-F238E27FC236}">
                      <a16:creationId xmlns:a16="http://schemas.microsoft.com/office/drawing/2014/main" id="{D04105A2-1967-4F05-B9C2-1B538AE416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842" y="3829780"/>
                  <a:ext cx="427896" cy="427895"/>
                </a:xfrm>
                <a:prstGeom prst="flowChartConnector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 cap="flat">
                  <a:solidFill>
                    <a:schemeClr val="tx1"/>
                  </a:solidFill>
                  <a:miter lim="800000"/>
                  <a:tailEnd type="triangle" w="sm" len="sm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Flowchart: Connector 15">
                  <a:extLst>
                    <a:ext uri="{FF2B5EF4-FFF2-40B4-BE49-F238E27FC236}">
                      <a16:creationId xmlns:a16="http://schemas.microsoft.com/office/drawing/2014/main" id="{3CDF1792-B441-445C-B7FC-7DAD46B195C5}"/>
                    </a:ext>
                  </a:extLst>
                </p:cNvPr>
                <p:cNvSpPr/>
                <p:nvPr/>
              </p:nvSpPr>
              <p:spPr>
                <a:xfrm>
                  <a:off x="3780258" y="2546091"/>
                  <a:ext cx="427896" cy="427895"/>
                </a:xfrm>
                <a:prstGeom prst="flowChartConnector">
                  <a:avLst/>
                </a:prstGeom>
                <a:solidFill>
                  <a:schemeClr val="bg1"/>
                </a:solidFill>
                <a:ln w="19050" cap="flat">
                  <a:solidFill>
                    <a:schemeClr val="tx1"/>
                  </a:solidFill>
                  <a:miter lim="800000"/>
                  <a:tailEnd type="triangl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AU" sz="20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oMath>
                    </m:oMathPara>
                  </a14:m>
                  <a:endParaRPr lang="en-AU" sz="2000" dirty="0">
                    <a:solidFill>
                      <a:schemeClr val="tx1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Flowchart: Connector 15">
                  <a:extLst>
                    <a:ext uri="{FF2B5EF4-FFF2-40B4-BE49-F238E27FC236}">
                      <a16:creationId xmlns:a16="http://schemas.microsoft.com/office/drawing/2014/main" id="{3CDF1792-B441-445C-B7FC-7DAD46B195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258" y="2546091"/>
                  <a:ext cx="427896" cy="427895"/>
                </a:xfrm>
                <a:prstGeom prst="flowChartConnector">
                  <a:avLst/>
                </a:prstGeom>
                <a:blipFill>
                  <a:blip r:embed="rId12"/>
                  <a:stretch>
                    <a:fillRect l="-2740"/>
                  </a:stretch>
                </a:blipFill>
                <a:ln w="19050" cap="flat">
                  <a:solidFill>
                    <a:schemeClr val="tx1"/>
                  </a:solidFill>
                  <a:miter lim="800000"/>
                  <a:tailEnd type="triangle" w="sm" len="sm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Flowchart: Connector 16">
                  <a:extLst>
                    <a:ext uri="{FF2B5EF4-FFF2-40B4-BE49-F238E27FC236}">
                      <a16:creationId xmlns:a16="http://schemas.microsoft.com/office/drawing/2014/main" id="{5EB6E970-DE83-4F45-B870-5BA01718128E}"/>
                    </a:ext>
                  </a:extLst>
                </p:cNvPr>
                <p:cNvSpPr/>
                <p:nvPr/>
              </p:nvSpPr>
              <p:spPr>
                <a:xfrm>
                  <a:off x="4427357" y="3187934"/>
                  <a:ext cx="427896" cy="427895"/>
                </a:xfrm>
                <a:prstGeom prst="flowChartConnector">
                  <a:avLst/>
                </a:prstGeom>
                <a:solidFill>
                  <a:schemeClr val="bg1"/>
                </a:solidFill>
                <a:ln w="19050" cap="flat">
                  <a:solidFill>
                    <a:schemeClr val="tx1"/>
                  </a:solidFill>
                  <a:miter lim="800000"/>
                  <a:tailEnd type="triangl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AU" sz="20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oMath>
                    </m:oMathPara>
                  </a14:m>
                  <a:endParaRPr lang="en-AU" sz="2000" dirty="0">
                    <a:solidFill>
                      <a:schemeClr val="tx1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Flowchart: Connector 16">
                  <a:extLst>
                    <a:ext uri="{FF2B5EF4-FFF2-40B4-BE49-F238E27FC236}">
                      <a16:creationId xmlns:a16="http://schemas.microsoft.com/office/drawing/2014/main" id="{5EB6E970-DE83-4F45-B870-5BA0171812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357" y="3187934"/>
                  <a:ext cx="427896" cy="427895"/>
                </a:xfrm>
                <a:prstGeom prst="flowChartConnector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9050" cap="flat">
                  <a:solidFill>
                    <a:schemeClr val="tx1"/>
                  </a:solidFill>
                  <a:miter lim="800000"/>
                  <a:tailEnd type="triangle" w="sm" len="sm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47BBBA8-1D6F-4937-A29B-A0EF150AA46F}"/>
                </a:ext>
              </a:extLst>
            </p:cNvPr>
            <p:cNvGrpSpPr/>
            <p:nvPr/>
          </p:nvGrpSpPr>
          <p:grpSpPr>
            <a:xfrm>
              <a:off x="986833" y="2314772"/>
              <a:ext cx="3654472" cy="1728956"/>
              <a:chOff x="970530" y="2610047"/>
              <a:chExt cx="3654472" cy="1728956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BD5BFA4F-9BE3-42A4-BF82-0AFB39F63914}"/>
                  </a:ext>
                </a:extLst>
              </p:cNvPr>
              <p:cNvCxnSpPr>
                <a:cxnSpLocks/>
                <a:stCxn id="14" idx="6"/>
                <a:endCxn id="15" idx="2"/>
              </p:cNvCxnSpPr>
              <p:nvPr/>
            </p:nvCxnSpPr>
            <p:spPr>
              <a:xfrm>
                <a:off x="3331998" y="4339003"/>
                <a:ext cx="434540" cy="0"/>
              </a:xfrm>
              <a:prstGeom prst="straightConnector1">
                <a:avLst/>
              </a:prstGeom>
              <a:ln w="19050" cap="flat">
                <a:solidFill>
                  <a:schemeClr val="tx1"/>
                </a:solidFill>
                <a:miter lim="800000"/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39833D37-CE5F-4735-A143-6C419E927D9F}"/>
                  </a:ext>
                </a:extLst>
              </p:cNvPr>
              <p:cNvCxnSpPr>
                <a:cxnSpLocks/>
                <a:stCxn id="8" idx="2"/>
                <a:endCxn id="11" idx="6"/>
              </p:cNvCxnSpPr>
              <p:nvPr/>
            </p:nvCxnSpPr>
            <p:spPr>
              <a:xfrm flipH="1">
                <a:off x="2460344" y="3480266"/>
                <a:ext cx="447819" cy="0"/>
              </a:xfrm>
              <a:prstGeom prst="straightConnector1">
                <a:avLst/>
              </a:prstGeom>
              <a:ln w="19050" cap="flat">
                <a:solidFill>
                  <a:schemeClr val="tx1"/>
                </a:solidFill>
                <a:miter lim="800000"/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or: Curved 19">
                <a:extLst>
                  <a:ext uri="{FF2B5EF4-FFF2-40B4-BE49-F238E27FC236}">
                    <a16:creationId xmlns:a16="http://schemas.microsoft.com/office/drawing/2014/main" id="{A329A77C-3F62-4792-9DD1-3DD0543E4C0B}"/>
                  </a:ext>
                </a:extLst>
              </p:cNvPr>
              <p:cNvCxnSpPr>
                <a:cxnSpLocks/>
                <a:stCxn id="10" idx="2"/>
                <a:endCxn id="11" idx="0"/>
              </p:cNvCxnSpPr>
              <p:nvPr/>
            </p:nvCxnSpPr>
            <p:spPr>
              <a:xfrm rot="10800000" flipV="1">
                <a:off x="2246396" y="2611518"/>
                <a:ext cx="652322" cy="654799"/>
              </a:xfrm>
              <a:prstGeom prst="curvedConnector2">
                <a:avLst/>
              </a:prstGeom>
              <a:ln w="19050" cap="flat">
                <a:solidFill>
                  <a:schemeClr val="tx1"/>
                </a:solidFill>
                <a:miter lim="800000"/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or: Curved 20">
                <a:extLst>
                  <a:ext uri="{FF2B5EF4-FFF2-40B4-BE49-F238E27FC236}">
                    <a16:creationId xmlns:a16="http://schemas.microsoft.com/office/drawing/2014/main" id="{8077415E-5582-4B66-A6E2-FE4D914DDCF5}"/>
                  </a:ext>
                </a:extLst>
              </p:cNvPr>
              <p:cNvCxnSpPr>
                <a:cxnSpLocks/>
                <a:stCxn id="10" idx="2"/>
                <a:endCxn id="12" idx="0"/>
              </p:cNvCxnSpPr>
              <p:nvPr/>
            </p:nvCxnSpPr>
            <p:spPr>
              <a:xfrm rot="10800000" flipV="1">
                <a:off x="1604216" y="2611518"/>
                <a:ext cx="1294503" cy="660685"/>
              </a:xfrm>
              <a:prstGeom prst="curvedConnector2">
                <a:avLst/>
              </a:prstGeom>
              <a:ln w="19050" cap="flat">
                <a:solidFill>
                  <a:schemeClr val="tx1"/>
                </a:solidFill>
                <a:miter lim="800000"/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or: Curved 21">
                <a:extLst>
                  <a:ext uri="{FF2B5EF4-FFF2-40B4-BE49-F238E27FC236}">
                    <a16:creationId xmlns:a16="http://schemas.microsoft.com/office/drawing/2014/main" id="{C903B33C-81C4-4D85-978A-D38160BFE36D}"/>
                  </a:ext>
                </a:extLst>
              </p:cNvPr>
              <p:cNvCxnSpPr>
                <a:cxnSpLocks/>
                <a:stCxn id="11" idx="4"/>
                <a:endCxn id="14" idx="2"/>
              </p:cNvCxnSpPr>
              <p:nvPr/>
            </p:nvCxnSpPr>
            <p:spPr>
              <a:xfrm rot="16200000" flipH="1">
                <a:off x="2252854" y="3687755"/>
                <a:ext cx="644790" cy="657706"/>
              </a:xfrm>
              <a:prstGeom prst="curvedConnector2">
                <a:avLst/>
              </a:prstGeom>
              <a:ln w="19050" cap="flat">
                <a:solidFill>
                  <a:schemeClr val="tx1"/>
                </a:solidFill>
                <a:miter lim="800000"/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or: Curved 22">
                <a:extLst>
                  <a:ext uri="{FF2B5EF4-FFF2-40B4-BE49-F238E27FC236}">
                    <a16:creationId xmlns:a16="http://schemas.microsoft.com/office/drawing/2014/main" id="{71BAF8E2-B81B-4C7E-B5FA-282B55843577}"/>
                  </a:ext>
                </a:extLst>
              </p:cNvPr>
              <p:cNvCxnSpPr>
                <a:cxnSpLocks/>
                <a:stCxn id="12" idx="4"/>
                <a:endCxn id="14" idx="2"/>
              </p:cNvCxnSpPr>
              <p:nvPr/>
            </p:nvCxnSpPr>
            <p:spPr>
              <a:xfrm rot="16200000" flipH="1">
                <a:off x="1934706" y="3369607"/>
                <a:ext cx="638904" cy="1299887"/>
              </a:xfrm>
              <a:prstGeom prst="curvedConnector2">
                <a:avLst/>
              </a:prstGeom>
              <a:ln w="19050" cap="flat">
                <a:solidFill>
                  <a:schemeClr val="tx1"/>
                </a:solidFill>
                <a:miter lim="800000"/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or: Curved 23">
                <a:extLst>
                  <a:ext uri="{FF2B5EF4-FFF2-40B4-BE49-F238E27FC236}">
                    <a16:creationId xmlns:a16="http://schemas.microsoft.com/office/drawing/2014/main" id="{B4D1A251-DC74-4E76-958E-AE9E1D7C89F1}"/>
                  </a:ext>
                </a:extLst>
              </p:cNvPr>
              <p:cNvCxnSpPr>
                <a:cxnSpLocks/>
                <a:stCxn id="13" idx="4"/>
                <a:endCxn id="14" idx="2"/>
              </p:cNvCxnSpPr>
              <p:nvPr/>
            </p:nvCxnSpPr>
            <p:spPr>
              <a:xfrm rot="16200000" flipH="1">
                <a:off x="1616392" y="3051292"/>
                <a:ext cx="641849" cy="1933572"/>
              </a:xfrm>
              <a:prstGeom prst="curvedConnector2">
                <a:avLst/>
              </a:prstGeom>
              <a:ln w="19050" cap="flat">
                <a:solidFill>
                  <a:schemeClr val="tx1"/>
                </a:solidFill>
                <a:miter lim="800000"/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or: Curved 24">
                <a:extLst>
                  <a:ext uri="{FF2B5EF4-FFF2-40B4-BE49-F238E27FC236}">
                    <a16:creationId xmlns:a16="http://schemas.microsoft.com/office/drawing/2014/main" id="{E10AC746-48E2-4816-96D4-0B35088F386F}"/>
                  </a:ext>
                </a:extLst>
              </p:cNvPr>
              <p:cNvCxnSpPr>
                <a:cxnSpLocks/>
                <a:stCxn id="16" idx="0"/>
                <a:endCxn id="10" idx="6"/>
              </p:cNvCxnSpPr>
              <p:nvPr/>
            </p:nvCxnSpPr>
            <p:spPr>
              <a:xfrm rot="16200000" flipV="1">
                <a:off x="3537335" y="2400799"/>
                <a:ext cx="229847" cy="651288"/>
              </a:xfrm>
              <a:prstGeom prst="curvedConnector2">
                <a:avLst/>
              </a:prstGeom>
              <a:ln w="19050" cap="flat">
                <a:solidFill>
                  <a:schemeClr val="tx1"/>
                </a:solidFill>
                <a:miter lim="800000"/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or: Curved 25">
                <a:extLst>
                  <a:ext uri="{FF2B5EF4-FFF2-40B4-BE49-F238E27FC236}">
                    <a16:creationId xmlns:a16="http://schemas.microsoft.com/office/drawing/2014/main" id="{CE648FBB-03D3-4185-BFBD-D1263C66001A}"/>
                  </a:ext>
                </a:extLst>
              </p:cNvPr>
              <p:cNvCxnSpPr>
                <a:cxnSpLocks/>
                <a:stCxn id="16" idx="4"/>
                <a:endCxn id="8" idx="6"/>
              </p:cNvCxnSpPr>
              <p:nvPr/>
            </p:nvCxnSpPr>
            <p:spPr>
              <a:xfrm rot="5400000">
                <a:off x="3551479" y="3053842"/>
                <a:ext cx="211005" cy="641843"/>
              </a:xfrm>
              <a:prstGeom prst="curvedConnector2">
                <a:avLst/>
              </a:prstGeom>
              <a:ln w="19050" cap="flat">
                <a:solidFill>
                  <a:schemeClr val="tx1"/>
                </a:solidFill>
                <a:miter lim="800000"/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or: Curved 26">
                <a:extLst>
                  <a:ext uri="{FF2B5EF4-FFF2-40B4-BE49-F238E27FC236}">
                    <a16:creationId xmlns:a16="http://schemas.microsoft.com/office/drawing/2014/main" id="{331737B6-E404-4EF0-ABEF-4B199554705B}"/>
                  </a:ext>
                </a:extLst>
              </p:cNvPr>
              <p:cNvCxnSpPr>
                <a:cxnSpLocks/>
                <a:stCxn id="17" idx="0"/>
                <a:endCxn id="16" idx="6"/>
              </p:cNvCxnSpPr>
              <p:nvPr/>
            </p:nvCxnSpPr>
            <p:spPr>
              <a:xfrm rot="16200000" flipV="1">
                <a:off x="4194479" y="3052686"/>
                <a:ext cx="427895" cy="433151"/>
              </a:xfrm>
              <a:prstGeom prst="curvedConnector2">
                <a:avLst/>
              </a:prstGeom>
              <a:ln w="19050" cap="flat">
                <a:solidFill>
                  <a:schemeClr val="tx1"/>
                </a:solidFill>
                <a:miter lim="800000"/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Curved 27">
                <a:extLst>
                  <a:ext uri="{FF2B5EF4-FFF2-40B4-BE49-F238E27FC236}">
                    <a16:creationId xmlns:a16="http://schemas.microsoft.com/office/drawing/2014/main" id="{1D15699D-8AAE-491B-86DE-FED859883B7B}"/>
                  </a:ext>
                </a:extLst>
              </p:cNvPr>
              <p:cNvCxnSpPr>
                <a:cxnSpLocks/>
                <a:stCxn id="15" idx="6"/>
                <a:endCxn id="17" idx="4"/>
              </p:cNvCxnSpPr>
              <p:nvPr/>
            </p:nvCxnSpPr>
            <p:spPr>
              <a:xfrm flipV="1">
                <a:off x="4194434" y="3911104"/>
                <a:ext cx="430567" cy="427899"/>
              </a:xfrm>
              <a:prstGeom prst="curvedConnector2">
                <a:avLst/>
              </a:prstGeom>
              <a:ln w="19050" cap="flat">
                <a:solidFill>
                  <a:schemeClr val="tx1"/>
                </a:solidFill>
                <a:miter lim="800000"/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or: Curved 28">
                <a:extLst>
                  <a:ext uri="{FF2B5EF4-FFF2-40B4-BE49-F238E27FC236}">
                    <a16:creationId xmlns:a16="http://schemas.microsoft.com/office/drawing/2014/main" id="{BDF5E0DB-244A-4918-9F8D-9AD472D84FF7}"/>
                  </a:ext>
                </a:extLst>
              </p:cNvPr>
              <p:cNvCxnSpPr>
                <a:cxnSpLocks/>
                <a:stCxn id="9" idx="2"/>
                <a:endCxn id="13" idx="0"/>
              </p:cNvCxnSpPr>
              <p:nvPr/>
            </p:nvCxnSpPr>
            <p:spPr>
              <a:xfrm rot="10800000" flipV="1">
                <a:off x="970530" y="2610047"/>
                <a:ext cx="410630" cy="659211"/>
              </a:xfrm>
              <a:prstGeom prst="curvedConnector2">
                <a:avLst/>
              </a:prstGeom>
              <a:ln w="19050" cap="flat">
                <a:solidFill>
                  <a:schemeClr val="tx1"/>
                </a:solidFill>
                <a:miter lim="800000"/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876A6EF2-542A-464E-A660-6F377AC887D3}"/>
                  </a:ext>
                </a:extLst>
              </p:cNvPr>
              <p:cNvCxnSpPr>
                <a:cxnSpLocks/>
                <a:stCxn id="10" idx="2"/>
                <a:endCxn id="9" idx="6"/>
              </p:cNvCxnSpPr>
              <p:nvPr/>
            </p:nvCxnSpPr>
            <p:spPr>
              <a:xfrm flipH="1" flipV="1">
                <a:off x="1809056" y="2610048"/>
                <a:ext cx="1089662" cy="1471"/>
              </a:xfrm>
              <a:prstGeom prst="straightConnector1">
                <a:avLst/>
              </a:prstGeom>
              <a:ln w="19050" cap="flat">
                <a:solidFill>
                  <a:schemeClr val="tx1"/>
                </a:solidFill>
                <a:miter lim="800000"/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Connector: Curved 27">
              <a:extLst>
                <a:ext uri="{FF2B5EF4-FFF2-40B4-BE49-F238E27FC236}">
                  <a16:creationId xmlns:a16="http://schemas.microsoft.com/office/drawing/2014/main" id="{AFEBCB9D-C6BD-4E2E-A250-28DFC36336C8}"/>
                </a:ext>
              </a:extLst>
            </p:cNvPr>
            <p:cNvCxnSpPr>
              <a:cxnSpLocks/>
              <a:stCxn id="14" idx="6"/>
              <a:endCxn id="16" idx="5"/>
            </p:cNvCxnSpPr>
            <p:nvPr/>
          </p:nvCxnSpPr>
          <p:spPr>
            <a:xfrm flipV="1">
              <a:off x="3348302" y="2911322"/>
              <a:ext cx="797188" cy="1132406"/>
            </a:xfrm>
            <a:prstGeom prst="curvedConnector2">
              <a:avLst/>
            </a:prstGeom>
            <a:ln w="19050" cap="flat">
              <a:solidFill>
                <a:schemeClr val="tx1"/>
              </a:solidFill>
              <a:miter lim="800000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186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3AC543-C3AE-4C1E-8317-A5741EFA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Background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C0D494D-52BB-4CDF-A819-5960AD6EB3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00049"/>
                <a:ext cx="10515600" cy="512454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Counting patterns</a:t>
                </a:r>
              </a:p>
              <a:p>
                <a:pPr marL="457200" indent="-457200"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Enumerating Patterns</a:t>
                </a:r>
              </a:p>
              <a:p>
                <a:pPr marL="457200" indent="-457200"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2-Hop Labeling (Hub Labeling)</a:t>
                </a:r>
              </a:p>
              <a:p>
                <a:pPr marL="687600" lvl="1" indent="-457200">
                  <a:lnSpc>
                    <a:spcPct val="110000"/>
                  </a:lnSpc>
                  <a:buSzPct val="120000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Index-based approach, real-time query evaluation</a:t>
                </a:r>
              </a:p>
              <a:p>
                <a:pPr marL="687600" lvl="1" indent="-457200">
                  <a:lnSpc>
                    <a:spcPct val="110000"/>
                  </a:lnSpc>
                  <a:buSzPct val="120000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Label of vertex 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latin typeface="Cambria Math" panose="02040503050406030204" pitchFamily="18" charset="0"/>
                        <a:sym typeface="+mn-ea"/>
                      </a:rPr>
                      <m:t>𝑣</m:t>
                    </m:r>
                    <m:sSub>
                      <m:sSubPr>
                        <m:ctrlPr>
                          <a:rPr lang="en-US" altLang="zh-CN" sz="2200" i="1" smtClean="0">
                            <a:latin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+mn-ea"/>
                          </a:rPr>
                          <m:t>,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+mn-ea"/>
                          </a:rPr>
                          <m:t>𝐿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+mn-ea"/>
                          </a:rPr>
                          <m:t>𝑖𝑛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sym typeface="+mn-ea"/>
                      </a:rPr>
                      <m:t>𝑣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latin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+mn-ea"/>
                          </a:rPr>
                          <m:t>𝐿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+mn-ea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+mn-ea"/>
                          </a:rPr>
                          <m:t>𝑣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  <a:sym typeface="+mn-ea"/>
                      </a:rPr>
                      <m:t> :</m:t>
                    </m:r>
                    <m:r>
                      <a:rPr lang="en-US" altLang="zh-CN" sz="2200" b="0" i="0" smtClean="0">
                        <a:latin typeface="Cambria Math" panose="02040503050406030204" pitchFamily="18" charset="0"/>
                        <a:sym typeface="+mn-ea"/>
                      </a:rPr>
                      <m:t>{…,</m:t>
                    </m:r>
                    <m:sSub>
                      <m:sSubPr>
                        <m:ctrlPr>
                          <a:rPr lang="pl-PL" altLang="zh-CN" sz="2200" i="1" smtClean="0">
                            <a:latin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+mn-ea"/>
                          </a:rPr>
                          <m:t>(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+mn-ea"/>
                          </a:rPr>
                          <m:t>h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+mn-ea"/>
                          </a:rPr>
                          <m:t>,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+mn-ea"/>
                          </a:rPr>
                          <m:t>𝑠𝑑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+mn-ea"/>
                          </a:rPr>
                          <m:t>(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+mn-ea"/>
                          </a:rPr>
                          <m:t>h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+mn-ea"/>
                          </a:rPr>
                          <m:t>,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+mn-ea"/>
                          </a:rPr>
                          <m:t>𝑣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+mn-ea"/>
                          </a:rPr>
                          <m:t>),</m:t>
                        </m:r>
                        <m:r>
                          <a:rPr lang="zh-CN" altLang="pl-PL" sz="2200" i="1" smtClean="0">
                            <a:latin typeface="Cambria Math" panose="02040503050406030204" pitchFamily="18" charset="0"/>
                            <a:sym typeface="+mn-ea"/>
                          </a:rPr>
                          <m:t>𝜃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+mn-ea"/>
                          </a:rPr>
                          <m:t>h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+mn-ea"/>
                          </a:rPr>
                          <m:t>,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+mn-ea"/>
                          </a:rPr>
                          <m:t>𝑣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  <a:sym typeface="+mn-ea"/>
                      </a:rPr>
                      <m:t>),…}</m:t>
                    </m:r>
                  </m:oMath>
                </a14:m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201950" lvl="2" indent="-514350">
                  <a:lnSpc>
                    <a:spcPct val="110000"/>
                  </a:lnSpc>
                  <a:buFont typeface="+mj-ea"/>
                  <a:buAutoNum type="circleNumDbPlain"/>
                </a:pPr>
                <a14:m>
                  <m:oMath xmlns:m="http://schemas.openxmlformats.org/officeDocument/2006/math">
                    <m:r>
                      <a:rPr lang="en-US" altLang="zh-CN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|</m:t>
                    </m:r>
                    <m:func>
                      <m:func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𝑎𝑟𝑔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e>
                          <m:lim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CN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𝑜𝑢𝑡</m:t>
                                </m:r>
                              </m:sub>
                            </m:s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)∩</m:t>
                            </m:r>
                            <m:sSub>
                              <m:sSubPr>
                                <m:ctrlPr>
                                  <a:rPr lang="en-US" altLang="zh-CN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𝑠𝑑</m:t>
                        </m:r>
                        <m:d>
                          <m:d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𝑠𝑑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)}</m:t>
                        </m:r>
                      </m:e>
                    </m:func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201950" lvl="2" indent="-514350">
                  <a:lnSpc>
                    <a:spcPct val="110000"/>
                  </a:lnSpc>
                  <a:buFont typeface="+mj-ea"/>
                  <a:buAutoNum type="circleNumDbPlain" startAt="2"/>
                </a:pPr>
                <a14:m>
                  <m:oMath xmlns:m="http://schemas.openxmlformats.org/officeDocument/2006/math">
                    <m:r>
                      <a:rPr lang="en-US" altLang="zh-CN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𝑆𝑃𝐶𝑛𝑡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r>
                          <a:rPr lang="zh-CN" altLang="en-US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)∙</m:t>
                        </m:r>
                        <m:r>
                          <a:rPr lang="zh-CN" alt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7600" lvl="1" indent="-457200">
                  <a:lnSpc>
                    <a:spcPct val="110000"/>
                  </a:lnSpc>
                  <a:buSzPct val="120000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Canonical labels</a:t>
                </a:r>
              </a:p>
              <a:p>
                <a:pPr marL="687600" lvl="1" indent="-457200">
                  <a:lnSpc>
                    <a:spcPct val="110000"/>
                  </a:lnSpc>
                  <a:buSzPct val="120000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Non-canonical labels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7600" lvl="1" indent="-457200"/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C0D494D-52BB-4CDF-A819-5960AD6EB3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00049"/>
                <a:ext cx="10515600" cy="5124540"/>
              </a:xfrm>
              <a:blipFill>
                <a:blip r:embed="rId3"/>
                <a:stretch>
                  <a:fillRect l="-1043" t="-7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8245-045F-4A47-BBA1-A37922DA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268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5">
            <a:extLst>
              <a:ext uri="{FF2B5EF4-FFF2-40B4-BE49-F238E27FC236}">
                <a16:creationId xmlns:a16="http://schemas.microsoft.com/office/drawing/2014/main" id="{BDC006FE-E302-4FD9-8CA8-2764E6818AD9}"/>
              </a:ext>
            </a:extLst>
          </p:cNvPr>
          <p:cNvSpPr/>
          <p:nvPr/>
        </p:nvSpPr>
        <p:spPr>
          <a:xfrm>
            <a:off x="5235507" y="4666404"/>
            <a:ext cx="6283018" cy="1323440"/>
          </a:xfrm>
          <a:prstGeom prst="roundRect">
            <a:avLst>
              <a:gd name="adj" fmla="val 13493"/>
            </a:avLst>
          </a:prstGeom>
          <a:solidFill>
            <a:schemeClr val="accent1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3AC543-C3AE-4C1E-8317-A5741EFA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1" y="209851"/>
            <a:ext cx="11244944" cy="779462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Hub Labeling for Shortest Path Counting</a:t>
            </a:r>
            <a:r>
              <a:rPr lang="en-US" altLang="zh-CN" sz="3600" baseline="30000" dirty="0"/>
              <a:t>[1]</a:t>
            </a:r>
            <a:endParaRPr lang="zh-CN" altLang="en-US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8245-045F-4A47-BBA1-A37922DA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5</a:t>
            </a:fld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91FB05EA-1562-4E8A-9E9D-2619F7BD559D}"/>
                  </a:ext>
                </a:extLst>
              </p:cNvPr>
              <p:cNvSpPr txBox="1"/>
              <p:nvPr/>
            </p:nvSpPr>
            <p:spPr>
              <a:xfrm>
                <a:off x="5193635" y="1038421"/>
                <a:ext cx="63667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u="none" strike="noStrike" baseline="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u="none" strike="noStrike" baseline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u="none" strike="noStrike" baseline="0" dirty="0">
                          <a:latin typeface="Cambria Math" panose="02040503050406030204" pitchFamily="18" charset="0"/>
                        </a:rPr>
                        <m:t>≺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altLang="zh-CN" sz="2000" b="0" i="1" u="none" strike="noStrike" baseline="0" dirty="0">
                          <a:latin typeface="Cambria Math" panose="02040503050406030204" pitchFamily="18" charset="0"/>
                        </a:rPr>
                        <m:t>≺</m:t>
                      </m:r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000" b="0" i="1" u="none" strike="noStrike" baseline="0" dirty="0">
                          <a:latin typeface="Cambria Math" panose="02040503050406030204" pitchFamily="18" charset="0"/>
                        </a:rPr>
                        <m:t>≺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b="0" i="1" u="none" strike="noStrike" baseline="0" dirty="0">
                          <a:latin typeface="Cambria Math" panose="02040503050406030204" pitchFamily="18" charset="0"/>
                        </a:rPr>
                        <m:t>≺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u="none" strike="noStrike" baseline="0" dirty="0" smtClean="0">
                          <a:latin typeface="Cambria Math" panose="02040503050406030204" pitchFamily="18" charset="0"/>
                        </a:rPr>
                        <m:t>≺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b="0" i="1" u="none" strike="noStrike" baseline="0" dirty="0">
                          <a:latin typeface="Cambria Math" panose="02040503050406030204" pitchFamily="18" charset="0"/>
                        </a:rPr>
                        <m:t>≺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2000" b="0" i="1" u="none" strike="noStrike" baseline="0" dirty="0">
                          <a:latin typeface="Cambria Math" panose="02040503050406030204" pitchFamily="18" charset="0"/>
                        </a:rPr>
                        <m:t>≺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sz="2000" b="0" i="1" u="none" strike="noStrike" baseline="0" dirty="0">
                          <a:latin typeface="Cambria Math" panose="02040503050406030204" pitchFamily="18" charset="0"/>
                        </a:rPr>
                        <m:t>≺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altLang="zh-CN" sz="2000" b="0" i="1" u="none" strike="noStrike" baseline="0" dirty="0">
                          <a:latin typeface="Cambria Math" panose="02040503050406030204" pitchFamily="18" charset="0"/>
                        </a:rPr>
                        <m:t>≺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91FB05EA-1562-4E8A-9E9D-2619F7BD5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35" y="1038421"/>
                <a:ext cx="6366763" cy="400110"/>
              </a:xfrm>
              <a:prstGeom prst="rect">
                <a:avLst/>
              </a:prstGeom>
              <a:blipFill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格 7">
            <a:extLst>
              <a:ext uri="{FF2B5EF4-FFF2-40B4-BE49-F238E27FC236}">
                <a16:creationId xmlns:a16="http://schemas.microsoft.com/office/drawing/2014/main" id="{1EB4141F-04C6-42D2-BE93-04C247370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446093"/>
              </p:ext>
            </p:extLst>
          </p:nvPr>
        </p:nvGraphicFramePr>
        <p:xfrm>
          <a:off x="5281016" y="1487639"/>
          <a:ext cx="6192000" cy="30175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98132">
                  <a:extLst>
                    <a:ext uri="{9D8B030D-6E8A-4147-A177-3AD203B41FA5}">
                      <a16:colId xmlns:a16="http://schemas.microsoft.com/office/drawing/2014/main" val="3588072759"/>
                    </a:ext>
                  </a:extLst>
                </a:gridCol>
                <a:gridCol w="2599184">
                  <a:extLst>
                    <a:ext uri="{9D8B030D-6E8A-4147-A177-3AD203B41FA5}">
                      <a16:colId xmlns:a16="http://schemas.microsoft.com/office/drawing/2014/main" val="1047861220"/>
                    </a:ext>
                  </a:extLst>
                </a:gridCol>
                <a:gridCol w="3194684">
                  <a:extLst>
                    <a:ext uri="{9D8B030D-6E8A-4147-A177-3AD203B41FA5}">
                      <a16:colId xmlns:a16="http://schemas.microsoft.com/office/drawing/2014/main" val="265985329"/>
                    </a:ext>
                  </a:extLst>
                </a:gridCol>
              </a:tblGrid>
              <a:tr h="271636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US" altLang="zh-CN" sz="12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US" altLang="zh-CN" sz="12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042356"/>
                  </a:ext>
                </a:extLst>
              </a:tr>
              <a:tr h="271636"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0, 1) 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0, 1) 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76334"/>
                  </a:ext>
                </a:extLst>
              </a:tr>
              <a:tr h="2716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6, 2)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2,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0, 1) 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6,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2,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0,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826359"/>
                  </a:ext>
                </a:extLst>
              </a:tr>
              <a:tr h="2716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0, 1) 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6,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2,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0,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013514"/>
                  </a:ext>
                </a:extLst>
              </a:tr>
              <a:tr h="2716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1, 1) 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9966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1" i="0" u="none" strike="noStrike" baseline="-25000" dirty="0">
                          <a:solidFill>
                            <a:srgbClr val="9966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9966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3, 1) 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0, 1) 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5,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0,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06571"/>
                  </a:ext>
                </a:extLst>
              </a:tr>
              <a:tr h="2716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0, 1) 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5,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0,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107811"/>
                  </a:ext>
                </a:extLst>
              </a:tr>
              <a:tr h="2716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2,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0, 1) 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5,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0,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626405"/>
                  </a:ext>
                </a:extLst>
              </a:tr>
              <a:tr h="2716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i="0" u="none" strike="noStrike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1" i="0" u="none" strike="noStrike" baseline="-25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2, 2) 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0, 1) 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2,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0,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681728"/>
                  </a:ext>
                </a:extLst>
              </a:tr>
              <a:tr h="2716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3, 2)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0, 1) 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3,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5,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4,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2,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0,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818708"/>
                  </a:ext>
                </a:extLst>
              </a:tr>
              <a:tr h="2716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4, 2)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2,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0, 1) 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2,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4,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3,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0,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36918"/>
                  </a:ext>
                </a:extLst>
              </a:tr>
              <a:tr h="2716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5, 2)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0, 1)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3,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2, 1) (v</a:t>
                      </a:r>
                      <a:r>
                        <a:rPr lang="en-US" altLang="zh-CN" sz="1200" b="0" i="0" u="none" strike="noStrik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altLang="zh-CN" sz="12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0, 1)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39831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7D07080-D7A9-4BC8-8C08-234A89F38C66}"/>
                  </a:ext>
                </a:extLst>
              </p:cNvPr>
              <p:cNvSpPr txBox="1"/>
              <p:nvPr/>
            </p:nvSpPr>
            <p:spPr>
              <a:xfrm>
                <a:off x="718984" y="3145685"/>
                <a:ext cx="4637038" cy="269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2, 2) 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canonical label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altLang="zh-CN" sz="2000" b="0" i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20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baseline="-25000" dirty="0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000" i="1" dirty="0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dirty="0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000" i="1" dirty="0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dirty="0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i="1" dirty="0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baseline="-2500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non-canonical label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2000" b="0" i="1" baseline="-25000" dirty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altLang="zh-CN" sz="2000" b="0" i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2000" b="0" i="1" baseline="-25000" dirty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000" b="0" dirty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 strike="sngStrike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2000" b="0" i="1" strike="sngStrike" baseline="-25000" dirty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altLang="zh-CN" sz="2000" i="1" strike="sngStrike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altLang="zh-CN" sz="2000" i="1" strike="sngStrike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trike="sngStrike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strike="sngStrike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zh-CN" sz="2000" i="1" strike="sngStrike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 strike="sngStrike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000" i="1" strike="sngStrike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strike="sngStrike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strike="sngStrike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 strike="sngStrike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000" i="1" strike="sngStrike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strike="sngStrike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strike="sngStrike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000" strike="sngStrike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7D07080-D7A9-4BC8-8C08-234A89F38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84" y="3145685"/>
                <a:ext cx="4637038" cy="2693045"/>
              </a:xfrm>
              <a:prstGeom prst="rect">
                <a:avLst/>
              </a:prstGeom>
              <a:blipFill>
                <a:blip r:embed="rId4"/>
                <a:stretch>
                  <a:fillRect l="-657" t="-11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8708232-8666-4882-944F-789E38550168}"/>
                  </a:ext>
                </a:extLst>
              </p:cNvPr>
              <p:cNvSpPr txBox="1"/>
              <p:nvPr/>
            </p:nvSpPr>
            <p:spPr>
              <a:xfrm>
                <a:off x="5235507" y="4689359"/>
                <a:ext cx="628301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𝑆𝑃𝐶𝑛𝑡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): 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Through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𝑠𝑑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=2+1=3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𝑐𝑜𝑢𝑛𝑡𝑖𝑛𝑔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=1∗1=1</m:t>
                    </m:r>
                  </m:oMath>
                </a14:m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Through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𝑠𝑑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=0+3=3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𝑐𝑜𝑢𝑛𝑡𝑖𝑛𝑔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=1∗1=1</m:t>
                    </m:r>
                  </m:oMath>
                </a14:m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𝑆𝑃𝐶𝑛𝑡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)=1+1=2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with shortest path length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8708232-8666-4882-944F-789E38550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507" y="4689359"/>
                <a:ext cx="6283018" cy="1323439"/>
              </a:xfrm>
              <a:prstGeom prst="rect">
                <a:avLst/>
              </a:prstGeom>
              <a:blipFill>
                <a:blip r:embed="rId6"/>
                <a:stretch>
                  <a:fillRect t="-2304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2FEAFEA4-B177-43C7-A8CA-0AE87EDBF73A}"/>
              </a:ext>
            </a:extLst>
          </p:cNvPr>
          <p:cNvSpPr txBox="1"/>
          <p:nvPr/>
        </p:nvSpPr>
        <p:spPr>
          <a:xfrm>
            <a:off x="838200" y="6242094"/>
            <a:ext cx="999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[1] Zhang, Y. and Yu, J.X., 2020, June. Hub labeling for shortest path counting. In </a:t>
            </a:r>
            <a:r>
              <a:rPr lang="en-US" altLang="zh-CN" sz="1200" b="0" i="1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Proceedings of the 2020 ACM SIGMOD International Conference on Management of Data</a:t>
            </a:r>
            <a:r>
              <a:rPr lang="en-US" altLang="zh-CN" sz="1200" b="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(pp. 1813-1828).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86D2924-8C32-41C8-B23C-CF8C991009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695" y="1322025"/>
            <a:ext cx="3204336" cy="16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2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3AC543-C3AE-4C1E-8317-A5741EFA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Maintenance for 2-Hop Labeling</a:t>
            </a:r>
            <a:endParaRPr lang="zh-CN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0D494D-52BB-4CDF-A819-5960AD6EB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028"/>
            <a:ext cx="10515600" cy="5124540"/>
          </a:xfrm>
        </p:spPr>
        <p:txBody>
          <a:bodyPr>
            <a:norm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Insertion Update</a:t>
            </a:r>
          </a:p>
          <a:p>
            <a:pPr marL="687600" lvl="1" indent="-457200">
              <a:buSzPct val="100000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Find affected hubs</a:t>
            </a:r>
          </a:p>
          <a:p>
            <a:pPr marL="687600" lvl="1" indent="-457200">
              <a:buSzPct val="100000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Conduct partial BFS from affected hubs</a:t>
            </a:r>
          </a:p>
          <a:p>
            <a:pPr marL="687600" lvl="1" indent="-457200">
              <a:buSzPct val="100000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Traverse and update labels until distance doesn’t change</a:t>
            </a:r>
          </a:p>
          <a:p>
            <a:pPr marL="687600" lvl="1" indent="-457200">
              <a:buSzPct val="100000"/>
            </a:pP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Deletion Update</a:t>
            </a:r>
          </a:p>
          <a:p>
            <a:pPr marL="687600" lvl="1" indent="-457200">
              <a:buSzPct val="100000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Find affected hubs</a:t>
            </a:r>
          </a:p>
          <a:p>
            <a:pPr marL="687600" lvl="1" indent="-457200">
              <a:buSzPct val="100000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Remove potential out-of-date labels </a:t>
            </a:r>
          </a:p>
          <a:p>
            <a:pPr marL="687600" lvl="1" indent="-457200">
              <a:buSzPct val="100000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Conduct partial index construction to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recover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labels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8245-045F-4A47-BBA1-A37922DA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257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3AC543-C3AE-4C1E-8317-A5741EFA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8245-045F-4A47-BBA1-A37922DA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7</a:t>
            </a:fld>
            <a:endParaRPr lang="en-AU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081B9CD0-5027-4027-940F-67B4766BF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510"/>
            <a:ext cx="10515600" cy="4856163"/>
          </a:xfrm>
        </p:spPr>
        <p:txBody>
          <a:bodyPr>
            <a:norm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Real world applications</a:t>
            </a:r>
          </a:p>
          <a:p>
            <a:pPr marL="687600" lvl="1" indent="-457200">
              <a:buSzPct val="120000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Money laundering detection</a:t>
            </a:r>
          </a:p>
          <a:p>
            <a:pPr marL="687600" lvl="1" indent="-457200">
              <a:buSzPct val="120000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Fake transaction detection</a:t>
            </a:r>
          </a:p>
          <a:p>
            <a:pPr marL="687600" lvl="1" indent="-457200">
              <a:buSzPct val="120000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File sharing network optimization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Real-time query evaluation</a:t>
            </a:r>
          </a:p>
          <a:p>
            <a:pPr marL="687600" lvl="1" indent="-457200">
              <a:buSzPct val="120000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2-hop labeling: microseconds per query on billion scale graphs</a:t>
            </a:r>
          </a:p>
          <a:p>
            <a:pPr marL="687600" lvl="1" indent="-457200">
              <a:buSzPct val="120000"/>
            </a:pP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Update algorithm for 2-hop labeling counting index on dynamic graphs</a:t>
            </a:r>
          </a:p>
        </p:txBody>
      </p:sp>
    </p:spTree>
    <p:extLst>
      <p:ext uri="{BB962C8B-B14F-4D97-AF65-F5344CB8AC3E}">
        <p14:creationId xmlns:p14="http://schemas.microsoft.com/office/powerpoint/2010/main" val="140118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66DFF687-AC83-41BA-9DDD-2AD7929285B2}"/>
              </a:ext>
            </a:extLst>
          </p:cNvPr>
          <p:cNvSpPr/>
          <p:nvPr/>
        </p:nvSpPr>
        <p:spPr>
          <a:xfrm>
            <a:off x="558378" y="2071392"/>
            <a:ext cx="11075243" cy="2959577"/>
          </a:xfrm>
          <a:prstGeom prst="roundRect">
            <a:avLst>
              <a:gd name="adj" fmla="val 13493"/>
            </a:avLst>
          </a:prstGeom>
          <a:solidFill>
            <a:schemeClr val="accent1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6">
                <a:extLst>
                  <a:ext uri="{FF2B5EF4-FFF2-40B4-BE49-F238E27FC236}">
                    <a16:creationId xmlns:a16="http://schemas.microsoft.com/office/drawing/2014/main" id="{081B9CD0-5027-4027-940F-67B4766BF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5510"/>
                <a:ext cx="10515600" cy="4856163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original graph</a:t>
                </a:r>
              </a:p>
              <a:p>
                <a:pPr marL="573300" lvl="1" indent="-342900">
                  <a:buSzPct val="120000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Query between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all its in/out-neighbors</a:t>
                </a: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3300" lvl="1" indent="-342900">
                  <a:buSzPct val="120000"/>
                </a:pPr>
                <a:endParaRPr lang="en-US" altLang="zh-CN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SzPct val="100000"/>
                  <a:buNone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𝑆𝐶𝐶𝑛𝑡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):</m:t>
                    </m:r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SzPct val="100000"/>
                  <a:buNone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There are 2 out-neighbors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𝒗</m:t>
                    </m:r>
                    <m:r>
                      <a:rPr lang="en-US" altLang="zh-CN" sz="2400" b="1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𝟖</m:t>
                    </m:r>
                    <m:r>
                      <a:rPr lang="en-US" altLang="zh-CN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𝒗</m:t>
                    </m:r>
                    <m:r>
                      <a:rPr lang="en-US" altLang="zh-CN" sz="2400" b="1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𝟏𝟎</m:t>
                    </m:r>
                    <m:r>
                      <a:rPr lang="en-US" altLang="zh-CN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3 in-neighbors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SzPct val="100000"/>
                  <a:buNone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altLang="zh-CN" sz="2400" i="1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𝒗</m:t>
                    </m:r>
                    <m:r>
                      <a:rPr lang="en-US" altLang="zh-CN" sz="2400" b="1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𝟖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)=5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𝑆𝑃𝐶𝑛𝑡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8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)=3</m:t>
                    </m:r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SzPct val="100000"/>
                  <a:buNone/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𝑠𝑑</m:t>
                    </m:r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𝒗</m:t>
                    </m:r>
                    <m:r>
                      <a:rPr lang="en-US" altLang="zh-CN" sz="2400" b="1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𝟏𝟎</m:t>
                    </m:r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</m:t>
                    </m:r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)=3 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𝑆𝑃𝐶𝑛𝑡</m:t>
                    </m:r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8</m:t>
                    </m:r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</m:t>
                    </m:r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)=3</m:t>
                    </m:r>
                  </m:oMath>
                </a14:m>
                <a:endParaRPr lang="en-US" altLang="zh-CN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SzPct val="100000"/>
                  <a:buNone/>
                </a:pP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𝑆𝐶𝐶𝑛𝑡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sz="240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)=3 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 shortest cycle length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=3+1=4</m:t>
                    </m:r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SzPct val="100000"/>
                  <a:buNone/>
                </a:pPr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SzPct val="100000"/>
                  <a:buNone/>
                </a:pPr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SzPct val="100000"/>
                  <a:buNone/>
                </a:pP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6">
                <a:extLst>
                  <a:ext uri="{FF2B5EF4-FFF2-40B4-BE49-F238E27FC236}">
                    <a16:creationId xmlns:a16="http://schemas.microsoft.com/office/drawing/2014/main" id="{081B9CD0-5027-4027-940F-67B4766BF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5510"/>
                <a:ext cx="10515600" cy="4856163"/>
              </a:xfrm>
              <a:blipFill>
                <a:blip r:embed="rId3"/>
                <a:stretch>
                  <a:fillRect l="-1043" t="-2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7D3AC543-C3AE-4C1E-8317-A5741EFA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Counting Short Cycles with SPC-Index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8245-045F-4A47-BBA1-A37922DA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8</a:t>
            </a:fld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3A32AF8-04A9-4BA1-BE63-E45AABB03750}"/>
                  </a:ext>
                </a:extLst>
              </p:cNvPr>
              <p:cNvSpPr txBox="1"/>
              <p:nvPr/>
            </p:nvSpPr>
            <p:spPr>
              <a:xfrm>
                <a:off x="1738603" y="5115162"/>
                <a:ext cx="87147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𝑄𝑢𝑒𝑟𝑦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𝑡𝑖𝑚𝑒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𝑜𝑓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𝑆𝐶𝐶𝑛𝑡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 ∝ </m:t>
                      </m:r>
                      <m:r>
                        <m:rPr>
                          <m:sty m:val="p"/>
                        </m:rPr>
                        <a:rPr lang="en-US" altLang="zh-CN" sz="2400" b="0" i="1" u="none" strike="noStrike" baseline="0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min</m:t>
                      </m:r>
                      <m:r>
                        <a:rPr lang="en-US" altLang="zh-CN" sz="2400" b="0" i="1" u="none" strike="noStrike" baseline="0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⁡(|</m:t>
                      </m:r>
                      <m:r>
                        <a:rPr lang="en-US" altLang="zh-CN" sz="2400" b="0" i="1" u="none" strike="noStrike" baseline="0" dirty="0" err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𝑛𝑏𝑟</m:t>
                      </m:r>
                      <m:r>
                        <a:rPr lang="en-US" altLang="zh-CN" sz="2400" b="0" i="1" u="none" strike="noStrike" baseline="-25000" dirty="0" err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𝑖𝑛</m:t>
                      </m:r>
                      <m:r>
                        <a:rPr lang="en-US" altLang="zh-CN" sz="2400" b="0" i="1" u="none" strike="noStrike" baseline="0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altLang="zh-CN" sz="2400" b="0" i="1" u="none" strike="noStrike" baseline="0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  <m:r>
                        <a:rPr lang="en-US" altLang="zh-CN" sz="2400" b="0" i="1" u="none" strike="noStrike" baseline="0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)|, |</m:t>
                      </m:r>
                      <m:r>
                        <a:rPr lang="en-US" altLang="zh-CN" sz="2400" b="0" i="1" u="none" strike="noStrike" baseline="0" dirty="0" err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𝑛𝑏𝑟</m:t>
                      </m:r>
                      <m:r>
                        <a:rPr lang="en-US" altLang="zh-CN" sz="2400" b="0" i="1" u="none" strike="noStrike" baseline="-25000" dirty="0" err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𝑜𝑢𝑡</m:t>
                      </m:r>
                      <m:r>
                        <a:rPr lang="en-US" altLang="zh-CN" sz="2400" b="0" i="1" u="none" strike="noStrike" baseline="0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altLang="zh-CN" sz="2400" b="0" i="1" u="none" strike="noStrike" baseline="0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  <m:r>
                        <a:rPr lang="en-US" altLang="zh-CN" sz="2400" b="0" i="1" u="none" strike="noStrike" baseline="0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)|)</m:t>
                      </m:r>
                    </m:oMath>
                  </m:oMathPara>
                </a14:m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3A32AF8-04A9-4BA1-BE63-E45AABB0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03" y="5115162"/>
                <a:ext cx="8714792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B9B77EB-BD49-4E2F-9AA9-6E221B65FD89}"/>
                  </a:ext>
                </a:extLst>
              </p:cNvPr>
              <p:cNvSpPr txBox="1"/>
              <p:nvPr/>
            </p:nvSpPr>
            <p:spPr>
              <a:xfrm>
                <a:off x="2200468" y="5588148"/>
                <a:ext cx="77910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|</m:t>
                    </m:r>
                    <m:r>
                      <a:rPr lang="en-US" altLang="zh-CN" sz="1800" b="0" i="1" u="none" strike="noStrike" baseline="0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𝑛𝑏𝑟</m:t>
                    </m:r>
                    <m:r>
                      <a:rPr lang="en-US" altLang="zh-CN" sz="1800" b="0" i="1" u="none" strike="noStrike" baseline="-25000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𝑖𝑛</m:t>
                    </m:r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)|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|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𝑛𝑏𝑟</m:t>
                    </m:r>
                    <m:r>
                      <a:rPr lang="en-US" altLang="zh-CN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𝑜𝑢𝑡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)|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is the number of in-neighbors (out-neighbors)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B9B77EB-BD49-4E2F-9AA9-6E221B65F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468" y="5588148"/>
                <a:ext cx="7791062" cy="369332"/>
              </a:xfrm>
              <a:prstGeom prst="rect">
                <a:avLst/>
              </a:prstGeom>
              <a:blipFill>
                <a:blip r:embed="rId5"/>
                <a:stretch>
                  <a:fillRect l="-704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43616D7-686B-4061-9557-7F839F5687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7642" y="3276489"/>
            <a:ext cx="2785604" cy="14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3AC543-C3AE-4C1E-8317-A5741EFA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Bipartite Conversion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8245-045F-4A47-BBA1-A37922DA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9</a:t>
            </a:fld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6">
                <a:extLst>
                  <a:ext uri="{FF2B5EF4-FFF2-40B4-BE49-F238E27FC236}">
                    <a16:creationId xmlns:a16="http://schemas.microsoft.com/office/drawing/2014/main" id="{08BE0D77-E6A6-4DA1-8BE7-81CB1171B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5510"/>
                <a:ext cx="10515600" cy="4856163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SzPct val="100000"/>
                  <a:buFont typeface="+mj-lt"/>
                  <a:buAutoNum type="arabicPeriod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Each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split into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30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30000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30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≺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30000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endParaRPr lang="en-US" altLang="zh-CN" sz="2400" baseline="30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SzPct val="100000"/>
                  <a:buFont typeface="+mj-lt"/>
                  <a:buAutoNum type="arabicPeriod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All in-edges of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connect to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30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; All out-edges of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connect to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baseline="30000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endParaRPr lang="en-US" altLang="zh-CN" sz="2400" baseline="30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SzPct val="100000"/>
                  <a:buFont typeface="+mj-lt"/>
                  <a:buAutoNum type="arabicPeriod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Add edge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SzPct val="100000"/>
                  <a:buNone/>
                </a:pPr>
                <a:endParaRPr lang="en-US" altLang="zh-CN" sz="10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𝑆𝐶𝐶𝑛𝑡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the number of shortest paths from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sz="2400" i="1" baseline="30000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sz="2400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buSzPct val="100000"/>
                  <a:buNone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Only one query evaluation is required to calculate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𝑆𝐶𝐶𝑛𝑡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2" name="Content Placeholder 6">
                <a:extLst>
                  <a:ext uri="{FF2B5EF4-FFF2-40B4-BE49-F238E27FC236}">
                    <a16:creationId xmlns:a16="http://schemas.microsoft.com/office/drawing/2014/main" id="{08BE0D77-E6A6-4DA1-8BE7-81CB1171B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5510"/>
                <a:ext cx="10515600" cy="4856163"/>
              </a:xfrm>
              <a:blipFill>
                <a:blip r:embed="rId3"/>
                <a:stretch>
                  <a:fillRect l="-928" t="-1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8D09FD3F-5A04-4120-9135-C5B91876D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666" y="3781836"/>
            <a:ext cx="3772459" cy="199850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C1D218C-A8A9-4317-B5EA-4EED595EE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884" y="3781836"/>
            <a:ext cx="4743450" cy="206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205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v1.0_Clancy.potx" id="{E21B8FAC-FCA7-410E-A000-B30E38C2AC3E}" vid="{5A26FC54-E506-44D2-ADAD-52B2BE581DA5}"/>
    </a:ext>
  </a:extLst>
</a:theme>
</file>

<file path=ppt/theme/theme2.xml><?xml version="1.0" encoding="utf-8"?>
<a:theme xmlns:a="http://schemas.openxmlformats.org/drawingml/2006/main" name="1_Custom Design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v1.0_Clancy.potx" id="{E21B8FAC-FCA7-410E-A000-B30E38C2AC3E}" vid="{6917A901-E2C4-4D30-9D19-6BDEA5E83555}"/>
    </a:ext>
  </a:extLst>
</a:theme>
</file>

<file path=ppt/theme/theme3.xml><?xml version="1.0" encoding="utf-8"?>
<a:theme xmlns:a="http://schemas.openxmlformats.org/drawingml/2006/main" name="2_Custom Design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v1.0_Clancy.potx" id="{E21B8FAC-FCA7-410E-A000-B30E38C2AC3E}" vid="{6917A901-E2C4-4D30-9D19-6BDEA5E8355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2311</Words>
  <Application>Microsoft Office PowerPoint</Application>
  <PresentationFormat>宽屏</PresentationFormat>
  <Paragraphs>352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Clancy</vt:lpstr>
      <vt:lpstr>等线</vt:lpstr>
      <vt:lpstr>Arial</vt:lpstr>
      <vt:lpstr>Calibri</vt:lpstr>
      <vt:lpstr>Cambria Math</vt:lpstr>
      <vt:lpstr>Roboto</vt:lpstr>
      <vt:lpstr>Wingdings</vt:lpstr>
      <vt:lpstr>1_Office Theme</vt:lpstr>
      <vt:lpstr>1_Custom Design</vt:lpstr>
      <vt:lpstr>2_Custom Design</vt:lpstr>
      <vt:lpstr>PowerPoint 演示文稿</vt:lpstr>
      <vt:lpstr>Shortest Cycle Counting</vt:lpstr>
      <vt:lpstr>Problem Definition </vt:lpstr>
      <vt:lpstr>Background</vt:lpstr>
      <vt:lpstr>Hub Labeling for Shortest Path Counting[1]</vt:lpstr>
      <vt:lpstr>Maintenance for 2-Hop Labeling</vt:lpstr>
      <vt:lpstr>Motivation</vt:lpstr>
      <vt:lpstr>Counting Short Cycles with SPC-Index</vt:lpstr>
      <vt:lpstr>Bipartite Conversion</vt:lpstr>
      <vt:lpstr>Bipartite Hub Labeling</vt:lpstr>
      <vt:lpstr>Counting Shortest Cycle (CSC) index</vt:lpstr>
      <vt:lpstr>Insertion Update</vt:lpstr>
      <vt:lpstr>Insertion Update</vt:lpstr>
      <vt:lpstr>Deletion Update</vt:lpstr>
      <vt:lpstr>Experiments</vt:lpstr>
      <vt:lpstr>Index Time and Index Size</vt:lpstr>
      <vt:lpstr>Query Time</vt:lpstr>
      <vt:lpstr>Update Time and Index Size Change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Qingshuai Feng</dc:creator>
  <cp:lastModifiedBy>Qingshuai Feng</cp:lastModifiedBy>
  <cp:revision>147</cp:revision>
  <dcterms:created xsi:type="dcterms:W3CDTF">2022-04-06T03:59:39Z</dcterms:created>
  <dcterms:modified xsi:type="dcterms:W3CDTF">2022-06-29T01:22:37Z</dcterms:modified>
</cp:coreProperties>
</file>