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Slides/notesSlide28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9" r:id="rId33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70412" autoAdjust="0"/>
  </p:normalViewPr>
  <p:slideViewPr>
    <p:cSldViewPr snapToGrid="0">
      <p:cViewPr varScale="1">
        <p:scale>
          <a:sx n="61" d="100"/>
          <a:sy n="61" d="100"/>
        </p:scale>
        <p:origin x="1493" y="3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tableStyles" Target="tableStyle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99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A7B4489-9FF2-4A50-926D-17104B03AA6F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93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99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9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99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39A6D13B-E6C0-4B75-BA83-28892C8218D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8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Hello everyone!</a:t>
            </a:r>
          </a:p>
          <a:p>
            <a:r>
              <a:rPr altLang="zh-CN" dirty="0" lang="en-US"/>
              <a:t>I’m </a:t>
            </a:r>
            <a:r>
              <a:rPr altLang="zh-CN" dirty="0" lang="en-US" err="1"/>
              <a:t>Zhirong</a:t>
            </a:r>
            <a:r>
              <a:rPr altLang="zh-CN" dirty="0" lang="en-US"/>
              <a:t> Yuan from East China Normal University.</a:t>
            </a:r>
          </a:p>
          <a:p>
            <a:r>
              <a:rPr altLang="zh-CN" dirty="0" lang="en-US"/>
              <a:t>Today I will present our work: Efficient k-clique Listing with Set Intersection Speedup</a:t>
            </a:r>
            <a:endParaRPr altLang="en-US" dirty="0" lang="zh-CN"/>
          </a:p>
          <a:p>
            <a:endParaRPr altLang="en-US" dirty="0" lang="zh-CN"/>
          </a:p>
        </p:txBody>
      </p:sp>
      <p:sp>
        <p:nvSpPr>
          <p:cNvPr id="104859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/>
              <a:t>The </a:t>
            </a:r>
            <a:r>
              <a:rPr altLang="zh-CN" baseline="0" b="0" dirty="0" sz="1200" i="0" kern="1200" lang="en-US" strike="noStrike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 of data level parallelism is hard to be implemented on the SOTA algorithms.</a:t>
            </a:r>
          </a:p>
          <a:p>
            <a:r>
              <a:rPr altLang="zh-CN" dirty="0" lang="en-US"/>
              <a:t>We introduce our first algorithm for listing k-cliques based on merge-join and degree ordering.</a:t>
            </a:r>
          </a:p>
          <a:p>
            <a:endParaRPr altLang="zh-CN" dirty="0" lang="en-US"/>
          </a:p>
          <a:p>
            <a:r>
              <a:rPr altLang="zh-CN" dirty="0" lang="en-US"/>
              <a:t>After Pre-Core and Pre-List, a DAG is generated based on degree ordering.</a:t>
            </a:r>
          </a:p>
          <a:p>
            <a:r>
              <a:rPr altLang="zh-CN" dirty="0" lang="en-US"/>
              <a:t>For example, the DAG based on degree ordering is shown in the figure.</a:t>
            </a:r>
          </a:p>
        </p:txBody>
      </p:sp>
      <p:sp>
        <p:nvSpPr>
          <p:cNvPr id="104867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3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7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1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2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4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For example, we encode the out-neighbor set of each node with two numbers. Each number represents at most three neighbors.</a:t>
            </a:r>
          </a:p>
          <a:p>
            <a:r>
              <a:rPr altLang="zh-CN" dirty="0" lang="en-US"/>
              <a:t>The out-neighbor set of v-three is {v-one, v-two, v-five} and is encode</a:t>
            </a:r>
            <a:r>
              <a:rPr altLang="zh-CN" baseline="0" dirty="0" lang="en-US"/>
              <a:t>d as (three, two)</a:t>
            </a:r>
            <a:r>
              <a:rPr altLang="zh-CN" dirty="0" lang="en-US"/>
              <a:t>. The other</a:t>
            </a:r>
            <a:r>
              <a:rPr altLang="zh-CN" baseline="0" dirty="0" lang="en-US"/>
              <a:t> neighbor sets can be encoded similarly.</a:t>
            </a:r>
          </a:p>
          <a:p>
            <a:r>
              <a:rPr altLang="zh-CN" baseline="0" dirty="0" lang="en-US"/>
              <a:t>When computing the intersection between out-neighbor sets of v-three and v-four, we only need to perform the bitwise AND on (three, two) and (seven, four).</a:t>
            </a:r>
          </a:p>
          <a:p>
            <a:r>
              <a:rPr altLang="zh-CN" baseline="0" dirty="0" lang="en-US"/>
              <a:t>We get the result bitmap (three, zero), which represents {v-one, v-two}.</a:t>
            </a:r>
          </a:p>
          <a:p>
            <a:endParaRPr altLang="zh-CN" baseline="0" dirty="0" lang="en-US"/>
          </a:p>
        </p:txBody>
      </p:sp>
      <p:sp>
        <p:nvSpPr>
          <p:cNvPr id="104884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19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Let’s begin with the motivations and applications.</a:t>
            </a:r>
          </a:p>
          <a:p>
            <a:r>
              <a:rPr altLang="zh-CN" dirty="0" lang="en-US"/>
              <a:t>Graph data is everywhere, for example, social networks, biological networks and financial networks.</a:t>
            </a:r>
          </a:p>
          <a:p>
            <a:endParaRPr altLang="en-US" dirty="0" lang="zh-CN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5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First, we evaluate the k-clique listing time in  serial with varying the size k.</a:t>
            </a:r>
          </a:p>
          <a:p>
            <a:r>
              <a:rPr altLang="zh-CN" baseline="0" b="0" dirty="0" sz="1200" i="0" kern="1200" lang="en-US" strike="noStrike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lines represent running time and histograms represent speedups.</a:t>
            </a:r>
            <a:endParaRPr altLang="zh-CN" dirty="0" lang="en-US"/>
          </a:p>
          <a:p>
            <a:r>
              <a:rPr altLang="zh-CN" dirty="0" lang="en-US" err="1"/>
              <a:t>SDegree</a:t>
            </a:r>
            <a:r>
              <a:rPr altLang="zh-CN" dirty="0" lang="en-US"/>
              <a:t> has a  significant effect when dealing with triangle listing, since it does not need to construct induced  subgraphs.</a:t>
            </a:r>
          </a:p>
          <a:p>
            <a:r>
              <a:rPr altLang="zh-CN" dirty="0" lang="en-US"/>
              <a:t>In </a:t>
            </a:r>
            <a:r>
              <a:rPr altLang="zh-CN" dirty="0" lang="en-US" err="1"/>
              <a:t>Pokec</a:t>
            </a:r>
            <a:r>
              <a:rPr altLang="zh-CN" dirty="0" lang="en-US"/>
              <a:t>, the running time for both the degree-ordering  based and the color-ordering based algorithms first increases  as k increases to around half of ω, and then drops as k increases to half of ω. The reason could be in two ways. First, our preprocessing  and pruning techniques can prune more invalid nodes as k  increases in advance. Furthermore, the number of k-cliques in  maximum cliques first increases then decreases, as well.</a:t>
            </a:r>
          </a:p>
          <a:p>
            <a:r>
              <a:rPr altLang="zh-CN" dirty="0" lang="en-US"/>
              <a:t>Our algorithms outperform </a:t>
            </a:r>
            <a:r>
              <a:rPr altLang="zh-CN" dirty="0" lang="en-US" err="1"/>
              <a:t>DDegree</a:t>
            </a:r>
            <a:r>
              <a:rPr altLang="zh-CN" dirty="0" lang="en-US"/>
              <a:t>  and </a:t>
            </a:r>
            <a:r>
              <a:rPr altLang="zh-CN" dirty="0" lang="en-US" err="1"/>
              <a:t>DDegCol</a:t>
            </a:r>
            <a:r>
              <a:rPr altLang="zh-CN" dirty="0" lang="en-US"/>
              <a:t> for fixed k, no matter based on degree ordering  or color ordering.</a:t>
            </a:r>
            <a:endParaRPr altLang="en-US" dirty="0" lang="zh-CN"/>
          </a:p>
        </p:txBody>
      </p:sp>
      <p:sp>
        <p:nvSpPr>
          <p:cNvPr id="104885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6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As shown  in Fig.(a), both </a:t>
            </a:r>
            <a:r>
              <a:rPr altLang="zh-CN" dirty="0" lang="en-US" err="1"/>
              <a:t>DDegree</a:t>
            </a:r>
            <a:r>
              <a:rPr altLang="zh-CN" dirty="0" lang="en-US"/>
              <a:t> and </a:t>
            </a:r>
            <a:r>
              <a:rPr altLang="zh-CN" dirty="0" lang="en-US" err="1"/>
              <a:t>DDegCol</a:t>
            </a:r>
            <a:r>
              <a:rPr altLang="zh-CN" dirty="0" lang="en-US"/>
              <a:t> run faster after our  preprocessing techniques on </a:t>
            </a:r>
            <a:r>
              <a:rPr altLang="zh-CN" dirty="0" lang="en-US" err="1"/>
              <a:t>Pokec</a:t>
            </a:r>
            <a:r>
              <a:rPr altLang="zh-CN" dirty="0" lang="en-US"/>
              <a:t>. What’s more, the pruning  effects of the color constraint and the size constraint become  more and more obvious as k increases, which is illustrated in Fig.(b). Similar results can be obtained on </a:t>
            </a:r>
            <a:r>
              <a:rPr altLang="zh-CN" dirty="0" lang="en-US" err="1"/>
              <a:t>Pokec</a:t>
            </a:r>
            <a:r>
              <a:rPr altLang="zh-CN" dirty="0" lang="en-US"/>
              <a:t> for </a:t>
            </a:r>
            <a:r>
              <a:rPr altLang="zh-CN" dirty="0" lang="en-US" err="1"/>
              <a:t>SDegree</a:t>
            </a:r>
            <a:r>
              <a:rPr altLang="zh-CN" dirty="0" lang="en-US"/>
              <a:t>  and </a:t>
            </a:r>
            <a:r>
              <a:rPr altLang="zh-CN" dirty="0" lang="en-US" err="1"/>
              <a:t>BitCol</a:t>
            </a:r>
            <a:r>
              <a:rPr altLang="zh-CN" dirty="0" lang="en-US"/>
              <a:t>.</a:t>
            </a:r>
            <a:endParaRPr altLang="en-US" dirty="0" lang="zh-CN"/>
          </a:p>
        </p:txBody>
      </p:sp>
      <p:sp>
        <p:nvSpPr>
          <p:cNvPr id="104886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Next we  evaluate the performance of our algorithms with the strategy  of </a:t>
            </a:r>
            <a:r>
              <a:rPr altLang="zh-CN" dirty="0" lang="en-US" err="1"/>
              <a:t>NodeParalle</a:t>
            </a:r>
            <a:r>
              <a:rPr altLang="zh-CN" dirty="0" lang="en-US"/>
              <a:t> with thirty-two threads. Each  thread processes on each subgraph induced by an out-neighbor set.</a:t>
            </a:r>
          </a:p>
          <a:p>
            <a:r>
              <a:rPr altLang="zh-CN" dirty="0" lang="en-US"/>
              <a:t>In general, </a:t>
            </a:r>
            <a:r>
              <a:rPr altLang="zh-CN" dirty="0" lang="en-US" err="1"/>
              <a:t>SDegree</a:t>
            </a:r>
            <a:r>
              <a:rPr altLang="zh-CN" dirty="0" lang="en-US"/>
              <a:t> outperforms </a:t>
            </a:r>
            <a:r>
              <a:rPr altLang="zh-CN" dirty="0" lang="en-US" err="1"/>
              <a:t>DDegree</a:t>
            </a:r>
            <a:r>
              <a:rPr altLang="zh-CN" dirty="0" lang="en-US"/>
              <a:t>, and </a:t>
            </a:r>
            <a:r>
              <a:rPr altLang="zh-CN" dirty="0" lang="en-US" err="1"/>
              <a:t>BitCol</a:t>
            </a:r>
            <a:r>
              <a:rPr altLang="zh-CN" dirty="0" lang="en-US"/>
              <a:t> outperforms </a:t>
            </a:r>
            <a:r>
              <a:rPr altLang="zh-CN" dirty="0" lang="en-US" err="1"/>
              <a:t>DDegCol</a:t>
            </a:r>
            <a:r>
              <a:rPr altLang="zh-CN" dirty="0" lang="en-US"/>
              <a:t>,  respectively.</a:t>
            </a:r>
            <a:endParaRPr altLang="en-US" dirty="0" lang="zh-CN"/>
          </a:p>
        </p:txBody>
      </p:sp>
      <p:sp>
        <p:nvSpPr>
          <p:cNvPr id="104887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8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As illustrated in the figure, </a:t>
            </a:r>
            <a:r>
              <a:rPr altLang="zh-CN" dirty="0" lang="en-US" err="1"/>
              <a:t>SDegree</a:t>
            </a:r>
            <a:r>
              <a:rPr altLang="zh-CN" dirty="0" lang="en-US"/>
              <a:t> and </a:t>
            </a:r>
            <a:r>
              <a:rPr altLang="zh-CN" dirty="0" lang="en-US" err="1"/>
              <a:t>BitCol</a:t>
            </a:r>
            <a:r>
              <a:rPr altLang="zh-CN" dirty="0" lang="en-US"/>
              <a:t>  still outperform </a:t>
            </a:r>
            <a:r>
              <a:rPr altLang="zh-CN" dirty="0" lang="en-US" err="1"/>
              <a:t>DDegree</a:t>
            </a:r>
            <a:r>
              <a:rPr altLang="zh-CN" dirty="0" lang="en-US"/>
              <a:t> and </a:t>
            </a:r>
            <a:r>
              <a:rPr altLang="zh-CN" dirty="0" lang="en-US" err="1"/>
              <a:t>DDegCo</a:t>
            </a:r>
            <a:r>
              <a:rPr altLang="zh-CN" dirty="0" lang="en-US"/>
              <a:t> with the strategy  of </a:t>
            </a:r>
            <a:r>
              <a:rPr altLang="zh-CN" dirty="0" lang="en-US" err="1"/>
              <a:t>EdgeParallel</a:t>
            </a:r>
            <a:r>
              <a:rPr altLang="zh-CN" dirty="0" lang="en-US"/>
              <a:t> respectively, which also demonstrates the  superiority of our algorithms.</a:t>
            </a:r>
            <a:endParaRPr altLang="en-US" dirty="0" lang="zh-CN"/>
          </a:p>
        </p:txBody>
      </p:sp>
      <p:sp>
        <p:nvSpPr>
          <p:cNvPr id="104888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7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baseline="0" b="0" dirty="0" sz="1200" i="0" kern="1200" lang="en-US" strike="noStrike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to </a:t>
            </a:r>
            <a:r>
              <a:rPr altLang="zh-CN" baseline="0" b="0" dirty="0" sz="1200" i="0" kern="1200" lang="en-US" err="1" strike="noStrike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NodeParallel</a:t>
            </a:r>
            <a:r>
              <a:rPr altLang="zh-CN" baseline="0" b="0" dirty="0" sz="1200" i="0" kern="1200" lang="en-US" strike="noStrike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altLang="zh-CN" dirty="0" lang="en-US" err="1"/>
              <a:t>EdgeParallel</a:t>
            </a:r>
            <a:r>
              <a:rPr altLang="zh-CN" dirty="0" lang="en-US"/>
              <a:t> processes “smaller” out-neighbor  sets. Therefore, </a:t>
            </a:r>
            <a:r>
              <a:rPr altLang="zh-CN" dirty="0" lang="en-US" err="1"/>
              <a:t>EdgeParallel</a:t>
            </a:r>
            <a:r>
              <a:rPr altLang="zh-CN" dirty="0" lang="en-US"/>
              <a:t> can achieve a higher degree of  parallelism.</a:t>
            </a:r>
          </a:p>
          <a:p>
            <a:r>
              <a:rPr altLang="zh-CN" dirty="0" lang="en-US"/>
              <a:t>The performance of </a:t>
            </a:r>
            <a:r>
              <a:rPr altLang="zh-CN" dirty="0" lang="en-US" err="1"/>
              <a:t>NodeParallel</a:t>
            </a:r>
            <a:r>
              <a:rPr altLang="zh-CN" dirty="0" lang="en-US"/>
              <a:t> is  worse than that of </a:t>
            </a:r>
            <a:r>
              <a:rPr altLang="zh-CN" dirty="0" lang="en-US" err="1"/>
              <a:t>EdgeParallel</a:t>
            </a:r>
            <a:r>
              <a:rPr altLang="zh-CN" dirty="0" lang="en-US"/>
              <a:t>, indicating that </a:t>
            </a:r>
            <a:r>
              <a:rPr altLang="zh-CN" dirty="0" lang="en-US" err="1"/>
              <a:t>EdgeParallel</a:t>
            </a:r>
            <a:r>
              <a:rPr altLang="zh-CN" dirty="0" lang="en-US"/>
              <a:t>  has a higher degree of parallelism</a:t>
            </a:r>
            <a:endParaRPr altLang="en-US" dirty="0" lang="zh-CN"/>
          </a:p>
        </p:txBody>
      </p:sp>
      <p:sp>
        <p:nvSpPr>
          <p:cNvPr id="104888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9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/>
              <a:t>In conclusion, we proposed Pre-Core and Pre-List to prune the invalid search space in the preprocessing stage.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/>
              <a:t>We proposed </a:t>
            </a:r>
            <a:r>
              <a:rPr altLang="zh-CN" dirty="0" lang="en-US" err="1"/>
              <a:t>SDegree</a:t>
            </a:r>
            <a:r>
              <a:rPr altLang="zh-CN" dirty="0" lang="en-US"/>
              <a:t> on degree ordering and </a:t>
            </a:r>
            <a:r>
              <a:rPr altLang="zh-CN" dirty="0" lang="en-US" err="1"/>
              <a:t>BitCol</a:t>
            </a:r>
            <a:r>
              <a:rPr altLang="zh-CN" dirty="0" lang="en-US"/>
              <a:t> for color ordering with set intersection speedup.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/>
              <a:t>Our algorithms exploits data parallelism with SIMD or vector instruction sets.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zh-CN" dirty="0" lang="en-US"/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/>
              <a:t>One inherent limitation for all the existing algorithms is that,  when the size of the maximum clique (omega) is large and k is  close to half of ω, the problem of k-clique listing is often deemed  infeasible.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zh-CN" dirty="0" lang="en-US"/>
          </a:p>
          <a:p>
            <a:endParaRPr altLang="zh-CN" dirty="0" lang="en-US"/>
          </a:p>
          <a:p>
            <a:r>
              <a:rPr altLang="zh-CN" dirty="0" lang="en-US"/>
              <a:t>Further studies can be conducted that whether we can  enumerate the k-cliques within and outside the maximum (or  near maximum) cliques separately.</a:t>
            </a:r>
            <a:endParaRPr altLang="en-US" dirty="0" lang="zh-CN"/>
          </a:p>
        </p:txBody>
      </p:sp>
      <p:sp>
        <p:nvSpPr>
          <p:cNvPr id="104889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Thanks for your listening!</a:t>
            </a:r>
            <a:endParaRPr altLang="en-US" dirty="0" lang="zh-CN"/>
          </a:p>
        </p:txBody>
      </p:sp>
      <p:sp>
        <p:nvSpPr>
          <p:cNvPr id="104889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27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幻灯片图像占位符 1"/>
          <p:cNvSpPr>
            <a:spLocks noChangeAspect="1" noRot="1" noGrp="1" noTextEdit="1"/>
          </p:cNvSpPr>
          <p:nvPr>
            <p:ph type="sldImg"/>
          </p:nvPr>
        </p:nvSpPr>
        <p:spPr>
          <a:xfrm>
            <a:off x="2689225" y="509588"/>
            <a:ext cx="4527550" cy="2547937"/>
          </a:xfrm>
        </p:spPr>
      </p:sp>
      <p:sp>
        <p:nvSpPr>
          <p:cNvPr id="104894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p>
            <a:r>
              <a:rPr altLang="zh-CN" dirty="0" lang="en-US"/>
              <a:t>Hello everyone!</a:t>
            </a:r>
          </a:p>
          <a:p>
            <a:r>
              <a:rPr altLang="zh-CN" dirty="0" lang="en-US"/>
              <a:t>I’m </a:t>
            </a:r>
            <a:r>
              <a:rPr altLang="zh-CN" dirty="0" lang="en-US" err="1"/>
              <a:t>Zhirong</a:t>
            </a:r>
            <a:r>
              <a:rPr altLang="zh-CN" dirty="0" lang="en-US"/>
              <a:t> Yuan from East China Normal University.</a:t>
            </a:r>
          </a:p>
          <a:p>
            <a:r>
              <a:rPr altLang="zh-CN" dirty="0" lang="en-US"/>
              <a:t>Today I will present our work: Efficient k-clique Listing with Set Intersection Speedup</a:t>
            </a:r>
            <a:endParaRPr altLang="en-US" dirty="0" lang="zh-CN"/>
          </a:p>
        </p:txBody>
      </p:sp>
      <p:sp>
        <p:nvSpPr>
          <p:cNvPr id="104894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indent="-285750" marL="742950"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indent="-228600" marL="1143000"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indent="-228600" marL="1600200"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indent="-228600" marL="2057400"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 sz="24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171CA587-553C-433A-96C4-3665931A1359}" type="slidenum">
              <a:rPr altLang="en-US" b="0" sz="1200" lang="zh-CN" smtClean="0"/>
              <a:t>32</a:t>
            </a:fld>
            <a:endParaRPr altLang="zh-CN" b="0" sz="1200"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In recent years, the requirement of efficiently  listing k-cliques has been raised by the data mining and  database communities. We introduce the applications of </a:t>
            </a:r>
            <a:r>
              <a:rPr altLang="zh-CN" dirty="0" lang="en-US" err="1"/>
              <a:t>kclique</a:t>
            </a:r>
            <a:r>
              <a:rPr altLang="zh-CN" dirty="0" lang="en-US"/>
              <a:t>  listing as follows.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/>
              <a:t>For example, detect overlapping communities with k-clique percolation, spam-link farms in web graphs and motif detection in biological networks.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zh-CN" dirty="0" lang="en-US"/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zh-CN" dirty="0" lang="en-US"/>
          </a:p>
          <a:p>
            <a:endParaRPr altLang="en-US" dirty="0" lang="zh-CN"/>
          </a:p>
        </p:txBody>
      </p:sp>
      <p:sp>
        <p:nvSpPr>
          <p:cNvPr id="104862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A common strategy to avoid redundancy and reduce the  search space is the vertex ordering, which is a preprocessing  step that transforms the original undirected graph into a DAG. The vertex ordering of the undirected graph is determined by an assignment  function η. An undirected edge (u, v)  can be converted into a directed one, where η(u) smaller than η(v).</a:t>
            </a:r>
          </a:p>
          <a:p>
            <a:r>
              <a:rPr altLang="zh-CN" dirty="0" lang="en-US"/>
              <a:t>For example, let η(u) be the degree of u, degree ordering can be shown in the figure.</a:t>
            </a:r>
            <a:endParaRPr altLang="en-US" dirty="0" lang="zh-CN"/>
          </a:p>
        </p:txBody>
      </p:sp>
      <p:sp>
        <p:nvSpPr>
          <p:cNvPr id="10486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Set intersection is extensively  involved in graph algorithms, such as triangle listing and  maximal clique enumeration.</a:t>
            </a:r>
          </a:p>
          <a:p>
            <a:r>
              <a:rPr altLang="zh-CN" dirty="0" lang="en-US"/>
              <a:t>The k-clique listing  problem also involves a large number of set intersections,  which certainly causes a bottleneck.</a:t>
            </a:r>
          </a:p>
          <a:p>
            <a:r>
              <a:rPr altLang="zh-CN" dirty="0" lang="en-US"/>
              <a:t>Major methods for set intersections include hash join, merge join and galloping search.</a:t>
            </a:r>
          </a:p>
          <a:p>
            <a:r>
              <a:rPr altLang="zh-CN" dirty="0" lang="en-US"/>
              <a:t>Modern microprocessors are equipped with SIMD or vector  instruction sets which allow compilers to exploit fine-grained  data level parallelism. The application of SIMD  instructions to accelerate set intersections is proposed by a  bunch of algorithms. With SIMD instructions,  the merge-based algorithm can be extended by reading and  comparing multiple elements at a time.</a:t>
            </a:r>
            <a:endParaRPr altLang="en-US" dirty="0" lang="zh-CN"/>
          </a:p>
        </p:txBody>
      </p:sp>
      <p:sp>
        <p:nvSpPr>
          <p:cNvPr id="104863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/>
              <a:t>No more nodes can be removed and the graph is reduced as follows.</a:t>
            </a:r>
            <a:endParaRPr altLang="en-US" dirty="0" lang="zh-CN"/>
          </a:p>
        </p:txBody>
      </p:sp>
      <p:sp>
        <p:nvSpPr>
          <p:cNvPr id="104864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9A6D13B-E6C0-4B75-BA83-28892C8218D8}" type="slidenum">
              <a:rPr altLang="en-US" lang="zh-CN" smtClean="0"/>
              <a:t>9</a:t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5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6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4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95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5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5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64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/>
              <a:t>编辑母版文本样式</a:t>
            </a:r>
          </a:p>
        </p:txBody>
      </p:sp>
      <p:sp>
        <p:nvSpPr>
          <p:cNvPr id="104896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6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6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69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70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7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编辑母版文本样式</a:t>
            </a:r>
          </a:p>
        </p:txBody>
      </p:sp>
      <p:sp>
        <p:nvSpPr>
          <p:cNvPr id="104897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7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编辑母版文本样式</a:t>
            </a:r>
          </a:p>
        </p:txBody>
      </p:sp>
      <p:sp>
        <p:nvSpPr>
          <p:cNvPr id="104897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7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8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8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4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4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8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8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86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8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</a:p>
        </p:txBody>
      </p:sp>
      <p:sp>
        <p:nvSpPr>
          <p:cNvPr id="104898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8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9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5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95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</a:p>
        </p:txBody>
      </p:sp>
      <p:sp>
        <p:nvSpPr>
          <p:cNvPr id="104895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95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5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2299-EE2A-4A1D-A174-B93462899474}" type="datetimeFigureOut">
              <a:rPr altLang="en-US" lang="zh-CN" smtClean="0"/>
              <a:t>2022/4/12</a:t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1D07-268F-4F7F-A39C-3F3A8138A814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9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0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1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2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4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3.png"/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8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9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 descr="未标题-2-0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530" y="1"/>
            <a:ext cx="12095782" cy="6857160"/>
          </a:xfrm>
          <a:prstGeom prst="rect"/>
        </p:spPr>
      </p:pic>
      <p:sp>
        <p:nvSpPr>
          <p:cNvPr id="1048586" name="TextBox 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 bwMode="auto">
          <a:xfrm>
            <a:off x="455090" y="1752622"/>
            <a:ext cx="11281833" cy="1405641"/>
          </a:xfrm>
          <a:prstGeom prst="rect"/>
          <a:blipFill>
            <a:blip xmlns:r="http://schemas.openxmlformats.org/officeDocument/2006/relationships" r:embed="rId2"/>
            <a:stretch>
              <a:fillRect t="-8261" r="-216" b="-19565"/>
            </a:stretch>
          </a:blipFill>
          <a:ln w="9525">
            <a:noFill/>
            <a:miter lim="800000"/>
            <a:headEnd/>
            <a:tailEnd/>
          </a:ln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587" name="Subtitle 8"/>
          <p:cNvSpPr txBox="1"/>
          <p:nvPr/>
        </p:nvSpPr>
        <p:spPr>
          <a:xfrm>
            <a:off x="3201257" y="6049796"/>
            <a:ext cx="4998295" cy="540296"/>
          </a:xfrm>
          <a:prstGeom prst="rect"/>
        </p:spPr>
        <p:txBody>
          <a:bodyPr>
            <a:noAutofit/>
          </a:bodyPr>
          <a:lstStyle>
            <a:defPPr>
              <a:defRPr lang="zh-CN"/>
            </a:defPPr>
            <a:lvl1pPr algn="ctr">
              <a:defRPr sz="1600" kumimoji="1">
                <a:solidFill>
                  <a:srgbClr val="FFFFFF"/>
                </a:solidFill>
              </a:defRPr>
            </a:lvl1pPr>
          </a:lstStyle>
          <a:p>
            <a:pPr algn="ctr" lvl="0"/>
            <a:r>
              <a:rPr altLang="en-US" dirty="0" sz="3200" lang="zh-CN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altLang="en-US" dirty="0" sz="3200" lang="zh-CN">
                <a:solidFill>
                  <a:srgbClr val="FF66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48588" name="AutoShape 2" descr="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altLang="en-US" lang="zh-CN"/>
          </a:p>
        </p:txBody>
      </p:sp>
      <p:pic>
        <p:nvPicPr>
          <p:cNvPr id="2097153" name="图片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78809" y="3693193"/>
            <a:ext cx="9973431" cy="361658"/>
          </a:xfrm>
          <a:prstGeom prst="rect"/>
        </p:spPr>
      </p:pic>
      <p:pic>
        <p:nvPicPr>
          <p:cNvPr id="2097154" name="Picture 2" descr="https://bkimg.cdn.bcebos.com/pic/03087bf40ad162d92c82699d18dfa9ec8b13cdc7?x-bce-process=image/watermark,image_d2F0ZXIvYmFpa2U4MA==,g_7,xp_5,yp_5/format,f_auto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039805" y="4784997"/>
            <a:ext cx="1702159" cy="1702159"/>
          </a:xfrm>
          <a:prstGeom prst="rect"/>
          <a:noFill/>
        </p:spPr>
      </p:pic>
      <p:pic>
        <p:nvPicPr>
          <p:cNvPr id="2097155" name="Picture 8" descr="https://gimg2.baidu.com/image_search/src=http%3A%2F%2Fimg.mp.itc.cn%2Fupload%2F20170618%2F47b2fcd06720473699889bbc797b3586_th.jpg&amp;refer=http%3A%2F%2Fimg.mp.itc.cn&amp;app=2002&amp;size=f9999,10000&amp;q=a80&amp;n=0&amp;g=0n&amp;fmt=auto?sec=1651735296&amp;t=72c16c0c02103c2366501efd90beed3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943600" y="4670183"/>
            <a:ext cx="2282133" cy="1730617"/>
          </a:xfrm>
          <a:prstGeom prst="rect"/>
          <a:noFill/>
        </p:spPr>
      </p:pic>
      <p:pic>
        <p:nvPicPr>
          <p:cNvPr id="2097156" name="Picture 10" descr="https://gimg2.baidu.com/image_search/src=http%3A%2F%2Fwww.dezo-china.com%2Fuploadfile%2F2015%2F1126%2F20151126111637961.png&amp;refer=http%3A%2F%2Fwww.dezo-china.com&amp;app=2002&amp;size=f9999,10000&amp;q=a80&amp;n=0&amp;g=0n&amp;fmt=auto?sec=1651735338&amp;t=ba07e235d150ca48c7bce6d2d0db056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8575755" y="4704392"/>
            <a:ext cx="1705181" cy="1782764"/>
          </a:xfrm>
          <a:prstGeom prst="rect"/>
          <a:noFill/>
        </p:spPr>
      </p:pic>
      <p:sp>
        <p:nvSpPr>
          <p:cNvPr id="1048589" name="AutoShape 12" descr="https://icde2022.ieeecomputer.my/wp-content/uploads/2021/06/logo-ICDE2022-COLOR-1-horizontal-2-185x70px.png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altLang="en-US" lang="zh-CN"/>
          </a:p>
        </p:txBody>
      </p:sp>
      <p:sp>
        <p:nvSpPr>
          <p:cNvPr id="1048590" name="矩形 17"/>
          <p:cNvSpPr/>
          <p:nvPr/>
        </p:nvSpPr>
        <p:spPr>
          <a:xfrm>
            <a:off x="4218893" y="508241"/>
            <a:ext cx="3472180" cy="891541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altLang="zh-CN" b="1" cap="none" dirty="0" sz="5400" lang="en-US" spc="0">
                <a:solidFill>
                  <a:schemeClr val="accent4"/>
                </a:solidFill>
                <a:effectLst/>
              </a:rPr>
              <a:t>ICDE 2022</a:t>
            </a:r>
            <a:endParaRPr altLang="en-US" b="1" cap="none" dirty="0" sz="5400" lang="zh-CN" spc="0">
              <a:solidFill>
                <a:schemeClr val="accent4"/>
              </a:solidFill>
              <a:effectLst/>
            </a:endParaRPr>
          </a:p>
        </p:txBody>
      </p:sp>
      <p:pic>
        <p:nvPicPr>
          <p:cNvPr id="2097157" name="Picture 2" descr="https://gimg2.baidu.com/image_search/src=http%3A%2F%2Fpic3.zhimg.com%2Fv2-ebb67cb56847123a7660e3d498546066_1200x500.jpg&amp;refer=http%3A%2F%2Fpic3.zhimg.com&amp;app=2002&amp;size=f9999,10000&amp;q=a80&amp;n=0&amp;g=0n&amp;fmt=jpeg?sec=1640259047&amp;t=c9ec41db0ffdc95dd4f8e26c99c8e32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1494733" y="4773259"/>
            <a:ext cx="1960601" cy="1971585"/>
          </a:xfrm>
          <a:prstGeom prst="rect"/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Preprocessing</a:t>
            </a:r>
            <a:endParaRPr altLang="en-US" dirty="0" lang="zh-CN"/>
          </a:p>
        </p:txBody>
      </p:sp>
      <p:sp>
        <p:nvSpPr>
          <p:cNvPr id="1048650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838200" y="1825625"/>
            <a:ext cx="10515600" cy="4351338"/>
          </a:xfrm>
          <a:blipFill>
            <a:blip xmlns:r="http://schemas.openxmlformats.org/officeDocument/2006/relationships" r:embed="rId1"/>
            <a:stretch>
              <a:fillRect l="-1043" t="-252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51" name="文本框 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9276080" y="4360492"/>
            <a:ext cx="1503680" cy="523220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63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469732" y="4086125"/>
            <a:ext cx="5174816" cy="2740591"/>
          </a:xfrm>
          <a:prstGeom prst="rect"/>
        </p:spPr>
      </p:pic>
      <p:sp>
        <p:nvSpPr>
          <p:cNvPr id="1048652" name="椭圆 8"/>
          <p:cNvSpPr/>
          <p:nvPr/>
        </p:nvSpPr>
        <p:spPr>
          <a:xfrm>
            <a:off x="2847304" y="4612252"/>
            <a:ext cx="1474175" cy="1564712"/>
          </a:xfrm>
          <a:prstGeom prst="ellipse"/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err="1"/>
              <a:t>SDegree</a:t>
            </a:r>
            <a:endParaRPr altLang="en-US" dirty="0" lang="zh-CN"/>
          </a:p>
        </p:txBody>
      </p:sp>
      <p:pic>
        <p:nvPicPr>
          <p:cNvPr id="2097164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0" y="152400"/>
            <a:ext cx="5857875" cy="6553200"/>
          </a:xfrm>
          <a:prstGeom prst="rect"/>
        </p:spPr>
      </p:pic>
      <p:sp>
        <p:nvSpPr>
          <p:cNvPr id="1048657" name="矩形 5"/>
          <p:cNvSpPr/>
          <p:nvPr/>
        </p:nvSpPr>
        <p:spPr>
          <a:xfrm>
            <a:off x="6319520" y="1027906"/>
            <a:ext cx="4338320" cy="953294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8" name="文本框 6"/>
          <p:cNvSpPr txBox="1"/>
          <p:nvPr/>
        </p:nvSpPr>
        <p:spPr>
          <a:xfrm>
            <a:off x="1452880" y="5584286"/>
            <a:ext cx="3352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DAG after preprocessing</a:t>
            </a:r>
            <a:endParaRPr altLang="en-US" dirty="0" lang="zh-CN"/>
          </a:p>
        </p:txBody>
      </p:sp>
      <p:sp>
        <p:nvSpPr>
          <p:cNvPr id="1048659" name="椭圆 7"/>
          <p:cNvSpPr/>
          <p:nvPr/>
        </p:nvSpPr>
        <p:spPr>
          <a:xfrm>
            <a:off x="2127913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60" name="椭圆 8"/>
          <p:cNvSpPr/>
          <p:nvPr/>
        </p:nvSpPr>
        <p:spPr>
          <a:xfrm>
            <a:off x="2127913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61" name="椭圆 9"/>
          <p:cNvSpPr/>
          <p:nvPr/>
        </p:nvSpPr>
        <p:spPr>
          <a:xfrm>
            <a:off x="3139968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62" name="椭圆 10"/>
          <p:cNvSpPr/>
          <p:nvPr/>
        </p:nvSpPr>
        <p:spPr>
          <a:xfrm>
            <a:off x="3629583" y="4224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63" name="椭圆 11"/>
          <p:cNvSpPr/>
          <p:nvPr/>
        </p:nvSpPr>
        <p:spPr>
          <a:xfrm>
            <a:off x="1629225" y="4224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64" name="椭圆 12"/>
          <p:cNvSpPr/>
          <p:nvPr/>
        </p:nvSpPr>
        <p:spPr>
          <a:xfrm>
            <a:off x="3139968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736" name="直接箭头连接符 13"/>
          <p:cNvCxnSpPr>
            <a:cxnSpLocks/>
            <a:stCxn id="1048660" idx="6"/>
            <a:endCxn id="1048661" idx="2"/>
          </p:cNvCxnSpPr>
          <p:nvPr/>
        </p:nvCxnSpPr>
        <p:spPr>
          <a:xfrm>
            <a:off x="2342517" y="3436522"/>
            <a:ext cx="797451" cy="0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接连接符 14"/>
          <p:cNvCxnSpPr>
            <a:cxnSpLocks/>
            <a:stCxn id="1048663" idx="6"/>
            <a:endCxn id="1048662" idx="2"/>
          </p:cNvCxnSpPr>
          <p:nvPr/>
        </p:nvCxnSpPr>
        <p:spPr>
          <a:xfrm>
            <a:off x="1843829" y="4332152"/>
            <a:ext cx="1785754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直接连接符 15"/>
          <p:cNvCxnSpPr>
            <a:cxnSpLocks/>
            <a:stCxn id="1048663" idx="4"/>
            <a:endCxn id="1048659" idx="1"/>
          </p:cNvCxnSpPr>
          <p:nvPr/>
        </p:nvCxnSpPr>
        <p:spPr>
          <a:xfrm>
            <a:off x="1736527" y="4439454"/>
            <a:ext cx="422814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连接符 16"/>
          <p:cNvCxnSpPr>
            <a:cxnSpLocks/>
            <a:stCxn id="1048664" idx="7"/>
            <a:endCxn id="1048662" idx="4"/>
          </p:cNvCxnSpPr>
          <p:nvPr/>
        </p:nvCxnSpPr>
        <p:spPr>
          <a:xfrm flipV="1">
            <a:off x="3323144" y="4439454"/>
            <a:ext cx="413741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直接连接符 17"/>
          <p:cNvCxnSpPr>
            <a:cxnSpLocks/>
            <a:stCxn id="1048659" idx="6"/>
            <a:endCxn id="1048664" idx="2"/>
          </p:cNvCxnSpPr>
          <p:nvPr/>
        </p:nvCxnSpPr>
        <p:spPr>
          <a:xfrm>
            <a:off x="2342517" y="5183986"/>
            <a:ext cx="797451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接连接符 18"/>
          <p:cNvCxnSpPr>
            <a:cxnSpLocks/>
            <a:stCxn id="1048660" idx="5"/>
            <a:endCxn id="1048662" idx="1"/>
          </p:cNvCxnSpPr>
          <p:nvPr/>
        </p:nvCxnSpPr>
        <p:spPr>
          <a:xfrm>
            <a:off x="2311089" y="3512396"/>
            <a:ext cx="1349922" cy="743882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直接连接符 19"/>
          <p:cNvCxnSpPr>
            <a:cxnSpLocks/>
            <a:stCxn id="1048661" idx="3"/>
            <a:endCxn id="1048663" idx="7"/>
          </p:cNvCxnSpPr>
          <p:nvPr/>
        </p:nvCxnSpPr>
        <p:spPr>
          <a:xfrm flipH="1">
            <a:off x="1812401" y="3512396"/>
            <a:ext cx="1358995" cy="743882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直接连接符 20"/>
          <p:cNvCxnSpPr>
            <a:cxnSpLocks/>
            <a:stCxn id="1048660" idx="4"/>
            <a:endCxn id="1048659" idx="0"/>
          </p:cNvCxnSpPr>
          <p:nvPr/>
        </p:nvCxnSpPr>
        <p:spPr>
          <a:xfrm>
            <a:off x="2235215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直接连接符 21"/>
          <p:cNvCxnSpPr>
            <a:cxnSpLocks/>
            <a:stCxn id="1048660" idx="4"/>
            <a:endCxn id="1048664" idx="1"/>
          </p:cNvCxnSpPr>
          <p:nvPr/>
        </p:nvCxnSpPr>
        <p:spPr>
          <a:xfrm>
            <a:off x="2235215" y="3543824"/>
            <a:ext cx="936181" cy="156428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连接符 22"/>
          <p:cNvCxnSpPr>
            <a:cxnSpLocks/>
            <a:stCxn id="1048661" idx="4"/>
            <a:endCxn id="1048664" idx="0"/>
          </p:cNvCxnSpPr>
          <p:nvPr/>
        </p:nvCxnSpPr>
        <p:spPr>
          <a:xfrm>
            <a:off x="3247270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5" name="文本框 2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99248" y="2971530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66" name="文本框 2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308379" y="2971530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67" name="文本框 2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313713" y="4316005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68" name="文本框 2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846129" y="4210007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69" name="文本框 2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47444" y="5171105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70" name="文本框 2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232662" y="5177050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cxnSp>
        <p:nvCxnSpPr>
          <p:cNvPr id="3145746" name="直接箭头连接符 29"/>
          <p:cNvCxnSpPr>
            <a:cxnSpLocks/>
            <a:stCxn id="1048660" idx="3"/>
            <a:endCxn id="1048663" idx="0"/>
          </p:cNvCxnSpPr>
          <p:nvPr/>
        </p:nvCxnSpPr>
        <p:spPr>
          <a:xfrm flipH="1">
            <a:off x="1736527" y="3512396"/>
            <a:ext cx="422814" cy="712454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直接箭头连接符 30"/>
          <p:cNvCxnSpPr>
            <a:cxnSpLocks/>
            <a:stCxn id="1048662" idx="0"/>
          </p:cNvCxnSpPr>
          <p:nvPr/>
        </p:nvCxnSpPr>
        <p:spPr>
          <a:xfrm flipH="1" flipV="1">
            <a:off x="3317829" y="3524038"/>
            <a:ext cx="419056" cy="700812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1" name="文本框 31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44199" y="1444298"/>
            <a:ext cx="4827241" cy="369332"/>
          </a:xfrm>
          <a:prstGeom prst="rect"/>
          <a:blipFill>
            <a:blip xmlns:r="http://schemas.openxmlformats.org/officeDocument/2006/relationships" r:embed="rId8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err="1"/>
              <a:t>SDegree</a:t>
            </a:r>
            <a:endParaRPr altLang="en-US" dirty="0" lang="zh-CN"/>
          </a:p>
        </p:txBody>
      </p:sp>
      <p:pic>
        <p:nvPicPr>
          <p:cNvPr id="2097165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0" y="152400"/>
            <a:ext cx="5857875" cy="6553200"/>
          </a:xfrm>
          <a:prstGeom prst="rect"/>
        </p:spPr>
      </p:pic>
      <p:sp>
        <p:nvSpPr>
          <p:cNvPr id="1048676" name="矩形 5"/>
          <p:cNvSpPr/>
          <p:nvPr/>
        </p:nvSpPr>
        <p:spPr>
          <a:xfrm>
            <a:off x="6593840" y="2202902"/>
            <a:ext cx="4338320" cy="953294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7" name="文本框 6"/>
          <p:cNvSpPr txBox="1"/>
          <p:nvPr/>
        </p:nvSpPr>
        <p:spPr>
          <a:xfrm>
            <a:off x="1452880" y="5584286"/>
            <a:ext cx="3352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DAG after preprocessing</a:t>
            </a:r>
            <a:endParaRPr altLang="en-US" dirty="0" lang="zh-CN"/>
          </a:p>
        </p:txBody>
      </p:sp>
      <p:sp>
        <p:nvSpPr>
          <p:cNvPr id="1048678" name="椭圆 7"/>
          <p:cNvSpPr/>
          <p:nvPr/>
        </p:nvSpPr>
        <p:spPr>
          <a:xfrm>
            <a:off x="2127913" y="5076684"/>
            <a:ext cx="214604" cy="214604"/>
          </a:xfrm>
          <a:prstGeom prst="ellipse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79" name="椭圆 8"/>
          <p:cNvSpPr/>
          <p:nvPr/>
        </p:nvSpPr>
        <p:spPr>
          <a:xfrm>
            <a:off x="2127913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80" name="椭圆 9"/>
          <p:cNvSpPr/>
          <p:nvPr/>
        </p:nvSpPr>
        <p:spPr>
          <a:xfrm>
            <a:off x="3139968" y="3329220"/>
            <a:ext cx="214604" cy="214604"/>
          </a:xfrm>
          <a:prstGeom prst="ellipse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81" name="椭圆 10"/>
          <p:cNvSpPr/>
          <p:nvPr/>
        </p:nvSpPr>
        <p:spPr>
          <a:xfrm>
            <a:off x="3629583" y="4224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82" name="椭圆 11"/>
          <p:cNvSpPr/>
          <p:nvPr/>
        </p:nvSpPr>
        <p:spPr>
          <a:xfrm>
            <a:off x="1629225" y="4224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83" name="椭圆 12"/>
          <p:cNvSpPr/>
          <p:nvPr/>
        </p:nvSpPr>
        <p:spPr>
          <a:xfrm>
            <a:off x="3139968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748" name="直接箭头连接符 13"/>
          <p:cNvCxnSpPr>
            <a:cxnSpLocks/>
            <a:stCxn id="1048679" idx="6"/>
            <a:endCxn id="1048680" idx="2"/>
          </p:cNvCxnSpPr>
          <p:nvPr/>
        </p:nvCxnSpPr>
        <p:spPr>
          <a:xfrm>
            <a:off x="2342517" y="3436522"/>
            <a:ext cx="797451" cy="0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直接连接符 14"/>
          <p:cNvCxnSpPr>
            <a:cxnSpLocks/>
            <a:stCxn id="1048682" idx="6"/>
            <a:endCxn id="1048681" idx="2"/>
          </p:cNvCxnSpPr>
          <p:nvPr/>
        </p:nvCxnSpPr>
        <p:spPr>
          <a:xfrm>
            <a:off x="1843829" y="4332152"/>
            <a:ext cx="1785754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直接连接符 15"/>
          <p:cNvCxnSpPr>
            <a:cxnSpLocks/>
            <a:stCxn id="1048682" idx="4"/>
            <a:endCxn id="1048678" idx="1"/>
          </p:cNvCxnSpPr>
          <p:nvPr/>
        </p:nvCxnSpPr>
        <p:spPr>
          <a:xfrm>
            <a:off x="1736527" y="4439454"/>
            <a:ext cx="422814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直接连接符 16"/>
          <p:cNvCxnSpPr>
            <a:cxnSpLocks/>
            <a:stCxn id="1048683" idx="7"/>
            <a:endCxn id="1048681" idx="4"/>
          </p:cNvCxnSpPr>
          <p:nvPr/>
        </p:nvCxnSpPr>
        <p:spPr>
          <a:xfrm flipV="1">
            <a:off x="3323144" y="4439454"/>
            <a:ext cx="413741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2" name="直接连接符 17"/>
          <p:cNvCxnSpPr>
            <a:cxnSpLocks/>
            <a:stCxn id="1048678" idx="6"/>
            <a:endCxn id="1048683" idx="2"/>
          </p:cNvCxnSpPr>
          <p:nvPr/>
        </p:nvCxnSpPr>
        <p:spPr>
          <a:xfrm>
            <a:off x="2342517" y="5183986"/>
            <a:ext cx="797451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接连接符 18"/>
          <p:cNvCxnSpPr>
            <a:cxnSpLocks/>
            <a:stCxn id="1048679" idx="5"/>
            <a:endCxn id="1048681" idx="1"/>
          </p:cNvCxnSpPr>
          <p:nvPr/>
        </p:nvCxnSpPr>
        <p:spPr>
          <a:xfrm>
            <a:off x="2311089" y="3512396"/>
            <a:ext cx="1349922" cy="743882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直接连接符 19"/>
          <p:cNvCxnSpPr>
            <a:cxnSpLocks/>
            <a:stCxn id="1048680" idx="3"/>
            <a:endCxn id="1048682" idx="7"/>
          </p:cNvCxnSpPr>
          <p:nvPr/>
        </p:nvCxnSpPr>
        <p:spPr>
          <a:xfrm flipH="1">
            <a:off x="1812401" y="3512396"/>
            <a:ext cx="1358995" cy="743882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直接连接符 20"/>
          <p:cNvCxnSpPr>
            <a:cxnSpLocks/>
            <a:stCxn id="1048679" idx="4"/>
            <a:endCxn id="1048678" idx="0"/>
          </p:cNvCxnSpPr>
          <p:nvPr/>
        </p:nvCxnSpPr>
        <p:spPr>
          <a:xfrm>
            <a:off x="2235215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6" name="直接连接符 21"/>
          <p:cNvCxnSpPr>
            <a:cxnSpLocks/>
            <a:stCxn id="1048679" idx="4"/>
            <a:endCxn id="1048683" idx="1"/>
          </p:cNvCxnSpPr>
          <p:nvPr/>
        </p:nvCxnSpPr>
        <p:spPr>
          <a:xfrm>
            <a:off x="2235215" y="3543824"/>
            <a:ext cx="936181" cy="156428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直接连接符 22"/>
          <p:cNvCxnSpPr>
            <a:cxnSpLocks/>
            <a:stCxn id="1048680" idx="4"/>
            <a:endCxn id="1048683" idx="0"/>
          </p:cNvCxnSpPr>
          <p:nvPr/>
        </p:nvCxnSpPr>
        <p:spPr>
          <a:xfrm>
            <a:off x="3247270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4" name="文本框 2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99248" y="2971530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85" name="文本框 2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308379" y="2971530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86" name="文本框 2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313713" y="4316005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87" name="文本框 2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846129" y="4210007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88" name="文本框 2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47444" y="5171105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689" name="文本框 2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232662" y="5177050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cxnSp>
        <p:nvCxnSpPr>
          <p:cNvPr id="3145758" name="直接箭头连接符 29"/>
          <p:cNvCxnSpPr>
            <a:cxnSpLocks/>
            <a:stCxn id="1048679" idx="3"/>
            <a:endCxn id="1048682" idx="0"/>
          </p:cNvCxnSpPr>
          <p:nvPr/>
        </p:nvCxnSpPr>
        <p:spPr>
          <a:xfrm flipH="1">
            <a:off x="1736527" y="3512396"/>
            <a:ext cx="422814" cy="712454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9" name="直接箭头连接符 30"/>
          <p:cNvCxnSpPr>
            <a:cxnSpLocks/>
            <a:stCxn id="1048681" idx="0"/>
          </p:cNvCxnSpPr>
          <p:nvPr/>
        </p:nvCxnSpPr>
        <p:spPr>
          <a:xfrm flipH="1" flipV="1">
            <a:off x="3317829" y="3524038"/>
            <a:ext cx="419056" cy="700812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0" name="文本框 31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44199" y="1444298"/>
            <a:ext cx="4827241" cy="369332"/>
          </a:xfrm>
          <a:prstGeom prst="rect"/>
          <a:blipFill>
            <a:blip xmlns:r="http://schemas.openxmlformats.org/officeDocument/2006/relationships" r:embed="rId8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err="1"/>
              <a:t>SDegree</a:t>
            </a:r>
            <a:endParaRPr altLang="en-US" dirty="0" lang="zh-CN"/>
          </a:p>
        </p:txBody>
      </p:sp>
      <p:pic>
        <p:nvPicPr>
          <p:cNvPr id="2097166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0" y="152400"/>
            <a:ext cx="5857875" cy="6553200"/>
          </a:xfrm>
          <a:prstGeom prst="rect"/>
        </p:spPr>
      </p:pic>
      <p:sp>
        <p:nvSpPr>
          <p:cNvPr id="1048695" name="矩形 5"/>
          <p:cNvSpPr/>
          <p:nvPr/>
        </p:nvSpPr>
        <p:spPr>
          <a:xfrm>
            <a:off x="6709467" y="3830319"/>
            <a:ext cx="1906213" cy="588815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96" name="文本框 6"/>
          <p:cNvSpPr txBox="1"/>
          <p:nvPr/>
        </p:nvSpPr>
        <p:spPr>
          <a:xfrm>
            <a:off x="1452880" y="5584286"/>
            <a:ext cx="3352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DAG after preprocessing</a:t>
            </a:r>
            <a:endParaRPr altLang="en-US" dirty="0" lang="zh-CN"/>
          </a:p>
        </p:txBody>
      </p:sp>
      <p:sp>
        <p:nvSpPr>
          <p:cNvPr id="1048697" name="椭圆 7"/>
          <p:cNvSpPr/>
          <p:nvPr/>
        </p:nvSpPr>
        <p:spPr>
          <a:xfrm>
            <a:off x="2127913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98" name="椭圆 8"/>
          <p:cNvSpPr/>
          <p:nvPr/>
        </p:nvSpPr>
        <p:spPr>
          <a:xfrm>
            <a:off x="2127913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699" name="椭圆 9"/>
          <p:cNvSpPr/>
          <p:nvPr/>
        </p:nvSpPr>
        <p:spPr>
          <a:xfrm>
            <a:off x="3139968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00" name="椭圆 10"/>
          <p:cNvSpPr/>
          <p:nvPr/>
        </p:nvSpPr>
        <p:spPr>
          <a:xfrm>
            <a:off x="3629583" y="4224850"/>
            <a:ext cx="214604" cy="214604"/>
          </a:xfrm>
          <a:prstGeom prst="ellipse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01" name="椭圆 11"/>
          <p:cNvSpPr/>
          <p:nvPr/>
        </p:nvSpPr>
        <p:spPr>
          <a:xfrm>
            <a:off x="1629225" y="4224850"/>
            <a:ext cx="214604" cy="214604"/>
          </a:xfrm>
          <a:prstGeom prst="ellipse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02" name="椭圆 12"/>
          <p:cNvSpPr/>
          <p:nvPr/>
        </p:nvSpPr>
        <p:spPr>
          <a:xfrm>
            <a:off x="3139968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760" name="直接箭头连接符 13"/>
          <p:cNvCxnSpPr>
            <a:cxnSpLocks/>
            <a:stCxn id="1048698" idx="6"/>
            <a:endCxn id="1048699" idx="2"/>
          </p:cNvCxnSpPr>
          <p:nvPr/>
        </p:nvCxnSpPr>
        <p:spPr>
          <a:xfrm>
            <a:off x="2342517" y="3436522"/>
            <a:ext cx="797451" cy="0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1" name="直接连接符 14"/>
          <p:cNvCxnSpPr>
            <a:cxnSpLocks/>
            <a:stCxn id="1048701" idx="6"/>
            <a:endCxn id="1048700" idx="2"/>
          </p:cNvCxnSpPr>
          <p:nvPr/>
        </p:nvCxnSpPr>
        <p:spPr>
          <a:xfrm>
            <a:off x="1843829" y="4332152"/>
            <a:ext cx="1785754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2" name="直接连接符 15"/>
          <p:cNvCxnSpPr>
            <a:cxnSpLocks/>
            <a:stCxn id="1048701" idx="4"/>
            <a:endCxn id="1048697" idx="1"/>
          </p:cNvCxnSpPr>
          <p:nvPr/>
        </p:nvCxnSpPr>
        <p:spPr>
          <a:xfrm>
            <a:off x="1736527" y="4439454"/>
            <a:ext cx="422814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3" name="直接连接符 16"/>
          <p:cNvCxnSpPr>
            <a:cxnSpLocks/>
            <a:stCxn id="1048702" idx="7"/>
            <a:endCxn id="1048700" idx="4"/>
          </p:cNvCxnSpPr>
          <p:nvPr/>
        </p:nvCxnSpPr>
        <p:spPr>
          <a:xfrm flipV="1">
            <a:off x="3323144" y="4439454"/>
            <a:ext cx="413741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4" name="直接连接符 17"/>
          <p:cNvCxnSpPr>
            <a:cxnSpLocks/>
            <a:stCxn id="1048697" idx="6"/>
            <a:endCxn id="1048702" idx="2"/>
          </p:cNvCxnSpPr>
          <p:nvPr/>
        </p:nvCxnSpPr>
        <p:spPr>
          <a:xfrm>
            <a:off x="2342517" y="5183986"/>
            <a:ext cx="797451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直接连接符 18"/>
          <p:cNvCxnSpPr>
            <a:cxnSpLocks/>
            <a:stCxn id="1048698" idx="5"/>
            <a:endCxn id="1048700" idx="1"/>
          </p:cNvCxnSpPr>
          <p:nvPr/>
        </p:nvCxnSpPr>
        <p:spPr>
          <a:xfrm>
            <a:off x="2311089" y="3512396"/>
            <a:ext cx="1349922" cy="743882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6" name="直接连接符 19"/>
          <p:cNvCxnSpPr>
            <a:cxnSpLocks/>
            <a:stCxn id="1048699" idx="3"/>
            <a:endCxn id="1048701" idx="7"/>
          </p:cNvCxnSpPr>
          <p:nvPr/>
        </p:nvCxnSpPr>
        <p:spPr>
          <a:xfrm flipH="1">
            <a:off x="1812401" y="3512396"/>
            <a:ext cx="1358995" cy="743882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直接连接符 20"/>
          <p:cNvCxnSpPr>
            <a:cxnSpLocks/>
            <a:stCxn id="1048698" idx="4"/>
            <a:endCxn id="1048697" idx="0"/>
          </p:cNvCxnSpPr>
          <p:nvPr/>
        </p:nvCxnSpPr>
        <p:spPr>
          <a:xfrm>
            <a:off x="2235215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8" name="直接连接符 21"/>
          <p:cNvCxnSpPr>
            <a:cxnSpLocks/>
            <a:stCxn id="1048698" idx="4"/>
            <a:endCxn id="1048702" idx="1"/>
          </p:cNvCxnSpPr>
          <p:nvPr/>
        </p:nvCxnSpPr>
        <p:spPr>
          <a:xfrm>
            <a:off x="2235215" y="3543824"/>
            <a:ext cx="936181" cy="156428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9" name="直接连接符 22"/>
          <p:cNvCxnSpPr>
            <a:cxnSpLocks/>
            <a:stCxn id="1048699" idx="4"/>
            <a:endCxn id="1048702" idx="0"/>
          </p:cNvCxnSpPr>
          <p:nvPr/>
        </p:nvCxnSpPr>
        <p:spPr>
          <a:xfrm>
            <a:off x="3247270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3" name="文本框 2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99248" y="2971530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04" name="文本框 2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308379" y="2971530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05" name="文本框 2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313713" y="4316005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06" name="文本框 2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846129" y="4210007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07" name="文本框 2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47444" y="5171105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08" name="文本框 2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232662" y="5177050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cxnSp>
        <p:nvCxnSpPr>
          <p:cNvPr id="3145770" name="直接箭头连接符 29"/>
          <p:cNvCxnSpPr>
            <a:cxnSpLocks/>
            <a:stCxn id="1048698" idx="3"/>
            <a:endCxn id="1048701" idx="0"/>
          </p:cNvCxnSpPr>
          <p:nvPr/>
        </p:nvCxnSpPr>
        <p:spPr>
          <a:xfrm flipH="1">
            <a:off x="1736527" y="3512396"/>
            <a:ext cx="422814" cy="712454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1" name="直接箭头连接符 30"/>
          <p:cNvCxnSpPr>
            <a:cxnSpLocks/>
            <a:stCxn id="1048700" idx="0"/>
          </p:cNvCxnSpPr>
          <p:nvPr/>
        </p:nvCxnSpPr>
        <p:spPr>
          <a:xfrm flipH="1" flipV="1">
            <a:off x="3317829" y="3524038"/>
            <a:ext cx="419056" cy="700812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9" name="文本框 2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44199" y="1444298"/>
            <a:ext cx="4827241" cy="646331"/>
          </a:xfrm>
          <a:prstGeom prst="rect"/>
          <a:blipFill>
            <a:blip xmlns:r="http://schemas.openxmlformats.org/officeDocument/2006/relationships" r:embed="rId8"/>
            <a:stretch>
              <a:fillRect b="-849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err="1"/>
              <a:t>SDegree</a:t>
            </a:r>
            <a:endParaRPr altLang="en-US" dirty="0" lang="zh-CN"/>
          </a:p>
        </p:txBody>
      </p:sp>
      <p:pic>
        <p:nvPicPr>
          <p:cNvPr id="2097167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0" y="152400"/>
            <a:ext cx="5857875" cy="6553200"/>
          </a:xfrm>
          <a:prstGeom prst="rect"/>
        </p:spPr>
      </p:pic>
      <p:sp>
        <p:nvSpPr>
          <p:cNvPr id="1048714" name="矩形 5"/>
          <p:cNvSpPr/>
          <p:nvPr/>
        </p:nvSpPr>
        <p:spPr>
          <a:xfrm>
            <a:off x="6709467" y="4332152"/>
            <a:ext cx="1489653" cy="353185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15" name="文本框 6"/>
          <p:cNvSpPr txBox="1"/>
          <p:nvPr/>
        </p:nvSpPr>
        <p:spPr>
          <a:xfrm>
            <a:off x="1452880" y="5584286"/>
            <a:ext cx="3352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DAG after preprocessing</a:t>
            </a:r>
            <a:endParaRPr altLang="en-US" dirty="0" lang="zh-CN"/>
          </a:p>
        </p:txBody>
      </p:sp>
      <p:sp>
        <p:nvSpPr>
          <p:cNvPr id="1048716" name="椭圆 7"/>
          <p:cNvSpPr/>
          <p:nvPr/>
        </p:nvSpPr>
        <p:spPr>
          <a:xfrm>
            <a:off x="2127913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17" name="椭圆 8"/>
          <p:cNvSpPr/>
          <p:nvPr/>
        </p:nvSpPr>
        <p:spPr>
          <a:xfrm>
            <a:off x="2127913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18" name="椭圆 9"/>
          <p:cNvSpPr/>
          <p:nvPr/>
        </p:nvSpPr>
        <p:spPr>
          <a:xfrm>
            <a:off x="3139968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19" name="椭圆 10"/>
          <p:cNvSpPr/>
          <p:nvPr/>
        </p:nvSpPr>
        <p:spPr>
          <a:xfrm>
            <a:off x="3629583" y="4224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20" name="椭圆 11"/>
          <p:cNvSpPr/>
          <p:nvPr/>
        </p:nvSpPr>
        <p:spPr>
          <a:xfrm>
            <a:off x="1629225" y="4224850"/>
            <a:ext cx="214604" cy="214604"/>
          </a:xfrm>
          <a:prstGeom prst="ellipse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21" name="椭圆 12"/>
          <p:cNvSpPr/>
          <p:nvPr/>
        </p:nvSpPr>
        <p:spPr>
          <a:xfrm>
            <a:off x="3139968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772" name="直接箭头连接符 13"/>
          <p:cNvCxnSpPr>
            <a:cxnSpLocks/>
            <a:stCxn id="1048717" idx="6"/>
            <a:endCxn id="1048718" idx="2"/>
          </p:cNvCxnSpPr>
          <p:nvPr/>
        </p:nvCxnSpPr>
        <p:spPr>
          <a:xfrm>
            <a:off x="2342517" y="3436522"/>
            <a:ext cx="797451" cy="0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3" name="直接连接符 14"/>
          <p:cNvCxnSpPr>
            <a:cxnSpLocks/>
            <a:stCxn id="1048720" idx="6"/>
            <a:endCxn id="1048719" idx="2"/>
          </p:cNvCxnSpPr>
          <p:nvPr/>
        </p:nvCxnSpPr>
        <p:spPr>
          <a:xfrm>
            <a:off x="1843829" y="4332152"/>
            <a:ext cx="1785754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4" name="直接连接符 15"/>
          <p:cNvCxnSpPr>
            <a:cxnSpLocks/>
            <a:stCxn id="1048720" idx="4"/>
            <a:endCxn id="1048716" idx="1"/>
          </p:cNvCxnSpPr>
          <p:nvPr/>
        </p:nvCxnSpPr>
        <p:spPr>
          <a:xfrm>
            <a:off x="1736527" y="4439454"/>
            <a:ext cx="422814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5" name="直接连接符 16"/>
          <p:cNvCxnSpPr>
            <a:cxnSpLocks/>
            <a:stCxn id="1048721" idx="7"/>
            <a:endCxn id="1048719" idx="4"/>
          </p:cNvCxnSpPr>
          <p:nvPr/>
        </p:nvCxnSpPr>
        <p:spPr>
          <a:xfrm flipV="1">
            <a:off x="3323144" y="4439454"/>
            <a:ext cx="413741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6" name="直接连接符 17"/>
          <p:cNvCxnSpPr>
            <a:cxnSpLocks/>
            <a:stCxn id="1048716" idx="6"/>
            <a:endCxn id="1048721" idx="2"/>
          </p:cNvCxnSpPr>
          <p:nvPr/>
        </p:nvCxnSpPr>
        <p:spPr>
          <a:xfrm>
            <a:off x="2342517" y="5183986"/>
            <a:ext cx="797451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7" name="直接连接符 18"/>
          <p:cNvCxnSpPr>
            <a:cxnSpLocks/>
            <a:stCxn id="1048717" idx="5"/>
            <a:endCxn id="1048719" idx="1"/>
          </p:cNvCxnSpPr>
          <p:nvPr/>
        </p:nvCxnSpPr>
        <p:spPr>
          <a:xfrm>
            <a:off x="2311089" y="3512396"/>
            <a:ext cx="1349922" cy="743882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8" name="直接连接符 19"/>
          <p:cNvCxnSpPr>
            <a:cxnSpLocks/>
            <a:stCxn id="1048718" idx="3"/>
            <a:endCxn id="1048720" idx="7"/>
          </p:cNvCxnSpPr>
          <p:nvPr/>
        </p:nvCxnSpPr>
        <p:spPr>
          <a:xfrm flipH="1">
            <a:off x="1812401" y="3512396"/>
            <a:ext cx="1358995" cy="743882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9" name="直接连接符 20"/>
          <p:cNvCxnSpPr>
            <a:cxnSpLocks/>
            <a:stCxn id="1048717" idx="4"/>
            <a:endCxn id="1048716" idx="0"/>
          </p:cNvCxnSpPr>
          <p:nvPr/>
        </p:nvCxnSpPr>
        <p:spPr>
          <a:xfrm>
            <a:off x="2235215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0" name="直接连接符 21"/>
          <p:cNvCxnSpPr>
            <a:cxnSpLocks/>
            <a:stCxn id="1048717" idx="4"/>
            <a:endCxn id="1048721" idx="1"/>
          </p:cNvCxnSpPr>
          <p:nvPr/>
        </p:nvCxnSpPr>
        <p:spPr>
          <a:xfrm>
            <a:off x="2235215" y="3543824"/>
            <a:ext cx="936181" cy="156428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1" name="直接连接符 22"/>
          <p:cNvCxnSpPr>
            <a:cxnSpLocks/>
            <a:stCxn id="1048718" idx="4"/>
            <a:endCxn id="1048721" idx="0"/>
          </p:cNvCxnSpPr>
          <p:nvPr/>
        </p:nvCxnSpPr>
        <p:spPr>
          <a:xfrm>
            <a:off x="3247270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2" name="文本框 2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99248" y="2971530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23" name="文本框 2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308379" y="2971530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24" name="文本框 2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313713" y="4316005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25" name="文本框 2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846129" y="4210007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26" name="文本框 2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47444" y="5171105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27" name="文本框 2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232662" y="5177050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cxnSp>
        <p:nvCxnSpPr>
          <p:cNvPr id="3145782" name="直接箭头连接符 29"/>
          <p:cNvCxnSpPr>
            <a:cxnSpLocks/>
            <a:stCxn id="1048717" idx="3"/>
            <a:endCxn id="1048720" idx="0"/>
          </p:cNvCxnSpPr>
          <p:nvPr/>
        </p:nvCxnSpPr>
        <p:spPr>
          <a:xfrm flipH="1">
            <a:off x="1736527" y="3512396"/>
            <a:ext cx="422814" cy="712454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箭头连接符 30"/>
          <p:cNvCxnSpPr>
            <a:cxnSpLocks/>
            <a:stCxn id="1048719" idx="0"/>
          </p:cNvCxnSpPr>
          <p:nvPr/>
        </p:nvCxnSpPr>
        <p:spPr>
          <a:xfrm flipH="1" flipV="1">
            <a:off x="3317829" y="3524038"/>
            <a:ext cx="419056" cy="700812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8" name="文本框 2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44199" y="1444298"/>
            <a:ext cx="4827241" cy="933974"/>
          </a:xfrm>
          <a:prstGeom prst="rect"/>
          <a:blipFill>
            <a:blip xmlns:r="http://schemas.openxmlformats.org/officeDocument/2006/relationships" r:embed="rId8"/>
            <a:stretch>
              <a:fillRect b="-5882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29" name="矩形 31"/>
          <p:cNvSpPr/>
          <p:nvPr/>
        </p:nvSpPr>
        <p:spPr>
          <a:xfrm>
            <a:off x="6709467" y="5811519"/>
            <a:ext cx="4161733" cy="681355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4" grpId="0" animBg="1"/>
      <p:bldP spid="10487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err="1"/>
              <a:t>SDegree</a:t>
            </a:r>
            <a:endParaRPr altLang="en-US" dirty="0" lang="zh-CN"/>
          </a:p>
        </p:txBody>
      </p:sp>
      <p:pic>
        <p:nvPicPr>
          <p:cNvPr id="2097168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0" y="152400"/>
            <a:ext cx="5857875" cy="6553200"/>
          </a:xfrm>
          <a:prstGeom prst="rect"/>
        </p:spPr>
      </p:pic>
      <p:sp>
        <p:nvSpPr>
          <p:cNvPr id="1048734" name="矩形 5"/>
          <p:cNvSpPr/>
          <p:nvPr/>
        </p:nvSpPr>
        <p:spPr>
          <a:xfrm>
            <a:off x="6402439" y="3329220"/>
            <a:ext cx="5210441" cy="3163655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35" name="文本框 6"/>
          <p:cNvSpPr txBox="1"/>
          <p:nvPr/>
        </p:nvSpPr>
        <p:spPr>
          <a:xfrm>
            <a:off x="1452880" y="5584286"/>
            <a:ext cx="3352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DAG after preprocessing</a:t>
            </a:r>
            <a:endParaRPr altLang="en-US" dirty="0" lang="zh-CN"/>
          </a:p>
        </p:txBody>
      </p:sp>
      <p:sp>
        <p:nvSpPr>
          <p:cNvPr id="1048736" name="椭圆 7"/>
          <p:cNvSpPr/>
          <p:nvPr/>
        </p:nvSpPr>
        <p:spPr>
          <a:xfrm>
            <a:off x="2127913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37" name="椭圆 8"/>
          <p:cNvSpPr/>
          <p:nvPr/>
        </p:nvSpPr>
        <p:spPr>
          <a:xfrm>
            <a:off x="2127913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38" name="椭圆 9"/>
          <p:cNvSpPr/>
          <p:nvPr/>
        </p:nvSpPr>
        <p:spPr>
          <a:xfrm>
            <a:off x="3139968" y="3329220"/>
            <a:ext cx="214604" cy="214604"/>
          </a:xfrm>
          <a:prstGeom prst="ellipse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39" name="椭圆 10"/>
          <p:cNvSpPr/>
          <p:nvPr/>
        </p:nvSpPr>
        <p:spPr>
          <a:xfrm>
            <a:off x="3629583" y="4224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40" name="椭圆 11"/>
          <p:cNvSpPr/>
          <p:nvPr/>
        </p:nvSpPr>
        <p:spPr>
          <a:xfrm>
            <a:off x="1629225" y="4224850"/>
            <a:ext cx="214604" cy="214604"/>
          </a:xfrm>
          <a:prstGeom prst="ellipse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41" name="椭圆 12"/>
          <p:cNvSpPr/>
          <p:nvPr/>
        </p:nvSpPr>
        <p:spPr>
          <a:xfrm>
            <a:off x="3139968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784" name="直接箭头连接符 13"/>
          <p:cNvCxnSpPr>
            <a:cxnSpLocks/>
            <a:stCxn id="1048737" idx="6"/>
            <a:endCxn id="1048738" idx="2"/>
          </p:cNvCxnSpPr>
          <p:nvPr/>
        </p:nvCxnSpPr>
        <p:spPr>
          <a:xfrm>
            <a:off x="2342517" y="3436522"/>
            <a:ext cx="797451" cy="0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5" name="直接连接符 14"/>
          <p:cNvCxnSpPr>
            <a:cxnSpLocks/>
            <a:stCxn id="1048740" idx="6"/>
            <a:endCxn id="1048739" idx="2"/>
          </p:cNvCxnSpPr>
          <p:nvPr/>
        </p:nvCxnSpPr>
        <p:spPr>
          <a:xfrm>
            <a:off x="1843829" y="4332152"/>
            <a:ext cx="1785754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6" name="直接连接符 15"/>
          <p:cNvCxnSpPr>
            <a:cxnSpLocks/>
            <a:stCxn id="1048740" idx="4"/>
            <a:endCxn id="1048736" idx="1"/>
          </p:cNvCxnSpPr>
          <p:nvPr/>
        </p:nvCxnSpPr>
        <p:spPr>
          <a:xfrm>
            <a:off x="1736527" y="4439454"/>
            <a:ext cx="422814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7" name="直接连接符 16"/>
          <p:cNvCxnSpPr>
            <a:cxnSpLocks/>
            <a:stCxn id="1048741" idx="7"/>
            <a:endCxn id="1048739" idx="4"/>
          </p:cNvCxnSpPr>
          <p:nvPr/>
        </p:nvCxnSpPr>
        <p:spPr>
          <a:xfrm flipV="1">
            <a:off x="3323144" y="4439454"/>
            <a:ext cx="413741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8" name="直接连接符 17"/>
          <p:cNvCxnSpPr>
            <a:cxnSpLocks/>
            <a:stCxn id="1048736" idx="6"/>
            <a:endCxn id="1048741" idx="2"/>
          </p:cNvCxnSpPr>
          <p:nvPr/>
        </p:nvCxnSpPr>
        <p:spPr>
          <a:xfrm>
            <a:off x="2342517" y="5183986"/>
            <a:ext cx="797451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9" name="直接连接符 18"/>
          <p:cNvCxnSpPr>
            <a:cxnSpLocks/>
            <a:stCxn id="1048737" idx="5"/>
            <a:endCxn id="1048739" idx="1"/>
          </p:cNvCxnSpPr>
          <p:nvPr/>
        </p:nvCxnSpPr>
        <p:spPr>
          <a:xfrm>
            <a:off x="2311089" y="3512396"/>
            <a:ext cx="1349922" cy="743882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0" name="直接连接符 19"/>
          <p:cNvCxnSpPr>
            <a:cxnSpLocks/>
            <a:stCxn id="1048738" idx="3"/>
            <a:endCxn id="1048740" idx="7"/>
          </p:cNvCxnSpPr>
          <p:nvPr/>
        </p:nvCxnSpPr>
        <p:spPr>
          <a:xfrm flipH="1">
            <a:off x="1812401" y="3512396"/>
            <a:ext cx="1358995" cy="743882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1" name="直接连接符 20"/>
          <p:cNvCxnSpPr>
            <a:cxnSpLocks/>
            <a:stCxn id="1048737" idx="4"/>
            <a:endCxn id="1048736" idx="0"/>
          </p:cNvCxnSpPr>
          <p:nvPr/>
        </p:nvCxnSpPr>
        <p:spPr>
          <a:xfrm>
            <a:off x="2235215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2" name="直接连接符 21"/>
          <p:cNvCxnSpPr>
            <a:cxnSpLocks/>
            <a:stCxn id="1048737" idx="4"/>
            <a:endCxn id="1048741" idx="1"/>
          </p:cNvCxnSpPr>
          <p:nvPr/>
        </p:nvCxnSpPr>
        <p:spPr>
          <a:xfrm>
            <a:off x="2235215" y="3543824"/>
            <a:ext cx="936181" cy="156428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3" name="直接连接符 22"/>
          <p:cNvCxnSpPr>
            <a:cxnSpLocks/>
            <a:stCxn id="1048738" idx="4"/>
            <a:endCxn id="1048741" idx="0"/>
          </p:cNvCxnSpPr>
          <p:nvPr/>
        </p:nvCxnSpPr>
        <p:spPr>
          <a:xfrm>
            <a:off x="3247270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2" name="文本框 2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99248" y="2971530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43" name="文本框 2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308379" y="2971530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44" name="文本框 2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313713" y="4316005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45" name="文本框 2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846129" y="4210007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46" name="文本框 2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47444" y="5171105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47" name="文本框 2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232662" y="5177050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cxnSp>
        <p:nvCxnSpPr>
          <p:cNvPr id="3145794" name="直接箭头连接符 29"/>
          <p:cNvCxnSpPr>
            <a:cxnSpLocks/>
            <a:stCxn id="1048737" idx="3"/>
            <a:endCxn id="1048740" idx="0"/>
          </p:cNvCxnSpPr>
          <p:nvPr/>
        </p:nvCxnSpPr>
        <p:spPr>
          <a:xfrm flipH="1">
            <a:off x="1736527" y="3512396"/>
            <a:ext cx="422814" cy="712454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5" name="直接箭头连接符 30"/>
          <p:cNvCxnSpPr>
            <a:cxnSpLocks/>
            <a:stCxn id="1048739" idx="0"/>
          </p:cNvCxnSpPr>
          <p:nvPr/>
        </p:nvCxnSpPr>
        <p:spPr>
          <a:xfrm flipH="1" flipV="1">
            <a:off x="3317829" y="3524038"/>
            <a:ext cx="419056" cy="700812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8" name="文本框 2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44199" y="1444298"/>
            <a:ext cx="4827241" cy="658514"/>
          </a:xfrm>
          <a:prstGeom prst="rect"/>
          <a:blipFill>
            <a:blip xmlns:r="http://schemas.openxmlformats.org/officeDocument/2006/relationships" r:embed="rId8"/>
            <a:stretch>
              <a:fillRect b="-648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51198" cy="1325563"/>
          </a:xfrm>
        </p:spPr>
        <p:txBody>
          <a:bodyPr/>
          <a:p>
            <a:r>
              <a:rPr altLang="zh-CN" dirty="0" lang="en-US" err="1"/>
              <a:t>SDegree</a:t>
            </a:r>
            <a:endParaRPr altLang="en-US" dirty="0" lang="zh-CN"/>
          </a:p>
        </p:txBody>
      </p:sp>
      <p:pic>
        <p:nvPicPr>
          <p:cNvPr id="2097169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0" y="152400"/>
            <a:ext cx="5857875" cy="6553200"/>
          </a:xfrm>
          <a:prstGeom prst="rect"/>
        </p:spPr>
      </p:pic>
      <p:sp>
        <p:nvSpPr>
          <p:cNvPr id="1048753" name="矩形 5"/>
          <p:cNvSpPr/>
          <p:nvPr/>
        </p:nvSpPr>
        <p:spPr>
          <a:xfrm>
            <a:off x="6709467" y="4389120"/>
            <a:ext cx="1479493" cy="296217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54" name="文本框 6"/>
          <p:cNvSpPr txBox="1"/>
          <p:nvPr/>
        </p:nvSpPr>
        <p:spPr>
          <a:xfrm>
            <a:off x="1452880" y="5584286"/>
            <a:ext cx="3352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DAG after preprocessing</a:t>
            </a:r>
            <a:endParaRPr altLang="en-US" dirty="0" lang="zh-CN"/>
          </a:p>
        </p:txBody>
      </p:sp>
      <p:sp>
        <p:nvSpPr>
          <p:cNvPr id="1048755" name="椭圆 7"/>
          <p:cNvSpPr/>
          <p:nvPr/>
        </p:nvSpPr>
        <p:spPr>
          <a:xfrm>
            <a:off x="2127913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56" name="椭圆 8"/>
          <p:cNvSpPr/>
          <p:nvPr/>
        </p:nvSpPr>
        <p:spPr>
          <a:xfrm>
            <a:off x="2127913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57" name="椭圆 9"/>
          <p:cNvSpPr/>
          <p:nvPr/>
        </p:nvSpPr>
        <p:spPr>
          <a:xfrm>
            <a:off x="3139968" y="3329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58" name="椭圆 10"/>
          <p:cNvSpPr/>
          <p:nvPr/>
        </p:nvSpPr>
        <p:spPr>
          <a:xfrm>
            <a:off x="3629583" y="4224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59" name="椭圆 11"/>
          <p:cNvSpPr/>
          <p:nvPr/>
        </p:nvSpPr>
        <p:spPr>
          <a:xfrm>
            <a:off x="1629225" y="4224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60" name="椭圆 12"/>
          <p:cNvSpPr/>
          <p:nvPr/>
        </p:nvSpPr>
        <p:spPr>
          <a:xfrm>
            <a:off x="3139968" y="5076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796" name="直接箭头连接符 13"/>
          <p:cNvCxnSpPr>
            <a:cxnSpLocks/>
            <a:stCxn id="1048756" idx="6"/>
            <a:endCxn id="1048757" idx="2"/>
          </p:cNvCxnSpPr>
          <p:nvPr/>
        </p:nvCxnSpPr>
        <p:spPr>
          <a:xfrm>
            <a:off x="2342517" y="3436522"/>
            <a:ext cx="797451" cy="0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7" name="直接连接符 14"/>
          <p:cNvCxnSpPr>
            <a:cxnSpLocks/>
            <a:stCxn id="1048759" idx="6"/>
            <a:endCxn id="1048758" idx="2"/>
          </p:cNvCxnSpPr>
          <p:nvPr/>
        </p:nvCxnSpPr>
        <p:spPr>
          <a:xfrm>
            <a:off x="1843829" y="4332152"/>
            <a:ext cx="1785754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8" name="直接连接符 15"/>
          <p:cNvCxnSpPr>
            <a:cxnSpLocks/>
            <a:stCxn id="1048759" idx="4"/>
            <a:endCxn id="1048755" idx="1"/>
          </p:cNvCxnSpPr>
          <p:nvPr/>
        </p:nvCxnSpPr>
        <p:spPr>
          <a:xfrm>
            <a:off x="1736527" y="4439454"/>
            <a:ext cx="422814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9" name="直接连接符 16"/>
          <p:cNvCxnSpPr>
            <a:cxnSpLocks/>
            <a:stCxn id="1048760" idx="7"/>
            <a:endCxn id="1048758" idx="4"/>
          </p:cNvCxnSpPr>
          <p:nvPr/>
        </p:nvCxnSpPr>
        <p:spPr>
          <a:xfrm flipV="1">
            <a:off x="3323144" y="4439454"/>
            <a:ext cx="413741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0" name="直接连接符 17"/>
          <p:cNvCxnSpPr>
            <a:cxnSpLocks/>
            <a:stCxn id="1048755" idx="6"/>
            <a:endCxn id="1048760" idx="2"/>
          </p:cNvCxnSpPr>
          <p:nvPr/>
        </p:nvCxnSpPr>
        <p:spPr>
          <a:xfrm>
            <a:off x="2342517" y="5183986"/>
            <a:ext cx="797451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1" name="直接连接符 18"/>
          <p:cNvCxnSpPr>
            <a:cxnSpLocks/>
            <a:stCxn id="1048756" idx="5"/>
            <a:endCxn id="1048758" idx="1"/>
          </p:cNvCxnSpPr>
          <p:nvPr/>
        </p:nvCxnSpPr>
        <p:spPr>
          <a:xfrm>
            <a:off x="2311089" y="3512396"/>
            <a:ext cx="1349922" cy="743882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2" name="直接连接符 19"/>
          <p:cNvCxnSpPr>
            <a:cxnSpLocks/>
            <a:stCxn id="1048757" idx="3"/>
            <a:endCxn id="1048759" idx="7"/>
          </p:cNvCxnSpPr>
          <p:nvPr/>
        </p:nvCxnSpPr>
        <p:spPr>
          <a:xfrm flipH="1">
            <a:off x="1812401" y="3512396"/>
            <a:ext cx="1358995" cy="743882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3" name="直接连接符 20"/>
          <p:cNvCxnSpPr>
            <a:cxnSpLocks/>
            <a:stCxn id="1048756" idx="4"/>
            <a:endCxn id="1048755" idx="0"/>
          </p:cNvCxnSpPr>
          <p:nvPr/>
        </p:nvCxnSpPr>
        <p:spPr>
          <a:xfrm>
            <a:off x="2235215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4" name="直接连接符 21"/>
          <p:cNvCxnSpPr>
            <a:cxnSpLocks/>
            <a:stCxn id="1048756" idx="4"/>
            <a:endCxn id="1048760" idx="1"/>
          </p:cNvCxnSpPr>
          <p:nvPr/>
        </p:nvCxnSpPr>
        <p:spPr>
          <a:xfrm>
            <a:off x="2235215" y="3543824"/>
            <a:ext cx="936181" cy="156428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5" name="直接连接符 22"/>
          <p:cNvCxnSpPr>
            <a:cxnSpLocks/>
            <a:stCxn id="1048757" idx="4"/>
            <a:endCxn id="1048760" idx="0"/>
          </p:cNvCxnSpPr>
          <p:nvPr/>
        </p:nvCxnSpPr>
        <p:spPr>
          <a:xfrm>
            <a:off x="3247270" y="3543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1" name="文本框 2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99248" y="2971530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62" name="文本框 2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308379" y="2971530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63" name="文本框 2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313713" y="4316005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64" name="文本框 2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846129" y="4210007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65" name="文本框 2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47444" y="5171105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66" name="文本框 2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232662" y="5177050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cxnSp>
        <p:nvCxnSpPr>
          <p:cNvPr id="3145806" name="直接箭头连接符 29"/>
          <p:cNvCxnSpPr>
            <a:cxnSpLocks/>
            <a:stCxn id="1048756" idx="3"/>
            <a:endCxn id="1048759" idx="0"/>
          </p:cNvCxnSpPr>
          <p:nvPr/>
        </p:nvCxnSpPr>
        <p:spPr>
          <a:xfrm flipH="1">
            <a:off x="1736527" y="3512396"/>
            <a:ext cx="422814" cy="712454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7" name="直接箭头连接符 30"/>
          <p:cNvCxnSpPr>
            <a:cxnSpLocks/>
            <a:stCxn id="1048758" idx="0"/>
          </p:cNvCxnSpPr>
          <p:nvPr/>
        </p:nvCxnSpPr>
        <p:spPr>
          <a:xfrm flipH="1" flipV="1">
            <a:off x="3317829" y="3524038"/>
            <a:ext cx="419056" cy="700812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7" name="文本框 2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44199" y="1444298"/>
            <a:ext cx="4827241" cy="1210973"/>
          </a:xfrm>
          <a:prstGeom prst="rect"/>
          <a:blipFill>
            <a:blip xmlns:r="http://schemas.openxmlformats.org/officeDocument/2006/relationships" r:embed="rId8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68" name="矩形 31"/>
          <p:cNvSpPr/>
          <p:nvPr/>
        </p:nvSpPr>
        <p:spPr>
          <a:xfrm>
            <a:off x="6709466" y="4685337"/>
            <a:ext cx="3354621" cy="855100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69" name="文本框 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44199" y="2489200"/>
            <a:ext cx="5609561" cy="369332"/>
          </a:xfrm>
          <a:prstGeom prst="rect"/>
          <a:blipFill>
            <a:blip xmlns:r="http://schemas.openxmlformats.org/officeDocument/2006/relationships" r:embed="rId9"/>
            <a:stretch>
              <a:fillRect l="-869" t="-8197" b="-24590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70" name="矩形 32"/>
          <p:cNvSpPr/>
          <p:nvPr/>
        </p:nvSpPr>
        <p:spPr>
          <a:xfrm>
            <a:off x="6709467" y="4373947"/>
            <a:ext cx="4842453" cy="311390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71" name="矩形 33"/>
          <p:cNvSpPr/>
          <p:nvPr/>
        </p:nvSpPr>
        <p:spPr>
          <a:xfrm>
            <a:off x="6603711" y="2263174"/>
            <a:ext cx="1981490" cy="296217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72" name="矩形 34"/>
          <p:cNvSpPr/>
          <p:nvPr/>
        </p:nvSpPr>
        <p:spPr>
          <a:xfrm>
            <a:off x="6603711" y="3839929"/>
            <a:ext cx="1981490" cy="296217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73" name="矩形 35"/>
          <p:cNvSpPr/>
          <p:nvPr/>
        </p:nvSpPr>
        <p:spPr>
          <a:xfrm>
            <a:off x="7043447" y="5836654"/>
            <a:ext cx="1981490" cy="296217"/>
          </a:xfrm>
          <a:prstGeom prst="rect"/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74" name="文本框 36"/>
          <p:cNvSpPr txBox="1"/>
          <p:nvPr/>
        </p:nvSpPr>
        <p:spPr>
          <a:xfrm>
            <a:off x="9964865" y="3358766"/>
            <a:ext cx="2083276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2000" lang="en-US">
                <a:solidFill>
                  <a:srgbClr val="FF0000"/>
                </a:solidFill>
              </a:rPr>
              <a:t>Pruning with size constraints</a:t>
            </a:r>
            <a:endParaRPr altLang="en-US" b="1" dirty="0" sz="2000" 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3" grpId="0" animBg="1"/>
      <p:bldP spid="1048768" grpId="0" animBg="1"/>
      <p:bldP spid="1048768" grpId="1" animBg="1"/>
      <p:bldP spid="1048769" grpId="0"/>
      <p:bldP spid="1048770" grpId="0" animBg="1"/>
      <p:bldP spid="1048770" grpId="1" animBg="1"/>
      <p:bldP spid="1048771" grpId="0" animBg="1"/>
      <p:bldP spid="1048772" grpId="0" animBg="1"/>
      <p:bldP spid="10487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Optimization: </a:t>
            </a:r>
            <a:r>
              <a:rPr altLang="zh-CN" dirty="0" lang="en-US" err="1"/>
              <a:t>BitCol</a:t>
            </a:r>
            <a:endParaRPr altLang="en-US" dirty="0" lang="zh-CN"/>
          </a:p>
        </p:txBody>
      </p:sp>
      <p:sp>
        <p:nvSpPr>
          <p:cNvPr id="104877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zh-CN" dirty="0" lang="en-US"/>
              <a:t>Color ordering</a:t>
            </a:r>
          </a:p>
          <a:p>
            <a:pPr lvl="1"/>
            <a:r>
              <a:rPr altLang="zh-CN" dirty="0" lang="en-US"/>
              <a:t> </a:t>
            </a:r>
          </a:p>
          <a:p>
            <a:endParaRPr altLang="en-US" dirty="0" lang="zh-CN"/>
          </a:p>
        </p:txBody>
      </p:sp>
      <p:sp>
        <p:nvSpPr>
          <p:cNvPr id="1048780" name="椭圆 3"/>
          <p:cNvSpPr/>
          <p:nvPr/>
        </p:nvSpPr>
        <p:spPr>
          <a:xfrm>
            <a:off x="1886771" y="4750731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81" name="椭圆 4"/>
          <p:cNvSpPr/>
          <p:nvPr/>
        </p:nvSpPr>
        <p:spPr>
          <a:xfrm>
            <a:off x="1886771" y="3003267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82" name="椭圆 5"/>
          <p:cNvSpPr/>
          <p:nvPr/>
        </p:nvSpPr>
        <p:spPr>
          <a:xfrm>
            <a:off x="2898826" y="3003267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83" name="椭圆 6"/>
          <p:cNvSpPr/>
          <p:nvPr/>
        </p:nvSpPr>
        <p:spPr>
          <a:xfrm>
            <a:off x="3388441" y="3898897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84" name="椭圆 7"/>
          <p:cNvSpPr/>
          <p:nvPr/>
        </p:nvSpPr>
        <p:spPr>
          <a:xfrm>
            <a:off x="1388083" y="3898897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85" name="椭圆 8"/>
          <p:cNvSpPr/>
          <p:nvPr/>
        </p:nvSpPr>
        <p:spPr>
          <a:xfrm>
            <a:off x="2898826" y="4750731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808" name="直接箭头连接符 9"/>
          <p:cNvCxnSpPr>
            <a:cxnSpLocks/>
            <a:stCxn id="1048781" idx="6"/>
            <a:endCxn id="1048782" idx="2"/>
          </p:cNvCxnSpPr>
          <p:nvPr/>
        </p:nvCxnSpPr>
        <p:spPr>
          <a:xfrm>
            <a:off x="2101375" y="3110569"/>
            <a:ext cx="797451" cy="0"/>
          </a:xfrm>
          <a:prstGeom prst="straightConnector1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9" name="直接连接符 10"/>
          <p:cNvCxnSpPr>
            <a:cxnSpLocks/>
            <a:stCxn id="1048784" idx="6"/>
            <a:endCxn id="1048783" idx="2"/>
          </p:cNvCxnSpPr>
          <p:nvPr/>
        </p:nvCxnSpPr>
        <p:spPr>
          <a:xfrm>
            <a:off x="1602687" y="4006199"/>
            <a:ext cx="1785754" cy="0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0" name="直接连接符 11"/>
          <p:cNvCxnSpPr>
            <a:cxnSpLocks/>
            <a:stCxn id="1048781" idx="3"/>
            <a:endCxn id="1048784" idx="0"/>
          </p:cNvCxnSpPr>
          <p:nvPr/>
        </p:nvCxnSpPr>
        <p:spPr>
          <a:xfrm flipH="1">
            <a:off x="1495385" y="3186443"/>
            <a:ext cx="422814" cy="712454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1" name="直接连接符 12"/>
          <p:cNvCxnSpPr>
            <a:cxnSpLocks/>
            <a:stCxn id="1048782" idx="4"/>
            <a:endCxn id="1048783" idx="0"/>
          </p:cNvCxnSpPr>
          <p:nvPr/>
        </p:nvCxnSpPr>
        <p:spPr>
          <a:xfrm>
            <a:off x="3006128" y="3217871"/>
            <a:ext cx="489615" cy="681026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2" name="直接连接符 13"/>
          <p:cNvCxnSpPr>
            <a:cxnSpLocks/>
            <a:stCxn id="1048784" idx="4"/>
            <a:endCxn id="1048780" idx="1"/>
          </p:cNvCxnSpPr>
          <p:nvPr/>
        </p:nvCxnSpPr>
        <p:spPr>
          <a:xfrm>
            <a:off x="1495385" y="4113501"/>
            <a:ext cx="422814" cy="668658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3" name="直接连接符 14"/>
          <p:cNvCxnSpPr>
            <a:cxnSpLocks/>
            <a:stCxn id="1048785" idx="7"/>
            <a:endCxn id="1048783" idx="4"/>
          </p:cNvCxnSpPr>
          <p:nvPr/>
        </p:nvCxnSpPr>
        <p:spPr>
          <a:xfrm flipV="1">
            <a:off x="3082002" y="4113501"/>
            <a:ext cx="413741" cy="668658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4" name="直接连接符 15"/>
          <p:cNvCxnSpPr>
            <a:cxnSpLocks/>
            <a:stCxn id="1048780" idx="6"/>
            <a:endCxn id="1048785" idx="2"/>
          </p:cNvCxnSpPr>
          <p:nvPr/>
        </p:nvCxnSpPr>
        <p:spPr>
          <a:xfrm>
            <a:off x="2101375" y="4858033"/>
            <a:ext cx="797451" cy="0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5" name="直接连接符 16"/>
          <p:cNvCxnSpPr>
            <a:cxnSpLocks/>
            <a:stCxn id="1048781" idx="5"/>
            <a:endCxn id="1048783" idx="1"/>
          </p:cNvCxnSpPr>
          <p:nvPr/>
        </p:nvCxnSpPr>
        <p:spPr>
          <a:xfrm>
            <a:off x="2069947" y="3186443"/>
            <a:ext cx="1349922" cy="743882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6" name="直接连接符 17"/>
          <p:cNvCxnSpPr>
            <a:cxnSpLocks/>
            <a:stCxn id="1048782" idx="3"/>
            <a:endCxn id="1048784" idx="7"/>
          </p:cNvCxnSpPr>
          <p:nvPr/>
        </p:nvCxnSpPr>
        <p:spPr>
          <a:xfrm flipH="1">
            <a:off x="1571259" y="3186443"/>
            <a:ext cx="1358995" cy="743882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7" name="直接连接符 18"/>
          <p:cNvCxnSpPr>
            <a:cxnSpLocks/>
            <a:stCxn id="1048781" idx="4"/>
            <a:endCxn id="1048780" idx="0"/>
          </p:cNvCxnSpPr>
          <p:nvPr/>
        </p:nvCxnSpPr>
        <p:spPr>
          <a:xfrm>
            <a:off x="1994073" y="3217871"/>
            <a:ext cx="0" cy="1532860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8" name="直接连接符 19"/>
          <p:cNvCxnSpPr>
            <a:cxnSpLocks/>
            <a:stCxn id="1048781" idx="4"/>
            <a:endCxn id="1048785" idx="1"/>
          </p:cNvCxnSpPr>
          <p:nvPr/>
        </p:nvCxnSpPr>
        <p:spPr>
          <a:xfrm>
            <a:off x="1994073" y="3217871"/>
            <a:ext cx="936181" cy="1564288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9" name="直接连接符 20"/>
          <p:cNvCxnSpPr>
            <a:cxnSpLocks/>
            <a:stCxn id="1048782" idx="4"/>
            <a:endCxn id="1048785" idx="0"/>
          </p:cNvCxnSpPr>
          <p:nvPr/>
        </p:nvCxnSpPr>
        <p:spPr>
          <a:xfrm>
            <a:off x="3006128" y="3217871"/>
            <a:ext cx="0" cy="1532860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6" name="文本框 21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658106" y="2645577"/>
            <a:ext cx="443269" cy="369332"/>
          </a:xfrm>
          <a:prstGeom prst="rect"/>
          <a:blipFill>
            <a:blip xmlns:r="http://schemas.openxmlformats.org/officeDocument/2006/relationships" r:embed="rId1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87" name="文本框 22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067237" y="2645577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88" name="文本框 2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072571" y="3990052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89" name="文本框 2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604987" y="3884054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90" name="文本框 2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628329" y="4902081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91" name="文本框 2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2909635" y="4905847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92" name="文本框 28"/>
          <p:cNvSpPr txBox="1"/>
          <p:nvPr/>
        </p:nvSpPr>
        <p:spPr>
          <a:xfrm>
            <a:off x="1493546" y="2951208"/>
            <a:ext cx="20322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lang="en-US">
                <a:solidFill>
                  <a:srgbClr val="FF0000"/>
                </a:solidFill>
              </a:rPr>
              <a:t>1</a:t>
            </a:r>
            <a:endParaRPr altLang="en-US" b="1" dirty="0" lang="zh-CN">
              <a:solidFill>
                <a:srgbClr val="FF0000"/>
              </a:solidFill>
            </a:endParaRPr>
          </a:p>
        </p:txBody>
      </p:sp>
      <p:sp>
        <p:nvSpPr>
          <p:cNvPr id="1048793" name="文本框 29"/>
          <p:cNvSpPr txBox="1"/>
          <p:nvPr/>
        </p:nvSpPr>
        <p:spPr>
          <a:xfrm>
            <a:off x="3131270" y="2921253"/>
            <a:ext cx="20322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lang="en-US">
                <a:solidFill>
                  <a:srgbClr val="FFC000"/>
                </a:solidFill>
              </a:rPr>
              <a:t>2</a:t>
            </a:r>
            <a:endParaRPr altLang="en-US" b="1" dirty="0" lang="zh-CN">
              <a:solidFill>
                <a:srgbClr val="FFC000"/>
              </a:solidFill>
            </a:endParaRPr>
          </a:p>
        </p:txBody>
      </p:sp>
      <p:sp>
        <p:nvSpPr>
          <p:cNvPr id="1048794" name="文本框 30"/>
          <p:cNvSpPr txBox="1"/>
          <p:nvPr/>
        </p:nvSpPr>
        <p:spPr>
          <a:xfrm>
            <a:off x="1081645" y="3670449"/>
            <a:ext cx="20322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lang="en-US">
                <a:solidFill>
                  <a:srgbClr val="00B050"/>
                </a:solidFill>
              </a:rPr>
              <a:t>3</a:t>
            </a:r>
            <a:endParaRPr altLang="en-US" b="1" dirty="0" lang="zh-CN">
              <a:solidFill>
                <a:srgbClr val="00B050"/>
              </a:solidFill>
            </a:endParaRPr>
          </a:p>
        </p:txBody>
      </p:sp>
      <p:sp>
        <p:nvSpPr>
          <p:cNvPr id="1048795" name="文本框 31"/>
          <p:cNvSpPr txBox="1"/>
          <p:nvPr/>
        </p:nvSpPr>
        <p:spPr>
          <a:xfrm>
            <a:off x="3625008" y="3670449"/>
            <a:ext cx="284476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lang="en-US">
                <a:solidFill>
                  <a:srgbClr val="00B0F0"/>
                </a:solidFill>
              </a:rPr>
              <a:t>4</a:t>
            </a:r>
            <a:endParaRPr altLang="en-US" b="1" dirty="0" lang="zh-CN">
              <a:solidFill>
                <a:srgbClr val="00B0F0"/>
              </a:solidFill>
            </a:endParaRPr>
          </a:p>
        </p:txBody>
      </p:sp>
      <p:sp>
        <p:nvSpPr>
          <p:cNvPr id="1048796" name="文本框 32"/>
          <p:cNvSpPr txBox="1"/>
          <p:nvPr/>
        </p:nvSpPr>
        <p:spPr>
          <a:xfrm>
            <a:off x="1469491" y="4642779"/>
            <a:ext cx="20322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lang="en-US">
                <a:solidFill>
                  <a:srgbClr val="FFC000"/>
                </a:solidFill>
              </a:rPr>
              <a:t>2</a:t>
            </a:r>
            <a:endParaRPr altLang="en-US" b="1" dirty="0" lang="zh-CN">
              <a:solidFill>
                <a:srgbClr val="FFC000"/>
              </a:solidFill>
            </a:endParaRPr>
          </a:p>
        </p:txBody>
      </p:sp>
      <p:sp>
        <p:nvSpPr>
          <p:cNvPr id="1048797" name="文本框 33"/>
          <p:cNvSpPr txBox="1"/>
          <p:nvPr/>
        </p:nvSpPr>
        <p:spPr>
          <a:xfrm>
            <a:off x="3160490" y="4619879"/>
            <a:ext cx="20322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lang="en-US">
                <a:solidFill>
                  <a:srgbClr val="00B050"/>
                </a:solidFill>
              </a:rPr>
              <a:t>3</a:t>
            </a:r>
            <a:endParaRPr altLang="en-US" b="1" dirty="0" lang="zh-CN">
              <a:solidFill>
                <a:srgbClr val="00B050"/>
              </a:solidFill>
            </a:endParaRPr>
          </a:p>
        </p:txBody>
      </p:sp>
      <p:sp>
        <p:nvSpPr>
          <p:cNvPr id="1048798" name="椭圆 34"/>
          <p:cNvSpPr/>
          <p:nvPr/>
        </p:nvSpPr>
        <p:spPr>
          <a:xfrm>
            <a:off x="5082158" y="4746081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799" name="椭圆 35"/>
          <p:cNvSpPr/>
          <p:nvPr/>
        </p:nvSpPr>
        <p:spPr>
          <a:xfrm>
            <a:off x="5082158" y="2998617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00" name="椭圆 36"/>
          <p:cNvSpPr/>
          <p:nvPr/>
        </p:nvSpPr>
        <p:spPr>
          <a:xfrm>
            <a:off x="6094213" y="2998617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01" name="椭圆 37"/>
          <p:cNvSpPr/>
          <p:nvPr/>
        </p:nvSpPr>
        <p:spPr>
          <a:xfrm>
            <a:off x="6583828" y="3894247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02" name="椭圆 38"/>
          <p:cNvSpPr/>
          <p:nvPr/>
        </p:nvSpPr>
        <p:spPr>
          <a:xfrm>
            <a:off x="4583470" y="3894247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03" name="椭圆 39"/>
          <p:cNvSpPr/>
          <p:nvPr/>
        </p:nvSpPr>
        <p:spPr>
          <a:xfrm>
            <a:off x="6094213" y="4746081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820" name="直接箭头连接符 40"/>
          <p:cNvCxnSpPr>
            <a:cxnSpLocks/>
            <a:stCxn id="1048799" idx="6"/>
            <a:endCxn id="1048800" idx="2"/>
          </p:cNvCxnSpPr>
          <p:nvPr/>
        </p:nvCxnSpPr>
        <p:spPr>
          <a:xfrm>
            <a:off x="5296762" y="3105919"/>
            <a:ext cx="797451" cy="0"/>
          </a:xfrm>
          <a:prstGeom prst="straightConnector1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1" name="直接连接符 41"/>
          <p:cNvCxnSpPr>
            <a:cxnSpLocks/>
            <a:stCxn id="1048802" idx="6"/>
            <a:endCxn id="1048801" idx="2"/>
          </p:cNvCxnSpPr>
          <p:nvPr/>
        </p:nvCxnSpPr>
        <p:spPr>
          <a:xfrm>
            <a:off x="4798074" y="4001549"/>
            <a:ext cx="1785754" cy="0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2" name="直接连接符 42"/>
          <p:cNvCxnSpPr>
            <a:cxnSpLocks/>
            <a:stCxn id="1048799" idx="3"/>
            <a:endCxn id="1048802" idx="0"/>
          </p:cNvCxnSpPr>
          <p:nvPr/>
        </p:nvCxnSpPr>
        <p:spPr>
          <a:xfrm flipH="1">
            <a:off x="4690772" y="3181793"/>
            <a:ext cx="422814" cy="712454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3" name="直接连接符 43"/>
          <p:cNvCxnSpPr>
            <a:cxnSpLocks/>
            <a:stCxn id="1048800" idx="4"/>
            <a:endCxn id="1048801" idx="0"/>
          </p:cNvCxnSpPr>
          <p:nvPr/>
        </p:nvCxnSpPr>
        <p:spPr>
          <a:xfrm>
            <a:off x="6201515" y="3213221"/>
            <a:ext cx="489615" cy="681026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4" name="直接连接符 44"/>
          <p:cNvCxnSpPr>
            <a:cxnSpLocks/>
            <a:stCxn id="1048802" idx="4"/>
            <a:endCxn id="1048798" idx="1"/>
          </p:cNvCxnSpPr>
          <p:nvPr/>
        </p:nvCxnSpPr>
        <p:spPr>
          <a:xfrm>
            <a:off x="4690772" y="4108851"/>
            <a:ext cx="422814" cy="668658"/>
          </a:xfrm>
          <a:prstGeom prst="line"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5" name="直接连接符 45"/>
          <p:cNvCxnSpPr>
            <a:cxnSpLocks/>
            <a:stCxn id="1048803" idx="7"/>
            <a:endCxn id="1048801" idx="4"/>
          </p:cNvCxnSpPr>
          <p:nvPr/>
        </p:nvCxnSpPr>
        <p:spPr>
          <a:xfrm flipV="1">
            <a:off x="6277389" y="4108851"/>
            <a:ext cx="413741" cy="668658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6" name="直接连接符 46"/>
          <p:cNvCxnSpPr>
            <a:cxnSpLocks/>
            <a:stCxn id="1048798" idx="6"/>
            <a:endCxn id="1048803" idx="2"/>
          </p:cNvCxnSpPr>
          <p:nvPr/>
        </p:nvCxnSpPr>
        <p:spPr>
          <a:xfrm>
            <a:off x="5296762" y="4853383"/>
            <a:ext cx="797451" cy="0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7" name="直接连接符 47"/>
          <p:cNvCxnSpPr>
            <a:cxnSpLocks/>
            <a:stCxn id="1048799" idx="5"/>
            <a:endCxn id="1048801" idx="1"/>
          </p:cNvCxnSpPr>
          <p:nvPr/>
        </p:nvCxnSpPr>
        <p:spPr>
          <a:xfrm>
            <a:off x="5265334" y="3181793"/>
            <a:ext cx="1349922" cy="743882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8" name="直接连接符 48"/>
          <p:cNvCxnSpPr>
            <a:cxnSpLocks/>
            <a:stCxn id="1048800" idx="3"/>
            <a:endCxn id="1048802" idx="7"/>
          </p:cNvCxnSpPr>
          <p:nvPr/>
        </p:nvCxnSpPr>
        <p:spPr>
          <a:xfrm flipH="1">
            <a:off x="4766646" y="3181793"/>
            <a:ext cx="1358995" cy="743882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9" name="直接连接符 49"/>
          <p:cNvCxnSpPr>
            <a:cxnSpLocks/>
            <a:stCxn id="1048799" idx="4"/>
            <a:endCxn id="1048798" idx="0"/>
          </p:cNvCxnSpPr>
          <p:nvPr/>
        </p:nvCxnSpPr>
        <p:spPr>
          <a:xfrm>
            <a:off x="5189460" y="3213221"/>
            <a:ext cx="0" cy="1532860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0" name="直接连接符 50"/>
          <p:cNvCxnSpPr>
            <a:cxnSpLocks/>
            <a:stCxn id="1048799" idx="4"/>
            <a:endCxn id="1048803" idx="1"/>
          </p:cNvCxnSpPr>
          <p:nvPr/>
        </p:nvCxnSpPr>
        <p:spPr>
          <a:xfrm>
            <a:off x="5189460" y="3213221"/>
            <a:ext cx="936181" cy="1564288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1" name="直接连接符 51"/>
          <p:cNvCxnSpPr>
            <a:cxnSpLocks/>
            <a:stCxn id="1048800" idx="4"/>
            <a:endCxn id="1048803" idx="0"/>
          </p:cNvCxnSpPr>
          <p:nvPr/>
        </p:nvCxnSpPr>
        <p:spPr>
          <a:xfrm>
            <a:off x="6201515" y="3213221"/>
            <a:ext cx="0" cy="1532860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04" name="文本框 52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4853493" y="2640927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05" name="文本框 5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6262624" y="2640927"/>
            <a:ext cx="443269" cy="369332"/>
          </a:xfrm>
          <a:prstGeom prst="rect"/>
          <a:blipFill>
            <a:blip xmlns:r="http://schemas.openxmlformats.org/officeDocument/2006/relationships" r:embed="rId8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06" name="文本框 5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4267958" y="3985402"/>
            <a:ext cx="443269" cy="369332"/>
          </a:xfrm>
          <a:prstGeom prst="rect"/>
          <a:blipFill>
            <a:blip xmlns:r="http://schemas.openxmlformats.org/officeDocument/2006/relationships" r:embed="rId9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07" name="文本框 5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6800374" y="3879404"/>
            <a:ext cx="443269" cy="369332"/>
          </a:xfrm>
          <a:prstGeom prst="rect"/>
          <a:blipFill>
            <a:blip xmlns:r="http://schemas.openxmlformats.org/officeDocument/2006/relationships" r:embed="rId10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08" name="文本框 5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4823716" y="4897431"/>
            <a:ext cx="443269" cy="369332"/>
          </a:xfrm>
          <a:prstGeom prst="rect"/>
          <a:blipFill>
            <a:blip xmlns:r="http://schemas.openxmlformats.org/officeDocument/2006/relationships" r:embed="rId11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09" name="文本框 5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6105022" y="4901197"/>
            <a:ext cx="443269" cy="369332"/>
          </a:xfrm>
          <a:prstGeom prst="rect"/>
          <a:blipFill>
            <a:blip xmlns:r="http://schemas.openxmlformats.org/officeDocument/2006/relationships" r:embed="rId1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10" name="文本框 6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7574864" y="3028555"/>
            <a:ext cx="3436620" cy="369332"/>
          </a:xfrm>
          <a:prstGeom prst="rect"/>
          <a:blipFill>
            <a:blip xmlns:r="http://schemas.openxmlformats.org/officeDocument/2006/relationships" r:embed="rId13"/>
            <a:stretch>
              <a:fillRect l="-1599" t="-10000" b="-26667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11" name="矩形 66"/>
          <p:cNvSpPr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534567" y="2268465"/>
            <a:ext cx="8245965" cy="400110"/>
          </a:xfrm>
          <a:prstGeom prst="rect"/>
          <a:blipFill>
            <a:blip xmlns:r="http://schemas.openxmlformats.org/officeDocument/2006/relationships" r:embed="rId14"/>
            <a:stretch>
              <a:fillRect l="-814" t="-7576" r="-740" b="-25758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12" name="文本框 67"/>
          <p:cNvSpPr txBox="1"/>
          <p:nvPr/>
        </p:nvSpPr>
        <p:spPr>
          <a:xfrm>
            <a:off x="1129478" y="2269505"/>
            <a:ext cx="4206806" cy="400110"/>
          </a:xfrm>
          <a:prstGeom prst="rect"/>
          <a:noFill/>
        </p:spPr>
        <p:txBody>
          <a:bodyPr rtlCol="0" wrap="square">
            <a:spAutoFit/>
          </a:bodyPr>
          <a:p>
            <a:pPr lvl="1"/>
            <a:r>
              <a:rPr altLang="zh-CN" dirty="0" sz="2000" lang="en-US"/>
              <a:t>More pruning power</a:t>
            </a:r>
          </a:p>
        </p:txBody>
      </p:sp>
      <p:sp>
        <p:nvSpPr>
          <p:cNvPr id="1048813" name="文本框 6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7467562" y="3686839"/>
            <a:ext cx="4309052" cy="923330"/>
          </a:xfrm>
          <a:prstGeom prst="rect"/>
          <a:blipFill>
            <a:blip xmlns:r="http://schemas.openxmlformats.org/officeDocument/2006/relationships" r:embed="rId15"/>
            <a:stretch>
              <a:fillRect l="-1273" t="-3974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6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dur="2000" fill="hold" id="7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8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14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dur="2000" fill="hold" id="15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16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22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dur="2000" fill="hold" id="23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24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30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dur="2000" fill="hold" id="31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32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38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dur="2000" fill="hold" id="39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40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46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dur="2000" fill="hold" id="47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48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2" grpId="0"/>
      <p:bldP spid="1048793" grpId="0"/>
      <p:bldP spid="1048794" grpId="0"/>
      <p:bldP spid="1048795" grpId="0"/>
      <p:bldP spid="1048796" grpId="0"/>
      <p:bldP spid="1048797" grpId="0"/>
      <p:bldP spid="1048798" grpId="0" animBg="1"/>
      <p:bldP spid="1048799" grpId="0" animBg="1"/>
      <p:bldP spid="1048800" grpId="0" animBg="1"/>
      <p:bldP spid="1048801" grpId="0" animBg="1"/>
      <p:bldP spid="1048802" grpId="0" animBg="1"/>
      <p:bldP spid="1048803" grpId="0" animBg="1"/>
      <p:bldP spid="1048804" grpId="0"/>
      <p:bldP spid="1048805" grpId="0"/>
      <p:bldP spid="1048806" grpId="0"/>
      <p:bldP spid="1048807" grpId="0"/>
      <p:bldP spid="1048808" grpId="0"/>
      <p:bldP spid="1048809" grpId="0"/>
      <p:bldP spid="1048810" grpId="0"/>
      <p:bldP spid="10488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Optimization: </a:t>
            </a:r>
            <a:r>
              <a:rPr altLang="zh-CN" dirty="0" lang="en-US" err="1"/>
              <a:t>BitCol</a:t>
            </a:r>
            <a:endParaRPr altLang="en-US" dirty="0" lang="zh-CN"/>
          </a:p>
        </p:txBody>
      </p:sp>
      <p:sp>
        <p:nvSpPr>
          <p:cNvPr id="1048818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blipFill>
            <a:blip xmlns:r="http://schemas.openxmlformats.org/officeDocument/2006/relationships" r:embed="rId1"/>
            <a:stretch>
              <a:fillRect l="-1043" t="-252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Set Intersection with </a:t>
            </a:r>
            <a:r>
              <a:rPr altLang="zh-CN" dirty="0" lang="en-US" err="1"/>
              <a:t>BitMaps</a:t>
            </a:r>
            <a:endParaRPr altLang="en-US" dirty="0" lang="zh-CN"/>
          </a:p>
        </p:txBody>
      </p:sp>
      <p:sp>
        <p:nvSpPr>
          <p:cNvPr id="1048823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838200" y="1825625"/>
            <a:ext cx="10515600" cy="1891878"/>
          </a:xfrm>
          <a:blipFill>
            <a:blip xmlns:r="http://schemas.openxmlformats.org/officeDocument/2006/relationships" r:embed="rId1"/>
            <a:stretch>
              <a:fillRect l="-1043" t="-5788" b="-5788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24" name="椭圆 33"/>
          <p:cNvSpPr/>
          <p:nvPr/>
        </p:nvSpPr>
        <p:spPr>
          <a:xfrm>
            <a:off x="2236322" y="6210989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25" name="椭圆 34"/>
          <p:cNvSpPr/>
          <p:nvPr/>
        </p:nvSpPr>
        <p:spPr>
          <a:xfrm>
            <a:off x="2236322" y="4463525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26" name="椭圆 35"/>
          <p:cNvSpPr/>
          <p:nvPr/>
        </p:nvSpPr>
        <p:spPr>
          <a:xfrm>
            <a:off x="3248377" y="4463525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27" name="椭圆 36"/>
          <p:cNvSpPr/>
          <p:nvPr/>
        </p:nvSpPr>
        <p:spPr>
          <a:xfrm>
            <a:off x="3737992" y="5359155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28" name="椭圆 37"/>
          <p:cNvSpPr/>
          <p:nvPr/>
        </p:nvSpPr>
        <p:spPr>
          <a:xfrm>
            <a:off x="1737634" y="5359155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829" name="椭圆 38"/>
          <p:cNvSpPr/>
          <p:nvPr/>
        </p:nvSpPr>
        <p:spPr>
          <a:xfrm>
            <a:off x="3248377" y="6210989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832" name="直接箭头连接符 39"/>
          <p:cNvCxnSpPr>
            <a:cxnSpLocks/>
            <a:stCxn id="1048825" idx="6"/>
            <a:endCxn id="1048826" idx="2"/>
          </p:cNvCxnSpPr>
          <p:nvPr/>
        </p:nvCxnSpPr>
        <p:spPr>
          <a:xfrm>
            <a:off x="2450926" y="4570827"/>
            <a:ext cx="797451" cy="0"/>
          </a:xfrm>
          <a:prstGeom prst="straightConnector1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3" name="直接连接符 40"/>
          <p:cNvCxnSpPr>
            <a:cxnSpLocks/>
            <a:stCxn id="1048828" idx="6"/>
            <a:endCxn id="1048827" idx="2"/>
          </p:cNvCxnSpPr>
          <p:nvPr/>
        </p:nvCxnSpPr>
        <p:spPr>
          <a:xfrm>
            <a:off x="1952238" y="5466457"/>
            <a:ext cx="1785754" cy="0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4" name="直接连接符 41"/>
          <p:cNvCxnSpPr>
            <a:cxnSpLocks/>
            <a:stCxn id="1048825" idx="3"/>
            <a:endCxn id="1048828" idx="0"/>
          </p:cNvCxnSpPr>
          <p:nvPr/>
        </p:nvCxnSpPr>
        <p:spPr>
          <a:xfrm flipH="1">
            <a:off x="1844936" y="4646701"/>
            <a:ext cx="422814" cy="712454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5" name="直接连接符 42"/>
          <p:cNvCxnSpPr>
            <a:cxnSpLocks/>
            <a:stCxn id="1048826" idx="4"/>
            <a:endCxn id="1048827" idx="0"/>
          </p:cNvCxnSpPr>
          <p:nvPr/>
        </p:nvCxnSpPr>
        <p:spPr>
          <a:xfrm>
            <a:off x="3355679" y="4678129"/>
            <a:ext cx="489615" cy="681026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6" name="直接连接符 43"/>
          <p:cNvCxnSpPr>
            <a:cxnSpLocks/>
            <a:stCxn id="1048828" idx="4"/>
            <a:endCxn id="1048824" idx="1"/>
          </p:cNvCxnSpPr>
          <p:nvPr/>
        </p:nvCxnSpPr>
        <p:spPr>
          <a:xfrm>
            <a:off x="1844936" y="5573759"/>
            <a:ext cx="422814" cy="668658"/>
          </a:xfrm>
          <a:prstGeom prst="line"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7" name="直接连接符 44"/>
          <p:cNvCxnSpPr>
            <a:cxnSpLocks/>
            <a:stCxn id="1048829" idx="7"/>
            <a:endCxn id="1048827" idx="4"/>
          </p:cNvCxnSpPr>
          <p:nvPr/>
        </p:nvCxnSpPr>
        <p:spPr>
          <a:xfrm flipV="1">
            <a:off x="3431553" y="5573759"/>
            <a:ext cx="413741" cy="668658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8" name="直接连接符 45"/>
          <p:cNvCxnSpPr>
            <a:cxnSpLocks/>
            <a:stCxn id="1048824" idx="6"/>
            <a:endCxn id="1048829" idx="2"/>
          </p:cNvCxnSpPr>
          <p:nvPr/>
        </p:nvCxnSpPr>
        <p:spPr>
          <a:xfrm>
            <a:off x="2450926" y="6318291"/>
            <a:ext cx="797451" cy="0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9" name="直接连接符 46"/>
          <p:cNvCxnSpPr>
            <a:cxnSpLocks/>
            <a:stCxn id="1048825" idx="5"/>
            <a:endCxn id="1048827" idx="1"/>
          </p:cNvCxnSpPr>
          <p:nvPr/>
        </p:nvCxnSpPr>
        <p:spPr>
          <a:xfrm>
            <a:off x="2419498" y="4646701"/>
            <a:ext cx="1349922" cy="743882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0" name="直接连接符 47"/>
          <p:cNvCxnSpPr>
            <a:cxnSpLocks/>
            <a:stCxn id="1048826" idx="3"/>
            <a:endCxn id="1048828" idx="7"/>
          </p:cNvCxnSpPr>
          <p:nvPr/>
        </p:nvCxnSpPr>
        <p:spPr>
          <a:xfrm flipH="1">
            <a:off x="1920810" y="4646701"/>
            <a:ext cx="1358995" cy="743882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1" name="直接连接符 48"/>
          <p:cNvCxnSpPr>
            <a:cxnSpLocks/>
            <a:stCxn id="1048825" idx="4"/>
            <a:endCxn id="1048824" idx="0"/>
          </p:cNvCxnSpPr>
          <p:nvPr/>
        </p:nvCxnSpPr>
        <p:spPr>
          <a:xfrm>
            <a:off x="2343624" y="4678129"/>
            <a:ext cx="0" cy="1532860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2" name="直接连接符 49"/>
          <p:cNvCxnSpPr>
            <a:cxnSpLocks/>
            <a:stCxn id="1048825" idx="4"/>
            <a:endCxn id="1048829" idx="1"/>
          </p:cNvCxnSpPr>
          <p:nvPr/>
        </p:nvCxnSpPr>
        <p:spPr>
          <a:xfrm>
            <a:off x="2343624" y="4678129"/>
            <a:ext cx="936181" cy="1564288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3" name="直接连接符 50"/>
          <p:cNvCxnSpPr>
            <a:cxnSpLocks/>
            <a:stCxn id="1048826" idx="4"/>
            <a:endCxn id="1048829" idx="0"/>
          </p:cNvCxnSpPr>
          <p:nvPr/>
        </p:nvCxnSpPr>
        <p:spPr>
          <a:xfrm>
            <a:off x="3355679" y="4678129"/>
            <a:ext cx="0" cy="1532860"/>
          </a:xfrm>
          <a:prstGeom prst="line"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30" name="文本框 51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2007657" y="4105835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31" name="文本框 52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416788" y="4105835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32" name="文本框 5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320307" y="5344312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33" name="文本框 5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954538" y="5344312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34" name="文本框 5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977880" y="6362339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35" name="文本框 5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259186" y="6366105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36" name="文本框 57"/>
          <p:cNvSpPr txBox="1"/>
          <p:nvPr/>
        </p:nvSpPr>
        <p:spPr>
          <a:xfrm>
            <a:off x="1588253" y="3833737"/>
            <a:ext cx="135899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00(000000)</a:t>
            </a:r>
            <a:endParaRPr altLang="en-US" dirty="0" lang="zh-CN"/>
          </a:p>
        </p:txBody>
      </p:sp>
      <p:sp>
        <p:nvSpPr>
          <p:cNvPr id="1048837" name="文本框 58"/>
          <p:cNvSpPr txBox="1"/>
          <p:nvPr/>
        </p:nvSpPr>
        <p:spPr>
          <a:xfrm>
            <a:off x="3089923" y="3835922"/>
            <a:ext cx="135899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10(001000)</a:t>
            </a:r>
            <a:endParaRPr altLang="en-US" dirty="0" lang="zh-CN"/>
          </a:p>
        </p:txBody>
      </p:sp>
      <p:sp>
        <p:nvSpPr>
          <p:cNvPr id="1048838" name="文本框 59"/>
          <p:cNvSpPr txBox="1"/>
          <p:nvPr/>
        </p:nvSpPr>
        <p:spPr>
          <a:xfrm>
            <a:off x="593244" y="4985524"/>
            <a:ext cx="135899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32(011010)</a:t>
            </a:r>
            <a:endParaRPr altLang="en-US" dirty="0" lang="zh-CN"/>
          </a:p>
        </p:txBody>
      </p:sp>
      <p:sp>
        <p:nvSpPr>
          <p:cNvPr id="1048839" name="文本框 60"/>
          <p:cNvSpPr txBox="1"/>
          <p:nvPr/>
        </p:nvSpPr>
        <p:spPr>
          <a:xfrm>
            <a:off x="3860716" y="4976332"/>
            <a:ext cx="135899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74(111100)</a:t>
            </a:r>
            <a:endParaRPr altLang="en-US" dirty="0" lang="zh-CN"/>
          </a:p>
        </p:txBody>
      </p:sp>
      <p:sp>
        <p:nvSpPr>
          <p:cNvPr id="1048840" name="文本框 61"/>
          <p:cNvSpPr txBox="1"/>
          <p:nvPr/>
        </p:nvSpPr>
        <p:spPr>
          <a:xfrm>
            <a:off x="811161" y="6240927"/>
            <a:ext cx="135899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10(001000)</a:t>
            </a:r>
            <a:endParaRPr altLang="en-US" dirty="0" lang="zh-CN"/>
          </a:p>
        </p:txBody>
      </p:sp>
      <p:sp>
        <p:nvSpPr>
          <p:cNvPr id="1048841" name="文本框 62"/>
          <p:cNvSpPr txBox="1"/>
          <p:nvPr/>
        </p:nvSpPr>
        <p:spPr>
          <a:xfrm>
            <a:off x="3621521" y="6264844"/>
            <a:ext cx="135899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lang="en-US"/>
              <a:t>32(011010)</a:t>
            </a:r>
            <a:endParaRPr altLang="en-US" dirty="0" lang="zh-CN"/>
          </a:p>
        </p:txBody>
      </p:sp>
      <p:sp>
        <p:nvSpPr>
          <p:cNvPr id="1048842" name="文本框 6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5607698" y="4001417"/>
            <a:ext cx="6064898" cy="2081467"/>
          </a:xfrm>
          <a:prstGeom prst="rect"/>
          <a:blipFill>
            <a:blip xmlns:r="http://schemas.openxmlformats.org/officeDocument/2006/relationships" r:embed="rId8"/>
            <a:stretch>
              <a:fillRect l="-905" t="-1462" b="-877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43" name="箭头: 下 64"/>
          <p:cNvSpPr/>
          <p:nvPr/>
        </p:nvSpPr>
        <p:spPr>
          <a:xfrm>
            <a:off x="8453097" y="5274916"/>
            <a:ext cx="224226" cy="339286"/>
          </a:xfrm>
          <a:prstGeom prst="downArrow"/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4" grpId="0" animBg="1"/>
      <p:bldP spid="1048825" grpId="0" animBg="1"/>
      <p:bldP spid="1048826" grpId="0" animBg="1"/>
      <p:bldP spid="1048827" grpId="0" animBg="1"/>
      <p:bldP spid="1048828" grpId="0" animBg="1"/>
      <p:bldP spid="1048829" grpId="0" animBg="1"/>
      <p:bldP spid="1048830" grpId="0"/>
      <p:bldP spid="1048831" grpId="0"/>
      <p:bldP spid="1048832" grpId="0"/>
      <p:bldP spid="1048833" grpId="0"/>
      <p:bldP spid="1048834" grpId="0"/>
      <p:bldP spid="1048835" grpId="0"/>
      <p:bldP spid="1048836" grpId="0"/>
      <p:bldP spid="1048837" grpId="0"/>
      <p:bldP spid="1048838" grpId="0"/>
      <p:bldP spid="1048839" grpId="0"/>
      <p:bldP spid="1048840" grpId="0"/>
      <p:bldP spid="1048841" grpId="0"/>
      <p:bldP spid="1048842" grpId="0"/>
      <p:bldP spid="1048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Motivations and Applications</a:t>
            </a:r>
            <a:endParaRPr altLang="en-US" dirty="0" lang="zh-CN"/>
          </a:p>
        </p:txBody>
      </p:sp>
      <p:sp>
        <p:nvSpPr>
          <p:cNvPr id="1048600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</a:pPr>
            <a:r>
              <a:rPr altLang="zh-CN" dirty="0" lang="en-US"/>
              <a:t>Graph data is everywhere</a:t>
            </a:r>
          </a:p>
          <a:p>
            <a:pPr lvl="1">
              <a:lnSpc>
                <a:spcPct val="150000"/>
              </a:lnSpc>
            </a:pPr>
            <a:r>
              <a:rPr altLang="zh-CN" dirty="0" lang="en-US"/>
              <a:t>Social network, biological network, finance...</a:t>
            </a:r>
          </a:p>
        </p:txBody>
      </p:sp>
      <p:sp>
        <p:nvSpPr>
          <p:cNvPr id="1048601" name="AutoShape 6" descr="查看源图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altLang="en-US" 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Evaluation</a:t>
            </a:r>
            <a:endParaRPr altLang="en-US" dirty="0" lang="zh-CN"/>
          </a:p>
        </p:txBody>
      </p:sp>
      <p:sp>
        <p:nvSpPr>
          <p:cNvPr id="1048848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838200" y="1690688"/>
            <a:ext cx="10515600" cy="4351338"/>
          </a:xfrm>
          <a:blipFill>
            <a:blip xmlns:r="http://schemas.openxmlformats.org/officeDocument/2006/relationships" r:embed="rId1"/>
            <a:stretch>
              <a:fillRect l="-1043" t="-252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70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303106" y="3799421"/>
            <a:ext cx="7074160" cy="2915231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k-clique Listing Time in Serial</a:t>
            </a:r>
            <a:endParaRPr altLang="en-US" dirty="0" lang="zh-CN"/>
          </a:p>
        </p:txBody>
      </p:sp>
      <p:pic>
        <p:nvPicPr>
          <p:cNvPr id="2097171" name="图片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26039" y="1906487"/>
            <a:ext cx="3083331" cy="1768064"/>
          </a:xfrm>
          <a:prstGeom prst="rect"/>
        </p:spPr>
      </p:pic>
      <p:pic>
        <p:nvPicPr>
          <p:cNvPr id="2097172" name="图片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89385" y="1906487"/>
            <a:ext cx="3089891" cy="1768064"/>
          </a:xfrm>
          <a:prstGeom prst="rect"/>
        </p:spPr>
      </p:pic>
      <p:sp>
        <p:nvSpPr>
          <p:cNvPr id="1048853" name="文本框 1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59476" y="3687574"/>
            <a:ext cx="2649894" cy="338554"/>
          </a:xfrm>
          <a:prstGeom prst="rect"/>
          <a:blipFill>
            <a:blip xmlns:r="http://schemas.openxmlformats.org/officeDocument/2006/relationships" r:embed="rId3"/>
            <a:stretch>
              <a:fillRect l="-1149" t="-5455" b="-23636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54" name="文本框 1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6629382" y="3674551"/>
            <a:ext cx="2649894" cy="338554"/>
          </a:xfrm>
          <a:prstGeom prst="rect"/>
          <a:blipFill>
            <a:blip xmlns:r="http://schemas.openxmlformats.org/officeDocument/2006/relationships" r:embed="rId4"/>
            <a:stretch>
              <a:fillRect l="-1149" t="-5455" b="-23636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73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426039" y="4265100"/>
            <a:ext cx="3083331" cy="1782272"/>
          </a:xfrm>
          <a:prstGeom prst="rect"/>
        </p:spPr>
      </p:pic>
      <p:pic>
        <p:nvPicPr>
          <p:cNvPr id="2097174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189385" y="4221109"/>
            <a:ext cx="2992921" cy="1801211"/>
          </a:xfrm>
          <a:prstGeom prst="rect"/>
        </p:spPr>
      </p:pic>
      <p:sp>
        <p:nvSpPr>
          <p:cNvPr id="1048855" name="文本框 9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949246" y="6022320"/>
            <a:ext cx="2649894" cy="338554"/>
          </a:xfrm>
          <a:prstGeom prst="rect"/>
          <a:blipFill>
            <a:blip xmlns:r="http://schemas.openxmlformats.org/officeDocument/2006/relationships" r:embed="rId7"/>
            <a:stretch>
              <a:fillRect l="-1382" t="-5455" b="-23636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56" name="文本框 1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6723751" y="6022320"/>
            <a:ext cx="2649894" cy="338554"/>
          </a:xfrm>
          <a:prstGeom prst="rect"/>
          <a:blipFill>
            <a:blip xmlns:r="http://schemas.openxmlformats.org/officeDocument/2006/relationships" r:embed="rId8"/>
            <a:stretch>
              <a:fillRect l="-1379" t="-5455" b="-23636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Preprocessing and pruning techniques</a:t>
            </a:r>
            <a:endParaRPr altLang="en-US" dirty="0" lang="zh-CN"/>
          </a:p>
        </p:txBody>
      </p:sp>
      <p:pic>
        <p:nvPicPr>
          <p:cNvPr id="2097175" name="内容占位符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2383053"/>
            <a:ext cx="10515600" cy="3236481"/>
          </a:xfrm>
          <a:prstGeom prst="rect"/>
        </p:spPr>
      </p:pic>
      <p:sp>
        <p:nvSpPr>
          <p:cNvPr id="1048861" name="矩形 4"/>
          <p:cNvSpPr/>
          <p:nvPr/>
        </p:nvSpPr>
        <p:spPr>
          <a:xfrm>
            <a:off x="2338083" y="5735607"/>
            <a:ext cx="3040380" cy="396240"/>
          </a:xfrm>
          <a:prstGeom prst="rect"/>
        </p:spPr>
        <p:txBody>
          <a:bodyPr wrap="none">
            <a:spAutoFit/>
          </a:bodyPr>
          <a:p>
            <a:r>
              <a:rPr altLang="zh-CN" b="1" dirty="0" sz="2000" lang="en-US">
                <a:latin typeface="NimbusRomNo9L-Regu"/>
              </a:rPr>
              <a:t>(a)Preprocessing (</a:t>
            </a:r>
            <a:r>
              <a:rPr altLang="zh-CN" b="1" dirty="0" sz="2000" lang="en-US" err="1">
                <a:latin typeface="NimbusRomNo9L-Regu"/>
              </a:rPr>
              <a:t>Pokec</a:t>
            </a:r>
            <a:r>
              <a:rPr altLang="zh-CN" b="1" dirty="0" sz="2000" lang="en-US">
                <a:latin typeface="NimbusRomNo9L-Regu"/>
              </a:rPr>
              <a:t>)</a:t>
            </a:r>
            <a:endParaRPr altLang="en-US" b="1" dirty="0" sz="2000" lang="zh-CN"/>
          </a:p>
        </p:txBody>
      </p:sp>
      <p:sp>
        <p:nvSpPr>
          <p:cNvPr id="1048862" name="矩形 5"/>
          <p:cNvSpPr/>
          <p:nvPr/>
        </p:nvSpPr>
        <p:spPr>
          <a:xfrm>
            <a:off x="8055834" y="5735607"/>
            <a:ext cx="2354579" cy="396240"/>
          </a:xfrm>
          <a:prstGeom prst="rect"/>
        </p:spPr>
        <p:txBody>
          <a:bodyPr wrap="none">
            <a:spAutoFit/>
          </a:bodyPr>
          <a:p>
            <a:r>
              <a:rPr altLang="zh-CN" b="1" dirty="0" sz="2000" lang="en-US">
                <a:latin typeface="NimbusRomNo9L-Regu"/>
              </a:rPr>
              <a:t>(b)Pruning (</a:t>
            </a:r>
            <a:r>
              <a:rPr altLang="zh-CN" b="1" dirty="0" sz="2000" lang="en-US" err="1">
                <a:latin typeface="NimbusRomNo9L-Regu"/>
              </a:rPr>
              <a:t>Pokec</a:t>
            </a:r>
            <a:r>
              <a:rPr altLang="zh-CN" b="1" dirty="0" sz="2000" lang="en-US">
                <a:latin typeface="NimbusRomNo9L-Regu"/>
              </a:rPr>
              <a:t>)</a:t>
            </a:r>
            <a:endParaRPr altLang="en-US" b="1" dirty="0" sz="2000" 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k-clique Listing Time in Parallel</a:t>
            </a:r>
            <a:endParaRPr altLang="en-US" dirty="0" lang="zh-CN"/>
          </a:p>
        </p:txBody>
      </p:sp>
      <p:sp>
        <p:nvSpPr>
          <p:cNvPr id="1048867" name="文本框 1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972467" y="5617028"/>
            <a:ext cx="2649894" cy="369332"/>
          </a:xfrm>
          <a:prstGeom prst="rect"/>
          <a:blipFill>
            <a:blip xmlns:r="http://schemas.openxmlformats.org/officeDocument/2006/relationships" r:embed="rId1"/>
            <a:stretch>
              <a:fillRect l="-2074" t="-8197" b="-24590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68" name="文本框 1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8064758" y="5617028"/>
            <a:ext cx="2649894" cy="369332"/>
          </a:xfrm>
          <a:prstGeom prst="rect"/>
          <a:blipFill>
            <a:blip xmlns:r="http://schemas.openxmlformats.org/officeDocument/2006/relationships" r:embed="rId2"/>
            <a:stretch>
              <a:fillRect l="-2069" t="-8197" b="-24590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76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48138" y="2100925"/>
            <a:ext cx="5298552" cy="3181739"/>
          </a:xfrm>
          <a:prstGeom prst="rect"/>
        </p:spPr>
      </p:pic>
      <p:pic>
        <p:nvPicPr>
          <p:cNvPr id="2097177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342597" y="2009156"/>
            <a:ext cx="5735292" cy="3273508"/>
          </a:xfrm>
          <a:prstGeom prst="rect"/>
        </p:spPr>
      </p:pic>
      <p:sp>
        <p:nvSpPr>
          <p:cNvPr id="1048869" name="文本框 4"/>
          <p:cNvSpPr txBox="1"/>
          <p:nvPr/>
        </p:nvSpPr>
        <p:spPr>
          <a:xfrm>
            <a:off x="838200" y="1529824"/>
            <a:ext cx="3023118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2800" lang="en-US" err="1"/>
              <a:t>NodeParallel</a:t>
            </a:r>
            <a:endParaRPr altLang="en-US" b="1" dirty="0" sz="2800" 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k-clique Listing Time in Parallel</a:t>
            </a:r>
            <a:endParaRPr altLang="en-US" dirty="0" lang="zh-CN"/>
          </a:p>
        </p:txBody>
      </p:sp>
      <p:sp>
        <p:nvSpPr>
          <p:cNvPr id="1048882" name="文本框 1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972467" y="5617028"/>
            <a:ext cx="2649894" cy="369332"/>
          </a:xfrm>
          <a:prstGeom prst="rect"/>
          <a:blipFill>
            <a:blip xmlns:r="http://schemas.openxmlformats.org/officeDocument/2006/relationships" r:embed="rId1"/>
            <a:stretch>
              <a:fillRect l="-2074" t="-8197" b="-24590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83" name="文本框 1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8064758" y="5617028"/>
            <a:ext cx="2649894" cy="369332"/>
          </a:xfrm>
          <a:prstGeom prst="rect"/>
          <a:blipFill>
            <a:blip xmlns:r="http://schemas.openxmlformats.org/officeDocument/2006/relationships" r:embed="rId2"/>
            <a:stretch>
              <a:fillRect l="-2069" t="-8197" b="-24590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84" name="文本框 4"/>
          <p:cNvSpPr txBox="1"/>
          <p:nvPr/>
        </p:nvSpPr>
        <p:spPr>
          <a:xfrm>
            <a:off x="838200" y="1529824"/>
            <a:ext cx="3023118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2800" lang="en-US" err="1"/>
              <a:t>EdgeParallel</a:t>
            </a:r>
            <a:endParaRPr altLang="en-US" b="1" dirty="0" sz="2800" lang="zh-CN"/>
          </a:p>
        </p:txBody>
      </p:sp>
      <p:pic>
        <p:nvPicPr>
          <p:cNvPr id="2097179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15520" y="2171942"/>
            <a:ext cx="5480480" cy="3166499"/>
          </a:xfrm>
          <a:prstGeom prst="rect"/>
        </p:spPr>
      </p:pic>
      <p:pic>
        <p:nvPicPr>
          <p:cNvPr id="2097180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422572" y="2198805"/>
            <a:ext cx="5480480" cy="3139636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k-clique Listing Time in Parallel</a:t>
            </a:r>
            <a:endParaRPr altLang="en-US" dirty="0" lang="zh-CN"/>
          </a:p>
        </p:txBody>
      </p:sp>
      <p:sp>
        <p:nvSpPr>
          <p:cNvPr id="1048874" name="文本框 4"/>
          <p:cNvSpPr txBox="1"/>
          <p:nvPr/>
        </p:nvSpPr>
        <p:spPr>
          <a:xfrm>
            <a:off x="838200" y="1529824"/>
            <a:ext cx="5735292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2800" lang="en-US" err="1"/>
              <a:t>NodeParallel</a:t>
            </a:r>
            <a:r>
              <a:rPr altLang="zh-CN" b="1" dirty="0" sz="2800" lang="en-US"/>
              <a:t> vs. </a:t>
            </a:r>
            <a:r>
              <a:rPr altLang="zh-CN" b="1" dirty="0" sz="2800" lang="en-US" err="1"/>
              <a:t>EdgeParallel</a:t>
            </a:r>
            <a:r>
              <a:rPr altLang="zh-CN" b="1" dirty="0" sz="2800" lang="en-US"/>
              <a:t> </a:t>
            </a:r>
            <a:endParaRPr altLang="en-US" b="1" dirty="0" sz="2800" lang="zh-CN"/>
          </a:p>
        </p:txBody>
      </p:sp>
      <p:pic>
        <p:nvPicPr>
          <p:cNvPr id="2097178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94842" y="2400624"/>
            <a:ext cx="9202316" cy="3290214"/>
          </a:xfrm>
          <a:prstGeom prst="rect"/>
        </p:spPr>
      </p:pic>
      <p:sp>
        <p:nvSpPr>
          <p:cNvPr id="1048875" name="文本框 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051110" y="5859624"/>
            <a:ext cx="2407298" cy="400110"/>
          </a:xfrm>
          <a:prstGeom prst="rect"/>
          <a:blipFill>
            <a:blip xmlns:r="http://schemas.openxmlformats.org/officeDocument/2006/relationships" r:embed="rId2"/>
            <a:stretch>
              <a:fillRect l="-2792" t="-7576" b="-25758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76" name="文本框 8"/>
          <p:cNvSpPr txBox="1"/>
          <p:nvPr/>
        </p:nvSpPr>
        <p:spPr>
          <a:xfrm>
            <a:off x="5640355" y="2971800"/>
            <a:ext cx="63499" cy="266701"/>
          </a:xfrm>
          <a:prstGeom prst="rect"/>
          <a:noFill/>
        </p:spPr>
        <p:txBody>
          <a:bodyPr bIns="0" lIns="0" rIns="0" rtlCol="0" tIns="0" wrap="none">
            <a:spAutoFit/>
          </a:bodyPr>
          <a:p>
            <a:endParaRPr altLang="en-US" dirty="0" lang="zh-CN"/>
          </a:p>
        </p:txBody>
      </p:sp>
      <p:sp>
        <p:nvSpPr>
          <p:cNvPr id="1048877" name="文本框 9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7884368" y="5859624"/>
            <a:ext cx="2258008" cy="400110"/>
          </a:xfrm>
          <a:prstGeom prst="rect"/>
          <a:blipFill>
            <a:blip xmlns:r="http://schemas.openxmlformats.org/officeDocument/2006/relationships" r:embed="rId3"/>
            <a:stretch>
              <a:fillRect l="-2695" t="-7576" r="-270" b="-25758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Conclusion</a:t>
            </a:r>
            <a:endParaRPr altLang="en-US" dirty="0" lang="zh-CN"/>
          </a:p>
        </p:txBody>
      </p:sp>
      <p:sp>
        <p:nvSpPr>
          <p:cNvPr id="1048889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838200" y="1825625"/>
            <a:ext cx="10515600" cy="2896687"/>
          </a:xfrm>
          <a:blipFill>
            <a:blip xmlns:r="http://schemas.openxmlformats.org/officeDocument/2006/relationships" r:embed="rId1"/>
            <a:stretch>
              <a:fillRect l="-1043" t="-3782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890" name="标题 1"/>
          <p:cNvSpPr txBox="1"/>
          <p:nvPr/>
        </p:nvSpPr>
        <p:spPr>
          <a:xfrm>
            <a:off x="838200" y="3964814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dirty="0" sz="3200" lang="en-US"/>
              <a:t>Future work</a:t>
            </a:r>
            <a:endParaRPr altLang="en-US" dirty="0" sz="3200" lang="zh-CN"/>
          </a:p>
        </p:txBody>
      </p:sp>
      <p:sp>
        <p:nvSpPr>
          <p:cNvPr id="1048891" name="内容占位符 2"/>
          <p:cNvSpPr txBox="1"/>
          <p:nvPr/>
        </p:nvSpPr>
        <p:spPr>
          <a:xfrm>
            <a:off x="838200" y="5057753"/>
            <a:ext cx="10515600" cy="1719241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dirty="0" lang="en-US"/>
              <a:t>Enumerate the k-cliques within and outside the maximum (or  near maximum) cliques separately.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图片 1" descr="未标题-2-0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530" y="1"/>
            <a:ext cx="12095782" cy="6857160"/>
          </a:xfrm>
          <a:prstGeom prst="rect"/>
        </p:spPr>
      </p:pic>
      <p:sp>
        <p:nvSpPr>
          <p:cNvPr id="1048895" name="文本框 12"/>
          <p:cNvSpPr txBox="1"/>
          <p:nvPr/>
        </p:nvSpPr>
        <p:spPr>
          <a:xfrm>
            <a:off x="3042508" y="3229279"/>
            <a:ext cx="7261466" cy="726441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ts val="5026"/>
              </a:lnSpc>
            </a:pPr>
            <a:r>
              <a:rPr altLang="zh-CN" dirty="0" sz="5291" kumimoji="1" lang="en-US">
                <a:solidFill>
                  <a:srgbClr val="A51E36"/>
                </a:solidFill>
                <a:latin typeface="Geometria" panose="020B0503020204020204" charset="0"/>
                <a:ea typeface="+mj-ea"/>
                <a:cs typeface="Gotham Bold" charset="0"/>
              </a:rPr>
              <a:t>THANKS</a:t>
            </a:r>
          </a:p>
        </p:txBody>
      </p:sp>
      <p:pic>
        <p:nvPicPr>
          <p:cNvPr id="2097182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930748" y="155679"/>
            <a:ext cx="2019083" cy="651794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00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0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Motivations and Applications</a:t>
            </a:r>
            <a:endParaRPr altLang="en-US" dirty="0" lang="zh-CN"/>
          </a:p>
        </p:txBody>
      </p:sp>
      <p:sp>
        <p:nvSpPr>
          <p:cNvPr id="1048606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blipFill>
            <a:blip xmlns:r="http://schemas.openxmlformats.org/officeDocument/2006/relationships" r:embed="rId1"/>
            <a:stretch>
              <a:fillRect l="-1043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椭圆 25"/>
          <p:cNvSpPr/>
          <p:nvPr/>
        </p:nvSpPr>
        <p:spPr>
          <a:xfrm>
            <a:off x="8203593" y="419276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04" name="椭圆 26"/>
          <p:cNvSpPr/>
          <p:nvPr/>
        </p:nvSpPr>
        <p:spPr>
          <a:xfrm>
            <a:off x="8203593" y="244530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05" name="椭圆 27"/>
          <p:cNvSpPr/>
          <p:nvPr/>
        </p:nvSpPr>
        <p:spPr>
          <a:xfrm>
            <a:off x="9215648" y="244530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06" name="椭圆 28"/>
          <p:cNvSpPr/>
          <p:nvPr/>
        </p:nvSpPr>
        <p:spPr>
          <a:xfrm>
            <a:off x="9705263" y="334093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07" name="椭圆 29"/>
          <p:cNvSpPr/>
          <p:nvPr/>
        </p:nvSpPr>
        <p:spPr>
          <a:xfrm>
            <a:off x="7704905" y="334093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08" name="椭圆 30"/>
          <p:cNvSpPr/>
          <p:nvPr/>
        </p:nvSpPr>
        <p:spPr>
          <a:xfrm>
            <a:off x="9215648" y="419276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844" name="直接箭头连接符 31"/>
          <p:cNvCxnSpPr>
            <a:cxnSpLocks/>
            <a:stCxn id="1048904" idx="6"/>
            <a:endCxn id="1048905" idx="2"/>
          </p:cNvCxnSpPr>
          <p:nvPr/>
        </p:nvCxnSpPr>
        <p:spPr>
          <a:xfrm>
            <a:off x="8418197" y="2552602"/>
            <a:ext cx="797451" cy="0"/>
          </a:xfrm>
          <a:prstGeom prst="straightConnector1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5" name="直接连接符 32"/>
          <p:cNvCxnSpPr>
            <a:cxnSpLocks/>
            <a:stCxn id="1048907" idx="6"/>
            <a:endCxn id="1048906" idx="2"/>
          </p:cNvCxnSpPr>
          <p:nvPr/>
        </p:nvCxnSpPr>
        <p:spPr>
          <a:xfrm>
            <a:off x="7919509" y="3448232"/>
            <a:ext cx="1785754" cy="0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6" name="直接连接符 33"/>
          <p:cNvCxnSpPr>
            <a:cxnSpLocks/>
            <a:stCxn id="1048904" idx="3"/>
            <a:endCxn id="1048907" idx="0"/>
          </p:cNvCxnSpPr>
          <p:nvPr/>
        </p:nvCxnSpPr>
        <p:spPr>
          <a:xfrm flipH="1">
            <a:off x="7812207" y="2628476"/>
            <a:ext cx="422814" cy="712454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7" name="直接连接符 34"/>
          <p:cNvCxnSpPr>
            <a:cxnSpLocks/>
            <a:stCxn id="1048905" idx="4"/>
            <a:endCxn id="1048906" idx="0"/>
          </p:cNvCxnSpPr>
          <p:nvPr/>
        </p:nvCxnSpPr>
        <p:spPr>
          <a:xfrm>
            <a:off x="9322950" y="2659904"/>
            <a:ext cx="489615" cy="681026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8" name="直接连接符 35"/>
          <p:cNvCxnSpPr>
            <a:cxnSpLocks/>
            <a:stCxn id="1048907" idx="4"/>
            <a:endCxn id="1048903" idx="1"/>
          </p:cNvCxnSpPr>
          <p:nvPr/>
        </p:nvCxnSpPr>
        <p:spPr>
          <a:xfrm>
            <a:off x="7812207" y="3555534"/>
            <a:ext cx="422814" cy="668658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49" name="直接连接符 36"/>
          <p:cNvCxnSpPr>
            <a:cxnSpLocks/>
            <a:stCxn id="1048908" idx="7"/>
            <a:endCxn id="1048906" idx="4"/>
          </p:cNvCxnSpPr>
          <p:nvPr/>
        </p:nvCxnSpPr>
        <p:spPr>
          <a:xfrm flipV="1">
            <a:off x="9398824" y="3555534"/>
            <a:ext cx="413741" cy="668658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0" name="直接连接符 37"/>
          <p:cNvCxnSpPr>
            <a:cxnSpLocks/>
            <a:stCxn id="1048903" idx="6"/>
            <a:endCxn id="1048908" idx="2"/>
          </p:cNvCxnSpPr>
          <p:nvPr/>
        </p:nvCxnSpPr>
        <p:spPr>
          <a:xfrm>
            <a:off x="8418197" y="4300066"/>
            <a:ext cx="797451" cy="0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1" name="直接连接符 38"/>
          <p:cNvCxnSpPr>
            <a:cxnSpLocks/>
            <a:stCxn id="1048904" idx="5"/>
            <a:endCxn id="1048906" idx="1"/>
          </p:cNvCxnSpPr>
          <p:nvPr/>
        </p:nvCxnSpPr>
        <p:spPr>
          <a:xfrm>
            <a:off x="8386769" y="2628476"/>
            <a:ext cx="1349922" cy="743882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2" name="直接连接符 39"/>
          <p:cNvCxnSpPr>
            <a:cxnSpLocks/>
            <a:stCxn id="1048905" idx="3"/>
            <a:endCxn id="1048907" idx="7"/>
          </p:cNvCxnSpPr>
          <p:nvPr/>
        </p:nvCxnSpPr>
        <p:spPr>
          <a:xfrm flipH="1">
            <a:off x="7888081" y="2628476"/>
            <a:ext cx="1358995" cy="743882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3" name="直接连接符 40"/>
          <p:cNvCxnSpPr>
            <a:cxnSpLocks/>
            <a:stCxn id="1048904" idx="4"/>
            <a:endCxn id="1048903" idx="0"/>
          </p:cNvCxnSpPr>
          <p:nvPr/>
        </p:nvCxnSpPr>
        <p:spPr>
          <a:xfrm>
            <a:off x="8310895" y="2659904"/>
            <a:ext cx="0" cy="1532860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4" name="直接连接符 41"/>
          <p:cNvCxnSpPr>
            <a:cxnSpLocks/>
            <a:stCxn id="1048904" idx="4"/>
            <a:endCxn id="1048908" idx="1"/>
          </p:cNvCxnSpPr>
          <p:nvPr/>
        </p:nvCxnSpPr>
        <p:spPr>
          <a:xfrm>
            <a:off x="8310895" y="2659904"/>
            <a:ext cx="936181" cy="1564288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5" name="直接连接符 42"/>
          <p:cNvCxnSpPr>
            <a:cxnSpLocks/>
            <a:stCxn id="1048905" idx="4"/>
            <a:endCxn id="1048908" idx="0"/>
          </p:cNvCxnSpPr>
          <p:nvPr/>
        </p:nvCxnSpPr>
        <p:spPr>
          <a:xfrm>
            <a:off x="9322950" y="2659904"/>
            <a:ext cx="0" cy="1532860"/>
          </a:xfrm>
          <a:prstGeom prst="line"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09" name="文本框 4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7974928" y="2087610"/>
            <a:ext cx="443269" cy="369332"/>
          </a:xfrm>
          <a:prstGeom prst="rect"/>
          <a:blipFill>
            <a:blip xmlns:r="http://schemas.openxmlformats.org/officeDocument/2006/relationships" r:embed="rId1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10" name="文本框 4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9384059" y="2087610"/>
            <a:ext cx="443269" cy="369332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11" name="文本框 4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7389393" y="3432085"/>
            <a:ext cx="443269" cy="369332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12" name="文本框 4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9921809" y="3326087"/>
            <a:ext cx="443269" cy="369332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13" name="文本框 4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7923124" y="4287185"/>
            <a:ext cx="443269" cy="369332"/>
          </a:xfrm>
          <a:prstGeom prst="rect"/>
          <a:blipFill>
            <a:blip xmlns:r="http://schemas.openxmlformats.org/officeDocument/2006/relationships" r:embed="rId5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14" name="文本框 49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9308342" y="4293130"/>
            <a:ext cx="443269" cy="369332"/>
          </a:xfrm>
          <a:prstGeom prst="rect"/>
          <a:blipFill>
            <a:blip xmlns:r="http://schemas.openxmlformats.org/officeDocument/2006/relationships" r:embed="rId6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15" name="椭圆 74"/>
          <p:cNvSpPr/>
          <p:nvPr/>
        </p:nvSpPr>
        <p:spPr>
          <a:xfrm>
            <a:off x="2676553" y="4060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16" name="椭圆 75"/>
          <p:cNvSpPr/>
          <p:nvPr/>
        </p:nvSpPr>
        <p:spPr>
          <a:xfrm>
            <a:off x="2676553" y="2313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17" name="椭圆 76"/>
          <p:cNvSpPr/>
          <p:nvPr/>
        </p:nvSpPr>
        <p:spPr>
          <a:xfrm>
            <a:off x="3688608" y="231322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18" name="椭圆 77"/>
          <p:cNvSpPr/>
          <p:nvPr/>
        </p:nvSpPr>
        <p:spPr>
          <a:xfrm>
            <a:off x="4178223" y="3208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19" name="椭圆 78"/>
          <p:cNvSpPr/>
          <p:nvPr/>
        </p:nvSpPr>
        <p:spPr>
          <a:xfrm>
            <a:off x="2177865" y="3208850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sp>
        <p:nvSpPr>
          <p:cNvPr id="1048920" name="椭圆 79"/>
          <p:cNvSpPr/>
          <p:nvPr/>
        </p:nvSpPr>
        <p:spPr>
          <a:xfrm>
            <a:off x="3688608" y="4060684"/>
            <a:ext cx="214604" cy="214604"/>
          </a:xfrm>
          <a:prstGeom prst="ellipse"/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/>
          </a:p>
        </p:txBody>
      </p:sp>
      <p:cxnSp>
        <p:nvCxnSpPr>
          <p:cNvPr id="3145856" name="直接箭头连接符 80"/>
          <p:cNvCxnSpPr>
            <a:cxnSpLocks/>
            <a:stCxn id="1048916" idx="6"/>
            <a:endCxn id="1048917" idx="2"/>
          </p:cNvCxnSpPr>
          <p:nvPr/>
        </p:nvCxnSpPr>
        <p:spPr>
          <a:xfrm>
            <a:off x="2891157" y="2420522"/>
            <a:ext cx="797451" cy="0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7" name="直接连接符 81"/>
          <p:cNvCxnSpPr>
            <a:cxnSpLocks/>
            <a:stCxn id="1048919" idx="6"/>
            <a:endCxn id="1048918" idx="2"/>
          </p:cNvCxnSpPr>
          <p:nvPr/>
        </p:nvCxnSpPr>
        <p:spPr>
          <a:xfrm>
            <a:off x="2392469" y="3316152"/>
            <a:ext cx="1785754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8" name="直接连接符 84"/>
          <p:cNvCxnSpPr>
            <a:cxnSpLocks/>
            <a:stCxn id="1048919" idx="4"/>
            <a:endCxn id="1048915" idx="1"/>
          </p:cNvCxnSpPr>
          <p:nvPr/>
        </p:nvCxnSpPr>
        <p:spPr>
          <a:xfrm>
            <a:off x="2285167" y="3423454"/>
            <a:ext cx="422814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59" name="直接连接符 85"/>
          <p:cNvCxnSpPr>
            <a:cxnSpLocks/>
            <a:stCxn id="1048920" idx="7"/>
            <a:endCxn id="1048918" idx="4"/>
          </p:cNvCxnSpPr>
          <p:nvPr/>
        </p:nvCxnSpPr>
        <p:spPr>
          <a:xfrm flipV="1">
            <a:off x="3871784" y="3423454"/>
            <a:ext cx="413741" cy="66865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60" name="直接连接符 86"/>
          <p:cNvCxnSpPr>
            <a:cxnSpLocks/>
            <a:stCxn id="1048915" idx="6"/>
            <a:endCxn id="1048920" idx="2"/>
          </p:cNvCxnSpPr>
          <p:nvPr/>
        </p:nvCxnSpPr>
        <p:spPr>
          <a:xfrm>
            <a:off x="2891157" y="4167986"/>
            <a:ext cx="797451" cy="0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61" name="直接连接符 87"/>
          <p:cNvCxnSpPr>
            <a:cxnSpLocks/>
            <a:stCxn id="1048916" idx="5"/>
            <a:endCxn id="1048918" idx="1"/>
          </p:cNvCxnSpPr>
          <p:nvPr/>
        </p:nvCxnSpPr>
        <p:spPr>
          <a:xfrm>
            <a:off x="2859729" y="2496396"/>
            <a:ext cx="1349922" cy="743882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62" name="直接连接符 88"/>
          <p:cNvCxnSpPr>
            <a:cxnSpLocks/>
            <a:stCxn id="1048917" idx="3"/>
            <a:endCxn id="1048919" idx="7"/>
          </p:cNvCxnSpPr>
          <p:nvPr/>
        </p:nvCxnSpPr>
        <p:spPr>
          <a:xfrm flipH="1">
            <a:off x="2361041" y="2496396"/>
            <a:ext cx="1358995" cy="743882"/>
          </a:xfrm>
          <a:prstGeom prst="line"/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63" name="直接连接符 89"/>
          <p:cNvCxnSpPr>
            <a:cxnSpLocks/>
            <a:stCxn id="1048916" idx="4"/>
            <a:endCxn id="1048915" idx="0"/>
          </p:cNvCxnSpPr>
          <p:nvPr/>
        </p:nvCxnSpPr>
        <p:spPr>
          <a:xfrm>
            <a:off x="2783855" y="2527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64" name="直接连接符 90"/>
          <p:cNvCxnSpPr>
            <a:cxnSpLocks/>
            <a:stCxn id="1048916" idx="4"/>
            <a:endCxn id="1048920" idx="1"/>
          </p:cNvCxnSpPr>
          <p:nvPr/>
        </p:nvCxnSpPr>
        <p:spPr>
          <a:xfrm>
            <a:off x="2783855" y="2527824"/>
            <a:ext cx="936181" cy="1564288"/>
          </a:xfrm>
          <a:prstGeom prst="line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65" name="直接连接符 91"/>
          <p:cNvCxnSpPr>
            <a:cxnSpLocks/>
            <a:stCxn id="1048917" idx="4"/>
            <a:endCxn id="1048920" idx="0"/>
          </p:cNvCxnSpPr>
          <p:nvPr/>
        </p:nvCxnSpPr>
        <p:spPr>
          <a:xfrm>
            <a:off x="3795910" y="2527824"/>
            <a:ext cx="0" cy="1532860"/>
          </a:xfrm>
          <a:prstGeom prst="line"/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21" name="文本框 92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2447888" y="1955530"/>
            <a:ext cx="443269" cy="369332"/>
          </a:xfrm>
          <a:prstGeom prst="rect"/>
          <a:blipFill>
            <a:blip xmlns:r="http://schemas.openxmlformats.org/officeDocument/2006/relationships" r:embed="rId7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22" name="文本框 9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857019" y="1955530"/>
            <a:ext cx="443269" cy="369332"/>
          </a:xfrm>
          <a:prstGeom prst="rect"/>
          <a:blipFill>
            <a:blip xmlns:r="http://schemas.openxmlformats.org/officeDocument/2006/relationships" r:embed="rId8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23" name="文本框 9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862353" y="3300005"/>
            <a:ext cx="443269" cy="369332"/>
          </a:xfrm>
          <a:prstGeom prst="rect"/>
          <a:blipFill>
            <a:blip xmlns:r="http://schemas.openxmlformats.org/officeDocument/2006/relationships" r:embed="rId9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24" name="文本框 9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4394769" y="3194007"/>
            <a:ext cx="443269" cy="369332"/>
          </a:xfrm>
          <a:prstGeom prst="rect"/>
          <a:blipFill>
            <a:blip xmlns:r="http://schemas.openxmlformats.org/officeDocument/2006/relationships" r:embed="rId10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25" name="文本框 9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2396084" y="4155105"/>
            <a:ext cx="443269" cy="369332"/>
          </a:xfrm>
          <a:prstGeom prst="rect"/>
          <a:blipFill>
            <a:blip xmlns:r="http://schemas.openxmlformats.org/officeDocument/2006/relationships" r:embed="rId11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26" name="文本框 9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781302" y="4161050"/>
            <a:ext cx="443269" cy="369332"/>
          </a:xfrm>
          <a:prstGeom prst="rect"/>
          <a:blipFill>
            <a:blip xmlns:r="http://schemas.openxmlformats.org/officeDocument/2006/relationships" r:embed="rId12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cxnSp>
        <p:nvCxnSpPr>
          <p:cNvPr id="3145866" name="直接箭头连接符 99"/>
          <p:cNvCxnSpPr>
            <a:cxnSpLocks/>
            <a:stCxn id="1048916" idx="3"/>
            <a:endCxn id="1048919" idx="0"/>
          </p:cNvCxnSpPr>
          <p:nvPr/>
        </p:nvCxnSpPr>
        <p:spPr>
          <a:xfrm flipH="1">
            <a:off x="2285167" y="2496396"/>
            <a:ext cx="422814" cy="712454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67" name="直接箭头连接符 103"/>
          <p:cNvCxnSpPr>
            <a:cxnSpLocks/>
            <a:stCxn id="1048918" idx="1"/>
          </p:cNvCxnSpPr>
          <p:nvPr/>
        </p:nvCxnSpPr>
        <p:spPr>
          <a:xfrm flipH="1" flipV="1">
            <a:off x="3866469" y="2508038"/>
            <a:ext cx="343182" cy="732240"/>
          </a:xfrm>
          <a:prstGeom prst="straightConnector1"/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  <a:noFill/>
        </p:spPr>
        <p:txBody>
          <a:bodyPr/>
          <a:lstStyle>
            <a:lvl1pPr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indent="-380990" marL="990575"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indent="-304792" marL="1523962"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indent="-304792" marL="2133547"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indent="-304792" marL="2743131"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eaLnBrk="0" fontAlgn="base" hangingPunct="0" indent="-304792" marL="3352716">
              <a:spcBef>
                <a:spcPct val="0"/>
              </a:spcBef>
              <a:spcAft>
                <a:spcPct val="0"/>
              </a:spcAft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eaLnBrk="0" fontAlgn="base" hangingPunct="0" indent="-304792" marL="3962301">
              <a:spcBef>
                <a:spcPct val="0"/>
              </a:spcBef>
              <a:spcAft>
                <a:spcPct val="0"/>
              </a:spcAft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eaLnBrk="0" fontAlgn="base" hangingPunct="0" indent="-304792" marL="4571886">
              <a:spcBef>
                <a:spcPct val="0"/>
              </a:spcBef>
              <a:spcAft>
                <a:spcPct val="0"/>
              </a:spcAft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eaLnBrk="0" fontAlgn="base" hangingPunct="0" indent="-304792" marL="5181470">
              <a:spcBef>
                <a:spcPct val="0"/>
              </a:spcBef>
              <a:spcAft>
                <a:spcPct val="0"/>
              </a:spcAft>
              <a:defRPr b="1" sz="3200" kumimoj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844CD3F4-7733-4D5A-88C8-C39AD0C26C67}" type="slidenum">
              <a:rPr altLang="en-US" b="0" sz="1867" kumimoji="0" lang="zh-CN">
                <a:solidFill>
                  <a:schemeClr val="bg2"/>
                </a:solidFill>
                <a:cs typeface="Times New Roman" panose="02020603050405020304" pitchFamily="18" charset="0"/>
              </a:rPr>
              <a:t>31</a:t>
            </a:fld>
            <a:endParaRPr altLang="zh-CN" b="0" dirty="0" sz="1867" kumimoji="0" lang="en-US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048934" name="TextBox 7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 bwMode="auto">
          <a:xfrm>
            <a:off x="455090" y="1752622"/>
            <a:ext cx="11281833" cy="1405641"/>
          </a:xfrm>
          <a:prstGeom prst="rect"/>
          <a:blipFill>
            <a:blip xmlns:r="http://schemas.openxmlformats.org/officeDocument/2006/relationships" r:embed="rId1"/>
            <a:stretch>
              <a:fillRect t="-8261" r="-216" b="-19565"/>
            </a:stretch>
          </a:blipFill>
          <a:ln w="9525">
            <a:noFill/>
            <a:miter lim="800000"/>
            <a:headEnd/>
            <a:tailEnd/>
          </a:ln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935" name="Rectangle 3"/>
          <p:cNvSpPr>
            <a:spLocks noChangeArrowheads="1"/>
          </p:cNvSpPr>
          <p:nvPr/>
        </p:nvSpPr>
        <p:spPr bwMode="auto">
          <a:xfrm>
            <a:off x="687440" y="3437662"/>
            <a:ext cx="10464800" cy="172819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61384" lIns="122767" rIns="122767" tIns="61384"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altLang="zh-CN" dirty="0" sz="2667" lang="en-US">
              <a:ea typeface="微软雅黑 Light" panose="020B0502040204020203" pitchFamily="34" charset="-122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altLang="zh-CN" dirty="0" sz="2667" lang="en-US">
              <a:ea typeface="微软雅黑 Light" panose="020B0502040204020203" pitchFamily="34" charset="-122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altLang="zh-CN" dirty="0" sz="2667" lang="en-US">
              <a:ea typeface="微软雅黑 Light" panose="020B0502040204020203" pitchFamily="34" charset="-122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altLang="zh-CN" dirty="0" sz="2667" lang="en-US">
              <a:ea typeface="微软雅黑 Light" panose="020B0502040204020203" pitchFamily="34" charset="-122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altLang="zh-CN" dirty="0" sz="2667" lang="zh-CN">
              <a:effectLst>
                <a:outerShdw algn="tl" blurRad="38100" dir="2700000" dist="38100">
                  <a:srgbClr val="C0C0C0"/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48936" name="Subtitle 8"/>
          <p:cNvSpPr txBox="1"/>
          <p:nvPr/>
        </p:nvSpPr>
        <p:spPr>
          <a:xfrm>
            <a:off x="3201257" y="6049796"/>
            <a:ext cx="4998295" cy="540296"/>
          </a:xfrm>
          <a:prstGeom prst="rect"/>
        </p:spPr>
        <p:txBody>
          <a:bodyPr>
            <a:noAutofit/>
          </a:bodyPr>
          <a:lstStyle>
            <a:defPPr>
              <a:defRPr lang="zh-CN"/>
            </a:defPPr>
            <a:lvl1pPr algn="ctr">
              <a:defRPr sz="1600" kumimoji="1">
                <a:solidFill>
                  <a:srgbClr val="FFFFFF"/>
                </a:solidFill>
              </a:defRPr>
            </a:lvl1pPr>
          </a:lstStyle>
          <a:p>
            <a:pPr algn="ctr" lvl="0"/>
            <a:r>
              <a:rPr altLang="en-US" dirty="0" sz="3200" lang="zh-CN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altLang="en-US" dirty="0" sz="3200" lang="zh-CN">
                <a:solidFill>
                  <a:srgbClr val="FF66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48937" name="AutoShape 2" descr="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altLang="en-US" lang="zh-CN"/>
          </a:p>
        </p:txBody>
      </p:sp>
      <p:pic>
        <p:nvPicPr>
          <p:cNvPr id="2097184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178809" y="3693193"/>
            <a:ext cx="9973431" cy="361658"/>
          </a:xfrm>
          <a:prstGeom prst="rect"/>
        </p:spPr>
      </p:pic>
      <p:pic>
        <p:nvPicPr>
          <p:cNvPr id="2097185" name="Picture 2" descr="https://gimg2.baidu.com/image_search/src=http%3A%2F%2Fpic3.zhimg.com%2Fv2-ebb67cb56847123a7660e3d498546066_1200x500.jpg&amp;refer=http%3A%2F%2Fpic3.zhimg.com&amp;app=2002&amp;size=f9999,10000&amp;q=a80&amp;n=0&amp;g=0n&amp;fmt=jpeg?sec=1640259047&amp;t=c9ec41db0ffdc95dd4f8e26c99c8e32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494733" y="4773259"/>
            <a:ext cx="1960601" cy="1971585"/>
          </a:xfrm>
          <a:prstGeom prst="rect"/>
          <a:noFill/>
        </p:spPr>
      </p:pic>
      <p:pic>
        <p:nvPicPr>
          <p:cNvPr id="2097186" name="Picture 2" descr="https://bkimg.cdn.bcebos.com/pic/03087bf40ad162d92c82699d18dfa9ec8b13cdc7?x-bce-process=image/watermark,image_d2F0ZXIvYmFpa2U4MA==,g_7,xp_5,yp_5/format,f_auto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039805" y="4784997"/>
            <a:ext cx="1702159" cy="1702159"/>
          </a:xfrm>
          <a:prstGeom prst="rect"/>
          <a:noFill/>
        </p:spPr>
      </p:pic>
      <p:pic>
        <p:nvPicPr>
          <p:cNvPr id="2097187" name="Picture 8" descr="https://gimg2.baidu.com/image_search/src=http%3A%2F%2Fimg.mp.itc.cn%2Fupload%2F20170618%2F47b2fcd06720473699889bbc797b3586_th.jpg&amp;refer=http%3A%2F%2Fimg.mp.itc.cn&amp;app=2002&amp;size=f9999,10000&amp;q=a80&amp;n=0&amp;g=0n&amp;fmt=auto?sec=1651735296&amp;t=72c16c0c02103c2366501efd90beed3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943600" y="4670183"/>
            <a:ext cx="2282133" cy="1730617"/>
          </a:xfrm>
          <a:prstGeom prst="rect"/>
          <a:noFill/>
        </p:spPr>
      </p:pic>
      <p:pic>
        <p:nvPicPr>
          <p:cNvPr id="2097188" name="Picture 10" descr="https://gimg2.baidu.com/image_search/src=http%3A%2F%2Fwww.dezo-china.com%2Fuploadfile%2F2015%2F1126%2F20151126111637961.png&amp;refer=http%3A%2F%2Fwww.dezo-china.com&amp;app=2002&amp;size=f9999,10000&amp;q=a80&amp;n=0&amp;g=0n&amp;fmt=auto?sec=1651735338&amp;t=ba07e235d150ca48c7bce6d2d0db056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8575755" y="4704392"/>
            <a:ext cx="1705181" cy="1782764"/>
          </a:xfrm>
          <a:prstGeom prst="rect"/>
          <a:noFill/>
        </p:spPr>
      </p:pic>
      <p:sp>
        <p:nvSpPr>
          <p:cNvPr id="1048938" name="AutoShape 12" descr="https://icde2022.ieeecomputer.my/wp-content/uploads/2021/06/logo-ICDE2022-COLOR-1-horizontal-2-185x70px.png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altLang="en-US" lang="zh-CN"/>
          </a:p>
        </p:txBody>
      </p:sp>
      <p:sp>
        <p:nvSpPr>
          <p:cNvPr id="1048939" name="矩形 9"/>
          <p:cNvSpPr/>
          <p:nvPr/>
        </p:nvSpPr>
        <p:spPr>
          <a:xfrm>
            <a:off x="4218893" y="508241"/>
            <a:ext cx="3472180" cy="891541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altLang="zh-CN" b="1" cap="none" dirty="0" sz="5400" lang="en-US" spc="0">
                <a:solidFill>
                  <a:schemeClr val="accent4"/>
                </a:solidFill>
                <a:effectLst/>
              </a:rPr>
              <a:t>ICDE 2022</a:t>
            </a:r>
            <a:endParaRPr altLang="en-US" b="1" cap="none" dirty="0" sz="5400" lang="zh-CN" spc="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ransition advTm="2447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Motivations and Applications</a:t>
            </a:r>
            <a:endParaRPr altLang="en-US" dirty="0" lang="zh-CN"/>
          </a:p>
        </p:txBody>
      </p:sp>
      <p:sp>
        <p:nvSpPr>
          <p:cNvPr id="1048611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blipFill>
            <a:blip xmlns:r="http://schemas.openxmlformats.org/officeDocument/2006/relationships" r:embed="rId1"/>
            <a:stretch>
              <a:fillRect l="-1043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58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405909" y="4318539"/>
            <a:ext cx="2886075" cy="2543175"/>
          </a:xfrm>
          <a:prstGeom prst="rect"/>
        </p:spPr>
      </p:pic>
      <p:sp>
        <p:nvSpPr>
          <p:cNvPr id="1048612" name="椭圆 4"/>
          <p:cNvSpPr/>
          <p:nvPr/>
        </p:nvSpPr>
        <p:spPr>
          <a:xfrm rot="459902">
            <a:off x="1914068" y="4694448"/>
            <a:ext cx="698063" cy="1890225"/>
          </a:xfrm>
          <a:prstGeom prst="ellipse"/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13" name="文本框 5"/>
          <p:cNvSpPr txBox="1"/>
          <p:nvPr/>
        </p:nvSpPr>
        <p:spPr>
          <a:xfrm>
            <a:off x="689219" y="5085187"/>
            <a:ext cx="1079521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lang="en-US">
                <a:solidFill>
                  <a:srgbClr val="00B050"/>
                </a:solidFill>
              </a:rPr>
              <a:t>3-clique</a:t>
            </a:r>
            <a:endParaRPr altLang="en-US" b="1" dirty="0" lang="zh-CN">
              <a:solidFill>
                <a:srgbClr val="00B050"/>
              </a:solidFill>
            </a:endParaRPr>
          </a:p>
        </p:txBody>
      </p:sp>
      <p:sp>
        <p:nvSpPr>
          <p:cNvPr id="1048614" name="椭圆 6"/>
          <p:cNvSpPr/>
          <p:nvPr/>
        </p:nvSpPr>
        <p:spPr>
          <a:xfrm rot="8926193">
            <a:off x="2562709" y="4382498"/>
            <a:ext cx="1112303" cy="2182292"/>
          </a:xfrm>
          <a:prstGeom prst="ellipse"/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15" name="文本框 7"/>
          <p:cNvSpPr txBox="1"/>
          <p:nvPr/>
        </p:nvSpPr>
        <p:spPr>
          <a:xfrm>
            <a:off x="3498903" y="4656338"/>
            <a:ext cx="1079521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lang="en-US">
                <a:solidFill>
                  <a:srgbClr val="0070C0"/>
                </a:solidFill>
              </a:rPr>
              <a:t>4-clique</a:t>
            </a:r>
            <a:endParaRPr altLang="en-US" b="1" dirty="0" lang="zh-CN">
              <a:solidFill>
                <a:srgbClr val="0070C0"/>
              </a:solidFill>
            </a:endParaRPr>
          </a:p>
        </p:txBody>
      </p:sp>
      <p:sp>
        <p:nvSpPr>
          <p:cNvPr id="1048616" name="文本框 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5228130" y="4841004"/>
            <a:ext cx="5321353" cy="923330"/>
          </a:xfrm>
          <a:prstGeom prst="rect"/>
          <a:blipFill>
            <a:blip xmlns:r="http://schemas.openxmlformats.org/officeDocument/2006/relationships" r:embed="rId3"/>
            <a:stretch>
              <a:fillRect l="-103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Motivations and Applications</a:t>
            </a:r>
            <a:endParaRPr altLang="en-US" dirty="0" lang="zh-CN"/>
          </a:p>
        </p:txBody>
      </p:sp>
      <p:sp>
        <p:nvSpPr>
          <p:cNvPr id="1048621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5833" lnSpcReduction="10000"/>
          </a:bodyPr>
          <a:p>
            <a:pPr>
              <a:lnSpc>
                <a:spcPct val="150000"/>
              </a:lnSpc>
            </a:pPr>
            <a:r>
              <a:rPr altLang="zh-CN" dirty="0" lang="en-US"/>
              <a:t>Graph data is everywhere</a:t>
            </a:r>
          </a:p>
          <a:p>
            <a:pPr lvl="1">
              <a:lnSpc>
                <a:spcPct val="150000"/>
              </a:lnSpc>
            </a:pPr>
            <a:r>
              <a:rPr altLang="zh-CN" dirty="0" lang="en-US"/>
              <a:t>Social network, biological network, finance...</a:t>
            </a:r>
          </a:p>
          <a:p>
            <a:pPr>
              <a:lnSpc>
                <a:spcPct val="150000"/>
              </a:lnSpc>
            </a:pPr>
            <a:r>
              <a:rPr altLang="zh-CN" dirty="0" lang="en-US"/>
              <a:t>k-clique: common cohesive subgraph</a:t>
            </a:r>
          </a:p>
          <a:p>
            <a:pPr>
              <a:lnSpc>
                <a:spcPct val="150000"/>
              </a:lnSpc>
            </a:pPr>
            <a:r>
              <a:rPr altLang="zh-CN" dirty="0" lang="en-US"/>
              <a:t>Applications:</a:t>
            </a:r>
          </a:p>
          <a:p>
            <a:pPr lvl="1">
              <a:lnSpc>
                <a:spcPct val="150000"/>
              </a:lnSpc>
            </a:pPr>
            <a:r>
              <a:rPr altLang="zh-CN" dirty="0" lang="en-US"/>
              <a:t>Detect overlapping communities with k-clique percolation </a:t>
            </a:r>
          </a:p>
          <a:p>
            <a:pPr lvl="1">
              <a:lnSpc>
                <a:spcPct val="150000"/>
              </a:lnSpc>
            </a:pPr>
            <a:r>
              <a:rPr altLang="zh-CN" dirty="0" lang="en-US"/>
              <a:t>Spam-link farms in web graphs</a:t>
            </a:r>
          </a:p>
          <a:p>
            <a:pPr lvl="1">
              <a:lnSpc>
                <a:spcPct val="150000"/>
              </a:lnSpc>
            </a:pPr>
            <a:r>
              <a:rPr altLang="zh-CN" dirty="0" lang="en-US"/>
              <a:t>Motif detection in biological networks</a:t>
            </a:r>
          </a:p>
          <a:p>
            <a:endParaRPr altLang="en-US" dirty="0" 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Related Work</a:t>
            </a:r>
            <a:endParaRPr altLang="en-US" dirty="0" lang="zh-CN"/>
          </a:p>
        </p:txBody>
      </p:sp>
      <p:sp>
        <p:nvSpPr>
          <p:cNvPr id="1048626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blipFill>
            <a:blip xmlns:r="http://schemas.openxmlformats.org/officeDocument/2006/relationships" r:embed="rId1"/>
            <a:stretch>
              <a:fillRect l="-1043" t="-252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59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23788" y="3796296"/>
            <a:ext cx="2762250" cy="2419350"/>
          </a:xfrm>
          <a:prstGeom prst="rect"/>
        </p:spPr>
      </p:pic>
      <p:pic>
        <p:nvPicPr>
          <p:cNvPr id="2097160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805959" y="3901071"/>
            <a:ext cx="2581275" cy="2314575"/>
          </a:xfrm>
          <a:prstGeom prst="rect"/>
        </p:spPr>
      </p:pic>
      <p:sp>
        <p:nvSpPr>
          <p:cNvPr id="1048627" name="箭头: 右 5"/>
          <p:cNvSpPr/>
          <p:nvPr/>
        </p:nvSpPr>
        <p:spPr>
          <a:xfrm>
            <a:off x="4956694" y="4805945"/>
            <a:ext cx="1502228" cy="494523"/>
          </a:xfrm>
          <a:prstGeom prst="rightArrow"/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altLang="en-US" lang="zh-CN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28" name="文本框 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5035858" y="4282751"/>
            <a:ext cx="1139306" cy="523220"/>
          </a:xfrm>
          <a:prstGeom prst="rect"/>
          <a:blipFill>
            <a:blip xmlns:r="http://schemas.openxmlformats.org/officeDocument/2006/relationships" r:embed="rId4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Related Work</a:t>
            </a:r>
            <a:endParaRPr altLang="en-US" dirty="0" lang="zh-CN"/>
          </a:p>
        </p:txBody>
      </p:sp>
      <p:sp>
        <p:nvSpPr>
          <p:cNvPr id="104863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p>
            <a:r>
              <a:rPr altLang="zh-CN" dirty="0" lang="en-US"/>
              <a:t>Vertex Ordering</a:t>
            </a:r>
          </a:p>
          <a:p>
            <a:endParaRPr altLang="zh-CN" dirty="0" lang="en-US"/>
          </a:p>
          <a:p>
            <a:r>
              <a:rPr altLang="zh-CN" dirty="0" lang="en-US"/>
              <a:t>Set Intersection</a:t>
            </a:r>
          </a:p>
          <a:p>
            <a:pPr lvl="1"/>
            <a:r>
              <a:rPr altLang="zh-CN" dirty="0" lang="en-US"/>
              <a:t>Hash join</a:t>
            </a:r>
          </a:p>
          <a:p>
            <a:pPr lvl="1"/>
            <a:r>
              <a:rPr altLang="zh-CN" dirty="0" lang="en-US"/>
              <a:t>Merge join</a:t>
            </a:r>
          </a:p>
          <a:p>
            <a:pPr lvl="1"/>
            <a:r>
              <a:rPr altLang="zh-CN" dirty="0" lang="en-US"/>
              <a:t>Galloping search</a:t>
            </a:r>
          </a:p>
          <a:p>
            <a:pPr lvl="1"/>
            <a:r>
              <a:rPr altLang="zh-CN" dirty="0" lang="en-US"/>
              <a:t>SIMD instructions:</a:t>
            </a:r>
          </a:p>
          <a:p>
            <a:pPr lvl="2"/>
            <a:r>
              <a:rPr altLang="zh-CN" dirty="0" lang="en-US"/>
              <a:t>_mm_lddqu_si128(), _mm_cmpeq_epi32(), _mm_shuffle_epi32(), etc.</a:t>
            </a:r>
          </a:p>
          <a:p>
            <a:pPr indent="0" lvl="1" marL="457200">
              <a:buNone/>
            </a:pPr>
            <a:endParaRPr altLang="zh-CN" dirty="0" lang="en-US"/>
          </a:p>
          <a:p>
            <a:pPr indent="0" marL="0">
              <a:buNone/>
            </a:pPr>
            <a:endParaRPr altLang="zh-CN"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Preprocessing</a:t>
            </a:r>
            <a:endParaRPr altLang="en-US" dirty="0" lang="zh-CN"/>
          </a:p>
        </p:txBody>
      </p:sp>
      <p:sp>
        <p:nvSpPr>
          <p:cNvPr id="1048638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838200" y="1825625"/>
            <a:ext cx="10515600" cy="4351338"/>
          </a:xfrm>
          <a:blipFill>
            <a:blip xmlns:r="http://schemas.openxmlformats.org/officeDocument/2006/relationships" r:embed="rId1"/>
            <a:stretch>
              <a:fillRect l="-1043" t="-252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61" name="图片 7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31231" y="3512004"/>
            <a:ext cx="5611051" cy="2980871"/>
          </a:xfrm>
          <a:prstGeom prst="rect"/>
        </p:spPr>
      </p:pic>
      <p:cxnSp>
        <p:nvCxnSpPr>
          <p:cNvPr id="3145728" name="直接连接符 97"/>
          <p:cNvCxnSpPr>
            <a:cxnSpLocks/>
          </p:cNvCxnSpPr>
          <p:nvPr/>
        </p:nvCxnSpPr>
        <p:spPr>
          <a:xfrm>
            <a:off x="3627275" y="4040156"/>
            <a:ext cx="105747" cy="158621"/>
          </a:xfrm>
          <a:prstGeom prst="line"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98"/>
          <p:cNvCxnSpPr>
            <a:cxnSpLocks/>
          </p:cNvCxnSpPr>
          <p:nvPr/>
        </p:nvCxnSpPr>
        <p:spPr>
          <a:xfrm flipV="1">
            <a:off x="3607835" y="4037062"/>
            <a:ext cx="144625" cy="152400"/>
          </a:xfrm>
          <a:prstGeom prst="line"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102"/>
          <p:cNvCxnSpPr>
            <a:cxnSpLocks/>
          </p:cNvCxnSpPr>
          <p:nvPr/>
        </p:nvCxnSpPr>
        <p:spPr>
          <a:xfrm>
            <a:off x="3039446" y="4553339"/>
            <a:ext cx="105747" cy="158621"/>
          </a:xfrm>
          <a:prstGeom prst="line"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103"/>
          <p:cNvCxnSpPr>
            <a:cxnSpLocks/>
          </p:cNvCxnSpPr>
          <p:nvPr/>
        </p:nvCxnSpPr>
        <p:spPr>
          <a:xfrm flipV="1">
            <a:off x="3020006" y="4550245"/>
            <a:ext cx="144625" cy="152400"/>
          </a:xfrm>
          <a:prstGeom prst="line"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104"/>
          <p:cNvCxnSpPr>
            <a:cxnSpLocks/>
          </p:cNvCxnSpPr>
          <p:nvPr/>
        </p:nvCxnSpPr>
        <p:spPr>
          <a:xfrm>
            <a:off x="4280418" y="3963956"/>
            <a:ext cx="105747" cy="158621"/>
          </a:xfrm>
          <a:prstGeom prst="line"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105"/>
          <p:cNvCxnSpPr>
            <a:cxnSpLocks/>
          </p:cNvCxnSpPr>
          <p:nvPr/>
        </p:nvCxnSpPr>
        <p:spPr>
          <a:xfrm flipV="1">
            <a:off x="4260978" y="3960862"/>
            <a:ext cx="144625" cy="152400"/>
          </a:xfrm>
          <a:prstGeom prst="line"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直接连接符 106"/>
          <p:cNvCxnSpPr>
            <a:cxnSpLocks/>
          </p:cNvCxnSpPr>
          <p:nvPr/>
        </p:nvCxnSpPr>
        <p:spPr>
          <a:xfrm>
            <a:off x="5049294" y="4201871"/>
            <a:ext cx="105747" cy="158621"/>
          </a:xfrm>
          <a:prstGeom prst="line"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连接符 107"/>
          <p:cNvCxnSpPr>
            <a:cxnSpLocks/>
          </p:cNvCxnSpPr>
          <p:nvPr/>
        </p:nvCxnSpPr>
        <p:spPr>
          <a:xfrm flipV="1">
            <a:off x="5029854" y="4198777"/>
            <a:ext cx="144625" cy="152400"/>
          </a:xfrm>
          <a:prstGeom prst="line"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9" name="文本框 108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9276080" y="4360492"/>
            <a:ext cx="1503680" cy="523220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/>
              <a:t>Preprocessing</a:t>
            </a:r>
            <a:endParaRPr altLang="en-US" dirty="0" lang="zh-CN"/>
          </a:p>
        </p:txBody>
      </p:sp>
      <p:sp>
        <p:nvSpPr>
          <p:cNvPr id="1048644" name="内容占位符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838200" y="1825625"/>
            <a:ext cx="10515600" cy="4351338"/>
          </a:xfrm>
          <a:blipFill>
            <a:blip xmlns:r="http://schemas.openxmlformats.org/officeDocument/2006/relationships" r:embed="rId1"/>
            <a:stretch>
              <a:fillRect l="-1043" t="-2521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62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28899" y="3528060"/>
            <a:ext cx="5612400" cy="2972336"/>
          </a:xfrm>
          <a:prstGeom prst="rect"/>
        </p:spPr>
      </p:pic>
      <p:sp>
        <p:nvSpPr>
          <p:cNvPr id="1048645" name="文本框 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9276080" y="4360492"/>
            <a:ext cx="1503680" cy="523220"/>
          </a:xfrm>
          <a:prstGeom prst="rect"/>
          <a:blipFill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yzer0</dc:creator>
  <cp:lastModifiedBy>yzer0</cp:lastModifiedBy>
  <dcterms:created xsi:type="dcterms:W3CDTF">2022-04-04T14:25:54Z</dcterms:created>
  <dcterms:modified xsi:type="dcterms:W3CDTF">2022-07-14T04:18:01Z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b113d3e51f0f4d748872b33e68e6769c</vt:lpwstr>
  </property>
</Properties>
</file>