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80" r:id="rId2"/>
  </p:sldMasterIdLst>
  <p:notesMasterIdLst>
    <p:notesMasterId r:id="rId35"/>
  </p:notesMasterIdLst>
  <p:sldIdLst>
    <p:sldId id="704" r:id="rId3"/>
    <p:sldId id="419" r:id="rId4"/>
    <p:sldId id="694" r:id="rId5"/>
    <p:sldId id="695" r:id="rId6"/>
    <p:sldId id="699" r:id="rId7"/>
    <p:sldId id="698" r:id="rId8"/>
    <p:sldId id="401" r:id="rId9"/>
    <p:sldId id="729" r:id="rId10"/>
    <p:sldId id="728" r:id="rId11"/>
    <p:sldId id="696" r:id="rId12"/>
    <p:sldId id="697" r:id="rId13"/>
    <p:sldId id="621" r:id="rId14"/>
    <p:sldId id="700" r:id="rId15"/>
    <p:sldId id="701" r:id="rId16"/>
    <p:sldId id="458" r:id="rId17"/>
    <p:sldId id="705" r:id="rId18"/>
    <p:sldId id="462" r:id="rId19"/>
    <p:sldId id="723" r:id="rId20"/>
    <p:sldId id="706" r:id="rId21"/>
    <p:sldId id="725" r:id="rId22"/>
    <p:sldId id="727" r:id="rId23"/>
    <p:sldId id="724" r:id="rId24"/>
    <p:sldId id="708" r:id="rId25"/>
    <p:sldId id="726" r:id="rId26"/>
    <p:sldId id="730" r:id="rId27"/>
    <p:sldId id="477" r:id="rId28"/>
    <p:sldId id="712" r:id="rId29"/>
    <p:sldId id="721" r:id="rId30"/>
    <p:sldId id="715" r:id="rId31"/>
    <p:sldId id="722" r:id="rId32"/>
    <p:sldId id="720" r:id="rId33"/>
    <p:sldId id="6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3A6"/>
    <a:srgbClr val="404040"/>
    <a:srgbClr val="FF0000"/>
    <a:srgbClr val="FFFFFF"/>
    <a:srgbClr val="BBC9A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49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B5A6-4ED5-43DE-985F-63328C601E9C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F969-8B5A-4752-A004-0C2C6F256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00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28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18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645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18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535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14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129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D0FE3-373A-40B2-9602-9A5BFAE1B9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923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b="0" i="0" u="none" strike="noStrike" baseline="0" dirty="0">
              <a:latin typeface="LinLibertineT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722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800" b="0" i="0" u="none" strike="noStrike" baseline="0" dirty="0">
              <a:latin typeface="LinLibertineT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985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i="0" dirty="0" smtClean="0"/>
                  <a:t>It is intuitive that for a given </a:t>
                </a:r>
                <a14:m>
                  <m:oMath xmlns:m="http://schemas.openxmlformats.org/officeDocument/2006/math">
                    <m:r>
                      <a:rPr lang="zh-CN" alt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3600" i="0" dirty="0" smtClean="0"/>
                  <a:t> </a:t>
                </a:r>
                <a:r>
                  <a:rPr lang="en-US" altLang="zh-CN" sz="3600" i="0" dirty="0"/>
                  <a:t>value, we can build </a:t>
                </a:r>
                <a:r>
                  <a:rPr lang="en-US" altLang="zh-CN" sz="3600" i="0" dirty="0" smtClean="0"/>
                  <a:t>an</a:t>
                </a:r>
                <a14:m>
                  <m:oMath xmlns:m="http://schemas.openxmlformats.org/officeDocument/2006/math">
                    <m:r>
                      <a:rPr lang="en-US" altLang="zh-CN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3600" i="0" dirty="0" smtClean="0"/>
                  <a:t>-</a:t>
                </a:r>
                <a:r>
                  <a:rPr lang="en-US" altLang="zh-CN" sz="3600" i="0" dirty="0"/>
                  <a:t>index to store the vertices in all </a:t>
                </a:r>
                <a14:m>
                  <m:oMath xmlns:m="http://schemas.openxmlformats.org/officeDocument/2006/math">
                    <m:r>
                      <a:rPr lang="en-US" altLang="zh-CN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36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36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cores</a:t>
                </a:r>
                <a:r>
                  <a:rPr lang="en-US" altLang="zh-CN" sz="3600" i="0" dirty="0" smtClean="0"/>
                  <a:t> </a:t>
                </a:r>
                <a:r>
                  <a:rPr lang="en-US" altLang="zh-CN" sz="3600" i="0" dirty="0"/>
                  <a:t>(with </a:t>
                </a:r>
                <a:r>
                  <a:rPr lang="en-US" altLang="zh-CN" sz="3600" i="0" dirty="0" smtClean="0"/>
                  <a:t>the same</a:t>
                </a:r>
                <a14:m>
                  <m:oMath xmlns:m="http://schemas.openxmlformats.org/officeDocument/2006/math">
                    <m:r>
                      <a:rPr lang="en-US" altLang="zh-CN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3600" i="0" dirty="0" smtClean="0"/>
                  <a:t>), </a:t>
                </a:r>
                <a:r>
                  <a:rPr lang="en-US" altLang="zh-CN" sz="3600" i="0" dirty="0"/>
                  <a:t>whose structure is similar to the </a:t>
                </a:r>
                <a:r>
                  <a:rPr lang="en-US" altLang="zh-CN" sz="3600" i="0" dirty="0" err="1"/>
                  <a:t>bicore</a:t>
                </a:r>
                <a:r>
                  <a:rPr lang="en-US" altLang="zh-CN" sz="3600" i="0" dirty="0"/>
                  <a:t> </a:t>
                </a:r>
                <a:r>
                  <a:rPr lang="en-US" altLang="zh-CN" sz="3600" i="0" dirty="0" smtClean="0"/>
                  <a:t>index [7]. For the…we e can compute the </a:t>
                </a:r>
                <a14:m>
                  <m:oMath xmlns:m="http://schemas.openxmlformats.org/officeDocument/2006/math">
                    <m:r>
                      <a:rPr lang="en-US" altLang="zh-CN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36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36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en-US" altLang="zh-CN" sz="3600" i="0" dirty="0" smtClean="0"/>
                  <a:t> </a:t>
                </a:r>
                <a:r>
                  <a:rPr lang="en-US" altLang="zh-CN" sz="3600" i="0" dirty="0"/>
                  <a:t>from the intermediate results fetched </a:t>
                </a:r>
                <a:r>
                  <a:rPr lang="en-US" altLang="zh-CN" sz="3600" i="0" dirty="0" smtClean="0"/>
                  <a:t>from the </a:t>
                </a:r>
                <a:r>
                  <a:rPr lang="en-US" altLang="zh-CN" sz="3600" i="0" dirty="0"/>
                  <a:t>constructed </a:t>
                </a:r>
                <a:r>
                  <a:rPr lang="en-US" altLang="zh-CN" sz="3600" i="0" dirty="0" smtClean="0"/>
                  <a:t>indexes.</a:t>
                </a:r>
              </a:p>
              <a:p>
                <a:endParaRPr lang="en-US" altLang="zh-CN" sz="36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600" i="0" dirty="0" smtClean="0"/>
                  <a:t>It is intuitive that for a given </a:t>
                </a:r>
                <a:r>
                  <a:rPr lang="zh-CN" altLang="en-US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𝜂</a:t>
                </a:r>
                <a:r>
                  <a:rPr lang="en-US" altLang="zh-CN" sz="3600" i="0" dirty="0" smtClean="0"/>
                  <a:t> </a:t>
                </a:r>
                <a:r>
                  <a:rPr lang="en-US" altLang="zh-CN" sz="3600" i="0" dirty="0"/>
                  <a:t>value, we can build </a:t>
                </a:r>
                <a:r>
                  <a:rPr lang="en-US" altLang="zh-CN" sz="3600" i="0" dirty="0" smtClean="0"/>
                  <a:t>an</a:t>
                </a:r>
                <a:r>
                  <a:rPr lang="en-US" altLang="zh-CN" sz="3600" b="0" i="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zh-CN" altLang="en-US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𝜂</a:t>
                </a:r>
                <a:r>
                  <a:rPr lang="en-US" altLang="zh-CN" sz="3600" i="0" dirty="0" smtClean="0"/>
                  <a:t>-</a:t>
                </a:r>
                <a:r>
                  <a:rPr lang="en-US" altLang="zh-CN" sz="3600" i="0" dirty="0"/>
                  <a:t>index to store the vertices in all </a:t>
                </a:r>
                <a:r>
                  <a:rPr lang="en-US" altLang="zh-CN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(</a:t>
                </a:r>
                <a:r>
                  <a:rPr lang="zh-CN" altLang="en-US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𝜂</a:t>
                </a:r>
                <a:r>
                  <a:rPr lang="en-US" altLang="zh-CN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r>
                  <a:rPr lang="en-US" altLang="zh-CN" sz="36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36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cores</a:t>
                </a:r>
                <a:r>
                  <a:rPr lang="en-US" altLang="zh-CN" sz="3600" i="0" dirty="0" smtClean="0"/>
                  <a:t> </a:t>
                </a:r>
                <a:r>
                  <a:rPr lang="en-US" altLang="zh-CN" sz="3600" i="0" dirty="0"/>
                  <a:t>(with </a:t>
                </a:r>
                <a:r>
                  <a:rPr lang="en-US" altLang="zh-CN" sz="3600" i="0" dirty="0" smtClean="0"/>
                  <a:t>the same</a:t>
                </a:r>
                <a:r>
                  <a:rPr lang="en-US" altLang="zh-CN" sz="3600" b="0" i="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zh-CN" altLang="en-US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𝜂</a:t>
                </a:r>
                <a:r>
                  <a:rPr lang="en-US" altLang="zh-CN" sz="3600" i="0" dirty="0" smtClean="0"/>
                  <a:t>), </a:t>
                </a:r>
                <a:r>
                  <a:rPr lang="en-US" altLang="zh-CN" sz="3600" i="0" dirty="0"/>
                  <a:t>whose structure is similar to the </a:t>
                </a:r>
                <a:r>
                  <a:rPr lang="en-US" altLang="zh-CN" sz="3600" i="0" dirty="0" err="1"/>
                  <a:t>bicore</a:t>
                </a:r>
                <a:r>
                  <a:rPr lang="en-US" altLang="zh-CN" sz="3600" i="0" dirty="0"/>
                  <a:t> </a:t>
                </a:r>
                <a:r>
                  <a:rPr lang="en-US" altLang="zh-CN" sz="3600" i="0" dirty="0" smtClean="0"/>
                  <a:t>index [7]. For the…we e can compute the </a:t>
                </a:r>
                <a:r>
                  <a:rPr lang="en-US" altLang="zh-CN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(</a:t>
                </a:r>
                <a:r>
                  <a:rPr lang="zh-CN" altLang="en-US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𝜂</a:t>
                </a:r>
                <a:r>
                  <a:rPr lang="en-US" altLang="zh-CN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r>
                  <a:rPr lang="en-US" altLang="zh-CN" sz="36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36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en-US" altLang="zh-CN" sz="3600" i="0" dirty="0" smtClean="0"/>
                  <a:t> </a:t>
                </a:r>
                <a:r>
                  <a:rPr lang="en-US" altLang="zh-CN" sz="3600" i="0" dirty="0"/>
                  <a:t>from the intermediate results fetched </a:t>
                </a:r>
                <a:r>
                  <a:rPr lang="en-US" altLang="zh-CN" sz="3600" i="0" dirty="0" smtClean="0"/>
                  <a:t>from the </a:t>
                </a:r>
                <a:r>
                  <a:rPr lang="en-US" altLang="zh-CN" sz="3600" i="0" dirty="0"/>
                  <a:t>constructed </a:t>
                </a:r>
                <a:r>
                  <a:rPr lang="en-US" altLang="zh-CN" sz="3600" i="0" dirty="0" smtClean="0"/>
                  <a:t>indexes.</a:t>
                </a:r>
              </a:p>
              <a:p>
                <a:endParaRPr lang="en-US" altLang="zh-CN" sz="36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86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623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820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3600" i="0" dirty="0" smtClean="0"/>
                  <a:t>We </a:t>
                </a:r>
                <a:r>
                  <a:rPr lang="en-US" altLang="zh-CN" sz="3600" i="0" dirty="0"/>
                  <a:t>can estimate the ability of answering </a:t>
                </a:r>
                <a:r>
                  <a:rPr lang="en-US" altLang="zh-CN" sz="3600" i="0" dirty="0" smtClean="0"/>
                  <a:t>queries using </a:t>
                </a:r>
                <a:r>
                  <a:rPr lang="en-US" altLang="zh-CN" sz="3600" i="0" dirty="0"/>
                  <a:t>the</a:t>
                </a:r>
                <a14:m>
                  <m:oMath xmlns:m="http://schemas.openxmlformats.org/officeDocument/2006/math">
                    <m:r>
                      <a:rPr lang="en-US" altLang="zh-CN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3600" i="0" dirty="0" smtClean="0"/>
                  <a:t>-</a:t>
                </a:r>
                <a:r>
                  <a:rPr lang="en-US" altLang="zh-CN" sz="3600" i="0" dirty="0"/>
                  <a:t>indexes (using </a:t>
                </a:r>
                <a14:m>
                  <m:oMath xmlns:m="http://schemas.openxmlformats.org/officeDocument/2006/math">
                    <m:r>
                      <a:rPr lang="en-US" altLang="zh-CN" sz="3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CN" sz="3600" i="0" dirty="0" smtClean="0"/>
                  <a:t>) to </a:t>
                </a:r>
                <a:r>
                  <a:rPr lang="en-US" altLang="zh-CN" sz="3600" i="0" dirty="0"/>
                  <a:t>avoid building</a:t>
                </a:r>
                <a14:m>
                  <m:oMath xmlns:m="http://schemas.openxmlformats.org/officeDocument/2006/math">
                    <m:r>
                      <a:rPr lang="en-US" altLang="zh-CN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3600" i="0" dirty="0" smtClean="0"/>
                  <a:t>-indexes with </a:t>
                </a:r>
                <a:r>
                  <a:rPr lang="en-US" altLang="zh-CN" sz="3600" i="0" dirty="0"/>
                  <a:t>similar contents. </a:t>
                </a:r>
                <a:endParaRPr lang="en-US" altLang="zh-CN" sz="3600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3600" i="0" dirty="0" smtClean="0"/>
                  <a:t>We </a:t>
                </a:r>
                <a:r>
                  <a:rPr lang="en-US" altLang="zh-CN" sz="3600" i="0" dirty="0"/>
                  <a:t>can estimate the ability of answering </a:t>
                </a:r>
                <a:r>
                  <a:rPr lang="en-US" altLang="zh-CN" sz="3600" i="0" dirty="0" smtClean="0"/>
                  <a:t>queries using </a:t>
                </a:r>
                <a:r>
                  <a:rPr lang="en-US" altLang="zh-CN" sz="3600" i="0" dirty="0"/>
                  <a:t>the</a:t>
                </a:r>
                <a:r>
                  <a:rPr lang="en-US" altLang="zh-CN" sz="3600" b="0" i="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zh-CN" altLang="en-US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𝜂</a:t>
                </a:r>
                <a:r>
                  <a:rPr lang="en-US" altLang="zh-CN" sz="3600" i="0" dirty="0" smtClean="0"/>
                  <a:t>-</a:t>
                </a:r>
                <a:r>
                  <a:rPr lang="en-US" altLang="zh-CN" sz="3600" i="0" dirty="0"/>
                  <a:t>indexes (using </a:t>
                </a:r>
                <a:r>
                  <a:rPr lang="en-US" altLang="zh-CN" sz="3600" i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𝑇</a:t>
                </a:r>
                <a:r>
                  <a:rPr lang="en-US" altLang="zh-CN" sz="36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zh-CN" altLang="en-US" sz="3600" i="0">
                    <a:solidFill>
                      <a:srgbClr val="FF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𝜂)</a:t>
                </a:r>
                <a:r>
                  <a:rPr lang="en-US" altLang="zh-CN" sz="3600" i="0" dirty="0" smtClean="0"/>
                  <a:t>) to </a:t>
                </a:r>
                <a:r>
                  <a:rPr lang="en-US" altLang="zh-CN" sz="3600" i="0" dirty="0"/>
                  <a:t>avoid building</a:t>
                </a:r>
                <a:r>
                  <a:rPr lang="en-US" altLang="zh-CN" sz="3600" b="0" i="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zh-CN" altLang="en-US" sz="3600" i="0">
                    <a:solidFill>
                      <a:srgbClr val="0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𝜂</a:t>
                </a:r>
                <a:r>
                  <a:rPr lang="en-US" altLang="zh-CN" sz="3600" i="0" dirty="0" smtClean="0"/>
                  <a:t>-indexes with </a:t>
                </a:r>
                <a:r>
                  <a:rPr lang="en-US" altLang="zh-CN" sz="3600" i="0" dirty="0"/>
                  <a:t>similar contents. </a:t>
                </a:r>
                <a:endParaRPr lang="en-US" altLang="zh-CN" sz="36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989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713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altLang="zh-CN" sz="36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zh-CN" sz="1800" b="0" i="0" u="none" strike="noStrike" baseline="0" dirty="0">
                    <a:latin typeface="LinLibertineT"/>
                  </a:rPr>
                  <a:t>Based on these </a:t>
                </a:r>
                <a:r>
                  <a:rPr lang="en-US" altLang="zh-CN" sz="1800" b="0" i="0" u="none" strike="noStrike" baseline="0" dirty="0" err="1">
                    <a:latin typeface="LinLibertineT"/>
                  </a:rPr>
                  <a:t>obervasions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,  we propose the </a:t>
                </a:r>
                <a:r>
                  <a:rPr lang="en-US" altLang="zh-CN" sz="4000" dirty="0"/>
                  <a:t>Space-efficient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 compact index </a:t>
                </a:r>
                <a:r>
                  <a:rPr lang="en-US" altLang="zh-CN" sz="1800" b="0" i="0" u="none" strike="noStrike" baseline="0" dirty="0">
                    <a:latin typeface="txsyb"/>
                  </a:rPr>
                  <a:t>I</a:t>
                </a:r>
                <a:r>
                  <a:rPr lang="en-US" altLang="zh-CN" sz="1800" b="0" i="0" u="none" strike="noStrike" baseline="0" dirty="0">
                    <a:latin typeface="txsys"/>
                  </a:rPr>
                  <a:t>∗ 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which can not only leverage the hierarchical structure of the (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𝛼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, 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𝛽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)-core but also record the weight information of the Pareto-optimal (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𝛼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, 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𝛽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)-communities.</a:t>
                </a:r>
              </a:p>
              <a:p>
                <a:pPr algn="l"/>
                <a:endParaRPr lang="en-US" altLang="zh-CN" sz="1800" b="0" i="0" u="none" strike="noStrike" baseline="0" dirty="0">
                  <a:latin typeface="LinLibertineT"/>
                </a:endParaRPr>
              </a:p>
              <a:p>
                <a:pPr marL="0" indent="0" algn="l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3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𝕀</a:t>
                </a:r>
                <a:r>
                  <a:rPr lang="en-US" altLang="zh-CN" sz="36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^∗</a:t>
                </a:r>
                <a:r>
                  <a:rPr lang="en-US" altLang="zh-CN" sz="3600" i="0" dirty="0"/>
                  <a:t> consists of three parts,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𝑈^∗</a:t>
                </a:r>
                <a:r>
                  <a:rPr lang="en-US" altLang="zh-CN" sz="3600" i="0" dirty="0"/>
                  <a:t>,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𝐿^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∗</a:t>
                </a:r>
                <a:r>
                  <a:rPr lang="zh-CN" altLang="en-US" sz="3600" dirty="0"/>
                  <a:t> </a:t>
                </a:r>
                <a:r>
                  <a:rPr lang="en-US" altLang="zh-CN" sz="3600" i="0" dirty="0"/>
                  <a:t>and </a:t>
                </a:r>
                <a:r>
                  <a:rPr lang="en-US" altLang="zh-CN" sz="3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ℙ</a:t>
                </a:r>
                <a:r>
                  <a:rPr lang="en-US" altLang="zh-CN" sz="3600" i="0" dirty="0"/>
                  <a:t>. Here,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𝑈^∗</a:t>
                </a:r>
                <a:r>
                  <a:rPr lang="en-US" altLang="zh-CN" sz="3600" dirty="0"/>
                  <a:t> </a:t>
                </a:r>
                <a:r>
                  <a:rPr lang="en-US" altLang="zh-CN" sz="3600" i="0" dirty="0"/>
                  <a:t>and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𝐿^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∗</a:t>
                </a:r>
                <a:r>
                  <a:rPr lang="en-US" altLang="zh-CN" sz="3600" i="0" dirty="0"/>
                  <a:t> store the resulting information for each vertex in</a:t>
                </a:r>
                <a:r>
                  <a:rPr lang="en-US" altLang="zh-CN" sz="3600" i="0" baseline="0" dirty="0"/>
                  <a:t> upper layer and lower layer, and 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.</a:t>
                </a:r>
                <a:r>
                  <a:rPr lang="en-US" altLang="zh-CN" sz="3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ℙ</a:t>
                </a:r>
                <a:r>
                  <a:rPr lang="en-US" altLang="zh-CN" sz="3600" i="0" dirty="0"/>
                  <a:t> stores the resulting community weights (in decreasing order of upper weight values).</a:t>
                </a:r>
                <a:endParaRPr lang="zh-CN" altLang="en-US" sz="3600" i="0" dirty="0"/>
              </a:p>
              <a:p>
                <a:pPr algn="l"/>
                <a:endParaRPr lang="en-US" altLang="zh-CN" sz="36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924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altLang="zh-CN" sz="36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zh-CN" sz="1800" b="0" i="0" u="none" strike="noStrike" baseline="0" dirty="0">
                    <a:latin typeface="LinLibertineT"/>
                  </a:rPr>
                  <a:t>Based on these </a:t>
                </a:r>
                <a:r>
                  <a:rPr lang="en-US" altLang="zh-CN" sz="1800" b="0" i="0" u="none" strike="noStrike" baseline="0" dirty="0" err="1">
                    <a:latin typeface="LinLibertineT"/>
                  </a:rPr>
                  <a:t>obervasions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,  we propose the </a:t>
                </a:r>
                <a:r>
                  <a:rPr lang="en-US" altLang="zh-CN" sz="4000" dirty="0"/>
                  <a:t>Space-efficient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 compact index </a:t>
                </a:r>
                <a:r>
                  <a:rPr lang="en-US" altLang="zh-CN" sz="1800" b="0" i="0" u="none" strike="noStrike" baseline="0" dirty="0">
                    <a:latin typeface="txsyb"/>
                  </a:rPr>
                  <a:t>I</a:t>
                </a:r>
                <a:r>
                  <a:rPr lang="en-US" altLang="zh-CN" sz="1800" b="0" i="0" u="none" strike="noStrike" baseline="0" dirty="0">
                    <a:latin typeface="txsys"/>
                  </a:rPr>
                  <a:t>∗ 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which can not only leverage the hierarchical structure of the (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𝛼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, 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𝛽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)-core but also record the weight information of the Pareto-optimal (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𝛼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, 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𝛽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)-communities.</a:t>
                </a:r>
              </a:p>
              <a:p>
                <a:pPr algn="l"/>
                <a:endParaRPr lang="en-US" altLang="zh-CN" sz="1800" b="0" i="0" u="none" strike="noStrike" baseline="0" dirty="0">
                  <a:latin typeface="LinLibertineT"/>
                </a:endParaRPr>
              </a:p>
              <a:p>
                <a:pPr marL="0" indent="0" algn="l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3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𝕀</a:t>
                </a:r>
                <a:r>
                  <a:rPr lang="en-US" altLang="zh-CN" sz="36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^∗</a:t>
                </a:r>
                <a:r>
                  <a:rPr lang="en-US" altLang="zh-CN" sz="3600" i="0" dirty="0"/>
                  <a:t> consists of three parts,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𝑈^∗</a:t>
                </a:r>
                <a:r>
                  <a:rPr lang="en-US" altLang="zh-CN" sz="3600" i="0" dirty="0"/>
                  <a:t>,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𝐿^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∗</a:t>
                </a:r>
                <a:r>
                  <a:rPr lang="zh-CN" altLang="en-US" sz="3600" dirty="0"/>
                  <a:t> </a:t>
                </a:r>
                <a:r>
                  <a:rPr lang="en-US" altLang="zh-CN" sz="3600" i="0" dirty="0"/>
                  <a:t>and </a:t>
                </a:r>
                <a:r>
                  <a:rPr lang="en-US" altLang="zh-CN" sz="3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ℙ</a:t>
                </a:r>
                <a:r>
                  <a:rPr lang="en-US" altLang="zh-CN" sz="3600" i="0" dirty="0"/>
                  <a:t>. Here,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𝑈^∗</a:t>
                </a:r>
                <a:r>
                  <a:rPr lang="en-US" altLang="zh-CN" sz="3600" dirty="0"/>
                  <a:t> </a:t>
                </a:r>
                <a:r>
                  <a:rPr lang="en-US" altLang="zh-CN" sz="3600" i="0" dirty="0"/>
                  <a:t>and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𝐿^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∗</a:t>
                </a:r>
                <a:r>
                  <a:rPr lang="en-US" altLang="zh-CN" sz="3600" i="0" dirty="0"/>
                  <a:t> store the resulting information for each vertex in</a:t>
                </a:r>
                <a:r>
                  <a:rPr lang="en-US" altLang="zh-CN" sz="3600" i="0" baseline="0" dirty="0"/>
                  <a:t> upper layer and lower layer, and 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.</a:t>
                </a:r>
                <a:r>
                  <a:rPr lang="en-US" altLang="zh-CN" sz="3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ℙ</a:t>
                </a:r>
                <a:r>
                  <a:rPr lang="en-US" altLang="zh-CN" sz="3600" i="0" dirty="0"/>
                  <a:t> stores the resulting community weights (in decreasing order of upper weight values).</a:t>
                </a:r>
                <a:endParaRPr lang="zh-CN" altLang="en-US" sz="3600" i="0" dirty="0"/>
              </a:p>
              <a:p>
                <a:pPr algn="l"/>
                <a:endParaRPr lang="en-US" altLang="zh-CN" sz="36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629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n-US" altLang="zh-CN" sz="36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zh-CN" sz="1800" b="0" i="0" u="none" strike="noStrike" baseline="0" dirty="0">
                    <a:latin typeface="LinLibertineT"/>
                  </a:rPr>
                  <a:t>Based on these </a:t>
                </a:r>
                <a:r>
                  <a:rPr lang="en-US" altLang="zh-CN" sz="1800" b="0" i="0" u="none" strike="noStrike" baseline="0" dirty="0" err="1">
                    <a:latin typeface="LinLibertineT"/>
                  </a:rPr>
                  <a:t>obervasions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,  we propose the </a:t>
                </a:r>
                <a:r>
                  <a:rPr lang="en-US" altLang="zh-CN" sz="4000" dirty="0"/>
                  <a:t>Space-efficient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 compact index </a:t>
                </a:r>
                <a:r>
                  <a:rPr lang="en-US" altLang="zh-CN" sz="1800" b="0" i="0" u="none" strike="noStrike" baseline="0" dirty="0">
                    <a:latin typeface="txsyb"/>
                  </a:rPr>
                  <a:t>I</a:t>
                </a:r>
                <a:r>
                  <a:rPr lang="en-US" altLang="zh-CN" sz="1800" b="0" i="0" u="none" strike="noStrike" baseline="0" dirty="0">
                    <a:latin typeface="txsys"/>
                  </a:rPr>
                  <a:t>∗ 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which can not only leverage the hierarchical structure of the (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𝛼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, 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𝛽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)-core but also record the weight information of the Pareto-optimal (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𝛼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, </a:t>
                </a:r>
                <a:r>
                  <a:rPr lang="zh-CN" altLang="en-US" sz="1800" b="0" i="0" u="none" strike="noStrike" baseline="0" dirty="0">
                    <a:latin typeface="LibertineMathMI"/>
                  </a:rPr>
                  <a:t>𝛽</a:t>
                </a:r>
                <a:r>
                  <a:rPr lang="en-US" altLang="zh-CN" sz="1800" b="0" i="0" u="none" strike="noStrike" baseline="0" dirty="0">
                    <a:latin typeface="LinLibertineT"/>
                  </a:rPr>
                  <a:t>)-communities.</a:t>
                </a:r>
              </a:p>
              <a:p>
                <a:pPr algn="l"/>
                <a:endParaRPr lang="en-US" altLang="zh-CN" sz="1800" b="0" i="0" u="none" strike="noStrike" baseline="0" dirty="0">
                  <a:latin typeface="LinLibertineT"/>
                </a:endParaRPr>
              </a:p>
              <a:p>
                <a:pPr marL="0" indent="0" algn="l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3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𝕀</a:t>
                </a:r>
                <a:r>
                  <a:rPr lang="en-US" altLang="zh-CN" sz="36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^∗</a:t>
                </a:r>
                <a:r>
                  <a:rPr lang="en-US" altLang="zh-CN" sz="3600" i="0" dirty="0"/>
                  <a:t> consists of three parts,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𝑈^∗</a:t>
                </a:r>
                <a:r>
                  <a:rPr lang="en-US" altLang="zh-CN" sz="3600" i="0" dirty="0"/>
                  <a:t>,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𝐿^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∗</a:t>
                </a:r>
                <a:r>
                  <a:rPr lang="zh-CN" altLang="en-US" sz="3600" dirty="0"/>
                  <a:t> </a:t>
                </a:r>
                <a:r>
                  <a:rPr lang="en-US" altLang="zh-CN" sz="3600" i="0" dirty="0"/>
                  <a:t>and </a:t>
                </a:r>
                <a:r>
                  <a:rPr lang="en-US" altLang="zh-CN" sz="3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ℙ</a:t>
                </a:r>
                <a:r>
                  <a:rPr lang="en-US" altLang="zh-CN" sz="3600" i="0" dirty="0"/>
                  <a:t>. Here,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𝑈^∗</a:t>
                </a:r>
                <a:r>
                  <a:rPr lang="en-US" altLang="zh-CN" sz="3600" dirty="0"/>
                  <a:t> </a:t>
                </a:r>
                <a:r>
                  <a:rPr lang="en-US" altLang="zh-CN" sz="3600" i="0" dirty="0"/>
                  <a:t>and </a:t>
                </a:r>
                <a:r>
                  <a:rPr lang="zh-CN" altLang="en-US" sz="3600" i="0">
                    <a:latin typeface="Cambria Math" panose="02040503050406030204" pitchFamily="18" charset="0"/>
                  </a:rPr>
                  <a:t>𝕝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_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𝐿^</a:t>
                </a:r>
                <a:r>
                  <a:rPr lang="en-US" altLang="zh-CN" sz="3600" i="0">
                    <a:latin typeface="Cambria Math" panose="02040503050406030204" pitchFamily="18" charset="0"/>
                  </a:rPr>
                  <a:t>∗</a:t>
                </a:r>
                <a:r>
                  <a:rPr lang="en-US" altLang="zh-CN" sz="3600" i="0" dirty="0"/>
                  <a:t> store the resulting information for each vertex in</a:t>
                </a:r>
                <a:r>
                  <a:rPr lang="en-US" altLang="zh-CN" sz="3600" i="0" baseline="0" dirty="0"/>
                  <a:t> upper layer and lower layer, and </a:t>
                </a:r>
                <a:r>
                  <a:rPr lang="en-US" altLang="zh-CN" sz="3600" b="0" i="0">
                    <a:latin typeface="Cambria Math" panose="02040503050406030204" pitchFamily="18" charset="0"/>
                  </a:rPr>
                  <a:t>.</a:t>
                </a:r>
                <a:r>
                  <a:rPr lang="en-US" altLang="zh-CN" sz="3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ℙ</a:t>
                </a:r>
                <a:r>
                  <a:rPr lang="en-US" altLang="zh-CN" sz="3600" i="0" dirty="0"/>
                  <a:t> stores the resulting community weights (in decreasing order of upper weight values).</a:t>
                </a:r>
                <a:endParaRPr lang="zh-CN" altLang="en-US" sz="3600" i="0" dirty="0"/>
              </a:p>
              <a:p>
                <a:pPr algn="l"/>
                <a:endParaRPr lang="en-US" altLang="zh-CN" sz="36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994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F969-8B5A-4752-A004-0C2C6F25626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551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683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727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68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239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865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669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85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39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94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9241-E7D2-4BB0-B32A-AC7496647F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03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latin typeface="LinLibertineT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688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latin typeface="LinLibertineT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59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latin typeface="LinLibertineT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812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0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6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66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48078-FAF9-0F46-BF75-910E24DC1355}"/>
              </a:ext>
            </a:extLst>
          </p:cNvPr>
          <p:cNvSpPr txBox="1"/>
          <p:nvPr userDrawn="1"/>
        </p:nvSpPr>
        <p:spPr>
          <a:xfrm>
            <a:off x="5586886" y="13425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/////////////</a:t>
            </a:r>
            <a:endParaRPr lang="en-US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B21E48-1F5C-9B44-8E34-77AA58222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2970" y="1607340"/>
            <a:ext cx="8986058" cy="1821660"/>
          </a:xfrm>
        </p:spPr>
        <p:txBody>
          <a:bodyPr>
            <a:normAutofit/>
          </a:bodyPr>
          <a:lstStyle>
            <a:lvl1pPr algn="ctr">
              <a:defRPr sz="5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4D233-FB7B-4112-98CD-A2F86A895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3586" y="3429000"/>
            <a:ext cx="5584826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18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with re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208060" y="427081"/>
            <a:ext cx="75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F7D4CD-A712-E246-8520-7DB1D7C5AF13}" type="slidenum">
              <a:rPr lang="zh-CN" altLang="en-US" sz="2200" b="0" i="0" kern="100" smtClean="0">
                <a:solidFill>
                  <a:schemeClr val="accent6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endParaRPr lang="zh-CN" altLang="en-US" sz="2200" b="0" i="0" kern="100" dirty="0">
              <a:solidFill>
                <a:schemeClr val="accent6"/>
              </a:solidFill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1063" y="175990"/>
            <a:ext cx="944625" cy="927986"/>
            <a:chOff x="3627746" y="1200316"/>
            <a:chExt cx="944625" cy="927986"/>
          </a:xfrm>
        </p:grpSpPr>
        <p:grpSp>
          <p:nvGrpSpPr>
            <p:cNvPr id="8" name="组合 7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0" name="直接连接符 9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接连接符 14"/>
          <p:cNvCxnSpPr>
            <a:cxnSpLocks/>
          </p:cNvCxnSpPr>
          <p:nvPr userDrawn="1"/>
        </p:nvCxnSpPr>
        <p:spPr>
          <a:xfrm>
            <a:off x="882824" y="924065"/>
            <a:ext cx="10434464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17A2A2-CC37-0547-9B70-267781E95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432514"/>
            <a:ext cx="10261600" cy="481387"/>
          </a:xfrm>
        </p:spPr>
        <p:txBody>
          <a:bodyPr lIns="0" anchor="ctr" anchorCtr="0"/>
          <a:lstStyle>
            <a:lvl1pPr marL="0" indent="0"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 this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81C9A-B4A1-154B-A119-C737FAD3AB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475" y="5872975"/>
            <a:ext cx="9143048" cy="3139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400"/>
              </a:spcBef>
              <a:buNone/>
              <a:defRPr sz="1600" i="1"/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C2B91-4884-4228-B838-4E00A092E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1256046"/>
            <a:ext cx="10261600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72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7129">
          <p15:clr>
            <a:srgbClr val="FBAE40"/>
          </p15:clr>
        </p15:guide>
        <p15:guide id="3" pos="6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4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81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04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81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029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28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86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859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26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00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875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150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48078-FAF9-0F46-BF75-910E24DC1355}"/>
              </a:ext>
            </a:extLst>
          </p:cNvPr>
          <p:cNvSpPr txBox="1"/>
          <p:nvPr userDrawn="1"/>
        </p:nvSpPr>
        <p:spPr>
          <a:xfrm>
            <a:off x="5586886" y="13425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/////////////</a:t>
            </a:r>
            <a:endParaRPr lang="en-US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B21E48-1F5C-9B44-8E34-77AA58222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2970" y="1607340"/>
            <a:ext cx="8986058" cy="1821660"/>
          </a:xfrm>
        </p:spPr>
        <p:txBody>
          <a:bodyPr>
            <a:normAutofit/>
          </a:bodyPr>
          <a:lstStyle>
            <a:lvl1pPr algn="ctr">
              <a:defRPr sz="5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4D233-FB7B-4112-98CD-A2F86A895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3586" y="3429000"/>
            <a:ext cx="5584826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922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with re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208060" y="427081"/>
            <a:ext cx="75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AF7D4CD-A712-E246-8520-7DB1D7C5AF13}" type="slidenum">
              <a:rPr lang="zh-CN" altLang="en-US" sz="2200" b="0" i="0" kern="100" smtClean="0">
                <a:solidFill>
                  <a:schemeClr val="accent6"/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rPr>
              <a:t>‹#›</a:t>
            </a:fld>
            <a:endParaRPr lang="zh-CN" altLang="en-US" sz="2200" b="0" i="0" kern="100" dirty="0">
              <a:solidFill>
                <a:schemeClr val="accent6"/>
              </a:solidFill>
              <a:latin typeface="+mn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1063" y="175990"/>
            <a:ext cx="944625" cy="927986"/>
            <a:chOff x="3627746" y="1200316"/>
            <a:chExt cx="944625" cy="927986"/>
          </a:xfrm>
        </p:grpSpPr>
        <p:grpSp>
          <p:nvGrpSpPr>
            <p:cNvPr id="8" name="组合 7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0" name="直接连接符 9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接连接符 14"/>
          <p:cNvCxnSpPr>
            <a:cxnSpLocks/>
          </p:cNvCxnSpPr>
          <p:nvPr userDrawn="1"/>
        </p:nvCxnSpPr>
        <p:spPr>
          <a:xfrm>
            <a:off x="882824" y="924065"/>
            <a:ext cx="10434464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17A2A2-CC37-0547-9B70-267781E95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432514"/>
            <a:ext cx="10261600" cy="481387"/>
          </a:xfrm>
        </p:spPr>
        <p:txBody>
          <a:bodyPr lIns="0" anchor="ctr" anchorCtr="0"/>
          <a:lstStyle>
            <a:lvl1pPr marL="0" indent="0"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 this slide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81C9A-B4A1-154B-A119-C737FAD3AB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475" y="5872975"/>
            <a:ext cx="9143048" cy="3139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400"/>
              </a:spcBef>
              <a:buNone/>
              <a:defRPr sz="1600" i="1"/>
            </a:lvl1pPr>
          </a:lstStyle>
          <a:p>
            <a:pPr lvl="0"/>
            <a:r>
              <a:rPr lang="en-US" dirty="0"/>
              <a:t>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C2B91-4884-4228-B838-4E00A092E1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1256046"/>
            <a:ext cx="10261600" cy="397032"/>
          </a:xfrm>
        </p:spPr>
        <p:txBody>
          <a:bodyPr wrap="square">
            <a:sp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Subtitle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331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7129">
          <p15:clr>
            <a:srgbClr val="FBAE40"/>
          </p15:clr>
        </p15:guide>
        <p15:guide id="3" pos="6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65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4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67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67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97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35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8387F-FFF9-46F4-AC45-AD168067906A}" type="datetimeFigureOut">
              <a:rPr lang="zh-CN" altLang="en-US" smtClean="0"/>
              <a:t>2022/4/12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F855-189A-4170-84D1-D29425E0A3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13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5.png"/><Relationship Id="rId3" Type="http://schemas.openxmlformats.org/officeDocument/2006/relationships/image" Target="../media/image710.png"/><Relationship Id="rId21" Type="http://schemas.openxmlformats.org/officeDocument/2006/relationships/image" Target="../media/image58.png"/><Relationship Id="rId7" Type="http://schemas.openxmlformats.org/officeDocument/2006/relationships/image" Target="../media/image42.png"/><Relationship Id="rId12" Type="http://schemas.openxmlformats.org/officeDocument/2006/relationships/image" Target="../media/image48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24" Type="http://schemas.openxmlformats.org/officeDocument/2006/relationships/image" Target="../media/image61.png"/><Relationship Id="rId5" Type="http://schemas.openxmlformats.org/officeDocument/2006/relationships/image" Target="../media/image40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6.png"/><Relationship Id="rId19" Type="http://schemas.openxmlformats.org/officeDocument/2006/relationships/image" Target="../media/image56.png"/><Relationship Id="rId4" Type="http://schemas.openxmlformats.org/officeDocument/2006/relationships/image" Target="../media/image720.png"/><Relationship Id="rId9" Type="http://schemas.openxmlformats.org/officeDocument/2006/relationships/image" Target="../media/image45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6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26" Type="http://schemas.openxmlformats.org/officeDocument/2006/relationships/image" Target="../media/image162.png"/><Relationship Id="rId39" Type="http://schemas.openxmlformats.org/officeDocument/2006/relationships/image" Target="../media/image175.png"/><Relationship Id="rId21" Type="http://schemas.openxmlformats.org/officeDocument/2006/relationships/image" Target="../media/image157.png"/><Relationship Id="rId34" Type="http://schemas.openxmlformats.org/officeDocument/2006/relationships/image" Target="../media/image170.png"/><Relationship Id="rId42" Type="http://schemas.openxmlformats.org/officeDocument/2006/relationships/image" Target="../media/image178.png"/><Relationship Id="rId47" Type="http://schemas.openxmlformats.org/officeDocument/2006/relationships/image" Target="../media/image183.png"/><Relationship Id="rId50" Type="http://schemas.openxmlformats.org/officeDocument/2006/relationships/image" Target="../media/image186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52.png"/><Relationship Id="rId29" Type="http://schemas.openxmlformats.org/officeDocument/2006/relationships/image" Target="../media/image165.png"/><Relationship Id="rId11" Type="http://schemas.openxmlformats.org/officeDocument/2006/relationships/image" Target="../media/image147.png"/><Relationship Id="rId24" Type="http://schemas.openxmlformats.org/officeDocument/2006/relationships/image" Target="../media/image160.png"/><Relationship Id="rId32" Type="http://schemas.openxmlformats.org/officeDocument/2006/relationships/image" Target="../media/image168.png"/><Relationship Id="rId37" Type="http://schemas.openxmlformats.org/officeDocument/2006/relationships/image" Target="../media/image173.png"/><Relationship Id="rId40" Type="http://schemas.openxmlformats.org/officeDocument/2006/relationships/image" Target="../media/image176.png"/><Relationship Id="rId45" Type="http://schemas.openxmlformats.org/officeDocument/2006/relationships/image" Target="../media/image181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36" Type="http://schemas.openxmlformats.org/officeDocument/2006/relationships/image" Target="../media/image172.png"/><Relationship Id="rId49" Type="http://schemas.openxmlformats.org/officeDocument/2006/relationships/image" Target="../media/image185.png"/><Relationship Id="rId10" Type="http://schemas.openxmlformats.org/officeDocument/2006/relationships/image" Target="../media/image146.png"/><Relationship Id="rId19" Type="http://schemas.openxmlformats.org/officeDocument/2006/relationships/image" Target="../media/image155.png"/><Relationship Id="rId31" Type="http://schemas.openxmlformats.org/officeDocument/2006/relationships/image" Target="../media/image167.png"/><Relationship Id="rId44" Type="http://schemas.openxmlformats.org/officeDocument/2006/relationships/image" Target="../media/image180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Relationship Id="rId35" Type="http://schemas.openxmlformats.org/officeDocument/2006/relationships/image" Target="../media/image171.png"/><Relationship Id="rId43" Type="http://schemas.openxmlformats.org/officeDocument/2006/relationships/image" Target="../media/image179.png"/><Relationship Id="rId48" Type="http://schemas.openxmlformats.org/officeDocument/2006/relationships/image" Target="../media/image184.png"/><Relationship Id="rId8" Type="http://schemas.openxmlformats.org/officeDocument/2006/relationships/image" Target="../media/image144.png"/><Relationship Id="rId51" Type="http://schemas.openxmlformats.org/officeDocument/2006/relationships/image" Target="../media/image187.png"/><Relationship Id="rId3" Type="http://schemas.openxmlformats.org/officeDocument/2006/relationships/image" Target="../media/image131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5" Type="http://schemas.openxmlformats.org/officeDocument/2006/relationships/image" Target="../media/image161.png"/><Relationship Id="rId33" Type="http://schemas.openxmlformats.org/officeDocument/2006/relationships/image" Target="../media/image169.png"/><Relationship Id="rId38" Type="http://schemas.openxmlformats.org/officeDocument/2006/relationships/image" Target="../media/image174.png"/><Relationship Id="rId46" Type="http://schemas.openxmlformats.org/officeDocument/2006/relationships/image" Target="../media/image182.png"/><Relationship Id="rId20" Type="http://schemas.openxmlformats.org/officeDocument/2006/relationships/image" Target="../media/image156.png"/><Relationship Id="rId41" Type="http://schemas.openxmlformats.org/officeDocument/2006/relationships/image" Target="../media/image17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80.png"/><Relationship Id="rId4" Type="http://schemas.openxmlformats.org/officeDocument/2006/relationships/image" Target="../media/image18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5.png"/><Relationship Id="rId3" Type="http://schemas.openxmlformats.org/officeDocument/2006/relationships/image" Target="../media/image1460.png"/><Relationship Id="rId21" Type="http://schemas.openxmlformats.org/officeDocument/2006/relationships/image" Target="../media/image58.png"/><Relationship Id="rId7" Type="http://schemas.openxmlformats.org/officeDocument/2006/relationships/image" Target="../media/image42.png"/><Relationship Id="rId12" Type="http://schemas.openxmlformats.org/officeDocument/2006/relationships/image" Target="../media/image48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24" Type="http://schemas.openxmlformats.org/officeDocument/2006/relationships/image" Target="../media/image61.png"/><Relationship Id="rId5" Type="http://schemas.openxmlformats.org/officeDocument/2006/relationships/image" Target="../media/image40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6.png"/><Relationship Id="rId19" Type="http://schemas.openxmlformats.org/officeDocument/2006/relationships/image" Target="../media/image56.png"/><Relationship Id="rId4" Type="http://schemas.openxmlformats.org/officeDocument/2006/relationships/image" Target="../media/image190.png"/><Relationship Id="rId9" Type="http://schemas.openxmlformats.org/officeDocument/2006/relationships/image" Target="../media/image45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0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0.png"/><Relationship Id="rId21" Type="http://schemas.openxmlformats.org/officeDocument/2006/relationships/image" Target="../media/image60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5" Type="http://schemas.openxmlformats.org/officeDocument/2006/relationships/image" Target="../media/image54.png"/><Relationship Id="rId10" Type="http://schemas.openxmlformats.org/officeDocument/2006/relationships/image" Target="../media/image48.png"/><Relationship Id="rId19" Type="http://schemas.openxmlformats.org/officeDocument/2006/relationships/image" Target="../media/image5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22.png"/><Relationship Id="rId3" Type="http://schemas.openxmlformats.org/officeDocument/2006/relationships/image" Target="../media/image26.png"/><Relationship Id="rId21" Type="http://schemas.openxmlformats.org/officeDocument/2006/relationships/image" Target="../media/image1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21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62.png"/><Relationship Id="rId10" Type="http://schemas.openxmlformats.org/officeDocument/2006/relationships/image" Target="../media/image33.png"/><Relationship Id="rId19" Type="http://schemas.openxmlformats.org/officeDocument/2006/relationships/image" Target="../media/image4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15.png"/><Relationship Id="rId2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64.png"/><Relationship Id="rId21" Type="http://schemas.openxmlformats.org/officeDocument/2006/relationships/image" Target="../media/image59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7.png"/><Relationship Id="rId19" Type="http://schemas.openxmlformats.org/officeDocument/2006/relationships/image" Target="../media/image57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12" Type="http://schemas.openxmlformats.org/officeDocument/2006/relationships/image" Target="../media/image6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14.svg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0" Type="http://schemas.openxmlformats.org/officeDocument/2006/relationships/image" Target="../media/image616.png"/><Relationship Id="rId4" Type="http://schemas.openxmlformats.org/officeDocument/2006/relationships/image" Target="../media/image612.svg"/><Relationship Id="rId9" Type="http://schemas.openxmlformats.org/officeDocument/2006/relationships/image" Target="../media/image59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E26F8E5-3FE8-4DAB-8572-EFBAFFEF1436}"/>
              </a:ext>
            </a:extLst>
          </p:cNvPr>
          <p:cNvSpPr txBox="1">
            <a:spLocks/>
          </p:cNvSpPr>
          <p:nvPr/>
        </p:nvSpPr>
        <p:spPr>
          <a:xfrm>
            <a:off x="1034767" y="1937899"/>
            <a:ext cx="10122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4800" dirty="0"/>
              <a:t>Efficient Computation of Cohesive Subgraphs in</a:t>
            </a:r>
          </a:p>
          <a:p>
            <a:r>
              <a:rPr lang="en-US" altLang="zh-CN" sz="4800" dirty="0"/>
              <a:t>Uncertain Bipartite Graphs</a:t>
            </a:r>
            <a:endParaRPr lang="zh-CN" altLang="en-US" sz="4800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57583BD-149E-4C47-A491-BBAFD1294DDB}"/>
              </a:ext>
            </a:extLst>
          </p:cNvPr>
          <p:cNvSpPr txBox="1">
            <a:spLocks/>
          </p:cNvSpPr>
          <p:nvPr/>
        </p:nvSpPr>
        <p:spPr>
          <a:xfrm>
            <a:off x="484395" y="3451074"/>
            <a:ext cx="11223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 smtClean="0"/>
              <a:t>Gengda Zhao, </a:t>
            </a:r>
            <a:r>
              <a:rPr lang="en-US" altLang="zh-CN" sz="2400" dirty="0"/>
              <a:t>Kai Wang, Wenjie Zhang, </a:t>
            </a:r>
            <a:r>
              <a:rPr lang="en-US" altLang="zh-CN" sz="2400" dirty="0" err="1"/>
              <a:t>Xuemin</a:t>
            </a:r>
            <a:r>
              <a:rPr lang="en-US" altLang="zh-CN" sz="2400" dirty="0"/>
              <a:t> Lin, Ying </a:t>
            </a:r>
            <a:r>
              <a:rPr lang="en-US" altLang="zh-CN" sz="2400" dirty="0" smtClean="0"/>
              <a:t>Zhang, </a:t>
            </a:r>
            <a:r>
              <a:rPr lang="en-US" altLang="zh-CN" sz="2400" dirty="0" err="1" smtClean="0"/>
              <a:t>Yizhang</a:t>
            </a:r>
            <a:r>
              <a:rPr lang="en-US" altLang="zh-CN" sz="2400" dirty="0" smtClean="0"/>
              <a:t> He</a:t>
            </a:r>
            <a:endParaRPr lang="zh-CN" altLang="en-US" sz="2400" dirty="0"/>
          </a:p>
        </p:txBody>
      </p:sp>
      <p:pic>
        <p:nvPicPr>
          <p:cNvPr id="7" name="Picture 4" descr="Image result for unsw logo">
            <a:extLst>
              <a:ext uri="{FF2B5EF4-FFF2-40B4-BE49-F238E27FC236}">
                <a16:creationId xmlns:a16="http://schemas.microsoft.com/office/drawing/2014/main" id="{97CA32CC-3A0D-4780-A42A-873DA3D6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57" y="4726344"/>
            <a:ext cx="2215376" cy="58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uts logo">
            <a:extLst>
              <a:ext uri="{FF2B5EF4-FFF2-40B4-BE49-F238E27FC236}">
                <a16:creationId xmlns:a16="http://schemas.microsoft.com/office/drawing/2014/main" id="{72919E4C-85F6-4CA2-A8CD-5D1F7127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23" y="4326824"/>
            <a:ext cx="2276517" cy="12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111" y="4634690"/>
            <a:ext cx="2694053" cy="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009F4-BF8F-4355-A915-57D1D20B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A8C057-E623-47E6-8728-A7A7F4621F43}"/>
                  </a:ext>
                </a:extLst>
              </p:cNvPr>
              <p:cNvSpPr/>
              <p:nvPr/>
            </p:nvSpPr>
            <p:spPr>
              <a:xfrm>
                <a:off x="1055688" y="1256046"/>
                <a:ext cx="9941496" cy="4124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Wingdings" panose="05000000000000000000" pitchFamily="2" charset="2"/>
                  <a:buChar char="p"/>
                </a:pP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Uncertain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networks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-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core-like models: 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(k</a:t>
                </a:r>
                <a:r>
                  <a:rPr lang="el-GR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l-GR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l-GR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)-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core/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(k</a:t>
                </a:r>
                <a:r>
                  <a:rPr lang="el-GR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l-GR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l-GR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)-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[1], [10],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- truss-like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model: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</a:t>
                </a:r>
                <a:r>
                  <a:rPr lang="el-GR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l-GR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r>
                  <a:rPr lang="el-GR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)-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truss/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</a:t>
                </a:r>
                <a:r>
                  <a:rPr lang="el-GR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l-GR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l-GR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)-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truss [2], [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],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- clique-like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models [4],[5]…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Wingdings" panose="05000000000000000000" pitchFamily="2" charset="2"/>
                  <a:buChar char="p"/>
                </a:pP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Bipartite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networks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- core-like models:  (</a:t>
                </a:r>
                <a:r>
                  <a:rPr lang="el-GR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α, β)-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core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[6], [7],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- truss-like model: k-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bitruss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/k-wing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[8], [11],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- clique-like models: </a:t>
                </a:r>
                <a:r>
                  <a:rPr lang="en-US" altLang="zh-CN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biclique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]…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A8C057-E623-47E6-8728-A7A7F4621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256046"/>
                <a:ext cx="9941496" cy="4124206"/>
              </a:xfrm>
              <a:prstGeom prst="rect">
                <a:avLst/>
              </a:prstGeom>
              <a:blipFill>
                <a:blip r:embed="rId3"/>
                <a:stretch>
                  <a:fillRect l="-797" t="-1182" b="-23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2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ounded Rectangle 374">
            <a:extLst>
              <a:ext uri="{FF2B5EF4-FFF2-40B4-BE49-F238E27FC236}">
                <a16:creationId xmlns:a16="http://schemas.microsoft.com/office/drawing/2014/main" id="{DC6BA818-FB13-4343-9B97-60A1DAA571D9}"/>
              </a:ext>
            </a:extLst>
          </p:cNvPr>
          <p:cNvSpPr/>
          <p:nvPr/>
        </p:nvSpPr>
        <p:spPr>
          <a:xfrm>
            <a:off x="6610463" y="2673144"/>
            <a:ext cx="4171635" cy="20027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009F4-BF8F-4355-A915-57D1D20B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Problem Definition</a:t>
            </a:r>
            <a:endParaRPr lang="en-AU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E336F35-42DD-444F-937B-035BD144A299}"/>
              </a:ext>
            </a:extLst>
          </p:cNvPr>
          <p:cNvSpPr txBox="1"/>
          <p:nvPr/>
        </p:nvSpPr>
        <p:spPr>
          <a:xfrm>
            <a:off x="6868329" y="5130288"/>
            <a:ext cx="532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The (3, 2, 0.04)-core</a:t>
            </a:r>
            <a:endParaRPr lang="zh-CN" altLang="en-US" sz="1600" dirty="0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09FF453E-5566-46F4-8EC8-36ED29ABC88E}"/>
              </a:ext>
            </a:extLst>
          </p:cNvPr>
          <p:cNvSpPr txBox="1"/>
          <p:nvPr/>
        </p:nvSpPr>
        <p:spPr>
          <a:xfrm>
            <a:off x="1510710" y="5158808"/>
            <a:ext cx="3952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uncertain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bipartite graph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CN" alt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70AF9DAE-6E35-4B69-90BF-671CF7B2EE90}"/>
                  </a:ext>
                </a:extLst>
              </p:cNvPr>
              <p:cNvSpPr/>
              <p:nvPr/>
            </p:nvSpPr>
            <p:spPr>
              <a:xfrm>
                <a:off x="1055688" y="1256046"/>
                <a:ext cx="99414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Given an uncertain bipartite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𝑈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two integers </a:t>
                </a:r>
                <a:r>
                  <a:rPr lang="zh-CN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probabilistic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threshold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∈[0,1]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we study the problem of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computing the vertices in the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-core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</m:oMath>
                </a14:m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70AF9DAE-6E35-4B69-90BF-671CF7B2E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1256046"/>
                <a:ext cx="9941496" cy="1200329"/>
              </a:xfrm>
              <a:prstGeom prst="rect">
                <a:avLst/>
              </a:prstGeom>
              <a:blipFill>
                <a:blip r:embed="rId3"/>
                <a:stretch>
                  <a:fillRect l="-920" t="-5076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9E04ACCF-3588-406B-BF7D-A30642DA6306}"/>
                  </a:ext>
                </a:extLst>
              </p:cNvPr>
              <p:cNvSpPr txBox="1"/>
              <p:nvPr/>
            </p:nvSpPr>
            <p:spPr>
              <a:xfrm>
                <a:off x="1055688" y="5762587"/>
                <a:ext cx="10841274" cy="791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straightforward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method is to directly compute from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input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uncertain bipartite graph by </a:t>
                </a:r>
                <a:r>
                  <a:rPr lang="en-US" altLang="zh-CN" sz="22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iteratively removing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vertices without enough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2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degrees.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9E04ACCF-3588-406B-BF7D-A30642DA6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8" y="5762587"/>
                <a:ext cx="10841274" cy="791692"/>
              </a:xfrm>
              <a:prstGeom prst="rect">
                <a:avLst/>
              </a:prstGeom>
              <a:blipFill>
                <a:blip r:embed="rId4"/>
                <a:stretch>
                  <a:fillRect l="-731" t="-4615" b="-1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组合 115"/>
          <p:cNvGrpSpPr/>
          <p:nvPr/>
        </p:nvGrpSpPr>
        <p:grpSpPr>
          <a:xfrm>
            <a:off x="1218672" y="2713062"/>
            <a:ext cx="4601010" cy="1819510"/>
            <a:chOff x="6215948" y="4411729"/>
            <a:chExt cx="2957751" cy="1175517"/>
          </a:xfrm>
        </p:grpSpPr>
        <p:cxnSp>
          <p:nvCxnSpPr>
            <p:cNvPr id="117" name="Straight Connector 631">
              <a:extLst>
                <a:ext uri="{FF2B5EF4-FFF2-40B4-BE49-F238E27FC236}">
                  <a16:creationId xmlns:a16="http://schemas.microsoft.com/office/drawing/2014/main" id="{44622F51-E430-41C4-9E0C-410DEF6B3D66}"/>
                </a:ext>
              </a:extLst>
            </p:cNvPr>
            <p:cNvCxnSpPr>
              <a:cxnSpLocks/>
              <a:stCxn id="132" idx="4"/>
              <a:endCxn id="134" idx="0"/>
            </p:cNvCxnSpPr>
            <p:nvPr/>
          </p:nvCxnSpPr>
          <p:spPr>
            <a:xfrm>
              <a:off x="6694795" y="4672403"/>
              <a:ext cx="349270" cy="690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32">
              <a:extLst>
                <a:ext uri="{FF2B5EF4-FFF2-40B4-BE49-F238E27FC236}">
                  <a16:creationId xmlns:a16="http://schemas.microsoft.com/office/drawing/2014/main" id="{5906EDB5-94BA-4902-9B28-BCBE4126F82C}"/>
                </a:ext>
              </a:extLst>
            </p:cNvPr>
            <p:cNvCxnSpPr>
              <a:cxnSpLocks/>
              <a:stCxn id="128" idx="4"/>
              <a:endCxn id="133" idx="0"/>
            </p:cNvCxnSpPr>
            <p:nvPr/>
          </p:nvCxnSpPr>
          <p:spPr>
            <a:xfrm flipH="1">
              <a:off x="7674267" y="4672403"/>
              <a:ext cx="1094472" cy="6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633">
              <a:extLst>
                <a:ext uri="{FF2B5EF4-FFF2-40B4-BE49-F238E27FC236}">
                  <a16:creationId xmlns:a16="http://schemas.microsoft.com/office/drawing/2014/main" id="{9E4E4533-92A6-4335-BDEC-387652CCACA7}"/>
                </a:ext>
              </a:extLst>
            </p:cNvPr>
            <p:cNvCxnSpPr>
              <a:cxnSpLocks/>
              <a:stCxn id="132" idx="4"/>
              <a:endCxn id="133" idx="0"/>
            </p:cNvCxnSpPr>
            <p:nvPr/>
          </p:nvCxnSpPr>
          <p:spPr>
            <a:xfrm>
              <a:off x="6694795" y="4672403"/>
              <a:ext cx="979472" cy="6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624">
              <a:extLst>
                <a:ext uri="{FF2B5EF4-FFF2-40B4-BE49-F238E27FC236}">
                  <a16:creationId xmlns:a16="http://schemas.microsoft.com/office/drawing/2014/main" id="{BAD2F13B-35CC-4B4B-B152-482F5F0E7253}"/>
                </a:ext>
              </a:extLst>
            </p:cNvPr>
            <p:cNvCxnSpPr>
              <a:cxnSpLocks/>
              <a:stCxn id="127" idx="4"/>
              <a:endCxn id="133" idx="0"/>
            </p:cNvCxnSpPr>
            <p:nvPr/>
          </p:nvCxnSpPr>
          <p:spPr>
            <a:xfrm>
              <a:off x="7403834" y="4674884"/>
              <a:ext cx="270439" cy="6840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625">
              <a:extLst>
                <a:ext uri="{FF2B5EF4-FFF2-40B4-BE49-F238E27FC236}">
                  <a16:creationId xmlns:a16="http://schemas.microsoft.com/office/drawing/2014/main" id="{E312800D-5537-4771-B9E6-05DE52A5ABF0}"/>
                </a:ext>
              </a:extLst>
            </p:cNvPr>
            <p:cNvCxnSpPr>
              <a:cxnSpLocks/>
              <a:stCxn id="128" idx="4"/>
              <a:endCxn id="129" idx="0"/>
            </p:cNvCxnSpPr>
            <p:nvPr/>
          </p:nvCxnSpPr>
          <p:spPr>
            <a:xfrm flipH="1">
              <a:off x="8344712" y="4672409"/>
              <a:ext cx="424033" cy="69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626">
              <a:extLst>
                <a:ext uri="{FF2B5EF4-FFF2-40B4-BE49-F238E27FC236}">
                  <a16:creationId xmlns:a16="http://schemas.microsoft.com/office/drawing/2014/main" id="{E6D1C9E7-5665-4D5A-B0C1-2232C36014E4}"/>
                </a:ext>
              </a:extLst>
            </p:cNvPr>
            <p:cNvCxnSpPr>
              <a:cxnSpLocks/>
              <a:stCxn id="127" idx="4"/>
              <a:endCxn id="129" idx="0"/>
            </p:cNvCxnSpPr>
            <p:nvPr/>
          </p:nvCxnSpPr>
          <p:spPr>
            <a:xfrm>
              <a:off x="7403828" y="4674879"/>
              <a:ext cx="940878" cy="6923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627">
              <a:extLst>
                <a:ext uri="{FF2B5EF4-FFF2-40B4-BE49-F238E27FC236}">
                  <a16:creationId xmlns:a16="http://schemas.microsoft.com/office/drawing/2014/main" id="{369157F8-3019-4597-945D-6A3E52BE6E84}"/>
                </a:ext>
              </a:extLst>
            </p:cNvPr>
            <p:cNvCxnSpPr>
              <a:cxnSpLocks/>
              <a:stCxn id="127" idx="4"/>
              <a:endCxn id="134" idx="0"/>
            </p:cNvCxnSpPr>
            <p:nvPr/>
          </p:nvCxnSpPr>
          <p:spPr>
            <a:xfrm flipH="1">
              <a:off x="7044070" y="4674884"/>
              <a:ext cx="359763" cy="6877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630">
              <a:extLst>
                <a:ext uri="{FF2B5EF4-FFF2-40B4-BE49-F238E27FC236}">
                  <a16:creationId xmlns:a16="http://schemas.microsoft.com/office/drawing/2014/main" id="{0FDB8C0D-D971-42AB-A0B5-099AE68C8937}"/>
                </a:ext>
              </a:extLst>
            </p:cNvPr>
            <p:cNvCxnSpPr>
              <a:cxnSpLocks/>
              <a:stCxn id="128" idx="4"/>
              <a:endCxn id="130" idx="0"/>
            </p:cNvCxnSpPr>
            <p:nvPr/>
          </p:nvCxnSpPr>
          <p:spPr>
            <a:xfrm>
              <a:off x="8768744" y="4672409"/>
              <a:ext cx="239487" cy="6953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641">
              <a:extLst>
                <a:ext uri="{FF2B5EF4-FFF2-40B4-BE49-F238E27FC236}">
                  <a16:creationId xmlns:a16="http://schemas.microsoft.com/office/drawing/2014/main" id="{8C613E2E-85BE-4368-84E3-8CB75B1EE151}"/>
                </a:ext>
              </a:extLst>
            </p:cNvPr>
            <p:cNvSpPr/>
            <p:nvPr/>
          </p:nvSpPr>
          <p:spPr>
            <a:xfrm flipH="1">
              <a:off x="7294100" y="4455422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highlight>
                  <a:srgbClr val="000000"/>
                </a:highlight>
              </a:endParaRPr>
            </a:p>
          </p:txBody>
        </p:sp>
        <p:sp>
          <p:nvSpPr>
            <p:cNvPr id="128" name="Oval 643">
              <a:extLst>
                <a:ext uri="{FF2B5EF4-FFF2-40B4-BE49-F238E27FC236}">
                  <a16:creationId xmlns:a16="http://schemas.microsoft.com/office/drawing/2014/main" id="{EB2DD1C2-5EA3-4ADC-986D-A289F20CDD49}"/>
                </a:ext>
              </a:extLst>
            </p:cNvPr>
            <p:cNvSpPr/>
            <p:nvPr/>
          </p:nvSpPr>
          <p:spPr>
            <a:xfrm flipH="1">
              <a:off x="8660215" y="4452947"/>
              <a:ext cx="217059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129" name="Oval 649">
              <a:extLst>
                <a:ext uri="{FF2B5EF4-FFF2-40B4-BE49-F238E27FC236}">
                  <a16:creationId xmlns:a16="http://schemas.microsoft.com/office/drawing/2014/main" id="{D3DF6FE0-DE9C-4F5C-9B33-255E12B163E0}"/>
                </a:ext>
              </a:extLst>
            </p:cNvPr>
            <p:cNvSpPr/>
            <p:nvPr/>
          </p:nvSpPr>
          <p:spPr>
            <a:xfrm flipH="1">
              <a:off x="8234978" y="5367218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30" name="Oval 651">
              <a:extLst>
                <a:ext uri="{FF2B5EF4-FFF2-40B4-BE49-F238E27FC236}">
                  <a16:creationId xmlns:a16="http://schemas.microsoft.com/office/drawing/2014/main" id="{F9EAB752-4634-4E38-AC9C-BD6A538D6315}"/>
                </a:ext>
              </a:extLst>
            </p:cNvPr>
            <p:cNvSpPr/>
            <p:nvPr/>
          </p:nvSpPr>
          <p:spPr>
            <a:xfrm flipH="1">
              <a:off x="8898498" y="5367790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cxnSp>
          <p:nvCxnSpPr>
            <p:cNvPr id="131" name="Straight Connector 655">
              <a:extLst>
                <a:ext uri="{FF2B5EF4-FFF2-40B4-BE49-F238E27FC236}">
                  <a16:creationId xmlns:a16="http://schemas.microsoft.com/office/drawing/2014/main" id="{6475B652-5D96-4237-8D74-A62AB406C43A}"/>
                </a:ext>
              </a:extLst>
            </p:cNvPr>
            <p:cNvCxnSpPr>
              <a:cxnSpLocks/>
              <a:stCxn id="132" idx="4"/>
              <a:endCxn id="129" idx="0"/>
            </p:cNvCxnSpPr>
            <p:nvPr/>
          </p:nvCxnSpPr>
          <p:spPr>
            <a:xfrm>
              <a:off x="6694801" y="4672409"/>
              <a:ext cx="1649911" cy="6948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639">
              <a:extLst>
                <a:ext uri="{FF2B5EF4-FFF2-40B4-BE49-F238E27FC236}">
                  <a16:creationId xmlns:a16="http://schemas.microsoft.com/office/drawing/2014/main" id="{90BFB95D-3E70-43E6-AC53-015831E55E6C}"/>
                </a:ext>
              </a:extLst>
            </p:cNvPr>
            <p:cNvSpPr/>
            <p:nvPr/>
          </p:nvSpPr>
          <p:spPr>
            <a:xfrm flipH="1">
              <a:off x="6585067" y="4452947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133" name="Oval 647">
              <a:extLst>
                <a:ext uri="{FF2B5EF4-FFF2-40B4-BE49-F238E27FC236}">
                  <a16:creationId xmlns:a16="http://schemas.microsoft.com/office/drawing/2014/main" id="{699E7755-BBDE-4EE5-886A-A40D1940AB92}"/>
                </a:ext>
              </a:extLst>
            </p:cNvPr>
            <p:cNvSpPr/>
            <p:nvPr/>
          </p:nvSpPr>
          <p:spPr>
            <a:xfrm flipH="1">
              <a:off x="7564539" y="5358959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34" name="Oval 653">
              <a:extLst>
                <a:ext uri="{FF2B5EF4-FFF2-40B4-BE49-F238E27FC236}">
                  <a16:creationId xmlns:a16="http://schemas.microsoft.com/office/drawing/2014/main" id="{724F61F2-9266-4105-AA4E-579B33A0AE1E}"/>
                </a:ext>
              </a:extLst>
            </p:cNvPr>
            <p:cNvSpPr/>
            <p:nvPr/>
          </p:nvSpPr>
          <p:spPr>
            <a:xfrm flipH="1">
              <a:off x="6934337" y="5362607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35" name="Oval 656">
              <a:extLst>
                <a:ext uri="{FF2B5EF4-FFF2-40B4-BE49-F238E27FC236}">
                  <a16:creationId xmlns:a16="http://schemas.microsoft.com/office/drawing/2014/main" id="{2D4DFE96-A90B-43AA-B612-670544BAA2A1}"/>
                </a:ext>
              </a:extLst>
            </p:cNvPr>
            <p:cNvSpPr/>
            <p:nvPr/>
          </p:nvSpPr>
          <p:spPr>
            <a:xfrm flipH="1">
              <a:off x="6236249" y="5366017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36" name="Oval 751">
              <a:extLst>
                <a:ext uri="{FF2B5EF4-FFF2-40B4-BE49-F238E27FC236}">
                  <a16:creationId xmlns:a16="http://schemas.microsoft.com/office/drawing/2014/main" id="{E6564153-0C07-4A62-B1F3-3708E9C4D216}"/>
                </a:ext>
              </a:extLst>
            </p:cNvPr>
            <p:cNvSpPr/>
            <p:nvPr/>
          </p:nvSpPr>
          <p:spPr>
            <a:xfrm flipH="1">
              <a:off x="7933132" y="4456236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1" dirty="0">
                <a:latin typeface="Cambria Math" panose="02040503050406030204" pitchFamily="18" charset="0"/>
              </a:endParaRPr>
            </a:p>
          </p:txBody>
        </p:sp>
        <p:cxnSp>
          <p:nvCxnSpPr>
            <p:cNvPr id="137" name="Straight Connector 752">
              <a:extLst>
                <a:ext uri="{FF2B5EF4-FFF2-40B4-BE49-F238E27FC236}">
                  <a16:creationId xmlns:a16="http://schemas.microsoft.com/office/drawing/2014/main" id="{39315F21-CD8A-44E3-A1B5-4C4CC8A8B3D3}"/>
                </a:ext>
              </a:extLst>
            </p:cNvPr>
            <p:cNvCxnSpPr>
              <a:cxnSpLocks/>
              <a:stCxn id="132" idx="4"/>
            </p:cNvCxnSpPr>
            <p:nvPr/>
          </p:nvCxnSpPr>
          <p:spPr>
            <a:xfrm flipH="1">
              <a:off x="6338033" y="4672409"/>
              <a:ext cx="356762" cy="696303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/>
                <p:nvPr/>
              </p:nvSpPr>
              <p:spPr>
                <a:xfrm>
                  <a:off x="7260930" y="4411816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4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930" y="4411816"/>
                  <a:ext cx="320917" cy="258496"/>
                </a:xfrm>
                <a:prstGeom prst="rect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/>
                <p:nvPr/>
              </p:nvSpPr>
              <p:spPr>
                <a:xfrm>
                  <a:off x="6556587" y="4411816"/>
                  <a:ext cx="299923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5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587" y="4411816"/>
                  <a:ext cx="299923" cy="258496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/>
                <p:nvPr/>
              </p:nvSpPr>
              <p:spPr>
                <a:xfrm>
                  <a:off x="7890893" y="4411729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6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893" y="4411729"/>
                  <a:ext cx="320917" cy="258496"/>
                </a:xfrm>
                <a:prstGeom prst="rect">
                  <a:avLst/>
                </a:prstGeom>
                <a:blipFill>
                  <a:blip r:embed="rId7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/>
                <p:nvPr/>
              </p:nvSpPr>
              <p:spPr>
                <a:xfrm>
                  <a:off x="8609757" y="4412621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7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757" y="4412621"/>
                  <a:ext cx="320917" cy="258496"/>
                </a:xfrm>
                <a:prstGeom prst="rect">
                  <a:avLst/>
                </a:prstGeom>
                <a:blipFill>
                  <a:blip r:embed="rId8"/>
                  <a:stretch>
                    <a:fillRect b="-3077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/>
                <p:nvPr/>
              </p:nvSpPr>
              <p:spPr>
                <a:xfrm>
                  <a:off x="7535286" y="5318547"/>
                  <a:ext cx="281575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8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5286" y="5318547"/>
                  <a:ext cx="281575" cy="258496"/>
                </a:xfrm>
                <a:prstGeom prst="rect">
                  <a:avLst/>
                </a:prstGeom>
                <a:blipFill>
                  <a:blip r:embed="rId9"/>
                  <a:stretch>
                    <a:fillRect b="-46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/>
                <p:nvPr/>
              </p:nvSpPr>
              <p:spPr>
                <a:xfrm>
                  <a:off x="6900611" y="5314077"/>
                  <a:ext cx="298420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9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611" y="5314077"/>
                  <a:ext cx="298420" cy="258496"/>
                </a:xfrm>
                <a:prstGeom prst="rect">
                  <a:avLst/>
                </a:prstGeom>
                <a:blipFill>
                  <a:blip r:embed="rId10"/>
                  <a:stretch>
                    <a:fillRect b="-46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/>
                <p:nvPr/>
              </p:nvSpPr>
              <p:spPr>
                <a:xfrm>
                  <a:off x="6215948" y="5323575"/>
                  <a:ext cx="274475" cy="26074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0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948" y="5323575"/>
                  <a:ext cx="274475" cy="260748"/>
                </a:xfrm>
                <a:prstGeom prst="rect">
                  <a:avLst/>
                </a:prstGeom>
                <a:blipFill>
                  <a:blip r:embed="rId11"/>
                  <a:stretch>
                    <a:fillRect b="-15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/>
                <p:nvPr/>
              </p:nvSpPr>
              <p:spPr>
                <a:xfrm>
                  <a:off x="8191922" y="5318547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1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1922" y="5318547"/>
                  <a:ext cx="320917" cy="258496"/>
                </a:xfrm>
                <a:prstGeom prst="rect">
                  <a:avLst/>
                </a:prstGeom>
                <a:blipFill>
                  <a:blip r:embed="rId12"/>
                  <a:stretch>
                    <a:fillRect b="-3077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/>
                <p:nvPr/>
              </p:nvSpPr>
              <p:spPr>
                <a:xfrm>
                  <a:off x="8852782" y="5328178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2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2782" y="5328178"/>
                  <a:ext cx="320917" cy="258496"/>
                </a:xfrm>
                <a:prstGeom prst="rect">
                  <a:avLst/>
                </a:prstGeom>
                <a:blipFill>
                  <a:blip r:embed="rId13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/>
                <p:nvPr/>
              </p:nvSpPr>
              <p:spPr>
                <a:xfrm>
                  <a:off x="6285844" y="4886025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4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844" y="4886025"/>
                  <a:ext cx="347863" cy="198843"/>
                </a:xfrm>
                <a:prstGeom prst="rect">
                  <a:avLst/>
                </a:prstGeom>
                <a:blipFill>
                  <a:blip r:embed="rId14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Connector 361">
              <a:extLst>
                <a:ext uri="{FF2B5EF4-FFF2-40B4-BE49-F238E27FC236}">
                  <a16:creationId xmlns:a16="http://schemas.microsoft.com/office/drawing/2014/main" id="{E3C0BF5B-BD5C-4960-A116-9F6979221168}"/>
                </a:ext>
              </a:extLst>
            </p:cNvPr>
            <p:cNvCxnSpPr>
              <a:cxnSpLocks/>
              <a:stCxn id="136" idx="4"/>
              <a:endCxn id="129" idx="0"/>
            </p:cNvCxnSpPr>
            <p:nvPr/>
          </p:nvCxnSpPr>
          <p:spPr>
            <a:xfrm>
              <a:off x="8042860" y="4675692"/>
              <a:ext cx="301846" cy="69152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363">
              <a:extLst>
                <a:ext uri="{FF2B5EF4-FFF2-40B4-BE49-F238E27FC236}">
                  <a16:creationId xmlns:a16="http://schemas.microsoft.com/office/drawing/2014/main" id="{C68E6634-55CF-48C0-91C6-1723A3D2CA9C}"/>
                </a:ext>
              </a:extLst>
            </p:cNvPr>
            <p:cNvCxnSpPr>
              <a:cxnSpLocks/>
              <a:stCxn id="136" idx="4"/>
              <a:endCxn id="130" idx="0"/>
            </p:cNvCxnSpPr>
            <p:nvPr/>
          </p:nvCxnSpPr>
          <p:spPr>
            <a:xfrm>
              <a:off x="8042860" y="4675692"/>
              <a:ext cx="965366" cy="69209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/>
                <p:nvPr/>
              </p:nvSpPr>
              <p:spPr>
                <a:xfrm>
                  <a:off x="8829008" y="4900872"/>
                  <a:ext cx="308791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7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008" y="4900872"/>
                  <a:ext cx="308791" cy="198843"/>
                </a:xfrm>
                <a:prstGeom prst="rect">
                  <a:avLst/>
                </a:prstGeom>
                <a:blipFill>
                  <a:blip r:embed="rId15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/>
                <p:nvPr/>
              </p:nvSpPr>
              <p:spPr>
                <a:xfrm>
                  <a:off x="8563133" y="483406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.9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8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3133" y="4834060"/>
                  <a:ext cx="347863" cy="198843"/>
                </a:xfrm>
                <a:prstGeom prst="rect">
                  <a:avLst/>
                </a:prstGeom>
                <a:blipFill>
                  <a:blip r:embed="rId16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/>
                <p:nvPr/>
              </p:nvSpPr>
              <p:spPr>
                <a:xfrm>
                  <a:off x="6640955" y="4946313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9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955" y="4946313"/>
                  <a:ext cx="347863" cy="198843"/>
                </a:xfrm>
                <a:prstGeom prst="rect">
                  <a:avLst/>
                </a:prstGeom>
                <a:blipFill>
                  <a:blip r:embed="rId17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/>
                <p:nvPr/>
              </p:nvSpPr>
              <p:spPr>
                <a:xfrm>
                  <a:off x="6864487" y="461991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0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487" y="4619910"/>
                  <a:ext cx="347863" cy="198843"/>
                </a:xfrm>
                <a:prstGeom prst="rect">
                  <a:avLst/>
                </a:prstGeom>
                <a:blipFill>
                  <a:blip r:embed="rId14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/>
                <p:nvPr/>
              </p:nvSpPr>
              <p:spPr>
                <a:xfrm>
                  <a:off x="6911383" y="491016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1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1383" y="4910160"/>
                  <a:ext cx="347863" cy="198843"/>
                </a:xfrm>
                <a:prstGeom prst="rect">
                  <a:avLst/>
                </a:prstGeom>
                <a:blipFill>
                  <a:blip r:embed="rId18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/>
                <p:nvPr/>
              </p:nvSpPr>
              <p:spPr>
                <a:xfrm>
                  <a:off x="7111154" y="4660203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.6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2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1154" y="4660203"/>
                  <a:ext cx="347863" cy="198843"/>
                </a:xfrm>
                <a:prstGeom prst="rect">
                  <a:avLst/>
                </a:prstGeom>
                <a:blipFill>
                  <a:blip r:embed="rId19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/>
                <p:nvPr/>
              </p:nvSpPr>
              <p:spPr>
                <a:xfrm>
                  <a:off x="8137544" y="4649958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3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544" y="4649958"/>
                  <a:ext cx="347863" cy="198843"/>
                </a:xfrm>
                <a:prstGeom prst="rect">
                  <a:avLst/>
                </a:prstGeom>
                <a:blipFill>
                  <a:blip r:embed="rId2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/>
                <p:nvPr/>
              </p:nvSpPr>
              <p:spPr>
                <a:xfrm>
                  <a:off x="8450054" y="4616926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4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054" y="4616926"/>
                  <a:ext cx="347863" cy="198843"/>
                </a:xfrm>
                <a:prstGeom prst="rect">
                  <a:avLst/>
                </a:prstGeom>
                <a:blipFill>
                  <a:blip r:embed="rId21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/>
                <p:nvPr/>
              </p:nvSpPr>
              <p:spPr>
                <a:xfrm>
                  <a:off x="7726113" y="4616389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.8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5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113" y="4616389"/>
                  <a:ext cx="347863" cy="198843"/>
                </a:xfrm>
                <a:prstGeom prst="rect">
                  <a:avLst/>
                </a:prstGeom>
                <a:blipFill>
                  <a:blip r:embed="rId22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/>
                <p:nvPr/>
              </p:nvSpPr>
              <p:spPr>
                <a:xfrm>
                  <a:off x="7477664" y="4644655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6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664" y="4644655"/>
                  <a:ext cx="347863" cy="198843"/>
                </a:xfrm>
                <a:prstGeom prst="rect">
                  <a:avLst/>
                </a:prstGeom>
                <a:blipFill>
                  <a:blip r:embed="rId21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/>
                <p:nvPr/>
              </p:nvSpPr>
              <p:spPr>
                <a:xfrm>
                  <a:off x="8183049" y="501121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.3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7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3049" y="5011210"/>
                  <a:ext cx="347863" cy="198843"/>
                </a:xfrm>
                <a:prstGeom prst="rect">
                  <a:avLst/>
                </a:prstGeom>
                <a:blipFill>
                  <a:blip r:embed="rId23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1" name="Straight Connector 117">
              <a:extLst>
                <a:ext uri="{FF2B5EF4-FFF2-40B4-BE49-F238E27FC236}">
                  <a16:creationId xmlns:a16="http://schemas.microsoft.com/office/drawing/2014/main" id="{C263D8EB-7855-4BB7-9189-748BA725257F}"/>
                </a:ext>
              </a:extLst>
            </p:cNvPr>
            <p:cNvCxnSpPr>
              <a:cxnSpLocks/>
              <a:stCxn id="136" idx="4"/>
              <a:endCxn id="134" idx="0"/>
            </p:cNvCxnSpPr>
            <p:nvPr/>
          </p:nvCxnSpPr>
          <p:spPr>
            <a:xfrm flipH="1">
              <a:off x="7044070" y="4675698"/>
              <a:ext cx="998795" cy="6869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23">
              <a:extLst>
                <a:ext uri="{FF2B5EF4-FFF2-40B4-BE49-F238E27FC236}">
                  <a16:creationId xmlns:a16="http://schemas.microsoft.com/office/drawing/2014/main" id="{CD39F25B-0072-4DCF-AB46-F9122FC962A0}"/>
                </a:ext>
              </a:extLst>
            </p:cNvPr>
            <p:cNvCxnSpPr>
              <a:cxnSpLocks/>
              <a:stCxn id="136" idx="4"/>
              <a:endCxn id="133" idx="0"/>
            </p:cNvCxnSpPr>
            <p:nvPr/>
          </p:nvCxnSpPr>
          <p:spPr>
            <a:xfrm flipH="1">
              <a:off x="7674273" y="4675698"/>
              <a:ext cx="368593" cy="68326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/>
                <p:nvPr/>
              </p:nvSpPr>
              <p:spPr>
                <a:xfrm>
                  <a:off x="7803778" y="4802964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0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3778" y="4802964"/>
                  <a:ext cx="347863" cy="198843"/>
                </a:xfrm>
                <a:prstGeom prst="rect">
                  <a:avLst/>
                </a:prstGeom>
                <a:blipFill>
                  <a:blip r:embed="rId2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/>
                <p:nvPr/>
              </p:nvSpPr>
              <p:spPr>
                <a:xfrm>
                  <a:off x="7338667" y="4770299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1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8667" y="4770299"/>
                  <a:ext cx="347863" cy="198843"/>
                </a:xfrm>
                <a:prstGeom prst="rect">
                  <a:avLst/>
                </a:prstGeom>
                <a:blipFill>
                  <a:blip r:embed="rId24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4" name="组合 213"/>
          <p:cNvGrpSpPr/>
          <p:nvPr/>
        </p:nvGrpSpPr>
        <p:grpSpPr>
          <a:xfrm>
            <a:off x="6123318" y="2714309"/>
            <a:ext cx="4601010" cy="1819510"/>
            <a:chOff x="6215948" y="4411729"/>
            <a:chExt cx="2957751" cy="1175517"/>
          </a:xfrm>
        </p:grpSpPr>
        <p:cxnSp>
          <p:nvCxnSpPr>
            <p:cNvPr id="215" name="Straight Connector 631">
              <a:extLst>
                <a:ext uri="{FF2B5EF4-FFF2-40B4-BE49-F238E27FC236}">
                  <a16:creationId xmlns:a16="http://schemas.microsoft.com/office/drawing/2014/main" id="{44622F51-E430-41C4-9E0C-410DEF6B3D66}"/>
                </a:ext>
              </a:extLst>
            </p:cNvPr>
            <p:cNvCxnSpPr>
              <a:cxnSpLocks/>
              <a:stCxn id="228" idx="4"/>
              <a:endCxn id="230" idx="0"/>
            </p:cNvCxnSpPr>
            <p:nvPr/>
          </p:nvCxnSpPr>
          <p:spPr>
            <a:xfrm>
              <a:off x="6694795" y="4672403"/>
              <a:ext cx="349270" cy="690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632">
              <a:extLst>
                <a:ext uri="{FF2B5EF4-FFF2-40B4-BE49-F238E27FC236}">
                  <a16:creationId xmlns:a16="http://schemas.microsoft.com/office/drawing/2014/main" id="{5906EDB5-94BA-4902-9B28-BCBE4126F82C}"/>
                </a:ext>
              </a:extLst>
            </p:cNvPr>
            <p:cNvCxnSpPr>
              <a:cxnSpLocks/>
              <a:stCxn id="224" idx="4"/>
              <a:endCxn id="229" idx="0"/>
            </p:cNvCxnSpPr>
            <p:nvPr/>
          </p:nvCxnSpPr>
          <p:spPr>
            <a:xfrm flipH="1">
              <a:off x="7674267" y="4672403"/>
              <a:ext cx="1094472" cy="6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633">
              <a:extLst>
                <a:ext uri="{FF2B5EF4-FFF2-40B4-BE49-F238E27FC236}">
                  <a16:creationId xmlns:a16="http://schemas.microsoft.com/office/drawing/2014/main" id="{9E4E4533-92A6-4335-BDEC-387652CCACA7}"/>
                </a:ext>
              </a:extLst>
            </p:cNvPr>
            <p:cNvCxnSpPr>
              <a:cxnSpLocks/>
              <a:stCxn id="228" idx="4"/>
              <a:endCxn id="229" idx="0"/>
            </p:cNvCxnSpPr>
            <p:nvPr/>
          </p:nvCxnSpPr>
          <p:spPr>
            <a:xfrm>
              <a:off x="6694795" y="4672403"/>
              <a:ext cx="979472" cy="6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624">
              <a:extLst>
                <a:ext uri="{FF2B5EF4-FFF2-40B4-BE49-F238E27FC236}">
                  <a16:creationId xmlns:a16="http://schemas.microsoft.com/office/drawing/2014/main" id="{BAD2F13B-35CC-4B4B-B152-482F5F0E7253}"/>
                </a:ext>
              </a:extLst>
            </p:cNvPr>
            <p:cNvCxnSpPr>
              <a:cxnSpLocks/>
              <a:stCxn id="223" idx="4"/>
              <a:endCxn id="229" idx="0"/>
            </p:cNvCxnSpPr>
            <p:nvPr/>
          </p:nvCxnSpPr>
          <p:spPr>
            <a:xfrm>
              <a:off x="7403834" y="4674884"/>
              <a:ext cx="270439" cy="6840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625">
              <a:extLst>
                <a:ext uri="{FF2B5EF4-FFF2-40B4-BE49-F238E27FC236}">
                  <a16:creationId xmlns:a16="http://schemas.microsoft.com/office/drawing/2014/main" id="{E312800D-5537-4771-B9E6-05DE52A5ABF0}"/>
                </a:ext>
              </a:extLst>
            </p:cNvPr>
            <p:cNvCxnSpPr>
              <a:cxnSpLocks/>
              <a:stCxn id="224" idx="4"/>
              <a:endCxn id="225" idx="0"/>
            </p:cNvCxnSpPr>
            <p:nvPr/>
          </p:nvCxnSpPr>
          <p:spPr>
            <a:xfrm flipH="1">
              <a:off x="8344712" y="4672409"/>
              <a:ext cx="424033" cy="69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626">
              <a:extLst>
                <a:ext uri="{FF2B5EF4-FFF2-40B4-BE49-F238E27FC236}">
                  <a16:creationId xmlns:a16="http://schemas.microsoft.com/office/drawing/2014/main" id="{E6D1C9E7-5665-4D5A-B0C1-2232C36014E4}"/>
                </a:ext>
              </a:extLst>
            </p:cNvPr>
            <p:cNvCxnSpPr>
              <a:cxnSpLocks/>
              <a:stCxn id="223" idx="4"/>
              <a:endCxn id="225" idx="0"/>
            </p:cNvCxnSpPr>
            <p:nvPr/>
          </p:nvCxnSpPr>
          <p:spPr>
            <a:xfrm>
              <a:off x="7403828" y="4674879"/>
              <a:ext cx="940878" cy="6923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627">
              <a:extLst>
                <a:ext uri="{FF2B5EF4-FFF2-40B4-BE49-F238E27FC236}">
                  <a16:creationId xmlns:a16="http://schemas.microsoft.com/office/drawing/2014/main" id="{369157F8-3019-4597-945D-6A3E52BE6E84}"/>
                </a:ext>
              </a:extLst>
            </p:cNvPr>
            <p:cNvCxnSpPr>
              <a:cxnSpLocks/>
              <a:stCxn id="223" idx="4"/>
              <a:endCxn id="230" idx="0"/>
            </p:cNvCxnSpPr>
            <p:nvPr/>
          </p:nvCxnSpPr>
          <p:spPr>
            <a:xfrm flipH="1">
              <a:off x="7044070" y="4674884"/>
              <a:ext cx="359763" cy="6877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630">
              <a:extLst>
                <a:ext uri="{FF2B5EF4-FFF2-40B4-BE49-F238E27FC236}">
                  <a16:creationId xmlns:a16="http://schemas.microsoft.com/office/drawing/2014/main" id="{0FDB8C0D-D971-42AB-A0B5-099AE68C8937}"/>
                </a:ext>
              </a:extLst>
            </p:cNvPr>
            <p:cNvCxnSpPr>
              <a:cxnSpLocks/>
              <a:stCxn id="224" idx="4"/>
              <a:endCxn id="226" idx="0"/>
            </p:cNvCxnSpPr>
            <p:nvPr/>
          </p:nvCxnSpPr>
          <p:spPr>
            <a:xfrm>
              <a:off x="8768744" y="4672409"/>
              <a:ext cx="239487" cy="6953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Oval 641">
              <a:extLst>
                <a:ext uri="{FF2B5EF4-FFF2-40B4-BE49-F238E27FC236}">
                  <a16:creationId xmlns:a16="http://schemas.microsoft.com/office/drawing/2014/main" id="{8C613E2E-85BE-4368-84E3-8CB75B1EE151}"/>
                </a:ext>
              </a:extLst>
            </p:cNvPr>
            <p:cNvSpPr/>
            <p:nvPr/>
          </p:nvSpPr>
          <p:spPr>
            <a:xfrm flipH="1">
              <a:off x="7294100" y="4455422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highlight>
                  <a:srgbClr val="000000"/>
                </a:highlight>
              </a:endParaRPr>
            </a:p>
          </p:txBody>
        </p:sp>
        <p:sp>
          <p:nvSpPr>
            <p:cNvPr id="224" name="Oval 643">
              <a:extLst>
                <a:ext uri="{FF2B5EF4-FFF2-40B4-BE49-F238E27FC236}">
                  <a16:creationId xmlns:a16="http://schemas.microsoft.com/office/drawing/2014/main" id="{EB2DD1C2-5EA3-4ADC-986D-A289F20CDD49}"/>
                </a:ext>
              </a:extLst>
            </p:cNvPr>
            <p:cNvSpPr/>
            <p:nvPr/>
          </p:nvSpPr>
          <p:spPr>
            <a:xfrm flipH="1">
              <a:off x="8660215" y="4452947"/>
              <a:ext cx="217059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225" name="Oval 649">
              <a:extLst>
                <a:ext uri="{FF2B5EF4-FFF2-40B4-BE49-F238E27FC236}">
                  <a16:creationId xmlns:a16="http://schemas.microsoft.com/office/drawing/2014/main" id="{D3DF6FE0-DE9C-4F5C-9B33-255E12B163E0}"/>
                </a:ext>
              </a:extLst>
            </p:cNvPr>
            <p:cNvSpPr/>
            <p:nvPr/>
          </p:nvSpPr>
          <p:spPr>
            <a:xfrm flipH="1">
              <a:off x="8234978" y="5367218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26" name="Oval 651">
              <a:extLst>
                <a:ext uri="{FF2B5EF4-FFF2-40B4-BE49-F238E27FC236}">
                  <a16:creationId xmlns:a16="http://schemas.microsoft.com/office/drawing/2014/main" id="{F9EAB752-4634-4E38-AC9C-BD6A538D6315}"/>
                </a:ext>
              </a:extLst>
            </p:cNvPr>
            <p:cNvSpPr/>
            <p:nvPr/>
          </p:nvSpPr>
          <p:spPr>
            <a:xfrm flipH="1">
              <a:off x="8898498" y="5367790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cxnSp>
          <p:nvCxnSpPr>
            <p:cNvPr id="227" name="Straight Connector 655">
              <a:extLst>
                <a:ext uri="{FF2B5EF4-FFF2-40B4-BE49-F238E27FC236}">
                  <a16:creationId xmlns:a16="http://schemas.microsoft.com/office/drawing/2014/main" id="{6475B652-5D96-4237-8D74-A62AB406C43A}"/>
                </a:ext>
              </a:extLst>
            </p:cNvPr>
            <p:cNvCxnSpPr>
              <a:cxnSpLocks/>
              <a:stCxn id="228" idx="4"/>
              <a:endCxn id="225" idx="0"/>
            </p:cNvCxnSpPr>
            <p:nvPr/>
          </p:nvCxnSpPr>
          <p:spPr>
            <a:xfrm>
              <a:off x="6694801" y="4672409"/>
              <a:ext cx="1649911" cy="6948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639">
              <a:extLst>
                <a:ext uri="{FF2B5EF4-FFF2-40B4-BE49-F238E27FC236}">
                  <a16:creationId xmlns:a16="http://schemas.microsoft.com/office/drawing/2014/main" id="{90BFB95D-3E70-43E6-AC53-015831E55E6C}"/>
                </a:ext>
              </a:extLst>
            </p:cNvPr>
            <p:cNvSpPr/>
            <p:nvPr/>
          </p:nvSpPr>
          <p:spPr>
            <a:xfrm flipH="1">
              <a:off x="6585067" y="4452947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229" name="Oval 647">
              <a:extLst>
                <a:ext uri="{FF2B5EF4-FFF2-40B4-BE49-F238E27FC236}">
                  <a16:creationId xmlns:a16="http://schemas.microsoft.com/office/drawing/2014/main" id="{699E7755-BBDE-4EE5-886A-A40D1940AB92}"/>
                </a:ext>
              </a:extLst>
            </p:cNvPr>
            <p:cNvSpPr/>
            <p:nvPr/>
          </p:nvSpPr>
          <p:spPr>
            <a:xfrm flipH="1">
              <a:off x="7564539" y="5358959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30" name="Oval 653">
              <a:extLst>
                <a:ext uri="{FF2B5EF4-FFF2-40B4-BE49-F238E27FC236}">
                  <a16:creationId xmlns:a16="http://schemas.microsoft.com/office/drawing/2014/main" id="{724F61F2-9266-4105-AA4E-579B33A0AE1E}"/>
                </a:ext>
              </a:extLst>
            </p:cNvPr>
            <p:cNvSpPr/>
            <p:nvPr/>
          </p:nvSpPr>
          <p:spPr>
            <a:xfrm flipH="1">
              <a:off x="6934337" y="5362607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31" name="Oval 656">
              <a:extLst>
                <a:ext uri="{FF2B5EF4-FFF2-40B4-BE49-F238E27FC236}">
                  <a16:creationId xmlns:a16="http://schemas.microsoft.com/office/drawing/2014/main" id="{2D4DFE96-A90B-43AA-B612-670544BAA2A1}"/>
                </a:ext>
              </a:extLst>
            </p:cNvPr>
            <p:cNvSpPr/>
            <p:nvPr/>
          </p:nvSpPr>
          <p:spPr>
            <a:xfrm flipH="1">
              <a:off x="6236249" y="5366017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32" name="Oval 751">
              <a:extLst>
                <a:ext uri="{FF2B5EF4-FFF2-40B4-BE49-F238E27FC236}">
                  <a16:creationId xmlns:a16="http://schemas.microsoft.com/office/drawing/2014/main" id="{E6564153-0C07-4A62-B1F3-3708E9C4D216}"/>
                </a:ext>
              </a:extLst>
            </p:cNvPr>
            <p:cNvSpPr/>
            <p:nvPr/>
          </p:nvSpPr>
          <p:spPr>
            <a:xfrm flipH="1">
              <a:off x="7933132" y="4456236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1" dirty="0">
                <a:latin typeface="Cambria Math" panose="02040503050406030204" pitchFamily="18" charset="0"/>
              </a:endParaRPr>
            </a:p>
          </p:txBody>
        </p:sp>
        <p:cxnSp>
          <p:nvCxnSpPr>
            <p:cNvPr id="233" name="Straight Connector 752">
              <a:extLst>
                <a:ext uri="{FF2B5EF4-FFF2-40B4-BE49-F238E27FC236}">
                  <a16:creationId xmlns:a16="http://schemas.microsoft.com/office/drawing/2014/main" id="{39315F21-CD8A-44E3-A1B5-4C4CC8A8B3D3}"/>
                </a:ext>
              </a:extLst>
            </p:cNvPr>
            <p:cNvCxnSpPr>
              <a:cxnSpLocks/>
              <a:stCxn id="228" idx="4"/>
            </p:cNvCxnSpPr>
            <p:nvPr/>
          </p:nvCxnSpPr>
          <p:spPr>
            <a:xfrm flipH="1">
              <a:off x="6338033" y="4672409"/>
              <a:ext cx="356762" cy="696303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/>
                <p:nvPr/>
              </p:nvSpPr>
              <p:spPr>
                <a:xfrm>
                  <a:off x="7260930" y="4411816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4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930" y="4411816"/>
                  <a:ext cx="320917" cy="258496"/>
                </a:xfrm>
                <a:prstGeom prst="rect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/>
                <p:nvPr/>
              </p:nvSpPr>
              <p:spPr>
                <a:xfrm>
                  <a:off x="6556587" y="4411816"/>
                  <a:ext cx="299923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5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587" y="4411816"/>
                  <a:ext cx="299923" cy="258496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/>
                <p:nvPr/>
              </p:nvSpPr>
              <p:spPr>
                <a:xfrm>
                  <a:off x="7890893" y="4411729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6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893" y="4411729"/>
                  <a:ext cx="320917" cy="258496"/>
                </a:xfrm>
                <a:prstGeom prst="rect">
                  <a:avLst/>
                </a:prstGeom>
                <a:blipFill>
                  <a:blip r:embed="rId7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/>
                <p:nvPr/>
              </p:nvSpPr>
              <p:spPr>
                <a:xfrm>
                  <a:off x="8609757" y="4412621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7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757" y="4412621"/>
                  <a:ext cx="320917" cy="258496"/>
                </a:xfrm>
                <a:prstGeom prst="rect">
                  <a:avLst/>
                </a:prstGeom>
                <a:blipFill>
                  <a:blip r:embed="rId8"/>
                  <a:stretch>
                    <a:fillRect b="-3077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/>
                <p:nvPr/>
              </p:nvSpPr>
              <p:spPr>
                <a:xfrm>
                  <a:off x="7535286" y="5318547"/>
                  <a:ext cx="281575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8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5286" y="5318547"/>
                  <a:ext cx="281575" cy="258496"/>
                </a:xfrm>
                <a:prstGeom prst="rect">
                  <a:avLst/>
                </a:prstGeom>
                <a:blipFill>
                  <a:blip r:embed="rId9"/>
                  <a:stretch>
                    <a:fillRect b="-46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/>
                <p:nvPr/>
              </p:nvSpPr>
              <p:spPr>
                <a:xfrm>
                  <a:off x="6900611" y="5314077"/>
                  <a:ext cx="298420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9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611" y="5314077"/>
                  <a:ext cx="298420" cy="258496"/>
                </a:xfrm>
                <a:prstGeom prst="rect">
                  <a:avLst/>
                </a:prstGeom>
                <a:blipFill>
                  <a:blip r:embed="rId10"/>
                  <a:stretch>
                    <a:fillRect b="-46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/>
                <p:nvPr/>
              </p:nvSpPr>
              <p:spPr>
                <a:xfrm>
                  <a:off x="6215948" y="5323575"/>
                  <a:ext cx="274475" cy="26074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0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948" y="5323575"/>
                  <a:ext cx="274475" cy="260748"/>
                </a:xfrm>
                <a:prstGeom prst="rect">
                  <a:avLst/>
                </a:prstGeom>
                <a:blipFill>
                  <a:blip r:embed="rId11"/>
                  <a:stretch>
                    <a:fillRect b="-15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/>
                <p:nvPr/>
              </p:nvSpPr>
              <p:spPr>
                <a:xfrm>
                  <a:off x="8191922" y="5318547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1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1922" y="5318547"/>
                  <a:ext cx="320917" cy="258496"/>
                </a:xfrm>
                <a:prstGeom prst="rect">
                  <a:avLst/>
                </a:prstGeom>
                <a:blipFill>
                  <a:blip r:embed="rId12"/>
                  <a:stretch>
                    <a:fillRect b="-3077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/>
                <p:nvPr/>
              </p:nvSpPr>
              <p:spPr>
                <a:xfrm>
                  <a:off x="8852782" y="5328178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2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2782" y="5328178"/>
                  <a:ext cx="320917" cy="258496"/>
                </a:xfrm>
                <a:prstGeom prst="rect">
                  <a:avLst/>
                </a:prstGeom>
                <a:blipFill>
                  <a:blip r:embed="rId13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/>
                <p:nvPr/>
              </p:nvSpPr>
              <p:spPr>
                <a:xfrm>
                  <a:off x="6285844" y="4886025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4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844" y="4886025"/>
                  <a:ext cx="347863" cy="198843"/>
                </a:xfrm>
                <a:prstGeom prst="rect">
                  <a:avLst/>
                </a:prstGeom>
                <a:blipFill>
                  <a:blip r:embed="rId14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4" name="Straight Connector 361">
              <a:extLst>
                <a:ext uri="{FF2B5EF4-FFF2-40B4-BE49-F238E27FC236}">
                  <a16:creationId xmlns:a16="http://schemas.microsoft.com/office/drawing/2014/main" id="{E3C0BF5B-BD5C-4960-A116-9F6979221168}"/>
                </a:ext>
              </a:extLst>
            </p:cNvPr>
            <p:cNvCxnSpPr>
              <a:cxnSpLocks/>
              <a:stCxn id="232" idx="4"/>
              <a:endCxn id="225" idx="0"/>
            </p:cNvCxnSpPr>
            <p:nvPr/>
          </p:nvCxnSpPr>
          <p:spPr>
            <a:xfrm>
              <a:off x="8042860" y="4675692"/>
              <a:ext cx="301846" cy="69152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363">
              <a:extLst>
                <a:ext uri="{FF2B5EF4-FFF2-40B4-BE49-F238E27FC236}">
                  <a16:creationId xmlns:a16="http://schemas.microsoft.com/office/drawing/2014/main" id="{C68E6634-55CF-48C0-91C6-1723A3D2CA9C}"/>
                </a:ext>
              </a:extLst>
            </p:cNvPr>
            <p:cNvCxnSpPr>
              <a:cxnSpLocks/>
              <a:stCxn id="232" idx="4"/>
              <a:endCxn id="226" idx="0"/>
            </p:cNvCxnSpPr>
            <p:nvPr/>
          </p:nvCxnSpPr>
          <p:spPr>
            <a:xfrm>
              <a:off x="8042860" y="4675692"/>
              <a:ext cx="965366" cy="69209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/>
                <p:nvPr/>
              </p:nvSpPr>
              <p:spPr>
                <a:xfrm>
                  <a:off x="8829008" y="4900872"/>
                  <a:ext cx="308791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7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008" y="4900872"/>
                  <a:ext cx="308791" cy="198843"/>
                </a:xfrm>
                <a:prstGeom prst="rect">
                  <a:avLst/>
                </a:prstGeom>
                <a:blipFill>
                  <a:blip r:embed="rId15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/>
                <p:nvPr/>
              </p:nvSpPr>
              <p:spPr>
                <a:xfrm>
                  <a:off x="8563133" y="483406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.9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8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3133" y="4834060"/>
                  <a:ext cx="347863" cy="198843"/>
                </a:xfrm>
                <a:prstGeom prst="rect">
                  <a:avLst/>
                </a:prstGeom>
                <a:blipFill>
                  <a:blip r:embed="rId16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/>
                <p:nvPr/>
              </p:nvSpPr>
              <p:spPr>
                <a:xfrm>
                  <a:off x="6640955" y="4946313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9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955" y="4946313"/>
                  <a:ext cx="347863" cy="198843"/>
                </a:xfrm>
                <a:prstGeom prst="rect">
                  <a:avLst/>
                </a:prstGeom>
                <a:blipFill>
                  <a:blip r:embed="rId17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/>
                <p:nvPr/>
              </p:nvSpPr>
              <p:spPr>
                <a:xfrm>
                  <a:off x="6864487" y="461991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0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487" y="4619910"/>
                  <a:ext cx="347863" cy="198843"/>
                </a:xfrm>
                <a:prstGeom prst="rect">
                  <a:avLst/>
                </a:prstGeom>
                <a:blipFill>
                  <a:blip r:embed="rId14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/>
                <p:nvPr/>
              </p:nvSpPr>
              <p:spPr>
                <a:xfrm>
                  <a:off x="6911383" y="491016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1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1383" y="4910160"/>
                  <a:ext cx="347863" cy="198843"/>
                </a:xfrm>
                <a:prstGeom prst="rect">
                  <a:avLst/>
                </a:prstGeom>
                <a:blipFill>
                  <a:blip r:embed="rId18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/>
                <p:nvPr/>
              </p:nvSpPr>
              <p:spPr>
                <a:xfrm>
                  <a:off x="7111154" y="4660203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.6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2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1154" y="4660203"/>
                  <a:ext cx="347863" cy="198843"/>
                </a:xfrm>
                <a:prstGeom prst="rect">
                  <a:avLst/>
                </a:prstGeom>
                <a:blipFill>
                  <a:blip r:embed="rId19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/>
                <p:nvPr/>
              </p:nvSpPr>
              <p:spPr>
                <a:xfrm>
                  <a:off x="8137544" y="4649958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3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544" y="4649958"/>
                  <a:ext cx="347863" cy="198843"/>
                </a:xfrm>
                <a:prstGeom prst="rect">
                  <a:avLst/>
                </a:prstGeom>
                <a:blipFill>
                  <a:blip r:embed="rId2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/>
                <p:nvPr/>
              </p:nvSpPr>
              <p:spPr>
                <a:xfrm>
                  <a:off x="8450054" y="4616926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4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054" y="4616926"/>
                  <a:ext cx="347863" cy="198843"/>
                </a:xfrm>
                <a:prstGeom prst="rect">
                  <a:avLst/>
                </a:prstGeom>
                <a:blipFill>
                  <a:blip r:embed="rId21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/>
                <p:nvPr/>
              </p:nvSpPr>
              <p:spPr>
                <a:xfrm>
                  <a:off x="7726113" y="4616389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.8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5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113" y="4616389"/>
                  <a:ext cx="347863" cy="198843"/>
                </a:xfrm>
                <a:prstGeom prst="rect">
                  <a:avLst/>
                </a:prstGeom>
                <a:blipFill>
                  <a:blip r:embed="rId22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/>
                <p:nvPr/>
              </p:nvSpPr>
              <p:spPr>
                <a:xfrm>
                  <a:off x="7477664" y="4644655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6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664" y="4644655"/>
                  <a:ext cx="347863" cy="198843"/>
                </a:xfrm>
                <a:prstGeom prst="rect">
                  <a:avLst/>
                </a:prstGeom>
                <a:blipFill>
                  <a:blip r:embed="rId21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/>
                <p:nvPr/>
              </p:nvSpPr>
              <p:spPr>
                <a:xfrm>
                  <a:off x="8183049" y="501121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.3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7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3049" y="5011210"/>
                  <a:ext cx="347863" cy="198843"/>
                </a:xfrm>
                <a:prstGeom prst="rect">
                  <a:avLst/>
                </a:prstGeom>
                <a:blipFill>
                  <a:blip r:embed="rId23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7" name="Straight Connector 117">
              <a:extLst>
                <a:ext uri="{FF2B5EF4-FFF2-40B4-BE49-F238E27FC236}">
                  <a16:creationId xmlns:a16="http://schemas.microsoft.com/office/drawing/2014/main" id="{C263D8EB-7855-4BB7-9189-748BA725257F}"/>
                </a:ext>
              </a:extLst>
            </p:cNvPr>
            <p:cNvCxnSpPr>
              <a:cxnSpLocks/>
              <a:stCxn id="232" idx="4"/>
              <a:endCxn id="230" idx="0"/>
            </p:cNvCxnSpPr>
            <p:nvPr/>
          </p:nvCxnSpPr>
          <p:spPr>
            <a:xfrm flipH="1">
              <a:off x="7044070" y="4675698"/>
              <a:ext cx="998795" cy="6869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123">
              <a:extLst>
                <a:ext uri="{FF2B5EF4-FFF2-40B4-BE49-F238E27FC236}">
                  <a16:creationId xmlns:a16="http://schemas.microsoft.com/office/drawing/2014/main" id="{CD39F25B-0072-4DCF-AB46-F9122FC962A0}"/>
                </a:ext>
              </a:extLst>
            </p:cNvPr>
            <p:cNvCxnSpPr>
              <a:cxnSpLocks/>
              <a:stCxn id="232" idx="4"/>
              <a:endCxn id="229" idx="0"/>
            </p:cNvCxnSpPr>
            <p:nvPr/>
          </p:nvCxnSpPr>
          <p:spPr>
            <a:xfrm flipH="1">
              <a:off x="7674273" y="4675698"/>
              <a:ext cx="368593" cy="68326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/>
                <p:nvPr/>
              </p:nvSpPr>
              <p:spPr>
                <a:xfrm>
                  <a:off x="7803778" y="4802964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0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3778" y="4802964"/>
                  <a:ext cx="347863" cy="198843"/>
                </a:xfrm>
                <a:prstGeom prst="rect">
                  <a:avLst/>
                </a:prstGeom>
                <a:blipFill>
                  <a:blip r:embed="rId2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/>
                <p:nvPr/>
              </p:nvSpPr>
              <p:spPr>
                <a:xfrm>
                  <a:off x="7338667" y="4770299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1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8667" y="4770299"/>
                  <a:ext cx="347863" cy="198843"/>
                </a:xfrm>
                <a:prstGeom prst="rect">
                  <a:avLst/>
                </a:prstGeom>
                <a:blipFill>
                  <a:blip r:embed="rId24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2" name="Rounded Rectangle 35">
            <a:extLst>
              <a:ext uri="{FF2B5EF4-FFF2-40B4-BE49-F238E27FC236}">
                <a16:creationId xmlns:a16="http://schemas.microsoft.com/office/drawing/2014/main" id="{70898F4B-0F96-424A-AED9-8578F39F2C38}"/>
              </a:ext>
            </a:extLst>
          </p:cNvPr>
          <p:cNvSpPr/>
          <p:nvPr/>
        </p:nvSpPr>
        <p:spPr>
          <a:xfrm>
            <a:off x="7167066" y="2756208"/>
            <a:ext cx="2516140" cy="1833237"/>
          </a:xfrm>
          <a:prstGeom prst="roundRect">
            <a:avLst/>
          </a:prstGeom>
          <a:ln w="19050">
            <a:solidFill>
              <a:srgbClr val="33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45860B-A35B-4988-B64B-347447991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Challenges</a:t>
            </a:r>
            <a:endParaRPr lang="en-AU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F6927E8-43EC-4E32-9DA1-2BC630DD5023}"/>
                  </a:ext>
                </a:extLst>
              </p:cNvPr>
              <p:cNvSpPr txBox="1"/>
              <p:nvPr/>
            </p:nvSpPr>
            <p:spPr>
              <a:xfrm>
                <a:off x="830716" y="2604722"/>
                <a:ext cx="1071154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Challenge 1: </a:t>
                </a:r>
                <a:r>
                  <a:rPr kumimoji="0" lang="zh-CN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How to </a:t>
                </a:r>
                <a:r>
                  <a:rPr lang="en-US" altLang="zh-CN" sz="2400" noProof="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design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an index with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well-bounded space 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complexity that supports efficient querying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-core.</a:t>
                </a:r>
                <a:endParaRPr lang="en-US" altLang="zh-CN" sz="2400" dirty="0">
                  <a:solidFill>
                    <a:srgbClr val="000000"/>
                  </a:solidFill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  <a:p>
                <a:pPr marL="342900" lvl="0" indent="-34290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Challenge 2: </a:t>
                </a:r>
                <a:r>
                  <a:rPr kumimoji="0" lang="zh-CN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Calibri" panose="020F0502020204030204" pitchFamily="34" charset="0"/>
                  </a:rPr>
                  <a:t>How to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construct such an index efficiently 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due to the large number of combinations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that 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correspond to many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cores.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F6927E8-43EC-4E32-9DA1-2BC630DD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16" y="2604722"/>
                <a:ext cx="10711544" cy="1938992"/>
              </a:xfrm>
              <a:prstGeom prst="rect">
                <a:avLst/>
              </a:prstGeom>
              <a:blipFill>
                <a:blip r:embed="rId3"/>
                <a:stretch>
                  <a:fillRect l="-740" t="-2516" r="-1195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7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45860B-A35B-4988-B64B-347447991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Solution</a:t>
            </a:r>
            <a:endParaRPr lang="en-AU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036137B-510C-4C9E-A0AB-0F0BA42D97A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055688" y="1365774"/>
                <a:ext cx="10261600" cy="2521716"/>
              </a:xfrm>
            </p:spPr>
            <p:txBody>
              <a:bodyPr/>
              <a:lstStyle/>
              <a:p>
                <a:pPr marL="342900" lvl="0" indent="-34290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Challenge 1: </a:t>
                </a:r>
                <a:r>
                  <a:rPr lang="zh-CN" altLang="en-US" sz="2400" i="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How to 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design an index with well-bounded space complexity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that supports 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efficient querying of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-core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.</a:t>
                </a:r>
              </a:p>
              <a:p>
                <a:pPr algn="l"/>
                <a:endParaRPr lang="en-US" altLang="zh-CN" sz="2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To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address Challenge 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1: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propose 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 probability-aware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index by </a:t>
                </a:r>
                <a:r>
                  <a:rPr lang="en-US" sz="2400" i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only storing the vertices in the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i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cores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i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some representative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sz="2400" i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i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values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For 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each selected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build a sub-index (i.e., an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index) that 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stores the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upper and lower vertices in the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cores separately 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a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space-compact manner as in 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].</a:t>
                </a:r>
                <a:endParaRPr lang="en-US" sz="240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036137B-510C-4C9E-A0AB-0F0BA42D9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055688" y="1365774"/>
                <a:ext cx="10261600" cy="2521716"/>
              </a:xfrm>
              <a:blipFill>
                <a:blip r:embed="rId3"/>
                <a:stretch>
                  <a:fillRect l="-891" t="-3382" r="-1069" b="-4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0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45860B-A35B-4988-B64B-347447991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Solution</a:t>
            </a:r>
            <a:endParaRPr lang="en-AU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036137B-510C-4C9E-A0AB-0F0BA42D97A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055688" y="1256046"/>
                <a:ext cx="10261600" cy="2854115"/>
              </a:xfrm>
            </p:spPr>
            <p:txBody>
              <a:bodyPr/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Challenge 2: </a:t>
                </a:r>
                <a:r>
                  <a:rPr lang="zh-CN" altLang="en-US" sz="2400" i="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How to 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construct such an index efficiently due to the large number of combinations of </a:t>
                </a:r>
                <a14:m>
                  <m:oMath xmlns:m="http://schemas.openxmlformats.org/officeDocument/2006/math"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zh-C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that correspond to many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 </a:t>
                </a:r>
                <a:r>
                  <a:rPr lang="en-US" altLang="zh-CN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cores</a:t>
                </a:r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endParaRPr lang="en-US" altLang="zh-CN" sz="2400" i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To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address Challenge 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2: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propose efficient 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algorithms to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construct the probability-aware index. For each 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selected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build an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index that records which vertices are 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contained in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cores. </a:t>
                </a:r>
                <a:r>
                  <a:rPr lang="en-US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We devise two index construction algorithms: the </a:t>
                </a:r>
                <a:r>
                  <a:rPr lang="en-US" sz="2400" i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bottom-up index construction </a:t>
                </a:r>
                <a:r>
                  <a:rPr lang="en-US" sz="2400" i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algorithm (</a:t>
                </a:r>
                <a:r>
                  <a:rPr lang="en-US" altLang="zh-CN" sz="2400" i="0" dirty="0" err="1">
                    <a:solidFill>
                      <a:srgbClr val="FF0000"/>
                    </a:solidFill>
                  </a:rPr>
                  <a:t>IC</a:t>
                </a:r>
                <a:r>
                  <a:rPr lang="en-US" altLang="zh-CN" sz="2400" i="0" baseline="-25000" dirty="0" err="1">
                    <a:solidFill>
                      <a:srgbClr val="FF0000"/>
                    </a:solidFill>
                  </a:rPr>
                  <a:t>pa</a:t>
                </a:r>
                <a:r>
                  <a:rPr lang="en-US" altLang="zh-CN" sz="2400" i="0" dirty="0">
                    <a:solidFill>
                      <a:srgbClr val="FF0000"/>
                    </a:solidFill>
                  </a:rPr>
                  <a:t>-BU</a:t>
                </a:r>
                <a:r>
                  <a:rPr lang="en-US" sz="2400" i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en-US" sz="2400" i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top-down index </a:t>
                </a:r>
                <a:r>
                  <a:rPr lang="en-US" sz="2400" i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construction algorithm (</a:t>
                </a:r>
                <a:r>
                  <a:rPr lang="en-US" altLang="zh-CN" sz="2400" i="0" dirty="0" err="1" smtClean="0">
                    <a:solidFill>
                      <a:srgbClr val="FF0000"/>
                    </a:solidFill>
                  </a:rPr>
                  <a:t>IC</a:t>
                </a:r>
                <a:r>
                  <a:rPr lang="en-US" altLang="zh-CN" sz="2400" i="0" baseline="-25000" dirty="0" err="1" smtClean="0">
                    <a:solidFill>
                      <a:srgbClr val="FF0000"/>
                    </a:solidFill>
                  </a:rPr>
                  <a:t>pa</a:t>
                </a:r>
                <a:r>
                  <a:rPr lang="en-US" altLang="zh-CN" sz="2400" i="0" dirty="0" smtClean="0">
                    <a:solidFill>
                      <a:srgbClr val="FF0000"/>
                    </a:solidFill>
                  </a:rPr>
                  <a:t>-TD</a:t>
                </a:r>
                <a:r>
                  <a:rPr lang="en-US" sz="2400" i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  <a:endParaRPr lang="en-US" sz="2400" i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036137B-510C-4C9E-A0AB-0F0BA42D9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055688" y="1256046"/>
                <a:ext cx="10261600" cy="2854115"/>
              </a:xfrm>
              <a:blipFill>
                <a:blip r:embed="rId3"/>
                <a:stretch>
                  <a:fillRect l="-891" t="-2991" r="-1663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5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A5F622-8ACF-4789-ABC4-E4F6F75798D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O</a:t>
                </a:r>
                <a:r>
                  <a:rPr lang="en-US" altLang="zh-CN" dirty="0" smtClean="0"/>
                  <a:t>nline </a:t>
                </a:r>
                <a:r>
                  <a:rPr lang="en-US" altLang="zh-CN" dirty="0"/>
                  <a:t>C</a:t>
                </a:r>
                <a:r>
                  <a:rPr lang="en-US" altLang="zh-CN" dirty="0" smtClean="0"/>
                  <a:t>omputation Algorithm </a:t>
                </a:r>
                <a:r>
                  <a:rPr lang="en-US" altLang="zh-CN" dirty="0"/>
                  <a:t>UC-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A5F622-8ACF-4789-ABC4-E4F6F75798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2078" t="-21519" b="-34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98CD28-44B5-4140-BDC1-8CFFCA370A6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845992" y="1113096"/>
                <a:ext cx="10471295" cy="5109091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zh-CN" sz="2400" i="0" dirty="0" smtClean="0"/>
                  <a:t>Observation: Given an uncertain bipartite graph </a:t>
                </a:r>
                <a14:m>
                  <m:oMath xmlns:m="http://schemas.openxmlformats.org/officeDocument/2006/math">
                    <m:r>
                      <a:rPr lang="zh-CN" altLang="en-US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</m:oMath>
                </a14:m>
                <a:r>
                  <a:rPr lang="en-US" altLang="zh-CN" sz="2400" i="0" dirty="0" smtClean="0"/>
                  <a:t>, </a:t>
                </a:r>
                <a:r>
                  <a:rPr lang="en-US" altLang="zh-CN" sz="2400" i="0" dirty="0"/>
                  <a:t>for </a:t>
                </a:r>
                <a:r>
                  <a:rPr lang="en-US" altLang="zh-CN" sz="2400" i="0" dirty="0" smtClean="0"/>
                  <a:t>any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zh-C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i="0" dirty="0"/>
                  <a:t>,</a:t>
                </a:r>
                <a:r>
                  <a:rPr lang="en-US" altLang="zh-CN" sz="2400" i="0" dirty="0" smtClean="0"/>
                  <a:t> </a:t>
                </a:r>
              </a:p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i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en-US" altLang="zh-CN" sz="2400" i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⊇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i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en-US" altLang="zh-CN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</a:pPr>
                <a:endParaRPr lang="en-US" sz="2400" i="0" dirty="0" smtClean="0"/>
              </a:p>
              <a:p>
                <a:pPr algn="l">
                  <a:lnSpc>
                    <a:spcPct val="100000"/>
                  </a:lnSpc>
                </a:pPr>
                <a:r>
                  <a:rPr lang="en-US" sz="2400" i="0" dirty="0" smtClean="0"/>
                  <a:t>Step 1. Based on the above Observation, remove all the vertices that do not belong to the </a:t>
                </a:r>
                <a:r>
                  <a:rPr lang="en-US" altLang="zh-CN" sz="2400" i="0" dirty="0" smtClean="0"/>
                  <a:t>(</a:t>
                </a:r>
                <a:r>
                  <a:rPr lang="zh-CN" altLang="en-US" sz="2400" i="0" dirty="0"/>
                  <a:t>𝛼</a:t>
                </a:r>
                <a:r>
                  <a:rPr lang="en-US" altLang="zh-CN" sz="2400" i="0" dirty="0"/>
                  <a:t>, </a:t>
                </a:r>
                <a:r>
                  <a:rPr lang="zh-CN" altLang="en-US" sz="2400" i="0" dirty="0"/>
                  <a:t>𝛽</a:t>
                </a:r>
                <a:r>
                  <a:rPr lang="en-US" altLang="zh-CN" sz="2400" i="0" dirty="0"/>
                  <a:t>)-core</a:t>
                </a:r>
                <a:r>
                  <a:rPr lang="en-US" altLang="zh-CN" sz="2400" i="0" dirty="0" smtClean="0"/>
                  <a:t>.</a:t>
                </a:r>
              </a:p>
              <a:p>
                <a:pPr algn="l">
                  <a:lnSpc>
                    <a:spcPct val="100000"/>
                  </a:lnSpc>
                </a:pPr>
                <a:endParaRPr lang="en-US" altLang="zh-CN" sz="2400" i="0" dirty="0"/>
              </a:p>
              <a:p>
                <a:pPr algn="l">
                  <a:lnSpc>
                    <a:spcPct val="100000"/>
                  </a:lnSpc>
                </a:pPr>
                <a:r>
                  <a:rPr lang="en-US" altLang="zh-CN" sz="2400" i="0" dirty="0"/>
                  <a:t>Step </a:t>
                </a:r>
                <a:r>
                  <a:rPr lang="en-US" altLang="zh-CN" sz="2400" i="0" dirty="0" smtClean="0"/>
                  <a:t>2. Compute the </a:t>
                </a:r>
                <a14:m>
                  <m:oMath xmlns:m="http://schemas.openxmlformats.org/officeDocument/2006/math"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i="0" dirty="0"/>
                  <a:t>-degree </a:t>
                </a:r>
                <a:r>
                  <a:rPr lang="en-US" altLang="zh-CN" sz="2400" i="0" dirty="0" smtClean="0"/>
                  <a:t>of all vertices </a:t>
                </a:r>
                <a:r>
                  <a:rPr lang="en-US" altLang="zh-CN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in</a:t>
                </a:r>
                <a14:m>
                  <m:oMath xmlns:m="http://schemas.openxmlformats.org/officeDocument/2006/math">
                    <m:r>
                      <a:rPr lang="en-US" altLang="zh-CN" sz="2400" i="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</m:oMath>
                </a14:m>
                <a:r>
                  <a:rPr lang="en-US" altLang="zh-CN" sz="2400" i="0" dirty="0" smtClean="0"/>
                  <a:t>.</a:t>
                </a:r>
              </a:p>
              <a:p>
                <a:pPr algn="l">
                  <a:lnSpc>
                    <a:spcPct val="100000"/>
                  </a:lnSpc>
                </a:pPr>
                <a:endParaRPr lang="en-US" altLang="zh-CN" sz="2400" i="0" dirty="0"/>
              </a:p>
              <a:p>
                <a:pPr algn="l">
                  <a:lnSpc>
                    <a:spcPct val="100000"/>
                  </a:lnSpc>
                </a:pPr>
                <a:endParaRPr lang="en-US" sz="800" i="0" dirty="0"/>
              </a:p>
              <a:p>
                <a:pPr algn="l">
                  <a:lnSpc>
                    <a:spcPct val="100000"/>
                  </a:lnSpc>
                </a:pPr>
                <a:r>
                  <a:rPr lang="en-US" sz="2400" i="0" dirty="0"/>
                  <a:t>Step </a:t>
                </a:r>
                <a:r>
                  <a:rPr lang="en-US" sz="2400" i="0" dirty="0" smtClean="0"/>
                  <a:t>3. </a:t>
                </a:r>
                <a:r>
                  <a:rPr lang="en-US" sz="2400" i="0" dirty="0"/>
                  <a:t>Iteratively remove the vertices </a:t>
                </a:r>
                <a:r>
                  <a:rPr lang="en-US" sz="2400" i="0" dirty="0" smtClean="0"/>
                  <a:t>that do not satisfied the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sz="2400" i="0" dirty="0" smtClean="0"/>
                  <a:t>-degree constraint in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</m:oMath>
                </a14:m>
                <a:r>
                  <a:rPr lang="en-US" sz="2400" i="0" dirty="0" smtClean="0"/>
                  <a:t>, and update the </a:t>
                </a:r>
                <a14:m>
                  <m:oMath xmlns:m="http://schemas.openxmlformats.org/officeDocument/2006/math"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i="0" dirty="0"/>
                  <a:t>-degree </a:t>
                </a:r>
                <a:r>
                  <a:rPr lang="en-US" altLang="zh-CN" sz="2400" i="0" dirty="0" smtClean="0"/>
                  <a:t>of the neighbors of the removed vertices,</a:t>
                </a:r>
                <a:r>
                  <a:rPr lang="en-US" altLang="zh-CN" sz="2400" i="0" dirty="0"/>
                  <a:t> </a:t>
                </a:r>
                <a:r>
                  <a:rPr lang="en-US" sz="2400" i="0" dirty="0" smtClean="0"/>
                  <a:t>until </a:t>
                </a:r>
                <a:r>
                  <a:rPr lang="en-US" sz="2400" i="0" dirty="0"/>
                  <a:t>the resulting </a:t>
                </a:r>
                <a:r>
                  <a:rPr lang="en-US" sz="2400" i="0" dirty="0" smtClean="0"/>
                  <a:t>subgraph do not change.</a:t>
                </a:r>
                <a:endParaRPr lang="en-US" sz="2400" i="0" dirty="0"/>
              </a:p>
              <a:p>
                <a:pPr algn="l">
                  <a:lnSpc>
                    <a:spcPct val="100000"/>
                  </a:lnSpc>
                </a:pPr>
                <a:endParaRPr lang="en-US" sz="2400" i="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A98CD28-44B5-4140-BDC1-8CFFCA370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845992" y="1113096"/>
                <a:ext cx="10471295" cy="5109091"/>
              </a:xfrm>
              <a:blipFill>
                <a:blip r:embed="rId4"/>
                <a:stretch>
                  <a:fillRect l="-931" t="-955" r="-1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FFB8D3F-7549-4FB9-839C-FCD7F7C92DBF}"/>
                  </a:ext>
                </a:extLst>
              </p:cNvPr>
              <p:cNvSpPr txBox="1"/>
              <p:nvPr/>
            </p:nvSpPr>
            <p:spPr>
              <a:xfrm>
                <a:off x="1055686" y="6000754"/>
                <a:ext cx="10261601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l-GR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represent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the maximum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-degree in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FFB8D3F-7549-4FB9-839C-FCD7F7C9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86" y="6000754"/>
                <a:ext cx="10261601" cy="424732"/>
              </a:xfrm>
              <a:prstGeom prst="rect">
                <a:avLst/>
              </a:prstGeom>
              <a:blipFill>
                <a:blip r:embed="rId5"/>
                <a:stretch>
                  <a:fillRect l="-891" t="-20000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7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A5F622-8ACF-4789-ABC4-E4F6F75798D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Online Computation Algorithm UC-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2A5F622-8ACF-4789-ABC4-E4F6F75798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2078" t="-21519" b="-34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8CD28-44B5-4140-BDC1-8CFFCA370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1291785"/>
            <a:ext cx="10584769" cy="424732"/>
          </a:xfrm>
        </p:spPr>
        <p:txBody>
          <a:bodyPr/>
          <a:lstStyle/>
          <a:p>
            <a:pPr algn="l"/>
            <a:r>
              <a:rPr lang="en-US" altLang="zh-CN" sz="2400" i="0" dirty="0">
                <a:latin typeface="Calibri" panose="020F0502020204030204" pitchFamily="34" charset="0"/>
                <a:cs typeface="Calibri" panose="020F0502020204030204" pitchFamily="34" charset="0"/>
              </a:rPr>
              <a:t>Query </a:t>
            </a:r>
            <a:r>
              <a:rPr lang="en-US" altLang="zh-CN" sz="24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(3</a:t>
            </a:r>
            <a:r>
              <a:rPr lang="en-US" altLang="zh-CN" sz="2400" i="0" dirty="0">
                <a:latin typeface="Calibri" panose="020F0502020204030204" pitchFamily="34" charset="0"/>
                <a:cs typeface="Calibri" panose="020F0502020204030204" pitchFamily="34" charset="0"/>
              </a:rPr>
              <a:t>, 2, 0.04)-core:</a:t>
            </a:r>
            <a:endParaRPr lang="en-AU" sz="2400" i="0" dirty="0"/>
          </a:p>
        </p:txBody>
      </p:sp>
      <p:cxnSp>
        <p:nvCxnSpPr>
          <p:cNvPr id="61" name="Straight Connector 631">
            <a:extLst>
              <a:ext uri="{FF2B5EF4-FFF2-40B4-BE49-F238E27FC236}">
                <a16:creationId xmlns:a16="http://schemas.microsoft.com/office/drawing/2014/main" id="{44622F51-E430-41C4-9E0C-410DEF6B3D66}"/>
              </a:ext>
            </a:extLst>
          </p:cNvPr>
          <p:cNvCxnSpPr>
            <a:cxnSpLocks/>
            <a:stCxn id="76" idx="4"/>
            <a:endCxn id="78" idx="0"/>
          </p:cNvCxnSpPr>
          <p:nvPr/>
        </p:nvCxnSpPr>
        <p:spPr>
          <a:xfrm>
            <a:off x="3325909" y="3124824"/>
            <a:ext cx="891900" cy="17609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32">
            <a:extLst>
              <a:ext uri="{FF2B5EF4-FFF2-40B4-BE49-F238E27FC236}">
                <a16:creationId xmlns:a16="http://schemas.microsoft.com/office/drawing/2014/main" id="{5906EDB5-94BA-4902-9B28-BCBE4126F82C}"/>
              </a:ext>
            </a:extLst>
          </p:cNvPr>
          <p:cNvCxnSpPr>
            <a:cxnSpLocks/>
            <a:stCxn id="72" idx="4"/>
            <a:endCxn id="77" idx="0"/>
          </p:cNvCxnSpPr>
          <p:nvPr/>
        </p:nvCxnSpPr>
        <p:spPr>
          <a:xfrm flipH="1">
            <a:off x="5827099" y="3124824"/>
            <a:ext cx="2794855" cy="175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33">
            <a:extLst>
              <a:ext uri="{FF2B5EF4-FFF2-40B4-BE49-F238E27FC236}">
                <a16:creationId xmlns:a16="http://schemas.microsoft.com/office/drawing/2014/main" id="{9E4E4533-92A6-4335-BDEC-387652CCACA7}"/>
              </a:ext>
            </a:extLst>
          </p:cNvPr>
          <p:cNvCxnSpPr>
            <a:cxnSpLocks/>
            <a:stCxn id="76" idx="4"/>
            <a:endCxn id="77" idx="0"/>
          </p:cNvCxnSpPr>
          <p:nvPr/>
        </p:nvCxnSpPr>
        <p:spPr>
          <a:xfrm>
            <a:off x="3325909" y="3124824"/>
            <a:ext cx="2501190" cy="17516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24">
            <a:extLst>
              <a:ext uri="{FF2B5EF4-FFF2-40B4-BE49-F238E27FC236}">
                <a16:creationId xmlns:a16="http://schemas.microsoft.com/office/drawing/2014/main" id="{BAD2F13B-35CC-4B4B-B152-482F5F0E7253}"/>
              </a:ext>
            </a:extLst>
          </p:cNvPr>
          <p:cNvCxnSpPr>
            <a:cxnSpLocks/>
            <a:stCxn id="71" idx="4"/>
            <a:endCxn id="77" idx="0"/>
          </p:cNvCxnSpPr>
          <p:nvPr/>
        </p:nvCxnSpPr>
        <p:spPr>
          <a:xfrm>
            <a:off x="5136518" y="3131154"/>
            <a:ext cx="690596" cy="1745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25">
            <a:extLst>
              <a:ext uri="{FF2B5EF4-FFF2-40B4-BE49-F238E27FC236}">
                <a16:creationId xmlns:a16="http://schemas.microsoft.com/office/drawing/2014/main" id="{E312800D-5537-4771-B9E6-05DE52A5ABF0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7539154" y="3124840"/>
            <a:ext cx="1082815" cy="17727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26">
            <a:extLst>
              <a:ext uri="{FF2B5EF4-FFF2-40B4-BE49-F238E27FC236}">
                <a16:creationId xmlns:a16="http://schemas.microsoft.com/office/drawing/2014/main" id="{E6D1C9E7-5665-4D5A-B0C1-2232C36014E4}"/>
              </a:ext>
            </a:extLst>
          </p:cNvPr>
          <p:cNvCxnSpPr>
            <a:cxnSpLocks/>
            <a:stCxn id="71" idx="4"/>
            <a:endCxn id="73" idx="0"/>
          </p:cNvCxnSpPr>
          <p:nvPr/>
        </p:nvCxnSpPr>
        <p:spPr>
          <a:xfrm>
            <a:off x="5136503" y="3131142"/>
            <a:ext cx="2402636" cy="1766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27">
            <a:extLst>
              <a:ext uri="{FF2B5EF4-FFF2-40B4-BE49-F238E27FC236}">
                <a16:creationId xmlns:a16="http://schemas.microsoft.com/office/drawing/2014/main" id="{369157F8-3019-4597-945D-6A3E52BE6E84}"/>
              </a:ext>
            </a:extLst>
          </p:cNvPr>
          <p:cNvCxnSpPr>
            <a:cxnSpLocks/>
            <a:stCxn id="71" idx="4"/>
            <a:endCxn id="78" idx="0"/>
          </p:cNvCxnSpPr>
          <p:nvPr/>
        </p:nvCxnSpPr>
        <p:spPr>
          <a:xfrm flipH="1">
            <a:off x="4217821" y="3131154"/>
            <a:ext cx="918695" cy="17546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30">
            <a:extLst>
              <a:ext uri="{FF2B5EF4-FFF2-40B4-BE49-F238E27FC236}">
                <a16:creationId xmlns:a16="http://schemas.microsoft.com/office/drawing/2014/main" id="{0FDB8C0D-D971-42AB-A0B5-099AE68C8937}"/>
              </a:ext>
            </a:extLst>
          </p:cNvPr>
          <p:cNvCxnSpPr>
            <a:cxnSpLocks/>
            <a:stCxn id="72" idx="4"/>
            <a:endCxn id="74" idx="0"/>
          </p:cNvCxnSpPr>
          <p:nvPr/>
        </p:nvCxnSpPr>
        <p:spPr>
          <a:xfrm>
            <a:off x="8621967" y="3124840"/>
            <a:ext cx="611557" cy="17742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641">
            <a:extLst>
              <a:ext uri="{FF2B5EF4-FFF2-40B4-BE49-F238E27FC236}">
                <a16:creationId xmlns:a16="http://schemas.microsoft.com/office/drawing/2014/main" id="{8C613E2E-85BE-4368-84E3-8CB75B1EE151}"/>
              </a:ext>
            </a:extLst>
          </p:cNvPr>
          <p:cNvSpPr/>
          <p:nvPr/>
        </p:nvSpPr>
        <p:spPr>
          <a:xfrm flipH="1">
            <a:off x="4856300" y="2571216"/>
            <a:ext cx="560405" cy="55992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highlight>
                <a:srgbClr val="000000"/>
              </a:highlight>
            </a:endParaRPr>
          </a:p>
        </p:txBody>
      </p:sp>
      <p:sp>
        <p:nvSpPr>
          <p:cNvPr id="72" name="Oval 643">
            <a:extLst>
              <a:ext uri="{FF2B5EF4-FFF2-40B4-BE49-F238E27FC236}">
                <a16:creationId xmlns:a16="http://schemas.microsoft.com/office/drawing/2014/main" id="{EB2DD1C2-5EA3-4ADC-986D-A289F20CDD49}"/>
              </a:ext>
            </a:extLst>
          </p:cNvPr>
          <p:cNvSpPr/>
          <p:nvPr/>
        </p:nvSpPr>
        <p:spPr>
          <a:xfrm flipH="1">
            <a:off x="8344826" y="2564901"/>
            <a:ext cx="554284" cy="55992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highlight>
                <a:srgbClr val="000000"/>
              </a:highlight>
            </a:endParaRPr>
          </a:p>
        </p:txBody>
      </p:sp>
      <p:sp>
        <p:nvSpPr>
          <p:cNvPr id="73" name="Oval 649">
            <a:extLst>
              <a:ext uri="{FF2B5EF4-FFF2-40B4-BE49-F238E27FC236}">
                <a16:creationId xmlns:a16="http://schemas.microsoft.com/office/drawing/2014/main" id="{D3DF6FE0-DE9C-4F5C-9B33-255E12B163E0}"/>
              </a:ext>
            </a:extLst>
          </p:cNvPr>
          <p:cNvSpPr/>
          <p:nvPr/>
        </p:nvSpPr>
        <p:spPr>
          <a:xfrm flipH="1">
            <a:off x="7258936" y="4897586"/>
            <a:ext cx="560405" cy="55992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4" name="Oval 651">
            <a:extLst>
              <a:ext uri="{FF2B5EF4-FFF2-40B4-BE49-F238E27FC236}">
                <a16:creationId xmlns:a16="http://schemas.microsoft.com/office/drawing/2014/main" id="{F9EAB752-4634-4E38-AC9C-BD6A538D6315}"/>
              </a:ext>
            </a:extLst>
          </p:cNvPr>
          <p:cNvSpPr/>
          <p:nvPr/>
        </p:nvSpPr>
        <p:spPr>
          <a:xfrm flipH="1">
            <a:off x="8953308" y="4899046"/>
            <a:ext cx="560405" cy="55992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75" name="Straight Connector 655">
            <a:extLst>
              <a:ext uri="{FF2B5EF4-FFF2-40B4-BE49-F238E27FC236}">
                <a16:creationId xmlns:a16="http://schemas.microsoft.com/office/drawing/2014/main" id="{6475B652-5D96-4237-8D74-A62AB406C43A}"/>
              </a:ext>
            </a:extLst>
          </p:cNvPr>
          <p:cNvCxnSpPr>
            <a:cxnSpLocks/>
            <a:stCxn id="76" idx="4"/>
            <a:endCxn id="73" idx="0"/>
          </p:cNvCxnSpPr>
          <p:nvPr/>
        </p:nvCxnSpPr>
        <p:spPr>
          <a:xfrm>
            <a:off x="3325924" y="3124840"/>
            <a:ext cx="4213230" cy="177276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639">
            <a:extLst>
              <a:ext uri="{FF2B5EF4-FFF2-40B4-BE49-F238E27FC236}">
                <a16:creationId xmlns:a16="http://schemas.microsoft.com/office/drawing/2014/main" id="{90BFB95D-3E70-43E6-AC53-015831E55E6C}"/>
              </a:ext>
            </a:extLst>
          </p:cNvPr>
          <p:cNvSpPr/>
          <p:nvPr/>
        </p:nvSpPr>
        <p:spPr>
          <a:xfrm flipH="1">
            <a:off x="3045706" y="2564901"/>
            <a:ext cx="560405" cy="55992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highlight>
                <a:srgbClr val="000000"/>
              </a:highlight>
            </a:endParaRPr>
          </a:p>
        </p:txBody>
      </p:sp>
      <p:sp>
        <p:nvSpPr>
          <p:cNvPr id="77" name="Oval 647">
            <a:extLst>
              <a:ext uri="{FF2B5EF4-FFF2-40B4-BE49-F238E27FC236}">
                <a16:creationId xmlns:a16="http://schemas.microsoft.com/office/drawing/2014/main" id="{699E7755-BBDE-4EE5-886A-A40D1940AB92}"/>
              </a:ext>
            </a:extLst>
          </p:cNvPr>
          <p:cNvSpPr/>
          <p:nvPr/>
        </p:nvSpPr>
        <p:spPr>
          <a:xfrm flipH="1">
            <a:off x="5546896" y="4876514"/>
            <a:ext cx="560405" cy="55992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8" name="Oval 653">
            <a:extLst>
              <a:ext uri="{FF2B5EF4-FFF2-40B4-BE49-F238E27FC236}">
                <a16:creationId xmlns:a16="http://schemas.microsoft.com/office/drawing/2014/main" id="{724F61F2-9266-4105-AA4E-579B33A0AE1E}"/>
              </a:ext>
            </a:extLst>
          </p:cNvPr>
          <p:cNvSpPr/>
          <p:nvPr/>
        </p:nvSpPr>
        <p:spPr>
          <a:xfrm flipH="1">
            <a:off x="3937606" y="4885822"/>
            <a:ext cx="560405" cy="55992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0" name="Oval 751">
            <a:extLst>
              <a:ext uri="{FF2B5EF4-FFF2-40B4-BE49-F238E27FC236}">
                <a16:creationId xmlns:a16="http://schemas.microsoft.com/office/drawing/2014/main" id="{E6564153-0C07-4A62-B1F3-3708E9C4D216}"/>
              </a:ext>
            </a:extLst>
          </p:cNvPr>
          <p:cNvSpPr/>
          <p:nvPr/>
        </p:nvSpPr>
        <p:spPr>
          <a:xfrm flipH="1">
            <a:off x="6488139" y="2573293"/>
            <a:ext cx="560405" cy="559923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i="1" dirty="0">
              <a:latin typeface="Cambria Math" panose="02040503050406030204" pitchFamily="18" charset="0"/>
            </a:endParaRPr>
          </a:p>
        </p:txBody>
      </p:sp>
      <p:cxnSp>
        <p:nvCxnSpPr>
          <p:cNvPr id="81" name="Straight Connector 752">
            <a:extLst>
              <a:ext uri="{FF2B5EF4-FFF2-40B4-BE49-F238E27FC236}">
                <a16:creationId xmlns:a16="http://schemas.microsoft.com/office/drawing/2014/main" id="{39315F21-CD8A-44E3-A1B5-4C4CC8A8B3D3}"/>
              </a:ext>
            </a:extLst>
          </p:cNvPr>
          <p:cNvCxnSpPr>
            <a:cxnSpLocks/>
            <a:stCxn id="76" idx="4"/>
          </p:cNvCxnSpPr>
          <p:nvPr/>
        </p:nvCxnSpPr>
        <p:spPr>
          <a:xfrm flipH="1">
            <a:off x="2414878" y="3124840"/>
            <a:ext cx="911031" cy="177655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87">
                <a:extLst>
                  <a:ext uri="{FF2B5EF4-FFF2-40B4-BE49-F238E27FC236}">
                    <a16:creationId xmlns:a16="http://schemas.microsoft.com/office/drawing/2014/main" id="{7D0903A6-C1AD-4DDE-9555-BFD6682092E6}"/>
                  </a:ext>
                </a:extLst>
              </p:cNvPr>
              <p:cNvSpPr txBox="1"/>
              <p:nvPr/>
            </p:nvSpPr>
            <p:spPr>
              <a:xfrm>
                <a:off x="4753182" y="2524652"/>
                <a:ext cx="819497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TextBox 887">
                <a:extLst>
                  <a:ext uri="{FF2B5EF4-FFF2-40B4-BE49-F238E27FC236}">
                    <a16:creationId xmlns:a16="http://schemas.microsoft.com/office/drawing/2014/main" id="{7D0903A6-C1AD-4DDE-9555-BFD668209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82" y="2524652"/>
                <a:ext cx="8194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88">
                <a:extLst>
                  <a:ext uri="{FF2B5EF4-FFF2-40B4-BE49-F238E27FC236}">
                    <a16:creationId xmlns:a16="http://schemas.microsoft.com/office/drawing/2014/main" id="{D6A058E2-40B5-40C5-972A-7E7804070A12}"/>
                  </a:ext>
                </a:extLst>
              </p:cNvPr>
              <p:cNvSpPr txBox="1"/>
              <p:nvPr/>
            </p:nvSpPr>
            <p:spPr>
              <a:xfrm>
                <a:off x="2969772" y="2514063"/>
                <a:ext cx="765887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TextBox 888">
                <a:extLst>
                  <a:ext uri="{FF2B5EF4-FFF2-40B4-BE49-F238E27FC236}">
                    <a16:creationId xmlns:a16="http://schemas.microsoft.com/office/drawing/2014/main" id="{D6A058E2-40B5-40C5-972A-7E780407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772" y="2514063"/>
                <a:ext cx="7658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89">
                <a:extLst>
                  <a:ext uri="{FF2B5EF4-FFF2-40B4-BE49-F238E27FC236}">
                    <a16:creationId xmlns:a16="http://schemas.microsoft.com/office/drawing/2014/main" id="{3AD05EFA-5417-4ADD-90EF-AB03692D4534}"/>
                  </a:ext>
                </a:extLst>
              </p:cNvPr>
              <p:cNvSpPr txBox="1"/>
              <p:nvPr/>
            </p:nvSpPr>
            <p:spPr>
              <a:xfrm>
                <a:off x="6392959" y="2541337"/>
                <a:ext cx="819497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TextBox 889">
                <a:extLst>
                  <a:ext uri="{FF2B5EF4-FFF2-40B4-BE49-F238E27FC236}">
                    <a16:creationId xmlns:a16="http://schemas.microsoft.com/office/drawing/2014/main" id="{3AD05EFA-5417-4ADD-90EF-AB03692D4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959" y="2541337"/>
                <a:ext cx="8194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90">
                <a:extLst>
                  <a:ext uri="{FF2B5EF4-FFF2-40B4-BE49-F238E27FC236}">
                    <a16:creationId xmlns:a16="http://schemas.microsoft.com/office/drawing/2014/main" id="{163CD3D3-140F-4495-9734-C543786783F1}"/>
                  </a:ext>
                </a:extLst>
              </p:cNvPr>
              <p:cNvSpPr txBox="1"/>
              <p:nvPr/>
            </p:nvSpPr>
            <p:spPr>
              <a:xfrm>
                <a:off x="8212205" y="2524652"/>
                <a:ext cx="819497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TextBox 890">
                <a:extLst>
                  <a:ext uri="{FF2B5EF4-FFF2-40B4-BE49-F238E27FC236}">
                    <a16:creationId xmlns:a16="http://schemas.microsoft.com/office/drawing/2014/main" id="{163CD3D3-140F-4495-9734-C54378678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205" y="2524652"/>
                <a:ext cx="81949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93">
                <a:extLst>
                  <a:ext uri="{FF2B5EF4-FFF2-40B4-BE49-F238E27FC236}">
                    <a16:creationId xmlns:a16="http://schemas.microsoft.com/office/drawing/2014/main" id="{BBB8701E-D191-4B6E-9941-8744D91186F9}"/>
                  </a:ext>
                </a:extLst>
              </p:cNvPr>
              <p:cNvSpPr txBox="1"/>
              <p:nvPr/>
            </p:nvSpPr>
            <p:spPr>
              <a:xfrm>
                <a:off x="5499470" y="4838372"/>
                <a:ext cx="719033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TextBox 893">
                <a:extLst>
                  <a:ext uri="{FF2B5EF4-FFF2-40B4-BE49-F238E27FC236}">
                    <a16:creationId xmlns:a16="http://schemas.microsoft.com/office/drawing/2014/main" id="{BBB8701E-D191-4B6E-9941-8744D9118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470" y="4838372"/>
                <a:ext cx="71903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94">
                <a:extLst>
                  <a:ext uri="{FF2B5EF4-FFF2-40B4-BE49-F238E27FC236}">
                    <a16:creationId xmlns:a16="http://schemas.microsoft.com/office/drawing/2014/main" id="{C0571F53-7728-46D6-9809-995FA152B5A2}"/>
                  </a:ext>
                </a:extLst>
              </p:cNvPr>
              <p:cNvSpPr txBox="1"/>
              <p:nvPr/>
            </p:nvSpPr>
            <p:spPr>
              <a:xfrm>
                <a:off x="3850013" y="4840993"/>
                <a:ext cx="762048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TextBox 894">
                <a:extLst>
                  <a:ext uri="{FF2B5EF4-FFF2-40B4-BE49-F238E27FC236}">
                    <a16:creationId xmlns:a16="http://schemas.microsoft.com/office/drawing/2014/main" id="{C0571F53-7728-46D6-9809-995FA152B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013" y="4840993"/>
                <a:ext cx="76204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2120570" y="4841561"/>
            <a:ext cx="700902" cy="612884"/>
            <a:chOff x="2120570" y="4841561"/>
            <a:chExt cx="700902" cy="612884"/>
          </a:xfrm>
        </p:grpSpPr>
        <p:sp>
          <p:nvSpPr>
            <p:cNvPr id="79" name="Oval 656">
              <a:extLst>
                <a:ext uri="{FF2B5EF4-FFF2-40B4-BE49-F238E27FC236}">
                  <a16:creationId xmlns:a16="http://schemas.microsoft.com/office/drawing/2014/main" id="{2D4DFE96-A90B-43AA-B612-670544BAA2A1}"/>
                </a:ext>
              </a:extLst>
            </p:cNvPr>
            <p:cNvSpPr/>
            <p:nvPr/>
          </p:nvSpPr>
          <p:spPr>
            <a:xfrm flipH="1">
              <a:off x="2154961" y="4894522"/>
              <a:ext cx="560405" cy="55992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/>
                <p:nvPr/>
              </p:nvSpPr>
              <p:spPr>
                <a:xfrm>
                  <a:off x="2120570" y="4841561"/>
                  <a:ext cx="700902" cy="52322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8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570" y="4841561"/>
                  <a:ext cx="700902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96">
                <a:extLst>
                  <a:ext uri="{FF2B5EF4-FFF2-40B4-BE49-F238E27FC236}">
                    <a16:creationId xmlns:a16="http://schemas.microsoft.com/office/drawing/2014/main" id="{8D95F657-EA23-48D4-AB78-DE127FBC9C03}"/>
                  </a:ext>
                </a:extLst>
              </p:cNvPr>
              <p:cNvSpPr txBox="1"/>
              <p:nvPr/>
            </p:nvSpPr>
            <p:spPr>
              <a:xfrm>
                <a:off x="7138268" y="4838372"/>
                <a:ext cx="819497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96">
                <a:extLst>
                  <a:ext uri="{FF2B5EF4-FFF2-40B4-BE49-F238E27FC236}">
                    <a16:creationId xmlns:a16="http://schemas.microsoft.com/office/drawing/2014/main" id="{8D95F657-EA23-48D4-AB78-DE127FBC9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268" y="4838372"/>
                <a:ext cx="81949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7">
                <a:extLst>
                  <a:ext uri="{FF2B5EF4-FFF2-40B4-BE49-F238E27FC236}">
                    <a16:creationId xmlns:a16="http://schemas.microsoft.com/office/drawing/2014/main" id="{1C3D801B-FED6-4DCF-963D-13216EBB8036}"/>
                  </a:ext>
                </a:extLst>
              </p:cNvPr>
              <p:cNvSpPr txBox="1"/>
              <p:nvPr/>
            </p:nvSpPr>
            <p:spPr>
              <a:xfrm>
                <a:off x="8823769" y="4868845"/>
                <a:ext cx="819497" cy="5232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TextBox 897">
                <a:extLst>
                  <a:ext uri="{FF2B5EF4-FFF2-40B4-BE49-F238E27FC236}">
                    <a16:creationId xmlns:a16="http://schemas.microsoft.com/office/drawing/2014/main" id="{1C3D801B-FED6-4DCF-963D-13216EBB8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769" y="4868845"/>
                <a:ext cx="81949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193">
                <a:extLst>
                  <a:ext uri="{FF2B5EF4-FFF2-40B4-BE49-F238E27FC236}">
                    <a16:creationId xmlns:a16="http://schemas.microsoft.com/office/drawing/2014/main" id="{A641A6DB-08CF-4323-8595-C7C51A01645D}"/>
                  </a:ext>
                </a:extLst>
              </p:cNvPr>
              <p:cNvSpPr txBox="1"/>
              <p:nvPr/>
            </p:nvSpPr>
            <p:spPr>
              <a:xfrm>
                <a:off x="2417900" y="3668460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.1</a:t>
                </a:r>
                <a:endParaRPr lang="en-AU" sz="2000" dirty="0"/>
              </a:p>
            </p:txBody>
          </p:sp>
        </mc:Choice>
        <mc:Fallback xmlns="">
          <p:sp>
            <p:nvSpPr>
              <p:cNvPr id="91" name="TextBox 193">
                <a:extLst>
                  <a:ext uri="{FF2B5EF4-FFF2-40B4-BE49-F238E27FC236}">
                    <a16:creationId xmlns:a16="http://schemas.microsoft.com/office/drawing/2014/main" id="{A641A6DB-08CF-4323-8595-C7C51A01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00" y="3668460"/>
                <a:ext cx="888307" cy="400110"/>
              </a:xfrm>
              <a:prstGeom prst="rect">
                <a:avLst/>
              </a:prstGeom>
              <a:blipFill>
                <a:blip r:embed="rId1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361">
            <a:extLst>
              <a:ext uri="{FF2B5EF4-FFF2-40B4-BE49-F238E27FC236}">
                <a16:creationId xmlns:a16="http://schemas.microsoft.com/office/drawing/2014/main" id="{E3C0BF5B-BD5C-4960-A116-9F6979221168}"/>
              </a:ext>
            </a:extLst>
          </p:cNvPr>
          <p:cNvCxnSpPr>
            <a:cxnSpLocks/>
            <a:stCxn id="80" idx="4"/>
            <a:endCxn id="73" idx="0"/>
          </p:cNvCxnSpPr>
          <p:nvPr/>
        </p:nvCxnSpPr>
        <p:spPr>
          <a:xfrm>
            <a:off x="6768342" y="3133216"/>
            <a:ext cx="770797" cy="176437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363">
            <a:extLst>
              <a:ext uri="{FF2B5EF4-FFF2-40B4-BE49-F238E27FC236}">
                <a16:creationId xmlns:a16="http://schemas.microsoft.com/office/drawing/2014/main" id="{C68E6634-55CF-48C0-91C6-1723A3D2CA9C}"/>
              </a:ext>
            </a:extLst>
          </p:cNvPr>
          <p:cNvCxnSpPr>
            <a:cxnSpLocks/>
            <a:stCxn id="80" idx="4"/>
            <a:endCxn id="74" idx="0"/>
          </p:cNvCxnSpPr>
          <p:nvPr/>
        </p:nvCxnSpPr>
        <p:spPr>
          <a:xfrm>
            <a:off x="6768342" y="3133216"/>
            <a:ext cx="2465169" cy="176583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373">
                <a:extLst>
                  <a:ext uri="{FF2B5EF4-FFF2-40B4-BE49-F238E27FC236}">
                    <a16:creationId xmlns:a16="http://schemas.microsoft.com/office/drawing/2014/main" id="{DBFE1D5A-787A-4B08-84C7-89F9C7B80F53}"/>
                  </a:ext>
                </a:extLst>
              </p:cNvPr>
              <p:cNvSpPr txBox="1"/>
              <p:nvPr/>
            </p:nvSpPr>
            <p:spPr>
              <a:xfrm>
                <a:off x="8810162" y="3707744"/>
                <a:ext cx="7885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.1</a:t>
                </a:r>
                <a:endParaRPr lang="en-AU" sz="2000" dirty="0"/>
              </a:p>
            </p:txBody>
          </p:sp>
        </mc:Choice>
        <mc:Fallback xmlns="">
          <p:sp>
            <p:nvSpPr>
              <p:cNvPr id="94" name="TextBox 373">
                <a:extLst>
                  <a:ext uri="{FF2B5EF4-FFF2-40B4-BE49-F238E27FC236}">
                    <a16:creationId xmlns:a16="http://schemas.microsoft.com/office/drawing/2014/main" id="{DBFE1D5A-787A-4B08-84C7-89F9C7B80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162" y="3707744"/>
                <a:ext cx="788532" cy="400110"/>
              </a:xfrm>
              <a:prstGeom prst="rect">
                <a:avLst/>
              </a:prstGeom>
              <a:blipFill>
                <a:blip r:embed="rId1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374">
                <a:extLst>
                  <a:ext uri="{FF2B5EF4-FFF2-40B4-BE49-F238E27FC236}">
                    <a16:creationId xmlns:a16="http://schemas.microsoft.com/office/drawing/2014/main" id="{BF869926-D81F-44C6-9EF9-7BE1BEC01AA2}"/>
                  </a:ext>
                </a:extLst>
              </p:cNvPr>
              <p:cNvSpPr txBox="1"/>
              <p:nvPr/>
            </p:nvSpPr>
            <p:spPr>
              <a:xfrm>
                <a:off x="8033195" y="3490366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.9</a:t>
                </a:r>
                <a:endParaRPr lang="en-AU" sz="2000" dirty="0"/>
              </a:p>
            </p:txBody>
          </p:sp>
        </mc:Choice>
        <mc:Fallback xmlns="">
          <p:sp>
            <p:nvSpPr>
              <p:cNvPr id="95" name="TextBox 374">
                <a:extLst>
                  <a:ext uri="{FF2B5EF4-FFF2-40B4-BE49-F238E27FC236}">
                    <a16:creationId xmlns:a16="http://schemas.microsoft.com/office/drawing/2014/main" id="{BF869926-D81F-44C6-9EF9-7BE1BEC01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195" y="3490366"/>
                <a:ext cx="888307" cy="400110"/>
              </a:xfrm>
              <a:prstGeom prst="rect">
                <a:avLst/>
              </a:prstGeom>
              <a:blipFill>
                <a:blip r:embed="rId1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375">
                <a:extLst>
                  <a:ext uri="{FF2B5EF4-FFF2-40B4-BE49-F238E27FC236}">
                    <a16:creationId xmlns:a16="http://schemas.microsoft.com/office/drawing/2014/main" id="{CF742D97-CEB3-403D-866B-14230C839E8D}"/>
                  </a:ext>
                </a:extLst>
              </p:cNvPr>
              <p:cNvSpPr txBox="1"/>
              <p:nvPr/>
            </p:nvSpPr>
            <p:spPr>
              <a:xfrm>
                <a:off x="3270740" y="3823126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.2</a:t>
                </a:r>
                <a:endParaRPr lang="en-AU" sz="2000" dirty="0"/>
              </a:p>
            </p:txBody>
          </p:sp>
        </mc:Choice>
        <mc:Fallback xmlns="">
          <p:sp>
            <p:nvSpPr>
              <p:cNvPr id="96" name="TextBox 375">
                <a:extLst>
                  <a:ext uri="{FF2B5EF4-FFF2-40B4-BE49-F238E27FC236}">
                    <a16:creationId xmlns:a16="http://schemas.microsoft.com/office/drawing/2014/main" id="{CF742D97-CEB3-403D-866B-14230C839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740" y="3823126"/>
                <a:ext cx="888307" cy="400110"/>
              </a:xfrm>
              <a:prstGeom prst="rect">
                <a:avLst/>
              </a:prstGeom>
              <a:blipFill>
                <a:blip r:embed="rId1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376">
                <a:extLst>
                  <a:ext uri="{FF2B5EF4-FFF2-40B4-BE49-F238E27FC236}">
                    <a16:creationId xmlns:a16="http://schemas.microsoft.com/office/drawing/2014/main" id="{7E2DBC8C-3145-4694-9A4C-6C6EBFE724D3}"/>
                  </a:ext>
                </a:extLst>
              </p:cNvPr>
              <p:cNvSpPr txBox="1"/>
              <p:nvPr/>
            </p:nvSpPr>
            <p:spPr>
              <a:xfrm>
                <a:off x="3760060" y="3073865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.1</a:t>
                </a:r>
                <a:endParaRPr lang="en-AU" sz="2000" dirty="0"/>
              </a:p>
            </p:txBody>
          </p:sp>
        </mc:Choice>
        <mc:Fallback xmlns="">
          <p:sp>
            <p:nvSpPr>
              <p:cNvPr id="97" name="TextBox 376">
                <a:extLst>
                  <a:ext uri="{FF2B5EF4-FFF2-40B4-BE49-F238E27FC236}">
                    <a16:creationId xmlns:a16="http://schemas.microsoft.com/office/drawing/2014/main" id="{7E2DBC8C-3145-4694-9A4C-6C6EBFE72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60" y="3073865"/>
                <a:ext cx="888307" cy="400110"/>
              </a:xfrm>
              <a:prstGeom prst="rect">
                <a:avLst/>
              </a:prstGeom>
              <a:blipFill>
                <a:blip r:embed="rId1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377">
                <a:extLst>
                  <a:ext uri="{FF2B5EF4-FFF2-40B4-BE49-F238E27FC236}">
                    <a16:creationId xmlns:a16="http://schemas.microsoft.com/office/drawing/2014/main" id="{5A71BC4D-BA58-4183-88C8-6D17A2076522}"/>
                  </a:ext>
                </a:extLst>
              </p:cNvPr>
              <p:cNvSpPr txBox="1"/>
              <p:nvPr/>
            </p:nvSpPr>
            <p:spPr>
              <a:xfrm>
                <a:off x="3914780" y="3707744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.4</a:t>
                </a:r>
                <a:endParaRPr lang="en-AU" sz="2000" dirty="0"/>
              </a:p>
            </p:txBody>
          </p:sp>
        </mc:Choice>
        <mc:Fallback xmlns="">
          <p:sp>
            <p:nvSpPr>
              <p:cNvPr id="98" name="TextBox 377">
                <a:extLst>
                  <a:ext uri="{FF2B5EF4-FFF2-40B4-BE49-F238E27FC236}">
                    <a16:creationId xmlns:a16="http://schemas.microsoft.com/office/drawing/2014/main" id="{5A71BC4D-BA58-4183-88C8-6D17A2076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780" y="3707744"/>
                <a:ext cx="888307" cy="400110"/>
              </a:xfrm>
              <a:prstGeom prst="rect">
                <a:avLst/>
              </a:prstGeom>
              <a:blipFill>
                <a:blip r:embed="rId1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378">
                <a:extLst>
                  <a:ext uri="{FF2B5EF4-FFF2-40B4-BE49-F238E27FC236}">
                    <a16:creationId xmlns:a16="http://schemas.microsoft.com/office/drawing/2014/main" id="{F82EB86F-A8AF-4B11-A685-0F5EDB87182E}"/>
                  </a:ext>
                </a:extLst>
              </p:cNvPr>
              <p:cNvSpPr txBox="1"/>
              <p:nvPr/>
            </p:nvSpPr>
            <p:spPr>
              <a:xfrm>
                <a:off x="4496112" y="3207106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.6</a:t>
                </a:r>
                <a:endParaRPr lang="en-AU" sz="2000" dirty="0"/>
              </a:p>
            </p:txBody>
          </p:sp>
        </mc:Choice>
        <mc:Fallback xmlns="">
          <p:sp>
            <p:nvSpPr>
              <p:cNvPr id="99" name="TextBox 378">
                <a:extLst>
                  <a:ext uri="{FF2B5EF4-FFF2-40B4-BE49-F238E27FC236}">
                    <a16:creationId xmlns:a16="http://schemas.microsoft.com/office/drawing/2014/main" id="{F82EB86F-A8AF-4B11-A685-0F5EDB871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112" y="3207106"/>
                <a:ext cx="888307" cy="400110"/>
              </a:xfrm>
              <a:prstGeom prst="rect">
                <a:avLst/>
              </a:prstGeom>
              <a:blipFill>
                <a:blip r:embed="rId1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379">
                <a:extLst>
                  <a:ext uri="{FF2B5EF4-FFF2-40B4-BE49-F238E27FC236}">
                    <a16:creationId xmlns:a16="http://schemas.microsoft.com/office/drawing/2014/main" id="{F9B44039-D1FD-406B-A57D-5CF313712613}"/>
                  </a:ext>
                </a:extLst>
              </p:cNvPr>
              <p:cNvSpPr txBox="1"/>
              <p:nvPr/>
            </p:nvSpPr>
            <p:spPr>
              <a:xfrm>
                <a:off x="6992417" y="3094366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.2</a:t>
                </a:r>
                <a:endParaRPr lang="en-AU" sz="2000" dirty="0"/>
              </a:p>
            </p:txBody>
          </p:sp>
        </mc:Choice>
        <mc:Fallback xmlns="">
          <p:sp>
            <p:nvSpPr>
              <p:cNvPr id="100" name="TextBox 379">
                <a:extLst>
                  <a:ext uri="{FF2B5EF4-FFF2-40B4-BE49-F238E27FC236}">
                    <a16:creationId xmlns:a16="http://schemas.microsoft.com/office/drawing/2014/main" id="{F9B44039-D1FD-406B-A57D-5CF313712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17" y="3094366"/>
                <a:ext cx="888307" cy="400110"/>
              </a:xfrm>
              <a:prstGeom prst="rect">
                <a:avLst/>
              </a:prstGeom>
              <a:blipFill>
                <a:blip r:embed="rId2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380">
                <a:extLst>
                  <a:ext uri="{FF2B5EF4-FFF2-40B4-BE49-F238E27FC236}">
                    <a16:creationId xmlns:a16="http://schemas.microsoft.com/office/drawing/2014/main" id="{8405E22A-C2F0-440E-BEFC-62009F4F4AED}"/>
                  </a:ext>
                </a:extLst>
              </p:cNvPr>
              <p:cNvSpPr txBox="1"/>
              <p:nvPr/>
            </p:nvSpPr>
            <p:spPr>
              <a:xfrm>
                <a:off x="7834420" y="3047872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.4</a:t>
                </a:r>
                <a:endParaRPr lang="en-AU" sz="2000" dirty="0"/>
              </a:p>
            </p:txBody>
          </p:sp>
        </mc:Choice>
        <mc:Fallback xmlns="">
          <p:sp>
            <p:nvSpPr>
              <p:cNvPr id="101" name="TextBox 380">
                <a:extLst>
                  <a:ext uri="{FF2B5EF4-FFF2-40B4-BE49-F238E27FC236}">
                    <a16:creationId xmlns:a16="http://schemas.microsoft.com/office/drawing/2014/main" id="{8405E22A-C2F0-440E-BEFC-62009F4F4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420" y="3047872"/>
                <a:ext cx="888307" cy="400110"/>
              </a:xfrm>
              <a:prstGeom prst="rect">
                <a:avLst/>
              </a:prstGeom>
              <a:blipFill>
                <a:blip r:embed="rId21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381">
                <a:extLst>
                  <a:ext uri="{FF2B5EF4-FFF2-40B4-BE49-F238E27FC236}">
                    <a16:creationId xmlns:a16="http://schemas.microsoft.com/office/drawing/2014/main" id="{E66C8D05-E600-463D-AF41-393BCACB1FE1}"/>
                  </a:ext>
                </a:extLst>
              </p:cNvPr>
              <p:cNvSpPr txBox="1"/>
              <p:nvPr/>
            </p:nvSpPr>
            <p:spPr>
              <a:xfrm>
                <a:off x="6015095" y="3064557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.8</a:t>
                </a:r>
                <a:endParaRPr lang="en-AU" sz="2000" dirty="0"/>
              </a:p>
            </p:txBody>
          </p:sp>
        </mc:Choice>
        <mc:Fallback xmlns="">
          <p:sp>
            <p:nvSpPr>
              <p:cNvPr id="102" name="TextBox 381">
                <a:extLst>
                  <a:ext uri="{FF2B5EF4-FFF2-40B4-BE49-F238E27FC236}">
                    <a16:creationId xmlns:a16="http://schemas.microsoft.com/office/drawing/2014/main" id="{E66C8D05-E600-463D-AF41-393BCACB1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095" y="3064557"/>
                <a:ext cx="888307" cy="400110"/>
              </a:xfrm>
              <a:prstGeom prst="rect">
                <a:avLst/>
              </a:prstGeom>
              <a:blipFill>
                <a:blip r:embed="rId2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382">
                <a:extLst>
                  <a:ext uri="{FF2B5EF4-FFF2-40B4-BE49-F238E27FC236}">
                    <a16:creationId xmlns:a16="http://schemas.microsoft.com/office/drawing/2014/main" id="{DD4F7FF0-5E5E-482E-93A6-3F82E91F9D8B}"/>
                  </a:ext>
                </a:extLst>
              </p:cNvPr>
              <p:cNvSpPr txBox="1"/>
              <p:nvPr/>
            </p:nvSpPr>
            <p:spPr>
              <a:xfrm>
                <a:off x="5325051" y="3054028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.4</a:t>
                </a:r>
                <a:endParaRPr lang="en-AU" sz="2000" dirty="0"/>
              </a:p>
            </p:txBody>
          </p:sp>
        </mc:Choice>
        <mc:Fallback xmlns="">
          <p:sp>
            <p:nvSpPr>
              <p:cNvPr id="103" name="TextBox 382">
                <a:extLst>
                  <a:ext uri="{FF2B5EF4-FFF2-40B4-BE49-F238E27FC236}">
                    <a16:creationId xmlns:a16="http://schemas.microsoft.com/office/drawing/2014/main" id="{DD4F7FF0-5E5E-482E-93A6-3F82E91F9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051" y="3054028"/>
                <a:ext cx="888307" cy="400110"/>
              </a:xfrm>
              <a:prstGeom prst="rect">
                <a:avLst/>
              </a:prstGeom>
              <a:blipFill>
                <a:blip r:embed="rId2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383">
                <a:extLst>
                  <a:ext uri="{FF2B5EF4-FFF2-40B4-BE49-F238E27FC236}">
                    <a16:creationId xmlns:a16="http://schemas.microsoft.com/office/drawing/2014/main" id="{BB2005D7-D0A5-45F7-AE8C-31B8FDFD8248}"/>
                  </a:ext>
                </a:extLst>
              </p:cNvPr>
              <p:cNvSpPr txBox="1"/>
              <p:nvPr/>
            </p:nvSpPr>
            <p:spPr>
              <a:xfrm>
                <a:off x="7108251" y="4175771"/>
                <a:ext cx="6010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.3</a:t>
                </a:r>
                <a:endParaRPr lang="en-AU" sz="2000" dirty="0"/>
              </a:p>
            </p:txBody>
          </p:sp>
        </mc:Choice>
        <mc:Fallback xmlns="">
          <p:sp>
            <p:nvSpPr>
              <p:cNvPr id="104" name="TextBox 383">
                <a:extLst>
                  <a:ext uri="{FF2B5EF4-FFF2-40B4-BE49-F238E27FC236}">
                    <a16:creationId xmlns:a16="http://schemas.microsoft.com/office/drawing/2014/main" id="{BB2005D7-D0A5-45F7-AE8C-31B8FDFD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51" y="4175771"/>
                <a:ext cx="601001" cy="400110"/>
              </a:xfrm>
              <a:prstGeom prst="rect">
                <a:avLst/>
              </a:prstGeom>
              <a:blipFill>
                <a:blip r:embed="rId2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17">
            <a:extLst>
              <a:ext uri="{FF2B5EF4-FFF2-40B4-BE49-F238E27FC236}">
                <a16:creationId xmlns:a16="http://schemas.microsoft.com/office/drawing/2014/main" id="{C263D8EB-7855-4BB7-9189-748BA725257F}"/>
              </a:ext>
            </a:extLst>
          </p:cNvPr>
          <p:cNvCxnSpPr>
            <a:cxnSpLocks/>
            <a:stCxn id="80" idx="4"/>
            <a:endCxn id="78" idx="0"/>
          </p:cNvCxnSpPr>
          <p:nvPr/>
        </p:nvCxnSpPr>
        <p:spPr>
          <a:xfrm flipH="1">
            <a:off x="4217821" y="3133231"/>
            <a:ext cx="2550533" cy="175260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23">
            <a:extLst>
              <a:ext uri="{FF2B5EF4-FFF2-40B4-BE49-F238E27FC236}">
                <a16:creationId xmlns:a16="http://schemas.microsoft.com/office/drawing/2014/main" id="{CD39F25B-0072-4DCF-AB46-F9122FC962A0}"/>
              </a:ext>
            </a:extLst>
          </p:cNvPr>
          <p:cNvCxnSpPr>
            <a:cxnSpLocks/>
            <a:stCxn id="80" idx="4"/>
            <a:endCxn id="77" idx="0"/>
          </p:cNvCxnSpPr>
          <p:nvPr/>
        </p:nvCxnSpPr>
        <p:spPr>
          <a:xfrm flipH="1">
            <a:off x="5827114" y="3133231"/>
            <a:ext cx="941243" cy="174329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87">
                <a:extLst>
                  <a:ext uri="{FF2B5EF4-FFF2-40B4-BE49-F238E27FC236}">
                    <a16:creationId xmlns:a16="http://schemas.microsoft.com/office/drawing/2014/main" id="{D5E1B72F-D025-403E-A075-49BC732B4FBD}"/>
                  </a:ext>
                </a:extLst>
              </p:cNvPr>
              <p:cNvSpPr txBox="1"/>
              <p:nvPr/>
            </p:nvSpPr>
            <p:spPr>
              <a:xfrm>
                <a:off x="6203303" y="3468405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.2</a:t>
                </a:r>
                <a:endParaRPr lang="en-AU" sz="2000" dirty="0"/>
              </a:p>
            </p:txBody>
          </p:sp>
        </mc:Choice>
        <mc:Fallback xmlns="">
          <p:sp>
            <p:nvSpPr>
              <p:cNvPr id="107" name="TextBox 187">
                <a:extLst>
                  <a:ext uri="{FF2B5EF4-FFF2-40B4-BE49-F238E27FC236}">
                    <a16:creationId xmlns:a16="http://schemas.microsoft.com/office/drawing/2014/main" id="{D5E1B72F-D025-403E-A075-49BC732B4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303" y="3468405"/>
                <a:ext cx="888307" cy="400110"/>
              </a:xfrm>
              <a:prstGeom prst="rect">
                <a:avLst/>
              </a:prstGeom>
              <a:blipFill>
                <a:blip r:embed="rId25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88">
                <a:extLst>
                  <a:ext uri="{FF2B5EF4-FFF2-40B4-BE49-F238E27FC236}">
                    <a16:creationId xmlns:a16="http://schemas.microsoft.com/office/drawing/2014/main" id="{C6A842A3-10F6-4B3B-9DED-FBF675605678}"/>
                  </a:ext>
                </a:extLst>
              </p:cNvPr>
              <p:cNvSpPr txBox="1"/>
              <p:nvPr/>
            </p:nvSpPr>
            <p:spPr>
              <a:xfrm>
                <a:off x="5044858" y="3412754"/>
                <a:ext cx="888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/>
                  <a:t>.2</a:t>
                </a:r>
                <a:endParaRPr lang="en-AU" sz="2000" dirty="0"/>
              </a:p>
            </p:txBody>
          </p:sp>
        </mc:Choice>
        <mc:Fallback xmlns="">
          <p:sp>
            <p:nvSpPr>
              <p:cNvPr id="108" name="TextBox 188">
                <a:extLst>
                  <a:ext uri="{FF2B5EF4-FFF2-40B4-BE49-F238E27FC236}">
                    <a16:creationId xmlns:a16="http://schemas.microsoft.com/office/drawing/2014/main" id="{C6A842A3-10F6-4B3B-9DED-FBF675605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58" y="3412754"/>
                <a:ext cx="888307" cy="400110"/>
              </a:xfrm>
              <a:prstGeom prst="rect">
                <a:avLst/>
              </a:prstGeom>
              <a:blipFill>
                <a:blip r:embed="rId2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9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6" grpId="0" animBg="1"/>
      <p:bldP spid="83" grpId="0"/>
      <p:bldP spid="85" grpId="0"/>
      <p:bldP spid="90" grpId="0"/>
      <p:bldP spid="91" grpId="0"/>
      <p:bldP spid="94" grpId="0"/>
      <p:bldP spid="95" grpId="0"/>
      <p:bldP spid="96" grpId="0"/>
      <p:bldP spid="97" grpId="0"/>
      <p:bldP spid="98" grpId="0"/>
      <p:bldP spid="100" grpId="0"/>
      <p:bldP spid="1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Full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2078" t="-27848" b="-29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4145" y="1052038"/>
                <a:ext cx="10670743" cy="2699713"/>
              </a:xfrm>
            </p:spPr>
            <p:txBody>
              <a:bodyPr/>
              <a:lstStyle/>
              <a:p>
                <a:pPr marL="457200" lvl="1" indent="0">
                  <a:buNone/>
                </a:pPr>
                <a:r>
                  <a:rPr lang="en-US" altLang="zh-CN" dirty="0" smtClean="0"/>
                  <a:t>Lemma: Fixing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altLang="zh-CN" dirty="0" smtClean="0"/>
                  <a:t> and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if a vertex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is in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-core</a:t>
                </a:r>
                <a:r>
                  <a:rPr lang="en-US" altLang="zh-CN" dirty="0"/>
                  <a:t>, then it is in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-core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The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-threshold </a:t>
                </a:r>
                <a:r>
                  <a:rPr lang="en-US" altLang="zh-CN" dirty="0"/>
                  <a:t>of a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denoted by </a:t>
                </a:r>
                <a:r>
                  <a:rPr lang="en-US" altLang="zh-CN" dirty="0" err="1" smtClean="0">
                    <a:solidFill>
                      <a:srgbClr val="FF0000"/>
                    </a:solidFill>
                  </a:rPr>
                  <a:t>thres</a:t>
                </a:r>
                <a:r>
                  <a:rPr lang="en-US" altLang="zh-CN" baseline="-25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zh-CN" altLang="en-US" baseline="-25000" dirty="0">
                    <a:solidFill>
                      <a:srgbClr val="FF0000"/>
                    </a:solidFill>
                  </a:rPr>
                  <a:t>𝛼</a:t>
                </a:r>
                <a:r>
                  <a:rPr lang="en-US" altLang="zh-CN" baseline="-25000" dirty="0">
                    <a:solidFill>
                      <a:srgbClr val="FF0000"/>
                    </a:solidFill>
                  </a:rPr>
                  <a:t>, </a:t>
                </a:r>
                <a:r>
                  <a:rPr lang="zh-CN" altLang="en-US" baseline="-25000" dirty="0">
                    <a:solidFill>
                      <a:srgbClr val="FF0000"/>
                    </a:solidFill>
                  </a:rPr>
                  <a:t>𝛽</a:t>
                </a:r>
                <a:r>
                  <a:rPr lang="en-US" altLang="zh-CN" baseline="-25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zh-CN" dirty="0"/>
                  <a:t>, is the largest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/>
                  <a:t> such that </a:t>
                </a:r>
                <a:r>
                  <a:rPr lang="en-US" altLang="zh-CN" dirty="0" smtClean="0"/>
                  <a:t>an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-core </a:t>
                </a:r>
                <a:r>
                  <a:rPr lang="en-US" altLang="zh-CN" dirty="0"/>
                  <a:t>containing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exists</a:t>
                </a:r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b="1" dirty="0"/>
                  <a:t>Query Processing: </a:t>
                </a:r>
                <a:r>
                  <a:rPr lang="en-US" altLang="zh-CN" dirty="0"/>
                  <a:t>a vertex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is in the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-core </a:t>
                </a:r>
                <a:r>
                  <a:rPr lang="en-US" altLang="zh-CN" dirty="0" smtClean="0"/>
                  <a:t>if </a:t>
                </a:r>
                <a:r>
                  <a:rPr lang="en-US" altLang="zh-CN" dirty="0"/>
                  <a:t>and only if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thres</a:t>
                </a:r>
                <a:r>
                  <a:rPr lang="en-US" altLang="zh-CN" baseline="-25000" dirty="0">
                    <a:solidFill>
                      <a:srgbClr val="FF0000"/>
                    </a:solidFill>
                  </a:rPr>
                  <a:t>(</a:t>
                </a:r>
                <a:r>
                  <a:rPr lang="zh-CN" altLang="en-US" baseline="-25000" dirty="0">
                    <a:solidFill>
                      <a:srgbClr val="FF0000"/>
                    </a:solidFill>
                  </a:rPr>
                  <a:t>𝛼</a:t>
                </a:r>
                <a:r>
                  <a:rPr lang="en-US" altLang="zh-CN" baseline="-25000" dirty="0">
                    <a:solidFill>
                      <a:srgbClr val="FF0000"/>
                    </a:solidFill>
                  </a:rPr>
                  <a:t>, </a:t>
                </a:r>
                <a:r>
                  <a:rPr lang="zh-CN" altLang="en-US" baseline="-25000" dirty="0">
                    <a:solidFill>
                      <a:srgbClr val="FF0000"/>
                    </a:solidFill>
                  </a:rPr>
                  <a:t>𝛽</a:t>
                </a:r>
                <a:r>
                  <a:rPr lang="en-US" altLang="zh-CN" baseline="-25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) ≥</a:t>
                </a:r>
                <a:r>
                  <a:rPr lang="en-US" altLang="zh-CN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457200" lvl="1" indent="0">
                  <a:buNone/>
                </a:pPr>
                <a:endParaRPr lang="en-US" altLang="zh-CN" dirty="0" smtClean="0"/>
              </a:p>
              <a:p>
                <a:pPr marL="342900" indent="-342900">
                  <a:lnSpc>
                    <a:spcPct val="100000"/>
                  </a:lnSpc>
                  <a:buFont typeface="Wingdings" panose="05000000000000000000" pitchFamily="2" charset="2"/>
                  <a:buChar char="p"/>
                </a:pPr>
                <a:endParaRPr lang="en-US" sz="2400" i="0" dirty="0"/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4145" y="1052038"/>
                <a:ext cx="10670743" cy="2699713"/>
              </a:xfrm>
              <a:blipFill>
                <a:blip r:embed="rId4"/>
                <a:stretch>
                  <a:fillRect t="-3167" r="-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/>
              <p:nvPr/>
            </p:nvSpPr>
            <p:spPr>
              <a:xfrm>
                <a:off x="6477858" y="6016304"/>
                <a:ext cx="6381269" cy="1346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is the </a:t>
                </a:r>
                <a:r>
                  <a:rPr lang="en-US" altLang="zh-CN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vertex set of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the result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core.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US" altLang="zh-CN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858" y="6016304"/>
                <a:ext cx="6381269" cy="1346010"/>
              </a:xfrm>
              <a:prstGeom prst="rect">
                <a:avLst/>
              </a:prstGeom>
              <a:blipFill>
                <a:blip r:embed="rId5"/>
                <a:stretch>
                  <a:fillRect l="-1530" t="-6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58">
            <a:extLst>
              <a:ext uri="{FF2B5EF4-FFF2-40B4-BE49-F238E27FC236}">
                <a16:creationId xmlns:a16="http://schemas.microsoft.com/office/drawing/2014/main" id="{67233288-8071-4097-8233-5517F38BD0FE}"/>
              </a:ext>
            </a:extLst>
          </p:cNvPr>
          <p:cNvSpPr txBox="1"/>
          <p:nvPr/>
        </p:nvSpPr>
        <p:spPr>
          <a:xfrm>
            <a:off x="2821151" y="3330992"/>
            <a:ext cx="2026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first level pointer table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60">
            <a:extLst>
              <a:ext uri="{FF2B5EF4-FFF2-40B4-BE49-F238E27FC236}">
                <a16:creationId xmlns:a16="http://schemas.microsoft.com/office/drawing/2014/main" id="{1C48BE13-27DB-4994-85E9-B6C1933F0470}"/>
              </a:ext>
            </a:extLst>
          </p:cNvPr>
          <p:cNvSpPr txBox="1"/>
          <p:nvPr/>
        </p:nvSpPr>
        <p:spPr>
          <a:xfrm>
            <a:off x="522975" y="3891442"/>
            <a:ext cx="206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second level pointer table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Arrow Connector 21">
            <a:extLst>
              <a:ext uri="{FF2B5EF4-FFF2-40B4-BE49-F238E27FC236}">
                <a16:creationId xmlns:a16="http://schemas.microsoft.com/office/drawing/2014/main" id="{0556A577-6B20-4986-8D95-3293CDA3E83C}"/>
              </a:ext>
            </a:extLst>
          </p:cNvPr>
          <p:cNvCxnSpPr>
            <a:cxnSpLocks/>
            <a:stCxn id="137" idx="2"/>
            <a:endCxn id="144" idx="3"/>
          </p:cNvCxnSpPr>
          <p:nvPr/>
        </p:nvCxnSpPr>
        <p:spPr>
          <a:xfrm flipH="1">
            <a:off x="3266718" y="3583678"/>
            <a:ext cx="1629165" cy="48334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2">
            <a:extLst>
              <a:ext uri="{FF2B5EF4-FFF2-40B4-BE49-F238E27FC236}">
                <a16:creationId xmlns:a16="http://schemas.microsoft.com/office/drawing/2014/main" id="{06E83ED5-82AF-42F0-9974-3121EB49BEA5}"/>
              </a:ext>
            </a:extLst>
          </p:cNvPr>
          <p:cNvCxnSpPr>
            <a:cxnSpLocks/>
            <a:stCxn id="138" idx="2"/>
            <a:endCxn id="135" idx="1"/>
          </p:cNvCxnSpPr>
          <p:nvPr/>
        </p:nvCxnSpPr>
        <p:spPr>
          <a:xfrm>
            <a:off x="5078870" y="3583678"/>
            <a:ext cx="2272773" cy="48001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6">
            <a:extLst>
              <a:ext uri="{FF2B5EF4-FFF2-40B4-BE49-F238E27FC236}">
                <a16:creationId xmlns:a16="http://schemas.microsoft.com/office/drawing/2014/main" id="{6BEA77A6-6A0D-4665-9CE9-45E707D9C5EE}"/>
              </a:ext>
            </a:extLst>
          </p:cNvPr>
          <p:cNvCxnSpPr>
            <a:cxnSpLocks/>
            <a:stCxn id="141" idx="2"/>
            <a:endCxn id="22" idx="0"/>
          </p:cNvCxnSpPr>
          <p:nvPr/>
        </p:nvCxnSpPr>
        <p:spPr>
          <a:xfrm flipH="1">
            <a:off x="965771" y="4155584"/>
            <a:ext cx="1662495" cy="18647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9">
            <a:extLst>
              <a:ext uri="{FF2B5EF4-FFF2-40B4-BE49-F238E27FC236}">
                <a16:creationId xmlns:a16="http://schemas.microsoft.com/office/drawing/2014/main" id="{2907DA4A-A897-49A3-A384-FA0924265441}"/>
              </a:ext>
            </a:extLst>
          </p:cNvPr>
          <p:cNvCxnSpPr>
            <a:cxnSpLocks/>
            <a:stCxn id="135" idx="2"/>
            <a:endCxn id="102" idx="0"/>
          </p:cNvCxnSpPr>
          <p:nvPr/>
        </p:nvCxnSpPr>
        <p:spPr>
          <a:xfrm flipH="1">
            <a:off x="5933318" y="4152258"/>
            <a:ext cx="1509819" cy="21294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82">
            <a:extLst>
              <a:ext uri="{FF2B5EF4-FFF2-40B4-BE49-F238E27FC236}">
                <a16:creationId xmlns:a16="http://schemas.microsoft.com/office/drawing/2014/main" id="{2FEC92DA-0648-4259-8F95-487D278B6E25}"/>
              </a:ext>
            </a:extLst>
          </p:cNvPr>
          <p:cNvCxnSpPr>
            <a:cxnSpLocks/>
            <a:stCxn id="136" idx="2"/>
            <a:endCxn id="124" idx="0"/>
          </p:cNvCxnSpPr>
          <p:nvPr/>
        </p:nvCxnSpPr>
        <p:spPr>
          <a:xfrm flipH="1">
            <a:off x="7206321" y="4152258"/>
            <a:ext cx="419803" cy="21945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81">
            <a:extLst>
              <a:ext uri="{FF2B5EF4-FFF2-40B4-BE49-F238E27FC236}">
                <a16:creationId xmlns:a16="http://schemas.microsoft.com/office/drawing/2014/main" id="{CE691AC9-A034-4AA1-A584-E782F5A92305}"/>
              </a:ext>
            </a:extLst>
          </p:cNvPr>
          <p:cNvCxnSpPr>
            <a:cxnSpLocks/>
            <a:stCxn id="142" idx="2"/>
            <a:endCxn id="60" idx="0"/>
          </p:cNvCxnSpPr>
          <p:nvPr/>
        </p:nvCxnSpPr>
        <p:spPr>
          <a:xfrm flipH="1">
            <a:off x="2346507" y="4155584"/>
            <a:ext cx="464744" cy="18647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17">
            <a:extLst>
              <a:ext uri="{FF2B5EF4-FFF2-40B4-BE49-F238E27FC236}">
                <a16:creationId xmlns:a16="http://schemas.microsoft.com/office/drawing/2014/main" id="{B622FA98-23B0-4285-A531-CEF9CE9B87D1}"/>
              </a:ext>
            </a:extLst>
          </p:cNvPr>
          <p:cNvSpPr/>
          <p:nvPr/>
        </p:nvSpPr>
        <p:spPr>
          <a:xfrm>
            <a:off x="686961" y="4372421"/>
            <a:ext cx="443897" cy="456153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1" name="Straight Connector 118">
            <a:extLst>
              <a:ext uri="{FF2B5EF4-FFF2-40B4-BE49-F238E27FC236}">
                <a16:creationId xmlns:a16="http://schemas.microsoft.com/office/drawing/2014/main" id="{B03BA31E-28E0-4AF2-BF4B-FFF8A93A97D5}"/>
              </a:ext>
            </a:extLst>
          </p:cNvPr>
          <p:cNvCxnSpPr>
            <a:cxnSpLocks/>
          </p:cNvCxnSpPr>
          <p:nvPr/>
        </p:nvCxnSpPr>
        <p:spPr>
          <a:xfrm>
            <a:off x="686785" y="4571707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119">
            <a:extLst>
              <a:ext uri="{FF2B5EF4-FFF2-40B4-BE49-F238E27FC236}">
                <a16:creationId xmlns:a16="http://schemas.microsoft.com/office/drawing/2014/main" id="{DBAAF881-6A32-4247-945E-4166A517F010}"/>
              </a:ext>
            </a:extLst>
          </p:cNvPr>
          <p:cNvSpPr txBox="1"/>
          <p:nvPr/>
        </p:nvSpPr>
        <p:spPr>
          <a:xfrm>
            <a:off x="715988" y="4342056"/>
            <a:ext cx="499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0.9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20">
                <a:extLst>
                  <a:ext uri="{FF2B5EF4-FFF2-40B4-BE49-F238E27FC236}">
                    <a16:creationId xmlns:a16="http://schemas.microsoft.com/office/drawing/2014/main" id="{DF6E76BE-FC87-4C21-832B-85454B069F90}"/>
                  </a:ext>
                </a:extLst>
              </p:cNvPr>
              <p:cNvSpPr txBox="1"/>
              <p:nvPr/>
            </p:nvSpPr>
            <p:spPr>
              <a:xfrm>
                <a:off x="619905" y="4511459"/>
                <a:ext cx="3787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sz="1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1000" dirty="0"/>
              </a:p>
              <a:p>
                <a:endParaRPr lang="en-AU" sz="1000" dirty="0"/>
              </a:p>
            </p:txBody>
          </p:sp>
        </mc:Choice>
        <mc:Fallback xmlns="">
          <p:sp>
            <p:nvSpPr>
              <p:cNvPr id="23" name="TextBox 120">
                <a:extLst>
                  <a:ext uri="{FF2B5EF4-FFF2-40B4-BE49-F238E27FC236}">
                    <a16:creationId xmlns:a16="http://schemas.microsoft.com/office/drawing/2014/main" id="{DF6E76BE-FC87-4C21-832B-85454B06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05" y="4511459"/>
                <a:ext cx="378764" cy="461665"/>
              </a:xfrm>
              <a:prstGeom prst="rect">
                <a:avLst/>
              </a:prstGeom>
              <a:blipFill>
                <a:blip r:embed="rId6"/>
                <a:stretch>
                  <a:fillRect r="-45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121">
            <a:extLst>
              <a:ext uri="{FF2B5EF4-FFF2-40B4-BE49-F238E27FC236}">
                <a16:creationId xmlns:a16="http://schemas.microsoft.com/office/drawing/2014/main" id="{DA284870-D713-4E18-B7EA-9404EBC0611A}"/>
              </a:ext>
            </a:extLst>
          </p:cNvPr>
          <p:cNvCxnSpPr>
            <a:cxnSpLocks/>
          </p:cNvCxnSpPr>
          <p:nvPr/>
        </p:nvCxnSpPr>
        <p:spPr>
          <a:xfrm flipV="1">
            <a:off x="1131478" y="4585884"/>
            <a:ext cx="131220" cy="201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23">
            <a:extLst>
              <a:ext uri="{FF2B5EF4-FFF2-40B4-BE49-F238E27FC236}">
                <a16:creationId xmlns:a16="http://schemas.microsoft.com/office/drawing/2014/main" id="{6D576907-6240-4038-A742-F1C0C78881B8}"/>
              </a:ext>
            </a:extLst>
          </p:cNvPr>
          <p:cNvSpPr/>
          <p:nvPr/>
        </p:nvSpPr>
        <p:spPr>
          <a:xfrm>
            <a:off x="1254791" y="4372422"/>
            <a:ext cx="443897" cy="456150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6" name="Straight Connector 124">
            <a:extLst>
              <a:ext uri="{FF2B5EF4-FFF2-40B4-BE49-F238E27FC236}">
                <a16:creationId xmlns:a16="http://schemas.microsoft.com/office/drawing/2014/main" id="{FFB3E22A-5BF0-410A-954B-F80C234596CF}"/>
              </a:ext>
            </a:extLst>
          </p:cNvPr>
          <p:cNvCxnSpPr>
            <a:cxnSpLocks/>
          </p:cNvCxnSpPr>
          <p:nvPr/>
        </p:nvCxnSpPr>
        <p:spPr>
          <a:xfrm>
            <a:off x="1254615" y="4571710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125">
            <a:extLst>
              <a:ext uri="{FF2B5EF4-FFF2-40B4-BE49-F238E27FC236}">
                <a16:creationId xmlns:a16="http://schemas.microsoft.com/office/drawing/2014/main" id="{9DFB4254-4FC4-4E8A-A2AF-8AC877099685}"/>
              </a:ext>
            </a:extLst>
          </p:cNvPr>
          <p:cNvSpPr txBox="1"/>
          <p:nvPr/>
        </p:nvSpPr>
        <p:spPr>
          <a:xfrm>
            <a:off x="1283818" y="4342058"/>
            <a:ext cx="499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0.8</a:t>
            </a:r>
            <a:endParaRPr lang="en-AU" sz="1200" dirty="0"/>
          </a:p>
        </p:txBody>
      </p:sp>
      <p:cxnSp>
        <p:nvCxnSpPr>
          <p:cNvPr id="28" name="Straight Arrow Connector 170">
            <a:extLst>
              <a:ext uri="{FF2B5EF4-FFF2-40B4-BE49-F238E27FC236}">
                <a16:creationId xmlns:a16="http://schemas.microsoft.com/office/drawing/2014/main" id="{BA36AADA-A2AB-4741-A4C5-B8376451B1D4}"/>
              </a:ext>
            </a:extLst>
          </p:cNvPr>
          <p:cNvCxnSpPr>
            <a:cxnSpLocks/>
            <a:stCxn id="144" idx="2"/>
            <a:endCxn id="92" idx="0"/>
          </p:cNvCxnSpPr>
          <p:nvPr/>
        </p:nvCxnSpPr>
        <p:spPr>
          <a:xfrm>
            <a:off x="3175221" y="4155584"/>
            <a:ext cx="1631132" cy="22623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89">
            <a:extLst>
              <a:ext uri="{FF2B5EF4-FFF2-40B4-BE49-F238E27FC236}">
                <a16:creationId xmlns:a16="http://schemas.microsoft.com/office/drawing/2014/main" id="{AF649C81-90CE-4534-85E1-A912AE4E1640}"/>
              </a:ext>
            </a:extLst>
          </p:cNvPr>
          <p:cNvCxnSpPr>
            <a:cxnSpLocks/>
            <a:stCxn id="143" idx="2"/>
            <a:endCxn id="74" idx="0"/>
          </p:cNvCxnSpPr>
          <p:nvPr/>
        </p:nvCxnSpPr>
        <p:spPr>
          <a:xfrm>
            <a:off x="2995124" y="4155584"/>
            <a:ext cx="552309" cy="2181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01">
            <a:extLst>
              <a:ext uri="{FF2B5EF4-FFF2-40B4-BE49-F238E27FC236}">
                <a16:creationId xmlns:a16="http://schemas.microsoft.com/office/drawing/2014/main" id="{26B47640-503D-44AC-8DDE-012C867AC6DB}"/>
              </a:ext>
            </a:extLst>
          </p:cNvPr>
          <p:cNvCxnSpPr>
            <a:cxnSpLocks/>
          </p:cNvCxnSpPr>
          <p:nvPr/>
        </p:nvCxnSpPr>
        <p:spPr>
          <a:xfrm flipV="1">
            <a:off x="3724296" y="5392591"/>
            <a:ext cx="131220" cy="201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22">
                <a:extLst>
                  <a:ext uri="{FF2B5EF4-FFF2-40B4-BE49-F238E27FC236}">
                    <a16:creationId xmlns:a16="http://schemas.microsoft.com/office/drawing/2014/main" id="{43881032-8C4C-4B14-8C13-610F67F6024B}"/>
                  </a:ext>
                </a:extLst>
              </p:cNvPr>
              <p:cNvSpPr txBox="1"/>
              <p:nvPr/>
            </p:nvSpPr>
            <p:spPr>
              <a:xfrm flipH="1">
                <a:off x="1183573" y="4523495"/>
                <a:ext cx="44389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1400" i="1" dirty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i="1" dirty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658" dirty="0"/>
              </a:p>
            </p:txBody>
          </p:sp>
        </mc:Choice>
        <mc:Fallback xmlns="">
          <p:sp>
            <p:nvSpPr>
              <p:cNvPr id="31" name="TextBox 222">
                <a:extLst>
                  <a:ext uri="{FF2B5EF4-FFF2-40B4-BE49-F238E27FC236}">
                    <a16:creationId xmlns:a16="http://schemas.microsoft.com/office/drawing/2014/main" id="{43881032-8C4C-4B14-8C13-610F67F60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83573" y="4523495"/>
                <a:ext cx="443897" cy="307777"/>
              </a:xfrm>
              <a:prstGeom prst="rect">
                <a:avLst/>
              </a:prstGeom>
              <a:blipFill>
                <a:blip r:embed="rId7"/>
                <a:stretch>
                  <a:fillRect r="-24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38">
            <a:extLst>
              <a:ext uri="{FF2B5EF4-FFF2-40B4-BE49-F238E27FC236}">
                <a16:creationId xmlns:a16="http://schemas.microsoft.com/office/drawing/2014/main" id="{FF8E34B6-EA27-47E0-A2FD-13F31C2736BB}"/>
              </a:ext>
            </a:extLst>
          </p:cNvPr>
          <p:cNvSpPr/>
          <p:nvPr/>
        </p:nvSpPr>
        <p:spPr>
          <a:xfrm>
            <a:off x="1266737" y="4996559"/>
            <a:ext cx="443898" cy="415909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3" name="Straight Connector 239">
            <a:extLst>
              <a:ext uri="{FF2B5EF4-FFF2-40B4-BE49-F238E27FC236}">
                <a16:creationId xmlns:a16="http://schemas.microsoft.com/office/drawing/2014/main" id="{8B354C2F-6245-4DE3-9381-41537DA07425}"/>
              </a:ext>
            </a:extLst>
          </p:cNvPr>
          <p:cNvCxnSpPr>
            <a:cxnSpLocks/>
          </p:cNvCxnSpPr>
          <p:nvPr/>
        </p:nvCxnSpPr>
        <p:spPr>
          <a:xfrm>
            <a:off x="1266564" y="5195845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240">
            <a:extLst>
              <a:ext uri="{FF2B5EF4-FFF2-40B4-BE49-F238E27FC236}">
                <a16:creationId xmlns:a16="http://schemas.microsoft.com/office/drawing/2014/main" id="{67F24B8B-DEF7-4A19-B7BF-6781A9BA0923}"/>
              </a:ext>
            </a:extLst>
          </p:cNvPr>
          <p:cNvSpPr txBox="1"/>
          <p:nvPr/>
        </p:nvSpPr>
        <p:spPr>
          <a:xfrm>
            <a:off x="1213654" y="4963092"/>
            <a:ext cx="6654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0.616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41">
                <a:extLst>
                  <a:ext uri="{FF2B5EF4-FFF2-40B4-BE49-F238E27FC236}">
                    <a16:creationId xmlns:a16="http://schemas.microsoft.com/office/drawing/2014/main" id="{BC13481B-2B40-4776-BFBE-963A3D0BC08D}"/>
                  </a:ext>
                </a:extLst>
              </p:cNvPr>
              <p:cNvSpPr txBox="1"/>
              <p:nvPr/>
            </p:nvSpPr>
            <p:spPr>
              <a:xfrm>
                <a:off x="1314587" y="5126966"/>
                <a:ext cx="3787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1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1000" dirty="0"/>
              </a:p>
              <a:p>
                <a:endParaRPr lang="en-AU" sz="1000" dirty="0"/>
              </a:p>
            </p:txBody>
          </p:sp>
        </mc:Choice>
        <mc:Fallback xmlns="">
          <p:sp>
            <p:nvSpPr>
              <p:cNvPr id="35" name="TextBox 241">
                <a:extLst>
                  <a:ext uri="{FF2B5EF4-FFF2-40B4-BE49-F238E27FC236}">
                    <a16:creationId xmlns:a16="http://schemas.microsoft.com/office/drawing/2014/main" id="{BC13481B-2B40-4776-BFBE-963A3D0BC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587" y="5126966"/>
                <a:ext cx="37876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242">
            <a:extLst>
              <a:ext uri="{FF2B5EF4-FFF2-40B4-BE49-F238E27FC236}">
                <a16:creationId xmlns:a16="http://schemas.microsoft.com/office/drawing/2014/main" id="{21271679-AF1A-47DD-BB4A-CD4384BF2AAC}"/>
              </a:ext>
            </a:extLst>
          </p:cNvPr>
          <p:cNvCxnSpPr>
            <a:cxnSpLocks/>
            <a:stCxn id="32" idx="2"/>
            <a:endCxn id="45" idx="0"/>
          </p:cNvCxnSpPr>
          <p:nvPr/>
        </p:nvCxnSpPr>
        <p:spPr>
          <a:xfrm flipH="1">
            <a:off x="901902" y="5412468"/>
            <a:ext cx="586784" cy="25698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44">
            <a:extLst>
              <a:ext uri="{FF2B5EF4-FFF2-40B4-BE49-F238E27FC236}">
                <a16:creationId xmlns:a16="http://schemas.microsoft.com/office/drawing/2014/main" id="{39093634-3952-42BE-88B8-56A0DFD07530}"/>
              </a:ext>
            </a:extLst>
          </p:cNvPr>
          <p:cNvSpPr/>
          <p:nvPr/>
        </p:nvSpPr>
        <p:spPr>
          <a:xfrm>
            <a:off x="675430" y="5002224"/>
            <a:ext cx="443898" cy="420568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8" name="Straight Connector 245">
            <a:extLst>
              <a:ext uri="{FF2B5EF4-FFF2-40B4-BE49-F238E27FC236}">
                <a16:creationId xmlns:a16="http://schemas.microsoft.com/office/drawing/2014/main" id="{646AEB50-452B-449F-BC50-5C2998D03D34}"/>
              </a:ext>
            </a:extLst>
          </p:cNvPr>
          <p:cNvCxnSpPr>
            <a:cxnSpLocks/>
          </p:cNvCxnSpPr>
          <p:nvPr/>
        </p:nvCxnSpPr>
        <p:spPr>
          <a:xfrm>
            <a:off x="675257" y="5201511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246">
            <a:extLst>
              <a:ext uri="{FF2B5EF4-FFF2-40B4-BE49-F238E27FC236}">
                <a16:creationId xmlns:a16="http://schemas.microsoft.com/office/drawing/2014/main" id="{F127585C-95C4-4A3A-BE74-FDA5AFFC5110}"/>
              </a:ext>
            </a:extLst>
          </p:cNvPr>
          <p:cNvSpPr txBox="1"/>
          <p:nvPr/>
        </p:nvSpPr>
        <p:spPr>
          <a:xfrm>
            <a:off x="667559" y="4982244"/>
            <a:ext cx="499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0.76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47">
                <a:extLst>
                  <a:ext uri="{FF2B5EF4-FFF2-40B4-BE49-F238E27FC236}">
                    <a16:creationId xmlns:a16="http://schemas.microsoft.com/office/drawing/2014/main" id="{997DD14B-6D11-43C5-BB20-9F646C427087}"/>
                  </a:ext>
                </a:extLst>
              </p:cNvPr>
              <p:cNvSpPr txBox="1"/>
              <p:nvPr/>
            </p:nvSpPr>
            <p:spPr>
              <a:xfrm>
                <a:off x="730757" y="5131782"/>
                <a:ext cx="3787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1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1200" dirty="0"/>
              </a:p>
              <a:p>
                <a:endParaRPr lang="en-AU" sz="1000" dirty="0"/>
              </a:p>
            </p:txBody>
          </p:sp>
        </mc:Choice>
        <mc:Fallback xmlns="">
          <p:sp>
            <p:nvSpPr>
              <p:cNvPr id="40" name="TextBox 247">
                <a:extLst>
                  <a:ext uri="{FF2B5EF4-FFF2-40B4-BE49-F238E27FC236}">
                    <a16:creationId xmlns:a16="http://schemas.microsoft.com/office/drawing/2014/main" id="{997DD14B-6D11-43C5-BB20-9F646C427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57" y="5131782"/>
                <a:ext cx="37876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248">
            <a:extLst>
              <a:ext uri="{FF2B5EF4-FFF2-40B4-BE49-F238E27FC236}">
                <a16:creationId xmlns:a16="http://schemas.microsoft.com/office/drawing/2014/main" id="{1F6357EC-81BB-4492-A1EF-0B01B3889B91}"/>
              </a:ext>
            </a:extLst>
          </p:cNvPr>
          <p:cNvCxnSpPr>
            <a:cxnSpLocks/>
          </p:cNvCxnSpPr>
          <p:nvPr/>
        </p:nvCxnSpPr>
        <p:spPr>
          <a:xfrm flipV="1">
            <a:off x="1126510" y="5200271"/>
            <a:ext cx="131220" cy="201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249">
            <a:extLst>
              <a:ext uri="{FF2B5EF4-FFF2-40B4-BE49-F238E27FC236}">
                <a16:creationId xmlns:a16="http://schemas.microsoft.com/office/drawing/2014/main" id="{1273F49A-9B66-4884-81BC-A2C03C6932F3}"/>
              </a:ext>
            </a:extLst>
          </p:cNvPr>
          <p:cNvCxnSpPr>
            <a:cxnSpLocks/>
            <a:stCxn id="25" idx="2"/>
            <a:endCxn id="39" idx="0"/>
          </p:cNvCxnSpPr>
          <p:nvPr/>
        </p:nvCxnSpPr>
        <p:spPr>
          <a:xfrm flipH="1">
            <a:off x="917342" y="4828572"/>
            <a:ext cx="559396" cy="15367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52">
            <a:extLst>
              <a:ext uri="{FF2B5EF4-FFF2-40B4-BE49-F238E27FC236}">
                <a16:creationId xmlns:a16="http://schemas.microsoft.com/office/drawing/2014/main" id="{9FBD1C21-5F0A-4AB9-93AB-B22FC9836805}"/>
              </a:ext>
            </a:extLst>
          </p:cNvPr>
          <p:cNvSpPr/>
          <p:nvPr/>
        </p:nvSpPr>
        <p:spPr>
          <a:xfrm>
            <a:off x="644204" y="5679532"/>
            <a:ext cx="443897" cy="431388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4" name="Straight Connector 253">
            <a:extLst>
              <a:ext uri="{FF2B5EF4-FFF2-40B4-BE49-F238E27FC236}">
                <a16:creationId xmlns:a16="http://schemas.microsoft.com/office/drawing/2014/main" id="{33E473BE-E05A-4813-83C4-891082A70F8F}"/>
              </a:ext>
            </a:extLst>
          </p:cNvPr>
          <p:cNvCxnSpPr>
            <a:cxnSpLocks/>
          </p:cNvCxnSpPr>
          <p:nvPr/>
        </p:nvCxnSpPr>
        <p:spPr>
          <a:xfrm>
            <a:off x="644028" y="5878819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254">
            <a:extLst>
              <a:ext uri="{FF2B5EF4-FFF2-40B4-BE49-F238E27FC236}">
                <a16:creationId xmlns:a16="http://schemas.microsoft.com/office/drawing/2014/main" id="{6E16B126-E7F2-4F01-8F86-0AFF3B380BD1}"/>
              </a:ext>
            </a:extLst>
          </p:cNvPr>
          <p:cNvSpPr txBox="1"/>
          <p:nvPr/>
        </p:nvSpPr>
        <p:spPr>
          <a:xfrm>
            <a:off x="609653" y="5669457"/>
            <a:ext cx="5845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0.568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55">
                <a:extLst>
                  <a:ext uri="{FF2B5EF4-FFF2-40B4-BE49-F238E27FC236}">
                    <a16:creationId xmlns:a16="http://schemas.microsoft.com/office/drawing/2014/main" id="{BA9CC221-F034-4212-A90A-FC28AD340F68}"/>
                  </a:ext>
                </a:extLst>
              </p:cNvPr>
              <p:cNvSpPr txBox="1"/>
              <p:nvPr/>
            </p:nvSpPr>
            <p:spPr>
              <a:xfrm>
                <a:off x="706845" y="5822684"/>
                <a:ext cx="3787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1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1400" dirty="0"/>
              </a:p>
              <a:p>
                <a:endParaRPr lang="en-AU" sz="1000" dirty="0"/>
              </a:p>
            </p:txBody>
          </p:sp>
        </mc:Choice>
        <mc:Fallback xmlns="">
          <p:sp>
            <p:nvSpPr>
              <p:cNvPr id="46" name="TextBox 255">
                <a:extLst>
                  <a:ext uri="{FF2B5EF4-FFF2-40B4-BE49-F238E27FC236}">
                    <a16:creationId xmlns:a16="http://schemas.microsoft.com/office/drawing/2014/main" id="{BA9CC221-F034-4212-A90A-FC28AD340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45" y="5822684"/>
                <a:ext cx="37876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256">
            <a:extLst>
              <a:ext uri="{FF2B5EF4-FFF2-40B4-BE49-F238E27FC236}">
                <a16:creationId xmlns:a16="http://schemas.microsoft.com/office/drawing/2014/main" id="{DE2178E6-3288-4E6E-85B1-5F940B446582}"/>
              </a:ext>
            </a:extLst>
          </p:cNvPr>
          <p:cNvCxnSpPr>
            <a:cxnSpLocks/>
          </p:cNvCxnSpPr>
          <p:nvPr/>
        </p:nvCxnSpPr>
        <p:spPr>
          <a:xfrm>
            <a:off x="1066013" y="5877813"/>
            <a:ext cx="181376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58">
            <a:extLst>
              <a:ext uri="{FF2B5EF4-FFF2-40B4-BE49-F238E27FC236}">
                <a16:creationId xmlns:a16="http://schemas.microsoft.com/office/drawing/2014/main" id="{8AB6502D-60F8-49B2-8E3C-6F7A7B2926A5}"/>
              </a:ext>
            </a:extLst>
          </p:cNvPr>
          <p:cNvSpPr/>
          <p:nvPr/>
        </p:nvSpPr>
        <p:spPr>
          <a:xfrm>
            <a:off x="1251566" y="5688505"/>
            <a:ext cx="443898" cy="418440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9" name="Straight Connector 259">
            <a:extLst>
              <a:ext uri="{FF2B5EF4-FFF2-40B4-BE49-F238E27FC236}">
                <a16:creationId xmlns:a16="http://schemas.microsoft.com/office/drawing/2014/main" id="{F3EECBAA-6FA5-4BE1-B225-81169196257A}"/>
              </a:ext>
            </a:extLst>
          </p:cNvPr>
          <p:cNvCxnSpPr>
            <a:cxnSpLocks/>
          </p:cNvCxnSpPr>
          <p:nvPr/>
        </p:nvCxnSpPr>
        <p:spPr>
          <a:xfrm>
            <a:off x="1251393" y="5887792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260">
            <a:extLst>
              <a:ext uri="{FF2B5EF4-FFF2-40B4-BE49-F238E27FC236}">
                <a16:creationId xmlns:a16="http://schemas.microsoft.com/office/drawing/2014/main" id="{B29AA57A-EEA0-417D-9D6C-9893D9FA7ED0}"/>
              </a:ext>
            </a:extLst>
          </p:cNvPr>
          <p:cNvSpPr txBox="1"/>
          <p:nvPr/>
        </p:nvSpPr>
        <p:spPr>
          <a:xfrm>
            <a:off x="1249305" y="5654964"/>
            <a:ext cx="499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0.28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61">
                <a:extLst>
                  <a:ext uri="{FF2B5EF4-FFF2-40B4-BE49-F238E27FC236}">
                    <a16:creationId xmlns:a16="http://schemas.microsoft.com/office/drawing/2014/main" id="{660A58B7-4F24-4067-A88C-CB8FCF1DA28F}"/>
                  </a:ext>
                </a:extLst>
              </p:cNvPr>
              <p:cNvSpPr txBox="1"/>
              <p:nvPr/>
            </p:nvSpPr>
            <p:spPr>
              <a:xfrm>
                <a:off x="1312256" y="5840748"/>
                <a:ext cx="3787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sz="1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1400" dirty="0"/>
              </a:p>
              <a:p>
                <a:endParaRPr lang="en-AU" sz="1000" dirty="0"/>
              </a:p>
            </p:txBody>
          </p:sp>
        </mc:Choice>
        <mc:Fallback xmlns="">
          <p:sp>
            <p:nvSpPr>
              <p:cNvPr id="51" name="TextBox 261">
                <a:extLst>
                  <a:ext uri="{FF2B5EF4-FFF2-40B4-BE49-F238E27FC236}">
                    <a16:creationId xmlns:a16="http://schemas.microsoft.com/office/drawing/2014/main" id="{660A58B7-4F24-4067-A88C-CB8FCF1DA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56" y="5840748"/>
                <a:ext cx="3787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262">
            <a:extLst>
              <a:ext uri="{FF2B5EF4-FFF2-40B4-BE49-F238E27FC236}">
                <a16:creationId xmlns:a16="http://schemas.microsoft.com/office/drawing/2014/main" id="{DC428A2A-964D-4281-B4BC-E10E1039774F}"/>
              </a:ext>
            </a:extLst>
          </p:cNvPr>
          <p:cNvCxnSpPr>
            <a:cxnSpLocks/>
          </p:cNvCxnSpPr>
          <p:nvPr/>
        </p:nvCxnSpPr>
        <p:spPr>
          <a:xfrm flipV="1">
            <a:off x="1690479" y="5889526"/>
            <a:ext cx="131220" cy="201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69">
            <a:extLst>
              <a:ext uri="{FF2B5EF4-FFF2-40B4-BE49-F238E27FC236}">
                <a16:creationId xmlns:a16="http://schemas.microsoft.com/office/drawing/2014/main" id="{52A429E7-2AB4-4E6F-911B-2D25BA5938DF}"/>
              </a:ext>
            </a:extLst>
          </p:cNvPr>
          <p:cNvSpPr/>
          <p:nvPr/>
        </p:nvSpPr>
        <p:spPr>
          <a:xfrm>
            <a:off x="1824485" y="5694499"/>
            <a:ext cx="443898" cy="432454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4" name="Straight Connector 270">
            <a:extLst>
              <a:ext uri="{FF2B5EF4-FFF2-40B4-BE49-F238E27FC236}">
                <a16:creationId xmlns:a16="http://schemas.microsoft.com/office/drawing/2014/main" id="{DB1E71E3-1D9F-41DF-BD11-F39E215CDD67}"/>
              </a:ext>
            </a:extLst>
          </p:cNvPr>
          <p:cNvCxnSpPr>
            <a:cxnSpLocks/>
          </p:cNvCxnSpPr>
          <p:nvPr/>
        </p:nvCxnSpPr>
        <p:spPr>
          <a:xfrm>
            <a:off x="1824312" y="5893785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271">
            <a:extLst>
              <a:ext uri="{FF2B5EF4-FFF2-40B4-BE49-F238E27FC236}">
                <a16:creationId xmlns:a16="http://schemas.microsoft.com/office/drawing/2014/main" id="{76FCE4DA-225D-4DE9-B16E-F38F725B6850}"/>
              </a:ext>
            </a:extLst>
          </p:cNvPr>
          <p:cNvSpPr txBox="1"/>
          <p:nvPr/>
        </p:nvSpPr>
        <p:spPr>
          <a:xfrm>
            <a:off x="1853512" y="5664134"/>
            <a:ext cx="499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 </a:t>
            </a:r>
            <a:r>
              <a:rPr lang="en-US" altLang="zh-CN" sz="1200" dirty="0"/>
              <a:t>0.1</a:t>
            </a:r>
            <a:endParaRPr lang="en-AU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72">
                <a:extLst>
                  <a:ext uri="{FF2B5EF4-FFF2-40B4-BE49-F238E27FC236}">
                    <a16:creationId xmlns:a16="http://schemas.microsoft.com/office/drawing/2014/main" id="{63ADEC7D-2FDF-4BFB-9BD6-1A5C504AC439}"/>
                  </a:ext>
                </a:extLst>
              </p:cNvPr>
              <p:cNvSpPr txBox="1"/>
              <p:nvPr/>
            </p:nvSpPr>
            <p:spPr>
              <a:xfrm>
                <a:off x="1884550" y="5846600"/>
                <a:ext cx="3787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1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1000" dirty="0"/>
              </a:p>
              <a:p>
                <a:endParaRPr lang="en-AU" sz="1000" dirty="0"/>
              </a:p>
            </p:txBody>
          </p:sp>
        </mc:Choice>
        <mc:Fallback xmlns="">
          <p:sp>
            <p:nvSpPr>
              <p:cNvPr id="56" name="TextBox 272">
                <a:extLst>
                  <a:ext uri="{FF2B5EF4-FFF2-40B4-BE49-F238E27FC236}">
                    <a16:creationId xmlns:a16="http://schemas.microsoft.com/office/drawing/2014/main" id="{63ADEC7D-2FDF-4BFB-9BD6-1A5C504AC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50" y="5846600"/>
                <a:ext cx="37876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275">
            <a:extLst>
              <a:ext uri="{FF2B5EF4-FFF2-40B4-BE49-F238E27FC236}">
                <a16:creationId xmlns:a16="http://schemas.microsoft.com/office/drawing/2014/main" id="{1B9A36FB-AF2E-423D-82C0-03952D180B3D}"/>
              </a:ext>
            </a:extLst>
          </p:cNvPr>
          <p:cNvSpPr/>
          <p:nvPr/>
        </p:nvSpPr>
        <p:spPr>
          <a:xfrm>
            <a:off x="2070389" y="4372418"/>
            <a:ext cx="443897" cy="697714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8" name="Straight Arrow Connector 276">
            <a:extLst>
              <a:ext uri="{FF2B5EF4-FFF2-40B4-BE49-F238E27FC236}">
                <a16:creationId xmlns:a16="http://schemas.microsoft.com/office/drawing/2014/main" id="{61D3EFF3-8DB1-4327-B4A6-9EA3FF63DD4C}"/>
              </a:ext>
            </a:extLst>
          </p:cNvPr>
          <p:cNvCxnSpPr>
            <a:cxnSpLocks/>
          </p:cNvCxnSpPr>
          <p:nvPr/>
        </p:nvCxnSpPr>
        <p:spPr>
          <a:xfrm flipV="1">
            <a:off x="2512292" y="4580145"/>
            <a:ext cx="171518" cy="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77">
            <a:extLst>
              <a:ext uri="{FF2B5EF4-FFF2-40B4-BE49-F238E27FC236}">
                <a16:creationId xmlns:a16="http://schemas.microsoft.com/office/drawing/2014/main" id="{3E0D52C0-799F-4407-A0BA-FCC4E1C92F46}"/>
              </a:ext>
            </a:extLst>
          </p:cNvPr>
          <p:cNvCxnSpPr>
            <a:cxnSpLocks/>
          </p:cNvCxnSpPr>
          <p:nvPr/>
        </p:nvCxnSpPr>
        <p:spPr>
          <a:xfrm>
            <a:off x="2070213" y="4571707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278">
            <a:extLst>
              <a:ext uri="{FF2B5EF4-FFF2-40B4-BE49-F238E27FC236}">
                <a16:creationId xmlns:a16="http://schemas.microsoft.com/office/drawing/2014/main" id="{F695B660-6E81-4EBB-9225-6351EA03BB7E}"/>
              </a:ext>
            </a:extLst>
          </p:cNvPr>
          <p:cNvSpPr txBox="1"/>
          <p:nvPr/>
        </p:nvSpPr>
        <p:spPr>
          <a:xfrm>
            <a:off x="2045227" y="4342056"/>
            <a:ext cx="6025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0.674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279">
                <a:extLst>
                  <a:ext uri="{FF2B5EF4-FFF2-40B4-BE49-F238E27FC236}">
                    <a16:creationId xmlns:a16="http://schemas.microsoft.com/office/drawing/2014/main" id="{A31D1271-23B3-489F-B4FA-7E269E3E4C55}"/>
                  </a:ext>
                </a:extLst>
              </p:cNvPr>
              <p:cNvSpPr txBox="1"/>
              <p:nvPr/>
            </p:nvSpPr>
            <p:spPr>
              <a:xfrm>
                <a:off x="2004582" y="4473471"/>
                <a:ext cx="5550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altLang="zh-CN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AU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1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1200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AU" sz="1200" dirty="0"/>
              </a:p>
            </p:txBody>
          </p:sp>
        </mc:Choice>
        <mc:Fallback xmlns="">
          <p:sp>
            <p:nvSpPr>
              <p:cNvPr id="61" name="TextBox 279">
                <a:extLst>
                  <a:ext uri="{FF2B5EF4-FFF2-40B4-BE49-F238E27FC236}">
                    <a16:creationId xmlns:a16="http://schemas.microsoft.com/office/drawing/2014/main" id="{A31D1271-23B3-489F-B4FA-7E269E3E4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582" y="4473471"/>
                <a:ext cx="55505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281">
            <a:extLst>
              <a:ext uri="{FF2B5EF4-FFF2-40B4-BE49-F238E27FC236}">
                <a16:creationId xmlns:a16="http://schemas.microsoft.com/office/drawing/2014/main" id="{3AF0F661-F06C-4627-BEC7-2B2394FFF995}"/>
              </a:ext>
            </a:extLst>
          </p:cNvPr>
          <p:cNvSpPr/>
          <p:nvPr/>
        </p:nvSpPr>
        <p:spPr>
          <a:xfrm>
            <a:off x="2668385" y="4375188"/>
            <a:ext cx="443897" cy="416959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3" name="Straight Arrow Connector 282">
            <a:extLst>
              <a:ext uri="{FF2B5EF4-FFF2-40B4-BE49-F238E27FC236}">
                <a16:creationId xmlns:a16="http://schemas.microsoft.com/office/drawing/2014/main" id="{55E255F5-1F17-46E2-8289-28AC768C95EB}"/>
              </a:ext>
            </a:extLst>
          </p:cNvPr>
          <p:cNvCxnSpPr>
            <a:cxnSpLocks/>
            <a:stCxn id="62" idx="2"/>
          </p:cNvCxnSpPr>
          <p:nvPr/>
        </p:nvCxnSpPr>
        <p:spPr>
          <a:xfrm flipH="1">
            <a:off x="2376505" y="4792148"/>
            <a:ext cx="513829" cy="41359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283">
            <a:extLst>
              <a:ext uri="{FF2B5EF4-FFF2-40B4-BE49-F238E27FC236}">
                <a16:creationId xmlns:a16="http://schemas.microsoft.com/office/drawing/2014/main" id="{016DCB1B-134D-4937-AC06-55F30696568E}"/>
              </a:ext>
            </a:extLst>
          </p:cNvPr>
          <p:cNvCxnSpPr>
            <a:cxnSpLocks/>
          </p:cNvCxnSpPr>
          <p:nvPr/>
        </p:nvCxnSpPr>
        <p:spPr>
          <a:xfrm>
            <a:off x="2668204" y="4574472"/>
            <a:ext cx="444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284">
            <a:extLst>
              <a:ext uri="{FF2B5EF4-FFF2-40B4-BE49-F238E27FC236}">
                <a16:creationId xmlns:a16="http://schemas.microsoft.com/office/drawing/2014/main" id="{BCB3D89B-B4A6-4DA4-AB00-C32E96CC51B0}"/>
              </a:ext>
            </a:extLst>
          </p:cNvPr>
          <p:cNvSpPr txBox="1"/>
          <p:nvPr/>
        </p:nvSpPr>
        <p:spPr>
          <a:xfrm>
            <a:off x="2591740" y="4360251"/>
            <a:ext cx="667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0.3472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285">
                <a:extLst>
                  <a:ext uri="{FF2B5EF4-FFF2-40B4-BE49-F238E27FC236}">
                    <a16:creationId xmlns:a16="http://schemas.microsoft.com/office/drawing/2014/main" id="{64245E84-DB63-4F90-8B95-82543D85B3C5}"/>
                  </a:ext>
                </a:extLst>
              </p:cNvPr>
              <p:cNvSpPr txBox="1"/>
              <p:nvPr/>
            </p:nvSpPr>
            <p:spPr>
              <a:xfrm>
                <a:off x="2596201" y="4510331"/>
                <a:ext cx="3787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altLang="zh-CN" sz="1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1000" dirty="0"/>
              </a:p>
            </p:txBody>
          </p:sp>
        </mc:Choice>
        <mc:Fallback xmlns="">
          <p:sp>
            <p:nvSpPr>
              <p:cNvPr id="66" name="TextBox 285">
                <a:extLst>
                  <a:ext uri="{FF2B5EF4-FFF2-40B4-BE49-F238E27FC236}">
                    <a16:creationId xmlns:a16="http://schemas.microsoft.com/office/drawing/2014/main" id="{64245E84-DB63-4F90-8B95-82543D85B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01" y="4510331"/>
                <a:ext cx="378764" cy="307777"/>
              </a:xfrm>
              <a:prstGeom prst="rect">
                <a:avLst/>
              </a:prstGeom>
              <a:blipFill>
                <a:blip r:embed="rId14"/>
                <a:stretch>
                  <a:fillRect r="-45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287">
            <a:extLst>
              <a:ext uri="{FF2B5EF4-FFF2-40B4-BE49-F238E27FC236}">
                <a16:creationId xmlns:a16="http://schemas.microsoft.com/office/drawing/2014/main" id="{284FC54F-C2B1-4C73-A276-5A5330DC1FAA}"/>
              </a:ext>
            </a:extLst>
          </p:cNvPr>
          <p:cNvSpPr/>
          <p:nvPr/>
        </p:nvSpPr>
        <p:spPr>
          <a:xfrm>
            <a:off x="2068399" y="5204023"/>
            <a:ext cx="443897" cy="406257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8" name="Straight Connector 289">
            <a:extLst>
              <a:ext uri="{FF2B5EF4-FFF2-40B4-BE49-F238E27FC236}">
                <a16:creationId xmlns:a16="http://schemas.microsoft.com/office/drawing/2014/main" id="{6EB489BB-7E98-4455-96A6-0444184A5B88}"/>
              </a:ext>
            </a:extLst>
          </p:cNvPr>
          <p:cNvCxnSpPr>
            <a:cxnSpLocks/>
          </p:cNvCxnSpPr>
          <p:nvPr/>
        </p:nvCxnSpPr>
        <p:spPr>
          <a:xfrm>
            <a:off x="2068220" y="5403308"/>
            <a:ext cx="444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290">
            <a:extLst>
              <a:ext uri="{FF2B5EF4-FFF2-40B4-BE49-F238E27FC236}">
                <a16:creationId xmlns:a16="http://schemas.microsoft.com/office/drawing/2014/main" id="{4BE85F53-C8F9-42F5-9D59-A014DF6418FC}"/>
              </a:ext>
            </a:extLst>
          </p:cNvPr>
          <p:cNvSpPr txBox="1"/>
          <p:nvPr/>
        </p:nvSpPr>
        <p:spPr>
          <a:xfrm>
            <a:off x="2060076" y="5187179"/>
            <a:ext cx="499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0.02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91">
                <a:extLst>
                  <a:ext uri="{FF2B5EF4-FFF2-40B4-BE49-F238E27FC236}">
                    <a16:creationId xmlns:a16="http://schemas.microsoft.com/office/drawing/2014/main" id="{407F68DB-B917-455B-911D-C14A709B7FA0}"/>
                  </a:ext>
                </a:extLst>
              </p:cNvPr>
              <p:cNvSpPr txBox="1"/>
              <p:nvPr/>
            </p:nvSpPr>
            <p:spPr>
              <a:xfrm>
                <a:off x="2110266" y="5173659"/>
                <a:ext cx="3137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AU" sz="1000" dirty="0"/>
              </a:p>
            </p:txBody>
          </p:sp>
        </mc:Choice>
        <mc:Fallback xmlns="">
          <p:sp>
            <p:nvSpPr>
              <p:cNvPr id="70" name="TextBox 291">
                <a:extLst>
                  <a:ext uri="{FF2B5EF4-FFF2-40B4-BE49-F238E27FC236}">
                    <a16:creationId xmlns:a16="http://schemas.microsoft.com/office/drawing/2014/main" id="{407F68DB-B917-455B-911D-C14A709B7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66" y="5173659"/>
                <a:ext cx="31377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293">
            <a:extLst>
              <a:ext uri="{FF2B5EF4-FFF2-40B4-BE49-F238E27FC236}">
                <a16:creationId xmlns:a16="http://schemas.microsoft.com/office/drawing/2014/main" id="{B6C2D30F-B5C6-4910-981F-2673B83B321F}"/>
              </a:ext>
            </a:extLst>
          </p:cNvPr>
          <p:cNvSpPr/>
          <p:nvPr/>
        </p:nvSpPr>
        <p:spPr>
          <a:xfrm>
            <a:off x="3295789" y="4398809"/>
            <a:ext cx="443897" cy="633213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294">
            <a:extLst>
              <a:ext uri="{FF2B5EF4-FFF2-40B4-BE49-F238E27FC236}">
                <a16:creationId xmlns:a16="http://schemas.microsoft.com/office/drawing/2014/main" id="{A5F0A84D-B54E-41C3-A8EF-ECFAB11684C4}"/>
              </a:ext>
            </a:extLst>
          </p:cNvPr>
          <p:cNvCxnSpPr>
            <a:cxnSpLocks/>
          </p:cNvCxnSpPr>
          <p:nvPr/>
        </p:nvCxnSpPr>
        <p:spPr>
          <a:xfrm flipV="1">
            <a:off x="3739681" y="4615879"/>
            <a:ext cx="131220" cy="201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95">
            <a:extLst>
              <a:ext uri="{FF2B5EF4-FFF2-40B4-BE49-F238E27FC236}">
                <a16:creationId xmlns:a16="http://schemas.microsoft.com/office/drawing/2014/main" id="{D52E0983-354A-43F8-969C-83E51343098A}"/>
              </a:ext>
            </a:extLst>
          </p:cNvPr>
          <p:cNvCxnSpPr>
            <a:cxnSpLocks/>
          </p:cNvCxnSpPr>
          <p:nvPr/>
        </p:nvCxnSpPr>
        <p:spPr>
          <a:xfrm>
            <a:off x="3295614" y="4598092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296">
            <a:extLst>
              <a:ext uri="{FF2B5EF4-FFF2-40B4-BE49-F238E27FC236}">
                <a16:creationId xmlns:a16="http://schemas.microsoft.com/office/drawing/2014/main" id="{1371C43D-CF3A-4240-89EB-45B8FC8969EB}"/>
              </a:ext>
            </a:extLst>
          </p:cNvPr>
          <p:cNvSpPr txBox="1"/>
          <p:nvPr/>
        </p:nvSpPr>
        <p:spPr>
          <a:xfrm>
            <a:off x="3260510" y="4373736"/>
            <a:ext cx="5738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0.108</a:t>
            </a:r>
            <a:endParaRPr lang="en-AU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297">
                <a:extLst>
                  <a:ext uri="{FF2B5EF4-FFF2-40B4-BE49-F238E27FC236}">
                    <a16:creationId xmlns:a16="http://schemas.microsoft.com/office/drawing/2014/main" id="{40D41933-6687-495A-87BD-AC8DE392A6FF}"/>
                  </a:ext>
                </a:extLst>
              </p:cNvPr>
              <p:cNvSpPr txBox="1"/>
              <p:nvPr/>
            </p:nvSpPr>
            <p:spPr>
              <a:xfrm>
                <a:off x="3230895" y="4551801"/>
                <a:ext cx="3787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altLang="zh-CN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AU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1000" dirty="0"/>
              </a:p>
            </p:txBody>
          </p:sp>
        </mc:Choice>
        <mc:Fallback xmlns="">
          <p:sp>
            <p:nvSpPr>
              <p:cNvPr id="75" name="TextBox 297">
                <a:extLst>
                  <a:ext uri="{FF2B5EF4-FFF2-40B4-BE49-F238E27FC236}">
                    <a16:creationId xmlns:a16="http://schemas.microsoft.com/office/drawing/2014/main" id="{40D41933-6687-495A-87BD-AC8DE392A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95" y="4551801"/>
                <a:ext cx="378764" cy="461665"/>
              </a:xfrm>
              <a:prstGeom prst="rect">
                <a:avLst/>
              </a:prstGeom>
              <a:blipFill>
                <a:blip r:embed="rId16"/>
                <a:stretch>
                  <a:fillRect r="-43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299">
            <a:extLst>
              <a:ext uri="{FF2B5EF4-FFF2-40B4-BE49-F238E27FC236}">
                <a16:creationId xmlns:a16="http://schemas.microsoft.com/office/drawing/2014/main" id="{2B5A9E82-7808-4A72-9FAB-F55F38F67462}"/>
              </a:ext>
            </a:extLst>
          </p:cNvPr>
          <p:cNvSpPr/>
          <p:nvPr/>
        </p:nvSpPr>
        <p:spPr>
          <a:xfrm>
            <a:off x="3882345" y="4404436"/>
            <a:ext cx="443896" cy="394926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300">
            <a:extLst>
              <a:ext uri="{FF2B5EF4-FFF2-40B4-BE49-F238E27FC236}">
                <a16:creationId xmlns:a16="http://schemas.microsoft.com/office/drawing/2014/main" id="{70D1197E-21E1-4F2D-B94C-14CF2C8E9579}"/>
              </a:ext>
            </a:extLst>
          </p:cNvPr>
          <p:cNvCxnSpPr>
            <a:cxnSpLocks/>
            <a:stCxn id="76" idx="2"/>
            <a:endCxn id="83" idx="0"/>
          </p:cNvCxnSpPr>
          <p:nvPr/>
        </p:nvCxnSpPr>
        <p:spPr>
          <a:xfrm flipH="1">
            <a:off x="3537990" y="4799366"/>
            <a:ext cx="566307" cy="38001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301">
            <a:extLst>
              <a:ext uri="{FF2B5EF4-FFF2-40B4-BE49-F238E27FC236}">
                <a16:creationId xmlns:a16="http://schemas.microsoft.com/office/drawing/2014/main" id="{CC833BCB-D592-4634-AB62-06F82DEC16A7}"/>
              </a:ext>
            </a:extLst>
          </p:cNvPr>
          <p:cNvCxnSpPr>
            <a:cxnSpLocks/>
          </p:cNvCxnSpPr>
          <p:nvPr/>
        </p:nvCxnSpPr>
        <p:spPr>
          <a:xfrm>
            <a:off x="3882169" y="4603723"/>
            <a:ext cx="444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302">
            <a:extLst>
              <a:ext uri="{FF2B5EF4-FFF2-40B4-BE49-F238E27FC236}">
                <a16:creationId xmlns:a16="http://schemas.microsoft.com/office/drawing/2014/main" id="{2F401E61-9A99-49B2-AEF9-E906EFB966B8}"/>
              </a:ext>
            </a:extLst>
          </p:cNvPr>
          <p:cNvSpPr txBox="1"/>
          <p:nvPr/>
        </p:nvSpPr>
        <p:spPr>
          <a:xfrm>
            <a:off x="3903901" y="4371831"/>
            <a:ext cx="667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0.1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303">
                <a:extLst>
                  <a:ext uri="{FF2B5EF4-FFF2-40B4-BE49-F238E27FC236}">
                    <a16:creationId xmlns:a16="http://schemas.microsoft.com/office/drawing/2014/main" id="{8C51FB2A-FA03-40A8-AB23-07961827EF67}"/>
                  </a:ext>
                </a:extLst>
              </p:cNvPr>
              <p:cNvSpPr txBox="1"/>
              <p:nvPr/>
            </p:nvSpPr>
            <p:spPr>
              <a:xfrm>
                <a:off x="3898758" y="4531281"/>
                <a:ext cx="41920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000" dirty="0"/>
              </a:p>
            </p:txBody>
          </p:sp>
        </mc:Choice>
        <mc:Fallback xmlns="">
          <p:sp>
            <p:nvSpPr>
              <p:cNvPr id="80" name="TextBox 303">
                <a:extLst>
                  <a:ext uri="{FF2B5EF4-FFF2-40B4-BE49-F238E27FC236}">
                    <a16:creationId xmlns:a16="http://schemas.microsoft.com/office/drawing/2014/main" id="{8C51FB2A-FA03-40A8-AB23-07961827E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58" y="4531281"/>
                <a:ext cx="419209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305">
            <a:extLst>
              <a:ext uri="{FF2B5EF4-FFF2-40B4-BE49-F238E27FC236}">
                <a16:creationId xmlns:a16="http://schemas.microsoft.com/office/drawing/2014/main" id="{43D1F5FD-2229-4232-9B8B-526EB7B01702}"/>
              </a:ext>
            </a:extLst>
          </p:cNvPr>
          <p:cNvSpPr/>
          <p:nvPr/>
        </p:nvSpPr>
        <p:spPr>
          <a:xfrm>
            <a:off x="3283863" y="5183704"/>
            <a:ext cx="443897" cy="426574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2" name="Straight Connector 306">
            <a:extLst>
              <a:ext uri="{FF2B5EF4-FFF2-40B4-BE49-F238E27FC236}">
                <a16:creationId xmlns:a16="http://schemas.microsoft.com/office/drawing/2014/main" id="{B33FF258-E3E3-4BCD-9699-EB75604FDBCD}"/>
              </a:ext>
            </a:extLst>
          </p:cNvPr>
          <p:cNvCxnSpPr>
            <a:cxnSpLocks/>
          </p:cNvCxnSpPr>
          <p:nvPr/>
        </p:nvCxnSpPr>
        <p:spPr>
          <a:xfrm>
            <a:off x="3283682" y="5382992"/>
            <a:ext cx="444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307">
            <a:extLst>
              <a:ext uri="{FF2B5EF4-FFF2-40B4-BE49-F238E27FC236}">
                <a16:creationId xmlns:a16="http://schemas.microsoft.com/office/drawing/2014/main" id="{B1EE1DFE-6876-4536-A03B-0358595B45C0}"/>
              </a:ext>
            </a:extLst>
          </p:cNvPr>
          <p:cNvSpPr txBox="1"/>
          <p:nvPr/>
        </p:nvSpPr>
        <p:spPr>
          <a:xfrm>
            <a:off x="3251067" y="5179373"/>
            <a:ext cx="5738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0.096</a:t>
            </a:r>
            <a:endParaRPr lang="en-AU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308">
                <a:extLst>
                  <a:ext uri="{FF2B5EF4-FFF2-40B4-BE49-F238E27FC236}">
                    <a16:creationId xmlns:a16="http://schemas.microsoft.com/office/drawing/2014/main" id="{5325E1D9-036E-43C3-BBCF-0CC678C027E9}"/>
                  </a:ext>
                </a:extLst>
              </p:cNvPr>
              <p:cNvSpPr txBox="1"/>
              <p:nvPr/>
            </p:nvSpPr>
            <p:spPr>
              <a:xfrm>
                <a:off x="3322606" y="5168726"/>
                <a:ext cx="3787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1000" dirty="0"/>
              </a:p>
            </p:txBody>
          </p:sp>
        </mc:Choice>
        <mc:Fallback xmlns="">
          <p:sp>
            <p:nvSpPr>
              <p:cNvPr id="84" name="TextBox 308">
                <a:extLst>
                  <a:ext uri="{FF2B5EF4-FFF2-40B4-BE49-F238E27FC236}">
                    <a16:creationId xmlns:a16="http://schemas.microsoft.com/office/drawing/2014/main" id="{5325E1D9-036E-43C3-BBCF-0CC678C02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06" y="5168726"/>
                <a:ext cx="37876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310">
            <a:extLst>
              <a:ext uri="{FF2B5EF4-FFF2-40B4-BE49-F238E27FC236}">
                <a16:creationId xmlns:a16="http://schemas.microsoft.com/office/drawing/2014/main" id="{86344228-08E3-4D53-8A2A-209FB45F80E4}"/>
              </a:ext>
            </a:extLst>
          </p:cNvPr>
          <p:cNvSpPr/>
          <p:nvPr/>
        </p:nvSpPr>
        <p:spPr>
          <a:xfrm>
            <a:off x="3865452" y="5194105"/>
            <a:ext cx="443897" cy="416177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6" name="Straight Connector 311">
            <a:extLst>
              <a:ext uri="{FF2B5EF4-FFF2-40B4-BE49-F238E27FC236}">
                <a16:creationId xmlns:a16="http://schemas.microsoft.com/office/drawing/2014/main" id="{DBABB62E-5AE7-4E84-83E7-C630F50A01B5}"/>
              </a:ext>
            </a:extLst>
          </p:cNvPr>
          <p:cNvCxnSpPr>
            <a:cxnSpLocks/>
          </p:cNvCxnSpPr>
          <p:nvPr/>
        </p:nvCxnSpPr>
        <p:spPr>
          <a:xfrm>
            <a:off x="3865276" y="5393389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312">
            <a:extLst>
              <a:ext uri="{FF2B5EF4-FFF2-40B4-BE49-F238E27FC236}">
                <a16:creationId xmlns:a16="http://schemas.microsoft.com/office/drawing/2014/main" id="{18408C1E-9A5B-461B-AC70-47C71A27A51B}"/>
              </a:ext>
            </a:extLst>
          </p:cNvPr>
          <p:cNvSpPr txBox="1"/>
          <p:nvPr/>
        </p:nvSpPr>
        <p:spPr>
          <a:xfrm>
            <a:off x="3786800" y="5161185"/>
            <a:ext cx="639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0.0768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313">
                <a:extLst>
                  <a:ext uri="{FF2B5EF4-FFF2-40B4-BE49-F238E27FC236}">
                    <a16:creationId xmlns:a16="http://schemas.microsoft.com/office/drawing/2014/main" id="{623F80DD-7FB7-4D5D-9961-3F2E737FE9D7}"/>
                  </a:ext>
                </a:extLst>
              </p:cNvPr>
              <p:cNvSpPr txBox="1"/>
              <p:nvPr/>
            </p:nvSpPr>
            <p:spPr>
              <a:xfrm>
                <a:off x="3920513" y="5324523"/>
                <a:ext cx="3787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1000" dirty="0"/>
              </a:p>
            </p:txBody>
          </p:sp>
        </mc:Choice>
        <mc:Fallback xmlns="">
          <p:sp>
            <p:nvSpPr>
              <p:cNvPr id="88" name="TextBox 313">
                <a:extLst>
                  <a:ext uri="{FF2B5EF4-FFF2-40B4-BE49-F238E27FC236}">
                    <a16:creationId xmlns:a16="http://schemas.microsoft.com/office/drawing/2014/main" id="{623F80DD-7FB7-4D5D-9961-3F2E737FE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13" y="5324523"/>
                <a:ext cx="378764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317">
            <a:extLst>
              <a:ext uri="{FF2B5EF4-FFF2-40B4-BE49-F238E27FC236}">
                <a16:creationId xmlns:a16="http://schemas.microsoft.com/office/drawing/2014/main" id="{3C004DD5-4F91-42B6-826F-194E013A0F79}"/>
              </a:ext>
            </a:extLst>
          </p:cNvPr>
          <p:cNvSpPr/>
          <p:nvPr/>
        </p:nvSpPr>
        <p:spPr>
          <a:xfrm>
            <a:off x="4509735" y="4407641"/>
            <a:ext cx="443897" cy="851603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90" name="Straight Arrow Connector 318">
            <a:extLst>
              <a:ext uri="{FF2B5EF4-FFF2-40B4-BE49-F238E27FC236}">
                <a16:creationId xmlns:a16="http://schemas.microsoft.com/office/drawing/2014/main" id="{979E675A-B6CB-496E-87C6-61E64A450DD0}"/>
              </a:ext>
            </a:extLst>
          </p:cNvPr>
          <p:cNvCxnSpPr>
            <a:cxnSpLocks/>
            <a:endCxn id="94" idx="1"/>
          </p:cNvCxnSpPr>
          <p:nvPr/>
        </p:nvCxnSpPr>
        <p:spPr>
          <a:xfrm flipV="1">
            <a:off x="4965912" y="4605239"/>
            <a:ext cx="154532" cy="5616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19">
            <a:extLst>
              <a:ext uri="{FF2B5EF4-FFF2-40B4-BE49-F238E27FC236}">
                <a16:creationId xmlns:a16="http://schemas.microsoft.com/office/drawing/2014/main" id="{BDCAEA83-2C1E-4AE9-A887-95BFABAD86A7}"/>
              </a:ext>
            </a:extLst>
          </p:cNvPr>
          <p:cNvCxnSpPr>
            <a:cxnSpLocks/>
          </p:cNvCxnSpPr>
          <p:nvPr/>
        </p:nvCxnSpPr>
        <p:spPr>
          <a:xfrm>
            <a:off x="4509559" y="4606926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320">
            <a:extLst>
              <a:ext uri="{FF2B5EF4-FFF2-40B4-BE49-F238E27FC236}">
                <a16:creationId xmlns:a16="http://schemas.microsoft.com/office/drawing/2014/main" id="{B9FA465B-5468-4A62-8855-864A7E0966A6}"/>
              </a:ext>
            </a:extLst>
          </p:cNvPr>
          <p:cNvSpPr txBox="1"/>
          <p:nvPr/>
        </p:nvSpPr>
        <p:spPr>
          <a:xfrm>
            <a:off x="4432331" y="4381820"/>
            <a:ext cx="7480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0.0108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321">
                <a:extLst>
                  <a:ext uri="{FF2B5EF4-FFF2-40B4-BE49-F238E27FC236}">
                    <a16:creationId xmlns:a16="http://schemas.microsoft.com/office/drawing/2014/main" id="{2B229013-E1EB-4628-AC51-FF94D9358A5E}"/>
                  </a:ext>
                </a:extLst>
              </p:cNvPr>
              <p:cNvSpPr txBox="1"/>
              <p:nvPr/>
            </p:nvSpPr>
            <p:spPr>
              <a:xfrm>
                <a:off x="4431584" y="4566181"/>
                <a:ext cx="59978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altLang="zh-CN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AU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A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1200" dirty="0"/>
              </a:p>
            </p:txBody>
          </p:sp>
        </mc:Choice>
        <mc:Fallback xmlns="">
          <p:sp>
            <p:nvSpPr>
              <p:cNvPr id="93" name="TextBox 321">
                <a:extLst>
                  <a:ext uri="{FF2B5EF4-FFF2-40B4-BE49-F238E27FC236}">
                    <a16:creationId xmlns:a16="http://schemas.microsoft.com/office/drawing/2014/main" id="{2B229013-E1EB-4628-AC51-FF94D9358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584" y="4566181"/>
                <a:ext cx="599786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323">
            <a:extLst>
              <a:ext uri="{FF2B5EF4-FFF2-40B4-BE49-F238E27FC236}">
                <a16:creationId xmlns:a16="http://schemas.microsoft.com/office/drawing/2014/main" id="{A26F50AF-D0B4-423E-8BB4-333C5EB67CB9}"/>
              </a:ext>
            </a:extLst>
          </p:cNvPr>
          <p:cNvSpPr/>
          <p:nvPr/>
        </p:nvSpPr>
        <p:spPr>
          <a:xfrm>
            <a:off x="5120448" y="4420350"/>
            <a:ext cx="443897" cy="369787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95" name="Straight Connector 325">
            <a:extLst>
              <a:ext uri="{FF2B5EF4-FFF2-40B4-BE49-F238E27FC236}">
                <a16:creationId xmlns:a16="http://schemas.microsoft.com/office/drawing/2014/main" id="{A21768CE-8597-49E4-A0F9-45447673C859}"/>
              </a:ext>
            </a:extLst>
          </p:cNvPr>
          <p:cNvCxnSpPr>
            <a:cxnSpLocks/>
          </p:cNvCxnSpPr>
          <p:nvPr/>
        </p:nvCxnSpPr>
        <p:spPr>
          <a:xfrm>
            <a:off x="5120267" y="4619633"/>
            <a:ext cx="444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326">
            <a:extLst>
              <a:ext uri="{FF2B5EF4-FFF2-40B4-BE49-F238E27FC236}">
                <a16:creationId xmlns:a16="http://schemas.microsoft.com/office/drawing/2014/main" id="{62E076D8-C26B-46EB-8D11-57C2B7CD542A}"/>
              </a:ext>
            </a:extLst>
          </p:cNvPr>
          <p:cNvSpPr txBox="1"/>
          <p:nvPr/>
        </p:nvSpPr>
        <p:spPr>
          <a:xfrm>
            <a:off x="5075978" y="4375188"/>
            <a:ext cx="576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0.064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327">
                <a:extLst>
                  <a:ext uri="{FF2B5EF4-FFF2-40B4-BE49-F238E27FC236}">
                    <a16:creationId xmlns:a16="http://schemas.microsoft.com/office/drawing/2014/main" id="{8D0BB6A6-59D4-4823-9ACC-EAE47567B4C1}"/>
                  </a:ext>
                </a:extLst>
              </p:cNvPr>
              <p:cNvSpPr txBox="1"/>
              <p:nvPr/>
            </p:nvSpPr>
            <p:spPr>
              <a:xfrm>
                <a:off x="5174944" y="4530689"/>
                <a:ext cx="3787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1200" dirty="0"/>
              </a:p>
            </p:txBody>
          </p:sp>
        </mc:Choice>
        <mc:Fallback xmlns="">
          <p:sp>
            <p:nvSpPr>
              <p:cNvPr id="97" name="TextBox 327">
                <a:extLst>
                  <a:ext uri="{FF2B5EF4-FFF2-40B4-BE49-F238E27FC236}">
                    <a16:creationId xmlns:a16="http://schemas.microsoft.com/office/drawing/2014/main" id="{8D0BB6A6-59D4-4823-9ACC-EAE47567B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44" y="4530689"/>
                <a:ext cx="378764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Arrow Connector 375">
            <a:extLst>
              <a:ext uri="{FF2B5EF4-FFF2-40B4-BE49-F238E27FC236}">
                <a16:creationId xmlns:a16="http://schemas.microsoft.com/office/drawing/2014/main" id="{401C7CA7-6E7E-491D-9053-C6B46B036E27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6120261" y="5396669"/>
            <a:ext cx="169351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377">
            <a:extLst>
              <a:ext uri="{FF2B5EF4-FFF2-40B4-BE49-F238E27FC236}">
                <a16:creationId xmlns:a16="http://schemas.microsoft.com/office/drawing/2014/main" id="{46A156E5-8A50-4E81-9515-BA7BCC5C6D70}"/>
              </a:ext>
            </a:extLst>
          </p:cNvPr>
          <p:cNvSpPr/>
          <p:nvPr/>
        </p:nvSpPr>
        <p:spPr>
          <a:xfrm>
            <a:off x="5687712" y="4395562"/>
            <a:ext cx="443897" cy="692520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0" name="Straight Arrow Connector 378">
            <a:extLst>
              <a:ext uri="{FF2B5EF4-FFF2-40B4-BE49-F238E27FC236}">
                <a16:creationId xmlns:a16="http://schemas.microsoft.com/office/drawing/2014/main" id="{C162476F-B074-45E4-9517-670E89015513}"/>
              </a:ext>
            </a:extLst>
          </p:cNvPr>
          <p:cNvCxnSpPr>
            <a:cxnSpLocks/>
            <a:endCxn id="104" idx="1"/>
          </p:cNvCxnSpPr>
          <p:nvPr/>
        </p:nvCxnSpPr>
        <p:spPr>
          <a:xfrm flipV="1">
            <a:off x="6147719" y="4602411"/>
            <a:ext cx="122445" cy="131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379">
            <a:extLst>
              <a:ext uri="{FF2B5EF4-FFF2-40B4-BE49-F238E27FC236}">
                <a16:creationId xmlns:a16="http://schemas.microsoft.com/office/drawing/2014/main" id="{427AE339-620B-45B9-A3AC-26C3F93CC35E}"/>
              </a:ext>
            </a:extLst>
          </p:cNvPr>
          <p:cNvCxnSpPr>
            <a:cxnSpLocks/>
          </p:cNvCxnSpPr>
          <p:nvPr/>
        </p:nvCxnSpPr>
        <p:spPr>
          <a:xfrm>
            <a:off x="5687536" y="4594850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380">
            <a:extLst>
              <a:ext uri="{FF2B5EF4-FFF2-40B4-BE49-F238E27FC236}">
                <a16:creationId xmlns:a16="http://schemas.microsoft.com/office/drawing/2014/main" id="{7B44CA56-E58C-4088-A976-9AD7832DB387}"/>
              </a:ext>
            </a:extLst>
          </p:cNvPr>
          <p:cNvSpPr txBox="1"/>
          <p:nvPr/>
        </p:nvSpPr>
        <p:spPr>
          <a:xfrm>
            <a:off x="5683535" y="4365201"/>
            <a:ext cx="499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0.36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381">
                <a:extLst>
                  <a:ext uri="{FF2B5EF4-FFF2-40B4-BE49-F238E27FC236}">
                    <a16:creationId xmlns:a16="http://schemas.microsoft.com/office/drawing/2014/main" id="{2C19C302-7C7D-435F-8B0D-A944B40B37DA}"/>
                  </a:ext>
                </a:extLst>
              </p:cNvPr>
              <p:cNvSpPr txBox="1"/>
              <p:nvPr/>
            </p:nvSpPr>
            <p:spPr>
              <a:xfrm>
                <a:off x="5627443" y="4506374"/>
                <a:ext cx="37876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altLang="zh-CN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2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sz="1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AU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1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1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1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AU" sz="1200" dirty="0"/>
              </a:p>
            </p:txBody>
          </p:sp>
        </mc:Choice>
        <mc:Fallback xmlns="">
          <p:sp>
            <p:nvSpPr>
              <p:cNvPr id="103" name="TextBox 381">
                <a:extLst>
                  <a:ext uri="{FF2B5EF4-FFF2-40B4-BE49-F238E27FC236}">
                    <a16:creationId xmlns:a16="http://schemas.microsoft.com/office/drawing/2014/main" id="{2C19C302-7C7D-435F-8B0D-A944B40B3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443" y="4506374"/>
                <a:ext cx="378764" cy="646331"/>
              </a:xfrm>
              <a:prstGeom prst="rect">
                <a:avLst/>
              </a:prstGeom>
              <a:blipFill>
                <a:blip r:embed="rId21"/>
                <a:stretch>
                  <a:fillRect r="-43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ectangle 383">
            <a:extLst>
              <a:ext uri="{FF2B5EF4-FFF2-40B4-BE49-F238E27FC236}">
                <a16:creationId xmlns:a16="http://schemas.microsoft.com/office/drawing/2014/main" id="{6859E122-B2D8-4F47-AFD3-B74C4343AB42}"/>
              </a:ext>
            </a:extLst>
          </p:cNvPr>
          <p:cNvSpPr/>
          <p:nvPr/>
        </p:nvSpPr>
        <p:spPr>
          <a:xfrm>
            <a:off x="6270165" y="4412682"/>
            <a:ext cx="443897" cy="379465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5" name="Straight Arrow Connector 384">
            <a:extLst>
              <a:ext uri="{FF2B5EF4-FFF2-40B4-BE49-F238E27FC236}">
                <a16:creationId xmlns:a16="http://schemas.microsoft.com/office/drawing/2014/main" id="{637C5EF5-CDFA-42FD-AAD6-72326ED85FAD}"/>
              </a:ext>
            </a:extLst>
          </p:cNvPr>
          <p:cNvCxnSpPr>
            <a:cxnSpLocks/>
            <a:stCxn id="104" idx="2"/>
          </p:cNvCxnSpPr>
          <p:nvPr/>
        </p:nvCxnSpPr>
        <p:spPr>
          <a:xfrm flipH="1">
            <a:off x="6078876" y="4792148"/>
            <a:ext cx="413234" cy="41013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385">
            <a:extLst>
              <a:ext uri="{FF2B5EF4-FFF2-40B4-BE49-F238E27FC236}">
                <a16:creationId xmlns:a16="http://schemas.microsoft.com/office/drawing/2014/main" id="{59081F79-A0A9-4886-B410-D73BF9E01C00}"/>
              </a:ext>
            </a:extLst>
          </p:cNvPr>
          <p:cNvCxnSpPr>
            <a:cxnSpLocks/>
          </p:cNvCxnSpPr>
          <p:nvPr/>
        </p:nvCxnSpPr>
        <p:spPr>
          <a:xfrm>
            <a:off x="6274089" y="4600484"/>
            <a:ext cx="444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386">
            <a:extLst>
              <a:ext uri="{FF2B5EF4-FFF2-40B4-BE49-F238E27FC236}">
                <a16:creationId xmlns:a16="http://schemas.microsoft.com/office/drawing/2014/main" id="{5655FD5F-78C6-452F-BA4C-39E234D607AC}"/>
              </a:ext>
            </a:extLst>
          </p:cNvPr>
          <p:cNvSpPr txBox="1"/>
          <p:nvPr/>
        </p:nvSpPr>
        <p:spPr>
          <a:xfrm>
            <a:off x="6238227" y="4365201"/>
            <a:ext cx="667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0.344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387">
                <a:extLst>
                  <a:ext uri="{FF2B5EF4-FFF2-40B4-BE49-F238E27FC236}">
                    <a16:creationId xmlns:a16="http://schemas.microsoft.com/office/drawing/2014/main" id="{7A5F99C0-6669-4433-8873-B536A6BF84D9}"/>
                  </a:ext>
                </a:extLst>
              </p:cNvPr>
              <p:cNvSpPr txBox="1"/>
              <p:nvPr/>
            </p:nvSpPr>
            <p:spPr>
              <a:xfrm>
                <a:off x="6343737" y="4537900"/>
                <a:ext cx="3787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1200" dirty="0"/>
              </a:p>
            </p:txBody>
          </p:sp>
        </mc:Choice>
        <mc:Fallback xmlns="">
          <p:sp>
            <p:nvSpPr>
              <p:cNvPr id="108" name="TextBox 387">
                <a:extLst>
                  <a:ext uri="{FF2B5EF4-FFF2-40B4-BE49-F238E27FC236}">
                    <a16:creationId xmlns:a16="http://schemas.microsoft.com/office/drawing/2014/main" id="{7A5F99C0-6669-4433-8873-B536A6BF8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37" y="4537900"/>
                <a:ext cx="378764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389">
            <a:extLst>
              <a:ext uri="{FF2B5EF4-FFF2-40B4-BE49-F238E27FC236}">
                <a16:creationId xmlns:a16="http://schemas.microsoft.com/office/drawing/2014/main" id="{F14D9529-DCDA-42AE-B898-7707276758F7}"/>
              </a:ext>
            </a:extLst>
          </p:cNvPr>
          <p:cNvSpPr/>
          <p:nvPr/>
        </p:nvSpPr>
        <p:spPr>
          <a:xfrm>
            <a:off x="5687714" y="5185107"/>
            <a:ext cx="443897" cy="425175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0" name="Straight Connector 390">
            <a:extLst>
              <a:ext uri="{FF2B5EF4-FFF2-40B4-BE49-F238E27FC236}">
                <a16:creationId xmlns:a16="http://schemas.microsoft.com/office/drawing/2014/main" id="{30E8BDE2-E7D1-40B2-BA0E-D32C85120C19}"/>
              </a:ext>
            </a:extLst>
          </p:cNvPr>
          <p:cNvCxnSpPr>
            <a:cxnSpLocks/>
          </p:cNvCxnSpPr>
          <p:nvPr/>
        </p:nvCxnSpPr>
        <p:spPr>
          <a:xfrm>
            <a:off x="5687533" y="5384392"/>
            <a:ext cx="444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391">
            <a:extLst>
              <a:ext uri="{FF2B5EF4-FFF2-40B4-BE49-F238E27FC236}">
                <a16:creationId xmlns:a16="http://schemas.microsoft.com/office/drawing/2014/main" id="{1012CA7B-6DE2-4B86-93A0-B93DC4B7541D}"/>
              </a:ext>
            </a:extLst>
          </p:cNvPr>
          <p:cNvSpPr txBox="1"/>
          <p:nvPr/>
        </p:nvSpPr>
        <p:spPr>
          <a:xfrm>
            <a:off x="5683537" y="5154740"/>
            <a:ext cx="499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0.28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392">
                <a:extLst>
                  <a:ext uri="{FF2B5EF4-FFF2-40B4-BE49-F238E27FC236}">
                    <a16:creationId xmlns:a16="http://schemas.microsoft.com/office/drawing/2014/main" id="{86A77BE2-8290-4D71-9D79-D3F11CF4533A}"/>
                  </a:ext>
                </a:extLst>
              </p:cNvPr>
              <p:cNvSpPr txBox="1"/>
              <p:nvPr/>
            </p:nvSpPr>
            <p:spPr>
              <a:xfrm>
                <a:off x="5736533" y="5135430"/>
                <a:ext cx="378764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AU" sz="1200" dirty="0"/>
              </a:p>
            </p:txBody>
          </p:sp>
        </mc:Choice>
        <mc:Fallback xmlns="">
          <p:sp>
            <p:nvSpPr>
              <p:cNvPr id="112" name="TextBox 392">
                <a:extLst>
                  <a:ext uri="{FF2B5EF4-FFF2-40B4-BE49-F238E27FC236}">
                    <a16:creationId xmlns:a16="http://schemas.microsoft.com/office/drawing/2014/main" id="{86A77BE2-8290-4D71-9D79-D3F11CF4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533" y="5135430"/>
                <a:ext cx="378764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ectangle 394">
            <a:extLst>
              <a:ext uri="{FF2B5EF4-FFF2-40B4-BE49-F238E27FC236}">
                <a16:creationId xmlns:a16="http://schemas.microsoft.com/office/drawing/2014/main" id="{2AD1E565-A3BF-4D84-A7E4-D672A69A0FE7}"/>
              </a:ext>
            </a:extLst>
          </p:cNvPr>
          <p:cNvSpPr/>
          <p:nvPr/>
        </p:nvSpPr>
        <p:spPr>
          <a:xfrm>
            <a:off x="5688099" y="5789160"/>
            <a:ext cx="443897" cy="400109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4" name="Straight Connector 395">
            <a:extLst>
              <a:ext uri="{FF2B5EF4-FFF2-40B4-BE49-F238E27FC236}">
                <a16:creationId xmlns:a16="http://schemas.microsoft.com/office/drawing/2014/main" id="{5E0828BB-FD27-4DF0-B669-5FFC74C5CAD4}"/>
              </a:ext>
            </a:extLst>
          </p:cNvPr>
          <p:cNvCxnSpPr>
            <a:cxnSpLocks/>
          </p:cNvCxnSpPr>
          <p:nvPr/>
        </p:nvCxnSpPr>
        <p:spPr>
          <a:xfrm>
            <a:off x="5687923" y="5988444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396">
            <a:extLst>
              <a:ext uri="{FF2B5EF4-FFF2-40B4-BE49-F238E27FC236}">
                <a16:creationId xmlns:a16="http://schemas.microsoft.com/office/drawing/2014/main" id="{5B487533-9923-41A8-9CF0-34677492B3E3}"/>
              </a:ext>
            </a:extLst>
          </p:cNvPr>
          <p:cNvSpPr txBox="1"/>
          <p:nvPr/>
        </p:nvSpPr>
        <p:spPr>
          <a:xfrm>
            <a:off x="5751179" y="5758794"/>
            <a:ext cx="5748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0.1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397">
                <a:extLst>
                  <a:ext uri="{FF2B5EF4-FFF2-40B4-BE49-F238E27FC236}">
                    <a16:creationId xmlns:a16="http://schemas.microsoft.com/office/drawing/2014/main" id="{708A2A02-E9F4-498B-AD19-A4930FF50771}"/>
                  </a:ext>
                </a:extLst>
              </p:cNvPr>
              <p:cNvSpPr txBox="1"/>
              <p:nvPr/>
            </p:nvSpPr>
            <p:spPr>
              <a:xfrm>
                <a:off x="5753227" y="5912270"/>
                <a:ext cx="3787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200" dirty="0"/>
              </a:p>
            </p:txBody>
          </p:sp>
        </mc:Choice>
        <mc:Fallback xmlns="">
          <p:sp>
            <p:nvSpPr>
              <p:cNvPr id="116" name="TextBox 397">
                <a:extLst>
                  <a:ext uri="{FF2B5EF4-FFF2-40B4-BE49-F238E27FC236}">
                    <a16:creationId xmlns:a16="http://schemas.microsoft.com/office/drawing/2014/main" id="{708A2A02-E9F4-498B-AD19-A4930FF5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227" y="5912270"/>
                <a:ext cx="378764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402">
            <a:extLst>
              <a:ext uri="{FF2B5EF4-FFF2-40B4-BE49-F238E27FC236}">
                <a16:creationId xmlns:a16="http://schemas.microsoft.com/office/drawing/2014/main" id="{5927702F-2752-4531-B7B1-E345A9935CB4}"/>
              </a:ext>
            </a:extLst>
          </p:cNvPr>
          <p:cNvSpPr/>
          <p:nvPr/>
        </p:nvSpPr>
        <p:spPr>
          <a:xfrm>
            <a:off x="6289612" y="5190075"/>
            <a:ext cx="443897" cy="413188"/>
          </a:xfrm>
          <a:prstGeom prst="rect">
            <a:avLst/>
          </a:prstGeom>
          <a:solidFill>
            <a:srgbClr val="EBEB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8" name="Straight Connector 403">
            <a:extLst>
              <a:ext uri="{FF2B5EF4-FFF2-40B4-BE49-F238E27FC236}">
                <a16:creationId xmlns:a16="http://schemas.microsoft.com/office/drawing/2014/main" id="{3A2FF080-0C61-4613-B472-48A84435D9CF}"/>
              </a:ext>
            </a:extLst>
          </p:cNvPr>
          <p:cNvCxnSpPr>
            <a:cxnSpLocks/>
          </p:cNvCxnSpPr>
          <p:nvPr/>
        </p:nvCxnSpPr>
        <p:spPr>
          <a:xfrm>
            <a:off x="6289436" y="5389363"/>
            <a:ext cx="4440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Box 404">
            <a:extLst>
              <a:ext uri="{FF2B5EF4-FFF2-40B4-BE49-F238E27FC236}">
                <a16:creationId xmlns:a16="http://schemas.microsoft.com/office/drawing/2014/main" id="{49A6C29A-D4D4-401E-AF86-D6317A676B65}"/>
              </a:ext>
            </a:extLst>
          </p:cNvPr>
          <p:cNvSpPr txBox="1"/>
          <p:nvPr/>
        </p:nvSpPr>
        <p:spPr>
          <a:xfrm>
            <a:off x="6251551" y="5159713"/>
            <a:ext cx="5748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0.124</a:t>
            </a:r>
            <a:endParaRPr lang="en-A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405">
                <a:extLst>
                  <a:ext uri="{FF2B5EF4-FFF2-40B4-BE49-F238E27FC236}">
                    <a16:creationId xmlns:a16="http://schemas.microsoft.com/office/drawing/2014/main" id="{0B04F717-EE78-4D6C-B037-58249EF416D4}"/>
                  </a:ext>
                </a:extLst>
              </p:cNvPr>
              <p:cNvSpPr txBox="1"/>
              <p:nvPr/>
            </p:nvSpPr>
            <p:spPr>
              <a:xfrm>
                <a:off x="6381091" y="5321006"/>
                <a:ext cx="3787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14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200" dirty="0"/>
              </a:p>
            </p:txBody>
          </p:sp>
        </mc:Choice>
        <mc:Fallback xmlns="">
          <p:sp>
            <p:nvSpPr>
              <p:cNvPr id="120" name="TextBox 405">
                <a:extLst>
                  <a:ext uri="{FF2B5EF4-FFF2-40B4-BE49-F238E27FC236}">
                    <a16:creationId xmlns:a16="http://schemas.microsoft.com/office/drawing/2014/main" id="{0B04F717-EE78-4D6C-B037-58249EF41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091" y="5321006"/>
                <a:ext cx="378764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415">
            <a:extLst>
              <a:ext uri="{FF2B5EF4-FFF2-40B4-BE49-F238E27FC236}">
                <a16:creationId xmlns:a16="http://schemas.microsoft.com/office/drawing/2014/main" id="{A1FC0D1D-177E-4414-B497-A69C42D7842A}"/>
              </a:ext>
            </a:extLst>
          </p:cNvPr>
          <p:cNvCxnSpPr>
            <a:cxnSpLocks/>
            <a:endCxn id="125" idx="2"/>
          </p:cNvCxnSpPr>
          <p:nvPr/>
        </p:nvCxnSpPr>
        <p:spPr>
          <a:xfrm flipH="1">
            <a:off x="7190482" y="4782633"/>
            <a:ext cx="646936" cy="578266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组合 161"/>
          <p:cNvGrpSpPr/>
          <p:nvPr/>
        </p:nvGrpSpPr>
        <p:grpSpPr>
          <a:xfrm>
            <a:off x="6773987" y="4371711"/>
            <a:ext cx="1360992" cy="989188"/>
            <a:chOff x="6773987" y="4371711"/>
            <a:chExt cx="1360992" cy="989188"/>
          </a:xfrm>
        </p:grpSpPr>
        <p:sp>
          <p:nvSpPr>
            <p:cNvPr id="121" name="Rectangle 408">
              <a:extLst>
                <a:ext uri="{FF2B5EF4-FFF2-40B4-BE49-F238E27FC236}">
                  <a16:creationId xmlns:a16="http://schemas.microsoft.com/office/drawing/2014/main" id="{B6B1BF8A-9546-4C05-A5DD-3D652A4FCA42}"/>
                </a:ext>
              </a:extLst>
            </p:cNvPr>
            <p:cNvSpPr/>
            <p:nvPr/>
          </p:nvSpPr>
          <p:spPr>
            <a:xfrm>
              <a:off x="6932715" y="4406548"/>
              <a:ext cx="443897" cy="713252"/>
            </a:xfrm>
            <a:prstGeom prst="rect">
              <a:avLst/>
            </a:prstGeom>
            <a:solidFill>
              <a:srgbClr val="EBEBF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22" name="Straight Arrow Connector 409">
              <a:extLst>
                <a:ext uri="{FF2B5EF4-FFF2-40B4-BE49-F238E27FC236}">
                  <a16:creationId xmlns:a16="http://schemas.microsoft.com/office/drawing/2014/main" id="{08F2F6B1-76CC-4692-8161-9B020ADCB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9484" y="4599477"/>
              <a:ext cx="131220" cy="2012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410">
              <a:extLst>
                <a:ext uri="{FF2B5EF4-FFF2-40B4-BE49-F238E27FC236}">
                  <a16:creationId xmlns:a16="http://schemas.microsoft.com/office/drawing/2014/main" id="{E1CF838C-40D4-4EB3-8D13-1E16D93D0614}"/>
                </a:ext>
              </a:extLst>
            </p:cNvPr>
            <p:cNvCxnSpPr>
              <a:cxnSpLocks/>
            </p:cNvCxnSpPr>
            <p:nvPr/>
          </p:nvCxnSpPr>
          <p:spPr>
            <a:xfrm>
              <a:off x="6932539" y="4605836"/>
              <a:ext cx="4440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411">
              <a:extLst>
                <a:ext uri="{FF2B5EF4-FFF2-40B4-BE49-F238E27FC236}">
                  <a16:creationId xmlns:a16="http://schemas.microsoft.com/office/drawing/2014/main" id="{D640AC4F-AE35-4E10-8EE4-2D1AEED39E8D}"/>
                </a:ext>
              </a:extLst>
            </p:cNvPr>
            <p:cNvSpPr txBox="1"/>
            <p:nvPr/>
          </p:nvSpPr>
          <p:spPr>
            <a:xfrm>
              <a:off x="6896979" y="4371711"/>
              <a:ext cx="6186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0.168</a:t>
              </a:r>
              <a:endParaRPr lang="en-AU" sz="1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412">
                  <a:extLst>
                    <a:ext uri="{FF2B5EF4-FFF2-40B4-BE49-F238E27FC236}">
                      <a16:creationId xmlns:a16="http://schemas.microsoft.com/office/drawing/2014/main" id="{E21B9B32-99D5-4F52-8F58-4202B2794EDF}"/>
                    </a:ext>
                  </a:extLst>
                </p:cNvPr>
                <p:cNvSpPr txBox="1"/>
                <p:nvPr/>
              </p:nvSpPr>
              <p:spPr>
                <a:xfrm>
                  <a:off x="6773987" y="4529902"/>
                  <a:ext cx="832990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sz="1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altLang="zh-CN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sz="1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AU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AU" sz="1200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AU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AU" sz="1200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en-US" sz="1200" dirty="0">
                      <a:solidFill>
                        <a:srgbClr val="FF0000"/>
                      </a:solidFill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1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en-AU" sz="1200" dirty="0"/>
                </a:p>
                <a:p>
                  <a:endParaRPr lang="en-AU" sz="1200" dirty="0"/>
                </a:p>
              </p:txBody>
            </p:sp>
          </mc:Choice>
          <mc:Fallback xmlns="">
            <p:sp>
              <p:nvSpPr>
                <p:cNvPr id="125" name="TextBox 412">
                  <a:extLst>
                    <a:ext uri="{FF2B5EF4-FFF2-40B4-BE49-F238E27FC236}">
                      <a16:creationId xmlns:a16="http://schemas.microsoft.com/office/drawing/2014/main" id="{E21B9B32-99D5-4F52-8F58-4202B2794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987" y="4529902"/>
                  <a:ext cx="832990" cy="83099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组合 8"/>
            <p:cNvGrpSpPr/>
            <p:nvPr/>
          </p:nvGrpSpPr>
          <p:grpSpPr>
            <a:xfrm>
              <a:off x="7467782" y="4389332"/>
              <a:ext cx="667197" cy="449459"/>
              <a:chOff x="7467782" y="4389332"/>
              <a:chExt cx="667197" cy="449459"/>
            </a:xfrm>
          </p:grpSpPr>
          <p:sp>
            <p:nvSpPr>
              <p:cNvPr id="126" name="Rectangle 414">
                <a:extLst>
                  <a:ext uri="{FF2B5EF4-FFF2-40B4-BE49-F238E27FC236}">
                    <a16:creationId xmlns:a16="http://schemas.microsoft.com/office/drawing/2014/main" id="{5290C90A-F940-4B38-B344-8089BCB56895}"/>
                  </a:ext>
                </a:extLst>
              </p:cNvPr>
              <p:cNvSpPr/>
              <p:nvPr/>
            </p:nvSpPr>
            <p:spPr>
              <a:xfrm>
                <a:off x="7519268" y="4412183"/>
                <a:ext cx="443896" cy="390460"/>
              </a:xfrm>
              <a:prstGeom prst="rect">
                <a:avLst/>
              </a:prstGeom>
              <a:solidFill>
                <a:srgbClr val="EBEB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Connector 416">
                <a:extLst>
                  <a:ext uri="{FF2B5EF4-FFF2-40B4-BE49-F238E27FC236}">
                    <a16:creationId xmlns:a16="http://schemas.microsoft.com/office/drawing/2014/main" id="{DCF23CD3-3E53-4C12-B1D8-DE6AAFD5B2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9092" y="4611469"/>
                <a:ext cx="4440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9" name="TextBox 417">
                <a:extLst>
                  <a:ext uri="{FF2B5EF4-FFF2-40B4-BE49-F238E27FC236}">
                    <a16:creationId xmlns:a16="http://schemas.microsoft.com/office/drawing/2014/main" id="{F059A454-66E8-47B5-9ED9-5C6CB0DD9960}"/>
                  </a:ext>
                </a:extLst>
              </p:cNvPr>
              <p:cNvSpPr txBox="1"/>
              <p:nvPr/>
            </p:nvSpPr>
            <p:spPr>
              <a:xfrm>
                <a:off x="7467782" y="4389332"/>
                <a:ext cx="66719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rgbClr val="FF0000"/>
                    </a:solidFill>
                  </a:rPr>
                  <a:t>0.124</a:t>
                </a:r>
                <a:endParaRPr lang="en-AU" sz="1200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418">
                    <a:extLst>
                      <a:ext uri="{FF2B5EF4-FFF2-40B4-BE49-F238E27FC236}">
                        <a16:creationId xmlns:a16="http://schemas.microsoft.com/office/drawing/2014/main" id="{341771AF-AE9B-46E6-A4FC-DA67F5C61344}"/>
                      </a:ext>
                    </a:extLst>
                  </p:cNvPr>
                  <p:cNvSpPr txBox="1"/>
                  <p:nvPr/>
                </p:nvSpPr>
                <p:spPr>
                  <a:xfrm>
                    <a:off x="7568200" y="4531014"/>
                    <a:ext cx="378764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1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AU" sz="1200" dirty="0"/>
                  </a:p>
                </p:txBody>
              </p:sp>
            </mc:Choice>
            <mc:Fallback xmlns="">
              <p:sp>
                <p:nvSpPr>
                  <p:cNvPr id="130" name="TextBox 418">
                    <a:extLst>
                      <a:ext uri="{FF2B5EF4-FFF2-40B4-BE49-F238E27FC236}">
                        <a16:creationId xmlns:a16="http://schemas.microsoft.com/office/drawing/2014/main" id="{341771AF-AE9B-46E6-A4FC-DA67F5C613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8200" y="4531014"/>
                    <a:ext cx="378764" cy="307777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5" name="Rectangle 595">
            <a:extLst>
              <a:ext uri="{FF2B5EF4-FFF2-40B4-BE49-F238E27FC236}">
                <a16:creationId xmlns:a16="http://schemas.microsoft.com/office/drawing/2014/main" id="{A424C8D3-9900-448C-9352-421C8F408694}"/>
              </a:ext>
            </a:extLst>
          </p:cNvPr>
          <p:cNvSpPr/>
          <p:nvPr/>
        </p:nvSpPr>
        <p:spPr>
          <a:xfrm>
            <a:off x="7351643" y="3975136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6" name="Rectangle 596">
            <a:extLst>
              <a:ext uri="{FF2B5EF4-FFF2-40B4-BE49-F238E27FC236}">
                <a16:creationId xmlns:a16="http://schemas.microsoft.com/office/drawing/2014/main" id="{BA90529E-1914-4917-AC7F-D632578FFE47}"/>
              </a:ext>
            </a:extLst>
          </p:cNvPr>
          <p:cNvSpPr/>
          <p:nvPr/>
        </p:nvSpPr>
        <p:spPr>
          <a:xfrm>
            <a:off x="7534630" y="3975136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7" name="Rectangle 599">
            <a:extLst>
              <a:ext uri="{FF2B5EF4-FFF2-40B4-BE49-F238E27FC236}">
                <a16:creationId xmlns:a16="http://schemas.microsoft.com/office/drawing/2014/main" id="{2C7D5FD0-2B21-4EDD-AB74-BD6126A7D67C}"/>
              </a:ext>
            </a:extLst>
          </p:cNvPr>
          <p:cNvSpPr/>
          <p:nvPr/>
        </p:nvSpPr>
        <p:spPr>
          <a:xfrm>
            <a:off x="4804389" y="3406560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8" name="Rectangle 600">
            <a:extLst>
              <a:ext uri="{FF2B5EF4-FFF2-40B4-BE49-F238E27FC236}">
                <a16:creationId xmlns:a16="http://schemas.microsoft.com/office/drawing/2014/main" id="{866C2646-4A24-4008-A429-BE28C5C091BD}"/>
              </a:ext>
            </a:extLst>
          </p:cNvPr>
          <p:cNvSpPr/>
          <p:nvPr/>
        </p:nvSpPr>
        <p:spPr>
          <a:xfrm>
            <a:off x="4987376" y="3406560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9" name="Rectangle 601">
            <a:extLst>
              <a:ext uri="{FF2B5EF4-FFF2-40B4-BE49-F238E27FC236}">
                <a16:creationId xmlns:a16="http://schemas.microsoft.com/office/drawing/2014/main" id="{E8790F23-4261-4C6B-8527-1C38DEE75D50}"/>
              </a:ext>
            </a:extLst>
          </p:cNvPr>
          <p:cNvSpPr/>
          <p:nvPr/>
        </p:nvSpPr>
        <p:spPr>
          <a:xfrm>
            <a:off x="5171245" y="3406560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0" name="Rectangle 602">
            <a:extLst>
              <a:ext uri="{FF2B5EF4-FFF2-40B4-BE49-F238E27FC236}">
                <a16:creationId xmlns:a16="http://schemas.microsoft.com/office/drawing/2014/main" id="{2E6FCF7A-0DA7-4C36-B393-6262456D01BE}"/>
              </a:ext>
            </a:extLst>
          </p:cNvPr>
          <p:cNvSpPr/>
          <p:nvPr/>
        </p:nvSpPr>
        <p:spPr>
          <a:xfrm>
            <a:off x="5351346" y="3406560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141" name="Rectangle 607">
            <a:extLst>
              <a:ext uri="{FF2B5EF4-FFF2-40B4-BE49-F238E27FC236}">
                <a16:creationId xmlns:a16="http://schemas.microsoft.com/office/drawing/2014/main" id="{78E3A9ED-592F-4F9B-AC4B-C873D004D838}"/>
              </a:ext>
            </a:extLst>
          </p:cNvPr>
          <p:cNvSpPr/>
          <p:nvPr/>
        </p:nvSpPr>
        <p:spPr>
          <a:xfrm>
            <a:off x="2536774" y="3978466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2" name="Rectangle 608">
            <a:extLst>
              <a:ext uri="{FF2B5EF4-FFF2-40B4-BE49-F238E27FC236}">
                <a16:creationId xmlns:a16="http://schemas.microsoft.com/office/drawing/2014/main" id="{128D0AFF-29AB-4165-8E55-8E0A55961309}"/>
              </a:ext>
            </a:extLst>
          </p:cNvPr>
          <p:cNvSpPr/>
          <p:nvPr/>
        </p:nvSpPr>
        <p:spPr>
          <a:xfrm>
            <a:off x="2719761" y="3978466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" name="Rectangle 609">
            <a:extLst>
              <a:ext uri="{FF2B5EF4-FFF2-40B4-BE49-F238E27FC236}">
                <a16:creationId xmlns:a16="http://schemas.microsoft.com/office/drawing/2014/main" id="{2AF1E8BF-E6D6-4D60-A15D-024094B1F8EE}"/>
              </a:ext>
            </a:extLst>
          </p:cNvPr>
          <p:cNvSpPr/>
          <p:nvPr/>
        </p:nvSpPr>
        <p:spPr>
          <a:xfrm>
            <a:off x="2903630" y="3978466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4" name="Rectangle 610">
            <a:extLst>
              <a:ext uri="{FF2B5EF4-FFF2-40B4-BE49-F238E27FC236}">
                <a16:creationId xmlns:a16="http://schemas.microsoft.com/office/drawing/2014/main" id="{E73F1EA5-FDDC-4DB6-9A2E-033EC750E66D}"/>
              </a:ext>
            </a:extLst>
          </p:cNvPr>
          <p:cNvSpPr/>
          <p:nvPr/>
        </p:nvSpPr>
        <p:spPr>
          <a:xfrm>
            <a:off x="3083731" y="3978466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cxnSp>
        <p:nvCxnSpPr>
          <p:cNvPr id="145" name="Straight Arrow Connector 675">
            <a:extLst>
              <a:ext uri="{FF2B5EF4-FFF2-40B4-BE49-F238E27FC236}">
                <a16:creationId xmlns:a16="http://schemas.microsoft.com/office/drawing/2014/main" id="{6277AA31-917B-4239-9459-ED0E30C3469F}"/>
              </a:ext>
            </a:extLst>
          </p:cNvPr>
          <p:cNvCxnSpPr>
            <a:cxnSpLocks/>
            <a:stCxn id="117" idx="2"/>
          </p:cNvCxnSpPr>
          <p:nvPr/>
        </p:nvCxnSpPr>
        <p:spPr>
          <a:xfrm flipH="1">
            <a:off x="5909416" y="5603263"/>
            <a:ext cx="602140" cy="18436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210">
            <a:extLst>
              <a:ext uri="{FF2B5EF4-FFF2-40B4-BE49-F238E27FC236}">
                <a16:creationId xmlns:a16="http://schemas.microsoft.com/office/drawing/2014/main" id="{C5889CBE-D87F-4355-8D57-68B2D49F5404}"/>
              </a:ext>
            </a:extLst>
          </p:cNvPr>
          <p:cNvCxnSpPr>
            <a:cxnSpLocks/>
          </p:cNvCxnSpPr>
          <p:nvPr/>
        </p:nvCxnSpPr>
        <p:spPr>
          <a:xfrm>
            <a:off x="7912939" y="4137231"/>
            <a:ext cx="295004" cy="11158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213">
            <a:extLst>
              <a:ext uri="{FF2B5EF4-FFF2-40B4-BE49-F238E27FC236}">
                <a16:creationId xmlns:a16="http://schemas.microsoft.com/office/drawing/2014/main" id="{A3B3E53F-077B-4B5F-8F13-53C9CF1FCD72}"/>
              </a:ext>
            </a:extLst>
          </p:cNvPr>
          <p:cNvSpPr/>
          <p:nvPr/>
        </p:nvSpPr>
        <p:spPr>
          <a:xfrm>
            <a:off x="7709886" y="3975136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148" name="Rectangle 214">
            <a:extLst>
              <a:ext uri="{FF2B5EF4-FFF2-40B4-BE49-F238E27FC236}">
                <a16:creationId xmlns:a16="http://schemas.microsoft.com/office/drawing/2014/main" id="{C6666E37-E673-4B06-A980-8286B3691C36}"/>
              </a:ext>
            </a:extLst>
          </p:cNvPr>
          <p:cNvSpPr/>
          <p:nvPr/>
        </p:nvSpPr>
        <p:spPr>
          <a:xfrm>
            <a:off x="7900604" y="3975136"/>
            <a:ext cx="182987" cy="17711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149" name="TextBox 215">
            <a:extLst>
              <a:ext uri="{FF2B5EF4-FFF2-40B4-BE49-F238E27FC236}">
                <a16:creationId xmlns:a16="http://schemas.microsoft.com/office/drawing/2014/main" id="{1AF9F78C-015D-4F85-9F30-75FEFD7B900F}"/>
              </a:ext>
            </a:extLst>
          </p:cNvPr>
          <p:cNvSpPr txBox="1"/>
          <p:nvPr/>
        </p:nvSpPr>
        <p:spPr>
          <a:xfrm>
            <a:off x="8022945" y="4049216"/>
            <a:ext cx="44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0" name="Straight Arrow Connector 217">
            <a:extLst>
              <a:ext uri="{FF2B5EF4-FFF2-40B4-BE49-F238E27FC236}">
                <a16:creationId xmlns:a16="http://schemas.microsoft.com/office/drawing/2014/main" id="{F64C1F69-584D-4F23-A4A6-7DC03A781B3F}"/>
              </a:ext>
            </a:extLst>
          </p:cNvPr>
          <p:cNvCxnSpPr>
            <a:cxnSpLocks/>
          </p:cNvCxnSpPr>
          <p:nvPr/>
        </p:nvCxnSpPr>
        <p:spPr>
          <a:xfrm>
            <a:off x="5291097" y="3583678"/>
            <a:ext cx="525728" cy="11018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218">
            <a:extLst>
              <a:ext uri="{FF2B5EF4-FFF2-40B4-BE49-F238E27FC236}">
                <a16:creationId xmlns:a16="http://schemas.microsoft.com/office/drawing/2014/main" id="{44C054EA-B510-4A66-B752-680EEFC666D4}"/>
              </a:ext>
            </a:extLst>
          </p:cNvPr>
          <p:cNvCxnSpPr>
            <a:cxnSpLocks/>
            <a:stCxn id="140" idx="2"/>
          </p:cNvCxnSpPr>
          <p:nvPr/>
        </p:nvCxnSpPr>
        <p:spPr>
          <a:xfrm>
            <a:off x="5442840" y="3583678"/>
            <a:ext cx="499769" cy="2865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232">
            <a:extLst>
              <a:ext uri="{FF2B5EF4-FFF2-40B4-BE49-F238E27FC236}">
                <a16:creationId xmlns:a16="http://schemas.microsoft.com/office/drawing/2014/main" id="{F4C3958E-D1F5-4172-8468-3026718BB416}"/>
              </a:ext>
            </a:extLst>
          </p:cNvPr>
          <p:cNvSpPr txBox="1"/>
          <p:nvPr/>
        </p:nvSpPr>
        <p:spPr>
          <a:xfrm flipH="1">
            <a:off x="5877073" y="3403766"/>
            <a:ext cx="323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" name="TextBox 233">
            <a:extLst>
              <a:ext uri="{FF2B5EF4-FFF2-40B4-BE49-F238E27FC236}">
                <a16:creationId xmlns:a16="http://schemas.microsoft.com/office/drawing/2014/main" id="{635A1AD3-6505-4E60-A288-8E4A171273FA}"/>
              </a:ext>
            </a:extLst>
          </p:cNvPr>
          <p:cNvSpPr txBox="1"/>
          <p:nvPr/>
        </p:nvSpPr>
        <p:spPr>
          <a:xfrm>
            <a:off x="5719517" y="3512346"/>
            <a:ext cx="371788" cy="314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4" name="TextBox 234">
            <a:extLst>
              <a:ext uri="{FF2B5EF4-FFF2-40B4-BE49-F238E27FC236}">
                <a16:creationId xmlns:a16="http://schemas.microsoft.com/office/drawing/2014/main" id="{8ECA6B3F-D817-4E67-B9DC-3318DD966A06}"/>
              </a:ext>
            </a:extLst>
          </p:cNvPr>
          <p:cNvSpPr txBox="1"/>
          <p:nvPr/>
        </p:nvSpPr>
        <p:spPr>
          <a:xfrm>
            <a:off x="8034136" y="4241673"/>
            <a:ext cx="443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5" name="Straight Arrow Connector 235">
            <a:extLst>
              <a:ext uri="{FF2B5EF4-FFF2-40B4-BE49-F238E27FC236}">
                <a16:creationId xmlns:a16="http://schemas.microsoft.com/office/drawing/2014/main" id="{F3DEEC81-D0A2-4213-8163-6AE510D88E6B}"/>
              </a:ext>
            </a:extLst>
          </p:cNvPr>
          <p:cNvCxnSpPr>
            <a:cxnSpLocks/>
            <a:stCxn id="147" idx="2"/>
          </p:cNvCxnSpPr>
          <p:nvPr/>
        </p:nvCxnSpPr>
        <p:spPr>
          <a:xfrm>
            <a:off x="7801380" y="4152254"/>
            <a:ext cx="406563" cy="25804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文本框 155">
            <a:extLst>
              <a:ext uri="{FF2B5EF4-FFF2-40B4-BE49-F238E27FC236}">
                <a16:creationId xmlns:a16="http://schemas.microsoft.com/office/drawing/2014/main" id="{9BA64DFC-4E96-490A-9F6A-9FC21B855FC1}"/>
              </a:ext>
            </a:extLst>
          </p:cNvPr>
          <p:cNvSpPr txBox="1"/>
          <p:nvPr/>
        </p:nvSpPr>
        <p:spPr>
          <a:xfrm>
            <a:off x="8769968" y="3885222"/>
            <a:ext cx="382984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Query: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(2,2,0.1)-core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6939198" y="5330241"/>
            <a:ext cx="591222" cy="492443"/>
            <a:chOff x="6947649" y="5675145"/>
            <a:chExt cx="591222" cy="492443"/>
          </a:xfrm>
        </p:grpSpPr>
        <p:sp>
          <p:nvSpPr>
            <p:cNvPr id="131" name="Rectangle 420">
              <a:extLst>
                <a:ext uri="{FF2B5EF4-FFF2-40B4-BE49-F238E27FC236}">
                  <a16:creationId xmlns:a16="http://schemas.microsoft.com/office/drawing/2014/main" id="{50D5657B-38B3-49F0-9213-52C8578BFDB1}"/>
                </a:ext>
              </a:extLst>
            </p:cNvPr>
            <p:cNvSpPr/>
            <p:nvPr/>
          </p:nvSpPr>
          <p:spPr>
            <a:xfrm>
              <a:off x="6961322" y="5714322"/>
              <a:ext cx="443897" cy="402360"/>
            </a:xfrm>
            <a:prstGeom prst="rect">
              <a:avLst/>
            </a:prstGeom>
            <a:solidFill>
              <a:srgbClr val="EBEBF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32" name="Straight Connector 421">
              <a:extLst>
                <a:ext uri="{FF2B5EF4-FFF2-40B4-BE49-F238E27FC236}">
                  <a16:creationId xmlns:a16="http://schemas.microsoft.com/office/drawing/2014/main" id="{7DBDCB2A-EFB8-4933-9B0E-22D25303D776}"/>
                </a:ext>
              </a:extLst>
            </p:cNvPr>
            <p:cNvCxnSpPr>
              <a:cxnSpLocks/>
            </p:cNvCxnSpPr>
            <p:nvPr/>
          </p:nvCxnSpPr>
          <p:spPr>
            <a:xfrm>
              <a:off x="6969520" y="5918527"/>
              <a:ext cx="4440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" name="TextBox 422">
              <a:extLst>
                <a:ext uri="{FF2B5EF4-FFF2-40B4-BE49-F238E27FC236}">
                  <a16:creationId xmlns:a16="http://schemas.microsoft.com/office/drawing/2014/main" id="{73880CB7-8C02-45A8-8F9A-B13BD8DDEC81}"/>
                </a:ext>
              </a:extLst>
            </p:cNvPr>
            <p:cNvSpPr txBox="1"/>
            <p:nvPr/>
          </p:nvSpPr>
          <p:spPr>
            <a:xfrm>
              <a:off x="6947649" y="5692457"/>
              <a:ext cx="5912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0.02</a:t>
              </a:r>
              <a:endParaRPr lang="en-AU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423">
                  <a:extLst>
                    <a:ext uri="{FF2B5EF4-FFF2-40B4-BE49-F238E27FC236}">
                      <a16:creationId xmlns:a16="http://schemas.microsoft.com/office/drawing/2014/main" id="{28E9C99A-83EB-4087-847B-4D897C335A6A}"/>
                    </a:ext>
                  </a:extLst>
                </p:cNvPr>
                <p:cNvSpPr txBox="1"/>
                <p:nvPr/>
              </p:nvSpPr>
              <p:spPr>
                <a:xfrm>
                  <a:off x="7016517" y="5675145"/>
                  <a:ext cx="276115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endParaRPr lang="en-US" sz="12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4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AU" sz="1200" dirty="0"/>
                </a:p>
              </p:txBody>
            </p:sp>
          </mc:Choice>
          <mc:Fallback xmlns="">
            <p:sp>
              <p:nvSpPr>
                <p:cNvPr id="134" name="TextBox 423">
                  <a:extLst>
                    <a:ext uri="{FF2B5EF4-FFF2-40B4-BE49-F238E27FC236}">
                      <a16:creationId xmlns:a16="http://schemas.microsoft.com/office/drawing/2014/main" id="{28E9C99A-83EB-4087-847B-4D897C335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517" y="5675145"/>
                  <a:ext cx="276115" cy="492443"/>
                </a:xfrm>
                <a:prstGeom prst="rect">
                  <a:avLst/>
                </a:prstGeom>
                <a:blipFill>
                  <a:blip r:embed="rId28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6" name="矩形 165"/>
          <p:cNvSpPr/>
          <p:nvPr/>
        </p:nvSpPr>
        <p:spPr>
          <a:xfrm>
            <a:off x="8422437" y="4352834"/>
            <a:ext cx="3606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Result: </a:t>
            </a:r>
            <a:r>
              <a:rPr lang="en-US" altLang="zh-CN" sz="2400" dirty="0" smtClean="0"/>
              <a:t>{u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,u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,u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,u</a:t>
            </a:r>
            <a:r>
              <a:rPr lang="en-US" altLang="zh-CN" sz="2400" baseline="-25000" dirty="0" smtClean="0"/>
              <a:t>4</a:t>
            </a:r>
            <a:r>
              <a:rPr lang="en-US" altLang="zh-CN" sz="2400" dirty="0" smtClean="0"/>
              <a:t>,v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,v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,v</a:t>
            </a:r>
            <a:r>
              <a:rPr lang="en-US" altLang="zh-CN" sz="2400" baseline="-25000" dirty="0" smtClean="0"/>
              <a:t>4</a:t>
            </a:r>
            <a:r>
              <a:rPr lang="en-US" altLang="zh-CN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16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Full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2078" t="-27848" b="-29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46545" y="1136413"/>
                <a:ext cx="10670743" cy="1522725"/>
              </a:xfrm>
            </p:spPr>
            <p:txBody>
              <a:bodyPr/>
              <a:lstStyle/>
              <a:p>
                <a:pPr lvl="1"/>
                <a:r>
                  <a:rPr lang="en-US" altLang="zh-CN" dirty="0" smtClean="0"/>
                  <a:t>d-probability </a:t>
                </a:r>
                <a:r>
                  <a:rPr lang="en-US" altLang="zh-CN" dirty="0"/>
                  <a:t>is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⁡[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𝑑𝑒𝑔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altLang="zh-CN" dirty="0" smtClean="0"/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𝑑𝑒𝑔</m:t>
                            </m:r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≥</m:t>
                            </m:r>
                            <m:r>
                              <a:rPr lang="zh-CN" alt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CN" dirty="0" smtClean="0"/>
                  <a:t>. </a:t>
                </a:r>
              </a:p>
              <a:p>
                <a:pPr marL="457200" lvl="1" indent="0">
                  <a:buNone/>
                </a:pPr>
                <a:r>
                  <a:rPr lang="en-US" altLang="zh-CN" b="1" dirty="0"/>
                  <a:t>Index Construction</a:t>
                </a:r>
                <a:r>
                  <a:rPr lang="en-US" altLang="zh-CN" dirty="0"/>
                  <a:t>: </a:t>
                </a:r>
                <a:r>
                  <a:rPr lang="en-US" altLang="zh-CN" dirty="0" smtClean="0"/>
                  <a:t>Compute </a:t>
                </a:r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-thresholds</a:t>
                </a:r>
                <a:r>
                  <a:rPr lang="en-US" altLang="zh-CN" dirty="0"/>
                  <a:t> of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all the vertices</a:t>
                </a:r>
                <a:r>
                  <a:rPr lang="en-US" altLang="zh-CN" dirty="0"/>
                  <a:t> regarding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all possible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combinations</a:t>
                </a:r>
                <a:r>
                  <a:rPr lang="en-US" altLang="zh-CN" dirty="0"/>
                  <a:t>, which iteratively removes the vertex with the minimum d-probability.</a:t>
                </a:r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46545" y="1136413"/>
                <a:ext cx="10670743" cy="1522725"/>
              </a:xfrm>
              <a:blipFill>
                <a:blip r:embed="rId4"/>
                <a:stretch>
                  <a:fillRect t="-5600" b="-5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/>
              <p:nvPr/>
            </p:nvSpPr>
            <p:spPr>
              <a:xfrm>
                <a:off x="394742" y="5955189"/>
                <a:ext cx="11797258" cy="902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): </a:t>
                </a:r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the maximum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) such </a:t>
                </a:r>
                <a:r>
                  <a:rPr lang="en-US" altLang="zh-CN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that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1,</m:t>
                    </m:r>
                    <m:r>
                      <a:rPr lang="zh-CN" alt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exists.</a:t>
                </a:r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/>
                </a:r>
                <a:b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</a:br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altLang="zh-CN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𝑙𝑜𝑔𝑛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+△.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altLang="zh-CN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      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Space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altLang="zh-CN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𝑚𝑎𝑥</m:t>
                            </m:r>
                          </m:sub>
                        </m:s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nary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zh-CN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5" name="文本框 204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2" y="5955189"/>
                <a:ext cx="11797258" cy="902811"/>
              </a:xfrm>
              <a:prstGeom prst="rect">
                <a:avLst/>
              </a:prstGeom>
              <a:blipFill>
                <a:blip r:embed="rId5"/>
                <a:stretch>
                  <a:fillRect l="-827" t="-9459" b="-7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71" y="2881650"/>
            <a:ext cx="8262993" cy="29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Probability Aware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2078" t="-27848" b="-29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055688" y="1256046"/>
                <a:ext cx="10261600" cy="4557723"/>
              </a:xfrm>
            </p:spPr>
            <p:txBody>
              <a:bodyPr/>
              <a:lstStyle/>
              <a:p>
                <a:pPr algn="l"/>
                <a:r>
                  <a:rPr lang="en-US" altLang="zh-CN" sz="2500" b="1" i="0" dirty="0" smtClean="0"/>
                  <a:t>Observation and definition:</a:t>
                </a:r>
              </a:p>
              <a:p>
                <a:pPr algn="l"/>
                <a:endParaRPr lang="en-US" altLang="zh-CN" sz="2400" b="1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 smtClean="0"/>
                  <a:t>Large time consumption in the full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400" i="0" dirty="0"/>
                  <a:t>. </a:t>
                </a:r>
                <a:r>
                  <a:rPr lang="en-US" altLang="zh-CN" sz="2400" i="0" dirty="0" smtClean="0"/>
                  <a:t>For </a:t>
                </a:r>
                <a:r>
                  <a:rPr lang="en-US" altLang="zh-CN" sz="2400" i="0" dirty="0"/>
                  <a:t>the datasets larger </a:t>
                </a:r>
                <a:r>
                  <a:rPr lang="en-US" altLang="zh-CN" sz="2400" i="0" dirty="0" smtClean="0"/>
                  <a:t>than 1 million size, we cannot finish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400" i="0" dirty="0"/>
                  <a:t> </a:t>
                </a:r>
                <a:r>
                  <a:rPr lang="en-US" altLang="zh-CN" sz="2400" i="0" dirty="0" smtClean="0"/>
                  <a:t>construction within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i="0" dirty="0"/>
                  <a:t>seconds.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lang="en-US" altLang="zh-CN" sz="24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 smtClean="0"/>
                  <a:t>It is intuitive that we only store </a:t>
                </a:r>
                <a:r>
                  <a:rPr lang="en-US" altLang="zh-CN" sz="2400" i="0" dirty="0"/>
                  <a:t>the vertices </a:t>
                </a:r>
                <a:r>
                  <a:rPr lang="en-US" altLang="zh-CN" sz="2400" i="0" dirty="0" smtClean="0"/>
                  <a:t>in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cores with </a:t>
                </a:r>
                <a:r>
                  <a:rPr lang="en-US" altLang="zh-CN" sz="2400" i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important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i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i="0" dirty="0" smtClean="0"/>
                  <a:t>value. Thus, we propose the </a:t>
                </a:r>
                <a:r>
                  <a:rPr lang="en-US" altLang="zh-CN" sz="2400" dirty="0"/>
                  <a:t>Probability Aware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sz="2400" i="0" dirty="0" smtClean="0"/>
                  <a:t>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lang="en-US" sz="24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zh-CN" altLang="en-US" sz="2400" dirty="0" smtClean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sz="2400" i="0" dirty="0">
                    <a:solidFill>
                      <a:srgbClr val="FF0000"/>
                    </a:solidFill>
                  </a:rPr>
                  <a:t>-offset </a:t>
                </a:r>
                <a:r>
                  <a:rPr lang="en-US" sz="2400" i="0" dirty="0" smtClean="0"/>
                  <a:t>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i="0" dirty="0"/>
                  <a:t>is the maximal </a:t>
                </a:r>
                <a:r>
                  <a:rPr lang="en-US" sz="2400" i="0" dirty="0" smtClean="0"/>
                  <a:t> value </a:t>
                </a:r>
                <a:r>
                  <a:rPr lang="en-US" sz="2400" i="0" dirty="0" err="1"/>
                  <a:t>s.t.</a:t>
                </a:r>
                <a:r>
                  <a:rPr lang="en-US" sz="2400" i="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i="0" dirty="0"/>
                  <a:t> can be contained </a:t>
                </a:r>
                <a:r>
                  <a:rPr lang="en-US" sz="2400" i="0" dirty="0" smtClean="0"/>
                  <a:t>in an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en-US" altLang="zh-CN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Likewise, the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400" i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-offset </a:t>
                </a:r>
                <a:r>
                  <a:rPr lang="en-US" altLang="zh-CN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4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altLang="zh-CN" sz="2400" i="0" dirty="0"/>
                  <a:t>is the maximal  value </a:t>
                </a:r>
                <a:r>
                  <a:rPr lang="en-US" altLang="zh-CN" sz="2400" i="0" dirty="0" err="1"/>
                  <a:t>s.t.</a:t>
                </a:r>
                <a:r>
                  <a:rPr lang="en-US" altLang="zh-CN" sz="2400" i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400" i="0" dirty="0"/>
                  <a:t> can be contained in an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core. </a:t>
                </a:r>
                <a:endParaRPr lang="en-US" sz="24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lang="en-US" sz="2400" i="0" dirty="0"/>
              </a:p>
            </p:txBody>
          </p:sp>
        </mc:Choice>
        <mc:Fallback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055688" y="1256046"/>
                <a:ext cx="10261600" cy="4557723"/>
              </a:xfrm>
              <a:blipFill>
                <a:blip r:embed="rId4"/>
                <a:stretch>
                  <a:fillRect l="-950" t="-1738" r="-1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6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7BD0-9392-4F54-90FF-A115B831E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5D286-5D7F-4AF4-877B-87983F1BABBF}"/>
              </a:ext>
            </a:extLst>
          </p:cNvPr>
          <p:cNvSpPr/>
          <p:nvPr/>
        </p:nvSpPr>
        <p:spPr>
          <a:xfrm>
            <a:off x="1055688" y="168955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/>
              <a:t>Introduction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/>
              <a:t>Solutions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/>
              <a:t>Experiments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/>
              <a:t>Conclusion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60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Probability Aware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2078" t="-27848" b="-29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55587" y="1204047"/>
                <a:ext cx="5564920" cy="4480970"/>
              </a:xfrm>
            </p:spPr>
            <p:txBody>
              <a:bodyPr/>
              <a:lstStyle/>
              <a:p>
                <a:pPr algn="l"/>
                <a:r>
                  <a:rPr lang="en-US" altLang="zh-CN" sz="2500" b="1" i="0" dirty="0" smtClean="0"/>
                  <a:t>Sturcure:</a:t>
                </a:r>
                <a:endParaRPr lang="en-US" altLang="zh-CN" sz="2400" b="1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sz="2000" i="0" dirty="0" smtClean="0"/>
                  <a:t> </a:t>
                </a:r>
                <a:r>
                  <a:rPr lang="en-US" altLang="zh-CN" sz="2000" i="0" dirty="0"/>
                  <a:t>consists of </a:t>
                </a:r>
                <a:r>
                  <a:rPr lang="en-US" altLang="zh-CN" sz="2000" i="0" dirty="0" smtClean="0">
                    <a:solidFill>
                      <a:srgbClr val="FF0000"/>
                    </a:solidFill>
                  </a:rPr>
                  <a:t>several 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000" i="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altLang="zh-CN" sz="2000" i="0" dirty="0">
                    <a:solidFill>
                      <a:srgbClr val="FF0000"/>
                    </a:solidFill>
                  </a:rPr>
                  <a:t>indexes</a:t>
                </a:r>
                <a:r>
                  <a:rPr lang="en-US" altLang="zh-CN" sz="2000" i="0" dirty="0"/>
                  <a:t>. E</a:t>
                </a:r>
                <a:r>
                  <a:rPr lang="en-US" altLang="zh-CN" sz="2000" i="0" dirty="0" smtClean="0"/>
                  <a:t>ach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000" i="0" dirty="0" smtClean="0"/>
                  <a:t>-</a:t>
                </a:r>
                <a:r>
                  <a:rPr lang="en-US" altLang="zh-CN" sz="2000" i="0" dirty="0"/>
                  <a:t>index has two parts for vertices in U(G) and L(G</a:t>
                </a:r>
                <a:r>
                  <a:rPr lang="en-US" altLang="zh-CN" sz="2000" i="0" dirty="0" smtClean="0"/>
                  <a:t>), denoted </a:t>
                </a:r>
                <a:r>
                  <a:rPr lang="en-US" altLang="zh-CN" sz="2000" i="0" dirty="0"/>
                  <a:t>by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AU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  <m:sup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altLang="zh-CN" sz="2000" i="0" dirty="0"/>
                  <a:t> </a:t>
                </a:r>
                <a:r>
                  <a:rPr lang="en-US" altLang="zh-CN" sz="2000" i="0" dirty="0" smtClean="0"/>
                  <a:t>and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AU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  <m:sup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altLang="zh-CN" sz="2000" i="0" dirty="0" smtClean="0"/>
                  <a:t>, </a:t>
                </a:r>
                <a:r>
                  <a:rPr lang="en-US" altLang="zh-CN" sz="2000" i="0" dirty="0"/>
                  <a:t>respectively</a:t>
                </a:r>
                <a:r>
                  <a:rPr lang="en-US" altLang="zh-CN" sz="2000" i="0" dirty="0" smtClean="0"/>
                  <a:t>.</a:t>
                </a:r>
              </a:p>
              <a:p>
                <a:pPr algn="l"/>
                <a:endParaRPr lang="en-US" altLang="zh-CN" sz="20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sz="2000" i="0" dirty="0"/>
                  <a:t>Each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000" i="0" dirty="0"/>
                  <a:t>-index </a:t>
                </a:r>
                <a:r>
                  <a:rPr lang="en-US" sz="2000" i="0" dirty="0"/>
                  <a:t>has three levels including two levels of </a:t>
                </a:r>
                <a:r>
                  <a:rPr lang="en-US" sz="2000" i="0" dirty="0" smtClean="0"/>
                  <a:t>pointer tables </a:t>
                </a:r>
                <a:r>
                  <a:rPr lang="en-US" sz="2000" i="0" dirty="0"/>
                  <a:t>and one level of vertex blocks</a:t>
                </a:r>
                <a:r>
                  <a:rPr lang="en-US" sz="2000" i="0" dirty="0" smtClean="0"/>
                  <a:t>.</a:t>
                </a:r>
              </a:p>
              <a:p>
                <a:pPr algn="l"/>
                <a:endParaRPr lang="en-US" sz="20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sz="2000" i="0" dirty="0" smtClean="0"/>
                  <a:t>In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AU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  <m:sup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000" i="0" dirty="0" smtClean="0"/>
                  <a:t>, each </a:t>
                </a:r>
                <a:r>
                  <a:rPr lang="en-US" sz="2000" i="0" dirty="0"/>
                  <a:t>block is associated with </a:t>
                </a:r>
                <a:r>
                  <a:rPr lang="en-US" sz="2000" i="0" dirty="0" smtClean="0"/>
                  <a:t>an 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i="0" dirty="0" smtClean="0"/>
                  <a:t> combination</a:t>
                </a:r>
                <a:r>
                  <a:rPr lang="en-US" sz="2000" i="0" dirty="0"/>
                  <a:t>, which </a:t>
                </a:r>
                <a:r>
                  <a:rPr lang="en-US" sz="2000" i="0" dirty="0" smtClean="0"/>
                  <a:t>is pointed </a:t>
                </a:r>
                <a:r>
                  <a:rPr lang="en-US" sz="2000" i="0" dirty="0"/>
                  <a:t>by the pointer stored </a:t>
                </a:r>
                <a:r>
                  <a:rPr lang="en-US" sz="2000" i="0" dirty="0" smtClean="0"/>
                  <a:t>in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AU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  <m:sup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</m:d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zh-CN" alt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i="0" dirty="0" smtClean="0"/>
                  <a:t>. Each </a:t>
                </a:r>
                <a:r>
                  <a:rPr lang="en-US" sz="2000" i="0" dirty="0"/>
                  <a:t>vertex </a:t>
                </a:r>
                <a:r>
                  <a:rPr lang="en-US" sz="2000" i="0" dirty="0" smtClean="0"/>
                  <a:t>block contains </a:t>
                </a:r>
                <a:r>
                  <a:rPr lang="en-US" sz="2000" i="0" dirty="0"/>
                  <a:t>the vertices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i="0" dirty="0"/>
                  <a:t>with</a:t>
                </a:r>
                <a:r>
                  <a:rPr lang="en-US" sz="2000" i="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altLang="zh-CN" sz="2000" i="0" dirty="0"/>
                  <a:t>-</a:t>
                </a:r>
                <a:r>
                  <a:rPr lang="en-US" altLang="zh-CN" sz="2000" i="0" dirty="0" smtClean="0"/>
                  <a:t>offset=</a:t>
                </a:r>
                <a14:m>
                  <m:oMath xmlns:m="http://schemas.openxmlformats.org/officeDocument/2006/math">
                    <m:r>
                      <a:rPr lang="zh-CN" alt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sz="2000" i="0" dirty="0"/>
                  <a:t>.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zh-CN" altLang="en-AU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  <m:sup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sz="2000" i="0" dirty="0" smtClean="0"/>
                  <a:t> also has </a:t>
                </a:r>
                <a:r>
                  <a:rPr lang="en-US" sz="2000" i="0" dirty="0"/>
                  <a:t>the similar structure </a:t>
                </a:r>
                <a:r>
                  <a:rPr lang="en-US" sz="2000" i="0" dirty="0" smtClean="0"/>
                  <a:t>with </a:t>
                </a:r>
                <a14:m>
                  <m:oMath xmlns:m="http://schemas.openxmlformats.org/officeDocument/2006/math">
                    <m:r>
                      <a:rPr lang="zh-CN" altLang="en-AU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  <m:sup>
                        <m:r>
                          <a:rPr lang="en-US" altLang="zh-CN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sz="2000" i="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2400" i="0" dirty="0" smtClean="0">
                    <a:solidFill>
                      <a:schemeClr val="tx1"/>
                    </a:solidFill>
                  </a:rPr>
                  <a:t> </a:t>
                </a:r>
                <a:endParaRPr lang="en-US" sz="2400" i="0" dirty="0"/>
              </a:p>
            </p:txBody>
          </p:sp>
        </mc:Choice>
        <mc:Fallback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55587" y="1204047"/>
                <a:ext cx="5564920" cy="4480970"/>
              </a:xfrm>
              <a:blipFill>
                <a:blip r:embed="rId4"/>
                <a:stretch>
                  <a:fillRect l="-1862" t="-1905" r="-1752" b="-1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文本框 189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/>
              <p:nvPr/>
            </p:nvSpPr>
            <p:spPr>
              <a:xfrm>
                <a:off x="7156938" y="6167588"/>
                <a:ext cx="4810980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Space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complexity: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⁡(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0" name="文本框 189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938" y="6167588"/>
                <a:ext cx="4810980" cy="424732"/>
              </a:xfrm>
              <a:prstGeom prst="rect">
                <a:avLst/>
              </a:prstGeom>
              <a:blipFill>
                <a:blip r:embed="rId5"/>
                <a:stretch>
                  <a:fillRect l="-1901" t="-2029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1" name="图片 1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920" y="1633928"/>
            <a:ext cx="6471080" cy="40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Probability Aware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2078" t="-27848" b="-29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31649" y="1061501"/>
                <a:ext cx="5600935" cy="4812536"/>
              </a:xfrm>
            </p:spPr>
            <p:txBody>
              <a:bodyPr/>
              <a:lstStyle/>
              <a:p>
                <a:pPr algn="l"/>
                <a:r>
                  <a:rPr lang="en-US" altLang="zh-CN" sz="2500" b="1" i="0" dirty="0" smtClean="0"/>
                  <a:t>Select critical </a:t>
                </a:r>
                <a14:m>
                  <m:oMath xmlns:m="http://schemas.openxmlformats.org/officeDocument/2006/math">
                    <m:r>
                      <a:rPr lang="zh-CN" altLang="en-US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500" b="1" i="0" dirty="0" smtClean="0"/>
                  <a:t> values</a:t>
                </a:r>
                <a:r>
                  <a:rPr lang="en-US" altLang="zh-CN" sz="2500" b="1" i="0" dirty="0" smtClean="0"/>
                  <a:t>:</a:t>
                </a:r>
              </a:p>
              <a:p>
                <a:pPr algn="l"/>
                <a:endParaRPr lang="en-US" altLang="zh-CN" sz="2400" b="1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i="0" dirty="0" smtClean="0">
                    <a:solidFill>
                      <a:srgbClr val="FF0000"/>
                    </a:solidFill>
                  </a:rPr>
                  <a:t>approximate </a:t>
                </a:r>
                <a:r>
                  <a:rPr lang="en-US" altLang="zh-CN" sz="2400" i="0" dirty="0">
                    <a:solidFill>
                      <a:srgbClr val="FF0000"/>
                    </a:solidFill>
                  </a:rPr>
                  <a:t>the total number </a:t>
                </a:r>
                <a:r>
                  <a:rPr lang="en-US" altLang="zh-CN" sz="2400" i="0" dirty="0" smtClean="0">
                    <a:solidFill>
                      <a:srgbClr val="FF0000"/>
                    </a:solidFill>
                  </a:rPr>
                  <a:t>of vertices</a:t>
                </a:r>
                <a:r>
                  <a:rPr lang="en-US" altLang="zh-CN" sz="2400" i="0" dirty="0" smtClean="0"/>
                  <a:t> </a:t>
                </a:r>
                <a:r>
                  <a:rPr lang="en-US" altLang="zh-CN" sz="2400" i="0" dirty="0"/>
                  <a:t>in the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i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cores</a:t>
                </a:r>
                <a:r>
                  <a:rPr lang="en-US" altLang="zh-CN" sz="2400" i="0" dirty="0" smtClean="0"/>
                  <a:t> </a:t>
                </a:r>
                <a:r>
                  <a:rPr lang="en-US" altLang="zh-CN" sz="2400" i="0" dirty="0"/>
                  <a:t>that can be queried from </a:t>
                </a:r>
                <a:r>
                  <a:rPr lang="en-US" altLang="zh-CN" sz="2400" i="0" dirty="0" smtClean="0"/>
                  <a:t>the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i="0" dirty="0" smtClean="0"/>
                  <a:t>-index.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lang="en-US" altLang="zh-CN" sz="24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24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𝒢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altLang="zh-CN" sz="2400" b="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𝑑𝑒𝑔</m:t>
                            </m:r>
                          </m:e>
                          <m:sub>
                            <m:r>
                              <a:rPr lang="zh-CN" alt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𝜂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i="0" dirty="0" smtClean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lang="en-US" sz="24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sz="2400" i="0" dirty="0"/>
                  <a:t>B</a:t>
                </a:r>
                <a:r>
                  <a:rPr lang="en-US" sz="2400" i="0" dirty="0" smtClean="0"/>
                  <a:t>uild the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i="0" dirty="0" smtClean="0"/>
                  <a:t>-index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2400" i="0" dirty="0" smtClean="0"/>
                  <a:t>. Then, we use a binary search to find the smallest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i="0" dirty="0" smtClean="0"/>
                  <a:t> value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i="0" dirty="0" smtClean="0"/>
                  <a:t>. We repeat this process and </a:t>
                </a:r>
                <a:r>
                  <a:rPr lang="en-US" sz="2400" i="0" dirty="0" smtClean="0">
                    <a:solidFill>
                      <a:srgbClr val="FF0000"/>
                    </a:solidFill>
                  </a:rPr>
                  <a:t>halve</a:t>
                </a:r>
                <a:r>
                  <a:rPr lang="en-US" sz="2400" i="0" dirty="0"/>
                  <a:t> the value of</a:t>
                </a:r>
                <a:r>
                  <a:rPr lang="en-US" sz="2400" i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i="0" dirty="0" smtClean="0"/>
                  <a:t> each </a:t>
                </a:r>
                <a:r>
                  <a:rPr lang="en-US" sz="2400" i="0" dirty="0"/>
                  <a:t>time to </a:t>
                </a:r>
                <a:r>
                  <a:rPr lang="en-US" sz="2400" i="0" dirty="0" smtClean="0"/>
                  <a:t>select a </a:t>
                </a:r>
                <a:r>
                  <a:rPr lang="en-US" sz="2400" i="0" dirty="0"/>
                  <a:t>new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sz="2400" i="0" dirty="0"/>
              </a:p>
            </p:txBody>
          </p:sp>
        </mc:Choice>
        <mc:Fallback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31649" y="1061501"/>
                <a:ext cx="5600935" cy="4812536"/>
              </a:xfrm>
              <a:blipFill>
                <a:blip r:embed="rId4"/>
                <a:stretch>
                  <a:fillRect l="-1852" t="-1013" r="-2723" b="-1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280" y="1601049"/>
            <a:ext cx="6336311" cy="13652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938" y="3155052"/>
            <a:ext cx="5490615" cy="12389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613" y="4736906"/>
            <a:ext cx="4387588" cy="12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Probability Aware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2078" t="-27848" b="-29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/>
              <p:nvPr/>
            </p:nvSpPr>
            <p:spPr>
              <a:xfrm>
                <a:off x="216295" y="6198655"/>
                <a:ext cx="5380893" cy="427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Time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complexity: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𝑑𝑒𝑔</m:t>
                        </m:r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95" y="6198655"/>
                <a:ext cx="5380893" cy="427296"/>
              </a:xfrm>
              <a:prstGeom prst="rect">
                <a:avLst/>
              </a:prstGeom>
              <a:blipFill>
                <a:blip r:embed="rId4"/>
                <a:stretch>
                  <a:fillRect l="-1699" t="-148571" b="-21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16295" y="1235367"/>
                <a:ext cx="5104454" cy="4608313"/>
              </a:xfrm>
            </p:spPr>
            <p:txBody>
              <a:bodyPr/>
              <a:lstStyle/>
              <a:p>
                <a:pPr algn="l"/>
                <a:r>
                  <a:rPr lang="en-US" altLang="zh-CN" sz="2500" b="1" i="0" dirty="0" smtClean="0"/>
                  <a:t>Query with different probabilities:</a:t>
                </a:r>
              </a:p>
              <a:p>
                <a:pPr algn="l"/>
                <a:endParaRPr lang="en-US" altLang="zh-CN" sz="2400" i="0" dirty="0" smtClean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sz="2400" i="0" dirty="0" smtClean="0"/>
                  <a:t>First check </a:t>
                </a:r>
                <a:r>
                  <a:rPr lang="en-US" sz="2400" i="0" dirty="0"/>
                  <a:t>whether there </a:t>
                </a:r>
                <a:r>
                  <a:rPr lang="en-US" sz="2400" i="0" dirty="0" smtClean="0"/>
                  <a:t>exists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i="0" dirty="0"/>
                  <a:t>-index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sz="2400" i="0" dirty="0" smtClean="0"/>
                  <a:t>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 smtClean="0"/>
                  <a:t>S1: </a:t>
                </a:r>
                <a:r>
                  <a:rPr lang="en-US" altLang="zh-CN" sz="2400" i="0" dirty="0" smtClean="0">
                    <a:solidFill>
                      <a:srgbClr val="FF0000"/>
                    </a:solidFill>
                  </a:rPr>
                  <a:t>might </a:t>
                </a:r>
                <a:r>
                  <a:rPr lang="en-US" altLang="zh-CN" sz="2400" i="0" dirty="0" smtClean="0"/>
                  <a:t>belong </a:t>
                </a:r>
                <a:r>
                  <a:rPr lang="en-US" altLang="zh-CN" sz="2400" i="0" dirty="0"/>
                  <a:t>to (</a:t>
                </a:r>
                <a:r>
                  <a:rPr lang="zh-CN" altLang="en-US" sz="2400" i="0" dirty="0"/>
                  <a:t>𝛼</a:t>
                </a:r>
                <a:r>
                  <a:rPr lang="en-US" altLang="zh-CN" sz="2400" i="0" dirty="0"/>
                  <a:t>, </a:t>
                </a:r>
                <a:r>
                  <a:rPr lang="zh-CN" altLang="en-US" sz="2400" i="0" dirty="0"/>
                  <a:t>𝛽</a:t>
                </a:r>
                <a:r>
                  <a:rPr lang="en-US" altLang="zh-CN" sz="2400" i="0" dirty="0"/>
                  <a:t>,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sz="2400" i="0" dirty="0"/>
                  <a:t>)-</a:t>
                </a:r>
                <a:r>
                  <a:rPr lang="en-US" altLang="zh-CN" sz="2400" i="0" dirty="0" smtClean="0"/>
                  <a:t>core.</a:t>
                </a:r>
              </a:p>
              <a:p>
                <a:pPr algn="l"/>
                <a:r>
                  <a:rPr lang="en-US" altLang="zh-CN" sz="2400" i="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</a:t>
                </a:r>
                <a:r>
                  <a:rPr lang="en-US" altLang="zh-CN" sz="2400" i="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{u</a:t>
                </a:r>
                <a:r>
                  <a:rPr lang="en-US" altLang="zh-CN" sz="2400" i="0" baseline="-2500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1</a:t>
                </a:r>
                <a:r>
                  <a:rPr lang="en-US" altLang="zh-CN" sz="2400" i="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,v</a:t>
                </a:r>
                <a:r>
                  <a:rPr lang="en-US" altLang="zh-CN" sz="2400" i="0" baseline="-2500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1</a:t>
                </a:r>
                <a:r>
                  <a:rPr lang="en-US" altLang="zh-CN" sz="2400" i="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,v</a:t>
                </a:r>
                <a:r>
                  <a:rPr lang="en-US" altLang="zh-CN" sz="2400" i="0" baseline="-2500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5</a:t>
                </a:r>
                <a:r>
                  <a:rPr lang="en-US" altLang="zh-CN" sz="2400" i="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}</a:t>
                </a:r>
                <a:endParaRPr lang="en-US" altLang="zh-CN" sz="2400" i="0" dirty="0" smtClean="0">
                  <a:solidFill>
                    <a:srgbClr val="00B050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 smtClean="0"/>
                  <a:t>S2: </a:t>
                </a:r>
                <a:r>
                  <a:rPr lang="en-US" altLang="zh-CN" sz="2400" i="0" dirty="0" smtClean="0">
                    <a:solidFill>
                      <a:srgbClr val="FF0000"/>
                    </a:solidFill>
                  </a:rPr>
                  <a:t>must </a:t>
                </a:r>
                <a:r>
                  <a:rPr lang="en-US" altLang="zh-CN" sz="2400" i="0" dirty="0"/>
                  <a:t>belong to (</a:t>
                </a:r>
                <a:r>
                  <a:rPr lang="zh-CN" altLang="en-US" sz="2400" i="0" dirty="0"/>
                  <a:t>𝛼</a:t>
                </a:r>
                <a:r>
                  <a:rPr lang="en-US" altLang="zh-CN" sz="2400" i="0" dirty="0"/>
                  <a:t>, </a:t>
                </a:r>
                <a:r>
                  <a:rPr lang="zh-CN" altLang="en-US" sz="2400" i="0" dirty="0"/>
                  <a:t>𝛽</a:t>
                </a:r>
                <a:r>
                  <a:rPr lang="en-US" altLang="zh-CN" sz="2400" i="0" dirty="0"/>
                  <a:t>,</a:t>
                </a:r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sz="2400" i="0" dirty="0"/>
                  <a:t>)-</a:t>
                </a:r>
                <a:r>
                  <a:rPr lang="en-US" altLang="zh-CN" sz="2400" i="0" dirty="0" smtClean="0"/>
                  <a:t>core.</a:t>
                </a:r>
              </a:p>
              <a:p>
                <a:pPr algn="l"/>
                <a:r>
                  <a:rPr lang="en-US" altLang="zh-CN" sz="2400" i="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zh-CN" sz="2400" i="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   {</a:t>
                </a:r>
                <a:r>
                  <a:rPr lang="en-US" altLang="zh-CN" sz="2400" i="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u</a:t>
                </a:r>
                <a:r>
                  <a:rPr lang="en-US" altLang="zh-CN" sz="2400" i="0" baseline="-25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2</a:t>
                </a:r>
                <a:r>
                  <a:rPr lang="en-US" altLang="zh-CN" sz="2400" i="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,u</a:t>
                </a:r>
                <a:r>
                  <a:rPr lang="en-US" altLang="zh-CN" sz="2400" i="0" baseline="-25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3</a:t>
                </a:r>
                <a:r>
                  <a:rPr lang="en-US" altLang="zh-CN" sz="2400" i="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,u</a:t>
                </a:r>
                <a:r>
                  <a:rPr lang="en-US" altLang="zh-CN" sz="2400" i="0" baseline="-25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4</a:t>
                </a:r>
                <a:r>
                  <a:rPr lang="en-US" altLang="zh-CN" sz="2400" i="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,v</a:t>
                </a:r>
                <a:r>
                  <a:rPr lang="en-US" altLang="zh-CN" sz="2400" i="0" baseline="-25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2</a:t>
                </a:r>
                <a:r>
                  <a:rPr lang="en-US" altLang="zh-CN" sz="2400" i="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,v</a:t>
                </a:r>
                <a:r>
                  <a:rPr lang="en-US" altLang="zh-CN" sz="2400" i="0" baseline="-25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3</a:t>
                </a:r>
                <a:r>
                  <a:rPr lang="en-US" altLang="zh-CN" sz="2400" i="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,v</a:t>
                </a:r>
                <a:r>
                  <a:rPr lang="en-US" altLang="zh-CN" sz="2400" i="0" baseline="-25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4</a:t>
                </a:r>
                <a:r>
                  <a:rPr lang="en-US" altLang="zh-CN" sz="2400" i="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}</a:t>
                </a:r>
                <a:endParaRPr lang="en-US" altLang="zh-CN" sz="2400" i="0" dirty="0" smtClean="0">
                  <a:solidFill>
                    <a:srgbClr val="FF0000"/>
                  </a:solidFill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 smtClean="0">
                    <a:solidFill>
                      <a:srgbClr val="FF0000"/>
                    </a:solidFill>
                  </a:rPr>
                  <a:t>Verify </a:t>
                </a:r>
                <a:r>
                  <a:rPr lang="en-US" altLang="zh-CN" sz="2400" i="0" dirty="0">
                    <a:solidFill>
                      <a:srgbClr val="FF0000"/>
                    </a:solidFill>
                  </a:rPr>
                  <a:t>the vertices in </a:t>
                </a:r>
                <a:r>
                  <a:rPr lang="en-US" altLang="zh-CN" sz="2400" i="0" dirty="0" smtClean="0">
                    <a:solidFill>
                      <a:srgbClr val="FF0000"/>
                    </a:solidFill>
                  </a:rPr>
                  <a:t>S1:</a:t>
                </a:r>
                <a:r>
                  <a:rPr lang="en-US" sz="2400" i="0" dirty="0" smtClean="0"/>
                  <a:t> calculate the </a:t>
                </a:r>
                <a:r>
                  <a:rPr lang="en-US" sz="2400" i="0" dirty="0"/>
                  <a:t>upper/lower bounds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i="0" dirty="0" smtClean="0"/>
                  <a:t>-</a:t>
                </a:r>
                <a:r>
                  <a:rPr lang="en-US" sz="2400" i="0" dirty="0"/>
                  <a:t>degrees of the </a:t>
                </a:r>
                <a:r>
                  <a:rPr lang="en-US" sz="2400" i="0" dirty="0" smtClean="0"/>
                  <a:t>vertices </a:t>
                </a:r>
                <a:r>
                  <a:rPr lang="en-US" sz="2400" i="0" dirty="0"/>
                  <a:t>in S1, and finalize the </a:t>
                </a:r>
                <a:r>
                  <a:rPr lang="en-US" sz="2400" i="0" dirty="0" smtClean="0"/>
                  <a:t>vertices </a:t>
                </a:r>
                <a:r>
                  <a:rPr lang="en-US" sz="2400" i="0" dirty="0"/>
                  <a:t>that belong to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-</a:t>
                </a:r>
                <a:r>
                  <a:rPr lang="en-US" altLang="zh-CN" sz="2400" i="0" dirty="0" smtClean="0"/>
                  <a:t>core. </a:t>
                </a:r>
                <a:endParaRPr lang="en-US" sz="2400" i="0" dirty="0" smtClean="0"/>
              </a:p>
            </p:txBody>
          </p:sp>
        </mc:Choice>
        <mc:Fallback xmlns="">
          <p:sp>
            <p:nvSpPr>
              <p:cNvPr id="13" name="Text Placeholder 9">
                <a:extLst>
                  <a:ext uri="{FF2B5EF4-FFF2-40B4-BE49-F238E27FC236}">
                    <a16:creationId xmlns:a16="http://schemas.microsoft.com/office/drawing/2014/main" id="{F1543EF9-37C0-4BA4-96C2-EF34CC2AF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16295" y="1235367"/>
                <a:ext cx="5104454" cy="4608313"/>
              </a:xfrm>
              <a:blipFill>
                <a:blip r:embed="rId5"/>
                <a:stretch>
                  <a:fillRect l="-1909" t="-1852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9BA64DFC-4E96-490A-9F6A-9FC21B855FC1}"/>
              </a:ext>
            </a:extLst>
          </p:cNvPr>
          <p:cNvSpPr txBox="1"/>
          <p:nvPr/>
        </p:nvSpPr>
        <p:spPr>
          <a:xfrm>
            <a:off x="7793000" y="1055805"/>
            <a:ext cx="5380893" cy="427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Query: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(2,1,0.3)-core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A64DFC-4E96-490A-9F6A-9FC21B855FC1}"/>
              </a:ext>
            </a:extLst>
          </p:cNvPr>
          <p:cNvSpPr txBox="1"/>
          <p:nvPr/>
        </p:nvSpPr>
        <p:spPr>
          <a:xfrm>
            <a:off x="7365441" y="5971779"/>
            <a:ext cx="5380893" cy="427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Result: {u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,u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3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,u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4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,v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,v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3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,v</a:t>
            </a:r>
            <a:r>
              <a:rPr kumimoji="0" lang="en-US" altLang="zh-CN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4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}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4" name="TextBox 215">
                <a:extLst>
                  <a:ext uri="{FF2B5EF4-FFF2-40B4-BE49-F238E27FC236}">
                    <a16:creationId xmlns:a16="http://schemas.microsoft.com/office/drawing/2014/main" id="{FDB44538-F832-47C5-99F7-AEED534DEE15}"/>
                  </a:ext>
                </a:extLst>
              </p:cNvPr>
              <p:cNvSpPr txBox="1"/>
              <p:nvPr/>
            </p:nvSpPr>
            <p:spPr>
              <a:xfrm>
                <a:off x="5953897" y="3266889"/>
                <a:ext cx="56962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DengXian" panose="02010600030101010101" pitchFamily="2" charset="-122"/>
                    <a:cs typeface="Times New Roman" panose="02020603050405020304" pitchFamily="18" charset="0"/>
                  </a:rPr>
                  <a:t>level</a:t>
                </a:r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4" name="TextBox 215">
                <a:extLst>
                  <a:ext uri="{FF2B5EF4-FFF2-40B4-BE49-F238E27FC236}">
                    <a16:creationId xmlns:a16="http://schemas.microsoft.com/office/drawing/2014/main" id="{FDB44538-F832-47C5-99F7-AEED534DE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97" y="3266889"/>
                <a:ext cx="569627" cy="246221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5" name="TextBox 216">
                <a:extLst>
                  <a:ext uri="{FF2B5EF4-FFF2-40B4-BE49-F238E27FC236}">
                    <a16:creationId xmlns:a16="http://schemas.microsoft.com/office/drawing/2014/main" id="{36179ADF-F43A-4BC1-B1D2-BFA2C95EF34C}"/>
                  </a:ext>
                </a:extLst>
              </p:cNvPr>
              <p:cNvSpPr txBox="1"/>
              <p:nvPr/>
            </p:nvSpPr>
            <p:spPr>
              <a:xfrm>
                <a:off x="5869251" y="3526368"/>
                <a:ext cx="6073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DengXian" panose="02010600030101010101" pitchFamily="2" charset="-122"/>
                    <a:cs typeface="Times New Roman" panose="02020603050405020304" pitchFamily="18" charset="0"/>
                  </a:rPr>
                  <a:t>level</a:t>
                </a:r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5" name="TextBox 216">
                <a:extLst>
                  <a:ext uri="{FF2B5EF4-FFF2-40B4-BE49-F238E27FC236}">
                    <a16:creationId xmlns:a16="http://schemas.microsoft.com/office/drawing/2014/main" id="{36179ADF-F43A-4BC1-B1D2-BFA2C95EF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251" y="3526368"/>
                <a:ext cx="607320" cy="246221"/>
              </a:xfrm>
              <a:prstGeom prst="rect">
                <a:avLst/>
              </a:prstGeom>
              <a:blipFill>
                <a:blip r:embed="rId7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6" name="TextBox 217">
            <a:extLst>
              <a:ext uri="{FF2B5EF4-FFF2-40B4-BE49-F238E27FC236}">
                <a16:creationId xmlns:a16="http://schemas.microsoft.com/office/drawing/2014/main" id="{A12AFA0E-B3FE-4D1C-B05F-C76170E8FF37}"/>
              </a:ext>
            </a:extLst>
          </p:cNvPr>
          <p:cNvSpPr txBox="1"/>
          <p:nvPr/>
        </p:nvSpPr>
        <p:spPr>
          <a:xfrm>
            <a:off x="5535084" y="3871325"/>
            <a:ext cx="945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vertex block</a:t>
            </a:r>
          </a:p>
        </p:txBody>
      </p:sp>
      <p:grpSp>
        <p:nvGrpSpPr>
          <p:cNvPr id="457" name="Group 218">
            <a:extLst>
              <a:ext uri="{FF2B5EF4-FFF2-40B4-BE49-F238E27FC236}">
                <a16:creationId xmlns:a16="http://schemas.microsoft.com/office/drawing/2014/main" id="{77F42A28-98E9-4D4C-A731-7FAB3765EFCF}"/>
              </a:ext>
            </a:extLst>
          </p:cNvPr>
          <p:cNvGrpSpPr/>
          <p:nvPr/>
        </p:nvGrpSpPr>
        <p:grpSpPr>
          <a:xfrm>
            <a:off x="8477180" y="3335045"/>
            <a:ext cx="1117847" cy="787127"/>
            <a:chOff x="3775769" y="4583265"/>
            <a:chExt cx="1746916" cy="14623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8" name="TextBox 219">
                  <a:extLst>
                    <a:ext uri="{FF2B5EF4-FFF2-40B4-BE49-F238E27FC236}">
                      <a16:creationId xmlns:a16="http://schemas.microsoft.com/office/drawing/2014/main" id="{13AECFD7-AD2C-43C8-AD85-49466C8389E8}"/>
                    </a:ext>
                  </a:extLst>
                </p:cNvPr>
                <p:cNvSpPr txBox="1"/>
                <p:nvPr/>
              </p:nvSpPr>
              <p:spPr>
                <a:xfrm>
                  <a:off x="4412543" y="4583265"/>
                  <a:ext cx="1110142" cy="457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1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𝛽</m:t>
                      </m:r>
                    </m:oMath>
                  </a14:m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 level</a:t>
                  </a:r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8" name="TextBox 219">
                  <a:extLst>
                    <a:ext uri="{FF2B5EF4-FFF2-40B4-BE49-F238E27FC236}">
                      <a16:creationId xmlns:a16="http://schemas.microsoft.com/office/drawing/2014/main" id="{13AECFD7-AD2C-43C8-AD85-49466C8389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543" y="4583265"/>
                  <a:ext cx="1110142" cy="457449"/>
                </a:xfrm>
                <a:prstGeom prst="rect">
                  <a:avLst/>
                </a:prstGeom>
                <a:blipFill>
                  <a:blip r:embed="rId8"/>
                  <a:stretch>
                    <a:fillRect b="-1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9" name="TextBox 220">
                  <a:extLst>
                    <a:ext uri="{FF2B5EF4-FFF2-40B4-BE49-F238E27FC236}">
                      <a16:creationId xmlns:a16="http://schemas.microsoft.com/office/drawing/2014/main" id="{AF766835-E654-4FA4-9C51-FE4A52BCB3E2}"/>
                    </a:ext>
                  </a:extLst>
                </p:cNvPr>
                <p:cNvSpPr txBox="1"/>
                <p:nvPr/>
              </p:nvSpPr>
              <p:spPr>
                <a:xfrm>
                  <a:off x="3775769" y="5007728"/>
                  <a:ext cx="1702893" cy="457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1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 level</a:t>
                  </a:r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9" name="TextBox 220">
                  <a:extLst>
                    <a:ext uri="{FF2B5EF4-FFF2-40B4-BE49-F238E27FC236}">
                      <a16:creationId xmlns:a16="http://schemas.microsoft.com/office/drawing/2014/main" id="{AF766835-E654-4FA4-9C51-FE4A52BCB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769" y="5007728"/>
                  <a:ext cx="1702893" cy="457449"/>
                </a:xfrm>
                <a:prstGeom prst="rect">
                  <a:avLst/>
                </a:prstGeom>
                <a:blipFill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0" name="TextBox 221">
              <a:extLst>
                <a:ext uri="{FF2B5EF4-FFF2-40B4-BE49-F238E27FC236}">
                  <a16:creationId xmlns:a16="http://schemas.microsoft.com/office/drawing/2014/main" id="{FAE6C9F6-E390-481B-B248-6D95DCA2D9AE}"/>
                </a:ext>
              </a:extLst>
            </p:cNvPr>
            <p:cNvSpPr txBox="1"/>
            <p:nvPr/>
          </p:nvSpPr>
          <p:spPr>
            <a:xfrm>
              <a:off x="3918828" y="5588204"/>
              <a:ext cx="1586806" cy="457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vertex block</a:t>
              </a:r>
            </a:p>
          </p:txBody>
        </p:sp>
      </p:grpSp>
      <p:cxnSp>
        <p:nvCxnSpPr>
          <p:cNvPr id="459" name="Straight Arrow Connector 223">
            <a:extLst>
              <a:ext uri="{FF2B5EF4-FFF2-40B4-BE49-F238E27FC236}">
                <a16:creationId xmlns:a16="http://schemas.microsoft.com/office/drawing/2014/main" id="{C8A45183-0E3E-49B0-91A6-2643534A58CE}"/>
              </a:ext>
            </a:extLst>
          </p:cNvPr>
          <p:cNvCxnSpPr>
            <a:cxnSpLocks/>
            <a:stCxn id="462" idx="2"/>
          </p:cNvCxnSpPr>
          <p:nvPr/>
        </p:nvCxnSpPr>
        <p:spPr>
          <a:xfrm flipH="1">
            <a:off x="7509291" y="3468481"/>
            <a:ext cx="79142" cy="10307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226">
            <a:extLst>
              <a:ext uri="{FF2B5EF4-FFF2-40B4-BE49-F238E27FC236}">
                <a16:creationId xmlns:a16="http://schemas.microsoft.com/office/drawing/2014/main" id="{9DC5DC5B-8F61-4B6F-8E37-FE256E72F4E3}"/>
              </a:ext>
            </a:extLst>
          </p:cNvPr>
          <p:cNvSpPr/>
          <p:nvPr/>
        </p:nvSpPr>
        <p:spPr>
          <a:xfrm>
            <a:off x="7509289" y="3340035"/>
            <a:ext cx="158284" cy="128448"/>
          </a:xfrm>
          <a:prstGeom prst="rect">
            <a:avLst/>
          </a:prstGeom>
          <a:solidFill>
            <a:srgbClr val="DEEBF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cxnSp>
        <p:nvCxnSpPr>
          <p:cNvPr id="466" name="Straight Arrow Connector 233">
            <a:extLst>
              <a:ext uri="{FF2B5EF4-FFF2-40B4-BE49-F238E27FC236}">
                <a16:creationId xmlns:a16="http://schemas.microsoft.com/office/drawing/2014/main" id="{6306B293-FF70-4BD9-8CD4-DCD8CD083359}"/>
              </a:ext>
            </a:extLst>
          </p:cNvPr>
          <p:cNvCxnSpPr>
            <a:cxnSpLocks/>
            <a:stCxn id="469" idx="2"/>
          </p:cNvCxnSpPr>
          <p:nvPr/>
        </p:nvCxnSpPr>
        <p:spPr>
          <a:xfrm flipH="1">
            <a:off x="7399687" y="3700630"/>
            <a:ext cx="31105" cy="114566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Rectangle 237">
            <a:extLst>
              <a:ext uri="{FF2B5EF4-FFF2-40B4-BE49-F238E27FC236}">
                <a16:creationId xmlns:a16="http://schemas.microsoft.com/office/drawing/2014/main" id="{DADE1CE7-1E94-4E0E-A396-89F0DE707C4F}"/>
              </a:ext>
            </a:extLst>
          </p:cNvPr>
          <p:cNvSpPr/>
          <p:nvPr/>
        </p:nvSpPr>
        <p:spPr>
          <a:xfrm>
            <a:off x="7351649" y="3582164"/>
            <a:ext cx="158284" cy="118467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cxnSp>
        <p:nvCxnSpPr>
          <p:cNvPr id="475" name="Straight Arrow Connector 245">
            <a:extLst>
              <a:ext uri="{FF2B5EF4-FFF2-40B4-BE49-F238E27FC236}">
                <a16:creationId xmlns:a16="http://schemas.microsoft.com/office/drawing/2014/main" id="{2C843A92-00A1-4E37-98D9-F366808880CE}"/>
              </a:ext>
            </a:extLst>
          </p:cNvPr>
          <p:cNvCxnSpPr>
            <a:cxnSpLocks/>
            <a:stCxn id="478" idx="2"/>
            <a:endCxn id="544" idx="0"/>
          </p:cNvCxnSpPr>
          <p:nvPr/>
        </p:nvCxnSpPr>
        <p:spPr>
          <a:xfrm flipH="1">
            <a:off x="10046639" y="3523231"/>
            <a:ext cx="365121" cy="11069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Rectangle 248">
            <a:extLst>
              <a:ext uri="{FF2B5EF4-FFF2-40B4-BE49-F238E27FC236}">
                <a16:creationId xmlns:a16="http://schemas.microsoft.com/office/drawing/2014/main" id="{A2A3F5B6-4CA5-499E-900C-28FB1485806D}"/>
              </a:ext>
            </a:extLst>
          </p:cNvPr>
          <p:cNvSpPr/>
          <p:nvPr/>
        </p:nvSpPr>
        <p:spPr>
          <a:xfrm>
            <a:off x="10332618" y="3394783"/>
            <a:ext cx="158284" cy="128448"/>
          </a:xfrm>
          <a:prstGeom prst="rect">
            <a:avLst/>
          </a:prstGeom>
          <a:solidFill>
            <a:srgbClr val="DEEBF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544" name="Rectangle 269">
            <a:extLst>
              <a:ext uri="{FF2B5EF4-FFF2-40B4-BE49-F238E27FC236}">
                <a16:creationId xmlns:a16="http://schemas.microsoft.com/office/drawing/2014/main" id="{D47CB470-E5B8-48DB-A175-0469BEC37E05}"/>
              </a:ext>
            </a:extLst>
          </p:cNvPr>
          <p:cNvSpPr/>
          <p:nvPr/>
        </p:nvSpPr>
        <p:spPr>
          <a:xfrm>
            <a:off x="9967497" y="3633921"/>
            <a:ext cx="158284" cy="12844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cxnSp>
        <p:nvCxnSpPr>
          <p:cNvPr id="489" name="Straight Arrow Connector 272">
            <a:extLst>
              <a:ext uri="{FF2B5EF4-FFF2-40B4-BE49-F238E27FC236}">
                <a16:creationId xmlns:a16="http://schemas.microsoft.com/office/drawing/2014/main" id="{B947F91C-EBFE-421F-80D9-0C562E81C771}"/>
              </a:ext>
            </a:extLst>
          </p:cNvPr>
          <p:cNvCxnSpPr>
            <a:cxnSpLocks/>
            <a:stCxn id="544" idx="2"/>
          </p:cNvCxnSpPr>
          <p:nvPr/>
        </p:nvCxnSpPr>
        <p:spPr>
          <a:xfrm flipH="1">
            <a:off x="9717604" y="3762369"/>
            <a:ext cx="329035" cy="6809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8" name="组合 597"/>
          <p:cNvGrpSpPr/>
          <p:nvPr/>
        </p:nvGrpSpPr>
        <p:grpSpPr>
          <a:xfrm>
            <a:off x="9732985" y="3633166"/>
            <a:ext cx="549293" cy="190673"/>
            <a:chOff x="9732985" y="3633166"/>
            <a:chExt cx="549293" cy="190673"/>
          </a:xfrm>
        </p:grpSpPr>
        <p:cxnSp>
          <p:nvCxnSpPr>
            <p:cNvPr id="483" name="Straight Arrow Connector 257">
              <a:extLst>
                <a:ext uri="{FF2B5EF4-FFF2-40B4-BE49-F238E27FC236}">
                  <a16:creationId xmlns:a16="http://schemas.microsoft.com/office/drawing/2014/main" id="{FBA0F6EE-990E-4252-B774-CB3FEEB8104F}"/>
                </a:ext>
              </a:extLst>
            </p:cNvPr>
            <p:cNvCxnSpPr>
              <a:cxnSpLocks/>
              <a:stCxn id="543" idx="2"/>
              <a:endCxn id="493" idx="0"/>
            </p:cNvCxnSpPr>
            <p:nvPr/>
          </p:nvCxnSpPr>
          <p:spPr>
            <a:xfrm flipH="1">
              <a:off x="9732985" y="3761614"/>
              <a:ext cx="164619" cy="60351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" name="Rectangle 268">
              <a:extLst>
                <a:ext uri="{FF2B5EF4-FFF2-40B4-BE49-F238E27FC236}">
                  <a16:creationId xmlns:a16="http://schemas.microsoft.com/office/drawing/2014/main" id="{0BA3B2CC-0E68-4B8C-ABC2-4F89F3502C29}"/>
                </a:ext>
              </a:extLst>
            </p:cNvPr>
            <p:cNvSpPr/>
            <p:nvPr/>
          </p:nvSpPr>
          <p:spPr>
            <a:xfrm>
              <a:off x="9818462" y="3633166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</a:p>
          </p:txBody>
        </p:sp>
        <p:sp>
          <p:nvSpPr>
            <p:cNvPr id="545" name="Rectangle 270">
              <a:extLst>
                <a:ext uri="{FF2B5EF4-FFF2-40B4-BE49-F238E27FC236}">
                  <a16:creationId xmlns:a16="http://schemas.microsoft.com/office/drawing/2014/main" id="{E33A06EB-4A18-4573-8828-A57E22EB6A7A}"/>
                </a:ext>
              </a:extLst>
            </p:cNvPr>
            <p:cNvSpPr/>
            <p:nvPr/>
          </p:nvSpPr>
          <p:spPr>
            <a:xfrm>
              <a:off x="10123994" y="3633166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</a:p>
          </p:txBody>
        </p:sp>
        <p:cxnSp>
          <p:nvCxnSpPr>
            <p:cNvPr id="490" name="Straight Arrow Connector 273">
              <a:extLst>
                <a:ext uri="{FF2B5EF4-FFF2-40B4-BE49-F238E27FC236}">
                  <a16:creationId xmlns:a16="http://schemas.microsoft.com/office/drawing/2014/main" id="{5EF8DAA3-B01E-4AB3-9147-FBD7F310A9FD}"/>
                </a:ext>
              </a:extLst>
            </p:cNvPr>
            <p:cNvCxnSpPr>
              <a:cxnSpLocks/>
              <a:stCxn id="545" idx="2"/>
              <a:endCxn id="523" idx="0"/>
            </p:cNvCxnSpPr>
            <p:nvPr/>
          </p:nvCxnSpPr>
          <p:spPr>
            <a:xfrm flipH="1">
              <a:off x="10182144" y="3761614"/>
              <a:ext cx="20992" cy="6222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2" name="TextBox 294">
                <a:extLst>
                  <a:ext uri="{FF2B5EF4-FFF2-40B4-BE49-F238E27FC236}">
                    <a16:creationId xmlns:a16="http://schemas.microsoft.com/office/drawing/2014/main" id="{1F8692D6-31AB-4DF3-923C-8FC3B82E71AB}"/>
                  </a:ext>
                </a:extLst>
              </p:cNvPr>
              <p:cNvSpPr txBox="1"/>
              <p:nvPr/>
            </p:nvSpPr>
            <p:spPr>
              <a:xfrm>
                <a:off x="8003777" y="3070440"/>
                <a:ext cx="138212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altLang="zh-CN" sz="1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AU" altLang="zh-CN" sz="1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AU" sz="1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𝜂</m:t>
                          </m:r>
                          <m:r>
                            <a:rPr lang="en-US" altLang="zh-CN" sz="1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AU" altLang="zh-CN" sz="1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0.096</m:t>
                          </m:r>
                        </m:e>
                      </m:d>
                      <m:r>
                        <a:rPr lang="en-AU" altLang="zh-CN" sz="1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=43</m:t>
                      </m:r>
                    </m:oMath>
                  </m:oMathPara>
                </a14:m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2" name="TextBox 294">
                <a:extLst>
                  <a:ext uri="{FF2B5EF4-FFF2-40B4-BE49-F238E27FC236}">
                    <a16:creationId xmlns:a16="http://schemas.microsoft.com/office/drawing/2014/main" id="{1F8692D6-31AB-4DF3-923C-8FC3B82E7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777" y="3070440"/>
                <a:ext cx="1382122" cy="2462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3" name="Rectangle 297">
                <a:extLst>
                  <a:ext uri="{FF2B5EF4-FFF2-40B4-BE49-F238E27FC236}">
                    <a16:creationId xmlns:a16="http://schemas.microsoft.com/office/drawing/2014/main" id="{DB2B35D4-365B-4269-B5D1-608564090AD6}"/>
                  </a:ext>
                </a:extLst>
              </p:cNvPr>
              <p:cNvSpPr/>
              <p:nvPr/>
            </p:nvSpPr>
            <p:spPr>
              <a:xfrm>
                <a:off x="9616077" y="3821965"/>
                <a:ext cx="233815" cy="345934"/>
              </a:xfrm>
              <a:prstGeom prst="rect">
                <a:avLst/>
              </a:prstGeom>
              <a:solidFill>
                <a:srgbClr val="EBEB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0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3" name="Rectangle 297">
                <a:extLst>
                  <a:ext uri="{FF2B5EF4-FFF2-40B4-BE49-F238E27FC236}">
                    <a16:creationId xmlns:a16="http://schemas.microsoft.com/office/drawing/2014/main" id="{DB2B35D4-365B-4269-B5D1-60856409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077" y="3821965"/>
                <a:ext cx="233815" cy="3459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4" name="TextBox 301">
                <a:extLst>
                  <a:ext uri="{FF2B5EF4-FFF2-40B4-BE49-F238E27FC236}">
                    <a16:creationId xmlns:a16="http://schemas.microsoft.com/office/drawing/2014/main" id="{FF604122-89BF-433B-9E7C-02EC77F35DEF}"/>
                  </a:ext>
                </a:extLst>
              </p:cNvPr>
              <p:cNvSpPr txBox="1"/>
              <p:nvPr/>
            </p:nvSpPr>
            <p:spPr>
              <a:xfrm>
                <a:off x="6145417" y="4537333"/>
                <a:ext cx="85315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DengXian" panose="02010600030101010101" pitchFamily="2" charset="-122"/>
                    <a:cs typeface="Times New Roman" panose="02020603050405020304" pitchFamily="18" charset="0"/>
                  </a:rPr>
                  <a:t>level</a:t>
                </a:r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4" name="TextBox 301">
                <a:extLst>
                  <a:ext uri="{FF2B5EF4-FFF2-40B4-BE49-F238E27FC236}">
                    <a16:creationId xmlns:a16="http://schemas.microsoft.com/office/drawing/2014/main" id="{FF604122-89BF-433B-9E7C-02EC77F35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417" y="4537333"/>
                <a:ext cx="853157" cy="246221"/>
              </a:xfrm>
              <a:prstGeom prst="rect">
                <a:avLst/>
              </a:prstGeom>
              <a:blipFill>
                <a:blip r:embed="rId12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5" name="TextBox 302">
                <a:extLst>
                  <a:ext uri="{FF2B5EF4-FFF2-40B4-BE49-F238E27FC236}">
                    <a16:creationId xmlns:a16="http://schemas.microsoft.com/office/drawing/2014/main" id="{01F0C8D4-57F4-4157-8E9D-CCE6B7B03DF4}"/>
                  </a:ext>
                </a:extLst>
              </p:cNvPr>
              <p:cNvSpPr txBox="1"/>
              <p:nvPr/>
            </p:nvSpPr>
            <p:spPr>
              <a:xfrm>
                <a:off x="6083858" y="4819072"/>
                <a:ext cx="8618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10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DengXian" panose="02010600030101010101" pitchFamily="2" charset="-122"/>
                    <a:cs typeface="Times New Roman" panose="02020603050405020304" pitchFamily="18" charset="0"/>
                  </a:rPr>
                  <a:t>level</a:t>
                </a:r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5" name="TextBox 302">
                <a:extLst>
                  <a:ext uri="{FF2B5EF4-FFF2-40B4-BE49-F238E27FC236}">
                    <a16:creationId xmlns:a16="http://schemas.microsoft.com/office/drawing/2014/main" id="{01F0C8D4-57F4-4157-8E9D-CCE6B7B0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858" y="4819072"/>
                <a:ext cx="861812" cy="246221"/>
              </a:xfrm>
              <a:prstGeom prst="rect">
                <a:avLst/>
              </a:prstGeom>
              <a:blipFill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6" name="TextBox 303">
            <a:extLst>
              <a:ext uri="{FF2B5EF4-FFF2-40B4-BE49-F238E27FC236}">
                <a16:creationId xmlns:a16="http://schemas.microsoft.com/office/drawing/2014/main" id="{68A1A0E9-691B-46A9-BE39-B38BDB2499CB}"/>
              </a:ext>
            </a:extLst>
          </p:cNvPr>
          <p:cNvSpPr txBox="1"/>
          <p:nvPr/>
        </p:nvSpPr>
        <p:spPr>
          <a:xfrm>
            <a:off x="5704969" y="5109486"/>
            <a:ext cx="1285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vertex block</a:t>
            </a:r>
          </a:p>
        </p:txBody>
      </p:sp>
      <p:grpSp>
        <p:nvGrpSpPr>
          <p:cNvPr id="497" name="Group 304">
            <a:extLst>
              <a:ext uri="{FF2B5EF4-FFF2-40B4-BE49-F238E27FC236}">
                <a16:creationId xmlns:a16="http://schemas.microsoft.com/office/drawing/2014/main" id="{67C14D4B-F82A-4E88-BF14-A99C779BACCA}"/>
              </a:ext>
            </a:extLst>
          </p:cNvPr>
          <p:cNvGrpSpPr/>
          <p:nvPr/>
        </p:nvGrpSpPr>
        <p:grpSpPr>
          <a:xfrm>
            <a:off x="8694838" y="4579957"/>
            <a:ext cx="1185125" cy="784720"/>
            <a:chOff x="3581411" y="4586562"/>
            <a:chExt cx="1852056" cy="1457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0" name="TextBox 305">
                  <a:extLst>
                    <a:ext uri="{FF2B5EF4-FFF2-40B4-BE49-F238E27FC236}">
                      <a16:creationId xmlns:a16="http://schemas.microsoft.com/office/drawing/2014/main" id="{5BC38C8F-1DEF-49CE-80AC-4E064547D5D4}"/>
                    </a:ext>
                  </a:extLst>
                </p:cNvPr>
                <p:cNvSpPr txBox="1"/>
                <p:nvPr/>
              </p:nvSpPr>
              <p:spPr>
                <a:xfrm>
                  <a:off x="3657548" y="4586562"/>
                  <a:ext cx="1743193" cy="457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1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𝛽</m:t>
                      </m:r>
                    </m:oMath>
                  </a14:m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 level</a:t>
                  </a:r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0" name="TextBox 305">
                  <a:extLst>
                    <a:ext uri="{FF2B5EF4-FFF2-40B4-BE49-F238E27FC236}">
                      <a16:creationId xmlns:a16="http://schemas.microsoft.com/office/drawing/2014/main" id="{5BC38C8F-1DEF-49CE-80AC-4E064547D5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548" y="4586562"/>
                  <a:ext cx="1743193" cy="457450"/>
                </a:xfrm>
                <a:prstGeom prst="rect">
                  <a:avLst/>
                </a:prstGeom>
                <a:blipFill>
                  <a:blip r:embed="rId14"/>
                  <a:stretch>
                    <a:fillRect b="-146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1" name="TextBox 306">
                  <a:extLst>
                    <a:ext uri="{FF2B5EF4-FFF2-40B4-BE49-F238E27FC236}">
                      <a16:creationId xmlns:a16="http://schemas.microsoft.com/office/drawing/2014/main" id="{07A4B77E-BEBF-417A-AE3C-3664220A4443}"/>
                    </a:ext>
                  </a:extLst>
                </p:cNvPr>
                <p:cNvSpPr txBox="1"/>
                <p:nvPr/>
              </p:nvSpPr>
              <p:spPr>
                <a:xfrm>
                  <a:off x="4315176" y="5044983"/>
                  <a:ext cx="1050947" cy="457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1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 level</a:t>
                  </a:r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1" name="TextBox 306">
                  <a:extLst>
                    <a:ext uri="{FF2B5EF4-FFF2-40B4-BE49-F238E27FC236}">
                      <a16:creationId xmlns:a16="http://schemas.microsoft.com/office/drawing/2014/main" id="{07A4B77E-BEBF-417A-AE3C-3664220A4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5176" y="5044983"/>
                  <a:ext cx="1050947" cy="457450"/>
                </a:xfrm>
                <a:prstGeom prst="rect">
                  <a:avLst/>
                </a:prstGeom>
                <a:blipFill>
                  <a:blip r:embed="rId1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2" name="TextBox 307">
              <a:extLst>
                <a:ext uri="{FF2B5EF4-FFF2-40B4-BE49-F238E27FC236}">
                  <a16:creationId xmlns:a16="http://schemas.microsoft.com/office/drawing/2014/main" id="{CF4FC5B0-AD6E-449D-9690-7852666F5EE9}"/>
                </a:ext>
              </a:extLst>
            </p:cNvPr>
            <p:cNvSpPr txBox="1"/>
            <p:nvPr/>
          </p:nvSpPr>
          <p:spPr>
            <a:xfrm>
              <a:off x="3581411" y="5587028"/>
              <a:ext cx="1852056" cy="45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vertex block</a:t>
              </a:r>
            </a:p>
          </p:txBody>
        </p:sp>
      </p:grpSp>
      <p:cxnSp>
        <p:nvCxnSpPr>
          <p:cNvPr id="499" name="Straight Arrow Connector 309">
            <a:extLst>
              <a:ext uri="{FF2B5EF4-FFF2-40B4-BE49-F238E27FC236}">
                <a16:creationId xmlns:a16="http://schemas.microsoft.com/office/drawing/2014/main" id="{637DDBEB-C9E6-42A2-896A-483137B70A7F}"/>
              </a:ext>
            </a:extLst>
          </p:cNvPr>
          <p:cNvCxnSpPr>
            <a:cxnSpLocks/>
            <a:stCxn id="501" idx="2"/>
            <a:endCxn id="504" idx="0"/>
          </p:cNvCxnSpPr>
          <p:nvPr/>
        </p:nvCxnSpPr>
        <p:spPr>
          <a:xfrm>
            <a:off x="7795186" y="4724246"/>
            <a:ext cx="4563" cy="10850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Rectangle 311">
            <a:extLst>
              <a:ext uri="{FF2B5EF4-FFF2-40B4-BE49-F238E27FC236}">
                <a16:creationId xmlns:a16="http://schemas.microsoft.com/office/drawing/2014/main" id="{68337D37-E53F-42FF-AE9B-37A05157C6FE}"/>
              </a:ext>
            </a:extLst>
          </p:cNvPr>
          <p:cNvSpPr/>
          <p:nvPr/>
        </p:nvSpPr>
        <p:spPr>
          <a:xfrm>
            <a:off x="7716044" y="4595800"/>
            <a:ext cx="158284" cy="128448"/>
          </a:xfrm>
          <a:prstGeom prst="rect">
            <a:avLst/>
          </a:prstGeom>
          <a:solidFill>
            <a:srgbClr val="DEEBF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cxnSp>
        <p:nvCxnSpPr>
          <p:cNvPr id="503" name="Straight Arrow Connector 313">
            <a:extLst>
              <a:ext uri="{FF2B5EF4-FFF2-40B4-BE49-F238E27FC236}">
                <a16:creationId xmlns:a16="http://schemas.microsoft.com/office/drawing/2014/main" id="{E50E01CA-B562-47F2-B094-EE4C04FAEE2D}"/>
              </a:ext>
            </a:extLst>
          </p:cNvPr>
          <p:cNvCxnSpPr>
            <a:cxnSpLocks/>
            <a:endCxn id="519" idx="0"/>
          </p:cNvCxnSpPr>
          <p:nvPr/>
        </p:nvCxnSpPr>
        <p:spPr>
          <a:xfrm>
            <a:off x="7814557" y="4960082"/>
            <a:ext cx="66997" cy="13456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Rectangle 314">
            <a:extLst>
              <a:ext uri="{FF2B5EF4-FFF2-40B4-BE49-F238E27FC236}">
                <a16:creationId xmlns:a16="http://schemas.microsoft.com/office/drawing/2014/main" id="{E17CA36A-F7A5-4CFF-8673-B0D5265EB7D8}"/>
              </a:ext>
            </a:extLst>
          </p:cNvPr>
          <p:cNvSpPr/>
          <p:nvPr/>
        </p:nvSpPr>
        <p:spPr>
          <a:xfrm>
            <a:off x="7720607" y="4832751"/>
            <a:ext cx="158284" cy="12844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grpSp>
        <p:nvGrpSpPr>
          <p:cNvPr id="585" name="组合 584"/>
          <p:cNvGrpSpPr/>
          <p:nvPr/>
        </p:nvGrpSpPr>
        <p:grpSpPr>
          <a:xfrm>
            <a:off x="6990664" y="4595800"/>
            <a:ext cx="728398" cy="823110"/>
            <a:chOff x="6990664" y="4595800"/>
            <a:chExt cx="728398" cy="823110"/>
          </a:xfrm>
        </p:grpSpPr>
        <p:cxnSp>
          <p:nvCxnSpPr>
            <p:cNvPr id="498" name="Straight Arrow Connector 308">
              <a:extLst>
                <a:ext uri="{FF2B5EF4-FFF2-40B4-BE49-F238E27FC236}">
                  <a16:creationId xmlns:a16="http://schemas.microsoft.com/office/drawing/2014/main" id="{63981415-70C8-4401-8D2A-9554A77478BB}"/>
                </a:ext>
              </a:extLst>
            </p:cNvPr>
            <p:cNvCxnSpPr>
              <a:cxnSpLocks/>
              <a:stCxn id="500" idx="2"/>
              <a:endCxn id="506" idx="0"/>
            </p:cNvCxnSpPr>
            <p:nvPr/>
          </p:nvCxnSpPr>
          <p:spPr>
            <a:xfrm flipH="1">
              <a:off x="7414146" y="4724248"/>
              <a:ext cx="225774" cy="11235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Rectangle 310">
              <a:extLst>
                <a:ext uri="{FF2B5EF4-FFF2-40B4-BE49-F238E27FC236}">
                  <a16:creationId xmlns:a16="http://schemas.microsoft.com/office/drawing/2014/main" id="{526DA78B-7D98-48A7-AC2C-4452EA7FF7E1}"/>
                </a:ext>
              </a:extLst>
            </p:cNvPr>
            <p:cNvSpPr/>
            <p:nvPr/>
          </p:nvSpPr>
          <p:spPr>
            <a:xfrm>
              <a:off x="7560778" y="4595800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502" name="Straight Arrow Connector 312">
              <a:extLst>
                <a:ext uri="{FF2B5EF4-FFF2-40B4-BE49-F238E27FC236}">
                  <a16:creationId xmlns:a16="http://schemas.microsoft.com/office/drawing/2014/main" id="{22AC85F7-EB73-42E7-AC7C-53E826C03C6A}"/>
                </a:ext>
              </a:extLst>
            </p:cNvPr>
            <p:cNvCxnSpPr>
              <a:cxnSpLocks/>
              <a:stCxn id="505" idx="2"/>
              <a:endCxn id="507" idx="0"/>
            </p:cNvCxnSpPr>
            <p:nvPr/>
          </p:nvCxnSpPr>
          <p:spPr>
            <a:xfrm flipH="1">
              <a:off x="7238852" y="4965046"/>
              <a:ext cx="16733" cy="13530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Rectangle 315">
              <a:extLst>
                <a:ext uri="{FF2B5EF4-FFF2-40B4-BE49-F238E27FC236}">
                  <a16:creationId xmlns:a16="http://schemas.microsoft.com/office/drawing/2014/main" id="{0EA331AE-5DE7-4805-92CD-D337EEA87324}"/>
                </a:ext>
              </a:extLst>
            </p:cNvPr>
            <p:cNvSpPr/>
            <p:nvPr/>
          </p:nvSpPr>
          <p:spPr>
            <a:xfrm>
              <a:off x="7176443" y="4836598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</a:p>
          </p:txBody>
        </p:sp>
        <p:sp>
          <p:nvSpPr>
            <p:cNvPr id="506" name="Rectangle 316">
              <a:extLst>
                <a:ext uri="{FF2B5EF4-FFF2-40B4-BE49-F238E27FC236}">
                  <a16:creationId xmlns:a16="http://schemas.microsoft.com/office/drawing/2014/main" id="{46E2F0F0-3F5F-4756-A26A-2B3623798095}"/>
                </a:ext>
              </a:extLst>
            </p:cNvPr>
            <p:cNvSpPr/>
            <p:nvPr/>
          </p:nvSpPr>
          <p:spPr>
            <a:xfrm>
              <a:off x="7335005" y="4836598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7" name="Rectangle 317">
                  <a:extLst>
                    <a:ext uri="{FF2B5EF4-FFF2-40B4-BE49-F238E27FC236}">
                      <a16:creationId xmlns:a16="http://schemas.microsoft.com/office/drawing/2014/main" id="{102C5AB9-3EC1-4B2C-B9B3-2720CE7B8ED8}"/>
                    </a:ext>
                  </a:extLst>
                </p:cNvPr>
                <p:cNvSpPr/>
                <p:nvPr/>
              </p:nvSpPr>
              <p:spPr>
                <a:xfrm>
                  <a:off x="6990664" y="5100351"/>
                  <a:ext cx="496376" cy="318559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AU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AU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7" name="Rectangle 317">
                  <a:extLst>
                    <a:ext uri="{FF2B5EF4-FFF2-40B4-BE49-F238E27FC236}">
                      <a16:creationId xmlns:a16="http://schemas.microsoft.com/office/drawing/2014/main" id="{102C5AB9-3EC1-4B2C-B9B3-2720CE7B8E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664" y="5100351"/>
                  <a:ext cx="496376" cy="318559"/>
                </a:xfrm>
                <a:prstGeom prst="rect">
                  <a:avLst/>
                </a:prstGeom>
                <a:blipFill>
                  <a:blip r:embed="rId16"/>
                  <a:stretch>
                    <a:fillRect b="-3704"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8" name="Straight Arrow Connector 318">
              <a:extLst>
                <a:ext uri="{FF2B5EF4-FFF2-40B4-BE49-F238E27FC236}">
                  <a16:creationId xmlns:a16="http://schemas.microsoft.com/office/drawing/2014/main" id="{3E362262-6F4E-4845-84C9-1328591085BD}"/>
                </a:ext>
              </a:extLst>
            </p:cNvPr>
            <p:cNvCxnSpPr>
              <a:cxnSpLocks/>
              <a:stCxn id="506" idx="2"/>
              <a:endCxn id="507" idx="0"/>
            </p:cNvCxnSpPr>
            <p:nvPr/>
          </p:nvCxnSpPr>
          <p:spPr>
            <a:xfrm flipH="1">
              <a:off x="7238852" y="4965046"/>
              <a:ext cx="175295" cy="13530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Rectangle 323">
                <a:extLst>
                  <a:ext uri="{FF2B5EF4-FFF2-40B4-BE49-F238E27FC236}">
                    <a16:creationId xmlns:a16="http://schemas.microsoft.com/office/drawing/2014/main" id="{D8F8A3B8-BCB4-415E-AF72-889AC8A2EE7B}"/>
                  </a:ext>
                </a:extLst>
              </p:cNvPr>
              <p:cNvSpPr/>
              <p:nvPr/>
            </p:nvSpPr>
            <p:spPr>
              <a:xfrm>
                <a:off x="9941647" y="5118098"/>
                <a:ext cx="459233" cy="318124"/>
              </a:xfrm>
              <a:prstGeom prst="rect">
                <a:avLst/>
              </a:prstGeom>
              <a:solidFill>
                <a:srgbClr val="EBEB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AU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3" name="Rectangle 323">
                <a:extLst>
                  <a:ext uri="{FF2B5EF4-FFF2-40B4-BE49-F238E27FC236}">
                    <a16:creationId xmlns:a16="http://schemas.microsoft.com/office/drawing/2014/main" id="{D8F8A3B8-BCB4-415E-AF72-889AC8A2E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647" y="5118098"/>
                <a:ext cx="459233" cy="318124"/>
              </a:xfrm>
              <a:prstGeom prst="rect">
                <a:avLst/>
              </a:prstGeom>
              <a:blipFill>
                <a:blip r:embed="rId17"/>
                <a:stretch>
                  <a:fillRect b="-3704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9" name="Rectangle 331">
                <a:extLst>
                  <a:ext uri="{FF2B5EF4-FFF2-40B4-BE49-F238E27FC236}">
                    <a16:creationId xmlns:a16="http://schemas.microsoft.com/office/drawing/2014/main" id="{82AFDECA-2EE4-42D6-A442-215010306E50}"/>
                  </a:ext>
                </a:extLst>
              </p:cNvPr>
              <p:cNvSpPr/>
              <p:nvPr/>
            </p:nvSpPr>
            <p:spPr>
              <a:xfrm>
                <a:off x="7651937" y="5094646"/>
                <a:ext cx="459233" cy="318124"/>
              </a:xfrm>
              <a:prstGeom prst="rect">
                <a:avLst/>
              </a:prstGeom>
              <a:solidFill>
                <a:srgbClr val="EBEB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AU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9" name="Rectangle 331">
                <a:extLst>
                  <a:ext uri="{FF2B5EF4-FFF2-40B4-BE49-F238E27FC236}">
                    <a16:creationId xmlns:a16="http://schemas.microsoft.com/office/drawing/2014/main" id="{82AFDECA-2EE4-42D6-A442-215010306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937" y="5094646"/>
                <a:ext cx="459233" cy="318124"/>
              </a:xfrm>
              <a:prstGeom prst="rect">
                <a:avLst/>
              </a:prstGeom>
              <a:blipFill>
                <a:blip r:embed="rId18"/>
                <a:stretch>
                  <a:fillRect b="-3704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0" name="TextBox 332">
                <a:extLst>
                  <a:ext uri="{FF2B5EF4-FFF2-40B4-BE49-F238E27FC236}">
                    <a16:creationId xmlns:a16="http://schemas.microsoft.com/office/drawing/2014/main" id="{E54CD92C-2238-44FD-801F-EFC1A13EC981}"/>
                  </a:ext>
                </a:extLst>
              </p:cNvPr>
              <p:cNvSpPr txBox="1"/>
              <p:nvPr/>
            </p:nvSpPr>
            <p:spPr>
              <a:xfrm>
                <a:off x="7878891" y="4288009"/>
                <a:ext cx="14928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altLang="zh-CN" sz="1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AU" altLang="zh-CN" sz="1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AU" sz="1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𝜂</m:t>
                          </m:r>
                          <m:r>
                            <a:rPr lang="en-US" altLang="zh-CN" sz="1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AU" altLang="zh-CN" sz="1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0.344</m:t>
                          </m:r>
                        </m:e>
                      </m:d>
                      <m:r>
                        <a:rPr lang="en-AU" altLang="zh-CN" sz="1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0" name="TextBox 332">
                <a:extLst>
                  <a:ext uri="{FF2B5EF4-FFF2-40B4-BE49-F238E27FC236}">
                    <a16:creationId xmlns:a16="http://schemas.microsoft.com/office/drawing/2014/main" id="{E54CD92C-2238-44FD-801F-EFC1A13EC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891" y="4288009"/>
                <a:ext cx="1492842" cy="24622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9" name="Straight Arrow Connector 319">
            <a:extLst>
              <a:ext uri="{FF2B5EF4-FFF2-40B4-BE49-F238E27FC236}">
                <a16:creationId xmlns:a16="http://schemas.microsoft.com/office/drawing/2014/main" id="{B81EA1C0-A66D-4716-ACA6-1AE25606B95B}"/>
              </a:ext>
            </a:extLst>
          </p:cNvPr>
          <p:cNvCxnSpPr>
            <a:cxnSpLocks/>
            <a:stCxn id="511" idx="2"/>
          </p:cNvCxnSpPr>
          <p:nvPr/>
        </p:nvCxnSpPr>
        <p:spPr>
          <a:xfrm flipH="1">
            <a:off x="10119711" y="4744906"/>
            <a:ext cx="298554" cy="106795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Rectangle 321">
            <a:extLst>
              <a:ext uri="{FF2B5EF4-FFF2-40B4-BE49-F238E27FC236}">
                <a16:creationId xmlns:a16="http://schemas.microsoft.com/office/drawing/2014/main" id="{DDCCA9BE-CDF1-4123-B5B6-9F078016516D}"/>
              </a:ext>
            </a:extLst>
          </p:cNvPr>
          <p:cNvSpPr/>
          <p:nvPr/>
        </p:nvSpPr>
        <p:spPr>
          <a:xfrm>
            <a:off x="10339122" y="4616458"/>
            <a:ext cx="158284" cy="128448"/>
          </a:xfrm>
          <a:prstGeom prst="rect">
            <a:avLst/>
          </a:prstGeom>
          <a:solidFill>
            <a:srgbClr val="DEEBF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539" name="Rectangle 330">
            <a:extLst>
              <a:ext uri="{FF2B5EF4-FFF2-40B4-BE49-F238E27FC236}">
                <a16:creationId xmlns:a16="http://schemas.microsoft.com/office/drawing/2014/main" id="{0BE187CA-7FA2-411E-A1E5-5B552F347D3D}"/>
              </a:ext>
            </a:extLst>
          </p:cNvPr>
          <p:cNvSpPr/>
          <p:nvPr/>
        </p:nvSpPr>
        <p:spPr>
          <a:xfrm>
            <a:off x="10128085" y="4851665"/>
            <a:ext cx="155108" cy="128448"/>
          </a:xfrm>
          <a:prstGeom prst="rect">
            <a:avLst/>
          </a:prstGeom>
          <a:solidFill>
            <a:srgbClr val="CCDEF9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cxnSp>
        <p:nvCxnSpPr>
          <p:cNvPr id="521" name="Straight Arrow Connector 333">
            <a:extLst>
              <a:ext uri="{FF2B5EF4-FFF2-40B4-BE49-F238E27FC236}">
                <a16:creationId xmlns:a16="http://schemas.microsoft.com/office/drawing/2014/main" id="{C3A59C4E-201A-4F2C-AAFF-BFE91EBD69B6}"/>
              </a:ext>
            </a:extLst>
          </p:cNvPr>
          <p:cNvCxnSpPr>
            <a:cxnSpLocks/>
            <a:stCxn id="539" idx="2"/>
            <a:endCxn id="513" idx="0"/>
          </p:cNvCxnSpPr>
          <p:nvPr/>
        </p:nvCxnSpPr>
        <p:spPr>
          <a:xfrm flipH="1">
            <a:off x="10171264" y="4980113"/>
            <a:ext cx="34375" cy="137985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1" name="组合 610"/>
          <p:cNvGrpSpPr/>
          <p:nvPr/>
        </p:nvGrpSpPr>
        <p:grpSpPr>
          <a:xfrm>
            <a:off x="6476024" y="3340035"/>
            <a:ext cx="1036283" cy="821326"/>
            <a:chOff x="6476024" y="3340035"/>
            <a:chExt cx="1036283" cy="821326"/>
          </a:xfrm>
        </p:grpSpPr>
        <p:cxnSp>
          <p:nvCxnSpPr>
            <p:cNvPr id="458" name="Straight Arrow Connector 222">
              <a:extLst>
                <a:ext uri="{FF2B5EF4-FFF2-40B4-BE49-F238E27FC236}">
                  <a16:creationId xmlns:a16="http://schemas.microsoft.com/office/drawing/2014/main" id="{C9B52669-1C52-497B-AB80-3A776F043A8A}"/>
                </a:ext>
              </a:extLst>
            </p:cNvPr>
            <p:cNvCxnSpPr>
              <a:cxnSpLocks/>
              <a:stCxn id="461" idx="2"/>
              <a:endCxn id="472" idx="0"/>
            </p:cNvCxnSpPr>
            <p:nvPr/>
          </p:nvCxnSpPr>
          <p:spPr>
            <a:xfrm flipH="1">
              <a:off x="6768264" y="3468482"/>
              <a:ext cx="664901" cy="114566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Rectangle 225">
              <a:extLst>
                <a:ext uri="{FF2B5EF4-FFF2-40B4-BE49-F238E27FC236}">
                  <a16:creationId xmlns:a16="http://schemas.microsoft.com/office/drawing/2014/main" id="{279DCB67-8FB4-4EE3-B3EF-F4548AC2D88C}"/>
                </a:ext>
              </a:extLst>
            </p:cNvPr>
            <p:cNvSpPr/>
            <p:nvPr/>
          </p:nvSpPr>
          <p:spPr>
            <a:xfrm>
              <a:off x="7354023" y="3340035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476024" y="3583048"/>
              <a:ext cx="529110" cy="578313"/>
              <a:chOff x="6476024" y="3583048"/>
              <a:chExt cx="529110" cy="578313"/>
            </a:xfrm>
          </p:grpSpPr>
          <p:cxnSp>
            <p:nvCxnSpPr>
              <p:cNvPr id="465" name="Straight Arrow Connector 232">
                <a:extLst>
                  <a:ext uri="{FF2B5EF4-FFF2-40B4-BE49-F238E27FC236}">
                    <a16:creationId xmlns:a16="http://schemas.microsoft.com/office/drawing/2014/main" id="{8D6E4C65-63F9-4108-B940-CB8AD00A973A}"/>
                  </a:ext>
                </a:extLst>
              </p:cNvPr>
              <p:cNvCxnSpPr>
                <a:cxnSpLocks/>
                <a:stCxn id="471" idx="2"/>
              </p:cNvCxnSpPr>
              <p:nvPr/>
            </p:nvCxnSpPr>
            <p:spPr>
              <a:xfrm>
                <a:off x="6609702" y="3711496"/>
                <a:ext cx="201988" cy="107220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" name="Rectangle 239">
                <a:extLst>
                  <a:ext uri="{FF2B5EF4-FFF2-40B4-BE49-F238E27FC236}">
                    <a16:creationId xmlns:a16="http://schemas.microsoft.com/office/drawing/2014/main" id="{34822240-E005-47F2-8265-B0533D4A0029}"/>
                  </a:ext>
                </a:extLst>
              </p:cNvPr>
              <p:cNvSpPr/>
              <p:nvPr/>
            </p:nvSpPr>
            <p:spPr>
              <a:xfrm>
                <a:off x="6530560" y="3583048"/>
                <a:ext cx="158284" cy="128448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472" name="Rectangle 240">
                <a:extLst>
                  <a:ext uri="{FF2B5EF4-FFF2-40B4-BE49-F238E27FC236}">
                    <a16:creationId xmlns:a16="http://schemas.microsoft.com/office/drawing/2014/main" id="{226D7FF2-B988-4366-ADD4-E727D77A4DF9}"/>
                  </a:ext>
                </a:extLst>
              </p:cNvPr>
              <p:cNvSpPr/>
              <p:nvPr/>
            </p:nvSpPr>
            <p:spPr>
              <a:xfrm>
                <a:off x="6689122" y="3583048"/>
                <a:ext cx="158284" cy="128448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473" name="Rectangle 241">
                <a:extLst>
                  <a:ext uri="{FF2B5EF4-FFF2-40B4-BE49-F238E27FC236}">
                    <a16:creationId xmlns:a16="http://schemas.microsoft.com/office/drawing/2014/main" id="{0DC42547-5BBC-427A-8AB6-47811D5B1E11}"/>
                  </a:ext>
                </a:extLst>
              </p:cNvPr>
              <p:cNvSpPr/>
              <p:nvPr/>
            </p:nvSpPr>
            <p:spPr>
              <a:xfrm>
                <a:off x="6846850" y="3583048"/>
                <a:ext cx="158284" cy="128448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</a:t>
                </a:r>
              </a:p>
            </p:txBody>
          </p:sp>
          <p:cxnSp>
            <p:nvCxnSpPr>
              <p:cNvPr id="474" name="Straight Arrow Connector 243">
                <a:extLst>
                  <a:ext uri="{FF2B5EF4-FFF2-40B4-BE49-F238E27FC236}">
                    <a16:creationId xmlns:a16="http://schemas.microsoft.com/office/drawing/2014/main" id="{AE9CBBB4-58B0-44F8-AD3B-668F6E77EC8C}"/>
                  </a:ext>
                </a:extLst>
              </p:cNvPr>
              <p:cNvCxnSpPr>
                <a:cxnSpLocks/>
                <a:stCxn id="472" idx="2"/>
              </p:cNvCxnSpPr>
              <p:nvPr/>
            </p:nvCxnSpPr>
            <p:spPr>
              <a:xfrm>
                <a:off x="6768264" y="3711496"/>
                <a:ext cx="43426" cy="107220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Arrow Connector 281">
                <a:extLst>
                  <a:ext uri="{FF2B5EF4-FFF2-40B4-BE49-F238E27FC236}">
                    <a16:creationId xmlns:a16="http://schemas.microsoft.com/office/drawing/2014/main" id="{D97269C8-CD87-4200-BC81-5D3BA309D5E9}"/>
                  </a:ext>
                </a:extLst>
              </p:cNvPr>
              <p:cNvCxnSpPr>
                <a:cxnSpLocks/>
                <a:stCxn id="473" idx="2"/>
              </p:cNvCxnSpPr>
              <p:nvPr/>
            </p:nvCxnSpPr>
            <p:spPr>
              <a:xfrm flipH="1">
                <a:off x="6811690" y="3711496"/>
                <a:ext cx="114302" cy="107220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2" name="Rectangle 362">
                    <a:extLst>
                      <a:ext uri="{FF2B5EF4-FFF2-40B4-BE49-F238E27FC236}">
                        <a16:creationId xmlns:a16="http://schemas.microsoft.com/office/drawing/2014/main" id="{C06836E7-7C2B-478A-B10B-A444C17B3B10}"/>
                      </a:ext>
                    </a:extLst>
                  </p:cNvPr>
                  <p:cNvSpPr/>
                  <p:nvPr/>
                </p:nvSpPr>
                <p:spPr>
                  <a:xfrm>
                    <a:off x="6476024" y="3815195"/>
                    <a:ext cx="454898" cy="346166"/>
                  </a:xfrm>
                  <a:prstGeom prst="rect">
                    <a:avLst/>
                  </a:prstGeom>
                  <a:solidFill>
                    <a:srgbClr val="EBEBFF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AU" sz="1000" i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000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en-US" sz="1000" i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000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AU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  <a:p>
                    <a:endParaRPr 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2" name="Rectangle 362">
                    <a:extLst>
                      <a:ext uri="{FF2B5EF4-FFF2-40B4-BE49-F238E27FC236}">
                        <a16:creationId xmlns:a16="http://schemas.microsoft.com/office/drawing/2014/main" id="{C06836E7-7C2B-478A-B10B-A444C17B3B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6024" y="3815195"/>
                    <a:ext cx="454898" cy="34616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3" name="Rectangle 363">
                <a:extLst>
                  <a:ext uri="{FF2B5EF4-FFF2-40B4-BE49-F238E27FC236}">
                    <a16:creationId xmlns:a16="http://schemas.microsoft.com/office/drawing/2014/main" id="{4F53C19E-9E38-40A3-9B26-CC3F1C88F940}"/>
                  </a:ext>
                </a:extLst>
              </p:cNvPr>
              <p:cNvSpPr/>
              <p:nvPr/>
            </p:nvSpPr>
            <p:spPr>
              <a:xfrm>
                <a:off x="9952527" y="3823839"/>
                <a:ext cx="459233" cy="345934"/>
              </a:xfrm>
              <a:prstGeom prst="rect">
                <a:avLst/>
              </a:prstGeom>
              <a:solidFill>
                <a:srgbClr val="EBEB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AU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3" name="Rectangle 363">
                <a:extLst>
                  <a:ext uri="{FF2B5EF4-FFF2-40B4-BE49-F238E27FC236}">
                    <a16:creationId xmlns:a16="http://schemas.microsoft.com/office/drawing/2014/main" id="{4F53C19E-9E38-40A3-9B26-CC3F1C88F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527" y="3823839"/>
                <a:ext cx="459233" cy="34593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0" name="组合 609"/>
          <p:cNvGrpSpPr/>
          <p:nvPr/>
        </p:nvGrpSpPr>
        <p:grpSpPr>
          <a:xfrm>
            <a:off x="7402572" y="3340035"/>
            <a:ext cx="671329" cy="820805"/>
            <a:chOff x="7402572" y="3340035"/>
            <a:chExt cx="671329" cy="820805"/>
          </a:xfrm>
        </p:grpSpPr>
        <p:sp>
          <p:nvSpPr>
            <p:cNvPr id="463" name="Rectangle 227">
              <a:extLst>
                <a:ext uri="{FF2B5EF4-FFF2-40B4-BE49-F238E27FC236}">
                  <a16:creationId xmlns:a16="http://schemas.microsoft.com/office/drawing/2014/main" id="{22793885-1E43-4664-A461-988BF89A11B2}"/>
                </a:ext>
              </a:extLst>
            </p:cNvPr>
            <p:cNvSpPr/>
            <p:nvPr/>
          </p:nvSpPr>
          <p:spPr>
            <a:xfrm>
              <a:off x="7667018" y="3340035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402572" y="3581280"/>
              <a:ext cx="265512" cy="233032"/>
              <a:chOff x="7452751" y="3570792"/>
              <a:chExt cx="265512" cy="233032"/>
            </a:xfrm>
          </p:grpSpPr>
          <p:cxnSp>
            <p:nvCxnSpPr>
              <p:cNvPr id="467" name="Straight Arrow Connector 234">
                <a:extLst>
                  <a:ext uri="{FF2B5EF4-FFF2-40B4-BE49-F238E27FC236}">
                    <a16:creationId xmlns:a16="http://schemas.microsoft.com/office/drawing/2014/main" id="{3765C840-434A-4F32-A2CA-BD5B0F94D606}"/>
                  </a:ext>
                </a:extLst>
              </p:cNvPr>
              <p:cNvCxnSpPr>
                <a:cxnSpLocks/>
                <a:stCxn id="470" idx="2"/>
              </p:cNvCxnSpPr>
              <p:nvPr/>
            </p:nvCxnSpPr>
            <p:spPr>
              <a:xfrm flipH="1">
                <a:off x="7452751" y="3689258"/>
                <a:ext cx="186370" cy="114566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0" name="Rectangle 238">
                <a:extLst>
                  <a:ext uri="{FF2B5EF4-FFF2-40B4-BE49-F238E27FC236}">
                    <a16:creationId xmlns:a16="http://schemas.microsoft.com/office/drawing/2014/main" id="{BEF113C9-98DD-47C5-B0EC-97D1ECBA5C52}"/>
                  </a:ext>
                </a:extLst>
              </p:cNvPr>
              <p:cNvSpPr/>
              <p:nvPr/>
            </p:nvSpPr>
            <p:spPr>
              <a:xfrm>
                <a:off x="7559979" y="3570792"/>
                <a:ext cx="158284" cy="118467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</a:p>
            </p:txBody>
          </p:sp>
        </p:grpSp>
        <p:grpSp>
          <p:nvGrpSpPr>
            <p:cNvPr id="568" name="组合 567"/>
            <p:cNvGrpSpPr/>
            <p:nvPr/>
          </p:nvGrpSpPr>
          <p:grpSpPr>
            <a:xfrm>
              <a:off x="7746161" y="3468481"/>
              <a:ext cx="327740" cy="692359"/>
              <a:chOff x="7746161" y="3468481"/>
              <a:chExt cx="327740" cy="692359"/>
            </a:xfrm>
          </p:grpSpPr>
          <p:cxnSp>
            <p:nvCxnSpPr>
              <p:cNvPr id="460" name="Straight Arrow Connector 224">
                <a:extLst>
                  <a:ext uri="{FF2B5EF4-FFF2-40B4-BE49-F238E27FC236}">
                    <a16:creationId xmlns:a16="http://schemas.microsoft.com/office/drawing/2014/main" id="{3DB6AE82-F37F-4D8A-A15C-21E3860E71A2}"/>
                  </a:ext>
                </a:extLst>
              </p:cNvPr>
              <p:cNvCxnSpPr>
                <a:cxnSpLocks/>
                <a:stCxn id="463" idx="2"/>
                <a:endCxn id="464" idx="0"/>
              </p:cNvCxnSpPr>
              <p:nvPr/>
            </p:nvCxnSpPr>
            <p:spPr>
              <a:xfrm>
                <a:off x="7746161" y="3468481"/>
                <a:ext cx="179837" cy="106284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4" name="Rectangle 229">
                <a:extLst>
                  <a:ext uri="{FF2B5EF4-FFF2-40B4-BE49-F238E27FC236}">
                    <a16:creationId xmlns:a16="http://schemas.microsoft.com/office/drawing/2014/main" id="{EDFDC9C1-DB92-4235-A4EF-6544850FECE9}"/>
                  </a:ext>
                </a:extLst>
              </p:cNvPr>
              <p:cNvSpPr/>
              <p:nvPr/>
            </p:nvSpPr>
            <p:spPr>
              <a:xfrm>
                <a:off x="7846854" y="3574767"/>
                <a:ext cx="158284" cy="128448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</a:p>
            </p:txBody>
          </p:sp>
          <p:cxnSp>
            <p:nvCxnSpPr>
              <p:cNvPr id="468" name="Straight Arrow Connector 235">
                <a:extLst>
                  <a:ext uri="{FF2B5EF4-FFF2-40B4-BE49-F238E27FC236}">
                    <a16:creationId xmlns:a16="http://schemas.microsoft.com/office/drawing/2014/main" id="{EB95ACA1-6A4A-4C0E-AC8D-43CC3AB1103A}"/>
                  </a:ext>
                </a:extLst>
              </p:cNvPr>
              <p:cNvCxnSpPr>
                <a:cxnSpLocks/>
                <a:stCxn id="464" idx="2"/>
                <a:endCxn id="524" idx="0"/>
              </p:cNvCxnSpPr>
              <p:nvPr/>
            </p:nvCxnSpPr>
            <p:spPr>
              <a:xfrm>
                <a:off x="7925996" y="3703215"/>
                <a:ext cx="29091" cy="111691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4" name="Rectangle 364">
                    <a:extLst>
                      <a:ext uri="{FF2B5EF4-FFF2-40B4-BE49-F238E27FC236}">
                        <a16:creationId xmlns:a16="http://schemas.microsoft.com/office/drawing/2014/main" id="{88013EED-EC44-4248-9B88-9962B229F609}"/>
                      </a:ext>
                    </a:extLst>
                  </p:cNvPr>
                  <p:cNvSpPr/>
                  <p:nvPr/>
                </p:nvSpPr>
                <p:spPr>
                  <a:xfrm>
                    <a:off x="7836273" y="3814906"/>
                    <a:ext cx="237628" cy="345934"/>
                  </a:xfrm>
                  <a:prstGeom prst="rect">
                    <a:avLst/>
                  </a:prstGeom>
                  <a:solidFill>
                    <a:srgbClr val="EBEBFF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AU" sz="1000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4" name="Rectangle 364">
                    <a:extLst>
                      <a:ext uri="{FF2B5EF4-FFF2-40B4-BE49-F238E27FC236}">
                        <a16:creationId xmlns:a16="http://schemas.microsoft.com/office/drawing/2014/main" id="{88013EED-EC44-4248-9B88-9962B229F6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6273" y="3814906"/>
                    <a:ext cx="237628" cy="34593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2439"/>
                    </a:stretch>
                  </a:blip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5" name="Rectangle 366">
                <a:extLst>
                  <a:ext uri="{FF2B5EF4-FFF2-40B4-BE49-F238E27FC236}">
                    <a16:creationId xmlns:a16="http://schemas.microsoft.com/office/drawing/2014/main" id="{55D815AD-E80A-42B7-A05F-6ADDF50FD678}"/>
                  </a:ext>
                </a:extLst>
              </p:cNvPr>
              <p:cNvSpPr/>
              <p:nvPr/>
            </p:nvSpPr>
            <p:spPr>
              <a:xfrm>
                <a:off x="7145308" y="3815195"/>
                <a:ext cx="454898" cy="346166"/>
              </a:xfrm>
              <a:prstGeom prst="rect">
                <a:avLst/>
              </a:prstGeom>
              <a:solidFill>
                <a:srgbClr val="EBEB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5" name="Rectangle 366">
                <a:extLst>
                  <a:ext uri="{FF2B5EF4-FFF2-40B4-BE49-F238E27FC236}">
                    <a16:creationId xmlns:a16="http://schemas.microsoft.com/office/drawing/2014/main" id="{55D815AD-E80A-42B7-A05F-6ADDF50FD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308" y="3815195"/>
                <a:ext cx="454898" cy="3461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0" name="Straight Arrow Connector 197">
            <a:extLst>
              <a:ext uri="{FF2B5EF4-FFF2-40B4-BE49-F238E27FC236}">
                <a16:creationId xmlns:a16="http://schemas.microsoft.com/office/drawing/2014/main" id="{EDE857A0-FB7C-41D5-8F24-DB02D2DBE28E}"/>
              </a:ext>
            </a:extLst>
          </p:cNvPr>
          <p:cNvCxnSpPr>
            <a:cxnSpLocks/>
            <a:stCxn id="493" idx="3"/>
            <a:endCxn id="523" idx="1"/>
          </p:cNvCxnSpPr>
          <p:nvPr/>
        </p:nvCxnSpPr>
        <p:spPr>
          <a:xfrm>
            <a:off x="9849891" y="3994932"/>
            <a:ext cx="102636" cy="1874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4" name="组合 583"/>
          <p:cNvGrpSpPr/>
          <p:nvPr/>
        </p:nvGrpSpPr>
        <p:grpSpPr>
          <a:xfrm>
            <a:off x="10487884" y="3394783"/>
            <a:ext cx="1514667" cy="787110"/>
            <a:chOff x="10487884" y="3394783"/>
            <a:chExt cx="1514667" cy="787110"/>
          </a:xfrm>
        </p:grpSpPr>
        <p:cxnSp>
          <p:nvCxnSpPr>
            <p:cNvPr id="476" name="Straight Arrow Connector 246">
              <a:extLst>
                <a:ext uri="{FF2B5EF4-FFF2-40B4-BE49-F238E27FC236}">
                  <a16:creationId xmlns:a16="http://schemas.microsoft.com/office/drawing/2014/main" id="{657B9056-9A28-4B45-A982-93186A1025BB}"/>
                </a:ext>
              </a:extLst>
            </p:cNvPr>
            <p:cNvCxnSpPr>
              <a:cxnSpLocks/>
              <a:stCxn id="479" idx="2"/>
            </p:cNvCxnSpPr>
            <p:nvPr/>
          </p:nvCxnSpPr>
          <p:spPr>
            <a:xfrm>
              <a:off x="10567026" y="3523231"/>
              <a:ext cx="231258" cy="94884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247">
              <a:extLst>
                <a:ext uri="{FF2B5EF4-FFF2-40B4-BE49-F238E27FC236}">
                  <a16:creationId xmlns:a16="http://schemas.microsoft.com/office/drawing/2014/main" id="{808233D2-BE05-4390-A28F-79E21472E7C6}"/>
                </a:ext>
              </a:extLst>
            </p:cNvPr>
            <p:cNvCxnSpPr>
              <a:cxnSpLocks/>
              <a:stCxn id="480" idx="2"/>
              <a:endCxn id="481" idx="0"/>
            </p:cNvCxnSpPr>
            <p:nvPr/>
          </p:nvCxnSpPr>
          <p:spPr>
            <a:xfrm>
              <a:off x="10724754" y="3523231"/>
              <a:ext cx="815879" cy="101414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Rectangle 249">
              <a:extLst>
                <a:ext uri="{FF2B5EF4-FFF2-40B4-BE49-F238E27FC236}">
                  <a16:creationId xmlns:a16="http://schemas.microsoft.com/office/drawing/2014/main" id="{35A26D5E-CDFF-4A25-9FDE-70B2E2B61082}"/>
                </a:ext>
              </a:extLst>
            </p:cNvPr>
            <p:cNvSpPr/>
            <p:nvPr/>
          </p:nvSpPr>
          <p:spPr>
            <a:xfrm>
              <a:off x="10487884" y="3394783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</a:p>
          </p:txBody>
        </p:sp>
        <p:sp>
          <p:nvSpPr>
            <p:cNvPr id="480" name="Rectangle 250">
              <a:extLst>
                <a:ext uri="{FF2B5EF4-FFF2-40B4-BE49-F238E27FC236}">
                  <a16:creationId xmlns:a16="http://schemas.microsoft.com/office/drawing/2014/main" id="{8F385F34-88DF-453D-BFFE-317AEF7F14FE}"/>
                </a:ext>
              </a:extLst>
            </p:cNvPr>
            <p:cNvSpPr/>
            <p:nvPr/>
          </p:nvSpPr>
          <p:spPr>
            <a:xfrm>
              <a:off x="10645612" y="3394783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</a:p>
          </p:txBody>
        </p:sp>
        <p:sp>
          <p:nvSpPr>
            <p:cNvPr id="481" name="Rectangle 252">
              <a:extLst>
                <a:ext uri="{FF2B5EF4-FFF2-40B4-BE49-F238E27FC236}">
                  <a16:creationId xmlns:a16="http://schemas.microsoft.com/office/drawing/2014/main" id="{6B4FD494-D47C-41D0-BA6A-4FB777D832AD}"/>
                </a:ext>
              </a:extLst>
            </p:cNvPr>
            <p:cNvSpPr/>
            <p:nvPr/>
          </p:nvSpPr>
          <p:spPr>
            <a:xfrm>
              <a:off x="11461492" y="3624646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2" name="Rectangle 256">
                  <a:extLst>
                    <a:ext uri="{FF2B5EF4-FFF2-40B4-BE49-F238E27FC236}">
                      <a16:creationId xmlns:a16="http://schemas.microsoft.com/office/drawing/2014/main" id="{9F5DE9A1-30C6-40EE-BCE7-2FAD79D9CD36}"/>
                    </a:ext>
                  </a:extLst>
                </p:cNvPr>
                <p:cNvSpPr/>
                <p:nvPr/>
              </p:nvSpPr>
              <p:spPr>
                <a:xfrm>
                  <a:off x="11516939" y="3818347"/>
                  <a:ext cx="485612" cy="363546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2" name="Rectangle 256">
                  <a:extLst>
                    <a:ext uri="{FF2B5EF4-FFF2-40B4-BE49-F238E27FC236}">
                      <a16:creationId xmlns:a16="http://schemas.microsoft.com/office/drawing/2014/main" id="{9F5DE9A1-30C6-40EE-BCE7-2FAD79D9CD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6939" y="3818347"/>
                  <a:ext cx="485612" cy="36354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4" name="Straight Arrow Connector 258">
              <a:extLst>
                <a:ext uri="{FF2B5EF4-FFF2-40B4-BE49-F238E27FC236}">
                  <a16:creationId xmlns:a16="http://schemas.microsoft.com/office/drawing/2014/main" id="{D688295E-9AEA-4C41-BCA0-498F9DF987BB}"/>
                </a:ext>
              </a:extLst>
            </p:cNvPr>
            <p:cNvCxnSpPr>
              <a:cxnSpLocks/>
              <a:stCxn id="546" idx="2"/>
              <a:endCxn id="527" idx="0"/>
            </p:cNvCxnSpPr>
            <p:nvPr/>
          </p:nvCxnSpPr>
          <p:spPr>
            <a:xfrm flipH="1">
              <a:off x="10701516" y="3738990"/>
              <a:ext cx="112508" cy="84036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Arrow Connector 259">
              <a:extLst>
                <a:ext uri="{FF2B5EF4-FFF2-40B4-BE49-F238E27FC236}">
                  <a16:creationId xmlns:a16="http://schemas.microsoft.com/office/drawing/2014/main" id="{75E6EFC5-6AC1-42F5-A311-8C04F3786294}"/>
                </a:ext>
              </a:extLst>
            </p:cNvPr>
            <p:cNvCxnSpPr>
              <a:cxnSpLocks/>
              <a:stCxn id="547" idx="2"/>
              <a:endCxn id="526" idx="0"/>
            </p:cNvCxnSpPr>
            <p:nvPr/>
          </p:nvCxnSpPr>
          <p:spPr>
            <a:xfrm>
              <a:off x="10969290" y="3738991"/>
              <a:ext cx="188734" cy="79357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Arrow Connector 261">
              <a:extLst>
                <a:ext uri="{FF2B5EF4-FFF2-40B4-BE49-F238E27FC236}">
                  <a16:creationId xmlns:a16="http://schemas.microsoft.com/office/drawing/2014/main" id="{49A64692-B884-4BB1-A3FE-0174D87369B8}"/>
                </a:ext>
              </a:extLst>
            </p:cNvPr>
            <p:cNvCxnSpPr>
              <a:cxnSpLocks/>
              <a:stCxn id="481" idx="2"/>
              <a:endCxn id="482" idx="0"/>
            </p:cNvCxnSpPr>
            <p:nvPr/>
          </p:nvCxnSpPr>
          <p:spPr>
            <a:xfrm>
              <a:off x="11540634" y="3753094"/>
              <a:ext cx="219111" cy="6525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7" name="Group 263">
              <a:extLst>
                <a:ext uri="{FF2B5EF4-FFF2-40B4-BE49-F238E27FC236}">
                  <a16:creationId xmlns:a16="http://schemas.microsoft.com/office/drawing/2014/main" id="{2E5A1E77-781B-4648-98D5-E196197C9767}"/>
                </a:ext>
              </a:extLst>
            </p:cNvPr>
            <p:cNvGrpSpPr/>
            <p:nvPr/>
          </p:nvGrpSpPr>
          <p:grpSpPr>
            <a:xfrm>
              <a:off x="10734882" y="3610543"/>
              <a:ext cx="313550" cy="128448"/>
              <a:chOff x="2604039" y="4188419"/>
              <a:chExt cx="1075499" cy="333375"/>
            </a:xfrm>
            <a:solidFill>
              <a:srgbClr val="DEEBF6"/>
            </a:solidFill>
          </p:grpSpPr>
          <p:sp>
            <p:nvSpPr>
              <p:cNvPr id="546" name="Rectangle 264">
                <a:extLst>
                  <a:ext uri="{FF2B5EF4-FFF2-40B4-BE49-F238E27FC236}">
                    <a16:creationId xmlns:a16="http://schemas.microsoft.com/office/drawing/2014/main" id="{B19518EB-2253-4D59-9164-9532A2CD5996}"/>
                  </a:ext>
                </a:extLst>
              </p:cNvPr>
              <p:cNvSpPr/>
              <p:nvPr/>
            </p:nvSpPr>
            <p:spPr>
              <a:xfrm>
                <a:off x="2604039" y="4188419"/>
                <a:ext cx="542925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47" name="Rectangle 265">
                <a:extLst>
                  <a:ext uri="{FF2B5EF4-FFF2-40B4-BE49-F238E27FC236}">
                    <a16:creationId xmlns:a16="http://schemas.microsoft.com/office/drawing/2014/main" id="{F5ABF8E6-1276-4571-A317-54B5264EA2A9}"/>
                  </a:ext>
                </a:extLst>
              </p:cNvPr>
              <p:cNvSpPr/>
              <p:nvPr/>
            </p:nvSpPr>
            <p:spPr>
              <a:xfrm>
                <a:off x="3136613" y="4188419"/>
                <a:ext cx="542925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6" name="Rectangle 368">
                  <a:extLst>
                    <a:ext uri="{FF2B5EF4-FFF2-40B4-BE49-F238E27FC236}">
                      <a16:creationId xmlns:a16="http://schemas.microsoft.com/office/drawing/2014/main" id="{F30B0417-43E2-4BFE-8BFC-8DFA5D04E604}"/>
                    </a:ext>
                  </a:extLst>
                </p:cNvPr>
                <p:cNvSpPr/>
                <p:nvPr/>
              </p:nvSpPr>
              <p:spPr>
                <a:xfrm>
                  <a:off x="10923938" y="3818347"/>
                  <a:ext cx="468171" cy="363545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AU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6" name="Rectangle 368">
                  <a:extLst>
                    <a:ext uri="{FF2B5EF4-FFF2-40B4-BE49-F238E27FC236}">
                      <a16:creationId xmlns:a16="http://schemas.microsoft.com/office/drawing/2014/main" id="{F30B0417-43E2-4BFE-8BFC-8DFA5D04E6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3938" y="3818347"/>
                  <a:ext cx="468171" cy="36354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7" name="Rectangle 369">
                  <a:extLst>
                    <a:ext uri="{FF2B5EF4-FFF2-40B4-BE49-F238E27FC236}">
                      <a16:creationId xmlns:a16="http://schemas.microsoft.com/office/drawing/2014/main" id="{2E98C339-1964-44B1-9F8B-7284E27EB452}"/>
                    </a:ext>
                  </a:extLst>
                </p:cNvPr>
                <p:cNvSpPr/>
                <p:nvPr/>
              </p:nvSpPr>
              <p:spPr>
                <a:xfrm>
                  <a:off x="10573530" y="3823026"/>
                  <a:ext cx="255974" cy="358471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7" name="Rectangle 369">
                  <a:extLst>
                    <a:ext uri="{FF2B5EF4-FFF2-40B4-BE49-F238E27FC236}">
                      <a16:creationId xmlns:a16="http://schemas.microsoft.com/office/drawing/2014/main" id="{2E98C339-1964-44B1-9F8B-7284E27EB4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3530" y="3823026"/>
                  <a:ext cx="255974" cy="35847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1" name="Straight Arrow Connector 198">
              <a:extLst>
                <a:ext uri="{FF2B5EF4-FFF2-40B4-BE49-F238E27FC236}">
                  <a16:creationId xmlns:a16="http://schemas.microsoft.com/office/drawing/2014/main" id="{BFA875C9-EF33-4558-8F47-30AD25887F79}"/>
                </a:ext>
              </a:extLst>
            </p:cNvPr>
            <p:cNvCxnSpPr>
              <a:cxnSpLocks/>
              <a:stCxn id="527" idx="3"/>
              <a:endCxn id="526" idx="1"/>
            </p:cNvCxnSpPr>
            <p:nvPr/>
          </p:nvCxnSpPr>
          <p:spPr>
            <a:xfrm flipV="1">
              <a:off x="10829503" y="4000120"/>
              <a:ext cx="94435" cy="2142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844459" y="1753605"/>
            <a:ext cx="7265442" cy="1366116"/>
            <a:chOff x="4778776" y="1753138"/>
            <a:chExt cx="7265442" cy="13661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2" name="TextBox 158">
                  <a:extLst>
                    <a:ext uri="{FF2B5EF4-FFF2-40B4-BE49-F238E27FC236}">
                      <a16:creationId xmlns:a16="http://schemas.microsoft.com/office/drawing/2014/main" id="{67233288-8071-4097-8233-5517F38BD0FE}"/>
                    </a:ext>
                  </a:extLst>
                </p:cNvPr>
                <p:cNvSpPr txBox="1"/>
                <p:nvPr/>
              </p:nvSpPr>
              <p:spPr>
                <a:xfrm>
                  <a:off x="5114437" y="1919246"/>
                  <a:ext cx="80917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1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𝛼</m:t>
                      </m:r>
                    </m:oMath>
                  </a14:m>
                  <a:r>
                    <a:rPr 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level</a:t>
                  </a:r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2" name="TextBox 158">
                  <a:extLst>
                    <a:ext uri="{FF2B5EF4-FFF2-40B4-BE49-F238E27FC236}">
                      <a16:creationId xmlns:a16="http://schemas.microsoft.com/office/drawing/2014/main" id="{67233288-8071-4097-8233-5517F38BD0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437" y="1919246"/>
                  <a:ext cx="809170" cy="246221"/>
                </a:xfrm>
                <a:prstGeom prst="rect">
                  <a:avLst/>
                </a:prstGeom>
                <a:blipFill>
                  <a:blip r:embed="rId2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3" name="TextBox 160">
                  <a:extLst>
                    <a:ext uri="{FF2B5EF4-FFF2-40B4-BE49-F238E27FC236}">
                      <a16:creationId xmlns:a16="http://schemas.microsoft.com/office/drawing/2014/main" id="{1C48BE13-27DB-4994-85E9-B6C1933F0470}"/>
                    </a:ext>
                  </a:extLst>
                </p:cNvPr>
                <p:cNvSpPr txBox="1"/>
                <p:nvPr/>
              </p:nvSpPr>
              <p:spPr>
                <a:xfrm>
                  <a:off x="4778776" y="2173298"/>
                  <a:ext cx="114078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10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𝛽</m:t>
                      </m:r>
                    </m:oMath>
                  </a14:m>
                  <a:r>
                    <a:rPr 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DengXian" panose="02010600030101010101" pitchFamily="2" charset="-122"/>
                      <a:cs typeface="Times New Roman" panose="02020603050405020304" pitchFamily="18" charset="0"/>
                    </a:rPr>
                    <a:t>level</a:t>
                  </a:r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3" name="TextBox 160">
                  <a:extLst>
                    <a:ext uri="{FF2B5EF4-FFF2-40B4-BE49-F238E27FC236}">
                      <a16:creationId xmlns:a16="http://schemas.microsoft.com/office/drawing/2014/main" id="{1C48BE13-27DB-4994-85E9-B6C1933F04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776" y="2173298"/>
                  <a:ext cx="1140781" cy="246221"/>
                </a:xfrm>
                <a:prstGeom prst="rect">
                  <a:avLst/>
                </a:prstGeom>
                <a:blipFill>
                  <a:blip r:embed="rId2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4" name="TextBox 162">
              <a:extLst>
                <a:ext uri="{FF2B5EF4-FFF2-40B4-BE49-F238E27FC236}">
                  <a16:creationId xmlns:a16="http://schemas.microsoft.com/office/drawing/2014/main" id="{331F811E-B52D-4A5D-A364-D010C8665FDD}"/>
                </a:ext>
              </a:extLst>
            </p:cNvPr>
            <p:cNvSpPr txBox="1"/>
            <p:nvPr/>
          </p:nvSpPr>
          <p:spPr>
            <a:xfrm>
              <a:off x="4880083" y="2497409"/>
              <a:ext cx="10598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vertex block</a:t>
              </a:r>
            </a:p>
          </p:txBody>
        </p:sp>
        <p:grpSp>
          <p:nvGrpSpPr>
            <p:cNvPr id="385" name="Group 169">
              <a:extLst>
                <a:ext uri="{FF2B5EF4-FFF2-40B4-BE49-F238E27FC236}">
                  <a16:creationId xmlns:a16="http://schemas.microsoft.com/office/drawing/2014/main" id="{518DA0F5-EF6B-4612-8C26-4FC17B2A25A2}"/>
                </a:ext>
              </a:extLst>
            </p:cNvPr>
            <p:cNvGrpSpPr/>
            <p:nvPr/>
          </p:nvGrpSpPr>
          <p:grpSpPr>
            <a:xfrm>
              <a:off x="8622538" y="1913405"/>
              <a:ext cx="907765" cy="837831"/>
              <a:chOff x="4075940" y="4617799"/>
              <a:chExt cx="1418611" cy="15565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2" name="TextBox 164">
                    <a:extLst>
                      <a:ext uri="{FF2B5EF4-FFF2-40B4-BE49-F238E27FC236}">
                        <a16:creationId xmlns:a16="http://schemas.microsoft.com/office/drawing/2014/main" id="{5FF8CE6B-4A48-4C1F-B547-8ABA2F015EB9}"/>
                      </a:ext>
                    </a:extLst>
                  </p:cNvPr>
                  <p:cNvSpPr txBox="1"/>
                  <p:nvPr/>
                </p:nvSpPr>
                <p:spPr>
                  <a:xfrm>
                    <a:off x="4222692" y="4617799"/>
                    <a:ext cx="1183615" cy="457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 xmlns:m="http://schemas.openxmlformats.org/officeDocument/2006/math">
                        <m:r>
                          <a:rPr lang="en-US" sz="1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𝛽</m:t>
                        </m:r>
                      </m:oMath>
                    </a14:m>
                    <a:r>
                      <a: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a:t> level</a:t>
                    </a:r>
                    <a:endParaRPr 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2" name="TextBox 164">
                    <a:extLst>
                      <a:ext uri="{FF2B5EF4-FFF2-40B4-BE49-F238E27FC236}">
                        <a16:creationId xmlns:a16="http://schemas.microsoft.com/office/drawing/2014/main" id="{5FF8CE6B-4A48-4C1F-B547-8ABA2F015E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2692" y="4617799"/>
                    <a:ext cx="1183615" cy="45745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" name="TextBox 166">
                    <a:extLst>
                      <a:ext uri="{FF2B5EF4-FFF2-40B4-BE49-F238E27FC236}">
                        <a16:creationId xmlns:a16="http://schemas.microsoft.com/office/drawing/2014/main" id="{74479642-E0DF-4123-8E65-090475E4E3A0}"/>
                      </a:ext>
                    </a:extLst>
                  </p:cNvPr>
                  <p:cNvSpPr txBox="1"/>
                  <p:nvPr/>
                </p:nvSpPr>
                <p:spPr>
                  <a:xfrm>
                    <a:off x="4402436" y="5112390"/>
                    <a:ext cx="1050946" cy="457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 xmlns:m="http://schemas.openxmlformats.org/officeDocument/2006/math">
                        <m:r>
                          <a:rPr lang="en-US" sz="1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oMath>
                    </a14:m>
                    <a:r>
                      <a: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a:t> level</a:t>
                    </a:r>
                    <a:endParaRPr 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3" name="TextBox 166">
                    <a:extLst>
                      <a:ext uri="{FF2B5EF4-FFF2-40B4-BE49-F238E27FC236}">
                        <a16:creationId xmlns:a16="http://schemas.microsoft.com/office/drawing/2014/main" id="{74479642-E0DF-4123-8E65-090475E4E3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2436" y="5112390"/>
                    <a:ext cx="1050946" cy="45745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4" name="TextBox 168">
                <a:extLst>
                  <a:ext uri="{FF2B5EF4-FFF2-40B4-BE49-F238E27FC236}">
                    <a16:creationId xmlns:a16="http://schemas.microsoft.com/office/drawing/2014/main" id="{DF8DE6B1-FB47-4CCF-9606-58B7D08C9904}"/>
                  </a:ext>
                </a:extLst>
              </p:cNvPr>
              <p:cNvSpPr txBox="1"/>
              <p:nvPr/>
            </p:nvSpPr>
            <p:spPr>
              <a:xfrm>
                <a:off x="4075940" y="5716941"/>
                <a:ext cx="1418611" cy="457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vertex block</a:t>
                </a:r>
              </a:p>
            </p:txBody>
          </p:sp>
        </p:grpSp>
        <p:cxnSp>
          <p:nvCxnSpPr>
            <p:cNvPr id="386" name="Straight Arrow Connector 21">
              <a:extLst>
                <a:ext uri="{FF2B5EF4-FFF2-40B4-BE49-F238E27FC236}">
                  <a16:creationId xmlns:a16="http://schemas.microsoft.com/office/drawing/2014/main" id="{0556A577-6B20-4986-8D95-3293CDA3E83C}"/>
                </a:ext>
              </a:extLst>
            </p:cNvPr>
            <p:cNvCxnSpPr>
              <a:cxnSpLocks/>
              <a:stCxn id="389" idx="2"/>
              <a:endCxn id="402" idx="0"/>
            </p:cNvCxnSpPr>
            <p:nvPr/>
          </p:nvCxnSpPr>
          <p:spPr>
            <a:xfrm flipH="1">
              <a:off x="6195917" y="2098185"/>
              <a:ext cx="828138" cy="10660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Arrow Connector 22">
              <a:extLst>
                <a:ext uri="{FF2B5EF4-FFF2-40B4-BE49-F238E27FC236}">
                  <a16:creationId xmlns:a16="http://schemas.microsoft.com/office/drawing/2014/main" id="{06E83ED5-82AF-42F0-9974-3121EB49BEA5}"/>
                </a:ext>
              </a:extLst>
            </p:cNvPr>
            <p:cNvCxnSpPr>
              <a:cxnSpLocks/>
              <a:stCxn id="390" idx="2"/>
            </p:cNvCxnSpPr>
            <p:nvPr/>
          </p:nvCxnSpPr>
          <p:spPr>
            <a:xfrm flipH="1">
              <a:off x="7005903" y="2098186"/>
              <a:ext cx="173420" cy="106242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25">
              <a:extLst>
                <a:ext uri="{FF2B5EF4-FFF2-40B4-BE49-F238E27FC236}">
                  <a16:creationId xmlns:a16="http://schemas.microsoft.com/office/drawing/2014/main" id="{945A7DF4-8E6D-4620-A417-1B7EF02C7B33}"/>
                </a:ext>
              </a:extLst>
            </p:cNvPr>
            <p:cNvCxnSpPr>
              <a:cxnSpLocks/>
              <a:stCxn id="391" idx="2"/>
              <a:endCxn id="561" idx="0"/>
            </p:cNvCxnSpPr>
            <p:nvPr/>
          </p:nvCxnSpPr>
          <p:spPr>
            <a:xfrm>
              <a:off x="7337051" y="2098185"/>
              <a:ext cx="334146" cy="106284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Rectangle 41">
              <a:extLst>
                <a:ext uri="{FF2B5EF4-FFF2-40B4-BE49-F238E27FC236}">
                  <a16:creationId xmlns:a16="http://schemas.microsoft.com/office/drawing/2014/main" id="{1697E286-FF4B-4562-A8EF-CCD2B8EA9DBF}"/>
                </a:ext>
              </a:extLst>
            </p:cNvPr>
            <p:cNvSpPr/>
            <p:nvPr/>
          </p:nvSpPr>
          <p:spPr>
            <a:xfrm>
              <a:off x="6944913" y="1969738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0" name="Rectangle 42">
              <a:extLst>
                <a:ext uri="{FF2B5EF4-FFF2-40B4-BE49-F238E27FC236}">
                  <a16:creationId xmlns:a16="http://schemas.microsoft.com/office/drawing/2014/main" id="{BE19D45D-E1A6-4B32-83FF-3696F7CBD80B}"/>
                </a:ext>
              </a:extLst>
            </p:cNvPr>
            <p:cNvSpPr/>
            <p:nvPr/>
          </p:nvSpPr>
          <p:spPr>
            <a:xfrm>
              <a:off x="7100179" y="1969738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</a:p>
          </p:txBody>
        </p:sp>
        <p:sp>
          <p:nvSpPr>
            <p:cNvPr id="391" name="Rectangle 43">
              <a:extLst>
                <a:ext uri="{FF2B5EF4-FFF2-40B4-BE49-F238E27FC236}">
                  <a16:creationId xmlns:a16="http://schemas.microsoft.com/office/drawing/2014/main" id="{EBEAE97F-E5FD-44D9-B7F6-D32B49EED057}"/>
                </a:ext>
              </a:extLst>
            </p:cNvPr>
            <p:cNvSpPr/>
            <p:nvPr/>
          </p:nvSpPr>
          <p:spPr>
            <a:xfrm>
              <a:off x="7257908" y="1969738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</a:p>
          </p:txBody>
        </p:sp>
        <p:grpSp>
          <p:nvGrpSpPr>
            <p:cNvPr id="392" name="Group 6">
              <a:extLst>
                <a:ext uri="{FF2B5EF4-FFF2-40B4-BE49-F238E27FC236}">
                  <a16:creationId xmlns:a16="http://schemas.microsoft.com/office/drawing/2014/main" id="{CF37A46B-7D60-448C-9F75-4216339B56DF}"/>
                </a:ext>
              </a:extLst>
            </p:cNvPr>
            <p:cNvGrpSpPr/>
            <p:nvPr/>
          </p:nvGrpSpPr>
          <p:grpSpPr>
            <a:xfrm>
              <a:off x="7437744" y="2204470"/>
              <a:ext cx="312593" cy="128448"/>
              <a:chOff x="7060834" y="1963391"/>
              <a:chExt cx="722758" cy="333375"/>
            </a:xfrm>
          </p:grpSpPr>
          <p:sp>
            <p:nvSpPr>
              <p:cNvPr id="560" name="Rectangle 52">
                <a:extLst>
                  <a:ext uri="{FF2B5EF4-FFF2-40B4-BE49-F238E27FC236}">
                    <a16:creationId xmlns:a16="http://schemas.microsoft.com/office/drawing/2014/main" id="{321B4308-98AF-40B1-8141-7987FCF3ED6F}"/>
                  </a:ext>
                </a:extLst>
              </p:cNvPr>
              <p:cNvSpPr/>
              <p:nvPr/>
            </p:nvSpPr>
            <p:spPr>
              <a:xfrm>
                <a:off x="7060834" y="1963391"/>
                <a:ext cx="365974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61" name="Rectangle 53">
                <a:extLst>
                  <a:ext uri="{FF2B5EF4-FFF2-40B4-BE49-F238E27FC236}">
                    <a16:creationId xmlns:a16="http://schemas.microsoft.com/office/drawing/2014/main" id="{0C6F5C9A-4EAB-482C-B297-DD9F626D9CE6}"/>
                  </a:ext>
                </a:extLst>
              </p:cNvPr>
              <p:cNvSpPr/>
              <p:nvPr/>
            </p:nvSpPr>
            <p:spPr>
              <a:xfrm>
                <a:off x="7417618" y="1963391"/>
                <a:ext cx="365974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3" name="Rectangle 75">
                  <a:extLst>
                    <a:ext uri="{FF2B5EF4-FFF2-40B4-BE49-F238E27FC236}">
                      <a16:creationId xmlns:a16="http://schemas.microsoft.com/office/drawing/2014/main" id="{E4120325-F529-4256-9B3E-94FC397CC852}"/>
                    </a:ext>
                  </a:extLst>
                </p:cNvPr>
                <p:cNvSpPr/>
                <p:nvPr/>
              </p:nvSpPr>
              <p:spPr>
                <a:xfrm>
                  <a:off x="7502708" y="2449422"/>
                  <a:ext cx="464131" cy="371418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3" name="Rectangle 75">
                  <a:extLst>
                    <a:ext uri="{FF2B5EF4-FFF2-40B4-BE49-F238E27FC236}">
                      <a16:creationId xmlns:a16="http://schemas.microsoft.com/office/drawing/2014/main" id="{E4120325-F529-4256-9B3E-94FC397CC8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708" y="2449422"/>
                  <a:ext cx="464131" cy="371418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4" name="Straight Arrow Connector 76">
              <a:extLst>
                <a:ext uri="{FF2B5EF4-FFF2-40B4-BE49-F238E27FC236}">
                  <a16:creationId xmlns:a16="http://schemas.microsoft.com/office/drawing/2014/main" id="{6BEA77A6-6A0D-4665-9CE9-45E707D9C5EE}"/>
                </a:ext>
              </a:extLst>
            </p:cNvPr>
            <p:cNvCxnSpPr>
              <a:cxnSpLocks/>
              <a:stCxn id="401" idx="2"/>
              <a:endCxn id="404" idx="0"/>
            </p:cNvCxnSpPr>
            <p:nvPr/>
          </p:nvCxnSpPr>
          <p:spPr>
            <a:xfrm>
              <a:off x="6037356" y="2333234"/>
              <a:ext cx="131249" cy="10722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79">
              <a:extLst>
                <a:ext uri="{FF2B5EF4-FFF2-40B4-BE49-F238E27FC236}">
                  <a16:creationId xmlns:a16="http://schemas.microsoft.com/office/drawing/2014/main" id="{2907DA4A-A897-49A3-A384-FA0924265441}"/>
                </a:ext>
              </a:extLst>
            </p:cNvPr>
            <p:cNvCxnSpPr>
              <a:cxnSpLocks/>
              <a:stCxn id="399" idx="2"/>
              <a:endCxn id="438" idx="0"/>
            </p:cNvCxnSpPr>
            <p:nvPr/>
          </p:nvCxnSpPr>
          <p:spPr>
            <a:xfrm>
              <a:off x="6767417" y="2331218"/>
              <a:ext cx="29153" cy="113681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Arrow Connector 82">
              <a:extLst>
                <a:ext uri="{FF2B5EF4-FFF2-40B4-BE49-F238E27FC236}">
                  <a16:creationId xmlns:a16="http://schemas.microsoft.com/office/drawing/2014/main" id="{2FEC92DA-0648-4259-8F95-487D278B6E25}"/>
                </a:ext>
              </a:extLst>
            </p:cNvPr>
            <p:cNvCxnSpPr>
              <a:cxnSpLocks/>
              <a:stCxn id="400" idx="2"/>
              <a:endCxn id="438" idx="0"/>
            </p:cNvCxnSpPr>
            <p:nvPr/>
          </p:nvCxnSpPr>
          <p:spPr>
            <a:xfrm flipH="1">
              <a:off x="6796570" y="2331218"/>
              <a:ext cx="126113" cy="113681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Arrow Connector 88">
              <a:extLst>
                <a:ext uri="{FF2B5EF4-FFF2-40B4-BE49-F238E27FC236}">
                  <a16:creationId xmlns:a16="http://schemas.microsoft.com/office/drawing/2014/main" id="{6FC5B661-8BD0-4DDF-ACB6-22707164CEF4}"/>
                </a:ext>
              </a:extLst>
            </p:cNvPr>
            <p:cNvCxnSpPr>
              <a:cxnSpLocks/>
              <a:stCxn id="560" idx="2"/>
              <a:endCxn id="406" idx="0"/>
            </p:cNvCxnSpPr>
            <p:nvPr/>
          </p:nvCxnSpPr>
          <p:spPr>
            <a:xfrm flipH="1">
              <a:off x="7290480" y="2332918"/>
              <a:ext cx="226406" cy="10785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91">
              <a:extLst>
                <a:ext uri="{FF2B5EF4-FFF2-40B4-BE49-F238E27FC236}">
                  <a16:creationId xmlns:a16="http://schemas.microsoft.com/office/drawing/2014/main" id="{9A39FA7C-5604-4BA4-8BA7-5E27EE992825}"/>
                </a:ext>
              </a:extLst>
            </p:cNvPr>
            <p:cNvCxnSpPr>
              <a:cxnSpLocks/>
              <a:stCxn id="561" idx="2"/>
              <a:endCxn id="406" idx="0"/>
            </p:cNvCxnSpPr>
            <p:nvPr/>
          </p:nvCxnSpPr>
          <p:spPr>
            <a:xfrm flipH="1">
              <a:off x="7290480" y="2332918"/>
              <a:ext cx="380715" cy="10785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Rectangle 61">
              <a:extLst>
                <a:ext uri="{FF2B5EF4-FFF2-40B4-BE49-F238E27FC236}">
                  <a16:creationId xmlns:a16="http://schemas.microsoft.com/office/drawing/2014/main" id="{B27C0CFE-E5C1-418D-B42D-DD1457A2FAC6}"/>
                </a:ext>
              </a:extLst>
            </p:cNvPr>
            <p:cNvSpPr/>
            <p:nvPr/>
          </p:nvSpPr>
          <p:spPr>
            <a:xfrm>
              <a:off x="6688275" y="2202770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</a:p>
          </p:txBody>
        </p:sp>
        <p:sp>
          <p:nvSpPr>
            <p:cNvPr id="400" name="Rectangle 62">
              <a:extLst>
                <a:ext uri="{FF2B5EF4-FFF2-40B4-BE49-F238E27FC236}">
                  <a16:creationId xmlns:a16="http://schemas.microsoft.com/office/drawing/2014/main" id="{1566B964-3D87-4924-AFD2-F680E9414830}"/>
                </a:ext>
              </a:extLst>
            </p:cNvPr>
            <p:cNvSpPr/>
            <p:nvPr/>
          </p:nvSpPr>
          <p:spPr>
            <a:xfrm>
              <a:off x="6843540" y="2202770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</a:p>
          </p:txBody>
        </p:sp>
        <p:sp>
          <p:nvSpPr>
            <p:cNvPr id="401" name="Rectangle 67">
              <a:extLst>
                <a:ext uri="{FF2B5EF4-FFF2-40B4-BE49-F238E27FC236}">
                  <a16:creationId xmlns:a16="http://schemas.microsoft.com/office/drawing/2014/main" id="{891AA296-D09A-4D5E-88BE-F31232AF7183}"/>
                </a:ext>
              </a:extLst>
            </p:cNvPr>
            <p:cNvSpPr/>
            <p:nvPr/>
          </p:nvSpPr>
          <p:spPr>
            <a:xfrm>
              <a:off x="5958214" y="2204786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</a:p>
          </p:txBody>
        </p:sp>
        <p:sp>
          <p:nvSpPr>
            <p:cNvPr id="402" name="Rectangle 68">
              <a:extLst>
                <a:ext uri="{FF2B5EF4-FFF2-40B4-BE49-F238E27FC236}">
                  <a16:creationId xmlns:a16="http://schemas.microsoft.com/office/drawing/2014/main" id="{DBFCBAFB-F296-4D2A-A36A-C78BF5741565}"/>
                </a:ext>
              </a:extLst>
            </p:cNvPr>
            <p:cNvSpPr/>
            <p:nvPr/>
          </p:nvSpPr>
          <p:spPr>
            <a:xfrm>
              <a:off x="6116775" y="2204786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</a:p>
          </p:txBody>
        </p:sp>
        <p:sp>
          <p:nvSpPr>
            <p:cNvPr id="403" name="Rectangle 70">
              <a:extLst>
                <a:ext uri="{FF2B5EF4-FFF2-40B4-BE49-F238E27FC236}">
                  <a16:creationId xmlns:a16="http://schemas.microsoft.com/office/drawing/2014/main" id="{789E73FE-D33B-4757-8110-19EFB01253E7}"/>
                </a:ext>
              </a:extLst>
            </p:cNvPr>
            <p:cNvSpPr/>
            <p:nvPr/>
          </p:nvSpPr>
          <p:spPr>
            <a:xfrm>
              <a:off x="6274504" y="2204786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4" name="Rectangle 8">
                  <a:extLst>
                    <a:ext uri="{FF2B5EF4-FFF2-40B4-BE49-F238E27FC236}">
                      <a16:creationId xmlns:a16="http://schemas.microsoft.com/office/drawing/2014/main" id="{E124CE29-38CA-4D6A-821A-18E47C369DDD}"/>
                    </a:ext>
                  </a:extLst>
                </p:cNvPr>
                <p:cNvSpPr/>
                <p:nvPr/>
              </p:nvSpPr>
              <p:spPr>
                <a:xfrm>
                  <a:off x="5930828" y="2440453"/>
                  <a:ext cx="475555" cy="382746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AU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AU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4" name="Rectangle 8">
                  <a:extLst>
                    <a:ext uri="{FF2B5EF4-FFF2-40B4-BE49-F238E27FC236}">
                      <a16:creationId xmlns:a16="http://schemas.microsoft.com/office/drawing/2014/main" id="{E124CE29-38CA-4D6A-821A-18E47C369D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828" y="2440453"/>
                  <a:ext cx="475555" cy="382746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5" name="Straight Arrow Connector 84">
              <a:extLst>
                <a:ext uri="{FF2B5EF4-FFF2-40B4-BE49-F238E27FC236}">
                  <a16:creationId xmlns:a16="http://schemas.microsoft.com/office/drawing/2014/main" id="{1BE69AEB-E943-4263-9E30-E05AD90DC443}"/>
                </a:ext>
              </a:extLst>
            </p:cNvPr>
            <p:cNvCxnSpPr>
              <a:cxnSpLocks/>
              <a:stCxn id="402" idx="2"/>
              <a:endCxn id="404" idx="0"/>
            </p:cNvCxnSpPr>
            <p:nvPr/>
          </p:nvCxnSpPr>
          <p:spPr>
            <a:xfrm flipH="1">
              <a:off x="6168605" y="2333234"/>
              <a:ext cx="27312" cy="10722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6" name="Rectangle 26">
                  <a:extLst>
                    <a:ext uri="{FF2B5EF4-FFF2-40B4-BE49-F238E27FC236}">
                      <a16:creationId xmlns:a16="http://schemas.microsoft.com/office/drawing/2014/main" id="{633D19A5-F0CA-497D-A56F-2222AC971BDF}"/>
                    </a:ext>
                  </a:extLst>
                </p:cNvPr>
                <p:cNvSpPr/>
                <p:nvPr/>
              </p:nvSpPr>
              <p:spPr>
                <a:xfrm>
                  <a:off x="7179093" y="2440768"/>
                  <a:ext cx="222774" cy="382746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AU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6" name="Rectangle 26">
                  <a:extLst>
                    <a:ext uri="{FF2B5EF4-FFF2-40B4-BE49-F238E27FC236}">
                      <a16:creationId xmlns:a16="http://schemas.microsoft.com/office/drawing/2014/main" id="{633D19A5-F0CA-497D-A56F-2222AC971B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093" y="2440768"/>
                  <a:ext cx="222774" cy="382746"/>
                </a:xfrm>
                <a:prstGeom prst="rect">
                  <a:avLst/>
                </a:prstGeom>
                <a:blipFill>
                  <a:blip r:embed="rId32"/>
                  <a:stretch>
                    <a:fillRect r="-7692"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7" name="Straight Arrow Connector 138">
              <a:extLst>
                <a:ext uri="{FF2B5EF4-FFF2-40B4-BE49-F238E27FC236}">
                  <a16:creationId xmlns:a16="http://schemas.microsoft.com/office/drawing/2014/main" id="{FB837733-7708-4D2C-89B5-212E7F6C63C8}"/>
                </a:ext>
              </a:extLst>
            </p:cNvPr>
            <p:cNvCxnSpPr>
              <a:cxnSpLocks/>
              <a:stCxn id="410" idx="2"/>
              <a:endCxn id="553" idx="0"/>
            </p:cNvCxnSpPr>
            <p:nvPr/>
          </p:nvCxnSpPr>
          <p:spPr>
            <a:xfrm flipH="1">
              <a:off x="9932217" y="2117323"/>
              <a:ext cx="298554" cy="10679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141">
              <a:extLst>
                <a:ext uri="{FF2B5EF4-FFF2-40B4-BE49-F238E27FC236}">
                  <a16:creationId xmlns:a16="http://schemas.microsoft.com/office/drawing/2014/main" id="{59996527-A51F-4D63-9AF1-FAEEB47415DF}"/>
                </a:ext>
              </a:extLst>
            </p:cNvPr>
            <p:cNvCxnSpPr>
              <a:cxnSpLocks/>
              <a:stCxn id="411" idx="2"/>
              <a:endCxn id="556" idx="0"/>
            </p:cNvCxnSpPr>
            <p:nvPr/>
          </p:nvCxnSpPr>
          <p:spPr>
            <a:xfrm>
              <a:off x="10386036" y="2117323"/>
              <a:ext cx="159435" cy="10679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155">
              <a:extLst>
                <a:ext uri="{FF2B5EF4-FFF2-40B4-BE49-F238E27FC236}">
                  <a16:creationId xmlns:a16="http://schemas.microsoft.com/office/drawing/2014/main" id="{92F4CBF5-164D-4527-B75D-A5242B8CCBF1}"/>
                </a:ext>
              </a:extLst>
            </p:cNvPr>
            <p:cNvCxnSpPr>
              <a:cxnSpLocks/>
              <a:stCxn id="412" idx="2"/>
              <a:endCxn id="559" idx="0"/>
            </p:cNvCxnSpPr>
            <p:nvPr/>
          </p:nvCxnSpPr>
          <p:spPr>
            <a:xfrm>
              <a:off x="10543766" y="2117323"/>
              <a:ext cx="613542" cy="10679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Rectangle 156">
              <a:extLst>
                <a:ext uri="{FF2B5EF4-FFF2-40B4-BE49-F238E27FC236}">
                  <a16:creationId xmlns:a16="http://schemas.microsoft.com/office/drawing/2014/main" id="{310B536F-FE60-43A3-BE1B-E486D4D2618E}"/>
                </a:ext>
              </a:extLst>
            </p:cNvPr>
            <p:cNvSpPr/>
            <p:nvPr/>
          </p:nvSpPr>
          <p:spPr>
            <a:xfrm>
              <a:off x="10151628" y="1988875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</a:p>
          </p:txBody>
        </p:sp>
        <p:sp>
          <p:nvSpPr>
            <p:cNvPr id="411" name="Rectangle 157">
              <a:extLst>
                <a:ext uri="{FF2B5EF4-FFF2-40B4-BE49-F238E27FC236}">
                  <a16:creationId xmlns:a16="http://schemas.microsoft.com/office/drawing/2014/main" id="{E6E22378-D075-484D-B301-9982926114E1}"/>
                </a:ext>
              </a:extLst>
            </p:cNvPr>
            <p:cNvSpPr/>
            <p:nvPr/>
          </p:nvSpPr>
          <p:spPr>
            <a:xfrm>
              <a:off x="10306894" y="1988875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</a:p>
          </p:txBody>
        </p:sp>
        <p:sp>
          <p:nvSpPr>
            <p:cNvPr id="412" name="Rectangle 159">
              <a:extLst>
                <a:ext uri="{FF2B5EF4-FFF2-40B4-BE49-F238E27FC236}">
                  <a16:creationId xmlns:a16="http://schemas.microsoft.com/office/drawing/2014/main" id="{66309147-7345-40F2-90BE-8FC3E9A65E77}"/>
                </a:ext>
              </a:extLst>
            </p:cNvPr>
            <p:cNvSpPr/>
            <p:nvPr/>
          </p:nvSpPr>
          <p:spPr>
            <a:xfrm>
              <a:off x="10464622" y="1988875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</a:p>
          </p:txBody>
        </p:sp>
        <p:grpSp>
          <p:nvGrpSpPr>
            <p:cNvPr id="413" name="Group 161">
              <a:extLst>
                <a:ext uri="{FF2B5EF4-FFF2-40B4-BE49-F238E27FC236}">
                  <a16:creationId xmlns:a16="http://schemas.microsoft.com/office/drawing/2014/main" id="{48B5561D-CAC9-49D7-92EA-FF2C6D5D467A}"/>
                </a:ext>
              </a:extLst>
            </p:cNvPr>
            <p:cNvGrpSpPr/>
            <p:nvPr/>
          </p:nvGrpSpPr>
          <p:grpSpPr>
            <a:xfrm>
              <a:off x="10923856" y="2224118"/>
              <a:ext cx="312593" cy="128448"/>
              <a:chOff x="7060834" y="1963391"/>
              <a:chExt cx="722758" cy="333375"/>
            </a:xfrm>
          </p:grpSpPr>
          <p:sp>
            <p:nvSpPr>
              <p:cNvPr id="558" name="Rectangle 163">
                <a:extLst>
                  <a:ext uri="{FF2B5EF4-FFF2-40B4-BE49-F238E27FC236}">
                    <a16:creationId xmlns:a16="http://schemas.microsoft.com/office/drawing/2014/main" id="{BE08EEF2-BA66-436D-8A74-0ADA3D09B030}"/>
                  </a:ext>
                </a:extLst>
              </p:cNvPr>
              <p:cNvSpPr/>
              <p:nvPr/>
            </p:nvSpPr>
            <p:spPr>
              <a:xfrm>
                <a:off x="7060834" y="1963391"/>
                <a:ext cx="365974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59" name="Rectangle 165">
                <a:extLst>
                  <a:ext uri="{FF2B5EF4-FFF2-40B4-BE49-F238E27FC236}">
                    <a16:creationId xmlns:a16="http://schemas.microsoft.com/office/drawing/2014/main" id="{22BEA21E-0D1A-4294-B0AD-02D655A89087}"/>
                  </a:ext>
                </a:extLst>
              </p:cNvPr>
              <p:cNvSpPr/>
              <p:nvPr/>
            </p:nvSpPr>
            <p:spPr>
              <a:xfrm>
                <a:off x="7417618" y="1963391"/>
                <a:ext cx="365974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4" name="Rectangle 171">
                  <a:extLst>
                    <a:ext uri="{FF2B5EF4-FFF2-40B4-BE49-F238E27FC236}">
                      <a16:creationId xmlns:a16="http://schemas.microsoft.com/office/drawing/2014/main" id="{865A005D-DAE3-4F8B-B925-DFC12AF30217}"/>
                    </a:ext>
                  </a:extLst>
                </p:cNvPr>
                <p:cNvSpPr/>
                <p:nvPr/>
              </p:nvSpPr>
              <p:spPr>
                <a:xfrm>
                  <a:off x="9886971" y="2470709"/>
                  <a:ext cx="461187" cy="339283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AU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4" name="Rectangle 171">
                  <a:extLst>
                    <a:ext uri="{FF2B5EF4-FFF2-40B4-BE49-F238E27FC236}">
                      <a16:creationId xmlns:a16="http://schemas.microsoft.com/office/drawing/2014/main" id="{865A005D-DAE3-4F8B-B925-DFC12AF302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6971" y="2470709"/>
                  <a:ext cx="461187" cy="339283"/>
                </a:xfrm>
                <a:prstGeom prst="rect">
                  <a:avLst/>
                </a:prstGeom>
                <a:blipFill>
                  <a:blip r:embed="rId33"/>
                  <a:stretch>
                    <a:fillRect b="-1724"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5" name="Rectangle 172">
                  <a:extLst>
                    <a:ext uri="{FF2B5EF4-FFF2-40B4-BE49-F238E27FC236}">
                      <a16:creationId xmlns:a16="http://schemas.microsoft.com/office/drawing/2014/main" id="{DC1053C2-62EE-4498-A7A8-A01A0D56B507}"/>
                    </a:ext>
                  </a:extLst>
                </p:cNvPr>
                <p:cNvSpPr/>
                <p:nvPr/>
              </p:nvSpPr>
              <p:spPr>
                <a:xfrm>
                  <a:off x="10434947" y="2466495"/>
                  <a:ext cx="463190" cy="339706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AU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5" name="Rectangle 172">
                  <a:extLst>
                    <a:ext uri="{FF2B5EF4-FFF2-40B4-BE49-F238E27FC236}">
                      <a16:creationId xmlns:a16="http://schemas.microsoft.com/office/drawing/2014/main" id="{DC1053C2-62EE-4498-A7A8-A01A0D56B5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4947" y="2466495"/>
                  <a:ext cx="463190" cy="339706"/>
                </a:xfrm>
                <a:prstGeom prst="rect">
                  <a:avLst/>
                </a:prstGeom>
                <a:blipFill>
                  <a:blip r:embed="rId34"/>
                  <a:stretch>
                    <a:fillRect b="-1754"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6" name="Rectangle 173">
                  <a:extLst>
                    <a:ext uri="{FF2B5EF4-FFF2-40B4-BE49-F238E27FC236}">
                      <a16:creationId xmlns:a16="http://schemas.microsoft.com/office/drawing/2014/main" id="{0BF38FEB-0E14-46A8-BC44-AF6E78240ADA}"/>
                    </a:ext>
                  </a:extLst>
                </p:cNvPr>
                <p:cNvSpPr/>
                <p:nvPr/>
              </p:nvSpPr>
              <p:spPr>
                <a:xfrm>
                  <a:off x="11082140" y="2467252"/>
                  <a:ext cx="447068" cy="339706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AU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6" name="Rectangle 173">
                  <a:extLst>
                    <a:ext uri="{FF2B5EF4-FFF2-40B4-BE49-F238E27FC236}">
                      <a16:creationId xmlns:a16="http://schemas.microsoft.com/office/drawing/2014/main" id="{0BF38FEB-0E14-46A8-BC44-AF6E78240A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2140" y="2467252"/>
                  <a:ext cx="447068" cy="339706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7" name="Straight Arrow Connector 174">
              <a:extLst>
                <a:ext uri="{FF2B5EF4-FFF2-40B4-BE49-F238E27FC236}">
                  <a16:creationId xmlns:a16="http://schemas.microsoft.com/office/drawing/2014/main" id="{FD22364D-D291-4860-AD02-78888592CF4B}"/>
                </a:ext>
              </a:extLst>
            </p:cNvPr>
            <p:cNvCxnSpPr>
              <a:cxnSpLocks/>
              <a:stCxn id="551" idx="2"/>
            </p:cNvCxnSpPr>
            <p:nvPr/>
          </p:nvCxnSpPr>
          <p:spPr>
            <a:xfrm>
              <a:off x="9615927" y="2352564"/>
              <a:ext cx="43019" cy="10679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Arrow Connector 175">
              <a:extLst>
                <a:ext uri="{FF2B5EF4-FFF2-40B4-BE49-F238E27FC236}">
                  <a16:creationId xmlns:a16="http://schemas.microsoft.com/office/drawing/2014/main" id="{CE6AE2E0-F88A-461D-83BF-AA038767F247}"/>
                </a:ext>
              </a:extLst>
            </p:cNvPr>
            <p:cNvCxnSpPr>
              <a:cxnSpLocks/>
              <a:stCxn id="555" idx="2"/>
              <a:endCxn id="415" idx="0"/>
            </p:cNvCxnSpPr>
            <p:nvPr/>
          </p:nvCxnSpPr>
          <p:spPr>
            <a:xfrm>
              <a:off x="10390205" y="2352565"/>
              <a:ext cx="276336" cy="11393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Arrow Connector 176">
              <a:extLst>
                <a:ext uri="{FF2B5EF4-FFF2-40B4-BE49-F238E27FC236}">
                  <a16:creationId xmlns:a16="http://schemas.microsoft.com/office/drawing/2014/main" id="{2671C0DE-B6CD-45D0-8B63-ADD672A3B439}"/>
                </a:ext>
              </a:extLst>
            </p:cNvPr>
            <p:cNvCxnSpPr>
              <a:cxnSpLocks/>
              <a:stCxn id="556" idx="2"/>
              <a:endCxn id="415" idx="0"/>
            </p:cNvCxnSpPr>
            <p:nvPr/>
          </p:nvCxnSpPr>
          <p:spPr>
            <a:xfrm>
              <a:off x="10545471" y="2352565"/>
              <a:ext cx="121071" cy="11393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177">
              <a:extLst>
                <a:ext uri="{FF2B5EF4-FFF2-40B4-BE49-F238E27FC236}">
                  <a16:creationId xmlns:a16="http://schemas.microsoft.com/office/drawing/2014/main" id="{3A379A9C-1072-4B2C-8C2A-F883BCAD2663}"/>
                </a:ext>
              </a:extLst>
            </p:cNvPr>
            <p:cNvCxnSpPr>
              <a:cxnSpLocks/>
              <a:stCxn id="557" idx="2"/>
              <a:endCxn id="415" idx="0"/>
            </p:cNvCxnSpPr>
            <p:nvPr/>
          </p:nvCxnSpPr>
          <p:spPr>
            <a:xfrm flipH="1">
              <a:off x="10666541" y="2352565"/>
              <a:ext cx="36658" cy="11393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Arrow Connector 178">
              <a:extLst>
                <a:ext uri="{FF2B5EF4-FFF2-40B4-BE49-F238E27FC236}">
                  <a16:creationId xmlns:a16="http://schemas.microsoft.com/office/drawing/2014/main" id="{2057172F-50E7-47BE-8DE2-301FA3C89D17}"/>
                </a:ext>
              </a:extLst>
            </p:cNvPr>
            <p:cNvCxnSpPr>
              <a:cxnSpLocks/>
              <a:stCxn id="558" idx="2"/>
              <a:endCxn id="416" idx="0"/>
            </p:cNvCxnSpPr>
            <p:nvPr/>
          </p:nvCxnSpPr>
          <p:spPr>
            <a:xfrm>
              <a:off x="11002998" y="2352566"/>
              <a:ext cx="302676" cy="114686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Arrow Connector 179">
              <a:extLst>
                <a:ext uri="{FF2B5EF4-FFF2-40B4-BE49-F238E27FC236}">
                  <a16:creationId xmlns:a16="http://schemas.microsoft.com/office/drawing/2014/main" id="{44DFF685-B0D8-4442-83F0-0EF27B06E06F}"/>
                </a:ext>
              </a:extLst>
            </p:cNvPr>
            <p:cNvCxnSpPr>
              <a:cxnSpLocks/>
              <a:stCxn id="449" idx="2"/>
              <a:endCxn id="416" idx="0"/>
            </p:cNvCxnSpPr>
            <p:nvPr/>
          </p:nvCxnSpPr>
          <p:spPr>
            <a:xfrm flipH="1">
              <a:off x="11305674" y="2352565"/>
              <a:ext cx="4998" cy="114687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3" name="Group 180">
              <a:extLst>
                <a:ext uri="{FF2B5EF4-FFF2-40B4-BE49-F238E27FC236}">
                  <a16:creationId xmlns:a16="http://schemas.microsoft.com/office/drawing/2014/main" id="{AC21A07E-D111-4542-BEC0-114BD05D523C}"/>
                </a:ext>
              </a:extLst>
            </p:cNvPr>
            <p:cNvGrpSpPr/>
            <p:nvPr/>
          </p:nvGrpSpPr>
          <p:grpSpPr>
            <a:xfrm>
              <a:off x="10311063" y="2224118"/>
              <a:ext cx="471278" cy="128448"/>
              <a:chOff x="2604039" y="4188419"/>
              <a:chExt cx="1616519" cy="333375"/>
            </a:xfrm>
            <a:solidFill>
              <a:srgbClr val="DEEBF6"/>
            </a:solidFill>
          </p:grpSpPr>
          <p:sp>
            <p:nvSpPr>
              <p:cNvPr id="555" name="Rectangle 181">
                <a:extLst>
                  <a:ext uri="{FF2B5EF4-FFF2-40B4-BE49-F238E27FC236}">
                    <a16:creationId xmlns:a16="http://schemas.microsoft.com/office/drawing/2014/main" id="{91E73D20-CEA1-4664-996C-AE5221BB3A5E}"/>
                  </a:ext>
                </a:extLst>
              </p:cNvPr>
              <p:cNvSpPr/>
              <p:nvPr/>
            </p:nvSpPr>
            <p:spPr>
              <a:xfrm>
                <a:off x="2604039" y="4188419"/>
                <a:ext cx="542925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56" name="Rectangle 182">
                <a:extLst>
                  <a:ext uri="{FF2B5EF4-FFF2-40B4-BE49-F238E27FC236}">
                    <a16:creationId xmlns:a16="http://schemas.microsoft.com/office/drawing/2014/main" id="{F1C1B211-0990-450C-8BC5-DB18B902DF3F}"/>
                  </a:ext>
                </a:extLst>
              </p:cNvPr>
              <p:cNvSpPr/>
              <p:nvPr/>
            </p:nvSpPr>
            <p:spPr>
              <a:xfrm>
                <a:off x="3136613" y="4188419"/>
                <a:ext cx="542925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557" name="Rectangle 183">
                <a:extLst>
                  <a:ext uri="{FF2B5EF4-FFF2-40B4-BE49-F238E27FC236}">
                    <a16:creationId xmlns:a16="http://schemas.microsoft.com/office/drawing/2014/main" id="{999C7744-7455-45C4-90E0-CFC64744A143}"/>
                  </a:ext>
                </a:extLst>
              </p:cNvPr>
              <p:cNvSpPr/>
              <p:nvPr/>
            </p:nvSpPr>
            <p:spPr>
              <a:xfrm>
                <a:off x="3677633" y="4188419"/>
                <a:ext cx="542925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</a:t>
                </a:r>
              </a:p>
            </p:txBody>
          </p:sp>
        </p:grpSp>
        <p:grpSp>
          <p:nvGrpSpPr>
            <p:cNvPr id="424" name="Group 184">
              <a:extLst>
                <a:ext uri="{FF2B5EF4-FFF2-40B4-BE49-F238E27FC236}">
                  <a16:creationId xmlns:a16="http://schemas.microsoft.com/office/drawing/2014/main" id="{B3EC7BAA-16B2-4E60-8FE0-74443014975F}"/>
                </a:ext>
              </a:extLst>
            </p:cNvPr>
            <p:cNvGrpSpPr/>
            <p:nvPr/>
          </p:nvGrpSpPr>
          <p:grpSpPr>
            <a:xfrm>
              <a:off x="9536784" y="2224118"/>
              <a:ext cx="632765" cy="128448"/>
              <a:chOff x="3730874" y="1963391"/>
              <a:chExt cx="1463040" cy="333375"/>
            </a:xfrm>
          </p:grpSpPr>
          <p:sp>
            <p:nvSpPr>
              <p:cNvPr id="551" name="Rectangle 185">
                <a:extLst>
                  <a:ext uri="{FF2B5EF4-FFF2-40B4-BE49-F238E27FC236}">
                    <a16:creationId xmlns:a16="http://schemas.microsoft.com/office/drawing/2014/main" id="{7A61C1E4-33A9-429A-964D-4E7BF6FACAEE}"/>
                  </a:ext>
                </a:extLst>
              </p:cNvPr>
              <p:cNvSpPr/>
              <p:nvPr/>
            </p:nvSpPr>
            <p:spPr>
              <a:xfrm>
                <a:off x="3730874" y="1963391"/>
                <a:ext cx="365974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52" name="Rectangle 186">
                <a:extLst>
                  <a:ext uri="{FF2B5EF4-FFF2-40B4-BE49-F238E27FC236}">
                    <a16:creationId xmlns:a16="http://schemas.microsoft.com/office/drawing/2014/main" id="{56CE4D24-F517-4E62-B69F-BF7B7F8CAFC1}"/>
                  </a:ext>
                </a:extLst>
              </p:cNvPr>
              <p:cNvSpPr/>
              <p:nvPr/>
            </p:nvSpPr>
            <p:spPr>
              <a:xfrm>
                <a:off x="4097490" y="1963391"/>
                <a:ext cx="365974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553" name="Rectangle 187">
                <a:extLst>
                  <a:ext uri="{FF2B5EF4-FFF2-40B4-BE49-F238E27FC236}">
                    <a16:creationId xmlns:a16="http://schemas.microsoft.com/office/drawing/2014/main" id="{A2EA91F9-DBA0-4506-BB63-53F28535DC75}"/>
                  </a:ext>
                </a:extLst>
              </p:cNvPr>
              <p:cNvSpPr/>
              <p:nvPr/>
            </p:nvSpPr>
            <p:spPr>
              <a:xfrm>
                <a:off x="4462180" y="1963391"/>
                <a:ext cx="365974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554" name="Rectangle 188">
                <a:extLst>
                  <a:ext uri="{FF2B5EF4-FFF2-40B4-BE49-F238E27FC236}">
                    <a16:creationId xmlns:a16="http://schemas.microsoft.com/office/drawing/2014/main" id="{3D229312-D099-457D-8CDB-6AE3B17C3EB8}"/>
                  </a:ext>
                </a:extLst>
              </p:cNvPr>
              <p:cNvSpPr/>
              <p:nvPr/>
            </p:nvSpPr>
            <p:spPr>
              <a:xfrm>
                <a:off x="4827940" y="1963391"/>
                <a:ext cx="365974" cy="333375"/>
              </a:xfrm>
              <a:prstGeom prst="rect">
                <a:avLst/>
              </a:prstGeom>
              <a:solidFill>
                <a:srgbClr val="CCDEF9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4</a:t>
                </a:r>
              </a:p>
            </p:txBody>
          </p:sp>
        </p:grpSp>
        <p:cxnSp>
          <p:nvCxnSpPr>
            <p:cNvPr id="425" name="Straight Arrow Connector 191">
              <a:extLst>
                <a:ext uri="{FF2B5EF4-FFF2-40B4-BE49-F238E27FC236}">
                  <a16:creationId xmlns:a16="http://schemas.microsoft.com/office/drawing/2014/main" id="{94B96CA1-7A2A-48F9-8CF1-F1FE42A5A86E}"/>
                </a:ext>
              </a:extLst>
            </p:cNvPr>
            <p:cNvCxnSpPr>
              <a:cxnSpLocks/>
              <a:stCxn id="552" idx="2"/>
            </p:cNvCxnSpPr>
            <p:nvPr/>
          </p:nvCxnSpPr>
          <p:spPr>
            <a:xfrm flipH="1">
              <a:off x="9658947" y="2352564"/>
              <a:ext cx="115542" cy="10679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Arrow Connector 192">
              <a:extLst>
                <a:ext uri="{FF2B5EF4-FFF2-40B4-BE49-F238E27FC236}">
                  <a16:creationId xmlns:a16="http://schemas.microsoft.com/office/drawing/2014/main" id="{5D497D4B-3B4F-43F8-BCD9-7D2ED00B6092}"/>
                </a:ext>
              </a:extLst>
            </p:cNvPr>
            <p:cNvCxnSpPr>
              <a:cxnSpLocks/>
              <a:stCxn id="553" idx="2"/>
              <a:endCxn id="414" idx="0"/>
            </p:cNvCxnSpPr>
            <p:nvPr/>
          </p:nvCxnSpPr>
          <p:spPr>
            <a:xfrm>
              <a:off x="9932216" y="2352565"/>
              <a:ext cx="185348" cy="11814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194">
              <a:extLst>
                <a:ext uri="{FF2B5EF4-FFF2-40B4-BE49-F238E27FC236}">
                  <a16:creationId xmlns:a16="http://schemas.microsoft.com/office/drawing/2014/main" id="{5E571D68-C93F-4730-97A2-791F61C7725C}"/>
                </a:ext>
              </a:extLst>
            </p:cNvPr>
            <p:cNvCxnSpPr>
              <a:cxnSpLocks/>
              <a:stCxn id="554" idx="2"/>
              <a:endCxn id="414" idx="0"/>
            </p:cNvCxnSpPr>
            <p:nvPr/>
          </p:nvCxnSpPr>
          <p:spPr>
            <a:xfrm>
              <a:off x="10090407" y="2352565"/>
              <a:ext cx="27157" cy="11814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Rectangle 199">
              <a:extLst>
                <a:ext uri="{FF2B5EF4-FFF2-40B4-BE49-F238E27FC236}">
                  <a16:creationId xmlns:a16="http://schemas.microsoft.com/office/drawing/2014/main" id="{05321ABA-03BB-4519-BF23-6A476E55868E}"/>
                </a:ext>
              </a:extLst>
            </p:cNvPr>
            <p:cNvSpPr/>
            <p:nvPr/>
          </p:nvSpPr>
          <p:spPr>
            <a:xfrm>
              <a:off x="10622685" y="1988875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</a:p>
          </p:txBody>
        </p:sp>
        <p:sp>
          <p:nvSpPr>
            <p:cNvPr id="429" name="Rectangle 200">
              <a:extLst>
                <a:ext uri="{FF2B5EF4-FFF2-40B4-BE49-F238E27FC236}">
                  <a16:creationId xmlns:a16="http://schemas.microsoft.com/office/drawing/2014/main" id="{44791E43-ECEB-45E2-ADAE-4C8D6AA4D7FF}"/>
                </a:ext>
              </a:extLst>
            </p:cNvPr>
            <p:cNvSpPr/>
            <p:nvPr/>
          </p:nvSpPr>
          <p:spPr>
            <a:xfrm>
              <a:off x="11565155" y="2231344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</a:p>
          </p:txBody>
        </p:sp>
        <p:cxnSp>
          <p:nvCxnSpPr>
            <p:cNvPr id="430" name="Straight Arrow Connector 202">
              <a:extLst>
                <a:ext uri="{FF2B5EF4-FFF2-40B4-BE49-F238E27FC236}">
                  <a16:creationId xmlns:a16="http://schemas.microsoft.com/office/drawing/2014/main" id="{0BCD5955-D2F7-4D64-8363-EBD861152CD0}"/>
                </a:ext>
              </a:extLst>
            </p:cNvPr>
            <p:cNvCxnSpPr>
              <a:cxnSpLocks/>
              <a:stCxn id="429" idx="2"/>
              <a:endCxn id="452" idx="0"/>
            </p:cNvCxnSpPr>
            <p:nvPr/>
          </p:nvCxnSpPr>
          <p:spPr>
            <a:xfrm>
              <a:off x="11644297" y="2359792"/>
              <a:ext cx="198877" cy="102181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203">
              <a:extLst>
                <a:ext uri="{FF2B5EF4-FFF2-40B4-BE49-F238E27FC236}">
                  <a16:creationId xmlns:a16="http://schemas.microsoft.com/office/drawing/2014/main" id="{CA4F4FCC-C90E-4D30-9BFF-0AAFD9DA86D0}"/>
                </a:ext>
              </a:extLst>
            </p:cNvPr>
            <p:cNvCxnSpPr>
              <a:cxnSpLocks/>
              <a:stCxn id="428" idx="2"/>
            </p:cNvCxnSpPr>
            <p:nvPr/>
          </p:nvCxnSpPr>
          <p:spPr>
            <a:xfrm>
              <a:off x="10701827" y="2117323"/>
              <a:ext cx="1011756" cy="109577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Rectangle 80">
              <a:extLst>
                <a:ext uri="{FF2B5EF4-FFF2-40B4-BE49-F238E27FC236}">
                  <a16:creationId xmlns:a16="http://schemas.microsoft.com/office/drawing/2014/main" id="{6419F99F-78D3-4809-B52F-8D060ECE684C}"/>
                </a:ext>
              </a:extLst>
            </p:cNvPr>
            <p:cNvSpPr/>
            <p:nvPr/>
          </p:nvSpPr>
          <p:spPr>
            <a:xfrm>
              <a:off x="7417071" y="1969738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3" name="Rectangle 81">
              <a:extLst>
                <a:ext uri="{FF2B5EF4-FFF2-40B4-BE49-F238E27FC236}">
                  <a16:creationId xmlns:a16="http://schemas.microsoft.com/office/drawing/2014/main" id="{136BEFB9-53E9-4A44-A8EB-4B1E4C626A84}"/>
                </a:ext>
              </a:extLst>
            </p:cNvPr>
            <p:cNvSpPr/>
            <p:nvPr/>
          </p:nvSpPr>
          <p:spPr>
            <a:xfrm>
              <a:off x="6421213" y="2204427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434" name="Straight Arrow Connector 90">
              <a:extLst>
                <a:ext uri="{FF2B5EF4-FFF2-40B4-BE49-F238E27FC236}">
                  <a16:creationId xmlns:a16="http://schemas.microsoft.com/office/drawing/2014/main" id="{E672D680-404B-4850-9932-A9E324CFBFFA}"/>
                </a:ext>
              </a:extLst>
            </p:cNvPr>
            <p:cNvCxnSpPr>
              <a:cxnSpLocks/>
              <a:stCxn id="403" idx="2"/>
              <a:endCxn id="404" idx="0"/>
            </p:cNvCxnSpPr>
            <p:nvPr/>
          </p:nvCxnSpPr>
          <p:spPr>
            <a:xfrm flipH="1">
              <a:off x="6168605" y="2333234"/>
              <a:ext cx="185040" cy="10722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93">
              <a:extLst>
                <a:ext uri="{FF2B5EF4-FFF2-40B4-BE49-F238E27FC236}">
                  <a16:creationId xmlns:a16="http://schemas.microsoft.com/office/drawing/2014/main" id="{B475BDC6-097F-4BBD-A176-6DF5699C8F77}"/>
                </a:ext>
              </a:extLst>
            </p:cNvPr>
            <p:cNvCxnSpPr>
              <a:cxnSpLocks/>
              <a:stCxn id="433" idx="2"/>
              <a:endCxn id="404" idx="0"/>
            </p:cNvCxnSpPr>
            <p:nvPr/>
          </p:nvCxnSpPr>
          <p:spPr>
            <a:xfrm flipH="1">
              <a:off x="6168605" y="2332875"/>
              <a:ext cx="331750" cy="107578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Rectangle 102">
              <a:extLst>
                <a:ext uri="{FF2B5EF4-FFF2-40B4-BE49-F238E27FC236}">
                  <a16:creationId xmlns:a16="http://schemas.microsoft.com/office/drawing/2014/main" id="{35CB3017-94FF-4705-A7A6-CA7787BB9A09}"/>
                </a:ext>
              </a:extLst>
            </p:cNvPr>
            <p:cNvSpPr/>
            <p:nvPr/>
          </p:nvSpPr>
          <p:spPr>
            <a:xfrm>
              <a:off x="7001732" y="2202858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</a:p>
          </p:txBody>
        </p:sp>
        <p:sp>
          <p:nvSpPr>
            <p:cNvPr id="437" name="Rectangle 113">
              <a:extLst>
                <a:ext uri="{FF2B5EF4-FFF2-40B4-BE49-F238E27FC236}">
                  <a16:creationId xmlns:a16="http://schemas.microsoft.com/office/drawing/2014/main" id="{882EDF0C-02A5-4BC4-97C5-C57D24BB279E}"/>
                </a:ext>
              </a:extLst>
            </p:cNvPr>
            <p:cNvSpPr/>
            <p:nvPr/>
          </p:nvSpPr>
          <p:spPr>
            <a:xfrm>
              <a:off x="7161167" y="2202858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8" name="Rectangle 137">
                  <a:extLst>
                    <a:ext uri="{FF2B5EF4-FFF2-40B4-BE49-F238E27FC236}">
                      <a16:creationId xmlns:a16="http://schemas.microsoft.com/office/drawing/2014/main" id="{A99B5A29-9109-4330-886D-38222D34E80C}"/>
                    </a:ext>
                  </a:extLst>
                </p:cNvPr>
                <p:cNvSpPr/>
                <p:nvPr/>
              </p:nvSpPr>
              <p:spPr>
                <a:xfrm>
                  <a:off x="6561899" y="2444899"/>
                  <a:ext cx="469342" cy="378300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AU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AU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38" name="Rectangle 137">
                  <a:extLst>
                    <a:ext uri="{FF2B5EF4-FFF2-40B4-BE49-F238E27FC236}">
                      <a16:creationId xmlns:a16="http://schemas.microsoft.com/office/drawing/2014/main" id="{A99B5A29-9109-4330-886D-38222D34E8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899" y="2444899"/>
                  <a:ext cx="469342" cy="37830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9" name="Straight Arrow Connector 144">
              <a:extLst>
                <a:ext uri="{FF2B5EF4-FFF2-40B4-BE49-F238E27FC236}">
                  <a16:creationId xmlns:a16="http://schemas.microsoft.com/office/drawing/2014/main" id="{8BC6B585-DEBF-467A-AB14-3F2B048850AA}"/>
                </a:ext>
              </a:extLst>
            </p:cNvPr>
            <p:cNvCxnSpPr>
              <a:cxnSpLocks/>
              <a:stCxn id="436" idx="2"/>
              <a:endCxn id="438" idx="0"/>
            </p:cNvCxnSpPr>
            <p:nvPr/>
          </p:nvCxnSpPr>
          <p:spPr>
            <a:xfrm flipH="1">
              <a:off x="6796570" y="2331306"/>
              <a:ext cx="284304" cy="11359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147">
              <a:extLst>
                <a:ext uri="{FF2B5EF4-FFF2-40B4-BE49-F238E27FC236}">
                  <a16:creationId xmlns:a16="http://schemas.microsoft.com/office/drawing/2014/main" id="{0793325D-AB62-4AFC-B15E-23DEC947E4F0}"/>
                </a:ext>
              </a:extLst>
            </p:cNvPr>
            <p:cNvCxnSpPr>
              <a:cxnSpLocks/>
              <a:stCxn id="437" idx="2"/>
              <a:endCxn id="438" idx="0"/>
            </p:cNvCxnSpPr>
            <p:nvPr/>
          </p:nvCxnSpPr>
          <p:spPr>
            <a:xfrm flipH="1">
              <a:off x="6796570" y="2331306"/>
              <a:ext cx="443739" cy="11359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Rectangle 167">
              <a:extLst>
                <a:ext uri="{FF2B5EF4-FFF2-40B4-BE49-F238E27FC236}">
                  <a16:creationId xmlns:a16="http://schemas.microsoft.com/office/drawing/2014/main" id="{275C093D-1E72-4793-A6E0-BCD98A01B62E}"/>
                </a:ext>
              </a:extLst>
            </p:cNvPr>
            <p:cNvSpPr/>
            <p:nvPr/>
          </p:nvSpPr>
          <p:spPr>
            <a:xfrm>
              <a:off x="7747319" y="2204470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442" name="Straight Arrow Connector 170">
              <a:extLst>
                <a:ext uri="{FF2B5EF4-FFF2-40B4-BE49-F238E27FC236}">
                  <a16:creationId xmlns:a16="http://schemas.microsoft.com/office/drawing/2014/main" id="{E49E84FC-5854-4103-87D2-F4F9FAAE213B}"/>
                </a:ext>
              </a:extLst>
            </p:cNvPr>
            <p:cNvCxnSpPr>
              <a:cxnSpLocks/>
              <a:stCxn id="441" idx="2"/>
              <a:endCxn id="393" idx="0"/>
            </p:cNvCxnSpPr>
            <p:nvPr/>
          </p:nvCxnSpPr>
          <p:spPr>
            <a:xfrm flipH="1">
              <a:off x="7734773" y="2332918"/>
              <a:ext cx="91687" cy="116504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Rectangle 189">
              <a:extLst>
                <a:ext uri="{FF2B5EF4-FFF2-40B4-BE49-F238E27FC236}">
                  <a16:creationId xmlns:a16="http://schemas.microsoft.com/office/drawing/2014/main" id="{D798B2C1-45B3-4311-A5AA-AE47CC587BB4}"/>
                </a:ext>
              </a:extLst>
            </p:cNvPr>
            <p:cNvSpPr/>
            <p:nvPr/>
          </p:nvSpPr>
          <p:spPr>
            <a:xfrm>
              <a:off x="8004183" y="2202770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444" name="Straight Arrow Connector 190">
              <a:extLst>
                <a:ext uri="{FF2B5EF4-FFF2-40B4-BE49-F238E27FC236}">
                  <a16:creationId xmlns:a16="http://schemas.microsoft.com/office/drawing/2014/main" id="{3D70A11C-3A8F-47F7-AC69-5E8B46D81992}"/>
                </a:ext>
              </a:extLst>
            </p:cNvPr>
            <p:cNvCxnSpPr>
              <a:cxnSpLocks/>
              <a:stCxn id="432" idx="2"/>
              <a:endCxn id="443" idx="0"/>
            </p:cNvCxnSpPr>
            <p:nvPr/>
          </p:nvCxnSpPr>
          <p:spPr>
            <a:xfrm>
              <a:off x="7496215" y="2098186"/>
              <a:ext cx="587111" cy="104584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Arrow Connector 195">
              <a:extLst>
                <a:ext uri="{FF2B5EF4-FFF2-40B4-BE49-F238E27FC236}">
                  <a16:creationId xmlns:a16="http://schemas.microsoft.com/office/drawing/2014/main" id="{14B3DC30-201F-4B4C-806F-09F6D5265409}"/>
                </a:ext>
              </a:extLst>
            </p:cNvPr>
            <p:cNvCxnSpPr>
              <a:cxnSpLocks/>
              <a:stCxn id="443" idx="2"/>
              <a:endCxn id="446" idx="0"/>
            </p:cNvCxnSpPr>
            <p:nvPr/>
          </p:nvCxnSpPr>
          <p:spPr>
            <a:xfrm>
              <a:off x="8083325" y="2331218"/>
              <a:ext cx="196393" cy="110629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6" name="Rectangle 201">
                  <a:extLst>
                    <a:ext uri="{FF2B5EF4-FFF2-40B4-BE49-F238E27FC236}">
                      <a16:creationId xmlns:a16="http://schemas.microsoft.com/office/drawing/2014/main" id="{87626B1D-95FD-4D1D-9589-73C56926CEF7}"/>
                    </a:ext>
                  </a:extLst>
                </p:cNvPr>
                <p:cNvSpPr/>
                <p:nvPr/>
              </p:nvSpPr>
              <p:spPr>
                <a:xfrm>
                  <a:off x="8045432" y="2441847"/>
                  <a:ext cx="468571" cy="384210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AU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AU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6" name="Rectangle 201">
                  <a:extLst>
                    <a:ext uri="{FF2B5EF4-FFF2-40B4-BE49-F238E27FC236}">
                      <a16:creationId xmlns:a16="http://schemas.microsoft.com/office/drawing/2014/main" id="{87626B1D-95FD-4D1D-9589-73C56926CE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5432" y="2441847"/>
                  <a:ext cx="468571" cy="38421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7" name="TextBox 205">
                  <a:extLst>
                    <a:ext uri="{FF2B5EF4-FFF2-40B4-BE49-F238E27FC236}">
                      <a16:creationId xmlns:a16="http://schemas.microsoft.com/office/drawing/2014/main" id="{DE9297AA-8DD4-4162-9E76-307625D1B8D0}"/>
                    </a:ext>
                  </a:extLst>
                </p:cNvPr>
                <p:cNvSpPr txBox="1"/>
                <p:nvPr/>
              </p:nvSpPr>
              <p:spPr>
                <a:xfrm>
                  <a:off x="7950578" y="1753138"/>
                  <a:ext cx="105320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altLang="zh-CN" sz="1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AU" altLang="zh-CN" sz="1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zh-CN" altLang="en-AU" sz="10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𝜂</m:t>
                            </m:r>
                            <m:r>
                              <a:rPr lang="en-US" altLang="zh-CN" sz="1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AU" altLang="zh-CN" sz="10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AU" altLang="zh-CN" sz="10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=90</m:t>
                        </m:r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7" name="TextBox 205">
                  <a:extLst>
                    <a:ext uri="{FF2B5EF4-FFF2-40B4-BE49-F238E27FC236}">
                      <a16:creationId xmlns:a16="http://schemas.microsoft.com/office/drawing/2014/main" id="{DE9297AA-8DD4-4162-9E76-307625D1B8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0578" y="1753138"/>
                  <a:ext cx="1053203" cy="246221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8" name="Rectangle 207">
              <a:extLst>
                <a:ext uri="{FF2B5EF4-FFF2-40B4-BE49-F238E27FC236}">
                  <a16:creationId xmlns:a16="http://schemas.microsoft.com/office/drawing/2014/main" id="{EAEC951D-F2B2-4515-B0AF-24359135702A}"/>
                </a:ext>
              </a:extLst>
            </p:cNvPr>
            <p:cNvSpPr/>
            <p:nvPr/>
          </p:nvSpPr>
          <p:spPr>
            <a:xfrm>
              <a:off x="11719465" y="2231344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</a:p>
          </p:txBody>
        </p:sp>
        <p:sp>
          <p:nvSpPr>
            <p:cNvPr id="449" name="Rectangle 208">
              <a:extLst>
                <a:ext uri="{FF2B5EF4-FFF2-40B4-BE49-F238E27FC236}">
                  <a16:creationId xmlns:a16="http://schemas.microsoft.com/office/drawing/2014/main" id="{31755056-A1A6-405C-AD5E-13F2D2660B80}"/>
                </a:ext>
              </a:extLst>
            </p:cNvPr>
            <p:cNvSpPr/>
            <p:nvPr/>
          </p:nvSpPr>
          <p:spPr>
            <a:xfrm>
              <a:off x="11231530" y="2224117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" name="Rectangle 209">
                  <a:extLst>
                    <a:ext uri="{FF2B5EF4-FFF2-40B4-BE49-F238E27FC236}">
                      <a16:creationId xmlns:a16="http://schemas.microsoft.com/office/drawing/2014/main" id="{598D4F35-225A-451D-BB2B-6D7A265FD2C3}"/>
                    </a:ext>
                  </a:extLst>
                </p:cNvPr>
                <p:cNvSpPr/>
                <p:nvPr/>
              </p:nvSpPr>
              <p:spPr>
                <a:xfrm>
                  <a:off x="9562766" y="2466230"/>
                  <a:ext cx="232291" cy="354730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0" name="Rectangle 209">
                  <a:extLst>
                    <a:ext uri="{FF2B5EF4-FFF2-40B4-BE49-F238E27FC236}">
                      <a16:creationId xmlns:a16="http://schemas.microsoft.com/office/drawing/2014/main" id="{598D4F35-225A-451D-BB2B-6D7A265FD2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2766" y="2466230"/>
                  <a:ext cx="232291" cy="35473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1" name="Straight Arrow Connector 212">
              <a:extLst>
                <a:ext uri="{FF2B5EF4-FFF2-40B4-BE49-F238E27FC236}">
                  <a16:creationId xmlns:a16="http://schemas.microsoft.com/office/drawing/2014/main" id="{61E9AA9D-D667-4DC4-8507-0122E286EAEC}"/>
                </a:ext>
              </a:extLst>
            </p:cNvPr>
            <p:cNvCxnSpPr>
              <a:cxnSpLocks/>
              <a:stCxn id="559" idx="2"/>
              <a:endCxn id="416" idx="0"/>
            </p:cNvCxnSpPr>
            <p:nvPr/>
          </p:nvCxnSpPr>
          <p:spPr>
            <a:xfrm>
              <a:off x="11157307" y="2352566"/>
              <a:ext cx="148367" cy="114686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2" name="Rectangle 213">
                  <a:extLst>
                    <a:ext uri="{FF2B5EF4-FFF2-40B4-BE49-F238E27FC236}">
                      <a16:creationId xmlns:a16="http://schemas.microsoft.com/office/drawing/2014/main" id="{DE5A5E95-A077-466F-BF6B-19F323140669}"/>
                    </a:ext>
                  </a:extLst>
                </p:cNvPr>
                <p:cNvSpPr/>
                <p:nvPr/>
              </p:nvSpPr>
              <p:spPr>
                <a:xfrm>
                  <a:off x="11642130" y="2461973"/>
                  <a:ext cx="402088" cy="339706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00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2" name="Rectangle 213">
                  <a:extLst>
                    <a:ext uri="{FF2B5EF4-FFF2-40B4-BE49-F238E27FC236}">
                      <a16:creationId xmlns:a16="http://schemas.microsoft.com/office/drawing/2014/main" id="{DE5A5E95-A077-466F-BF6B-19F3231406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2130" y="2461973"/>
                  <a:ext cx="402088" cy="339706"/>
                </a:xfrm>
                <a:prstGeom prst="rect">
                  <a:avLst/>
                </a:prstGeom>
                <a:blipFill>
                  <a:blip r:embed="rId40"/>
                  <a:stretch>
                    <a:fillRect r="-1471"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3" name="Straight Arrow Connector 214">
              <a:extLst>
                <a:ext uri="{FF2B5EF4-FFF2-40B4-BE49-F238E27FC236}">
                  <a16:creationId xmlns:a16="http://schemas.microsoft.com/office/drawing/2014/main" id="{C47C26F5-8C57-4961-AE4F-D372BCA534F8}"/>
                </a:ext>
              </a:extLst>
            </p:cNvPr>
            <p:cNvCxnSpPr>
              <a:cxnSpLocks/>
              <a:stCxn id="448" idx="2"/>
              <a:endCxn id="452" idx="0"/>
            </p:cNvCxnSpPr>
            <p:nvPr/>
          </p:nvCxnSpPr>
          <p:spPr>
            <a:xfrm>
              <a:off x="11798606" y="2359792"/>
              <a:ext cx="44568" cy="102181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Arrow Connector 193">
              <a:extLst>
                <a:ext uri="{FF2B5EF4-FFF2-40B4-BE49-F238E27FC236}">
                  <a16:creationId xmlns:a16="http://schemas.microsoft.com/office/drawing/2014/main" id="{1EC819AA-9E17-40FD-BFCB-BD5016D08653}"/>
                </a:ext>
              </a:extLst>
            </p:cNvPr>
            <p:cNvCxnSpPr>
              <a:cxnSpLocks/>
              <a:stCxn id="406" idx="3"/>
              <a:endCxn id="393" idx="1"/>
            </p:cNvCxnSpPr>
            <p:nvPr/>
          </p:nvCxnSpPr>
          <p:spPr>
            <a:xfrm>
              <a:off x="7401867" y="2632141"/>
              <a:ext cx="100841" cy="299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Arrow Connector 196">
              <a:extLst>
                <a:ext uri="{FF2B5EF4-FFF2-40B4-BE49-F238E27FC236}">
                  <a16:creationId xmlns:a16="http://schemas.microsoft.com/office/drawing/2014/main" id="{FCABDA21-4030-422E-96BA-47557D80F886}"/>
                </a:ext>
              </a:extLst>
            </p:cNvPr>
            <p:cNvCxnSpPr>
              <a:cxnSpLocks/>
              <a:stCxn id="450" idx="3"/>
              <a:endCxn id="414" idx="1"/>
            </p:cNvCxnSpPr>
            <p:nvPr/>
          </p:nvCxnSpPr>
          <p:spPr>
            <a:xfrm flipV="1">
              <a:off x="9795057" y="2640350"/>
              <a:ext cx="91913" cy="3244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2" name="矩形 531"/>
                <p:cNvSpPr/>
                <p:nvPr/>
              </p:nvSpPr>
              <p:spPr>
                <a:xfrm>
                  <a:off x="6783394" y="2858029"/>
                  <a:ext cx="459485" cy="2612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AU" sz="1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𝜂</m:t>
                      </m:r>
                    </m:oMath>
                  </a14:m>
                  <a:r>
                    <a:rPr lang="en-US" altLang="zh-CN" sz="1000" dirty="0" smtClean="0"/>
                    <a:t>-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1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000" b="0" i="1" dirty="0" smtClean="0">
                              <a:latin typeface="Cambria Math" panose="02040503050406030204" pitchFamily="18" charset="0"/>
                            </a:rPr>
                            <m:t>𝑝𝑎</m:t>
                          </m:r>
                        </m:sub>
                        <m:sup>
                          <m:r>
                            <a:rPr lang="en-US" altLang="zh-CN" sz="10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a14:m>
                  <a:endParaRPr lang="zh-CN" altLang="en-US" sz="1000" dirty="0"/>
                </a:p>
              </p:txBody>
            </p:sp>
          </mc:Choice>
          <mc:Fallback xmlns="">
            <p:sp>
              <p:nvSpPr>
                <p:cNvPr id="532" name="矩形 5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394" y="2858029"/>
                  <a:ext cx="459485" cy="261225"/>
                </a:xfrm>
                <a:prstGeom prst="rect">
                  <a:avLst/>
                </a:prstGeom>
                <a:blipFill>
                  <a:blip r:embed="rId41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3" name="矩形 532"/>
                <p:cNvSpPr/>
                <p:nvPr/>
              </p:nvSpPr>
              <p:spPr>
                <a:xfrm>
                  <a:off x="10554753" y="2856011"/>
                  <a:ext cx="459485" cy="2612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AU" sz="100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𝜂</m:t>
                      </m:r>
                    </m:oMath>
                  </a14:m>
                  <a:r>
                    <a:rPr lang="en-US" altLang="zh-CN" sz="1000" dirty="0">
                      <a:solidFill>
                        <a:prstClr val="black"/>
                      </a:solidFill>
                    </a:rPr>
                    <a:t>-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1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𝑝𝑎</m:t>
                          </m:r>
                        </m:sub>
                        <m:sup>
                          <m:r>
                            <a:rPr lang="en-US" altLang="zh-CN" sz="1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a14:m>
                  <a:endParaRPr lang="zh-CN" altLang="en-US" sz="1000" dirty="0"/>
                </a:p>
              </p:txBody>
            </p:sp>
          </mc:Choice>
          <mc:Fallback xmlns="">
            <p:sp>
              <p:nvSpPr>
                <p:cNvPr id="533" name="矩形 5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4753" y="2856011"/>
                  <a:ext cx="459485" cy="261225"/>
                </a:xfrm>
                <a:prstGeom prst="rect">
                  <a:avLst/>
                </a:prstGeom>
                <a:blipFill>
                  <a:blip r:embed="rId42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4" name="矩形 533"/>
              <p:cNvSpPr/>
              <p:nvPr/>
            </p:nvSpPr>
            <p:spPr>
              <a:xfrm>
                <a:off x="10609325" y="4177686"/>
                <a:ext cx="459485" cy="2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AU" sz="100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1000" dirty="0">
                    <a:solidFill>
                      <a:prstClr val="black"/>
                    </a:solidFill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  <m:sup>
                        <m:r>
                          <a:rPr lang="en-US" altLang="zh-CN" sz="1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534" name="矩形 5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325" y="4177686"/>
                <a:ext cx="459485" cy="261225"/>
              </a:xfrm>
              <a:prstGeom prst="rect">
                <a:avLst/>
              </a:prstGeom>
              <a:blipFill>
                <a:blip r:embed="rId43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5" name="矩形 534"/>
              <p:cNvSpPr/>
              <p:nvPr/>
            </p:nvSpPr>
            <p:spPr>
              <a:xfrm>
                <a:off x="10269008" y="5427124"/>
                <a:ext cx="459485" cy="2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AU" sz="100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1000" dirty="0">
                    <a:solidFill>
                      <a:prstClr val="black"/>
                    </a:solidFill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  <m:sup>
                        <m:r>
                          <a:rPr lang="en-US" altLang="zh-CN" sz="1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535" name="矩形 5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008" y="5427124"/>
                <a:ext cx="459485" cy="261225"/>
              </a:xfrm>
              <a:prstGeom prst="rect">
                <a:avLst/>
              </a:prstGeom>
              <a:blipFill>
                <a:blip r:embed="rId4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6" name="矩形 535"/>
              <p:cNvSpPr/>
              <p:nvPr/>
            </p:nvSpPr>
            <p:spPr>
              <a:xfrm>
                <a:off x="7092612" y="4179095"/>
                <a:ext cx="459485" cy="2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AU" sz="1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1000" dirty="0" smtClean="0"/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000" b="0" i="1" dirty="0" smtClean="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  <m:sup>
                        <m:r>
                          <a:rPr lang="en-US" altLang="zh-CN" sz="10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536" name="矩形 5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612" y="4179095"/>
                <a:ext cx="459485" cy="261225"/>
              </a:xfrm>
              <a:prstGeom prst="rect">
                <a:avLst/>
              </a:prstGeom>
              <a:blipFill>
                <a:blip r:embed="rId4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7" name="矩形 536"/>
              <p:cNvSpPr/>
              <p:nvPr/>
            </p:nvSpPr>
            <p:spPr>
              <a:xfrm>
                <a:off x="7358152" y="5394782"/>
                <a:ext cx="459485" cy="2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AU" sz="10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1000" dirty="0" smtClean="0"/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000" b="0" i="1" dirty="0" smtClean="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  <m:sup>
                        <m:r>
                          <a:rPr lang="en-US" altLang="zh-CN" sz="10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537" name="矩形 5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152" y="5394782"/>
                <a:ext cx="459485" cy="261225"/>
              </a:xfrm>
              <a:prstGeom prst="rect">
                <a:avLst/>
              </a:prstGeom>
              <a:blipFill>
                <a:blip r:embed="rId46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9" name="组合 608"/>
          <p:cNvGrpSpPr/>
          <p:nvPr/>
        </p:nvGrpSpPr>
        <p:grpSpPr>
          <a:xfrm>
            <a:off x="9976746" y="4616314"/>
            <a:ext cx="1027717" cy="817340"/>
            <a:chOff x="9970958" y="4620165"/>
            <a:chExt cx="1027717" cy="817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4" name="Rectangle 324">
                  <a:extLst>
                    <a:ext uri="{FF2B5EF4-FFF2-40B4-BE49-F238E27FC236}">
                      <a16:creationId xmlns:a16="http://schemas.microsoft.com/office/drawing/2014/main" id="{6A0FEA1B-2B47-464C-8706-D8DFC15268BD}"/>
                    </a:ext>
                  </a:extLst>
                </p:cNvPr>
                <p:cNvSpPr/>
                <p:nvPr/>
              </p:nvSpPr>
              <p:spPr>
                <a:xfrm>
                  <a:off x="10539442" y="5118455"/>
                  <a:ext cx="459233" cy="319050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AU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4" name="Rectangle 324">
                  <a:extLst>
                    <a:ext uri="{FF2B5EF4-FFF2-40B4-BE49-F238E27FC236}">
                      <a16:creationId xmlns:a16="http://schemas.microsoft.com/office/drawing/2014/main" id="{6A0FEA1B-2B47-464C-8706-D8DFC15268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9442" y="5118455"/>
                  <a:ext cx="459233" cy="319050"/>
                </a:xfrm>
                <a:prstGeom prst="rect">
                  <a:avLst/>
                </a:prstGeom>
                <a:blipFill>
                  <a:blip r:embed="rId17"/>
                  <a:stretch>
                    <a:fillRect b="-3704"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3" name="Straight Arrow Connector 325">
              <a:extLst>
                <a:ext uri="{FF2B5EF4-FFF2-40B4-BE49-F238E27FC236}">
                  <a16:creationId xmlns:a16="http://schemas.microsoft.com/office/drawing/2014/main" id="{9D3209D1-6216-499A-8AFE-78CFCB5EA807}"/>
                </a:ext>
              </a:extLst>
            </p:cNvPr>
            <p:cNvCxnSpPr>
              <a:cxnSpLocks/>
              <a:stCxn id="604" idx="2"/>
            </p:cNvCxnSpPr>
            <p:nvPr/>
          </p:nvCxnSpPr>
          <p:spPr>
            <a:xfrm>
              <a:off x="10050100" y="4981102"/>
              <a:ext cx="124624" cy="14070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" name="Rectangle 329">
              <a:extLst>
                <a:ext uri="{FF2B5EF4-FFF2-40B4-BE49-F238E27FC236}">
                  <a16:creationId xmlns:a16="http://schemas.microsoft.com/office/drawing/2014/main" id="{C671BE6E-6F59-4220-B26B-373C2E913F79}"/>
                </a:ext>
              </a:extLst>
            </p:cNvPr>
            <p:cNvSpPr/>
            <p:nvPr/>
          </p:nvSpPr>
          <p:spPr>
            <a:xfrm>
              <a:off x="9970958" y="4852654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</a:p>
          </p:txBody>
        </p:sp>
        <p:cxnSp>
          <p:nvCxnSpPr>
            <p:cNvPr id="605" name="Straight Arrow Connector 320">
              <a:extLst>
                <a:ext uri="{FF2B5EF4-FFF2-40B4-BE49-F238E27FC236}">
                  <a16:creationId xmlns:a16="http://schemas.microsoft.com/office/drawing/2014/main" id="{46B2FA13-1464-4663-9FA5-84B1DCAE20C1}"/>
                </a:ext>
              </a:extLst>
            </p:cNvPr>
            <p:cNvCxnSpPr>
              <a:cxnSpLocks/>
              <a:stCxn id="606" idx="2"/>
            </p:cNvCxnSpPr>
            <p:nvPr/>
          </p:nvCxnSpPr>
          <p:spPr>
            <a:xfrm>
              <a:off x="10576991" y="4748613"/>
              <a:ext cx="159435" cy="10679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6" name="Rectangle 322">
              <a:extLst>
                <a:ext uri="{FF2B5EF4-FFF2-40B4-BE49-F238E27FC236}">
                  <a16:creationId xmlns:a16="http://schemas.microsoft.com/office/drawing/2014/main" id="{A96647C6-12FB-4281-9615-F772C795CA49}"/>
                </a:ext>
              </a:extLst>
            </p:cNvPr>
            <p:cNvSpPr/>
            <p:nvPr/>
          </p:nvSpPr>
          <p:spPr>
            <a:xfrm>
              <a:off x="10497849" y="4620165"/>
              <a:ext cx="158284" cy="128448"/>
            </a:xfrm>
            <a:prstGeom prst="rect">
              <a:avLst/>
            </a:prstGeom>
            <a:solidFill>
              <a:srgbClr val="DEEBF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</a:p>
          </p:txBody>
        </p:sp>
        <p:cxnSp>
          <p:nvCxnSpPr>
            <p:cNvPr id="607" name="Straight Arrow Connector 326">
              <a:extLst>
                <a:ext uri="{FF2B5EF4-FFF2-40B4-BE49-F238E27FC236}">
                  <a16:creationId xmlns:a16="http://schemas.microsoft.com/office/drawing/2014/main" id="{92B4254F-5E47-4DA3-9393-5EF60CFF7C21}"/>
                </a:ext>
              </a:extLst>
            </p:cNvPr>
            <p:cNvCxnSpPr>
              <a:cxnSpLocks/>
              <a:stCxn id="608" idx="2"/>
            </p:cNvCxnSpPr>
            <p:nvPr/>
          </p:nvCxnSpPr>
          <p:spPr>
            <a:xfrm>
              <a:off x="10691928" y="4973030"/>
              <a:ext cx="80592" cy="149131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Rectangle 327">
              <a:extLst>
                <a:ext uri="{FF2B5EF4-FFF2-40B4-BE49-F238E27FC236}">
                  <a16:creationId xmlns:a16="http://schemas.microsoft.com/office/drawing/2014/main" id="{29E5CC95-FEF0-426A-A61C-14C89CF366D2}"/>
                </a:ext>
              </a:extLst>
            </p:cNvPr>
            <p:cNvSpPr/>
            <p:nvPr/>
          </p:nvSpPr>
          <p:spPr>
            <a:xfrm>
              <a:off x="10612786" y="4844582"/>
              <a:ext cx="158284" cy="128448"/>
            </a:xfrm>
            <a:prstGeom prst="rect">
              <a:avLst/>
            </a:prstGeom>
            <a:solidFill>
              <a:srgbClr val="CCDEF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2" name="Rectangle 366">
                <a:extLst>
                  <a:ext uri="{FF2B5EF4-FFF2-40B4-BE49-F238E27FC236}">
                    <a16:creationId xmlns:a16="http://schemas.microsoft.com/office/drawing/2014/main" id="{55D815AD-E80A-42B7-A05F-6ADDF50FD678}"/>
                  </a:ext>
                </a:extLst>
              </p:cNvPr>
              <p:cNvSpPr/>
              <p:nvPr/>
            </p:nvSpPr>
            <p:spPr>
              <a:xfrm>
                <a:off x="7145307" y="3818716"/>
                <a:ext cx="454898" cy="346166"/>
              </a:xfrm>
              <a:prstGeom prst="rect">
                <a:avLst/>
              </a:prstGeom>
              <a:solidFill>
                <a:srgbClr val="EBEB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2" name="Rectangle 366">
                <a:extLst>
                  <a:ext uri="{FF2B5EF4-FFF2-40B4-BE49-F238E27FC236}">
                    <a16:creationId xmlns:a16="http://schemas.microsoft.com/office/drawing/2014/main" id="{55D815AD-E80A-42B7-A05F-6ADDF50FD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307" y="3818716"/>
                <a:ext cx="454898" cy="346166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9" name="组合 618"/>
          <p:cNvGrpSpPr/>
          <p:nvPr/>
        </p:nvGrpSpPr>
        <p:grpSpPr>
          <a:xfrm>
            <a:off x="9616077" y="3821965"/>
            <a:ext cx="795683" cy="347808"/>
            <a:chOff x="8008951" y="6266658"/>
            <a:chExt cx="795683" cy="3478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3" name="Rectangle 297">
                  <a:extLst>
                    <a:ext uri="{FF2B5EF4-FFF2-40B4-BE49-F238E27FC236}">
                      <a16:creationId xmlns:a16="http://schemas.microsoft.com/office/drawing/2014/main" id="{DB2B35D4-365B-4269-B5D1-608564090AD6}"/>
                    </a:ext>
                  </a:extLst>
                </p:cNvPr>
                <p:cNvSpPr/>
                <p:nvPr/>
              </p:nvSpPr>
              <p:spPr>
                <a:xfrm>
                  <a:off x="8008951" y="6266658"/>
                  <a:ext cx="233815" cy="345934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3" name="Rectangle 297">
                  <a:extLst>
                    <a:ext uri="{FF2B5EF4-FFF2-40B4-BE49-F238E27FC236}">
                      <a16:creationId xmlns:a16="http://schemas.microsoft.com/office/drawing/2014/main" id="{DB2B35D4-365B-4269-B5D1-608564090A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951" y="6266658"/>
                  <a:ext cx="233815" cy="345934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" name="Rectangle 363">
                  <a:extLst>
                    <a:ext uri="{FF2B5EF4-FFF2-40B4-BE49-F238E27FC236}">
                      <a16:creationId xmlns:a16="http://schemas.microsoft.com/office/drawing/2014/main" id="{4F53C19E-9E38-40A3-9B26-CC3F1C88F940}"/>
                    </a:ext>
                  </a:extLst>
                </p:cNvPr>
                <p:cNvSpPr/>
                <p:nvPr/>
              </p:nvSpPr>
              <p:spPr>
                <a:xfrm>
                  <a:off x="8345401" y="6268532"/>
                  <a:ext cx="459233" cy="345934"/>
                </a:xfrm>
                <a:prstGeom prst="rect">
                  <a:avLst/>
                </a:prstGeom>
                <a:solidFill>
                  <a:srgbClr val="EBEBFF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AU" sz="1000" i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AU" sz="1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0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AU" sz="10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000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4" name="Rectangle 363">
                  <a:extLst>
                    <a:ext uri="{FF2B5EF4-FFF2-40B4-BE49-F238E27FC236}">
                      <a16:creationId xmlns:a16="http://schemas.microsoft.com/office/drawing/2014/main" id="{4F53C19E-9E38-40A3-9B26-CC3F1C88F9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401" y="6268532"/>
                  <a:ext cx="459233" cy="345934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5" name="Straight Arrow Connector 197">
              <a:extLst>
                <a:ext uri="{FF2B5EF4-FFF2-40B4-BE49-F238E27FC236}">
                  <a16:creationId xmlns:a16="http://schemas.microsoft.com/office/drawing/2014/main" id="{EDE857A0-FB7C-41D5-8F24-DB02D2DBE28E}"/>
                </a:ext>
              </a:extLst>
            </p:cNvPr>
            <p:cNvCxnSpPr>
              <a:cxnSpLocks/>
              <a:stCxn id="613" idx="3"/>
              <a:endCxn id="614" idx="1"/>
            </p:cNvCxnSpPr>
            <p:nvPr/>
          </p:nvCxnSpPr>
          <p:spPr>
            <a:xfrm>
              <a:off x="8242765" y="6439625"/>
              <a:ext cx="102636" cy="1874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6" name="Rectangle 331">
                <a:extLst>
                  <a:ext uri="{FF2B5EF4-FFF2-40B4-BE49-F238E27FC236}">
                    <a16:creationId xmlns:a16="http://schemas.microsoft.com/office/drawing/2014/main" id="{82AFDECA-2EE4-42D6-A442-215010306E50}"/>
                  </a:ext>
                </a:extLst>
              </p:cNvPr>
              <p:cNvSpPr/>
              <p:nvPr/>
            </p:nvSpPr>
            <p:spPr>
              <a:xfrm>
                <a:off x="7653139" y="5095471"/>
                <a:ext cx="459233" cy="318124"/>
              </a:xfrm>
              <a:prstGeom prst="rect">
                <a:avLst/>
              </a:prstGeom>
              <a:solidFill>
                <a:srgbClr val="EBEB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 sz="10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AU" sz="1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6" name="Rectangle 331">
                <a:extLst>
                  <a:ext uri="{FF2B5EF4-FFF2-40B4-BE49-F238E27FC236}">
                    <a16:creationId xmlns:a16="http://schemas.microsoft.com/office/drawing/2014/main" id="{82AFDECA-2EE4-42D6-A442-215010306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139" y="5095471"/>
                <a:ext cx="459233" cy="318124"/>
              </a:xfrm>
              <a:prstGeom prst="rect">
                <a:avLst/>
              </a:prstGeom>
              <a:blipFill>
                <a:blip r:embed="rId50"/>
                <a:stretch>
                  <a:fillRect b="-3704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8" name="Rectangle 323">
                <a:extLst>
                  <a:ext uri="{FF2B5EF4-FFF2-40B4-BE49-F238E27FC236}">
                    <a16:creationId xmlns:a16="http://schemas.microsoft.com/office/drawing/2014/main" id="{D8F8A3B8-BCB4-415E-AF72-889AC8A2EE7B}"/>
                  </a:ext>
                </a:extLst>
              </p:cNvPr>
              <p:cNvSpPr/>
              <p:nvPr/>
            </p:nvSpPr>
            <p:spPr>
              <a:xfrm>
                <a:off x="9950895" y="5118098"/>
                <a:ext cx="459233" cy="318124"/>
              </a:xfrm>
              <a:prstGeom prst="rect">
                <a:avLst/>
              </a:prstGeom>
              <a:solidFill>
                <a:srgbClr val="EBEBFF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1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1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AU" sz="1000" i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1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000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8" name="Rectangle 323">
                <a:extLst>
                  <a:ext uri="{FF2B5EF4-FFF2-40B4-BE49-F238E27FC236}">
                    <a16:creationId xmlns:a16="http://schemas.microsoft.com/office/drawing/2014/main" id="{D8F8A3B8-BCB4-415E-AF72-889AC8A2E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895" y="5118098"/>
                <a:ext cx="459233" cy="318124"/>
              </a:xfrm>
              <a:prstGeom prst="rect">
                <a:avLst/>
              </a:prstGeom>
              <a:blipFill>
                <a:blip r:embed="rId51"/>
                <a:stretch>
                  <a:fillRect b="-3704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3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 animBg="1"/>
      <p:bldP spid="616" grpId="0" animBg="1"/>
      <p:bldP spid="6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Bottom-up Sub-index Construction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𝐵𝑈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2078" t="-27848" b="-29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6A7A99-C0DA-4832-85AC-A49177177B1D}"/>
                  </a:ext>
                </a:extLst>
              </p:cNvPr>
              <p:cNvSpPr txBox="1"/>
              <p:nvPr/>
            </p:nvSpPr>
            <p:spPr>
              <a:xfrm>
                <a:off x="942976" y="1295120"/>
                <a:ext cx="10374312" cy="3912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i="0" u="none" strike="noStrike" baseline="0" dirty="0" smtClean="0"/>
                  <a:t>Step1: </a:t>
                </a:r>
                <a:r>
                  <a:rPr lang="en-US" altLang="zh-CN" sz="2400" dirty="0"/>
                  <a:t>S</a:t>
                </a:r>
                <a:r>
                  <a:rPr lang="en-US" altLang="zh-CN" sz="2400" dirty="0" smtClean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as </a:t>
                </a:r>
                <a:r>
                  <a:rPr lang="en-US" altLang="zh-CN" sz="2400" dirty="0"/>
                  <a:t>the </a:t>
                </a:r>
                <a:r>
                  <a:rPr lang="en-US" altLang="zh-CN" sz="2400" dirty="0" smtClean="0"/>
                  <a:t>maximum value </a:t>
                </a:r>
                <a:r>
                  <a:rPr lang="en-US" altLang="zh-CN" sz="2400" dirty="0" err="1"/>
                  <a:t>s.t</a:t>
                </a:r>
                <a:r>
                  <a:rPr lang="en-US" altLang="zh-CN" sz="2400" dirty="0" err="1" smtClean="0"/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-</a:t>
                </a:r>
                <a:r>
                  <a:rPr lang="en-US" altLang="zh-CN" sz="2400" dirty="0" smtClean="0"/>
                  <a:t>core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altLang="zh-CN" sz="2400" dirty="0" smtClean="0"/>
                  <a:t>. </a:t>
                </a:r>
                <a:r>
                  <a:rPr lang="en-US" altLang="zh-CN" sz="2400" dirty="0"/>
                  <a:t>Then, for </a:t>
                </a:r>
                <a:br>
                  <a:rPr lang="en-US" altLang="zh-CN" sz="2400" dirty="0"/>
                </a:b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∈[1,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 smtClean="0"/>
                  <a:t>, we first </a:t>
                </a:r>
                <a:r>
                  <a:rPr lang="en-US" altLang="zh-CN" sz="2400" dirty="0"/>
                  <a:t>obtain the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-core using </a:t>
                </a:r>
                <a:r>
                  <a:rPr lang="en-US" altLang="zh-CN" sz="24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.</a:t>
                </a:r>
              </a:p>
              <a:p>
                <a:endParaRPr lang="en-US" altLang="zh-CN" sz="2400" b="0" i="0" u="none" strike="noStrike" baseline="0" dirty="0"/>
              </a:p>
              <a:p>
                <a:r>
                  <a:rPr lang="en-US" altLang="zh-CN" sz="2400" b="1" dirty="0" smtClean="0"/>
                  <a:t>Step2:</a:t>
                </a:r>
                <a:r>
                  <a:rPr lang="en-US" altLang="zh-CN" sz="2400" dirty="0" smtClean="0"/>
                  <a:t> Then, we </a:t>
                </a:r>
                <a:r>
                  <a:rPr lang="en-US" altLang="zh-CN" sz="2400" dirty="0"/>
                  <a:t>follow a peeling paradigm </a:t>
                </a:r>
                <a:r>
                  <a:rPr lang="en-US" altLang="zh-CN" sz="2400" dirty="0" smtClean="0"/>
                  <a:t>to compute </a:t>
                </a:r>
                <a:r>
                  <a:rPr lang="en-US" altLang="zh-CN" sz="2400" dirty="0"/>
                  <a:t>the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400" dirty="0" smtClean="0"/>
                  <a:t>-</a:t>
                </a:r>
                <a:r>
                  <a:rPr lang="en-US" altLang="zh-CN" sz="2400" dirty="0"/>
                  <a:t>offsets of the upper vertices and update </a:t>
                </a:r>
                <a:r>
                  <a:rPr lang="en-US" altLang="zh-CN" sz="2400" dirty="0" smtClean="0"/>
                  <a:t>some </a:t>
                </a:r>
                <a14:m>
                  <m:oMath xmlns:m="http://schemas.openxmlformats.org/officeDocument/2006/math"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400" dirty="0" smtClean="0"/>
                  <a:t>-offsets </a:t>
                </a:r>
                <a:r>
                  <a:rPr lang="en-US" altLang="zh-CN" sz="2400" dirty="0"/>
                  <a:t>of the lower vertices. In each iteration, we remove </a:t>
                </a:r>
                <a:r>
                  <a:rPr lang="en-US" altLang="zh-CN" sz="2400" dirty="0" smtClean="0"/>
                  <a:t>the vertices </a:t>
                </a:r>
                <a:r>
                  <a:rPr lang="en-US" altLang="zh-CN" sz="2400" dirty="0"/>
                  <a:t>if their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sz="2400" dirty="0"/>
                  <a:t>-degrees do not satisfy the degree constraint. Similarly, we </a:t>
                </a:r>
                <a:r>
                  <a:rPr lang="en-US" altLang="zh-CN" sz="2400" dirty="0" smtClean="0"/>
                  <a:t>run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from 1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altLang="zh-CN" sz="2400" dirty="0"/>
                  <a:t> to compute the remaining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400" dirty="0" smtClean="0"/>
                  <a:t>-offsets.</a:t>
                </a:r>
                <a:endParaRPr lang="en-US" altLang="zh-CN" sz="2400" b="1" dirty="0" smtClean="0"/>
              </a:p>
              <a:p>
                <a:endParaRPr lang="en-US" altLang="zh-CN" sz="2400" b="1" dirty="0" smtClean="0"/>
              </a:p>
              <a:p>
                <a:r>
                  <a:rPr lang="en-US" altLang="zh-CN" sz="2400" b="1" dirty="0" smtClean="0"/>
                  <a:t>Step3:  </a:t>
                </a:r>
                <a:r>
                  <a:rPr lang="en-US" altLang="zh-CN" sz="2400" dirty="0" smtClean="0"/>
                  <a:t>After that, we </a:t>
                </a:r>
                <a:r>
                  <a:rPr lang="en-US" altLang="zh-CN" sz="2400" dirty="0"/>
                  <a:t>organize </a:t>
                </a:r>
                <a:r>
                  <a:rPr lang="en-US" altLang="zh-CN" sz="2400" dirty="0" smtClean="0"/>
                  <a:t>the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400" dirty="0"/>
                  <a:t>-offsets </a:t>
                </a:r>
                <a:r>
                  <a:rPr lang="en-US" altLang="zh-CN" sz="2400" dirty="0" smtClean="0"/>
                  <a:t> into </a:t>
                </a:r>
                <a:r>
                  <a:rPr lang="en-US" altLang="zh-CN" sz="2400" dirty="0"/>
                  <a:t>the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sz="2400" dirty="0"/>
                  <a:t>-index and combine </a:t>
                </a:r>
                <a:r>
                  <a:rPr lang="en-US" altLang="zh-CN" sz="2400" dirty="0" smtClean="0"/>
                  <a:t>the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sz="2400" dirty="0"/>
                  <a:t>-index </a:t>
                </a:r>
                <a:r>
                  <a:rPr lang="en-US" altLang="zh-CN" sz="2400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.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6A7A99-C0DA-4832-85AC-A49177177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6" y="1295120"/>
                <a:ext cx="10374312" cy="3912866"/>
              </a:xfrm>
              <a:prstGeom prst="rect">
                <a:avLst/>
              </a:prstGeom>
              <a:blipFill>
                <a:blip r:embed="rId4"/>
                <a:stretch>
                  <a:fillRect l="-940" t="-1090" r="-59" b="-20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/>
              <p:nvPr/>
            </p:nvSpPr>
            <p:spPr>
              <a:xfrm>
                <a:off x="942976" y="5763938"/>
                <a:ext cx="5380893" cy="427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Time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complexity: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0" lang="en-US" altLang="zh-CN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6" y="5763938"/>
                <a:ext cx="5380893" cy="427296"/>
              </a:xfrm>
              <a:prstGeom prst="rect">
                <a:avLst/>
              </a:prstGeom>
              <a:blipFill>
                <a:blip r:embed="rId5"/>
                <a:stretch>
                  <a:fillRect l="-1814" t="-20000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Top-down Sub-index Construction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𝑇𝐷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2078" t="-27848" b="-29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6A7A99-C0DA-4832-85AC-A49177177B1D}"/>
                  </a:ext>
                </a:extLst>
              </p:cNvPr>
              <p:cNvSpPr txBox="1"/>
              <p:nvPr/>
            </p:nvSpPr>
            <p:spPr>
              <a:xfrm>
                <a:off x="479685" y="913901"/>
                <a:ext cx="10893959" cy="5078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i="0" u="none" strike="noStrike" baseline="0" dirty="0" smtClean="0"/>
                  <a:t>Step1:</a:t>
                </a:r>
                <a:r>
                  <a:rPr lang="en-US" altLang="zh-CN" sz="2400" b="1" i="0" u="none" strike="noStrike" dirty="0" smtClean="0"/>
                  <a:t> </a:t>
                </a:r>
                <a:r>
                  <a:rPr lang="en-US" altLang="zh-CN" sz="2400" dirty="0" smtClean="0"/>
                  <a:t>Fo</a:t>
                </a:r>
                <a:r>
                  <a:rPr lang="en-US" altLang="zh-CN" sz="2400" dirty="0"/>
                  <a:t>r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∈[1,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400" dirty="0"/>
                  <a:t>, </a:t>
                </a:r>
                <a:r>
                  <a:rPr lang="en-US" altLang="zh-CN" sz="2400" dirty="0" smtClean="0"/>
                  <a:t>we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set </a:t>
                </a:r>
                <a:r>
                  <a:rPr lang="zh-CN" altLang="en-US" sz="2400" dirty="0" smtClean="0">
                    <a:solidFill>
                      <a:srgbClr val="FF0000"/>
                    </a:solidFill>
                  </a:rPr>
                  <a:t>𝛽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2400" dirty="0">
                            <a:solidFill>
                              <a:srgbClr val="FF0000"/>
                            </a:solidFill>
                          </a:rPr>
                          <m:t>𝛽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</a:rPr>
                  <a:t> to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1 </a:t>
                </a:r>
                <a:r>
                  <a:rPr lang="en-US" altLang="zh-CN" sz="2400" dirty="0" smtClean="0"/>
                  <a:t>to find </a:t>
                </a:r>
                <a:r>
                  <a:rPr lang="en-US" altLang="zh-CN" sz="2400" dirty="0"/>
                  <a:t>the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-cores.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2400" dirty="0"/>
                          <m:t>𝛽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maximal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value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such that the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 exists.</a:t>
                </a:r>
                <a:r>
                  <a:rPr lang="en-US" altLang="zh-CN" sz="2400" dirty="0" smtClean="0"/>
                  <a:t> </a:t>
                </a:r>
              </a:p>
              <a:p>
                <a:endParaRPr lang="en-US" altLang="zh-CN" sz="2400" dirty="0"/>
              </a:p>
              <a:p>
                <a:r>
                  <a:rPr lang="en-US" altLang="zh-CN" sz="2400" b="1" dirty="0" smtClean="0"/>
                  <a:t>Step2:</a:t>
                </a:r>
                <a:r>
                  <a:rPr lang="en-US" altLang="zh-CN" sz="2400" dirty="0" smtClean="0"/>
                  <a:t> In each iteration</a:t>
                </a:r>
                <a:r>
                  <a:rPr lang="en-US" altLang="zh-CN" sz="2400" dirty="0"/>
                  <a:t>, we first obtain the</a:t>
                </a:r>
                <a:r>
                  <a:rPr lang="en-US" altLang="zh-CN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 </a:t>
                </a:r>
                <a:r>
                  <a:rPr lang="en-US" altLang="zh-CN" sz="2400" dirty="0"/>
                  <a:t>from the deterministic</a:t>
                </a:r>
              </a:p>
              <a:p>
                <a:r>
                  <a:rPr lang="en-US" altLang="zh-CN" sz="2400" dirty="0" smtClean="0"/>
                  <a:t>graph of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since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⊆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Then, we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perform </a:t>
                </a: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sz="2400" dirty="0"/>
                  <a:t>-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𝑇𝐷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based on the 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generated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core.</a:t>
                </a:r>
              </a:p>
              <a:p>
                <a:endParaRPr lang="en-US" altLang="zh-CN" sz="2400" b="1" dirty="0" smtClean="0"/>
              </a:p>
              <a:p>
                <a:r>
                  <a:rPr lang="en-US" altLang="zh-CN" sz="2400" b="1" dirty="0" smtClean="0"/>
                  <a:t>Step3</a:t>
                </a:r>
                <a:r>
                  <a:rPr lang="en-US" altLang="zh-CN" sz="2400" b="1" dirty="0"/>
                  <a:t>:</a:t>
                </a:r>
                <a:r>
                  <a:rPr lang="zh-CN" altLang="en-US" sz="2400" dirty="0"/>
                  <a:t> </a:t>
                </a:r>
                <a:r>
                  <a:rPr lang="en-US" altLang="zh-CN" sz="2400" dirty="0" smtClean="0"/>
                  <a:t>After </a:t>
                </a:r>
                <a:r>
                  <a:rPr lang="en-US" altLang="zh-CN" sz="2400" dirty="0"/>
                  <a:t>that</a:t>
                </a:r>
                <a:r>
                  <a:rPr lang="en-US" altLang="zh-CN" sz="2400" dirty="0" smtClean="0"/>
                  <a:t>, we use the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similar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peeling approach </a:t>
                </a:r>
                <a:r>
                  <a:rPr lang="en-US" altLang="zh-CN" sz="2400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sz="2400" dirty="0"/>
                  <a:t>-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𝐵𝑈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to find the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core. </a:t>
                </a:r>
                <a:r>
                  <a:rPr lang="en-US" altLang="zh-CN" sz="2400" dirty="0" smtClean="0"/>
                  <a:t>Note </a:t>
                </a:r>
                <a:r>
                  <a:rPr lang="en-US" altLang="zh-CN" sz="2400" dirty="0"/>
                  <a:t>that when removing a lower vertex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400" dirty="0"/>
                  <a:t> that does not </a:t>
                </a:r>
                <a:r>
                  <a:rPr lang="en-US" altLang="zh-CN" sz="2400" dirty="0" smtClean="0"/>
                  <a:t>satisfy the </a:t>
                </a:r>
                <a:r>
                  <a:rPr lang="en-US" altLang="zh-CN" sz="2400" dirty="0"/>
                  <a:t>degree constraint, we only need to update the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 smtClean="0"/>
                  <a:t>-</a:t>
                </a:r>
                <a:r>
                  <a:rPr lang="en-US" altLang="zh-CN" sz="2400" dirty="0"/>
                  <a:t>degree </a:t>
                </a:r>
                <a:r>
                  <a:rPr lang="en-US" altLang="zh-CN" sz="2400" dirty="0" smtClean="0"/>
                  <a:t>of its </a:t>
                </a:r>
                <a:r>
                  <a:rPr lang="en-US" altLang="zh-CN" sz="2400" dirty="0"/>
                  <a:t>neighbor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zh-CN" alt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</m:d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zh-CN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400" dirty="0" smtClean="0"/>
                  <a:t>. This </a:t>
                </a:r>
                <a:r>
                  <a:rPr lang="en-US" altLang="zh-CN" sz="2400" dirty="0"/>
                  <a:t>rule also applies when removing an upper vertex</a:t>
                </a:r>
                <a:r>
                  <a:rPr lang="en-US" altLang="zh-CN" sz="2400" dirty="0" smtClean="0"/>
                  <a:t>.</a:t>
                </a:r>
              </a:p>
              <a:p>
                <a:endParaRPr lang="en-US" altLang="zh-CN" sz="2400" b="1" dirty="0" smtClean="0"/>
              </a:p>
              <a:p>
                <a:r>
                  <a:rPr lang="en-US" altLang="zh-CN" sz="2400" b="1" dirty="0" smtClean="0"/>
                  <a:t>Step4:</a:t>
                </a: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Organize </a:t>
                </a:r>
                <a:r>
                  <a:rPr lang="en-US" altLang="zh-CN" sz="2400" dirty="0"/>
                  <a:t>the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400" dirty="0"/>
                  <a:t>-offsets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into the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 smtClean="0"/>
                  <a:t>-</a:t>
                </a:r>
                <a:r>
                  <a:rPr lang="en-US" altLang="zh-CN" sz="2400" dirty="0"/>
                  <a:t>index.</a:t>
                </a:r>
                <a:endParaRPr lang="en-US" altLang="zh-CN" sz="2400" dirty="0" smtClean="0"/>
              </a:p>
              <a:p>
                <a:endParaRPr lang="en-US" altLang="zh-CN" sz="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6A7A99-C0DA-4832-85AC-A49177177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5" y="913901"/>
                <a:ext cx="10893959" cy="5078185"/>
              </a:xfrm>
              <a:prstGeom prst="rect">
                <a:avLst/>
              </a:prstGeom>
              <a:blipFill>
                <a:blip r:embed="rId4"/>
                <a:stretch>
                  <a:fillRect l="-895" t="-1080" r="-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/>
              <p:nvPr/>
            </p:nvSpPr>
            <p:spPr>
              <a:xfrm>
                <a:off x="479685" y="5972629"/>
                <a:ext cx="11077730" cy="885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kumimoji="0" lang="en-US" altLang="zh-CN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Time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complexity: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zh-CN" altLang="en-US" sz="2400" dirty="0"/>
                              <m:t>𝛽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4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is the maximum number of vertices that need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/>
                  <a:t>-</a:t>
                </a:r>
                <a:r>
                  <a:rPr lang="en-US" altLang="zh-CN" sz="2400" dirty="0" smtClean="0"/>
                  <a:t>degree updating in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coress.</a:t>
                </a:r>
                <a:endParaRPr lang="en-US" altLang="zh-CN" sz="2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BA64DFC-4E96-490A-9F6A-9FC21B85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5" y="5972629"/>
                <a:ext cx="11077730" cy="885371"/>
              </a:xfrm>
              <a:prstGeom prst="rect">
                <a:avLst/>
              </a:prstGeom>
              <a:blipFill>
                <a:blip r:embed="rId5"/>
                <a:stretch>
                  <a:fillRect l="-881" t="-9655" b="-1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5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Top-down Sub-index Construction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𝑇𝐷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096BA-28CE-8A41-8DF8-8EB07E474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2078" t="-27848" b="-29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6A7A99-C0DA-4832-85AC-A49177177B1D}"/>
                  </a:ext>
                </a:extLst>
              </p:cNvPr>
              <p:cNvSpPr txBox="1"/>
              <p:nvPr/>
            </p:nvSpPr>
            <p:spPr>
              <a:xfrm>
                <a:off x="186603" y="831891"/>
                <a:ext cx="11909044" cy="4288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i="0" u="none" strike="noStrike" baseline="0" dirty="0" smtClean="0"/>
                  <a:t>Example: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000" dirty="0"/>
                  <a:t>-</a:t>
                </a:r>
                <a:r>
                  <a:rPr lang="en-US" altLang="zh-CN" sz="2000" dirty="0" smtClean="0"/>
                  <a:t>index with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000" dirty="0"/>
                  <a:t>= </a:t>
                </a:r>
                <a:r>
                  <a:rPr lang="en-US" altLang="zh-CN" sz="2000" dirty="0" smtClean="0"/>
                  <a:t>0.096.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For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sz="2000" dirty="0" smtClean="0"/>
                  <a:t>set </a:t>
                </a:r>
                <a:r>
                  <a:rPr lang="zh-CN" altLang="en-US" sz="2000" dirty="0"/>
                  <a:t>𝛽</a:t>
                </a:r>
                <a:r>
                  <a:rPr lang="en-US" altLang="zh-CN" sz="20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2000" dirty="0">
                            <a:solidFill>
                              <a:srgbClr val="FF0000"/>
                            </a:solidFill>
                          </a:rPr>
                          <m:t>𝛽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. Whe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=1:</m:t>
                    </m:r>
                  </m:oMath>
                </a14:m>
                <a:endParaRPr lang="en-US" altLang="zh-CN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=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altLang="zh-CN" sz="2000" dirty="0" smtClean="0"/>
                  <a:t>: Since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1,4,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 smtClean="0"/>
                  <a:t>-</a:t>
                </a:r>
                <a:r>
                  <a:rPr lang="en-US" altLang="zh-CN" sz="2000" dirty="0"/>
                  <a:t>core does not exist, 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altLang="zh-CN" sz="2000" dirty="0" smtClean="0"/>
                  <a:t>.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=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altLang="zh-CN" sz="2000" dirty="0"/>
                  <a:t>: Compute from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1,3)</m:t>
                    </m:r>
                  </m:oMath>
                </a14:m>
                <a:r>
                  <a:rPr lang="en-US" altLang="zh-CN" sz="2000" dirty="0" smtClean="0"/>
                  <a:t>-core</a:t>
                </a:r>
                <a:r>
                  <a:rPr lang="en-US" altLang="zh-CN" sz="2000" dirty="0"/>
                  <a:t>.</a:t>
                </a:r>
                <a:r>
                  <a:rPr lang="en-US" altLang="zh-CN" sz="2000" dirty="0" smtClean="0"/>
                  <a:t> G</a:t>
                </a:r>
                <a:r>
                  <a:rPr lang="en-US" altLang="zh-CN" sz="2000" dirty="0" smtClean="0"/>
                  <a:t>et </a:t>
                </a:r>
                <a:r>
                  <a:rPr lang="en-US" altLang="zh-CN" sz="2000" dirty="0"/>
                  <a:t>the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000" i="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1,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altLang="zh-CN" sz="2000" i="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-</a:t>
                </a:r>
                <a:r>
                  <a:rPr lang="en-US" altLang="zh-CN" sz="2000" dirty="0"/>
                  <a:t>core </a:t>
                </a:r>
                <a:r>
                  <a:rPr lang="en-US" altLang="zh-CN" sz="2000" dirty="0" smtClean="0"/>
                  <a:t>containing </a:t>
                </a:r>
                <a:r>
                  <a:rPr lang="en-US" altLang="zh-CN" sz="2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{u</a:t>
                </a:r>
                <a:r>
                  <a:rPr lang="en-US" altLang="zh-CN" sz="2000" baseline="-25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1</a:t>
                </a:r>
                <a:r>
                  <a:rPr lang="en-US" altLang="zh-CN" sz="2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,u</a:t>
                </a:r>
                <a:r>
                  <a:rPr lang="en-US" altLang="zh-CN" sz="2000" baseline="-25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2</a:t>
                </a:r>
                <a:r>
                  <a:rPr lang="en-US" altLang="zh-CN" sz="2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,u</a:t>
                </a:r>
                <a:r>
                  <a:rPr lang="en-US" altLang="zh-CN" sz="2000" baseline="-25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3</a:t>
                </a:r>
                <a:r>
                  <a:rPr lang="en-US" altLang="zh-CN" sz="2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,u</a:t>
                </a:r>
                <a:r>
                  <a:rPr lang="en-US" altLang="zh-CN" sz="2000" baseline="-25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4</a:t>
                </a:r>
                <a:r>
                  <a:rPr lang="en-US" altLang="zh-CN" sz="2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,v</a:t>
                </a:r>
                <a:r>
                  <a:rPr lang="en-US" altLang="zh-CN" sz="2000" baseline="-25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2</a:t>
                </a:r>
                <a:r>
                  <a:rPr lang="en-US" altLang="zh-CN" sz="2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,v</a:t>
                </a:r>
                <a:r>
                  <a:rPr lang="en-US" altLang="zh-CN" sz="2000" baseline="-25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4</a:t>
                </a:r>
                <a:r>
                  <a:rPr lang="en-US" altLang="zh-CN" sz="2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}</a:t>
                </a:r>
                <a:r>
                  <a:rPr lang="en-US" altLang="zh-CN" sz="2000" dirty="0" smtClean="0"/>
                  <a:t>. </a:t>
                </a:r>
                <a:r>
                  <a:rPr lang="en-US" altLang="zh-CN" sz="2000" dirty="0"/>
                  <a:t>Then</a:t>
                </a:r>
                <a:r>
                  <a:rPr lang="en-US" altLang="zh-CN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</m:d>
                    <m:r>
                      <a:rPr lang="en-US" altLang="zh-CN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=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altLang="zh-CN" sz="2000" dirty="0" smtClean="0"/>
                  <a:t>: </a:t>
                </a:r>
                <a:r>
                  <a:rPr lang="en-US" altLang="zh-CN" sz="2000" dirty="0"/>
                  <a:t>C</a:t>
                </a:r>
                <a:r>
                  <a:rPr lang="en-US" altLang="zh-CN" sz="2000" dirty="0" smtClean="0"/>
                  <a:t>ompute from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(1,2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/>
                  <a:t>-core. </a:t>
                </a:r>
                <a:r>
                  <a:rPr lang="en-US" altLang="zh-CN" sz="2000" dirty="0"/>
                  <a:t>S</a:t>
                </a:r>
                <a:r>
                  <a:rPr lang="en-US" altLang="zh-CN" sz="2000" dirty="0" smtClean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altLang="zh-CN" sz="2000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altLang="zh-CN" sz="2000" dirty="0" smtClean="0"/>
                  <a:t> Note </a:t>
                </a:r>
                <a:r>
                  <a:rPr lang="en-US" altLang="zh-CN" sz="2000" dirty="0"/>
                  <a:t>that when removing the vertices violating the </a:t>
                </a:r>
                <a:r>
                  <a:rPr lang="en-US" altLang="zh-CN" sz="2000" dirty="0" smtClean="0"/>
                  <a:t>degree constraints</a:t>
                </a:r>
                <a:r>
                  <a:rPr lang="en-US" altLang="zh-CN" sz="2000" dirty="0"/>
                  <a:t>, we do not update the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000" dirty="0"/>
                  <a:t>-degrees of their </a:t>
                </a:r>
                <a:r>
                  <a:rPr lang="en-US" altLang="zh-CN" sz="2000" dirty="0" smtClean="0"/>
                  <a:t>neighbors in </a:t>
                </a:r>
                <a:r>
                  <a:rPr lang="en-US" altLang="zh-CN" sz="2000" dirty="0"/>
                  <a:t>the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1,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-core. </a:t>
                </a:r>
                <a:endParaRPr lang="en-US" altLang="zh-CN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err="1" smtClean="0"/>
                  <a:t>Eg</a:t>
                </a:r>
                <a:r>
                  <a:rPr lang="en-US" altLang="zh-CN" sz="2000" dirty="0" smtClean="0"/>
                  <a:t>. When removing </a:t>
                </a:r>
                <a:r>
                  <a:rPr lang="en-US" altLang="zh-CN" sz="2000" dirty="0" smtClean="0"/>
                  <a:t>v</a:t>
                </a:r>
                <a:r>
                  <a:rPr lang="en-US" altLang="zh-CN" sz="2000" baseline="-25000" dirty="0" smtClean="0"/>
                  <a:t>1</a:t>
                </a:r>
                <a:r>
                  <a:rPr lang="en-US" altLang="zh-CN" sz="2000" dirty="0" smtClean="0"/>
                  <a:t>, </a:t>
                </a:r>
                <a:r>
                  <a:rPr lang="en-US" altLang="zh-CN" sz="2000" dirty="0"/>
                  <a:t>we skip updating the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000" dirty="0"/>
                  <a:t>-degree </a:t>
                </a:r>
                <a:r>
                  <a:rPr lang="en-US" altLang="zh-CN" sz="2000" dirty="0" smtClean="0"/>
                  <a:t>of u</a:t>
                </a:r>
                <a:r>
                  <a:rPr lang="en-US" altLang="zh-CN" sz="2000" baseline="-25000" dirty="0" smtClean="0"/>
                  <a:t>1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since u</a:t>
                </a:r>
                <a:r>
                  <a:rPr lang="en-US" altLang="zh-CN" sz="2000" baseline="-25000" dirty="0"/>
                  <a:t>1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1,3,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-core.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</a:rPr>
                  <a:t> = 1</a:t>
                </a:r>
                <a:r>
                  <a:rPr lang="en-US" altLang="zh-CN" sz="2000" dirty="0"/>
                  <a:t>:</a:t>
                </a:r>
                <a:r>
                  <a:rPr lang="en-US" altLang="zh-CN" sz="2000" dirty="0" smtClean="0"/>
                  <a:t> Compute </a:t>
                </a:r>
                <a:r>
                  <a:rPr lang="en-US" altLang="zh-CN" sz="2000" dirty="0"/>
                  <a:t>the (</a:t>
                </a:r>
                <a:r>
                  <a:rPr lang="en-US" altLang="zh-CN" sz="2000" dirty="0" smtClean="0"/>
                  <a:t>1,1,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000" dirty="0" smtClean="0"/>
                  <a:t>)-core </a:t>
                </a:r>
                <a:r>
                  <a:rPr lang="en-US" altLang="zh-CN" sz="2000" dirty="0"/>
                  <a:t>and </a:t>
                </a:r>
                <a:r>
                  <a:rPr lang="en-US" altLang="zh-CN" sz="2000" dirty="0" smtClean="0"/>
                  <a:t>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=1.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36A7A99-C0DA-4832-85AC-A49177177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03" y="831891"/>
                <a:ext cx="11909044" cy="4288290"/>
              </a:xfrm>
              <a:prstGeom prst="rect">
                <a:avLst/>
              </a:prstGeom>
              <a:blipFill>
                <a:blip r:embed="rId4"/>
                <a:stretch>
                  <a:fillRect l="-563" b="-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6712760" y="4860029"/>
            <a:ext cx="4604528" cy="1705323"/>
            <a:chOff x="6215948" y="4411729"/>
            <a:chExt cx="2957751" cy="1175517"/>
          </a:xfrm>
        </p:grpSpPr>
        <p:cxnSp>
          <p:nvCxnSpPr>
            <p:cNvPr id="8" name="Straight Connector 631">
              <a:extLst>
                <a:ext uri="{FF2B5EF4-FFF2-40B4-BE49-F238E27FC236}">
                  <a16:creationId xmlns:a16="http://schemas.microsoft.com/office/drawing/2014/main" id="{44622F51-E430-41C4-9E0C-410DEF6B3D66}"/>
                </a:ext>
              </a:extLst>
            </p:cNvPr>
            <p:cNvCxnSpPr>
              <a:cxnSpLocks/>
              <a:stCxn id="21" idx="4"/>
              <a:endCxn id="23" idx="0"/>
            </p:cNvCxnSpPr>
            <p:nvPr/>
          </p:nvCxnSpPr>
          <p:spPr>
            <a:xfrm>
              <a:off x="6694795" y="4672403"/>
              <a:ext cx="349270" cy="690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632">
              <a:extLst>
                <a:ext uri="{FF2B5EF4-FFF2-40B4-BE49-F238E27FC236}">
                  <a16:creationId xmlns:a16="http://schemas.microsoft.com/office/drawing/2014/main" id="{5906EDB5-94BA-4902-9B28-BCBE4126F82C}"/>
                </a:ext>
              </a:extLst>
            </p:cNvPr>
            <p:cNvCxnSpPr>
              <a:cxnSpLocks/>
              <a:stCxn id="17" idx="4"/>
              <a:endCxn id="22" idx="0"/>
            </p:cNvCxnSpPr>
            <p:nvPr/>
          </p:nvCxnSpPr>
          <p:spPr>
            <a:xfrm flipH="1">
              <a:off x="7674267" y="4672403"/>
              <a:ext cx="1094472" cy="6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633">
              <a:extLst>
                <a:ext uri="{FF2B5EF4-FFF2-40B4-BE49-F238E27FC236}">
                  <a16:creationId xmlns:a16="http://schemas.microsoft.com/office/drawing/2014/main" id="{9E4E4533-92A6-4335-BDEC-387652CCACA7}"/>
                </a:ext>
              </a:extLst>
            </p:cNvPr>
            <p:cNvCxnSpPr>
              <a:cxnSpLocks/>
              <a:stCxn id="21" idx="4"/>
              <a:endCxn id="22" idx="0"/>
            </p:cNvCxnSpPr>
            <p:nvPr/>
          </p:nvCxnSpPr>
          <p:spPr>
            <a:xfrm>
              <a:off x="6694795" y="4672403"/>
              <a:ext cx="979472" cy="6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24">
              <a:extLst>
                <a:ext uri="{FF2B5EF4-FFF2-40B4-BE49-F238E27FC236}">
                  <a16:creationId xmlns:a16="http://schemas.microsoft.com/office/drawing/2014/main" id="{BAD2F13B-35CC-4B4B-B152-482F5F0E7253}"/>
                </a:ext>
              </a:extLst>
            </p:cNvPr>
            <p:cNvCxnSpPr>
              <a:cxnSpLocks/>
              <a:stCxn id="16" idx="4"/>
              <a:endCxn id="22" idx="0"/>
            </p:cNvCxnSpPr>
            <p:nvPr/>
          </p:nvCxnSpPr>
          <p:spPr>
            <a:xfrm>
              <a:off x="7403834" y="4674884"/>
              <a:ext cx="270439" cy="6840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25">
              <a:extLst>
                <a:ext uri="{FF2B5EF4-FFF2-40B4-BE49-F238E27FC236}">
                  <a16:creationId xmlns:a16="http://schemas.microsoft.com/office/drawing/2014/main" id="{E312800D-5537-4771-B9E6-05DE52A5ABF0}"/>
                </a:ext>
              </a:extLst>
            </p:cNvPr>
            <p:cNvCxnSpPr>
              <a:cxnSpLocks/>
              <a:stCxn id="17" idx="4"/>
              <a:endCxn id="18" idx="0"/>
            </p:cNvCxnSpPr>
            <p:nvPr/>
          </p:nvCxnSpPr>
          <p:spPr>
            <a:xfrm flipH="1">
              <a:off x="8344712" y="4672409"/>
              <a:ext cx="424033" cy="69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626">
              <a:extLst>
                <a:ext uri="{FF2B5EF4-FFF2-40B4-BE49-F238E27FC236}">
                  <a16:creationId xmlns:a16="http://schemas.microsoft.com/office/drawing/2014/main" id="{E6D1C9E7-5665-4D5A-B0C1-2232C36014E4}"/>
                </a:ext>
              </a:extLst>
            </p:cNvPr>
            <p:cNvCxnSpPr>
              <a:cxnSpLocks/>
              <a:stCxn id="16" idx="4"/>
              <a:endCxn id="18" idx="0"/>
            </p:cNvCxnSpPr>
            <p:nvPr/>
          </p:nvCxnSpPr>
          <p:spPr>
            <a:xfrm>
              <a:off x="7403828" y="4674879"/>
              <a:ext cx="940878" cy="6923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27">
              <a:extLst>
                <a:ext uri="{FF2B5EF4-FFF2-40B4-BE49-F238E27FC236}">
                  <a16:creationId xmlns:a16="http://schemas.microsoft.com/office/drawing/2014/main" id="{369157F8-3019-4597-945D-6A3E52BE6E84}"/>
                </a:ext>
              </a:extLst>
            </p:cNvPr>
            <p:cNvCxnSpPr>
              <a:cxnSpLocks/>
              <a:stCxn id="16" idx="4"/>
              <a:endCxn id="23" idx="0"/>
            </p:cNvCxnSpPr>
            <p:nvPr/>
          </p:nvCxnSpPr>
          <p:spPr>
            <a:xfrm flipH="1">
              <a:off x="7044070" y="4674884"/>
              <a:ext cx="359763" cy="6877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30">
              <a:extLst>
                <a:ext uri="{FF2B5EF4-FFF2-40B4-BE49-F238E27FC236}">
                  <a16:creationId xmlns:a16="http://schemas.microsoft.com/office/drawing/2014/main" id="{0FDB8C0D-D971-42AB-A0B5-099AE68C8937}"/>
                </a:ext>
              </a:extLst>
            </p:cNvPr>
            <p:cNvCxnSpPr>
              <a:cxnSpLocks/>
              <a:stCxn id="17" idx="4"/>
              <a:endCxn id="19" idx="0"/>
            </p:cNvCxnSpPr>
            <p:nvPr/>
          </p:nvCxnSpPr>
          <p:spPr>
            <a:xfrm>
              <a:off x="8768744" y="4672409"/>
              <a:ext cx="239487" cy="6953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641">
              <a:extLst>
                <a:ext uri="{FF2B5EF4-FFF2-40B4-BE49-F238E27FC236}">
                  <a16:creationId xmlns:a16="http://schemas.microsoft.com/office/drawing/2014/main" id="{8C613E2E-85BE-4368-84E3-8CB75B1EE151}"/>
                </a:ext>
              </a:extLst>
            </p:cNvPr>
            <p:cNvSpPr/>
            <p:nvPr/>
          </p:nvSpPr>
          <p:spPr>
            <a:xfrm flipH="1">
              <a:off x="7294100" y="4455422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highlight>
                  <a:srgbClr val="000000"/>
                </a:highlight>
              </a:endParaRPr>
            </a:p>
          </p:txBody>
        </p:sp>
        <p:sp>
          <p:nvSpPr>
            <p:cNvPr id="17" name="Oval 643">
              <a:extLst>
                <a:ext uri="{FF2B5EF4-FFF2-40B4-BE49-F238E27FC236}">
                  <a16:creationId xmlns:a16="http://schemas.microsoft.com/office/drawing/2014/main" id="{EB2DD1C2-5EA3-4ADC-986D-A289F20CDD49}"/>
                </a:ext>
              </a:extLst>
            </p:cNvPr>
            <p:cNvSpPr/>
            <p:nvPr/>
          </p:nvSpPr>
          <p:spPr>
            <a:xfrm flipH="1">
              <a:off x="8660215" y="4452947"/>
              <a:ext cx="217059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18" name="Oval 649">
              <a:extLst>
                <a:ext uri="{FF2B5EF4-FFF2-40B4-BE49-F238E27FC236}">
                  <a16:creationId xmlns:a16="http://schemas.microsoft.com/office/drawing/2014/main" id="{D3DF6FE0-DE9C-4F5C-9B33-255E12B163E0}"/>
                </a:ext>
              </a:extLst>
            </p:cNvPr>
            <p:cNvSpPr/>
            <p:nvPr/>
          </p:nvSpPr>
          <p:spPr>
            <a:xfrm flipH="1">
              <a:off x="8234978" y="5367218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9" name="Oval 651">
              <a:extLst>
                <a:ext uri="{FF2B5EF4-FFF2-40B4-BE49-F238E27FC236}">
                  <a16:creationId xmlns:a16="http://schemas.microsoft.com/office/drawing/2014/main" id="{F9EAB752-4634-4E38-AC9C-BD6A538D6315}"/>
                </a:ext>
              </a:extLst>
            </p:cNvPr>
            <p:cNvSpPr/>
            <p:nvPr/>
          </p:nvSpPr>
          <p:spPr>
            <a:xfrm flipH="1">
              <a:off x="8898498" y="5367790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cxnSp>
          <p:nvCxnSpPr>
            <p:cNvPr id="20" name="Straight Connector 655">
              <a:extLst>
                <a:ext uri="{FF2B5EF4-FFF2-40B4-BE49-F238E27FC236}">
                  <a16:creationId xmlns:a16="http://schemas.microsoft.com/office/drawing/2014/main" id="{6475B652-5D96-4237-8D74-A62AB406C43A}"/>
                </a:ext>
              </a:extLst>
            </p:cNvPr>
            <p:cNvCxnSpPr>
              <a:cxnSpLocks/>
              <a:stCxn id="21" idx="4"/>
              <a:endCxn id="18" idx="0"/>
            </p:cNvCxnSpPr>
            <p:nvPr/>
          </p:nvCxnSpPr>
          <p:spPr>
            <a:xfrm>
              <a:off x="6694801" y="4672409"/>
              <a:ext cx="1649911" cy="6948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639">
              <a:extLst>
                <a:ext uri="{FF2B5EF4-FFF2-40B4-BE49-F238E27FC236}">
                  <a16:creationId xmlns:a16="http://schemas.microsoft.com/office/drawing/2014/main" id="{90BFB95D-3E70-43E6-AC53-015831E55E6C}"/>
                </a:ext>
              </a:extLst>
            </p:cNvPr>
            <p:cNvSpPr/>
            <p:nvPr/>
          </p:nvSpPr>
          <p:spPr>
            <a:xfrm flipH="1">
              <a:off x="6585067" y="4452947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22" name="Oval 647">
              <a:extLst>
                <a:ext uri="{FF2B5EF4-FFF2-40B4-BE49-F238E27FC236}">
                  <a16:creationId xmlns:a16="http://schemas.microsoft.com/office/drawing/2014/main" id="{699E7755-BBDE-4EE5-886A-A40D1940AB92}"/>
                </a:ext>
              </a:extLst>
            </p:cNvPr>
            <p:cNvSpPr/>
            <p:nvPr/>
          </p:nvSpPr>
          <p:spPr>
            <a:xfrm flipH="1">
              <a:off x="7564539" y="5358959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3" name="Oval 653">
              <a:extLst>
                <a:ext uri="{FF2B5EF4-FFF2-40B4-BE49-F238E27FC236}">
                  <a16:creationId xmlns:a16="http://schemas.microsoft.com/office/drawing/2014/main" id="{724F61F2-9266-4105-AA4E-579B33A0AE1E}"/>
                </a:ext>
              </a:extLst>
            </p:cNvPr>
            <p:cNvSpPr/>
            <p:nvPr/>
          </p:nvSpPr>
          <p:spPr>
            <a:xfrm flipH="1">
              <a:off x="6934337" y="5362607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4" name="Oval 656">
              <a:extLst>
                <a:ext uri="{FF2B5EF4-FFF2-40B4-BE49-F238E27FC236}">
                  <a16:creationId xmlns:a16="http://schemas.microsoft.com/office/drawing/2014/main" id="{2D4DFE96-A90B-43AA-B612-670544BAA2A1}"/>
                </a:ext>
              </a:extLst>
            </p:cNvPr>
            <p:cNvSpPr/>
            <p:nvPr/>
          </p:nvSpPr>
          <p:spPr>
            <a:xfrm flipH="1">
              <a:off x="6236249" y="5366017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5" name="Oval 751">
              <a:extLst>
                <a:ext uri="{FF2B5EF4-FFF2-40B4-BE49-F238E27FC236}">
                  <a16:creationId xmlns:a16="http://schemas.microsoft.com/office/drawing/2014/main" id="{E6564153-0C07-4A62-B1F3-3708E9C4D216}"/>
                </a:ext>
              </a:extLst>
            </p:cNvPr>
            <p:cNvSpPr/>
            <p:nvPr/>
          </p:nvSpPr>
          <p:spPr>
            <a:xfrm flipH="1">
              <a:off x="7933132" y="4456236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1" dirty="0">
                <a:latin typeface="Cambria Math" panose="02040503050406030204" pitchFamily="18" charset="0"/>
              </a:endParaRPr>
            </a:p>
          </p:txBody>
        </p:sp>
        <p:cxnSp>
          <p:nvCxnSpPr>
            <p:cNvPr id="26" name="Straight Connector 752">
              <a:extLst>
                <a:ext uri="{FF2B5EF4-FFF2-40B4-BE49-F238E27FC236}">
                  <a16:creationId xmlns:a16="http://schemas.microsoft.com/office/drawing/2014/main" id="{39315F21-CD8A-44E3-A1B5-4C4CC8A8B3D3}"/>
                </a:ext>
              </a:extLst>
            </p:cNvPr>
            <p:cNvCxnSpPr>
              <a:cxnSpLocks/>
              <a:stCxn id="21" idx="4"/>
            </p:cNvCxnSpPr>
            <p:nvPr/>
          </p:nvCxnSpPr>
          <p:spPr>
            <a:xfrm flipH="1">
              <a:off x="6338033" y="4672409"/>
              <a:ext cx="356762" cy="696303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/>
                <p:nvPr/>
              </p:nvSpPr>
              <p:spPr>
                <a:xfrm>
                  <a:off x="7260930" y="4411816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4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930" y="4411816"/>
                  <a:ext cx="320917" cy="258496"/>
                </a:xfrm>
                <a:prstGeom prst="rect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/>
                <p:nvPr/>
              </p:nvSpPr>
              <p:spPr>
                <a:xfrm>
                  <a:off x="6556587" y="4411816"/>
                  <a:ext cx="299923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5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587" y="4411816"/>
                  <a:ext cx="299923" cy="258496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/>
                <p:nvPr/>
              </p:nvSpPr>
              <p:spPr>
                <a:xfrm>
                  <a:off x="7890893" y="4411729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6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893" y="4411729"/>
                  <a:ext cx="320917" cy="258496"/>
                </a:xfrm>
                <a:prstGeom prst="rect">
                  <a:avLst/>
                </a:prstGeom>
                <a:blipFill>
                  <a:blip r:embed="rId7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/>
                <p:nvPr/>
              </p:nvSpPr>
              <p:spPr>
                <a:xfrm>
                  <a:off x="8609757" y="4412621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7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757" y="4412621"/>
                  <a:ext cx="320917" cy="258496"/>
                </a:xfrm>
                <a:prstGeom prst="rect">
                  <a:avLst/>
                </a:prstGeom>
                <a:blipFill>
                  <a:blip r:embed="rId8"/>
                  <a:stretch>
                    <a:fillRect b="-3077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/>
                <p:nvPr/>
              </p:nvSpPr>
              <p:spPr>
                <a:xfrm>
                  <a:off x="7535286" y="5318547"/>
                  <a:ext cx="281575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8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5286" y="5318547"/>
                  <a:ext cx="281575" cy="258496"/>
                </a:xfrm>
                <a:prstGeom prst="rect">
                  <a:avLst/>
                </a:prstGeom>
                <a:blipFill>
                  <a:blip r:embed="rId9"/>
                  <a:stretch>
                    <a:fillRect b="-46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/>
                <p:nvPr/>
              </p:nvSpPr>
              <p:spPr>
                <a:xfrm>
                  <a:off x="6900611" y="5314077"/>
                  <a:ext cx="298420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9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611" y="5314077"/>
                  <a:ext cx="298420" cy="258496"/>
                </a:xfrm>
                <a:prstGeom prst="rect">
                  <a:avLst/>
                </a:prstGeom>
                <a:blipFill>
                  <a:blip r:embed="rId10"/>
                  <a:stretch>
                    <a:fillRect b="-46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/>
                <p:nvPr/>
              </p:nvSpPr>
              <p:spPr>
                <a:xfrm>
                  <a:off x="6215948" y="5323575"/>
                  <a:ext cx="274475" cy="26074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0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948" y="5323575"/>
                  <a:ext cx="274475" cy="260748"/>
                </a:xfrm>
                <a:prstGeom prst="rect">
                  <a:avLst/>
                </a:prstGeom>
                <a:blipFill>
                  <a:blip r:embed="rId11"/>
                  <a:stretch>
                    <a:fillRect b="-15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/>
                <p:nvPr/>
              </p:nvSpPr>
              <p:spPr>
                <a:xfrm>
                  <a:off x="8191922" y="5318547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1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1922" y="5318547"/>
                  <a:ext cx="320917" cy="258496"/>
                </a:xfrm>
                <a:prstGeom prst="rect">
                  <a:avLst/>
                </a:prstGeom>
                <a:blipFill>
                  <a:blip r:embed="rId12"/>
                  <a:stretch>
                    <a:fillRect b="-3077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/>
                <p:nvPr/>
              </p:nvSpPr>
              <p:spPr>
                <a:xfrm>
                  <a:off x="8852782" y="5328178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2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2782" y="5328178"/>
                  <a:ext cx="320917" cy="258496"/>
                </a:xfrm>
                <a:prstGeom prst="rect">
                  <a:avLst/>
                </a:prstGeom>
                <a:blipFill>
                  <a:blip r:embed="rId13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/>
                <p:nvPr/>
              </p:nvSpPr>
              <p:spPr>
                <a:xfrm>
                  <a:off x="6285844" y="4886025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4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844" y="4886025"/>
                  <a:ext cx="347863" cy="198843"/>
                </a:xfrm>
                <a:prstGeom prst="rect">
                  <a:avLst/>
                </a:prstGeom>
                <a:blipFill>
                  <a:blip r:embed="rId14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1">
              <a:extLst>
                <a:ext uri="{FF2B5EF4-FFF2-40B4-BE49-F238E27FC236}">
                  <a16:creationId xmlns:a16="http://schemas.microsoft.com/office/drawing/2014/main" id="{E3C0BF5B-BD5C-4960-A116-9F6979221168}"/>
                </a:ext>
              </a:extLst>
            </p:cNvPr>
            <p:cNvCxnSpPr>
              <a:cxnSpLocks/>
              <a:stCxn id="25" idx="4"/>
              <a:endCxn id="18" idx="0"/>
            </p:cNvCxnSpPr>
            <p:nvPr/>
          </p:nvCxnSpPr>
          <p:spPr>
            <a:xfrm>
              <a:off x="8042860" y="4675692"/>
              <a:ext cx="301846" cy="69152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3">
              <a:extLst>
                <a:ext uri="{FF2B5EF4-FFF2-40B4-BE49-F238E27FC236}">
                  <a16:creationId xmlns:a16="http://schemas.microsoft.com/office/drawing/2014/main" id="{C68E6634-55CF-48C0-91C6-1723A3D2CA9C}"/>
                </a:ext>
              </a:extLst>
            </p:cNvPr>
            <p:cNvCxnSpPr>
              <a:cxnSpLocks/>
              <a:stCxn id="25" idx="4"/>
              <a:endCxn id="19" idx="0"/>
            </p:cNvCxnSpPr>
            <p:nvPr/>
          </p:nvCxnSpPr>
          <p:spPr>
            <a:xfrm>
              <a:off x="8042860" y="4675692"/>
              <a:ext cx="965366" cy="69209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/>
                <p:nvPr/>
              </p:nvSpPr>
              <p:spPr>
                <a:xfrm>
                  <a:off x="8829008" y="4900872"/>
                  <a:ext cx="308791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7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008" y="4900872"/>
                  <a:ext cx="308791" cy="198843"/>
                </a:xfrm>
                <a:prstGeom prst="rect">
                  <a:avLst/>
                </a:prstGeom>
                <a:blipFill>
                  <a:blip r:embed="rId15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/>
                <p:nvPr/>
              </p:nvSpPr>
              <p:spPr>
                <a:xfrm>
                  <a:off x="8563133" y="483406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.9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8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3133" y="4834060"/>
                  <a:ext cx="347863" cy="198843"/>
                </a:xfrm>
                <a:prstGeom prst="rect">
                  <a:avLst/>
                </a:prstGeom>
                <a:blipFill>
                  <a:blip r:embed="rId16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/>
                <p:nvPr/>
              </p:nvSpPr>
              <p:spPr>
                <a:xfrm>
                  <a:off x="6640955" y="4946313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9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955" y="4946313"/>
                  <a:ext cx="347863" cy="198843"/>
                </a:xfrm>
                <a:prstGeom prst="rect">
                  <a:avLst/>
                </a:prstGeom>
                <a:blipFill>
                  <a:blip r:embed="rId17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/>
                <p:nvPr/>
              </p:nvSpPr>
              <p:spPr>
                <a:xfrm>
                  <a:off x="6864487" y="461991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0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487" y="4619910"/>
                  <a:ext cx="347863" cy="198843"/>
                </a:xfrm>
                <a:prstGeom prst="rect">
                  <a:avLst/>
                </a:prstGeom>
                <a:blipFill>
                  <a:blip r:embed="rId14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/>
                <p:nvPr/>
              </p:nvSpPr>
              <p:spPr>
                <a:xfrm>
                  <a:off x="6911383" y="491016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1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1383" y="4910160"/>
                  <a:ext cx="347863" cy="198843"/>
                </a:xfrm>
                <a:prstGeom prst="rect">
                  <a:avLst/>
                </a:prstGeom>
                <a:blipFill>
                  <a:blip r:embed="rId18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/>
                <p:nvPr/>
              </p:nvSpPr>
              <p:spPr>
                <a:xfrm>
                  <a:off x="7111154" y="4660203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.6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2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1154" y="4660203"/>
                  <a:ext cx="347863" cy="198843"/>
                </a:xfrm>
                <a:prstGeom prst="rect">
                  <a:avLst/>
                </a:prstGeom>
                <a:blipFill>
                  <a:blip r:embed="rId19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/>
                <p:nvPr/>
              </p:nvSpPr>
              <p:spPr>
                <a:xfrm>
                  <a:off x="8137544" y="4649958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3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544" y="4649958"/>
                  <a:ext cx="347863" cy="198843"/>
                </a:xfrm>
                <a:prstGeom prst="rect">
                  <a:avLst/>
                </a:prstGeom>
                <a:blipFill>
                  <a:blip r:embed="rId2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/>
                <p:nvPr/>
              </p:nvSpPr>
              <p:spPr>
                <a:xfrm>
                  <a:off x="8450054" y="4616926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4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054" y="4616926"/>
                  <a:ext cx="347863" cy="198843"/>
                </a:xfrm>
                <a:prstGeom prst="rect">
                  <a:avLst/>
                </a:prstGeom>
                <a:blipFill>
                  <a:blip r:embed="rId21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/>
                <p:nvPr/>
              </p:nvSpPr>
              <p:spPr>
                <a:xfrm>
                  <a:off x="7726113" y="4616389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.8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5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113" y="4616389"/>
                  <a:ext cx="347863" cy="198843"/>
                </a:xfrm>
                <a:prstGeom prst="rect">
                  <a:avLst/>
                </a:prstGeom>
                <a:blipFill>
                  <a:blip r:embed="rId22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/>
                <p:nvPr/>
              </p:nvSpPr>
              <p:spPr>
                <a:xfrm>
                  <a:off x="7477664" y="4644655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6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664" y="4644655"/>
                  <a:ext cx="347863" cy="198843"/>
                </a:xfrm>
                <a:prstGeom prst="rect">
                  <a:avLst/>
                </a:prstGeom>
                <a:blipFill>
                  <a:blip r:embed="rId21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/>
                <p:nvPr/>
              </p:nvSpPr>
              <p:spPr>
                <a:xfrm>
                  <a:off x="8183049" y="501121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.3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7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3049" y="5011210"/>
                  <a:ext cx="347863" cy="198843"/>
                </a:xfrm>
                <a:prstGeom prst="rect">
                  <a:avLst/>
                </a:prstGeom>
                <a:blipFill>
                  <a:blip r:embed="rId23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117">
              <a:extLst>
                <a:ext uri="{FF2B5EF4-FFF2-40B4-BE49-F238E27FC236}">
                  <a16:creationId xmlns:a16="http://schemas.microsoft.com/office/drawing/2014/main" id="{C263D8EB-7855-4BB7-9189-748BA725257F}"/>
                </a:ext>
              </a:extLst>
            </p:cNvPr>
            <p:cNvCxnSpPr>
              <a:cxnSpLocks/>
              <a:stCxn id="25" idx="4"/>
              <a:endCxn id="23" idx="0"/>
            </p:cNvCxnSpPr>
            <p:nvPr/>
          </p:nvCxnSpPr>
          <p:spPr>
            <a:xfrm flipH="1">
              <a:off x="7044070" y="4675698"/>
              <a:ext cx="998795" cy="6869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23">
              <a:extLst>
                <a:ext uri="{FF2B5EF4-FFF2-40B4-BE49-F238E27FC236}">
                  <a16:creationId xmlns:a16="http://schemas.microsoft.com/office/drawing/2014/main" id="{CD39F25B-0072-4DCF-AB46-F9122FC962A0}"/>
                </a:ext>
              </a:extLst>
            </p:cNvPr>
            <p:cNvCxnSpPr>
              <a:cxnSpLocks/>
              <a:stCxn id="25" idx="4"/>
              <a:endCxn id="22" idx="0"/>
            </p:cNvCxnSpPr>
            <p:nvPr/>
          </p:nvCxnSpPr>
          <p:spPr>
            <a:xfrm flipH="1">
              <a:off x="7674273" y="4675698"/>
              <a:ext cx="368593" cy="68326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/>
                <p:nvPr/>
              </p:nvSpPr>
              <p:spPr>
                <a:xfrm>
                  <a:off x="7803778" y="4802964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0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3778" y="4802964"/>
                  <a:ext cx="347863" cy="198843"/>
                </a:xfrm>
                <a:prstGeom prst="rect">
                  <a:avLst/>
                </a:prstGeom>
                <a:blipFill>
                  <a:blip r:embed="rId2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/>
                <p:nvPr/>
              </p:nvSpPr>
              <p:spPr>
                <a:xfrm>
                  <a:off x="7338667" y="4770299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1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8667" y="4770299"/>
                  <a:ext cx="347863" cy="198843"/>
                </a:xfrm>
                <a:prstGeom prst="rect">
                  <a:avLst/>
                </a:prstGeom>
                <a:blipFill>
                  <a:blip r:embed="rId24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08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C45C-C556-F549-ADCE-2BDFD65D6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CFA1E4D-635F-4848-9310-F7730125B24C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958942" y="1470201"/>
                <a:ext cx="10425112" cy="5491953"/>
              </a:xfrm>
            </p:spPr>
            <p:txBody>
              <a:bodyPr/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 smtClean="0"/>
                  <a:t>Algorithms:</a:t>
                </a:r>
              </a:p>
              <a:p>
                <a:pPr marL="457200" indent="-457200" algn="l">
                  <a:buAutoNum type="arabicParenBoth"/>
                </a:pPr>
                <a:r>
                  <a:rPr lang="en-US" altLang="zh-CN" sz="2400" b="1" i="0" u="none" strike="noStrike" baseline="0" dirty="0" smtClean="0"/>
                  <a:t>Query processing algorithms. </a:t>
                </a:r>
              </a:p>
              <a:p>
                <a:pPr marL="457200" indent="-457200" algn="l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zh-CN" sz="2400" i="0" baseline="-25000" dirty="0"/>
                  <a:t> </a:t>
                </a:r>
                <a:r>
                  <a:rPr lang="en-US" altLang="zh-CN" sz="2400" i="0" dirty="0" smtClean="0"/>
                  <a:t>: the online </a:t>
                </a:r>
                <a:r>
                  <a:rPr lang="en-US" altLang="zh-CN" sz="2400" i="0" dirty="0"/>
                  <a:t>query </a:t>
                </a:r>
                <a:r>
                  <a:rPr lang="en-US" altLang="zh-CN" sz="2400" i="0" dirty="0" smtClean="0"/>
                  <a:t>algorithm; </a:t>
                </a:r>
              </a:p>
              <a:p>
                <a:pPr marL="457200" indent="-457200" algn="l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400" i="0" dirty="0"/>
                  <a:t> </a:t>
                </a:r>
                <a:r>
                  <a:rPr lang="en-US" altLang="zh-CN" sz="2400" i="0" dirty="0" smtClean="0"/>
                  <a:t>: the </a:t>
                </a:r>
                <a:r>
                  <a:rPr lang="en-US" altLang="zh-CN" sz="2400" i="0" dirty="0"/>
                  <a:t>full index-based </a:t>
                </a:r>
                <a:r>
                  <a:rPr lang="en-US" altLang="zh-CN" sz="2400" i="0" dirty="0" smtClean="0"/>
                  <a:t>query algorithm;</a:t>
                </a:r>
              </a:p>
              <a:p>
                <a:pPr marL="457200" indent="-457200" algn="l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sz="2400" i="0" baseline="-25000" dirty="0"/>
                  <a:t> </a:t>
                </a:r>
                <a:r>
                  <a:rPr lang="en-US" altLang="zh-CN" sz="2400" i="0" dirty="0"/>
                  <a:t>:</a:t>
                </a:r>
                <a:r>
                  <a:rPr lang="en-US" altLang="zh-CN" sz="2400" i="0" dirty="0" smtClean="0"/>
                  <a:t> the </a:t>
                </a:r>
                <a:r>
                  <a:rPr lang="en-US" altLang="zh-CN" sz="2400" i="0" dirty="0"/>
                  <a:t>probability-aware index-based </a:t>
                </a:r>
                <a:r>
                  <a:rPr lang="en-US" altLang="zh-CN" sz="2400" i="0" dirty="0" smtClean="0"/>
                  <a:t>query algorithm.</a:t>
                </a:r>
              </a:p>
              <a:p>
                <a:pPr algn="l"/>
                <a:r>
                  <a:rPr lang="en-US" altLang="zh-CN" sz="2400" b="1" i="0" dirty="0" smtClean="0"/>
                  <a:t>(</a:t>
                </a:r>
                <a:r>
                  <a:rPr lang="en-US" altLang="zh-CN" sz="2400" b="1" i="0" u="none" strike="noStrike" baseline="0" dirty="0"/>
                  <a:t>2) Indexing techniques. </a:t>
                </a:r>
                <a:endParaRPr lang="en-US" altLang="zh-CN" sz="2400" b="1" i="0" u="none" strike="noStrike" baseline="0" dirty="0" smtClean="0"/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400" i="0" dirty="0" smtClean="0"/>
                  <a:t>: the </a:t>
                </a:r>
                <a:r>
                  <a:rPr lang="en-US" altLang="zh-CN" sz="2400" i="0" dirty="0"/>
                  <a:t>full </a:t>
                </a:r>
                <a:r>
                  <a:rPr lang="en-US" altLang="zh-CN" sz="2400" i="0" dirty="0" smtClean="0"/>
                  <a:t>index;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sz="2400" i="0" dirty="0" smtClean="0"/>
                  <a:t>: the </a:t>
                </a:r>
                <a:r>
                  <a:rPr lang="en-US" altLang="zh-CN" sz="2400" i="0" dirty="0"/>
                  <a:t>probability-aware </a:t>
                </a:r>
                <a:r>
                  <a:rPr lang="en-US" altLang="zh-CN" sz="2400" i="0" dirty="0" smtClean="0"/>
                  <a:t>index.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sz="2400" dirty="0"/>
                  <a:t>-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</a:rPr>
                      <m:t>𝐵𝑈</m:t>
                    </m:r>
                  </m:oMath>
                </a14:m>
                <a:r>
                  <a:rPr lang="en-US" altLang="zh-CN" sz="2400" i="0" dirty="0" smtClean="0"/>
                  <a:t>: the bottom-up </a:t>
                </a:r>
                <a:r>
                  <a:rPr lang="en-US" altLang="zh-CN" sz="2400" i="0" dirty="0"/>
                  <a:t>index construction </a:t>
                </a:r>
                <a:r>
                  <a:rPr lang="en-US" altLang="zh-CN" sz="2400" i="0" dirty="0" smtClean="0"/>
                  <a:t>algorithm.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𝐼𝐶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𝑇𝐷</m:t>
                    </m:r>
                  </m:oMath>
                </a14:m>
                <a:r>
                  <a:rPr lang="en-US" altLang="zh-CN" sz="2400" i="0" dirty="0" smtClean="0"/>
                  <a:t>: the top-down index construction algorithm.</a:t>
                </a:r>
              </a:p>
              <a:p>
                <a:pPr algn="l"/>
                <a:r>
                  <a:rPr lang="en-US" altLang="zh-CN" sz="2400" b="1" i="0" dirty="0" smtClean="0"/>
                  <a:t>(3) Probability distribution</a:t>
                </a:r>
                <a:r>
                  <a:rPr lang="en-US" altLang="zh-CN" sz="2400" b="1" i="0" dirty="0"/>
                  <a:t>.</a:t>
                </a:r>
                <a:endParaRPr lang="en-US" altLang="zh-CN" sz="2400" b="1" i="0" dirty="0" smtClean="0"/>
              </a:p>
              <a:p>
                <a:pPr algn="l"/>
                <a:r>
                  <a:rPr lang="en-US" altLang="zh-CN" sz="2400" i="0" dirty="0"/>
                  <a:t>T</a:t>
                </a:r>
                <a:r>
                  <a:rPr lang="en-US" altLang="zh-CN" sz="2400" i="0" dirty="0" smtClean="0"/>
                  <a:t>he </a:t>
                </a:r>
                <a:r>
                  <a:rPr lang="en-US" altLang="zh-CN" sz="2400" i="0" dirty="0"/>
                  <a:t>suffix “</a:t>
                </a:r>
                <a:r>
                  <a:rPr lang="en-US" altLang="zh-CN" sz="2400" i="0" dirty="0" err="1"/>
                  <a:t>uni</a:t>
                </a:r>
                <a:r>
                  <a:rPr lang="en-US" altLang="zh-CN" sz="2400" i="0" dirty="0"/>
                  <a:t>” (“</a:t>
                </a:r>
                <a:r>
                  <a:rPr lang="en-US" altLang="zh-CN" sz="2400" i="0" dirty="0" err="1"/>
                  <a:t>exp</a:t>
                </a:r>
                <a:r>
                  <a:rPr lang="en-US" altLang="zh-CN" sz="2400" i="0" dirty="0"/>
                  <a:t>”) of the algorithms </a:t>
                </a:r>
                <a:r>
                  <a:rPr lang="en-US" altLang="zh-CN" sz="2400" i="0" dirty="0" smtClean="0"/>
                  <a:t>indicates that </a:t>
                </a:r>
                <a:r>
                  <a:rPr lang="en-US" altLang="zh-CN" sz="2400" i="0" dirty="0"/>
                  <a:t>the edge probabilities follow the uniform (</a:t>
                </a:r>
                <a:r>
                  <a:rPr lang="en-US" altLang="zh-CN" sz="2400" i="0" dirty="0" smtClean="0"/>
                  <a:t>exponential)distribution</a:t>
                </a:r>
                <a:r>
                  <a:rPr lang="en-US" altLang="zh-CN" sz="2400" i="0" dirty="0"/>
                  <a:t>.</a:t>
                </a:r>
              </a:p>
              <a:p>
                <a:pPr algn="l"/>
                <a:endParaRPr lang="en-US" altLang="zh-CN" sz="2400" i="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CFA1E4D-635F-4848-9310-F7730125B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958942" y="1470201"/>
                <a:ext cx="10425112" cy="5491953"/>
              </a:xfrm>
              <a:blipFill>
                <a:blip r:embed="rId3"/>
                <a:stretch>
                  <a:fillRect l="-936" t="-1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5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C45C-C556-F549-ADCE-2BDFD65D6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800" i="0" u="none" strike="noStrike" baseline="0" dirty="0" smtClean="0"/>
              <a:t>Datasets and Query </a:t>
            </a:r>
            <a:r>
              <a:rPr lang="en-US" altLang="zh-CN" sz="2800" i="0" u="none" strike="noStrike" baseline="0" dirty="0"/>
              <a:t>processing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A1E4D-635F-4848-9310-F7730125B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6" y="4195431"/>
            <a:ext cx="10261600" cy="42473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/>
              <a:t>Query </a:t>
            </a:r>
            <a:r>
              <a:rPr lang="en-US" altLang="zh-CN" sz="2400" i="0" dirty="0" smtClean="0"/>
              <a:t>time: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4620163"/>
            <a:ext cx="8839200" cy="1943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753" y="1249499"/>
            <a:ext cx="6475465" cy="3158298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CFA1E4D-635F-4848-9310-F7730125B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6" y="930950"/>
            <a:ext cx="10261600" cy="42473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 smtClean="0"/>
              <a:t>Datasets:</a:t>
            </a:r>
          </a:p>
        </p:txBody>
      </p:sp>
    </p:spTree>
    <p:extLst>
      <p:ext uri="{BB962C8B-B14F-4D97-AF65-F5344CB8AC3E}">
        <p14:creationId xmlns:p14="http://schemas.microsoft.com/office/powerpoint/2010/main" val="13942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C45C-C556-F549-ADCE-2BDFD65D6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800" i="0" u="none" strike="noStrike" baseline="0" dirty="0"/>
              <a:t>Query processing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CFA1E4D-635F-4848-9310-F7730125B24C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886006" y="4371752"/>
                <a:ext cx="10261600" cy="424732"/>
              </a:xfrm>
            </p:spPr>
            <p:txBody>
              <a:bodyPr/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 smtClean="0"/>
                  <a:t>Evaluating the effect of query parameter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400" i="0" dirty="0" smtClean="0"/>
                  <a:t>.</a:t>
                </a:r>
                <a:endParaRPr lang="en-AU" sz="2400" i="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CFA1E4D-635F-4848-9310-F7730125B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886006" y="4371752"/>
                <a:ext cx="10261600" cy="424732"/>
              </a:xfrm>
              <a:blipFill>
                <a:blip r:embed="rId3"/>
                <a:stretch>
                  <a:fillRect l="-772" t="-20000" b="-3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ACAEF34-A710-4B70-8828-799FBE62855E}"/>
              </a:ext>
            </a:extLst>
          </p:cNvPr>
          <p:cNvSpPr txBox="1">
            <a:spLocks/>
          </p:cNvSpPr>
          <p:nvPr/>
        </p:nvSpPr>
        <p:spPr>
          <a:xfrm>
            <a:off x="886006" y="1159689"/>
            <a:ext cx="10261600" cy="8084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/>
              <a:t>Evaluating the effect of query parameters </a:t>
            </a:r>
            <a:r>
              <a:rPr lang="zh-CN" altLang="en-US" sz="2400" i="0" dirty="0"/>
              <a:t>𝛼 </a:t>
            </a:r>
            <a:r>
              <a:rPr lang="en-US" altLang="zh-CN" sz="2400" i="0" dirty="0"/>
              <a:t>and </a:t>
            </a:r>
            <a:r>
              <a:rPr lang="zh-CN" altLang="en-US" sz="2400" i="0" dirty="0" smtClean="0"/>
              <a:t>𝛽</a:t>
            </a:r>
            <a:r>
              <a:rPr lang="en-US" altLang="zh-CN" sz="2400" dirty="0" smtClean="0"/>
              <a:t>.</a:t>
            </a:r>
          </a:p>
          <a:p>
            <a:pPr algn="l"/>
            <a:r>
              <a:rPr lang="en-US" altLang="zh-CN" sz="2400" i="0" dirty="0" smtClean="0"/>
              <a:t>(a),(b): </a:t>
            </a:r>
            <a:r>
              <a:rPr lang="en-US" altLang="zh-CN" sz="2400" dirty="0" smtClean="0"/>
              <a:t>setting </a:t>
            </a:r>
            <a:r>
              <a:rPr lang="zh-CN" altLang="en-US" sz="2400" i="0" dirty="0"/>
              <a:t>𝛼</a:t>
            </a:r>
            <a:r>
              <a:rPr lang="en-US" altLang="zh-CN" sz="2400" i="0" dirty="0"/>
              <a:t>, </a:t>
            </a:r>
            <a:r>
              <a:rPr lang="zh-CN" altLang="en-US" sz="2400" i="0" dirty="0"/>
              <a:t>𝛽 </a:t>
            </a:r>
            <a:r>
              <a:rPr lang="en-US" altLang="zh-CN" sz="2400" i="0" dirty="0"/>
              <a:t>= </a:t>
            </a:r>
            <a:r>
              <a:rPr lang="zh-CN" altLang="en-US" sz="2400" i="0" dirty="0"/>
              <a:t>𝑐・𝛿</a:t>
            </a:r>
            <a:r>
              <a:rPr lang="en-US" altLang="zh-CN" sz="2400" i="0" dirty="0" smtClean="0"/>
              <a:t>. (c),(d): </a:t>
            </a:r>
            <a:r>
              <a:rPr lang="en-US" altLang="zh-CN" sz="2400" dirty="0" smtClean="0"/>
              <a:t>fixing</a:t>
            </a:r>
            <a:r>
              <a:rPr lang="en-US" altLang="zh-CN" sz="2400" i="0" dirty="0" smtClean="0"/>
              <a:t> </a:t>
            </a:r>
            <a:r>
              <a:rPr lang="zh-CN" altLang="en-US" sz="2400" i="0" dirty="0" smtClean="0"/>
              <a:t>𝛼</a:t>
            </a:r>
            <a:r>
              <a:rPr lang="en-US" altLang="zh-CN" sz="2400" i="0" dirty="0"/>
              <a:t>/</a:t>
            </a:r>
            <a:r>
              <a:rPr lang="zh-CN" altLang="en-US" sz="2400" i="0" dirty="0" smtClean="0"/>
              <a:t>𝛽</a:t>
            </a:r>
            <a:r>
              <a:rPr lang="en-US" altLang="zh-CN" sz="2400" i="0" dirty="0" smtClean="0"/>
              <a:t>, </a:t>
            </a:r>
            <a:r>
              <a:rPr lang="zh-CN" altLang="en-US" sz="2400" i="0" dirty="0" smtClean="0"/>
              <a:t> </a:t>
            </a:r>
            <a:r>
              <a:rPr lang="en-US" altLang="zh-CN" sz="2400" i="0" dirty="0" smtClean="0"/>
              <a:t>setting </a:t>
            </a:r>
            <a:r>
              <a:rPr lang="zh-CN" altLang="en-US" sz="2400" i="0" dirty="0" smtClean="0"/>
              <a:t>𝛽</a:t>
            </a:r>
            <a:r>
              <a:rPr lang="en-US" altLang="zh-CN" sz="2400" i="0" dirty="0" smtClean="0"/>
              <a:t>/</a:t>
            </a:r>
            <a:r>
              <a:rPr lang="zh-CN" altLang="en-US" sz="2400" i="0" dirty="0"/>
              <a:t>𝛼</a:t>
            </a:r>
            <a:r>
              <a:rPr lang="en-US" altLang="zh-CN" sz="2400" i="0" dirty="0" smtClean="0"/>
              <a:t>= </a:t>
            </a:r>
            <a:r>
              <a:rPr lang="zh-CN" altLang="en-US" sz="2400" i="0" dirty="0"/>
              <a:t>𝑐・</a:t>
            </a:r>
            <a:r>
              <a:rPr lang="zh-CN" altLang="en-US" sz="2400" i="0" dirty="0" smtClean="0"/>
              <a:t>𝛿</a:t>
            </a:r>
            <a:r>
              <a:rPr lang="en-US" altLang="zh-CN" sz="2400" b="1" i="0" dirty="0" smtClean="0"/>
              <a:t>.</a:t>
            </a:r>
            <a:endParaRPr lang="en-AU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687" y="2103843"/>
            <a:ext cx="4961119" cy="20836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253" y="2075007"/>
            <a:ext cx="5009656" cy="21125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918" y="4766713"/>
            <a:ext cx="4690335" cy="20912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8253" y="4766713"/>
            <a:ext cx="4573587" cy="20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C45C-C556-F549-ADCE-2BDFD65D6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Indexing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A1E4D-635F-4848-9310-F7730125B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4142447"/>
            <a:ext cx="10261600" cy="42473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/>
              <a:t>Evaluate the effect of probability distribution.</a:t>
            </a:r>
            <a:endParaRPr lang="en-AU" sz="2400" i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E3FDEA5-9756-44BA-8B6B-38D876F48BD3}"/>
              </a:ext>
            </a:extLst>
          </p:cNvPr>
          <p:cNvSpPr txBox="1">
            <a:spLocks/>
          </p:cNvSpPr>
          <p:nvPr/>
        </p:nvSpPr>
        <p:spPr>
          <a:xfrm>
            <a:off x="1055688" y="966582"/>
            <a:ext cx="10261600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/>
              <a:t>Index construction time and index size.</a:t>
            </a:r>
            <a:endParaRPr lang="en-AU" sz="2400" i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857" y="1285772"/>
            <a:ext cx="5743285" cy="2856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688" y="4757429"/>
            <a:ext cx="4618897" cy="19056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585" y="4659247"/>
            <a:ext cx="4772731" cy="2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7731C-30F3-C24F-9082-AC8460C2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84530B40-EF9D-46C9-A58F-B0B5E3B38782}"/>
              </a:ext>
            </a:extLst>
          </p:cNvPr>
          <p:cNvSpPr/>
          <p:nvPr/>
        </p:nvSpPr>
        <p:spPr>
          <a:xfrm>
            <a:off x="971965" y="924838"/>
            <a:ext cx="723754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zh-CN" altLang="en-US" sz="2000" i="1" dirty="0">
              <a:solidFill>
                <a:schemeClr val="tx1"/>
              </a:solidFill>
            </a:endParaRPr>
          </a:p>
          <a:p>
            <a:r>
              <a:rPr lang="en-US" altLang="zh-CN" sz="2400" dirty="0" smtClean="0"/>
              <a:t>An </a:t>
            </a:r>
            <a:r>
              <a:rPr lang="en-US" altLang="zh-CN" sz="2400" u="sng" dirty="0" smtClean="0">
                <a:solidFill>
                  <a:srgbClr val="FF0000"/>
                </a:solidFill>
              </a:rPr>
              <a:t>uncertain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bipartite graph/network: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08501" y="3058934"/>
            <a:ext cx="4601010" cy="1819510"/>
            <a:chOff x="6215948" y="4411729"/>
            <a:chExt cx="2957751" cy="1175517"/>
          </a:xfrm>
        </p:grpSpPr>
        <p:cxnSp>
          <p:nvCxnSpPr>
            <p:cNvPr id="80" name="Straight Connector 631">
              <a:extLst>
                <a:ext uri="{FF2B5EF4-FFF2-40B4-BE49-F238E27FC236}">
                  <a16:creationId xmlns:a16="http://schemas.microsoft.com/office/drawing/2014/main" id="{44622F51-E430-41C4-9E0C-410DEF6B3D66}"/>
                </a:ext>
              </a:extLst>
            </p:cNvPr>
            <p:cNvCxnSpPr>
              <a:cxnSpLocks/>
              <a:stCxn id="168" idx="4"/>
              <a:endCxn id="170" idx="0"/>
            </p:cNvCxnSpPr>
            <p:nvPr/>
          </p:nvCxnSpPr>
          <p:spPr>
            <a:xfrm>
              <a:off x="6694795" y="4672403"/>
              <a:ext cx="349270" cy="690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632">
              <a:extLst>
                <a:ext uri="{FF2B5EF4-FFF2-40B4-BE49-F238E27FC236}">
                  <a16:creationId xmlns:a16="http://schemas.microsoft.com/office/drawing/2014/main" id="{5906EDB5-94BA-4902-9B28-BCBE4126F82C}"/>
                </a:ext>
              </a:extLst>
            </p:cNvPr>
            <p:cNvCxnSpPr>
              <a:cxnSpLocks/>
              <a:stCxn id="163" idx="4"/>
              <a:endCxn id="169" idx="0"/>
            </p:cNvCxnSpPr>
            <p:nvPr/>
          </p:nvCxnSpPr>
          <p:spPr>
            <a:xfrm flipH="1">
              <a:off x="7674267" y="4672403"/>
              <a:ext cx="1094472" cy="6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633">
              <a:extLst>
                <a:ext uri="{FF2B5EF4-FFF2-40B4-BE49-F238E27FC236}">
                  <a16:creationId xmlns:a16="http://schemas.microsoft.com/office/drawing/2014/main" id="{9E4E4533-92A6-4335-BDEC-387652CCACA7}"/>
                </a:ext>
              </a:extLst>
            </p:cNvPr>
            <p:cNvCxnSpPr>
              <a:cxnSpLocks/>
              <a:stCxn id="168" idx="4"/>
              <a:endCxn id="169" idx="0"/>
            </p:cNvCxnSpPr>
            <p:nvPr/>
          </p:nvCxnSpPr>
          <p:spPr>
            <a:xfrm>
              <a:off x="6694795" y="4672403"/>
              <a:ext cx="979472" cy="6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624">
              <a:extLst>
                <a:ext uri="{FF2B5EF4-FFF2-40B4-BE49-F238E27FC236}">
                  <a16:creationId xmlns:a16="http://schemas.microsoft.com/office/drawing/2014/main" id="{BAD2F13B-35CC-4B4B-B152-482F5F0E7253}"/>
                </a:ext>
              </a:extLst>
            </p:cNvPr>
            <p:cNvCxnSpPr>
              <a:cxnSpLocks/>
              <a:stCxn id="162" idx="4"/>
              <a:endCxn id="169" idx="0"/>
            </p:cNvCxnSpPr>
            <p:nvPr/>
          </p:nvCxnSpPr>
          <p:spPr>
            <a:xfrm>
              <a:off x="7403834" y="4674884"/>
              <a:ext cx="270439" cy="6840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625">
              <a:extLst>
                <a:ext uri="{FF2B5EF4-FFF2-40B4-BE49-F238E27FC236}">
                  <a16:creationId xmlns:a16="http://schemas.microsoft.com/office/drawing/2014/main" id="{E312800D-5537-4771-B9E6-05DE52A5ABF0}"/>
                </a:ext>
              </a:extLst>
            </p:cNvPr>
            <p:cNvCxnSpPr>
              <a:cxnSpLocks/>
              <a:stCxn id="163" idx="4"/>
              <a:endCxn id="164" idx="0"/>
            </p:cNvCxnSpPr>
            <p:nvPr/>
          </p:nvCxnSpPr>
          <p:spPr>
            <a:xfrm flipH="1">
              <a:off x="8344712" y="4672409"/>
              <a:ext cx="424033" cy="69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626">
              <a:extLst>
                <a:ext uri="{FF2B5EF4-FFF2-40B4-BE49-F238E27FC236}">
                  <a16:creationId xmlns:a16="http://schemas.microsoft.com/office/drawing/2014/main" id="{E6D1C9E7-5665-4D5A-B0C1-2232C36014E4}"/>
                </a:ext>
              </a:extLst>
            </p:cNvPr>
            <p:cNvCxnSpPr>
              <a:cxnSpLocks/>
              <a:stCxn id="162" idx="4"/>
              <a:endCxn id="164" idx="0"/>
            </p:cNvCxnSpPr>
            <p:nvPr/>
          </p:nvCxnSpPr>
          <p:spPr>
            <a:xfrm>
              <a:off x="7403828" y="4674879"/>
              <a:ext cx="940878" cy="6923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627">
              <a:extLst>
                <a:ext uri="{FF2B5EF4-FFF2-40B4-BE49-F238E27FC236}">
                  <a16:creationId xmlns:a16="http://schemas.microsoft.com/office/drawing/2014/main" id="{369157F8-3019-4597-945D-6A3E52BE6E84}"/>
                </a:ext>
              </a:extLst>
            </p:cNvPr>
            <p:cNvCxnSpPr>
              <a:cxnSpLocks/>
              <a:stCxn id="162" idx="4"/>
              <a:endCxn id="170" idx="0"/>
            </p:cNvCxnSpPr>
            <p:nvPr/>
          </p:nvCxnSpPr>
          <p:spPr>
            <a:xfrm flipH="1">
              <a:off x="7044070" y="4674884"/>
              <a:ext cx="359763" cy="6877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630">
              <a:extLst>
                <a:ext uri="{FF2B5EF4-FFF2-40B4-BE49-F238E27FC236}">
                  <a16:creationId xmlns:a16="http://schemas.microsoft.com/office/drawing/2014/main" id="{0FDB8C0D-D971-42AB-A0B5-099AE68C8937}"/>
                </a:ext>
              </a:extLst>
            </p:cNvPr>
            <p:cNvCxnSpPr>
              <a:cxnSpLocks/>
              <a:stCxn id="163" idx="4"/>
              <a:endCxn id="165" idx="0"/>
            </p:cNvCxnSpPr>
            <p:nvPr/>
          </p:nvCxnSpPr>
          <p:spPr>
            <a:xfrm>
              <a:off x="8768744" y="4672409"/>
              <a:ext cx="239487" cy="6953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641">
              <a:extLst>
                <a:ext uri="{FF2B5EF4-FFF2-40B4-BE49-F238E27FC236}">
                  <a16:creationId xmlns:a16="http://schemas.microsoft.com/office/drawing/2014/main" id="{8C613E2E-85BE-4368-84E3-8CB75B1EE151}"/>
                </a:ext>
              </a:extLst>
            </p:cNvPr>
            <p:cNvSpPr/>
            <p:nvPr/>
          </p:nvSpPr>
          <p:spPr>
            <a:xfrm flipH="1">
              <a:off x="7294100" y="4455422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highlight>
                  <a:srgbClr val="000000"/>
                </a:highlight>
              </a:endParaRPr>
            </a:p>
          </p:txBody>
        </p:sp>
        <p:sp>
          <p:nvSpPr>
            <p:cNvPr id="163" name="Oval 643">
              <a:extLst>
                <a:ext uri="{FF2B5EF4-FFF2-40B4-BE49-F238E27FC236}">
                  <a16:creationId xmlns:a16="http://schemas.microsoft.com/office/drawing/2014/main" id="{EB2DD1C2-5EA3-4ADC-986D-A289F20CDD49}"/>
                </a:ext>
              </a:extLst>
            </p:cNvPr>
            <p:cNvSpPr/>
            <p:nvPr/>
          </p:nvSpPr>
          <p:spPr>
            <a:xfrm flipH="1">
              <a:off x="8660215" y="4452947"/>
              <a:ext cx="217059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164" name="Oval 649">
              <a:extLst>
                <a:ext uri="{FF2B5EF4-FFF2-40B4-BE49-F238E27FC236}">
                  <a16:creationId xmlns:a16="http://schemas.microsoft.com/office/drawing/2014/main" id="{D3DF6FE0-DE9C-4F5C-9B33-255E12B163E0}"/>
                </a:ext>
              </a:extLst>
            </p:cNvPr>
            <p:cNvSpPr/>
            <p:nvPr/>
          </p:nvSpPr>
          <p:spPr>
            <a:xfrm flipH="1">
              <a:off x="8234978" y="5367218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65" name="Oval 651">
              <a:extLst>
                <a:ext uri="{FF2B5EF4-FFF2-40B4-BE49-F238E27FC236}">
                  <a16:creationId xmlns:a16="http://schemas.microsoft.com/office/drawing/2014/main" id="{F9EAB752-4634-4E38-AC9C-BD6A538D6315}"/>
                </a:ext>
              </a:extLst>
            </p:cNvPr>
            <p:cNvSpPr/>
            <p:nvPr/>
          </p:nvSpPr>
          <p:spPr>
            <a:xfrm flipH="1">
              <a:off x="8898498" y="5367790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cxnSp>
          <p:nvCxnSpPr>
            <p:cNvPr id="167" name="Straight Connector 655">
              <a:extLst>
                <a:ext uri="{FF2B5EF4-FFF2-40B4-BE49-F238E27FC236}">
                  <a16:creationId xmlns:a16="http://schemas.microsoft.com/office/drawing/2014/main" id="{6475B652-5D96-4237-8D74-A62AB406C43A}"/>
                </a:ext>
              </a:extLst>
            </p:cNvPr>
            <p:cNvCxnSpPr>
              <a:cxnSpLocks/>
              <a:stCxn id="168" idx="4"/>
              <a:endCxn id="164" idx="0"/>
            </p:cNvCxnSpPr>
            <p:nvPr/>
          </p:nvCxnSpPr>
          <p:spPr>
            <a:xfrm>
              <a:off x="6694801" y="4672409"/>
              <a:ext cx="1649911" cy="6948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639">
              <a:extLst>
                <a:ext uri="{FF2B5EF4-FFF2-40B4-BE49-F238E27FC236}">
                  <a16:creationId xmlns:a16="http://schemas.microsoft.com/office/drawing/2014/main" id="{90BFB95D-3E70-43E6-AC53-015831E55E6C}"/>
                </a:ext>
              </a:extLst>
            </p:cNvPr>
            <p:cNvSpPr/>
            <p:nvPr/>
          </p:nvSpPr>
          <p:spPr>
            <a:xfrm flipH="1">
              <a:off x="6585067" y="4452947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169" name="Oval 647">
              <a:extLst>
                <a:ext uri="{FF2B5EF4-FFF2-40B4-BE49-F238E27FC236}">
                  <a16:creationId xmlns:a16="http://schemas.microsoft.com/office/drawing/2014/main" id="{699E7755-BBDE-4EE5-886A-A40D1940AB92}"/>
                </a:ext>
              </a:extLst>
            </p:cNvPr>
            <p:cNvSpPr/>
            <p:nvPr/>
          </p:nvSpPr>
          <p:spPr>
            <a:xfrm flipH="1">
              <a:off x="7564539" y="5358959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70" name="Oval 653">
              <a:extLst>
                <a:ext uri="{FF2B5EF4-FFF2-40B4-BE49-F238E27FC236}">
                  <a16:creationId xmlns:a16="http://schemas.microsoft.com/office/drawing/2014/main" id="{724F61F2-9266-4105-AA4E-579B33A0AE1E}"/>
                </a:ext>
              </a:extLst>
            </p:cNvPr>
            <p:cNvSpPr/>
            <p:nvPr/>
          </p:nvSpPr>
          <p:spPr>
            <a:xfrm flipH="1">
              <a:off x="6934337" y="5362607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71" name="Oval 656">
              <a:extLst>
                <a:ext uri="{FF2B5EF4-FFF2-40B4-BE49-F238E27FC236}">
                  <a16:creationId xmlns:a16="http://schemas.microsoft.com/office/drawing/2014/main" id="{2D4DFE96-A90B-43AA-B612-670544BAA2A1}"/>
                </a:ext>
              </a:extLst>
            </p:cNvPr>
            <p:cNvSpPr/>
            <p:nvPr/>
          </p:nvSpPr>
          <p:spPr>
            <a:xfrm flipH="1">
              <a:off x="6236249" y="5366017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72" name="Oval 751">
              <a:extLst>
                <a:ext uri="{FF2B5EF4-FFF2-40B4-BE49-F238E27FC236}">
                  <a16:creationId xmlns:a16="http://schemas.microsoft.com/office/drawing/2014/main" id="{E6564153-0C07-4A62-B1F3-3708E9C4D216}"/>
                </a:ext>
              </a:extLst>
            </p:cNvPr>
            <p:cNvSpPr/>
            <p:nvPr/>
          </p:nvSpPr>
          <p:spPr>
            <a:xfrm flipH="1">
              <a:off x="7933132" y="4456236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1" dirty="0">
                <a:latin typeface="Cambria Math" panose="02040503050406030204" pitchFamily="18" charset="0"/>
              </a:endParaRPr>
            </a:p>
          </p:txBody>
        </p:sp>
        <p:cxnSp>
          <p:nvCxnSpPr>
            <p:cNvPr id="173" name="Straight Connector 752">
              <a:extLst>
                <a:ext uri="{FF2B5EF4-FFF2-40B4-BE49-F238E27FC236}">
                  <a16:creationId xmlns:a16="http://schemas.microsoft.com/office/drawing/2014/main" id="{39315F21-CD8A-44E3-A1B5-4C4CC8A8B3D3}"/>
                </a:ext>
              </a:extLst>
            </p:cNvPr>
            <p:cNvCxnSpPr>
              <a:cxnSpLocks/>
              <a:stCxn id="168" idx="4"/>
            </p:cNvCxnSpPr>
            <p:nvPr/>
          </p:nvCxnSpPr>
          <p:spPr>
            <a:xfrm flipH="1">
              <a:off x="6338033" y="4672409"/>
              <a:ext cx="356762" cy="696303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/>
                <p:nvPr/>
              </p:nvSpPr>
              <p:spPr>
                <a:xfrm>
                  <a:off x="7260930" y="4411816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4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930" y="4411816"/>
                  <a:ext cx="320917" cy="258496"/>
                </a:xfrm>
                <a:prstGeom prst="rect">
                  <a:avLst/>
                </a:prstGeom>
                <a:blipFill>
                  <a:blip r:embed="rId3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/>
                <p:nvPr/>
              </p:nvSpPr>
              <p:spPr>
                <a:xfrm>
                  <a:off x="6556587" y="4411816"/>
                  <a:ext cx="299923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5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587" y="4411816"/>
                  <a:ext cx="299923" cy="258496"/>
                </a:xfrm>
                <a:prstGeom prst="rect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/>
                <p:nvPr/>
              </p:nvSpPr>
              <p:spPr>
                <a:xfrm>
                  <a:off x="7890893" y="4411729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6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893" y="4411729"/>
                  <a:ext cx="320917" cy="258496"/>
                </a:xfrm>
                <a:prstGeom prst="rect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/>
                <p:nvPr/>
              </p:nvSpPr>
              <p:spPr>
                <a:xfrm>
                  <a:off x="8609757" y="4412621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7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757" y="4412621"/>
                  <a:ext cx="320917" cy="258496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/>
                <p:nvPr/>
              </p:nvSpPr>
              <p:spPr>
                <a:xfrm>
                  <a:off x="7535286" y="5318547"/>
                  <a:ext cx="281575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8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5286" y="5318547"/>
                  <a:ext cx="281575" cy="258496"/>
                </a:xfrm>
                <a:prstGeom prst="rect">
                  <a:avLst/>
                </a:prstGeom>
                <a:blipFill>
                  <a:blip r:embed="rId7"/>
                  <a:stretch>
                    <a:fillRect b="-46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/>
                <p:nvPr/>
              </p:nvSpPr>
              <p:spPr>
                <a:xfrm>
                  <a:off x="6900611" y="5314077"/>
                  <a:ext cx="298420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9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611" y="5314077"/>
                  <a:ext cx="298420" cy="258496"/>
                </a:xfrm>
                <a:prstGeom prst="rect">
                  <a:avLst/>
                </a:prstGeom>
                <a:blipFill>
                  <a:blip r:embed="rId8"/>
                  <a:stretch>
                    <a:fillRect b="-46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/>
                <p:nvPr/>
              </p:nvSpPr>
              <p:spPr>
                <a:xfrm>
                  <a:off x="6215948" y="5323575"/>
                  <a:ext cx="274475" cy="26074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0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948" y="5323575"/>
                  <a:ext cx="274475" cy="260748"/>
                </a:xfrm>
                <a:prstGeom prst="rect">
                  <a:avLst/>
                </a:prstGeom>
                <a:blipFill>
                  <a:blip r:embed="rId9"/>
                  <a:stretch>
                    <a:fillRect b="-15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/>
                <p:nvPr/>
              </p:nvSpPr>
              <p:spPr>
                <a:xfrm>
                  <a:off x="8191922" y="5318547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1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1922" y="5318547"/>
                  <a:ext cx="320917" cy="258496"/>
                </a:xfrm>
                <a:prstGeom prst="rect">
                  <a:avLst/>
                </a:prstGeom>
                <a:blipFill>
                  <a:blip r:embed="rId10"/>
                  <a:stretch>
                    <a:fillRect b="-3077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/>
                <p:nvPr/>
              </p:nvSpPr>
              <p:spPr>
                <a:xfrm>
                  <a:off x="8852782" y="5328178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2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2782" y="5328178"/>
                  <a:ext cx="320917" cy="258496"/>
                </a:xfrm>
                <a:prstGeom prst="rect">
                  <a:avLst/>
                </a:prstGeom>
                <a:blipFill>
                  <a:blip r:embed="rId11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/>
                <p:nvPr/>
              </p:nvSpPr>
              <p:spPr>
                <a:xfrm>
                  <a:off x="6285844" y="4886025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4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844" y="4886025"/>
                  <a:ext cx="347863" cy="198843"/>
                </a:xfrm>
                <a:prstGeom prst="rect">
                  <a:avLst/>
                </a:prstGeom>
                <a:blipFill>
                  <a:blip r:embed="rId12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Connector 361">
              <a:extLst>
                <a:ext uri="{FF2B5EF4-FFF2-40B4-BE49-F238E27FC236}">
                  <a16:creationId xmlns:a16="http://schemas.microsoft.com/office/drawing/2014/main" id="{E3C0BF5B-BD5C-4960-A116-9F6979221168}"/>
                </a:ext>
              </a:extLst>
            </p:cNvPr>
            <p:cNvCxnSpPr>
              <a:cxnSpLocks/>
              <a:stCxn id="172" idx="4"/>
              <a:endCxn id="164" idx="0"/>
            </p:cNvCxnSpPr>
            <p:nvPr/>
          </p:nvCxnSpPr>
          <p:spPr>
            <a:xfrm>
              <a:off x="8042860" y="4675692"/>
              <a:ext cx="301846" cy="69152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363">
              <a:extLst>
                <a:ext uri="{FF2B5EF4-FFF2-40B4-BE49-F238E27FC236}">
                  <a16:creationId xmlns:a16="http://schemas.microsoft.com/office/drawing/2014/main" id="{C68E6634-55CF-48C0-91C6-1723A3D2CA9C}"/>
                </a:ext>
              </a:extLst>
            </p:cNvPr>
            <p:cNvCxnSpPr>
              <a:cxnSpLocks/>
              <a:stCxn id="172" idx="4"/>
              <a:endCxn id="165" idx="0"/>
            </p:cNvCxnSpPr>
            <p:nvPr/>
          </p:nvCxnSpPr>
          <p:spPr>
            <a:xfrm>
              <a:off x="8042860" y="4675692"/>
              <a:ext cx="965366" cy="69209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/>
                <p:nvPr/>
              </p:nvSpPr>
              <p:spPr>
                <a:xfrm>
                  <a:off x="8829008" y="4900872"/>
                  <a:ext cx="308791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7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008" y="4900872"/>
                  <a:ext cx="308791" cy="198843"/>
                </a:xfrm>
                <a:prstGeom prst="rect">
                  <a:avLst/>
                </a:prstGeom>
                <a:blipFill>
                  <a:blip r:embed="rId13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/>
                <p:nvPr/>
              </p:nvSpPr>
              <p:spPr>
                <a:xfrm>
                  <a:off x="8563133" y="483406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.9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8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3133" y="4834060"/>
                  <a:ext cx="347863" cy="198843"/>
                </a:xfrm>
                <a:prstGeom prst="rect">
                  <a:avLst/>
                </a:prstGeom>
                <a:blipFill>
                  <a:blip r:embed="rId14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/>
                <p:nvPr/>
              </p:nvSpPr>
              <p:spPr>
                <a:xfrm>
                  <a:off x="6640955" y="4946313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9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955" y="4946313"/>
                  <a:ext cx="347863" cy="198843"/>
                </a:xfrm>
                <a:prstGeom prst="rect">
                  <a:avLst/>
                </a:prstGeom>
                <a:blipFill>
                  <a:blip r:embed="rId15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/>
                <p:nvPr/>
              </p:nvSpPr>
              <p:spPr>
                <a:xfrm>
                  <a:off x="6864487" y="461991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0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487" y="4619910"/>
                  <a:ext cx="347863" cy="198843"/>
                </a:xfrm>
                <a:prstGeom prst="rect">
                  <a:avLst/>
                </a:prstGeom>
                <a:blipFill>
                  <a:blip r:embed="rId12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/>
                <p:nvPr/>
              </p:nvSpPr>
              <p:spPr>
                <a:xfrm>
                  <a:off x="6911383" y="491016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1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1383" y="4910160"/>
                  <a:ext cx="347863" cy="198843"/>
                </a:xfrm>
                <a:prstGeom prst="rect">
                  <a:avLst/>
                </a:prstGeom>
                <a:blipFill>
                  <a:blip r:embed="rId16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/>
                <p:nvPr/>
              </p:nvSpPr>
              <p:spPr>
                <a:xfrm>
                  <a:off x="7111154" y="4660203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.6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2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1154" y="4660203"/>
                  <a:ext cx="347863" cy="198843"/>
                </a:xfrm>
                <a:prstGeom prst="rect">
                  <a:avLst/>
                </a:prstGeom>
                <a:blipFill>
                  <a:blip r:embed="rId17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/>
                <p:nvPr/>
              </p:nvSpPr>
              <p:spPr>
                <a:xfrm>
                  <a:off x="8137544" y="4649958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3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544" y="4649958"/>
                  <a:ext cx="347863" cy="198843"/>
                </a:xfrm>
                <a:prstGeom prst="rect">
                  <a:avLst/>
                </a:prstGeom>
                <a:blipFill>
                  <a:blip r:embed="rId18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/>
                <p:nvPr/>
              </p:nvSpPr>
              <p:spPr>
                <a:xfrm>
                  <a:off x="8450054" y="4616926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4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054" y="4616926"/>
                  <a:ext cx="347863" cy="198843"/>
                </a:xfrm>
                <a:prstGeom prst="rect">
                  <a:avLst/>
                </a:prstGeom>
                <a:blipFill>
                  <a:blip r:embed="rId19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/>
                <p:nvPr/>
              </p:nvSpPr>
              <p:spPr>
                <a:xfrm>
                  <a:off x="7726113" y="4616389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.8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5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113" y="4616389"/>
                  <a:ext cx="347863" cy="198843"/>
                </a:xfrm>
                <a:prstGeom prst="rect">
                  <a:avLst/>
                </a:prstGeom>
                <a:blipFill>
                  <a:blip r:embed="rId20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/>
                <p:nvPr/>
              </p:nvSpPr>
              <p:spPr>
                <a:xfrm>
                  <a:off x="7477664" y="4644655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6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664" y="4644655"/>
                  <a:ext cx="347863" cy="198843"/>
                </a:xfrm>
                <a:prstGeom prst="rect">
                  <a:avLst/>
                </a:prstGeom>
                <a:blipFill>
                  <a:blip r:embed="rId19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/>
                <p:nvPr/>
              </p:nvSpPr>
              <p:spPr>
                <a:xfrm>
                  <a:off x="8183049" y="501121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.3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7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3049" y="5011210"/>
                  <a:ext cx="347863" cy="198843"/>
                </a:xfrm>
                <a:prstGeom prst="rect">
                  <a:avLst/>
                </a:prstGeom>
                <a:blipFill>
                  <a:blip r:embed="rId21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Connector 117">
              <a:extLst>
                <a:ext uri="{FF2B5EF4-FFF2-40B4-BE49-F238E27FC236}">
                  <a16:creationId xmlns:a16="http://schemas.microsoft.com/office/drawing/2014/main" id="{C263D8EB-7855-4BB7-9189-748BA725257F}"/>
                </a:ext>
              </a:extLst>
            </p:cNvPr>
            <p:cNvCxnSpPr>
              <a:cxnSpLocks/>
              <a:stCxn id="172" idx="4"/>
              <a:endCxn id="170" idx="0"/>
            </p:cNvCxnSpPr>
            <p:nvPr/>
          </p:nvCxnSpPr>
          <p:spPr>
            <a:xfrm flipH="1">
              <a:off x="7044070" y="4675698"/>
              <a:ext cx="998795" cy="6869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23">
              <a:extLst>
                <a:ext uri="{FF2B5EF4-FFF2-40B4-BE49-F238E27FC236}">
                  <a16:creationId xmlns:a16="http://schemas.microsoft.com/office/drawing/2014/main" id="{CD39F25B-0072-4DCF-AB46-F9122FC962A0}"/>
                </a:ext>
              </a:extLst>
            </p:cNvPr>
            <p:cNvCxnSpPr>
              <a:cxnSpLocks/>
              <a:stCxn id="172" idx="4"/>
              <a:endCxn id="169" idx="0"/>
            </p:cNvCxnSpPr>
            <p:nvPr/>
          </p:nvCxnSpPr>
          <p:spPr>
            <a:xfrm flipH="1">
              <a:off x="7674273" y="4675698"/>
              <a:ext cx="368593" cy="68326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/>
                <p:nvPr/>
              </p:nvSpPr>
              <p:spPr>
                <a:xfrm>
                  <a:off x="7803778" y="4802964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0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3778" y="4802964"/>
                  <a:ext cx="347863" cy="198843"/>
                </a:xfrm>
                <a:prstGeom prst="rect">
                  <a:avLst/>
                </a:prstGeom>
                <a:blipFill>
                  <a:blip r:embed="rId18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/>
                <p:nvPr/>
              </p:nvSpPr>
              <p:spPr>
                <a:xfrm>
                  <a:off x="7338667" y="4770299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1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8667" y="4770299"/>
                  <a:ext cx="347863" cy="198843"/>
                </a:xfrm>
                <a:prstGeom prst="rect">
                  <a:avLst/>
                </a:prstGeom>
                <a:blipFill>
                  <a:blip r:embed="rId22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89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C45C-C556-F549-ADCE-2BDFD65D6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Indexing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A1E4D-635F-4848-9310-F7730125B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5806" y="1355069"/>
            <a:ext cx="10261600" cy="42473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zh-CN" sz="2400" i="0" dirty="0"/>
              <a:t>Evaluate the effect of probability distribution.</a:t>
            </a:r>
            <a:endParaRPr lang="en-AU" sz="2400" i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181" y="2063822"/>
            <a:ext cx="90868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C45C-C556-F549-ADCE-2BDFD65D6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4">
                <a:extLst>
                  <a:ext uri="{FF2B5EF4-FFF2-40B4-BE49-F238E27FC236}">
                    <a16:creationId xmlns:a16="http://schemas.microsoft.com/office/drawing/2014/main" id="{BE3FDEA5-9756-44BA-8B6B-38D876F48B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742" y="1342272"/>
                <a:ext cx="10061491" cy="487518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  <a:defRPr sz="1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 smtClean="0"/>
                  <a:t>A novel </a:t>
                </a:r>
                <a:r>
                  <a:rPr lang="en-US" altLang="zh-CN" sz="2400" i="0" dirty="0"/>
                  <a:t>model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i="0" dirty="0" smtClean="0"/>
                  <a:t>-core, which </a:t>
                </a:r>
                <a:r>
                  <a:rPr lang="en-US" altLang="zh-CN" sz="2400" i="0" dirty="0"/>
                  <a:t>is the first cohesive subgraph model on uncertain </a:t>
                </a:r>
                <a:r>
                  <a:rPr lang="en-US" altLang="zh-CN" sz="2400" i="0" dirty="0" smtClean="0"/>
                  <a:t>bipartite graphs</a:t>
                </a:r>
                <a:r>
                  <a:rPr lang="en-US" altLang="zh-CN" sz="2400" i="0" dirty="0"/>
                  <a:t>. 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lang="en-US" altLang="zh-CN" sz="24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/>
                  <a:t>An efficient online algorithm </a:t>
                </a:r>
                <a:r>
                  <a:rPr lang="en-US" altLang="zh-CN" sz="2400" i="0" dirty="0" smtClean="0"/>
                  <a:t>and a </a:t>
                </a:r>
                <a:r>
                  <a:rPr lang="en-US" altLang="zh-CN" sz="2400" i="0" dirty="0"/>
                  <a:t>basic full index.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lang="en-US" altLang="zh-CN" sz="24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 smtClean="0"/>
                  <a:t>To strike a balance </a:t>
                </a:r>
                <a:r>
                  <a:rPr lang="en-US" altLang="zh-CN" sz="2400" i="0" dirty="0"/>
                  <a:t>between index space cost and query processing </a:t>
                </a:r>
                <a:r>
                  <a:rPr lang="en-US" altLang="zh-CN" sz="2400" i="0" dirty="0" smtClean="0"/>
                  <a:t>time, we </a:t>
                </a:r>
                <a:r>
                  <a:rPr lang="en-US" altLang="zh-CN" sz="2400" i="0" dirty="0"/>
                  <a:t>propose a probability-aware index with bounded </a:t>
                </a:r>
                <a:r>
                  <a:rPr lang="en-US" altLang="zh-CN" sz="2400" i="0" dirty="0" smtClean="0"/>
                  <a:t>space complexity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lang="zh-CN" altLang="en-US" sz="24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 smtClean="0"/>
                  <a:t>Propose </a:t>
                </a:r>
                <a:r>
                  <a:rPr lang="en-US" altLang="zh-CN" sz="2400" i="0" dirty="0"/>
                  <a:t>efficient algorithms to </a:t>
                </a:r>
                <a:r>
                  <a:rPr lang="en-US" altLang="zh-CN" sz="2400" i="0" dirty="0" smtClean="0"/>
                  <a:t>construct the </a:t>
                </a:r>
                <a:r>
                  <a:rPr lang="en-US" altLang="zh-CN" sz="2400" i="0" dirty="0"/>
                  <a:t>probability-aware</a:t>
                </a:r>
                <a:r>
                  <a:rPr lang="en-US" altLang="zh-CN" sz="2400" i="0" dirty="0" smtClean="0"/>
                  <a:t> </a:t>
                </a:r>
                <a:r>
                  <a:rPr lang="en-US" altLang="zh-CN" sz="2400" i="0" dirty="0"/>
                  <a:t>index in both bottom-up and top-down manner.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endParaRPr lang="en-US" altLang="zh-CN" sz="2400" i="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zh-CN" sz="2400" i="0" dirty="0"/>
                  <a:t>Conduct extensive experiments validate the effectiveness of the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i="0" dirty="0"/>
                  <a:t>-core </a:t>
                </a:r>
                <a:r>
                  <a:rPr lang="en-US" altLang="zh-CN" sz="2400" i="0" dirty="0" smtClean="0"/>
                  <a:t>model </a:t>
                </a:r>
                <a:r>
                  <a:rPr lang="en-US" altLang="zh-CN" sz="2400" i="0" dirty="0"/>
                  <a:t>and the efficiency of the proposed algorithms.</a:t>
                </a:r>
                <a:endParaRPr lang="en-AU" sz="2400" i="0" dirty="0"/>
              </a:p>
            </p:txBody>
          </p:sp>
        </mc:Choice>
        <mc:Fallback xmlns="">
          <p:sp>
            <p:nvSpPr>
              <p:cNvPr id="8" name="Text Placeholder 4">
                <a:extLst>
                  <a:ext uri="{FF2B5EF4-FFF2-40B4-BE49-F238E27FC236}">
                    <a16:creationId xmlns:a16="http://schemas.microsoft.com/office/drawing/2014/main" id="{BE3FDEA5-9756-44BA-8B6B-38D876F48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742" y="1342272"/>
                <a:ext cx="10061491" cy="4875181"/>
              </a:xfrm>
              <a:prstGeom prst="rect">
                <a:avLst/>
              </a:prstGeom>
              <a:blipFill>
                <a:blip r:embed="rId3"/>
                <a:stretch>
                  <a:fillRect l="-848" t="-1750" r="-909" b="-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9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BE2507-D408-47E7-B046-44FDE496E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44AED6D-4969-4FEE-AB2A-7C15BEB2D18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42851" y="1229705"/>
                <a:ext cx="11106297" cy="4178195"/>
              </a:xfrm>
            </p:spPr>
            <p:txBody>
              <a:bodyPr/>
              <a:lstStyle/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AU" sz="1500" i="0" dirty="0" smtClean="0"/>
                  <a:t>[1] </a:t>
                </a:r>
                <a:r>
                  <a:rPr lang="en-US" sz="1500" i="0" dirty="0"/>
                  <a:t>B. Yang, D. Wen, L. Qin, Y. Zhang, L. Chang, and R. Li, “</a:t>
                </a:r>
                <a:r>
                  <a:rPr lang="en-US" sz="1500" i="0" dirty="0" smtClean="0"/>
                  <a:t>Index-based optimal </a:t>
                </a:r>
                <a:r>
                  <a:rPr lang="en-US" sz="1500" i="0" dirty="0"/>
                  <a:t>algorithm for computing k-cores in large uncertain graphs,” in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/>
                  <a:t>ICDE. IEEE, 2019, pp. 64–75</a:t>
                </a:r>
                <a:r>
                  <a:rPr lang="en-US" sz="1500" i="0" dirty="0" smtClean="0"/>
                  <a:t>.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 smtClean="0"/>
                  <a:t>[2] </a:t>
                </a:r>
                <a:r>
                  <a:rPr lang="en-US" sz="1500" i="0" dirty="0"/>
                  <a:t>X. Huang, W. Lu, and L. V. S. </a:t>
                </a:r>
                <a:r>
                  <a:rPr lang="en-US" sz="1500" i="0" dirty="0" err="1"/>
                  <a:t>Lakshmanan</a:t>
                </a:r>
                <a:r>
                  <a:rPr lang="en-US" sz="1500" i="0" dirty="0"/>
                  <a:t>, “Truss decomposition </a:t>
                </a:r>
                <a:r>
                  <a:rPr lang="en-US" sz="1500" i="0" dirty="0" smtClean="0"/>
                  <a:t>of probabilistic </a:t>
                </a:r>
                <a:r>
                  <a:rPr lang="en-US" sz="1500" i="0" dirty="0"/>
                  <a:t>graphs: Semantics and algorithms,” in SIGMOD. ACM,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/>
                  <a:t>2016, pp. 77–90</a:t>
                </a:r>
                <a:r>
                  <a:rPr lang="en-US" sz="1500" i="0" dirty="0" smtClean="0"/>
                  <a:t>.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 smtClean="0"/>
                  <a:t>[</a:t>
                </a:r>
                <a:r>
                  <a:rPr lang="en-US" sz="1500" i="0" dirty="0"/>
                  <a:t>3</a:t>
                </a:r>
                <a:r>
                  <a:rPr lang="en-US" sz="1500" i="0" dirty="0" smtClean="0"/>
                  <a:t>] </a:t>
                </a:r>
                <a:r>
                  <a:rPr lang="en-US" sz="1500" i="0" dirty="0"/>
                  <a:t>Z. Zou and R. Zhu, “Truss decomposition of uncertain graphs,” </a:t>
                </a:r>
                <a:r>
                  <a:rPr lang="en-US" sz="1500" i="0" dirty="0" err="1" smtClean="0"/>
                  <a:t>Knowl</a:t>
                </a:r>
                <a:r>
                  <a:rPr lang="en-US" sz="1500" i="0" dirty="0" smtClean="0"/>
                  <a:t>. Inf</a:t>
                </a:r>
                <a:r>
                  <a:rPr lang="en-US" sz="1500" i="0" dirty="0"/>
                  <a:t>. Syst., vol. 50, no. 1, pp. 197–230, 2017</a:t>
                </a:r>
                <a:r>
                  <a:rPr lang="en-US" sz="1500" i="0" dirty="0" smtClean="0"/>
                  <a:t>.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 smtClean="0"/>
                  <a:t>[</a:t>
                </a:r>
                <a:r>
                  <a:rPr lang="en-US" sz="1500" i="0" dirty="0"/>
                  <a:t>4</a:t>
                </a:r>
                <a:r>
                  <a:rPr lang="en-US" sz="1500" i="0" dirty="0" smtClean="0"/>
                  <a:t>] </a:t>
                </a:r>
                <a:r>
                  <a:rPr lang="en-US" sz="1500" i="0" dirty="0"/>
                  <a:t>A. P. Mukherjee, P. Xu, and S. </a:t>
                </a:r>
                <a:r>
                  <a:rPr lang="en-US" sz="1500" i="0" dirty="0" err="1"/>
                  <a:t>Tirthapura</a:t>
                </a:r>
                <a:r>
                  <a:rPr lang="en-US" sz="1500" i="0" dirty="0"/>
                  <a:t>, “Mining maximal </a:t>
                </a:r>
                <a:r>
                  <a:rPr lang="en-US" sz="1500" i="0" dirty="0" smtClean="0"/>
                  <a:t>cliques from </a:t>
                </a:r>
                <a:r>
                  <a:rPr lang="en-US" sz="1500" i="0" dirty="0"/>
                  <a:t>an uncertain graph,” in ICDE. IEEE Computer Society, 2015, pp.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/>
                  <a:t>243–254</a:t>
                </a:r>
                <a:r>
                  <a:rPr lang="en-US" sz="1500" i="0" dirty="0" smtClean="0"/>
                  <a:t>.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 smtClean="0"/>
                  <a:t>[</a:t>
                </a:r>
                <a:r>
                  <a:rPr lang="en-US" sz="1500" i="0" dirty="0"/>
                  <a:t>5</a:t>
                </a:r>
                <a:r>
                  <a:rPr lang="en-US" sz="1500" i="0" dirty="0" smtClean="0"/>
                  <a:t>] </a:t>
                </a:r>
                <a:r>
                  <a:rPr lang="en-US" sz="1500" i="0" dirty="0"/>
                  <a:t>R. Li, Q. Dai, G. Wang, Z. Ming, L. Qin, and J. X. Yu, “</a:t>
                </a:r>
                <a:r>
                  <a:rPr lang="en-US" sz="1500" i="0" dirty="0" smtClean="0"/>
                  <a:t>Improved algorithms </a:t>
                </a:r>
                <a:r>
                  <a:rPr lang="en-US" sz="1500" i="0" dirty="0"/>
                  <a:t>for maximal clique search in uncertain networks,” in </a:t>
                </a:r>
                <a:r>
                  <a:rPr lang="en-US" sz="1500" i="0" dirty="0" smtClean="0"/>
                  <a:t>ICDE. IEEE</a:t>
                </a:r>
                <a:r>
                  <a:rPr lang="en-US" sz="1500" i="0" dirty="0"/>
                  <a:t>, 2019, pp. 1178–1189</a:t>
                </a:r>
                <a:r>
                  <a:rPr lang="en-US" sz="1500" i="0" dirty="0" smtClean="0"/>
                  <a:t>.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 smtClean="0"/>
                  <a:t>[</a:t>
                </a:r>
                <a:r>
                  <a:rPr lang="en-US" sz="1500" i="0" dirty="0"/>
                  <a:t>6</a:t>
                </a:r>
                <a:r>
                  <a:rPr lang="en-US" sz="1500" i="0" dirty="0" smtClean="0"/>
                  <a:t>] </a:t>
                </a:r>
                <a:r>
                  <a:rPr lang="en-US" sz="1500" i="0" dirty="0"/>
                  <a:t>D. Ding, H. Li, Z. Huang, and N. </a:t>
                </a:r>
                <a:r>
                  <a:rPr lang="en-US" sz="1500" i="0" dirty="0" err="1"/>
                  <a:t>Mamoulis</a:t>
                </a:r>
                <a:r>
                  <a:rPr lang="en-US" sz="1500" i="0" dirty="0"/>
                  <a:t>, “Efficient </a:t>
                </a:r>
                <a:r>
                  <a:rPr lang="en-US" sz="1500" i="0" dirty="0" smtClean="0"/>
                  <a:t>fault-tolerant group </a:t>
                </a:r>
                <a:r>
                  <a:rPr lang="en-US" sz="1500" i="0" dirty="0"/>
                  <a:t>recommendation using alpha-beta-core,” in CIKM. ACM, 2017,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/>
                  <a:t>pp. 2047–2050.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 smtClean="0"/>
                  <a:t>[</a:t>
                </a:r>
                <a:r>
                  <a:rPr lang="en-US" sz="1500" i="0" dirty="0"/>
                  <a:t>7</a:t>
                </a:r>
                <a:r>
                  <a:rPr lang="en-US" sz="1500" i="0" dirty="0" smtClean="0"/>
                  <a:t>] </a:t>
                </a:r>
                <a:r>
                  <a:rPr lang="en-US" sz="1500" i="0" dirty="0"/>
                  <a:t>B. Liu, L. Yuan, X. Lin, L. Qin, W. Zhang, and J. Zhou, “Efficient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zh-CN" altLang="en-US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1500" i="0" dirty="0" smtClean="0"/>
                  <a:t>-core </a:t>
                </a:r>
                <a:r>
                  <a:rPr lang="en-US" sz="1500" i="0" dirty="0"/>
                  <a:t>computation: an index-based approach,” in WWW. ACM, 2019,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/>
                  <a:t>pp. 1130–1141</a:t>
                </a:r>
                <a:r>
                  <a:rPr lang="en-US" sz="1500" i="0" dirty="0" smtClean="0"/>
                  <a:t>.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 smtClean="0"/>
                  <a:t>[</a:t>
                </a:r>
                <a:r>
                  <a:rPr lang="en-US" sz="1500" i="0" dirty="0"/>
                  <a:t>8</a:t>
                </a:r>
                <a:r>
                  <a:rPr lang="en-US" sz="1500" i="0" dirty="0" smtClean="0"/>
                  <a:t>] </a:t>
                </a:r>
                <a:r>
                  <a:rPr lang="en-US" sz="1500" i="0" dirty="0"/>
                  <a:t>K. Wang, X. Lin, L. Qin, W. Zhang, and Y. Zhang, “Efficient </a:t>
                </a:r>
                <a:r>
                  <a:rPr lang="en-US" sz="1500" i="0" dirty="0" err="1" smtClean="0"/>
                  <a:t>bitruss</a:t>
                </a:r>
                <a:r>
                  <a:rPr lang="en-US" sz="1500" i="0" dirty="0" smtClean="0"/>
                  <a:t> decomposition </a:t>
                </a:r>
                <a:r>
                  <a:rPr lang="en-US" sz="1500" i="0" dirty="0"/>
                  <a:t>for large-scale bipartite graphs,” in ICDE. IEEE, </a:t>
                </a:r>
                <a:r>
                  <a:rPr lang="en-US" sz="1500" i="0" dirty="0" smtClean="0"/>
                  <a:t>2020, pp</a:t>
                </a:r>
                <a:r>
                  <a:rPr lang="en-US" sz="1500" i="0" dirty="0"/>
                  <a:t>. 661–672.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US" sz="1500" i="0" dirty="0" smtClean="0"/>
                  <a:t>[</a:t>
                </a:r>
                <a:r>
                  <a:rPr lang="en-US" sz="1500" i="0" dirty="0"/>
                  <a:t>9</a:t>
                </a:r>
                <a:r>
                  <a:rPr lang="en-US" sz="1500" i="0" dirty="0" smtClean="0"/>
                  <a:t>] </a:t>
                </a:r>
                <a:r>
                  <a:rPr lang="en-US" sz="1500" i="0" dirty="0"/>
                  <a:t>B. </a:t>
                </a:r>
                <a:r>
                  <a:rPr lang="en-US" sz="1500" i="0" dirty="0" err="1"/>
                  <a:t>Lyu</a:t>
                </a:r>
                <a:r>
                  <a:rPr lang="en-US" sz="1500" i="0" dirty="0"/>
                  <a:t>, L. Qin, X. Lin, Y. Zhang, Z. Qian, and J. Zhou, “</a:t>
                </a:r>
                <a:r>
                  <a:rPr lang="en-US" sz="1500" i="0" dirty="0" smtClean="0"/>
                  <a:t>Maximum </a:t>
                </a:r>
                <a:r>
                  <a:rPr lang="en-US" sz="1500" i="0" dirty="0" err="1" smtClean="0"/>
                  <a:t>biclique</a:t>
                </a:r>
                <a:r>
                  <a:rPr lang="en-US" sz="1500" i="0" dirty="0" smtClean="0"/>
                  <a:t> </a:t>
                </a:r>
                <a:r>
                  <a:rPr lang="en-US" sz="1500" i="0" dirty="0"/>
                  <a:t>search at billion scale,” Proc. VLDB Endow., vol. 13, no. 9, </a:t>
                </a:r>
                <a:r>
                  <a:rPr lang="en-US" sz="1500" i="0" dirty="0" smtClean="0"/>
                  <a:t>pp. 1359–1372</a:t>
                </a:r>
                <a:r>
                  <a:rPr lang="en-US" sz="1500" i="0" dirty="0"/>
                  <a:t>, 2020.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AU" sz="1500" i="0" dirty="0" smtClean="0"/>
                  <a:t>[10] </a:t>
                </a:r>
                <a:r>
                  <a:rPr lang="en-AU" sz="1500" i="0" dirty="0"/>
                  <a:t>Y. Peng, Y. Zhang, W. Zhang, X. Lin, and L. Qin, “Efficient </a:t>
                </a:r>
                <a:r>
                  <a:rPr lang="en-AU" sz="1500" i="0" dirty="0" smtClean="0"/>
                  <a:t>probabilistic k-core </a:t>
                </a:r>
                <a:r>
                  <a:rPr lang="en-AU" sz="1500" i="0" dirty="0"/>
                  <a:t>computation on uncertain graphs,” in ICDE. IEEE, 2018, </a:t>
                </a:r>
                <a:r>
                  <a:rPr lang="en-AU" sz="1500" i="0" dirty="0" smtClean="0"/>
                  <a:t>pp. 1192–1203.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</a:pPr>
                <a:r>
                  <a:rPr lang="en-AU" sz="1500" i="0" dirty="0" smtClean="0"/>
                  <a:t>[11] </a:t>
                </a:r>
                <a:r>
                  <a:rPr lang="en-AU" sz="1500" i="0" dirty="0"/>
                  <a:t>A. E. </a:t>
                </a:r>
                <a:r>
                  <a:rPr lang="en-AU" sz="1500" i="0" dirty="0" err="1"/>
                  <a:t>Sariy¨uce</a:t>
                </a:r>
                <a:r>
                  <a:rPr lang="en-AU" sz="1500" i="0" dirty="0"/>
                  <a:t> and A. Pinar, “Peeling bipartite networks for </a:t>
                </a:r>
                <a:r>
                  <a:rPr lang="en-AU" sz="1500" i="0" dirty="0" smtClean="0"/>
                  <a:t>dense subgraph </a:t>
                </a:r>
                <a:r>
                  <a:rPr lang="en-AU" sz="1500" i="0" dirty="0"/>
                  <a:t>discovery,” in WSDM. ACM, 2018, pp. 504–512.</a:t>
                </a:r>
                <a:endParaRPr lang="en-AU" sz="1500" i="0" dirty="0" smtClean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44AED6D-4969-4FEE-AB2A-7C15BEB2D1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42851" y="1229705"/>
                <a:ext cx="11106297" cy="4178195"/>
              </a:xfrm>
              <a:blipFill>
                <a:blip r:embed="rId3"/>
                <a:stretch>
                  <a:fillRect l="-220" t="-1314" r="-110" b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7731C-30F3-C24F-9082-AC8460C2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84530B40-EF9D-46C9-A58F-B0B5E3B38782}"/>
                  </a:ext>
                </a:extLst>
              </p:cNvPr>
              <p:cNvSpPr/>
              <p:nvPr/>
            </p:nvSpPr>
            <p:spPr>
              <a:xfrm>
                <a:off x="925927" y="1112094"/>
                <a:ext cx="1042152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zh-CN" sz="2200" b="1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200" b="1" i="1" u="none" strike="noStrike" baseline="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en-US" altLang="zh-CN" sz="2200" b="1" i="1" u="none" strike="noStrike" baseline="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200" b="1" i="1" u="none" strike="noStrike" baseline="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𝜷</m:t>
                    </m:r>
                    <m:r>
                      <a:rPr lang="en-US" altLang="zh-CN" sz="2200" b="1" i="1" u="none" strike="noStrike" baseline="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b="1" i="0" u="none" strike="noStrike" baseline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200" b="1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Given a bipartite graph </a:t>
                </a:r>
                <a14:m>
                  <m:oMath xmlns:m="http://schemas.openxmlformats.org/officeDocument/2006/math">
                    <m:r>
                      <a:rPr lang="en-US" altLang="zh-CN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US" altLang="zh-CN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altLang="zh-CN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r>
                      <a:rPr lang="en-US" altLang="zh-CN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𝑈</m:t>
                    </m:r>
                    <m:r>
                      <a:rPr lang="en-US" altLang="zh-CN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r>
                      <a:rPr lang="en-US" altLang="zh-CN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),</m:t>
                    </m:r>
                    <m:r>
                      <a:rPr lang="en-US" altLang="zh-CN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n-US" altLang="zh-CN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b="0" i="0" u="none" strike="noStrike" baseline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degree constraints </a:t>
                </a:r>
                <a:r>
                  <a:rPr lang="zh-CN" altLang="en-US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𝛼 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:r>
                  <a:rPr lang="zh-CN" altLang="en-US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2200" b="0" i="0" u="none" strike="noStrike" baseline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en-US" altLang="zh-CN" sz="2200" b="0" i="0" u="none" strike="noStrike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200" b="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200" b="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200" b="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200" b="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core is a 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subgraph </a:t>
                </a:r>
                <a14:m>
                  <m:oMath xmlns:m="http://schemas.openxmlformats.org/officeDocument/2006/math"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i="0" u="none" strike="noStrike" baseline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which</a:t>
                </a:r>
                <a:r>
                  <a:rPr lang="en-US" altLang="zh-CN" sz="2200" b="0" i="0" u="none" strike="noStrike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′)≥</m:t>
                    </m:r>
                    <m:r>
                      <a:rPr lang="zh-CN" altLang="en-US" sz="22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each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200" b="0" i="1" u="none" strike="noStrike" baseline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zh-CN" altLang="en-US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′)≥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zh-CN" altLang="en-US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200" b="0" i="1" u="none" strike="noStrike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 altLang="zh-CN" sz="22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200" b="0" i="0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200" b="0" i="0" u="none" strike="noStrike" baseline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200" b="0" i="0" u="none" strike="noStrike" baseline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</a:t>
                </a:r>
                <a:r>
                  <a:rPr lang="en-US" altLang="zh-CN" sz="2200" b="1" i="0" u="none" strike="noStrike" baseline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maximal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if any </a:t>
                </a:r>
                <a:r>
                  <a:rPr lang="en-US" altLang="zh-CN" sz="2200" b="0" i="0" u="none" strike="noStrike" baseline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supergraph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2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200" b="0" i="0" u="none" strike="noStrike" baseline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 an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 </a:t>
                </a:r>
                <a:r>
                  <a:rPr lang="en-US" altLang="zh-CN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altLang="zh-CN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84530B40-EF9D-46C9-A58F-B0B5E3B38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27" y="1112094"/>
                <a:ext cx="10421524" cy="1446550"/>
              </a:xfrm>
              <a:prstGeom prst="rect">
                <a:avLst/>
              </a:prstGeom>
              <a:blipFill>
                <a:blip r:embed="rId3"/>
                <a:stretch>
                  <a:fillRect l="-644" t="-3361" r="-702" b="-7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ounded Rectangle 374">
            <a:extLst>
              <a:ext uri="{FF2B5EF4-FFF2-40B4-BE49-F238E27FC236}">
                <a16:creationId xmlns:a16="http://schemas.microsoft.com/office/drawing/2014/main" id="{DC6BA818-FB13-4343-9B97-60A1DAA571D9}"/>
              </a:ext>
            </a:extLst>
          </p:cNvPr>
          <p:cNvSpPr/>
          <p:nvPr/>
        </p:nvSpPr>
        <p:spPr>
          <a:xfrm>
            <a:off x="3972775" y="3016685"/>
            <a:ext cx="4602811" cy="25636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highlight>
                <a:srgbClr val="FFFF00"/>
              </a:highlight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72496" y="3225144"/>
            <a:ext cx="5234294" cy="2141660"/>
            <a:chOff x="3416458" y="3620798"/>
            <a:chExt cx="5234294" cy="2141660"/>
          </a:xfrm>
        </p:grpSpPr>
        <p:cxnSp>
          <p:nvCxnSpPr>
            <p:cNvPr id="161" name="Straight Connector 631">
              <a:extLst>
                <a:ext uri="{FF2B5EF4-FFF2-40B4-BE49-F238E27FC236}">
                  <a16:creationId xmlns:a16="http://schemas.microsoft.com/office/drawing/2014/main" id="{44622F51-E430-41C4-9E0C-410DEF6B3D66}"/>
                </a:ext>
              </a:extLst>
            </p:cNvPr>
            <p:cNvCxnSpPr>
              <a:cxnSpLocks/>
              <a:stCxn id="175" idx="4"/>
              <a:endCxn id="177" idx="0"/>
            </p:cNvCxnSpPr>
            <p:nvPr/>
          </p:nvCxnSpPr>
          <p:spPr>
            <a:xfrm>
              <a:off x="4268774" y="4060836"/>
              <a:ext cx="615053" cy="1258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632">
              <a:extLst>
                <a:ext uri="{FF2B5EF4-FFF2-40B4-BE49-F238E27FC236}">
                  <a16:creationId xmlns:a16="http://schemas.microsoft.com/office/drawing/2014/main" id="{5906EDB5-94BA-4902-9B28-BCBE4126F82C}"/>
                </a:ext>
              </a:extLst>
            </p:cNvPr>
            <p:cNvCxnSpPr>
              <a:cxnSpLocks/>
              <a:stCxn id="171" idx="4"/>
              <a:endCxn id="176" idx="0"/>
            </p:cNvCxnSpPr>
            <p:nvPr/>
          </p:nvCxnSpPr>
          <p:spPr>
            <a:xfrm flipH="1">
              <a:off x="5993592" y="4060836"/>
              <a:ext cx="1927330" cy="12515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633">
              <a:extLst>
                <a:ext uri="{FF2B5EF4-FFF2-40B4-BE49-F238E27FC236}">
                  <a16:creationId xmlns:a16="http://schemas.microsoft.com/office/drawing/2014/main" id="{9E4E4533-92A6-4335-BDEC-387652CCACA7}"/>
                </a:ext>
              </a:extLst>
            </p:cNvPr>
            <p:cNvCxnSpPr>
              <a:cxnSpLocks/>
              <a:stCxn id="175" idx="4"/>
              <a:endCxn id="176" idx="0"/>
            </p:cNvCxnSpPr>
            <p:nvPr/>
          </p:nvCxnSpPr>
          <p:spPr>
            <a:xfrm>
              <a:off x="4268774" y="4060836"/>
              <a:ext cx="1724819" cy="12515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624">
              <a:extLst>
                <a:ext uri="{FF2B5EF4-FFF2-40B4-BE49-F238E27FC236}">
                  <a16:creationId xmlns:a16="http://schemas.microsoft.com/office/drawing/2014/main" id="{BAD2F13B-35CC-4B4B-B152-482F5F0E7253}"/>
                </a:ext>
              </a:extLst>
            </p:cNvPr>
            <p:cNvCxnSpPr>
              <a:cxnSpLocks/>
              <a:stCxn id="170" idx="4"/>
              <a:endCxn id="176" idx="0"/>
            </p:cNvCxnSpPr>
            <p:nvPr/>
          </p:nvCxnSpPr>
          <p:spPr>
            <a:xfrm>
              <a:off x="5517368" y="4065359"/>
              <a:ext cx="476234" cy="12470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625">
              <a:extLst>
                <a:ext uri="{FF2B5EF4-FFF2-40B4-BE49-F238E27FC236}">
                  <a16:creationId xmlns:a16="http://schemas.microsoft.com/office/drawing/2014/main" id="{E312800D-5537-4771-B9E6-05DE52A5ABF0}"/>
                </a:ext>
              </a:extLst>
            </p:cNvPr>
            <p:cNvCxnSpPr>
              <a:cxnSpLocks/>
              <a:stCxn id="171" idx="4"/>
              <a:endCxn id="172" idx="0"/>
            </p:cNvCxnSpPr>
            <p:nvPr/>
          </p:nvCxnSpPr>
          <p:spPr>
            <a:xfrm flipH="1">
              <a:off x="7174224" y="4060847"/>
              <a:ext cx="746709" cy="1266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626">
              <a:extLst>
                <a:ext uri="{FF2B5EF4-FFF2-40B4-BE49-F238E27FC236}">
                  <a16:creationId xmlns:a16="http://schemas.microsoft.com/office/drawing/2014/main" id="{E6D1C9E7-5665-4D5A-B0C1-2232C36014E4}"/>
                </a:ext>
              </a:extLst>
            </p:cNvPr>
            <p:cNvCxnSpPr>
              <a:cxnSpLocks/>
              <a:stCxn id="170" idx="4"/>
              <a:endCxn id="172" idx="0"/>
            </p:cNvCxnSpPr>
            <p:nvPr/>
          </p:nvCxnSpPr>
          <p:spPr>
            <a:xfrm>
              <a:off x="5517358" y="4065350"/>
              <a:ext cx="1656856" cy="12620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627">
              <a:extLst>
                <a:ext uri="{FF2B5EF4-FFF2-40B4-BE49-F238E27FC236}">
                  <a16:creationId xmlns:a16="http://schemas.microsoft.com/office/drawing/2014/main" id="{369157F8-3019-4597-945D-6A3E52BE6E84}"/>
                </a:ext>
              </a:extLst>
            </p:cNvPr>
            <p:cNvCxnSpPr>
              <a:cxnSpLocks/>
              <a:stCxn id="170" idx="4"/>
              <a:endCxn id="177" idx="0"/>
            </p:cNvCxnSpPr>
            <p:nvPr/>
          </p:nvCxnSpPr>
          <p:spPr>
            <a:xfrm flipH="1">
              <a:off x="4883836" y="4065359"/>
              <a:ext cx="633531" cy="12536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630">
              <a:extLst>
                <a:ext uri="{FF2B5EF4-FFF2-40B4-BE49-F238E27FC236}">
                  <a16:creationId xmlns:a16="http://schemas.microsoft.com/office/drawing/2014/main" id="{0FDB8C0D-D971-42AB-A0B5-099AE68C8937}"/>
                </a:ext>
              </a:extLst>
            </p:cNvPr>
            <p:cNvCxnSpPr>
              <a:cxnSpLocks/>
              <a:stCxn id="171" idx="4"/>
              <a:endCxn id="173" idx="0"/>
            </p:cNvCxnSpPr>
            <p:nvPr/>
          </p:nvCxnSpPr>
          <p:spPr>
            <a:xfrm>
              <a:off x="7920931" y="4060847"/>
              <a:ext cx="421729" cy="12676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641">
              <a:extLst>
                <a:ext uri="{FF2B5EF4-FFF2-40B4-BE49-F238E27FC236}">
                  <a16:creationId xmlns:a16="http://schemas.microsoft.com/office/drawing/2014/main" id="{8C613E2E-85BE-4368-84E3-8CB75B1EE151}"/>
                </a:ext>
              </a:extLst>
            </p:cNvPr>
            <p:cNvSpPr/>
            <p:nvPr/>
          </p:nvSpPr>
          <p:spPr>
            <a:xfrm flipH="1">
              <a:off x="5324130" y="3665296"/>
              <a:ext cx="386455" cy="400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highlight>
                  <a:srgbClr val="000000"/>
                </a:highlight>
              </a:endParaRPr>
            </a:p>
          </p:txBody>
        </p:sp>
        <p:sp>
          <p:nvSpPr>
            <p:cNvPr id="171" name="Oval 643">
              <a:extLst>
                <a:ext uri="{FF2B5EF4-FFF2-40B4-BE49-F238E27FC236}">
                  <a16:creationId xmlns:a16="http://schemas.microsoft.com/office/drawing/2014/main" id="{EB2DD1C2-5EA3-4ADC-986D-A289F20CDD49}"/>
                </a:ext>
              </a:extLst>
            </p:cNvPr>
            <p:cNvSpPr/>
            <p:nvPr/>
          </p:nvSpPr>
          <p:spPr>
            <a:xfrm flipH="1">
              <a:off x="7729815" y="3660784"/>
              <a:ext cx="382234" cy="400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172" name="Oval 649">
              <a:extLst>
                <a:ext uri="{FF2B5EF4-FFF2-40B4-BE49-F238E27FC236}">
                  <a16:creationId xmlns:a16="http://schemas.microsoft.com/office/drawing/2014/main" id="{D3DF6FE0-DE9C-4F5C-9B33-255E12B163E0}"/>
                </a:ext>
              </a:extLst>
            </p:cNvPr>
            <p:cNvSpPr/>
            <p:nvPr/>
          </p:nvSpPr>
          <p:spPr>
            <a:xfrm flipH="1">
              <a:off x="6980986" y="5327434"/>
              <a:ext cx="386455" cy="4000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73" name="Oval 651">
              <a:extLst>
                <a:ext uri="{FF2B5EF4-FFF2-40B4-BE49-F238E27FC236}">
                  <a16:creationId xmlns:a16="http://schemas.microsoft.com/office/drawing/2014/main" id="{F9EAB752-4634-4E38-AC9C-BD6A538D6315}"/>
                </a:ext>
              </a:extLst>
            </p:cNvPr>
            <p:cNvSpPr/>
            <p:nvPr/>
          </p:nvSpPr>
          <p:spPr>
            <a:xfrm flipH="1">
              <a:off x="8149424" y="5328476"/>
              <a:ext cx="386455" cy="4000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cxnSp>
          <p:nvCxnSpPr>
            <p:cNvPr id="174" name="Straight Connector 655">
              <a:extLst>
                <a:ext uri="{FF2B5EF4-FFF2-40B4-BE49-F238E27FC236}">
                  <a16:creationId xmlns:a16="http://schemas.microsoft.com/office/drawing/2014/main" id="{6475B652-5D96-4237-8D74-A62AB406C43A}"/>
                </a:ext>
              </a:extLst>
            </p:cNvPr>
            <p:cNvCxnSpPr>
              <a:cxnSpLocks/>
              <a:stCxn id="175" idx="4"/>
              <a:endCxn id="172" idx="0"/>
            </p:cNvCxnSpPr>
            <p:nvPr/>
          </p:nvCxnSpPr>
          <p:spPr>
            <a:xfrm>
              <a:off x="4268784" y="4060847"/>
              <a:ext cx="2905440" cy="126659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639">
              <a:extLst>
                <a:ext uri="{FF2B5EF4-FFF2-40B4-BE49-F238E27FC236}">
                  <a16:creationId xmlns:a16="http://schemas.microsoft.com/office/drawing/2014/main" id="{90BFB95D-3E70-43E6-AC53-015831E55E6C}"/>
                </a:ext>
              </a:extLst>
            </p:cNvPr>
            <p:cNvSpPr/>
            <p:nvPr/>
          </p:nvSpPr>
          <p:spPr>
            <a:xfrm flipH="1">
              <a:off x="4075546" y="3660784"/>
              <a:ext cx="386455" cy="400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176" name="Oval 647">
              <a:extLst>
                <a:ext uri="{FF2B5EF4-FFF2-40B4-BE49-F238E27FC236}">
                  <a16:creationId xmlns:a16="http://schemas.microsoft.com/office/drawing/2014/main" id="{699E7755-BBDE-4EE5-886A-A40D1940AB92}"/>
                </a:ext>
              </a:extLst>
            </p:cNvPr>
            <p:cNvSpPr/>
            <p:nvPr/>
          </p:nvSpPr>
          <p:spPr>
            <a:xfrm flipH="1">
              <a:off x="5800365" y="5312378"/>
              <a:ext cx="386455" cy="4000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77" name="Oval 653">
              <a:extLst>
                <a:ext uri="{FF2B5EF4-FFF2-40B4-BE49-F238E27FC236}">
                  <a16:creationId xmlns:a16="http://schemas.microsoft.com/office/drawing/2014/main" id="{724F61F2-9266-4105-AA4E-579B33A0AE1E}"/>
                </a:ext>
              </a:extLst>
            </p:cNvPr>
            <p:cNvSpPr/>
            <p:nvPr/>
          </p:nvSpPr>
          <p:spPr>
            <a:xfrm flipH="1">
              <a:off x="4690599" y="5319028"/>
              <a:ext cx="386455" cy="4000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78" name="Oval 656">
              <a:extLst>
                <a:ext uri="{FF2B5EF4-FFF2-40B4-BE49-F238E27FC236}">
                  <a16:creationId xmlns:a16="http://schemas.microsoft.com/office/drawing/2014/main" id="{2D4DFE96-A90B-43AA-B612-670544BAA2A1}"/>
                </a:ext>
              </a:extLst>
            </p:cNvPr>
            <p:cNvSpPr/>
            <p:nvPr/>
          </p:nvSpPr>
          <p:spPr>
            <a:xfrm flipH="1">
              <a:off x="3461289" y="5325244"/>
              <a:ext cx="386455" cy="4000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79" name="Oval 751">
              <a:extLst>
                <a:ext uri="{FF2B5EF4-FFF2-40B4-BE49-F238E27FC236}">
                  <a16:creationId xmlns:a16="http://schemas.microsoft.com/office/drawing/2014/main" id="{E6564153-0C07-4A62-B1F3-3708E9C4D216}"/>
                </a:ext>
              </a:extLst>
            </p:cNvPr>
            <p:cNvSpPr/>
            <p:nvPr/>
          </p:nvSpPr>
          <p:spPr>
            <a:xfrm flipH="1">
              <a:off x="6449445" y="3666780"/>
              <a:ext cx="386455" cy="400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1" dirty="0">
                <a:latin typeface="Cambria Math" panose="02040503050406030204" pitchFamily="18" charset="0"/>
              </a:endParaRPr>
            </a:p>
          </p:txBody>
        </p:sp>
        <p:cxnSp>
          <p:nvCxnSpPr>
            <p:cNvPr id="180" name="Straight Connector 752">
              <a:extLst>
                <a:ext uri="{FF2B5EF4-FFF2-40B4-BE49-F238E27FC236}">
                  <a16:creationId xmlns:a16="http://schemas.microsoft.com/office/drawing/2014/main" id="{39315F21-CD8A-44E3-A1B5-4C4CC8A8B3D3}"/>
                </a:ext>
              </a:extLst>
            </p:cNvPr>
            <p:cNvCxnSpPr>
              <a:cxnSpLocks/>
              <a:stCxn id="175" idx="4"/>
            </p:cNvCxnSpPr>
            <p:nvPr/>
          </p:nvCxnSpPr>
          <p:spPr>
            <a:xfrm flipH="1">
              <a:off x="3640527" y="4060847"/>
              <a:ext cx="628246" cy="126931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/>
                <p:nvPr/>
              </p:nvSpPr>
              <p:spPr>
                <a:xfrm>
                  <a:off x="5265744" y="3631395"/>
                  <a:ext cx="565125" cy="47121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1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744" y="3631395"/>
                  <a:ext cx="565125" cy="47121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/>
                <p:nvPr/>
              </p:nvSpPr>
              <p:spPr>
                <a:xfrm>
                  <a:off x="4033966" y="3620798"/>
                  <a:ext cx="528155" cy="47121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2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966" y="3620798"/>
                  <a:ext cx="528155" cy="47121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/>
                <p:nvPr/>
              </p:nvSpPr>
              <p:spPr>
                <a:xfrm>
                  <a:off x="6375317" y="3638069"/>
                  <a:ext cx="565125" cy="47121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3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317" y="3638069"/>
                  <a:ext cx="565125" cy="47121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/>
                <p:nvPr/>
              </p:nvSpPr>
              <p:spPr>
                <a:xfrm>
                  <a:off x="7649156" y="3648257"/>
                  <a:ext cx="565125" cy="47121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4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9156" y="3648257"/>
                  <a:ext cx="565125" cy="47121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/>
                <p:nvPr/>
              </p:nvSpPr>
              <p:spPr>
                <a:xfrm>
                  <a:off x="5765582" y="5283445"/>
                  <a:ext cx="495845" cy="47121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5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582" y="5283445"/>
                  <a:ext cx="495845" cy="4712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/>
                <p:nvPr/>
              </p:nvSpPr>
              <p:spPr>
                <a:xfrm>
                  <a:off x="4630543" y="5263354"/>
                  <a:ext cx="525508" cy="47121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6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0543" y="5263354"/>
                  <a:ext cx="525508" cy="47121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/>
                <p:nvPr/>
              </p:nvSpPr>
              <p:spPr>
                <a:xfrm>
                  <a:off x="3416458" y="5283076"/>
                  <a:ext cx="483342" cy="47532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7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6458" y="5283076"/>
                  <a:ext cx="483342" cy="4753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/>
                <p:nvPr/>
              </p:nvSpPr>
              <p:spPr>
                <a:xfrm>
                  <a:off x="6905608" y="5283076"/>
                  <a:ext cx="565125" cy="47121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8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5608" y="5283076"/>
                  <a:ext cx="565125" cy="47121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/>
                <p:nvPr/>
              </p:nvSpPr>
              <p:spPr>
                <a:xfrm>
                  <a:off x="8085627" y="5291239"/>
                  <a:ext cx="565125" cy="47121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9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5627" y="5291239"/>
                  <a:ext cx="565125" cy="47121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/>
                <p:nvPr/>
              </p:nvSpPr>
              <p:spPr>
                <a:xfrm>
                  <a:off x="3548624" y="4450254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1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8624" y="4450254"/>
                  <a:ext cx="612576" cy="362476"/>
                </a:xfrm>
                <a:prstGeom prst="rect">
                  <a:avLst/>
                </a:prstGeom>
                <a:blipFill>
                  <a:blip r:embed="rId13"/>
                  <a:stretch>
                    <a:fillRect t="-3333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Connector 361">
              <a:extLst>
                <a:ext uri="{FF2B5EF4-FFF2-40B4-BE49-F238E27FC236}">
                  <a16:creationId xmlns:a16="http://schemas.microsoft.com/office/drawing/2014/main" id="{E3C0BF5B-BD5C-4960-A116-9F6979221168}"/>
                </a:ext>
              </a:extLst>
            </p:cNvPr>
            <p:cNvCxnSpPr>
              <a:cxnSpLocks/>
              <a:stCxn id="179" idx="4"/>
              <a:endCxn id="172" idx="0"/>
            </p:cNvCxnSpPr>
            <p:nvPr/>
          </p:nvCxnSpPr>
          <p:spPr>
            <a:xfrm>
              <a:off x="6642673" y="4066832"/>
              <a:ext cx="531541" cy="1260602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363">
              <a:extLst>
                <a:ext uri="{FF2B5EF4-FFF2-40B4-BE49-F238E27FC236}">
                  <a16:creationId xmlns:a16="http://schemas.microsoft.com/office/drawing/2014/main" id="{C68E6634-55CF-48C0-91C6-1723A3D2CA9C}"/>
                </a:ext>
              </a:extLst>
            </p:cNvPr>
            <p:cNvCxnSpPr>
              <a:cxnSpLocks/>
              <a:stCxn id="179" idx="4"/>
              <a:endCxn id="173" idx="0"/>
            </p:cNvCxnSpPr>
            <p:nvPr/>
          </p:nvCxnSpPr>
          <p:spPr>
            <a:xfrm>
              <a:off x="6642673" y="4066832"/>
              <a:ext cx="1699979" cy="1261644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/>
                <p:nvPr/>
              </p:nvSpPr>
              <p:spPr>
                <a:xfrm>
                  <a:off x="8027054" y="4477319"/>
                  <a:ext cx="543771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4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7054" y="4477319"/>
                  <a:ext cx="543771" cy="362476"/>
                </a:xfrm>
                <a:prstGeom prst="rect">
                  <a:avLst/>
                </a:prstGeom>
                <a:blipFill>
                  <a:blip r:embed="rId14"/>
                  <a:stretch>
                    <a:fillRect t="-3390"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/>
                <p:nvPr/>
              </p:nvSpPr>
              <p:spPr>
                <a:xfrm>
                  <a:off x="7558857" y="4355525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.9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5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857" y="4355525"/>
                  <a:ext cx="612576" cy="362476"/>
                </a:xfrm>
                <a:prstGeom prst="rect">
                  <a:avLst/>
                </a:prstGeom>
                <a:blipFill>
                  <a:blip r:embed="rId15"/>
                  <a:stretch>
                    <a:fillRect t="-3390"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/>
                <p:nvPr/>
              </p:nvSpPr>
              <p:spPr>
                <a:xfrm>
                  <a:off x="4173963" y="4560154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6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963" y="4560154"/>
                  <a:ext cx="612576" cy="362476"/>
                </a:xfrm>
                <a:prstGeom prst="rect">
                  <a:avLst/>
                </a:prstGeom>
                <a:blipFill>
                  <a:blip r:embed="rId16"/>
                  <a:stretch>
                    <a:fillRect t="-3333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/>
                <p:nvPr/>
              </p:nvSpPr>
              <p:spPr>
                <a:xfrm>
                  <a:off x="4567596" y="3965145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7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596" y="3965145"/>
                  <a:ext cx="612576" cy="362476"/>
                </a:xfrm>
                <a:prstGeom prst="rect">
                  <a:avLst/>
                </a:prstGeom>
                <a:blipFill>
                  <a:blip r:embed="rId17"/>
                  <a:stretch>
                    <a:fillRect t="-3390"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/>
                <p:nvPr/>
              </p:nvSpPr>
              <p:spPr>
                <a:xfrm>
                  <a:off x="4650178" y="4494250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8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0178" y="4494250"/>
                  <a:ext cx="612576" cy="362476"/>
                </a:xfrm>
                <a:prstGeom prst="rect">
                  <a:avLst/>
                </a:prstGeom>
                <a:blipFill>
                  <a:blip r:embed="rId18"/>
                  <a:stretch>
                    <a:fillRect t="-1667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/>
                <p:nvPr/>
              </p:nvSpPr>
              <p:spPr>
                <a:xfrm>
                  <a:off x="5001968" y="4038597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.6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9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1968" y="4038597"/>
                  <a:ext cx="612576" cy="362476"/>
                </a:xfrm>
                <a:prstGeom prst="rect">
                  <a:avLst/>
                </a:prstGeom>
                <a:blipFill>
                  <a:blip r:embed="rId19"/>
                  <a:stretch>
                    <a:fillRect t="-3390"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/>
                <p:nvPr/>
              </p:nvSpPr>
              <p:spPr>
                <a:xfrm>
                  <a:off x="6809408" y="4019921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0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9408" y="4019921"/>
                  <a:ext cx="612576" cy="362476"/>
                </a:xfrm>
                <a:prstGeom prst="rect">
                  <a:avLst/>
                </a:prstGeom>
                <a:blipFill>
                  <a:blip r:embed="rId20"/>
                  <a:stretch>
                    <a:fillRect t="-3390"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/>
                <p:nvPr/>
              </p:nvSpPr>
              <p:spPr>
                <a:xfrm>
                  <a:off x="7359728" y="3959706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1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9728" y="3959706"/>
                  <a:ext cx="612576" cy="362476"/>
                </a:xfrm>
                <a:prstGeom prst="rect">
                  <a:avLst/>
                </a:prstGeom>
                <a:blipFill>
                  <a:blip r:embed="rId21"/>
                  <a:stretch>
                    <a:fillRect t="-3390"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/>
                <p:nvPr/>
              </p:nvSpPr>
              <p:spPr>
                <a:xfrm>
                  <a:off x="6084891" y="3958727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.8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2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891" y="3958727"/>
                  <a:ext cx="612576" cy="362476"/>
                </a:xfrm>
                <a:prstGeom prst="rect">
                  <a:avLst/>
                </a:prstGeom>
                <a:blipFill>
                  <a:blip r:embed="rId22"/>
                  <a:stretch>
                    <a:fillRect t="-1667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/>
                <p:nvPr/>
              </p:nvSpPr>
              <p:spPr>
                <a:xfrm>
                  <a:off x="5647381" y="4010254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3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381" y="4010254"/>
                  <a:ext cx="612576" cy="362476"/>
                </a:xfrm>
                <a:prstGeom prst="rect">
                  <a:avLst/>
                </a:prstGeom>
                <a:blipFill>
                  <a:blip r:embed="rId21"/>
                  <a:stretch>
                    <a:fillRect t="-3390"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/>
                <p:nvPr/>
              </p:nvSpPr>
              <p:spPr>
                <a:xfrm>
                  <a:off x="6889541" y="4678457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.3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4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541" y="4678457"/>
                  <a:ext cx="612576" cy="362476"/>
                </a:xfrm>
                <a:prstGeom prst="rect">
                  <a:avLst/>
                </a:prstGeom>
                <a:blipFill>
                  <a:blip r:embed="rId23"/>
                  <a:stretch>
                    <a:fillRect t="-3390"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5" name="Straight Connector 117">
              <a:extLst>
                <a:ext uri="{FF2B5EF4-FFF2-40B4-BE49-F238E27FC236}">
                  <a16:creationId xmlns:a16="http://schemas.microsoft.com/office/drawing/2014/main" id="{C263D8EB-7855-4BB7-9189-748BA725257F}"/>
                </a:ext>
              </a:extLst>
            </p:cNvPr>
            <p:cNvCxnSpPr>
              <a:cxnSpLocks/>
              <a:stCxn id="179" idx="4"/>
              <a:endCxn id="177" idx="0"/>
            </p:cNvCxnSpPr>
            <p:nvPr/>
          </p:nvCxnSpPr>
          <p:spPr>
            <a:xfrm flipH="1">
              <a:off x="4883836" y="4066843"/>
              <a:ext cx="1758846" cy="125219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123">
              <a:extLst>
                <a:ext uri="{FF2B5EF4-FFF2-40B4-BE49-F238E27FC236}">
                  <a16:creationId xmlns:a16="http://schemas.microsoft.com/office/drawing/2014/main" id="{CD39F25B-0072-4DCF-AB46-F9122FC962A0}"/>
                </a:ext>
              </a:extLst>
            </p:cNvPr>
            <p:cNvCxnSpPr>
              <a:cxnSpLocks/>
              <a:stCxn id="179" idx="4"/>
              <a:endCxn id="176" idx="0"/>
            </p:cNvCxnSpPr>
            <p:nvPr/>
          </p:nvCxnSpPr>
          <p:spPr>
            <a:xfrm flipH="1">
              <a:off x="5993603" y="4066843"/>
              <a:ext cx="649080" cy="124554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/>
                <p:nvPr/>
              </p:nvSpPr>
              <p:spPr>
                <a:xfrm>
                  <a:off x="6221657" y="4298840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7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657" y="4298840"/>
                  <a:ext cx="612576" cy="362476"/>
                </a:xfrm>
                <a:prstGeom prst="rect">
                  <a:avLst/>
                </a:prstGeom>
                <a:blipFill>
                  <a:blip r:embed="rId24"/>
                  <a:stretch>
                    <a:fillRect t="-1667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/>
                <p:nvPr/>
              </p:nvSpPr>
              <p:spPr>
                <a:xfrm>
                  <a:off x="5402611" y="4239294"/>
                  <a:ext cx="612576" cy="3624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8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611" y="4239294"/>
                  <a:ext cx="612576" cy="362476"/>
                </a:xfrm>
                <a:prstGeom prst="rect">
                  <a:avLst/>
                </a:prstGeom>
                <a:blipFill>
                  <a:blip r:embed="rId24"/>
                  <a:stretch>
                    <a:fillRect t="-3390" b="-16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9E336F35-42DD-444F-937B-035BD144A299}"/>
              </a:ext>
            </a:extLst>
          </p:cNvPr>
          <p:cNvSpPr txBox="1"/>
          <p:nvPr/>
        </p:nvSpPr>
        <p:spPr>
          <a:xfrm>
            <a:off x="5266506" y="5933438"/>
            <a:ext cx="532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2)-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341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7731C-30F3-C24F-9082-AC8460C2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84530B40-EF9D-46C9-A58F-B0B5E3B38782}"/>
                  </a:ext>
                </a:extLst>
              </p:cNvPr>
              <p:cNvSpPr/>
              <p:nvPr/>
            </p:nvSpPr>
            <p:spPr>
              <a:xfrm>
                <a:off x="925927" y="1112094"/>
                <a:ext cx="10588294" cy="120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r>
                  <a:rPr lang="zh-CN" altLang="en-US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𝜂</a:t>
                </a:r>
                <a:r>
                  <a:rPr lang="en-US" altLang="zh-CN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-degree: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an uncertain bipartite 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𝑈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</m:d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a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vertex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a 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probabilistic threshold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∈[0,1]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degree of a 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𝑑𝑒𝑔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sub>
                    </m:sSub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𝑑𝑒𝑔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𝒢</m:t>
                        </m:r>
                      </m:e>
                    </m:d>
                    <m:r>
                      <a:rPr lang="en-US" altLang="zh-CN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2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max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2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⁡[</m:t>
                    </m:r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𝑑𝑒𝑔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𝒢</m:t>
                        </m:r>
                      </m:e>
                    </m:d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84530B40-EF9D-46C9-A58F-B0B5E3B38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27" y="1112094"/>
                <a:ext cx="10588294" cy="1206741"/>
              </a:xfrm>
              <a:prstGeom prst="rect">
                <a:avLst/>
              </a:prstGeom>
              <a:blipFill>
                <a:blip r:embed="rId3"/>
                <a:stretch>
                  <a:fillRect l="-748" t="-4040" b="-7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3223027" y="2798107"/>
            <a:ext cx="5234294" cy="2141660"/>
            <a:chOff x="3205442" y="2600890"/>
            <a:chExt cx="5234294" cy="2141660"/>
          </a:xfrm>
        </p:grpSpPr>
        <p:sp>
          <p:nvSpPr>
            <p:cNvPr id="4" name="椭圆 3"/>
            <p:cNvSpPr/>
            <p:nvPr/>
          </p:nvSpPr>
          <p:spPr>
            <a:xfrm>
              <a:off x="7938408" y="4314553"/>
              <a:ext cx="386455" cy="406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3205442" y="2600890"/>
              <a:ext cx="5234294" cy="2141660"/>
              <a:chOff x="3416458" y="3620798"/>
              <a:chExt cx="5234294" cy="2141660"/>
            </a:xfrm>
          </p:grpSpPr>
          <p:cxnSp>
            <p:nvCxnSpPr>
              <p:cNvPr id="85" name="Straight Connector 631">
                <a:extLst>
                  <a:ext uri="{FF2B5EF4-FFF2-40B4-BE49-F238E27FC236}">
                    <a16:creationId xmlns:a16="http://schemas.microsoft.com/office/drawing/2014/main" id="{44622F51-E430-41C4-9E0C-410DEF6B3D66}"/>
                  </a:ext>
                </a:extLst>
              </p:cNvPr>
              <p:cNvCxnSpPr>
                <a:cxnSpLocks/>
                <a:stCxn id="98" idx="4"/>
                <a:endCxn id="100" idx="0"/>
              </p:cNvCxnSpPr>
              <p:nvPr/>
            </p:nvCxnSpPr>
            <p:spPr>
              <a:xfrm>
                <a:off x="4268774" y="4060836"/>
                <a:ext cx="615053" cy="125819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632">
                <a:extLst>
                  <a:ext uri="{FF2B5EF4-FFF2-40B4-BE49-F238E27FC236}">
                    <a16:creationId xmlns:a16="http://schemas.microsoft.com/office/drawing/2014/main" id="{5906EDB5-94BA-4902-9B28-BCBE4126F82C}"/>
                  </a:ext>
                </a:extLst>
              </p:cNvPr>
              <p:cNvCxnSpPr>
                <a:cxnSpLocks/>
                <a:stCxn id="94" idx="4"/>
                <a:endCxn id="99" idx="0"/>
              </p:cNvCxnSpPr>
              <p:nvPr/>
            </p:nvCxnSpPr>
            <p:spPr>
              <a:xfrm flipH="1">
                <a:off x="5993592" y="4060836"/>
                <a:ext cx="1927330" cy="12515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633">
                <a:extLst>
                  <a:ext uri="{FF2B5EF4-FFF2-40B4-BE49-F238E27FC236}">
                    <a16:creationId xmlns:a16="http://schemas.microsoft.com/office/drawing/2014/main" id="{9E4E4533-92A6-4335-BDEC-387652CCACA7}"/>
                  </a:ext>
                </a:extLst>
              </p:cNvPr>
              <p:cNvCxnSpPr>
                <a:cxnSpLocks/>
                <a:stCxn id="98" idx="4"/>
                <a:endCxn id="99" idx="0"/>
              </p:cNvCxnSpPr>
              <p:nvPr/>
            </p:nvCxnSpPr>
            <p:spPr>
              <a:xfrm>
                <a:off x="4268774" y="4060836"/>
                <a:ext cx="1724819" cy="12515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624">
                <a:extLst>
                  <a:ext uri="{FF2B5EF4-FFF2-40B4-BE49-F238E27FC236}">
                    <a16:creationId xmlns:a16="http://schemas.microsoft.com/office/drawing/2014/main" id="{BAD2F13B-35CC-4B4B-B152-482F5F0E7253}"/>
                  </a:ext>
                </a:extLst>
              </p:cNvPr>
              <p:cNvCxnSpPr>
                <a:cxnSpLocks/>
                <a:stCxn id="93" idx="4"/>
                <a:endCxn id="99" idx="0"/>
              </p:cNvCxnSpPr>
              <p:nvPr/>
            </p:nvCxnSpPr>
            <p:spPr>
              <a:xfrm>
                <a:off x="5517368" y="4065359"/>
                <a:ext cx="476234" cy="12470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625">
                <a:extLst>
                  <a:ext uri="{FF2B5EF4-FFF2-40B4-BE49-F238E27FC236}">
                    <a16:creationId xmlns:a16="http://schemas.microsoft.com/office/drawing/2014/main" id="{E312800D-5537-4771-B9E6-05DE52A5ABF0}"/>
                  </a:ext>
                </a:extLst>
              </p:cNvPr>
              <p:cNvCxnSpPr>
                <a:cxnSpLocks/>
                <a:stCxn id="94" idx="4"/>
                <a:endCxn id="95" idx="0"/>
              </p:cNvCxnSpPr>
              <p:nvPr/>
            </p:nvCxnSpPr>
            <p:spPr>
              <a:xfrm flipH="1">
                <a:off x="7174224" y="4060847"/>
                <a:ext cx="746709" cy="12665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626">
                <a:extLst>
                  <a:ext uri="{FF2B5EF4-FFF2-40B4-BE49-F238E27FC236}">
                    <a16:creationId xmlns:a16="http://schemas.microsoft.com/office/drawing/2014/main" id="{E6D1C9E7-5665-4D5A-B0C1-2232C36014E4}"/>
                  </a:ext>
                </a:extLst>
              </p:cNvPr>
              <p:cNvCxnSpPr>
                <a:cxnSpLocks/>
                <a:stCxn id="93" idx="4"/>
                <a:endCxn id="95" idx="0"/>
              </p:cNvCxnSpPr>
              <p:nvPr/>
            </p:nvCxnSpPr>
            <p:spPr>
              <a:xfrm>
                <a:off x="5517358" y="4065350"/>
                <a:ext cx="1656856" cy="12620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627">
                <a:extLst>
                  <a:ext uri="{FF2B5EF4-FFF2-40B4-BE49-F238E27FC236}">
                    <a16:creationId xmlns:a16="http://schemas.microsoft.com/office/drawing/2014/main" id="{369157F8-3019-4597-945D-6A3E52BE6E84}"/>
                  </a:ext>
                </a:extLst>
              </p:cNvPr>
              <p:cNvCxnSpPr>
                <a:cxnSpLocks/>
                <a:stCxn id="93" idx="4"/>
                <a:endCxn id="100" idx="0"/>
              </p:cNvCxnSpPr>
              <p:nvPr/>
            </p:nvCxnSpPr>
            <p:spPr>
              <a:xfrm flipH="1">
                <a:off x="4883836" y="4065359"/>
                <a:ext cx="633531" cy="12536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630">
                <a:extLst>
                  <a:ext uri="{FF2B5EF4-FFF2-40B4-BE49-F238E27FC236}">
                    <a16:creationId xmlns:a16="http://schemas.microsoft.com/office/drawing/2014/main" id="{0FDB8C0D-D971-42AB-A0B5-099AE68C8937}"/>
                  </a:ext>
                </a:extLst>
              </p:cNvPr>
              <p:cNvCxnSpPr>
                <a:cxnSpLocks/>
                <a:stCxn id="94" idx="4"/>
                <a:endCxn id="96" idx="0"/>
              </p:cNvCxnSpPr>
              <p:nvPr/>
            </p:nvCxnSpPr>
            <p:spPr>
              <a:xfrm>
                <a:off x="7920931" y="4060847"/>
                <a:ext cx="421729" cy="12676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641">
                <a:extLst>
                  <a:ext uri="{FF2B5EF4-FFF2-40B4-BE49-F238E27FC236}">
                    <a16:creationId xmlns:a16="http://schemas.microsoft.com/office/drawing/2014/main" id="{8C613E2E-85BE-4368-84E3-8CB75B1EE151}"/>
                  </a:ext>
                </a:extLst>
              </p:cNvPr>
              <p:cNvSpPr/>
              <p:nvPr/>
            </p:nvSpPr>
            <p:spPr>
              <a:xfrm flipH="1">
                <a:off x="5324130" y="3665296"/>
                <a:ext cx="386455" cy="4000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highlight>
                    <a:srgbClr val="000000"/>
                  </a:highlight>
                </a:endParaRPr>
              </a:p>
            </p:txBody>
          </p:sp>
          <p:sp>
            <p:nvSpPr>
              <p:cNvPr id="94" name="Oval 643">
                <a:extLst>
                  <a:ext uri="{FF2B5EF4-FFF2-40B4-BE49-F238E27FC236}">
                    <a16:creationId xmlns:a16="http://schemas.microsoft.com/office/drawing/2014/main" id="{EB2DD1C2-5EA3-4ADC-986D-A289F20CDD49}"/>
                  </a:ext>
                </a:extLst>
              </p:cNvPr>
              <p:cNvSpPr/>
              <p:nvPr/>
            </p:nvSpPr>
            <p:spPr>
              <a:xfrm flipH="1">
                <a:off x="7729815" y="3660784"/>
                <a:ext cx="382234" cy="4000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highlight>
                    <a:srgbClr val="000000"/>
                  </a:highlight>
                </a:endParaRPr>
              </a:p>
            </p:txBody>
          </p:sp>
          <p:sp>
            <p:nvSpPr>
              <p:cNvPr id="95" name="Oval 649">
                <a:extLst>
                  <a:ext uri="{FF2B5EF4-FFF2-40B4-BE49-F238E27FC236}">
                    <a16:creationId xmlns:a16="http://schemas.microsoft.com/office/drawing/2014/main" id="{D3DF6FE0-DE9C-4F5C-9B33-255E12B163E0}"/>
                  </a:ext>
                </a:extLst>
              </p:cNvPr>
              <p:cNvSpPr/>
              <p:nvPr/>
            </p:nvSpPr>
            <p:spPr>
              <a:xfrm flipH="1">
                <a:off x="6980986" y="5327434"/>
                <a:ext cx="386455" cy="40005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96" name="Oval 651">
                <a:extLst>
                  <a:ext uri="{FF2B5EF4-FFF2-40B4-BE49-F238E27FC236}">
                    <a16:creationId xmlns:a16="http://schemas.microsoft.com/office/drawing/2014/main" id="{F9EAB752-4634-4E38-AC9C-BD6A538D6315}"/>
                  </a:ext>
                </a:extLst>
              </p:cNvPr>
              <p:cNvSpPr/>
              <p:nvPr/>
            </p:nvSpPr>
            <p:spPr>
              <a:xfrm flipH="1">
                <a:off x="8149424" y="5328476"/>
                <a:ext cx="386455" cy="40005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cxnSp>
            <p:nvCxnSpPr>
              <p:cNvPr id="97" name="Straight Connector 655">
                <a:extLst>
                  <a:ext uri="{FF2B5EF4-FFF2-40B4-BE49-F238E27FC236}">
                    <a16:creationId xmlns:a16="http://schemas.microsoft.com/office/drawing/2014/main" id="{6475B652-5D96-4237-8D74-A62AB406C43A}"/>
                  </a:ext>
                </a:extLst>
              </p:cNvPr>
              <p:cNvCxnSpPr>
                <a:cxnSpLocks/>
                <a:stCxn id="98" idx="4"/>
                <a:endCxn id="95" idx="0"/>
              </p:cNvCxnSpPr>
              <p:nvPr/>
            </p:nvCxnSpPr>
            <p:spPr>
              <a:xfrm>
                <a:off x="4268784" y="4060847"/>
                <a:ext cx="2905440" cy="1266597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val 639">
                <a:extLst>
                  <a:ext uri="{FF2B5EF4-FFF2-40B4-BE49-F238E27FC236}">
                    <a16:creationId xmlns:a16="http://schemas.microsoft.com/office/drawing/2014/main" id="{90BFB95D-3E70-43E6-AC53-015831E55E6C}"/>
                  </a:ext>
                </a:extLst>
              </p:cNvPr>
              <p:cNvSpPr/>
              <p:nvPr/>
            </p:nvSpPr>
            <p:spPr>
              <a:xfrm flipH="1">
                <a:off x="4075546" y="3660784"/>
                <a:ext cx="386455" cy="4000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highlight>
                    <a:srgbClr val="000000"/>
                  </a:highlight>
                </a:endParaRPr>
              </a:p>
            </p:txBody>
          </p:sp>
          <p:sp>
            <p:nvSpPr>
              <p:cNvPr id="99" name="Oval 647">
                <a:extLst>
                  <a:ext uri="{FF2B5EF4-FFF2-40B4-BE49-F238E27FC236}">
                    <a16:creationId xmlns:a16="http://schemas.microsoft.com/office/drawing/2014/main" id="{699E7755-BBDE-4EE5-886A-A40D1940AB92}"/>
                  </a:ext>
                </a:extLst>
              </p:cNvPr>
              <p:cNvSpPr/>
              <p:nvPr/>
            </p:nvSpPr>
            <p:spPr>
              <a:xfrm flipH="1">
                <a:off x="5800365" y="5312378"/>
                <a:ext cx="386455" cy="40005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00" name="Oval 653">
                <a:extLst>
                  <a:ext uri="{FF2B5EF4-FFF2-40B4-BE49-F238E27FC236}">
                    <a16:creationId xmlns:a16="http://schemas.microsoft.com/office/drawing/2014/main" id="{724F61F2-9266-4105-AA4E-579B33A0AE1E}"/>
                  </a:ext>
                </a:extLst>
              </p:cNvPr>
              <p:cNvSpPr/>
              <p:nvPr/>
            </p:nvSpPr>
            <p:spPr>
              <a:xfrm flipH="1">
                <a:off x="4690599" y="5319028"/>
                <a:ext cx="386455" cy="40005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01" name="Oval 656">
                <a:extLst>
                  <a:ext uri="{FF2B5EF4-FFF2-40B4-BE49-F238E27FC236}">
                    <a16:creationId xmlns:a16="http://schemas.microsoft.com/office/drawing/2014/main" id="{2D4DFE96-A90B-43AA-B612-670544BAA2A1}"/>
                  </a:ext>
                </a:extLst>
              </p:cNvPr>
              <p:cNvSpPr/>
              <p:nvPr/>
            </p:nvSpPr>
            <p:spPr>
              <a:xfrm flipH="1">
                <a:off x="3461289" y="5325244"/>
                <a:ext cx="386455" cy="40005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02" name="Oval 751">
                <a:extLst>
                  <a:ext uri="{FF2B5EF4-FFF2-40B4-BE49-F238E27FC236}">
                    <a16:creationId xmlns:a16="http://schemas.microsoft.com/office/drawing/2014/main" id="{E6564153-0C07-4A62-B1F3-3708E9C4D216}"/>
                  </a:ext>
                </a:extLst>
              </p:cNvPr>
              <p:cNvSpPr/>
              <p:nvPr/>
            </p:nvSpPr>
            <p:spPr>
              <a:xfrm flipH="1">
                <a:off x="6449445" y="3666780"/>
                <a:ext cx="386455" cy="4000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i="1" dirty="0"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03" name="Straight Connector 752">
                <a:extLst>
                  <a:ext uri="{FF2B5EF4-FFF2-40B4-BE49-F238E27FC236}">
                    <a16:creationId xmlns:a16="http://schemas.microsoft.com/office/drawing/2014/main" id="{39315F21-CD8A-44E3-A1B5-4C4CC8A8B3D3}"/>
                  </a:ext>
                </a:extLst>
              </p:cNvPr>
              <p:cNvCxnSpPr>
                <a:cxnSpLocks/>
                <a:stCxn id="98" idx="4"/>
              </p:cNvCxnSpPr>
              <p:nvPr/>
            </p:nvCxnSpPr>
            <p:spPr>
              <a:xfrm flipH="1">
                <a:off x="3640527" y="4060847"/>
                <a:ext cx="628246" cy="126931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887">
                    <a:extLst>
                      <a:ext uri="{FF2B5EF4-FFF2-40B4-BE49-F238E27FC236}">
                        <a16:creationId xmlns:a16="http://schemas.microsoft.com/office/drawing/2014/main" id="{7D0903A6-C1AD-4DDE-9555-BFD6682092E6}"/>
                      </a:ext>
                    </a:extLst>
                  </p:cNvPr>
                  <p:cNvSpPr txBox="1"/>
                  <p:nvPr/>
                </p:nvSpPr>
                <p:spPr>
                  <a:xfrm>
                    <a:off x="5265744" y="3631395"/>
                    <a:ext cx="565125" cy="47121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887">
                    <a:extLst>
                      <a:ext uri="{FF2B5EF4-FFF2-40B4-BE49-F238E27FC236}">
                        <a16:creationId xmlns:a16="http://schemas.microsoft.com/office/drawing/2014/main" id="{7D0903A6-C1AD-4DDE-9555-BFD6682092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5744" y="3631395"/>
                    <a:ext cx="565125" cy="4712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888">
                    <a:extLst>
                      <a:ext uri="{FF2B5EF4-FFF2-40B4-BE49-F238E27FC236}">
                        <a16:creationId xmlns:a16="http://schemas.microsoft.com/office/drawing/2014/main" id="{D6A058E2-40B5-40C5-972A-7E7804070A12}"/>
                      </a:ext>
                    </a:extLst>
                  </p:cNvPr>
                  <p:cNvSpPr txBox="1"/>
                  <p:nvPr/>
                </p:nvSpPr>
                <p:spPr>
                  <a:xfrm>
                    <a:off x="4033966" y="3620798"/>
                    <a:ext cx="528155" cy="47121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5" name="TextBox 888">
                    <a:extLst>
                      <a:ext uri="{FF2B5EF4-FFF2-40B4-BE49-F238E27FC236}">
                        <a16:creationId xmlns:a16="http://schemas.microsoft.com/office/drawing/2014/main" id="{D6A058E2-40B5-40C5-972A-7E7804070A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3966" y="3620798"/>
                    <a:ext cx="528155" cy="4712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TextBox 889">
                    <a:extLst>
                      <a:ext uri="{FF2B5EF4-FFF2-40B4-BE49-F238E27FC236}">
                        <a16:creationId xmlns:a16="http://schemas.microsoft.com/office/drawing/2014/main" id="{3AD05EFA-5417-4ADD-90EF-AB03692D4534}"/>
                      </a:ext>
                    </a:extLst>
                  </p:cNvPr>
                  <p:cNvSpPr txBox="1"/>
                  <p:nvPr/>
                </p:nvSpPr>
                <p:spPr>
                  <a:xfrm>
                    <a:off x="6375317" y="3638069"/>
                    <a:ext cx="565125" cy="47121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6" name="TextBox 889">
                    <a:extLst>
                      <a:ext uri="{FF2B5EF4-FFF2-40B4-BE49-F238E27FC236}">
                        <a16:creationId xmlns:a16="http://schemas.microsoft.com/office/drawing/2014/main" id="{3AD05EFA-5417-4ADD-90EF-AB03692D45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5317" y="3638069"/>
                    <a:ext cx="565125" cy="47121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890">
                    <a:extLst>
                      <a:ext uri="{FF2B5EF4-FFF2-40B4-BE49-F238E27FC236}">
                        <a16:creationId xmlns:a16="http://schemas.microsoft.com/office/drawing/2014/main" id="{163CD3D3-140F-4495-9734-C543786783F1}"/>
                      </a:ext>
                    </a:extLst>
                  </p:cNvPr>
                  <p:cNvSpPr txBox="1"/>
                  <p:nvPr/>
                </p:nvSpPr>
                <p:spPr>
                  <a:xfrm>
                    <a:off x="7649156" y="3648257"/>
                    <a:ext cx="565125" cy="47121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7" name="TextBox 890">
                    <a:extLst>
                      <a:ext uri="{FF2B5EF4-FFF2-40B4-BE49-F238E27FC236}">
                        <a16:creationId xmlns:a16="http://schemas.microsoft.com/office/drawing/2014/main" id="{163CD3D3-140F-4495-9734-C543786783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49156" y="3648257"/>
                    <a:ext cx="565125" cy="4712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893">
                    <a:extLst>
                      <a:ext uri="{FF2B5EF4-FFF2-40B4-BE49-F238E27FC236}">
                        <a16:creationId xmlns:a16="http://schemas.microsoft.com/office/drawing/2014/main" id="{BBB8701E-D191-4B6E-9941-8744D91186F9}"/>
                      </a:ext>
                    </a:extLst>
                  </p:cNvPr>
                  <p:cNvSpPr txBox="1"/>
                  <p:nvPr/>
                </p:nvSpPr>
                <p:spPr>
                  <a:xfrm>
                    <a:off x="5765582" y="5283445"/>
                    <a:ext cx="495845" cy="47121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8" name="TextBox 893">
                    <a:extLst>
                      <a:ext uri="{FF2B5EF4-FFF2-40B4-BE49-F238E27FC236}">
                        <a16:creationId xmlns:a16="http://schemas.microsoft.com/office/drawing/2014/main" id="{BBB8701E-D191-4B6E-9941-8744D91186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5582" y="5283445"/>
                    <a:ext cx="495845" cy="47121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894">
                    <a:extLst>
                      <a:ext uri="{FF2B5EF4-FFF2-40B4-BE49-F238E27FC236}">
                        <a16:creationId xmlns:a16="http://schemas.microsoft.com/office/drawing/2014/main" id="{C0571F53-7728-46D6-9809-995FA152B5A2}"/>
                      </a:ext>
                    </a:extLst>
                  </p:cNvPr>
                  <p:cNvSpPr txBox="1"/>
                  <p:nvPr/>
                </p:nvSpPr>
                <p:spPr>
                  <a:xfrm>
                    <a:off x="4630543" y="5263354"/>
                    <a:ext cx="525508" cy="47121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9" name="TextBox 894">
                    <a:extLst>
                      <a:ext uri="{FF2B5EF4-FFF2-40B4-BE49-F238E27FC236}">
                        <a16:creationId xmlns:a16="http://schemas.microsoft.com/office/drawing/2014/main" id="{C0571F53-7728-46D6-9809-995FA152B5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0543" y="5263354"/>
                    <a:ext cx="525508" cy="47121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895">
                    <a:extLst>
                      <a:ext uri="{FF2B5EF4-FFF2-40B4-BE49-F238E27FC236}">
                        <a16:creationId xmlns:a16="http://schemas.microsoft.com/office/drawing/2014/main" id="{801D3D5C-ECB0-4E9A-8655-6757AC6B4F32}"/>
                      </a:ext>
                    </a:extLst>
                  </p:cNvPr>
                  <p:cNvSpPr txBox="1"/>
                  <p:nvPr/>
                </p:nvSpPr>
                <p:spPr>
                  <a:xfrm>
                    <a:off x="3416458" y="5283076"/>
                    <a:ext cx="483342" cy="475325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0" name="TextBox 895">
                    <a:extLst>
                      <a:ext uri="{FF2B5EF4-FFF2-40B4-BE49-F238E27FC236}">
                        <a16:creationId xmlns:a16="http://schemas.microsoft.com/office/drawing/2014/main" id="{801D3D5C-ECB0-4E9A-8655-6757AC6B4F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6458" y="5283076"/>
                    <a:ext cx="483342" cy="47532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896">
                    <a:extLst>
                      <a:ext uri="{FF2B5EF4-FFF2-40B4-BE49-F238E27FC236}">
                        <a16:creationId xmlns:a16="http://schemas.microsoft.com/office/drawing/2014/main" id="{8D95F657-EA23-48D4-AB78-DE127FBC9C03}"/>
                      </a:ext>
                    </a:extLst>
                  </p:cNvPr>
                  <p:cNvSpPr txBox="1"/>
                  <p:nvPr/>
                </p:nvSpPr>
                <p:spPr>
                  <a:xfrm>
                    <a:off x="6905608" y="5283076"/>
                    <a:ext cx="565125" cy="47121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1" name="TextBox 896">
                    <a:extLst>
                      <a:ext uri="{FF2B5EF4-FFF2-40B4-BE49-F238E27FC236}">
                        <a16:creationId xmlns:a16="http://schemas.microsoft.com/office/drawing/2014/main" id="{8D95F657-EA23-48D4-AB78-DE127FBC9C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5608" y="5283076"/>
                    <a:ext cx="565125" cy="47121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897">
                    <a:extLst>
                      <a:ext uri="{FF2B5EF4-FFF2-40B4-BE49-F238E27FC236}">
                        <a16:creationId xmlns:a16="http://schemas.microsoft.com/office/drawing/2014/main" id="{1C3D801B-FED6-4DCF-963D-13216EBB8036}"/>
                      </a:ext>
                    </a:extLst>
                  </p:cNvPr>
                  <p:cNvSpPr txBox="1"/>
                  <p:nvPr/>
                </p:nvSpPr>
                <p:spPr>
                  <a:xfrm>
                    <a:off x="8085627" y="5291239"/>
                    <a:ext cx="565125" cy="47121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2" name="TextBox 897">
                    <a:extLst>
                      <a:ext uri="{FF2B5EF4-FFF2-40B4-BE49-F238E27FC236}">
                        <a16:creationId xmlns:a16="http://schemas.microsoft.com/office/drawing/2014/main" id="{1C3D801B-FED6-4DCF-963D-13216EBB80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5627" y="5291239"/>
                    <a:ext cx="565125" cy="47121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93">
                    <a:extLst>
                      <a:ext uri="{FF2B5EF4-FFF2-40B4-BE49-F238E27FC236}">
                        <a16:creationId xmlns:a16="http://schemas.microsoft.com/office/drawing/2014/main" id="{A641A6DB-08CF-4323-8595-C7C51A01645D}"/>
                      </a:ext>
                    </a:extLst>
                  </p:cNvPr>
                  <p:cNvSpPr txBox="1"/>
                  <p:nvPr/>
                </p:nvSpPr>
                <p:spPr>
                  <a:xfrm>
                    <a:off x="3548624" y="4450254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.1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13" name="TextBox 193">
                    <a:extLst>
                      <a:ext uri="{FF2B5EF4-FFF2-40B4-BE49-F238E27FC236}">
                        <a16:creationId xmlns:a16="http://schemas.microsoft.com/office/drawing/2014/main" id="{A641A6DB-08CF-4323-8595-C7C51A0164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8624" y="4450254"/>
                    <a:ext cx="612576" cy="36247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3333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4" name="Straight Connector 361">
                <a:extLst>
                  <a:ext uri="{FF2B5EF4-FFF2-40B4-BE49-F238E27FC236}">
                    <a16:creationId xmlns:a16="http://schemas.microsoft.com/office/drawing/2014/main" id="{E3C0BF5B-BD5C-4960-A116-9F6979221168}"/>
                  </a:ext>
                </a:extLst>
              </p:cNvPr>
              <p:cNvCxnSpPr>
                <a:cxnSpLocks/>
                <a:stCxn id="102" idx="4"/>
                <a:endCxn id="95" idx="0"/>
              </p:cNvCxnSpPr>
              <p:nvPr/>
            </p:nvCxnSpPr>
            <p:spPr>
              <a:xfrm>
                <a:off x="6642673" y="4066832"/>
                <a:ext cx="531541" cy="1260602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363">
                <a:extLst>
                  <a:ext uri="{FF2B5EF4-FFF2-40B4-BE49-F238E27FC236}">
                    <a16:creationId xmlns:a16="http://schemas.microsoft.com/office/drawing/2014/main" id="{C68E6634-55CF-48C0-91C6-1723A3D2CA9C}"/>
                  </a:ext>
                </a:extLst>
              </p:cNvPr>
              <p:cNvCxnSpPr>
                <a:cxnSpLocks/>
                <a:stCxn id="102" idx="4"/>
                <a:endCxn id="96" idx="0"/>
              </p:cNvCxnSpPr>
              <p:nvPr/>
            </p:nvCxnSpPr>
            <p:spPr>
              <a:xfrm>
                <a:off x="6642673" y="4066832"/>
                <a:ext cx="1699979" cy="1261644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373">
                    <a:extLst>
                      <a:ext uri="{FF2B5EF4-FFF2-40B4-BE49-F238E27FC236}">
                        <a16:creationId xmlns:a16="http://schemas.microsoft.com/office/drawing/2014/main" id="{DBFE1D5A-787A-4B08-84C7-89F9C7B8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8027054" y="4477319"/>
                    <a:ext cx="543771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.1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16" name="TextBox 373">
                    <a:extLst>
                      <a:ext uri="{FF2B5EF4-FFF2-40B4-BE49-F238E27FC236}">
                        <a16:creationId xmlns:a16="http://schemas.microsoft.com/office/drawing/2014/main" id="{DBFE1D5A-787A-4B08-84C7-89F9C7B8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27054" y="4477319"/>
                    <a:ext cx="543771" cy="36247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3390" b="-169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374">
                    <a:extLst>
                      <a:ext uri="{FF2B5EF4-FFF2-40B4-BE49-F238E27FC236}">
                        <a16:creationId xmlns:a16="http://schemas.microsoft.com/office/drawing/2014/main" id="{BF869926-D81F-44C6-9EF9-7BE1BEC01AA2}"/>
                      </a:ext>
                    </a:extLst>
                  </p:cNvPr>
                  <p:cNvSpPr txBox="1"/>
                  <p:nvPr/>
                </p:nvSpPr>
                <p:spPr>
                  <a:xfrm>
                    <a:off x="7558857" y="4355525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.9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17" name="TextBox 374">
                    <a:extLst>
                      <a:ext uri="{FF2B5EF4-FFF2-40B4-BE49-F238E27FC236}">
                        <a16:creationId xmlns:a16="http://schemas.microsoft.com/office/drawing/2014/main" id="{BF869926-D81F-44C6-9EF9-7BE1BEC01A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8857" y="4355525"/>
                    <a:ext cx="612576" cy="36247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3390" b="-169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375">
                    <a:extLst>
                      <a:ext uri="{FF2B5EF4-FFF2-40B4-BE49-F238E27FC236}">
                        <a16:creationId xmlns:a16="http://schemas.microsoft.com/office/drawing/2014/main" id="{CF742D97-CEB3-403D-866B-14230C839E8D}"/>
                      </a:ext>
                    </a:extLst>
                  </p:cNvPr>
                  <p:cNvSpPr txBox="1"/>
                  <p:nvPr/>
                </p:nvSpPr>
                <p:spPr>
                  <a:xfrm>
                    <a:off x="4173963" y="4560154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.2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18" name="TextBox 375">
                    <a:extLst>
                      <a:ext uri="{FF2B5EF4-FFF2-40B4-BE49-F238E27FC236}">
                        <a16:creationId xmlns:a16="http://schemas.microsoft.com/office/drawing/2014/main" id="{CF742D97-CEB3-403D-866B-14230C839E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3963" y="4560154"/>
                    <a:ext cx="612576" cy="36247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3333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376">
                    <a:extLst>
                      <a:ext uri="{FF2B5EF4-FFF2-40B4-BE49-F238E27FC236}">
                        <a16:creationId xmlns:a16="http://schemas.microsoft.com/office/drawing/2014/main" id="{7E2DBC8C-3145-4694-9A4C-6C6EBFE724D3}"/>
                      </a:ext>
                    </a:extLst>
                  </p:cNvPr>
                  <p:cNvSpPr txBox="1"/>
                  <p:nvPr/>
                </p:nvSpPr>
                <p:spPr>
                  <a:xfrm>
                    <a:off x="4567596" y="3965145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.1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19" name="TextBox 376">
                    <a:extLst>
                      <a:ext uri="{FF2B5EF4-FFF2-40B4-BE49-F238E27FC236}">
                        <a16:creationId xmlns:a16="http://schemas.microsoft.com/office/drawing/2014/main" id="{7E2DBC8C-3145-4694-9A4C-6C6EBFE724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596" y="3965145"/>
                    <a:ext cx="612576" cy="36247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t="-1667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377">
                    <a:extLst>
                      <a:ext uri="{FF2B5EF4-FFF2-40B4-BE49-F238E27FC236}">
                        <a16:creationId xmlns:a16="http://schemas.microsoft.com/office/drawing/2014/main" id="{5A71BC4D-BA58-4183-88C8-6D17A2076522}"/>
                      </a:ext>
                    </a:extLst>
                  </p:cNvPr>
                  <p:cNvSpPr txBox="1"/>
                  <p:nvPr/>
                </p:nvSpPr>
                <p:spPr>
                  <a:xfrm>
                    <a:off x="4650178" y="4494250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.4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20" name="TextBox 377">
                    <a:extLst>
                      <a:ext uri="{FF2B5EF4-FFF2-40B4-BE49-F238E27FC236}">
                        <a16:creationId xmlns:a16="http://schemas.microsoft.com/office/drawing/2014/main" id="{5A71BC4D-BA58-4183-88C8-6D17A20765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0178" y="4494250"/>
                    <a:ext cx="612576" cy="36247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1667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378">
                    <a:extLst>
                      <a:ext uri="{FF2B5EF4-FFF2-40B4-BE49-F238E27FC236}">
                        <a16:creationId xmlns:a16="http://schemas.microsoft.com/office/drawing/2014/main" id="{F82EB86F-A8AF-4B11-A685-0F5EDB87182E}"/>
                      </a:ext>
                    </a:extLst>
                  </p:cNvPr>
                  <p:cNvSpPr txBox="1"/>
                  <p:nvPr/>
                </p:nvSpPr>
                <p:spPr>
                  <a:xfrm>
                    <a:off x="5001968" y="4038597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.6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21" name="TextBox 378">
                    <a:extLst>
                      <a:ext uri="{FF2B5EF4-FFF2-40B4-BE49-F238E27FC236}">
                        <a16:creationId xmlns:a16="http://schemas.microsoft.com/office/drawing/2014/main" id="{F82EB86F-A8AF-4B11-A685-0F5EDB8718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1968" y="4038597"/>
                    <a:ext cx="612576" cy="36247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t="-3390" b="-169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379">
                    <a:extLst>
                      <a:ext uri="{FF2B5EF4-FFF2-40B4-BE49-F238E27FC236}">
                        <a16:creationId xmlns:a16="http://schemas.microsoft.com/office/drawing/2014/main" id="{F9B44039-D1FD-406B-A57D-5CF313712613}"/>
                      </a:ext>
                    </a:extLst>
                  </p:cNvPr>
                  <p:cNvSpPr txBox="1"/>
                  <p:nvPr/>
                </p:nvSpPr>
                <p:spPr>
                  <a:xfrm>
                    <a:off x="6809408" y="4019921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.2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22" name="TextBox 379">
                    <a:extLst>
                      <a:ext uri="{FF2B5EF4-FFF2-40B4-BE49-F238E27FC236}">
                        <a16:creationId xmlns:a16="http://schemas.microsoft.com/office/drawing/2014/main" id="{F9B44039-D1FD-406B-A57D-5CF3137126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9408" y="4019921"/>
                    <a:ext cx="612576" cy="36247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t="-1667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380">
                    <a:extLst>
                      <a:ext uri="{FF2B5EF4-FFF2-40B4-BE49-F238E27FC236}">
                        <a16:creationId xmlns:a16="http://schemas.microsoft.com/office/drawing/2014/main" id="{8405E22A-C2F0-440E-BEFC-62009F4F4AED}"/>
                      </a:ext>
                    </a:extLst>
                  </p:cNvPr>
                  <p:cNvSpPr txBox="1"/>
                  <p:nvPr/>
                </p:nvSpPr>
                <p:spPr>
                  <a:xfrm>
                    <a:off x="7359728" y="3959706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.4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23" name="TextBox 380">
                    <a:extLst>
                      <a:ext uri="{FF2B5EF4-FFF2-40B4-BE49-F238E27FC236}">
                        <a16:creationId xmlns:a16="http://schemas.microsoft.com/office/drawing/2014/main" id="{8405E22A-C2F0-440E-BEFC-62009F4F4A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9728" y="3959706"/>
                    <a:ext cx="612576" cy="36247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t="-3390" b="-169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381">
                    <a:extLst>
                      <a:ext uri="{FF2B5EF4-FFF2-40B4-BE49-F238E27FC236}">
                        <a16:creationId xmlns:a16="http://schemas.microsoft.com/office/drawing/2014/main" id="{E66C8D05-E600-463D-AF41-393BCACB1FE1}"/>
                      </a:ext>
                    </a:extLst>
                  </p:cNvPr>
                  <p:cNvSpPr txBox="1"/>
                  <p:nvPr/>
                </p:nvSpPr>
                <p:spPr>
                  <a:xfrm>
                    <a:off x="6084891" y="3958727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.8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24" name="TextBox 381">
                    <a:extLst>
                      <a:ext uri="{FF2B5EF4-FFF2-40B4-BE49-F238E27FC236}">
                        <a16:creationId xmlns:a16="http://schemas.microsoft.com/office/drawing/2014/main" id="{E66C8D05-E600-463D-AF41-393BCACB1F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4891" y="3958727"/>
                    <a:ext cx="612576" cy="36247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t="-1667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382">
                    <a:extLst>
                      <a:ext uri="{FF2B5EF4-FFF2-40B4-BE49-F238E27FC236}">
                        <a16:creationId xmlns:a16="http://schemas.microsoft.com/office/drawing/2014/main" id="{DD4F7FF0-5E5E-482E-93A6-3F82E91F9D8B}"/>
                      </a:ext>
                    </a:extLst>
                  </p:cNvPr>
                  <p:cNvSpPr txBox="1"/>
                  <p:nvPr/>
                </p:nvSpPr>
                <p:spPr>
                  <a:xfrm>
                    <a:off x="5647381" y="4010254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.4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25" name="TextBox 382">
                    <a:extLst>
                      <a:ext uri="{FF2B5EF4-FFF2-40B4-BE49-F238E27FC236}">
                        <a16:creationId xmlns:a16="http://schemas.microsoft.com/office/drawing/2014/main" id="{DD4F7FF0-5E5E-482E-93A6-3F82E91F9D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7381" y="4010254"/>
                    <a:ext cx="612576" cy="36247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t="-3390" b="-169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383">
                    <a:extLst>
                      <a:ext uri="{FF2B5EF4-FFF2-40B4-BE49-F238E27FC236}">
                        <a16:creationId xmlns:a16="http://schemas.microsoft.com/office/drawing/2014/main" id="{BB2005D7-D0A5-45F7-AE8C-31B8FDFD8248}"/>
                      </a:ext>
                    </a:extLst>
                  </p:cNvPr>
                  <p:cNvSpPr txBox="1"/>
                  <p:nvPr/>
                </p:nvSpPr>
                <p:spPr>
                  <a:xfrm>
                    <a:off x="6889541" y="4678457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.3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26" name="TextBox 383">
                    <a:extLst>
                      <a:ext uri="{FF2B5EF4-FFF2-40B4-BE49-F238E27FC236}">
                        <a16:creationId xmlns:a16="http://schemas.microsoft.com/office/drawing/2014/main" id="{BB2005D7-D0A5-45F7-AE8C-31B8FDFD82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9541" y="4678457"/>
                    <a:ext cx="612576" cy="362476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t="-3390" b="-169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7" name="Straight Connector 117">
                <a:extLst>
                  <a:ext uri="{FF2B5EF4-FFF2-40B4-BE49-F238E27FC236}">
                    <a16:creationId xmlns:a16="http://schemas.microsoft.com/office/drawing/2014/main" id="{C263D8EB-7855-4BB7-9189-748BA725257F}"/>
                  </a:ext>
                </a:extLst>
              </p:cNvPr>
              <p:cNvCxnSpPr>
                <a:cxnSpLocks/>
                <a:stCxn id="102" idx="4"/>
                <a:endCxn id="100" idx="0"/>
              </p:cNvCxnSpPr>
              <p:nvPr/>
            </p:nvCxnSpPr>
            <p:spPr>
              <a:xfrm flipH="1">
                <a:off x="4883836" y="4066843"/>
                <a:ext cx="1758846" cy="125219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3">
                <a:extLst>
                  <a:ext uri="{FF2B5EF4-FFF2-40B4-BE49-F238E27FC236}">
                    <a16:creationId xmlns:a16="http://schemas.microsoft.com/office/drawing/2014/main" id="{CD39F25B-0072-4DCF-AB46-F9122FC962A0}"/>
                  </a:ext>
                </a:extLst>
              </p:cNvPr>
              <p:cNvCxnSpPr>
                <a:cxnSpLocks/>
                <a:stCxn id="102" idx="4"/>
                <a:endCxn id="99" idx="0"/>
              </p:cNvCxnSpPr>
              <p:nvPr/>
            </p:nvCxnSpPr>
            <p:spPr>
              <a:xfrm flipH="1">
                <a:off x="5993603" y="4066843"/>
                <a:ext cx="649080" cy="124554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87">
                    <a:extLst>
                      <a:ext uri="{FF2B5EF4-FFF2-40B4-BE49-F238E27FC236}">
                        <a16:creationId xmlns:a16="http://schemas.microsoft.com/office/drawing/2014/main" id="{D5E1B72F-D025-403E-A075-49BC732B4FBD}"/>
                      </a:ext>
                    </a:extLst>
                  </p:cNvPr>
                  <p:cNvSpPr txBox="1"/>
                  <p:nvPr/>
                </p:nvSpPr>
                <p:spPr>
                  <a:xfrm>
                    <a:off x="6221657" y="4298840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.2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29" name="TextBox 187">
                    <a:extLst>
                      <a:ext uri="{FF2B5EF4-FFF2-40B4-BE49-F238E27FC236}">
                        <a16:creationId xmlns:a16="http://schemas.microsoft.com/office/drawing/2014/main" id="{D5E1B72F-D025-403E-A075-49BC732B4F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657" y="4298840"/>
                    <a:ext cx="612576" cy="36247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3333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88">
                    <a:extLst>
                      <a:ext uri="{FF2B5EF4-FFF2-40B4-BE49-F238E27FC236}">
                        <a16:creationId xmlns:a16="http://schemas.microsoft.com/office/drawing/2014/main" id="{C6A842A3-10F6-4B3B-9DED-FBF675605678}"/>
                      </a:ext>
                    </a:extLst>
                  </p:cNvPr>
                  <p:cNvSpPr txBox="1"/>
                  <p:nvPr/>
                </p:nvSpPr>
                <p:spPr>
                  <a:xfrm>
                    <a:off x="5402611" y="4239294"/>
                    <a:ext cx="612576" cy="3624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altLang="zh-CN" sz="1400" dirty="0"/>
                      <a:t>.2</a:t>
                    </a:r>
                    <a:endParaRPr lang="en-AU" sz="1400" dirty="0"/>
                  </a:p>
                </p:txBody>
              </p:sp>
            </mc:Choice>
            <mc:Fallback xmlns="">
              <p:sp>
                <p:nvSpPr>
                  <p:cNvPr id="130" name="TextBox 188">
                    <a:extLst>
                      <a:ext uri="{FF2B5EF4-FFF2-40B4-BE49-F238E27FC236}">
                        <a16:creationId xmlns:a16="http://schemas.microsoft.com/office/drawing/2014/main" id="{C6A842A3-10F6-4B3B-9DED-FBF6756056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2611" y="4239294"/>
                    <a:ext cx="612576" cy="36247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t="-1667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296190" y="5419039"/>
                <a:ext cx="467961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cs typeface="Calibri" panose="020F050202020403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≤0.02</m:t>
                    </m:r>
                  </m:oMath>
                </a14:m>
                <a:r>
                  <a:rPr lang="en-US" altLang="zh-CN" dirty="0" smtClean="0"/>
                  <a:t>, the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dirty="0" smtClean="0"/>
                  <a:t>-degree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2.</a:t>
                </a:r>
              </a:p>
              <a:p>
                <a:r>
                  <a:rPr lang="en-US" altLang="zh-CN" dirty="0">
                    <a:cs typeface="Calibri" panose="020F050202020403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0.02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≤0.28</m:t>
                    </m:r>
                  </m:oMath>
                </a14:m>
                <a:r>
                  <a:rPr lang="en-US" altLang="zh-CN" dirty="0"/>
                  <a:t>, the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dirty="0"/>
                  <a:t>-degree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1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>
                    <a:cs typeface="Calibri" panose="020F0502020204030204" pitchFamily="34" charset="0"/>
                  </a:rPr>
                  <a:t>When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0.2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</m:t>
                    </m:r>
                  </m:oMath>
                </a14:m>
                <a:r>
                  <a:rPr lang="en-US" altLang="zh-CN" dirty="0"/>
                  <a:t>, the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</m:oMath>
                </a14:m>
                <a:r>
                  <a:rPr lang="en-US" altLang="zh-CN" dirty="0"/>
                  <a:t>-degree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0</a:t>
                </a:r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190" y="5419039"/>
                <a:ext cx="4679614" cy="923330"/>
              </a:xfrm>
              <a:prstGeom prst="rect">
                <a:avLst/>
              </a:prstGeom>
              <a:blipFill>
                <a:blip r:embed="rId25"/>
                <a:stretch>
                  <a:fillRect l="-1173" t="-3974" r="-130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8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A7731C-30F3-C24F-9082-AC8460C2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84530B40-EF9D-46C9-A58F-B0B5E3B38782}"/>
                  </a:ext>
                </a:extLst>
              </p:cNvPr>
              <p:cNvSpPr/>
              <p:nvPr/>
            </p:nvSpPr>
            <p:spPr>
              <a:xfrm>
                <a:off x="821573" y="1030153"/>
                <a:ext cx="10203981" cy="1558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zh-CN" altLang="en-US" sz="2200" b="1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𝜶</m:t>
                        </m:r>
                        <m:r>
                          <a:rPr lang="en-US" altLang="zh-CN" sz="2200" b="1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zh-CN" altLang="en-US" sz="2200" b="1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𝜷</m:t>
                        </m:r>
                        <m:r>
                          <a:rPr lang="en-US" altLang="zh-CN" sz="2200" b="1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zh-CN" altLang="en-US" sz="2200" b="1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altLang="zh-CN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-core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Given 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uncertain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bipartite graph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𝑈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</m:d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two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degree constraints </a:t>
                </a:r>
                <a:r>
                  <a:rPr lang="zh-CN" alt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𝛼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zh-CN" alt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𝛽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a probabilistic 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threshold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∈[0,1]</m:t>
                    </m:r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 is a </a:t>
                </a:r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subgraph of 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if (1)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𝑑𝑒𝑔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′)≥</m:t>
                    </m:r>
                    <m:r>
                      <a:rPr lang="zh-CN" alt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each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zh-CN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𝑑𝑒𝑔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′)≥</m:t>
                    </m:r>
                    <m:r>
                      <a:rPr lang="zh-CN" alt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zh-CN" alt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  <m:d>
                      <m:d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𝒢</m:t>
                            </m:r>
                          </m:e>
                          <m:sup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maximal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if any </a:t>
                </a:r>
                <a:r>
                  <a:rPr lang="en-US" altLang="zh-CN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supergraph</a:t>
                </a:r>
                <a14:m>
                  <m:oMath xmlns:m="http://schemas.openxmlformats.org/officeDocument/2006/math">
                    <m:r>
                      <a:rPr lang="en-US" altLang="zh-CN" sz="20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𝒢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not an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zh-CN" alt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zh-CN" altLang="en-US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-core .</a:t>
                </a:r>
                <a:endParaRPr lang="en-US" altLang="zh-CN" sz="2200" b="1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84530B40-EF9D-46C9-A58F-B0B5E3B38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73" y="1030153"/>
                <a:ext cx="10203981" cy="1558055"/>
              </a:xfrm>
              <a:prstGeom prst="rect">
                <a:avLst/>
              </a:prstGeom>
              <a:blipFill>
                <a:blip r:embed="rId3"/>
                <a:stretch>
                  <a:fillRect l="-657" t="-1172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ounded Rectangle 374">
            <a:extLst>
              <a:ext uri="{FF2B5EF4-FFF2-40B4-BE49-F238E27FC236}">
                <a16:creationId xmlns:a16="http://schemas.microsoft.com/office/drawing/2014/main" id="{DC6BA818-FB13-4343-9B97-60A1DAA571D9}"/>
              </a:ext>
            </a:extLst>
          </p:cNvPr>
          <p:cNvSpPr/>
          <p:nvPr/>
        </p:nvSpPr>
        <p:spPr>
          <a:xfrm>
            <a:off x="4001965" y="3051531"/>
            <a:ext cx="4171635" cy="20027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highlight>
                <a:srgbClr val="FFFF00"/>
              </a:highlight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468041" y="3127548"/>
            <a:ext cx="4601010" cy="1819510"/>
            <a:chOff x="6215948" y="4411729"/>
            <a:chExt cx="2957751" cy="1175517"/>
          </a:xfrm>
        </p:grpSpPr>
        <p:cxnSp>
          <p:nvCxnSpPr>
            <p:cNvPr id="162" name="Straight Connector 631">
              <a:extLst>
                <a:ext uri="{FF2B5EF4-FFF2-40B4-BE49-F238E27FC236}">
                  <a16:creationId xmlns:a16="http://schemas.microsoft.com/office/drawing/2014/main" id="{44622F51-E430-41C4-9E0C-410DEF6B3D66}"/>
                </a:ext>
              </a:extLst>
            </p:cNvPr>
            <p:cNvCxnSpPr>
              <a:cxnSpLocks/>
              <a:stCxn id="176" idx="4"/>
              <a:endCxn id="178" idx="0"/>
            </p:cNvCxnSpPr>
            <p:nvPr/>
          </p:nvCxnSpPr>
          <p:spPr>
            <a:xfrm>
              <a:off x="6694795" y="4672403"/>
              <a:ext cx="349270" cy="690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632">
              <a:extLst>
                <a:ext uri="{FF2B5EF4-FFF2-40B4-BE49-F238E27FC236}">
                  <a16:creationId xmlns:a16="http://schemas.microsoft.com/office/drawing/2014/main" id="{5906EDB5-94BA-4902-9B28-BCBE4126F82C}"/>
                </a:ext>
              </a:extLst>
            </p:cNvPr>
            <p:cNvCxnSpPr>
              <a:cxnSpLocks/>
              <a:stCxn id="172" idx="4"/>
              <a:endCxn id="177" idx="0"/>
            </p:cNvCxnSpPr>
            <p:nvPr/>
          </p:nvCxnSpPr>
          <p:spPr>
            <a:xfrm flipH="1">
              <a:off x="7674267" y="4672403"/>
              <a:ext cx="1094472" cy="6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633">
              <a:extLst>
                <a:ext uri="{FF2B5EF4-FFF2-40B4-BE49-F238E27FC236}">
                  <a16:creationId xmlns:a16="http://schemas.microsoft.com/office/drawing/2014/main" id="{9E4E4533-92A6-4335-BDEC-387652CCACA7}"/>
                </a:ext>
              </a:extLst>
            </p:cNvPr>
            <p:cNvCxnSpPr>
              <a:cxnSpLocks/>
              <a:stCxn id="176" idx="4"/>
              <a:endCxn id="177" idx="0"/>
            </p:cNvCxnSpPr>
            <p:nvPr/>
          </p:nvCxnSpPr>
          <p:spPr>
            <a:xfrm>
              <a:off x="6694795" y="4672403"/>
              <a:ext cx="979472" cy="6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624">
              <a:extLst>
                <a:ext uri="{FF2B5EF4-FFF2-40B4-BE49-F238E27FC236}">
                  <a16:creationId xmlns:a16="http://schemas.microsoft.com/office/drawing/2014/main" id="{BAD2F13B-35CC-4B4B-B152-482F5F0E7253}"/>
                </a:ext>
              </a:extLst>
            </p:cNvPr>
            <p:cNvCxnSpPr>
              <a:cxnSpLocks/>
              <a:stCxn id="171" idx="4"/>
              <a:endCxn id="177" idx="0"/>
            </p:cNvCxnSpPr>
            <p:nvPr/>
          </p:nvCxnSpPr>
          <p:spPr>
            <a:xfrm>
              <a:off x="7403834" y="4674884"/>
              <a:ext cx="270439" cy="6840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625">
              <a:extLst>
                <a:ext uri="{FF2B5EF4-FFF2-40B4-BE49-F238E27FC236}">
                  <a16:creationId xmlns:a16="http://schemas.microsoft.com/office/drawing/2014/main" id="{E312800D-5537-4771-B9E6-05DE52A5ABF0}"/>
                </a:ext>
              </a:extLst>
            </p:cNvPr>
            <p:cNvCxnSpPr>
              <a:cxnSpLocks/>
              <a:stCxn id="172" idx="4"/>
              <a:endCxn id="173" idx="0"/>
            </p:cNvCxnSpPr>
            <p:nvPr/>
          </p:nvCxnSpPr>
          <p:spPr>
            <a:xfrm flipH="1">
              <a:off x="8344712" y="4672409"/>
              <a:ext cx="424033" cy="6948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626">
              <a:extLst>
                <a:ext uri="{FF2B5EF4-FFF2-40B4-BE49-F238E27FC236}">
                  <a16:creationId xmlns:a16="http://schemas.microsoft.com/office/drawing/2014/main" id="{E6D1C9E7-5665-4D5A-B0C1-2232C36014E4}"/>
                </a:ext>
              </a:extLst>
            </p:cNvPr>
            <p:cNvCxnSpPr>
              <a:cxnSpLocks/>
              <a:stCxn id="171" idx="4"/>
              <a:endCxn id="173" idx="0"/>
            </p:cNvCxnSpPr>
            <p:nvPr/>
          </p:nvCxnSpPr>
          <p:spPr>
            <a:xfrm>
              <a:off x="7403828" y="4674879"/>
              <a:ext cx="940878" cy="6923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627">
              <a:extLst>
                <a:ext uri="{FF2B5EF4-FFF2-40B4-BE49-F238E27FC236}">
                  <a16:creationId xmlns:a16="http://schemas.microsoft.com/office/drawing/2014/main" id="{369157F8-3019-4597-945D-6A3E52BE6E84}"/>
                </a:ext>
              </a:extLst>
            </p:cNvPr>
            <p:cNvCxnSpPr>
              <a:cxnSpLocks/>
              <a:stCxn id="171" idx="4"/>
              <a:endCxn id="178" idx="0"/>
            </p:cNvCxnSpPr>
            <p:nvPr/>
          </p:nvCxnSpPr>
          <p:spPr>
            <a:xfrm flipH="1">
              <a:off x="7044070" y="4674884"/>
              <a:ext cx="359763" cy="6877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630">
              <a:extLst>
                <a:ext uri="{FF2B5EF4-FFF2-40B4-BE49-F238E27FC236}">
                  <a16:creationId xmlns:a16="http://schemas.microsoft.com/office/drawing/2014/main" id="{0FDB8C0D-D971-42AB-A0B5-099AE68C8937}"/>
                </a:ext>
              </a:extLst>
            </p:cNvPr>
            <p:cNvCxnSpPr>
              <a:cxnSpLocks/>
              <a:stCxn id="172" idx="4"/>
              <a:endCxn id="174" idx="0"/>
            </p:cNvCxnSpPr>
            <p:nvPr/>
          </p:nvCxnSpPr>
          <p:spPr>
            <a:xfrm>
              <a:off x="8768744" y="4672409"/>
              <a:ext cx="239487" cy="6953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641">
              <a:extLst>
                <a:ext uri="{FF2B5EF4-FFF2-40B4-BE49-F238E27FC236}">
                  <a16:creationId xmlns:a16="http://schemas.microsoft.com/office/drawing/2014/main" id="{8C613E2E-85BE-4368-84E3-8CB75B1EE151}"/>
                </a:ext>
              </a:extLst>
            </p:cNvPr>
            <p:cNvSpPr/>
            <p:nvPr/>
          </p:nvSpPr>
          <p:spPr>
            <a:xfrm flipH="1">
              <a:off x="7294100" y="4455422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highlight>
                  <a:srgbClr val="000000"/>
                </a:highlight>
              </a:endParaRPr>
            </a:p>
          </p:txBody>
        </p:sp>
        <p:sp>
          <p:nvSpPr>
            <p:cNvPr id="172" name="Oval 643">
              <a:extLst>
                <a:ext uri="{FF2B5EF4-FFF2-40B4-BE49-F238E27FC236}">
                  <a16:creationId xmlns:a16="http://schemas.microsoft.com/office/drawing/2014/main" id="{EB2DD1C2-5EA3-4ADC-986D-A289F20CDD49}"/>
                </a:ext>
              </a:extLst>
            </p:cNvPr>
            <p:cNvSpPr/>
            <p:nvPr/>
          </p:nvSpPr>
          <p:spPr>
            <a:xfrm flipH="1">
              <a:off x="8660215" y="4452947"/>
              <a:ext cx="217059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173" name="Oval 649">
              <a:extLst>
                <a:ext uri="{FF2B5EF4-FFF2-40B4-BE49-F238E27FC236}">
                  <a16:creationId xmlns:a16="http://schemas.microsoft.com/office/drawing/2014/main" id="{D3DF6FE0-DE9C-4F5C-9B33-255E12B163E0}"/>
                </a:ext>
              </a:extLst>
            </p:cNvPr>
            <p:cNvSpPr/>
            <p:nvPr/>
          </p:nvSpPr>
          <p:spPr>
            <a:xfrm flipH="1">
              <a:off x="8234978" y="5367218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74" name="Oval 651">
              <a:extLst>
                <a:ext uri="{FF2B5EF4-FFF2-40B4-BE49-F238E27FC236}">
                  <a16:creationId xmlns:a16="http://schemas.microsoft.com/office/drawing/2014/main" id="{F9EAB752-4634-4E38-AC9C-BD6A538D6315}"/>
                </a:ext>
              </a:extLst>
            </p:cNvPr>
            <p:cNvSpPr/>
            <p:nvPr/>
          </p:nvSpPr>
          <p:spPr>
            <a:xfrm flipH="1">
              <a:off x="8898498" y="5367790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cxnSp>
          <p:nvCxnSpPr>
            <p:cNvPr id="175" name="Straight Connector 655">
              <a:extLst>
                <a:ext uri="{FF2B5EF4-FFF2-40B4-BE49-F238E27FC236}">
                  <a16:creationId xmlns:a16="http://schemas.microsoft.com/office/drawing/2014/main" id="{6475B652-5D96-4237-8D74-A62AB406C43A}"/>
                </a:ext>
              </a:extLst>
            </p:cNvPr>
            <p:cNvCxnSpPr>
              <a:cxnSpLocks/>
              <a:stCxn id="176" idx="4"/>
              <a:endCxn id="173" idx="0"/>
            </p:cNvCxnSpPr>
            <p:nvPr/>
          </p:nvCxnSpPr>
          <p:spPr>
            <a:xfrm>
              <a:off x="6694801" y="4672409"/>
              <a:ext cx="1649911" cy="6948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639">
              <a:extLst>
                <a:ext uri="{FF2B5EF4-FFF2-40B4-BE49-F238E27FC236}">
                  <a16:creationId xmlns:a16="http://schemas.microsoft.com/office/drawing/2014/main" id="{90BFB95D-3E70-43E6-AC53-015831E55E6C}"/>
                </a:ext>
              </a:extLst>
            </p:cNvPr>
            <p:cNvSpPr/>
            <p:nvPr/>
          </p:nvSpPr>
          <p:spPr>
            <a:xfrm flipH="1">
              <a:off x="6585067" y="4452947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highlight>
                  <a:srgbClr val="000000"/>
                </a:highlight>
              </a:endParaRPr>
            </a:p>
          </p:txBody>
        </p:sp>
        <p:sp>
          <p:nvSpPr>
            <p:cNvPr id="177" name="Oval 647">
              <a:extLst>
                <a:ext uri="{FF2B5EF4-FFF2-40B4-BE49-F238E27FC236}">
                  <a16:creationId xmlns:a16="http://schemas.microsoft.com/office/drawing/2014/main" id="{699E7755-BBDE-4EE5-886A-A40D1940AB92}"/>
                </a:ext>
              </a:extLst>
            </p:cNvPr>
            <p:cNvSpPr/>
            <p:nvPr/>
          </p:nvSpPr>
          <p:spPr>
            <a:xfrm flipH="1">
              <a:off x="7564539" y="5358959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78" name="Oval 653">
              <a:extLst>
                <a:ext uri="{FF2B5EF4-FFF2-40B4-BE49-F238E27FC236}">
                  <a16:creationId xmlns:a16="http://schemas.microsoft.com/office/drawing/2014/main" id="{724F61F2-9266-4105-AA4E-579B33A0AE1E}"/>
                </a:ext>
              </a:extLst>
            </p:cNvPr>
            <p:cNvSpPr/>
            <p:nvPr/>
          </p:nvSpPr>
          <p:spPr>
            <a:xfrm flipH="1">
              <a:off x="6934337" y="5362607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79" name="Oval 656">
              <a:extLst>
                <a:ext uri="{FF2B5EF4-FFF2-40B4-BE49-F238E27FC236}">
                  <a16:creationId xmlns:a16="http://schemas.microsoft.com/office/drawing/2014/main" id="{2D4DFE96-A90B-43AA-B612-670544BAA2A1}"/>
                </a:ext>
              </a:extLst>
            </p:cNvPr>
            <p:cNvSpPr/>
            <p:nvPr/>
          </p:nvSpPr>
          <p:spPr>
            <a:xfrm flipH="1">
              <a:off x="6236249" y="5366017"/>
              <a:ext cx="219456" cy="2194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80" name="Oval 751">
              <a:extLst>
                <a:ext uri="{FF2B5EF4-FFF2-40B4-BE49-F238E27FC236}">
                  <a16:creationId xmlns:a16="http://schemas.microsoft.com/office/drawing/2014/main" id="{E6564153-0C07-4A62-B1F3-3708E9C4D216}"/>
                </a:ext>
              </a:extLst>
            </p:cNvPr>
            <p:cNvSpPr/>
            <p:nvPr/>
          </p:nvSpPr>
          <p:spPr>
            <a:xfrm flipH="1">
              <a:off x="7933132" y="4456236"/>
              <a:ext cx="219456" cy="2194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1" dirty="0">
                <a:latin typeface="Cambria Math" panose="02040503050406030204" pitchFamily="18" charset="0"/>
              </a:endParaRPr>
            </a:p>
          </p:txBody>
        </p:sp>
        <p:cxnSp>
          <p:nvCxnSpPr>
            <p:cNvPr id="181" name="Straight Connector 752">
              <a:extLst>
                <a:ext uri="{FF2B5EF4-FFF2-40B4-BE49-F238E27FC236}">
                  <a16:creationId xmlns:a16="http://schemas.microsoft.com/office/drawing/2014/main" id="{39315F21-CD8A-44E3-A1B5-4C4CC8A8B3D3}"/>
                </a:ext>
              </a:extLst>
            </p:cNvPr>
            <p:cNvCxnSpPr>
              <a:cxnSpLocks/>
              <a:stCxn id="176" idx="4"/>
            </p:cNvCxnSpPr>
            <p:nvPr/>
          </p:nvCxnSpPr>
          <p:spPr>
            <a:xfrm flipH="1">
              <a:off x="6338033" y="4672409"/>
              <a:ext cx="356762" cy="696303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/>
                <p:nvPr/>
              </p:nvSpPr>
              <p:spPr>
                <a:xfrm>
                  <a:off x="7260930" y="4411816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4" name="TextBox 887">
                  <a:extLst>
                    <a:ext uri="{FF2B5EF4-FFF2-40B4-BE49-F238E27FC236}">
                      <a16:creationId xmlns:a16="http://schemas.microsoft.com/office/drawing/2014/main" id="{7D0903A6-C1AD-4DDE-9555-BFD668209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930" y="4411816"/>
                  <a:ext cx="320917" cy="258496"/>
                </a:xfrm>
                <a:prstGeom prst="rect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/>
                <p:nvPr/>
              </p:nvSpPr>
              <p:spPr>
                <a:xfrm>
                  <a:off x="6556587" y="4411816"/>
                  <a:ext cx="299923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5" name="TextBox 888">
                  <a:extLst>
                    <a:ext uri="{FF2B5EF4-FFF2-40B4-BE49-F238E27FC236}">
                      <a16:creationId xmlns:a16="http://schemas.microsoft.com/office/drawing/2014/main" id="{D6A058E2-40B5-40C5-972A-7E7804070A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587" y="4411816"/>
                  <a:ext cx="299923" cy="258496"/>
                </a:xfrm>
                <a:prstGeom prst="rect">
                  <a:avLst/>
                </a:prstGeom>
                <a:blipFill>
                  <a:blip r:embed="rId5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/>
                <p:nvPr/>
              </p:nvSpPr>
              <p:spPr>
                <a:xfrm>
                  <a:off x="7890893" y="4411729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6" name="TextBox 889">
                  <a:extLst>
                    <a:ext uri="{FF2B5EF4-FFF2-40B4-BE49-F238E27FC236}">
                      <a16:creationId xmlns:a16="http://schemas.microsoft.com/office/drawing/2014/main" id="{3AD05EFA-5417-4ADD-90EF-AB03692D4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893" y="4411729"/>
                  <a:ext cx="320917" cy="258496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/>
                <p:nvPr/>
              </p:nvSpPr>
              <p:spPr>
                <a:xfrm>
                  <a:off x="8609757" y="4412621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7" name="TextBox 890">
                  <a:extLst>
                    <a:ext uri="{FF2B5EF4-FFF2-40B4-BE49-F238E27FC236}">
                      <a16:creationId xmlns:a16="http://schemas.microsoft.com/office/drawing/2014/main" id="{163CD3D3-140F-4495-9734-C543786783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757" y="4412621"/>
                  <a:ext cx="320917" cy="258496"/>
                </a:xfrm>
                <a:prstGeom prst="rect">
                  <a:avLst/>
                </a:prstGeom>
                <a:blipFill>
                  <a:blip r:embed="rId7"/>
                  <a:stretch>
                    <a:fillRect b="-3077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/>
                <p:nvPr/>
              </p:nvSpPr>
              <p:spPr>
                <a:xfrm>
                  <a:off x="7535286" y="5318547"/>
                  <a:ext cx="281575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8" name="TextBox 893">
                  <a:extLst>
                    <a:ext uri="{FF2B5EF4-FFF2-40B4-BE49-F238E27FC236}">
                      <a16:creationId xmlns:a16="http://schemas.microsoft.com/office/drawing/2014/main" id="{BBB8701E-D191-4B6E-9941-8744D91186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5286" y="5318547"/>
                  <a:ext cx="281575" cy="258496"/>
                </a:xfrm>
                <a:prstGeom prst="rect">
                  <a:avLst/>
                </a:prstGeom>
                <a:blipFill>
                  <a:blip r:embed="rId8"/>
                  <a:stretch>
                    <a:fillRect b="-46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/>
                <p:nvPr/>
              </p:nvSpPr>
              <p:spPr>
                <a:xfrm>
                  <a:off x="6900611" y="5314077"/>
                  <a:ext cx="298420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9" name="TextBox 894">
                  <a:extLst>
                    <a:ext uri="{FF2B5EF4-FFF2-40B4-BE49-F238E27FC236}">
                      <a16:creationId xmlns:a16="http://schemas.microsoft.com/office/drawing/2014/main" id="{C0571F53-7728-46D6-9809-995FA152B5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611" y="5314077"/>
                  <a:ext cx="298420" cy="258496"/>
                </a:xfrm>
                <a:prstGeom prst="rect">
                  <a:avLst/>
                </a:prstGeom>
                <a:blipFill>
                  <a:blip r:embed="rId9"/>
                  <a:stretch>
                    <a:fillRect b="-46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/>
                <p:nvPr/>
              </p:nvSpPr>
              <p:spPr>
                <a:xfrm>
                  <a:off x="6215948" y="5323575"/>
                  <a:ext cx="274475" cy="260748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0" name="TextBox 895">
                  <a:extLst>
                    <a:ext uri="{FF2B5EF4-FFF2-40B4-BE49-F238E27FC236}">
                      <a16:creationId xmlns:a16="http://schemas.microsoft.com/office/drawing/2014/main" id="{801D3D5C-ECB0-4E9A-8655-6757AC6B4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948" y="5323575"/>
                  <a:ext cx="274475" cy="260748"/>
                </a:xfrm>
                <a:prstGeom prst="rect">
                  <a:avLst/>
                </a:prstGeom>
                <a:blipFill>
                  <a:blip r:embed="rId10"/>
                  <a:stretch>
                    <a:fillRect b="-151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/>
                <p:nvPr/>
              </p:nvSpPr>
              <p:spPr>
                <a:xfrm>
                  <a:off x="8191922" y="5318547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1" name="TextBox 896">
                  <a:extLst>
                    <a:ext uri="{FF2B5EF4-FFF2-40B4-BE49-F238E27FC236}">
                      <a16:creationId xmlns:a16="http://schemas.microsoft.com/office/drawing/2014/main" id="{8D95F657-EA23-48D4-AB78-DE127FBC9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1922" y="5318547"/>
                  <a:ext cx="320917" cy="258496"/>
                </a:xfrm>
                <a:prstGeom prst="rect">
                  <a:avLst/>
                </a:prstGeom>
                <a:blipFill>
                  <a:blip r:embed="rId11"/>
                  <a:stretch>
                    <a:fillRect b="-3077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/>
                <p:nvPr/>
              </p:nvSpPr>
              <p:spPr>
                <a:xfrm>
                  <a:off x="8852782" y="5328178"/>
                  <a:ext cx="320917" cy="25849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2" name="TextBox 897">
                  <a:extLst>
                    <a:ext uri="{FF2B5EF4-FFF2-40B4-BE49-F238E27FC236}">
                      <a16:creationId xmlns:a16="http://schemas.microsoft.com/office/drawing/2014/main" id="{1C3D801B-FED6-4DCF-963D-13216EBB80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2782" y="5328178"/>
                  <a:ext cx="320917" cy="258496"/>
                </a:xfrm>
                <a:prstGeom prst="rect">
                  <a:avLst/>
                </a:prstGeom>
                <a:blipFill>
                  <a:blip r:embed="rId12"/>
                  <a:stretch>
                    <a:fillRect b="-3030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/>
                <p:nvPr/>
              </p:nvSpPr>
              <p:spPr>
                <a:xfrm>
                  <a:off x="6285844" y="4886025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4" name="TextBox 193">
                  <a:extLst>
                    <a:ext uri="{FF2B5EF4-FFF2-40B4-BE49-F238E27FC236}">
                      <a16:creationId xmlns:a16="http://schemas.microsoft.com/office/drawing/2014/main" id="{A641A6DB-08CF-4323-8595-C7C51A0164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5844" y="4886025"/>
                  <a:ext cx="347863" cy="198843"/>
                </a:xfrm>
                <a:prstGeom prst="rect">
                  <a:avLst/>
                </a:prstGeom>
                <a:blipFill>
                  <a:blip r:embed="rId13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Connector 361">
              <a:extLst>
                <a:ext uri="{FF2B5EF4-FFF2-40B4-BE49-F238E27FC236}">
                  <a16:creationId xmlns:a16="http://schemas.microsoft.com/office/drawing/2014/main" id="{E3C0BF5B-BD5C-4960-A116-9F6979221168}"/>
                </a:ext>
              </a:extLst>
            </p:cNvPr>
            <p:cNvCxnSpPr>
              <a:cxnSpLocks/>
              <a:stCxn id="180" idx="4"/>
              <a:endCxn id="173" idx="0"/>
            </p:cNvCxnSpPr>
            <p:nvPr/>
          </p:nvCxnSpPr>
          <p:spPr>
            <a:xfrm>
              <a:off x="8042860" y="4675692"/>
              <a:ext cx="301846" cy="69152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363">
              <a:extLst>
                <a:ext uri="{FF2B5EF4-FFF2-40B4-BE49-F238E27FC236}">
                  <a16:creationId xmlns:a16="http://schemas.microsoft.com/office/drawing/2014/main" id="{C68E6634-55CF-48C0-91C6-1723A3D2CA9C}"/>
                </a:ext>
              </a:extLst>
            </p:cNvPr>
            <p:cNvCxnSpPr>
              <a:cxnSpLocks/>
              <a:stCxn id="180" idx="4"/>
              <a:endCxn id="174" idx="0"/>
            </p:cNvCxnSpPr>
            <p:nvPr/>
          </p:nvCxnSpPr>
          <p:spPr>
            <a:xfrm>
              <a:off x="8042860" y="4675692"/>
              <a:ext cx="965366" cy="69209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/>
                <p:nvPr/>
              </p:nvSpPr>
              <p:spPr>
                <a:xfrm>
                  <a:off x="8829008" y="4900872"/>
                  <a:ext cx="308791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7" name="TextBox 373">
                  <a:extLst>
                    <a:ext uri="{FF2B5EF4-FFF2-40B4-BE49-F238E27FC236}">
                      <a16:creationId xmlns:a16="http://schemas.microsoft.com/office/drawing/2014/main" id="{DBFE1D5A-787A-4B08-84C7-89F9C7B80F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9008" y="4900872"/>
                  <a:ext cx="308791" cy="198843"/>
                </a:xfrm>
                <a:prstGeom prst="rect">
                  <a:avLst/>
                </a:prstGeom>
                <a:blipFill>
                  <a:blip r:embed="rId14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/>
                <p:nvPr/>
              </p:nvSpPr>
              <p:spPr>
                <a:xfrm>
                  <a:off x="8563133" y="483406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.9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8" name="TextBox 374">
                  <a:extLst>
                    <a:ext uri="{FF2B5EF4-FFF2-40B4-BE49-F238E27FC236}">
                      <a16:creationId xmlns:a16="http://schemas.microsoft.com/office/drawing/2014/main" id="{BF869926-D81F-44C6-9EF9-7BE1BEC01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3133" y="4834060"/>
                  <a:ext cx="347863" cy="198843"/>
                </a:xfrm>
                <a:prstGeom prst="rect">
                  <a:avLst/>
                </a:prstGeom>
                <a:blipFill>
                  <a:blip r:embed="rId15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/>
                <p:nvPr/>
              </p:nvSpPr>
              <p:spPr>
                <a:xfrm>
                  <a:off x="6640955" y="4946313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89" name="TextBox 375">
                  <a:extLst>
                    <a:ext uri="{FF2B5EF4-FFF2-40B4-BE49-F238E27FC236}">
                      <a16:creationId xmlns:a16="http://schemas.microsoft.com/office/drawing/2014/main" id="{CF742D97-CEB3-403D-866B-14230C839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955" y="4946313"/>
                  <a:ext cx="347863" cy="198843"/>
                </a:xfrm>
                <a:prstGeom prst="rect">
                  <a:avLst/>
                </a:prstGeom>
                <a:blipFill>
                  <a:blip r:embed="rId16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/>
                <p:nvPr/>
              </p:nvSpPr>
              <p:spPr>
                <a:xfrm>
                  <a:off x="6864487" y="461991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.1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0" name="TextBox 376">
                  <a:extLst>
                    <a:ext uri="{FF2B5EF4-FFF2-40B4-BE49-F238E27FC236}">
                      <a16:creationId xmlns:a16="http://schemas.microsoft.com/office/drawing/2014/main" id="{7E2DBC8C-3145-4694-9A4C-6C6EBFE72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4487" y="4619910"/>
                  <a:ext cx="347863" cy="198843"/>
                </a:xfrm>
                <a:prstGeom prst="rect">
                  <a:avLst/>
                </a:prstGeom>
                <a:blipFill>
                  <a:blip r:embed="rId13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/>
                <p:nvPr/>
              </p:nvSpPr>
              <p:spPr>
                <a:xfrm>
                  <a:off x="6911383" y="491016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1" name="TextBox 377">
                  <a:extLst>
                    <a:ext uri="{FF2B5EF4-FFF2-40B4-BE49-F238E27FC236}">
                      <a16:creationId xmlns:a16="http://schemas.microsoft.com/office/drawing/2014/main" id="{5A71BC4D-BA58-4183-88C8-6D17A2076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1383" y="4910160"/>
                  <a:ext cx="347863" cy="198843"/>
                </a:xfrm>
                <a:prstGeom prst="rect">
                  <a:avLst/>
                </a:prstGeom>
                <a:blipFill>
                  <a:blip r:embed="rId17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/>
                <p:nvPr/>
              </p:nvSpPr>
              <p:spPr>
                <a:xfrm>
                  <a:off x="7111154" y="4660203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.6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2" name="TextBox 378">
                  <a:extLst>
                    <a:ext uri="{FF2B5EF4-FFF2-40B4-BE49-F238E27FC236}">
                      <a16:creationId xmlns:a16="http://schemas.microsoft.com/office/drawing/2014/main" id="{F82EB86F-A8AF-4B11-A685-0F5EDB871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1154" y="4660203"/>
                  <a:ext cx="347863" cy="198843"/>
                </a:xfrm>
                <a:prstGeom prst="rect">
                  <a:avLst/>
                </a:prstGeom>
                <a:blipFill>
                  <a:blip r:embed="rId18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/>
                <p:nvPr/>
              </p:nvSpPr>
              <p:spPr>
                <a:xfrm>
                  <a:off x="8137544" y="4649958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3" name="TextBox 379">
                  <a:extLst>
                    <a:ext uri="{FF2B5EF4-FFF2-40B4-BE49-F238E27FC236}">
                      <a16:creationId xmlns:a16="http://schemas.microsoft.com/office/drawing/2014/main" id="{F9B44039-D1FD-406B-A57D-5CF313712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7544" y="4649958"/>
                  <a:ext cx="347863" cy="198843"/>
                </a:xfrm>
                <a:prstGeom prst="rect">
                  <a:avLst/>
                </a:prstGeom>
                <a:blipFill>
                  <a:blip r:embed="rId19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/>
                <p:nvPr/>
              </p:nvSpPr>
              <p:spPr>
                <a:xfrm>
                  <a:off x="8450054" y="4616926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4" name="TextBox 380">
                  <a:extLst>
                    <a:ext uri="{FF2B5EF4-FFF2-40B4-BE49-F238E27FC236}">
                      <a16:creationId xmlns:a16="http://schemas.microsoft.com/office/drawing/2014/main" id="{8405E22A-C2F0-440E-BEFC-62009F4F4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0054" y="4616926"/>
                  <a:ext cx="347863" cy="198843"/>
                </a:xfrm>
                <a:prstGeom prst="rect">
                  <a:avLst/>
                </a:prstGeom>
                <a:blipFill>
                  <a:blip r:embed="rId2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/>
                <p:nvPr/>
              </p:nvSpPr>
              <p:spPr>
                <a:xfrm>
                  <a:off x="7726113" y="4616389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.8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5" name="TextBox 381">
                  <a:extLst>
                    <a:ext uri="{FF2B5EF4-FFF2-40B4-BE49-F238E27FC236}">
                      <a16:creationId xmlns:a16="http://schemas.microsoft.com/office/drawing/2014/main" id="{E66C8D05-E600-463D-AF41-393BCACB1F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113" y="4616389"/>
                  <a:ext cx="347863" cy="198843"/>
                </a:xfrm>
                <a:prstGeom prst="rect">
                  <a:avLst/>
                </a:prstGeom>
                <a:blipFill>
                  <a:blip r:embed="rId21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/>
                <p:nvPr/>
              </p:nvSpPr>
              <p:spPr>
                <a:xfrm>
                  <a:off x="7477664" y="4644655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.4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6" name="TextBox 382">
                  <a:extLst>
                    <a:ext uri="{FF2B5EF4-FFF2-40B4-BE49-F238E27FC236}">
                      <a16:creationId xmlns:a16="http://schemas.microsoft.com/office/drawing/2014/main" id="{DD4F7FF0-5E5E-482E-93A6-3F82E91F9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664" y="4644655"/>
                  <a:ext cx="347863" cy="198843"/>
                </a:xfrm>
                <a:prstGeom prst="rect">
                  <a:avLst/>
                </a:prstGeom>
                <a:blipFill>
                  <a:blip r:embed="rId2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/>
                <p:nvPr/>
              </p:nvSpPr>
              <p:spPr>
                <a:xfrm>
                  <a:off x="8183049" y="5011210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.3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197" name="TextBox 383">
                  <a:extLst>
                    <a:ext uri="{FF2B5EF4-FFF2-40B4-BE49-F238E27FC236}">
                      <a16:creationId xmlns:a16="http://schemas.microsoft.com/office/drawing/2014/main" id="{BB2005D7-D0A5-45F7-AE8C-31B8FDFD8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3049" y="5011210"/>
                  <a:ext cx="347863" cy="198843"/>
                </a:xfrm>
                <a:prstGeom prst="rect">
                  <a:avLst/>
                </a:prstGeom>
                <a:blipFill>
                  <a:blip r:embed="rId22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5" name="Straight Connector 117">
              <a:extLst>
                <a:ext uri="{FF2B5EF4-FFF2-40B4-BE49-F238E27FC236}">
                  <a16:creationId xmlns:a16="http://schemas.microsoft.com/office/drawing/2014/main" id="{C263D8EB-7855-4BB7-9189-748BA725257F}"/>
                </a:ext>
              </a:extLst>
            </p:cNvPr>
            <p:cNvCxnSpPr>
              <a:cxnSpLocks/>
              <a:stCxn id="180" idx="4"/>
              <a:endCxn id="178" idx="0"/>
            </p:cNvCxnSpPr>
            <p:nvPr/>
          </p:nvCxnSpPr>
          <p:spPr>
            <a:xfrm flipH="1">
              <a:off x="7044070" y="4675698"/>
              <a:ext cx="998795" cy="68691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123">
              <a:extLst>
                <a:ext uri="{FF2B5EF4-FFF2-40B4-BE49-F238E27FC236}">
                  <a16:creationId xmlns:a16="http://schemas.microsoft.com/office/drawing/2014/main" id="{CD39F25B-0072-4DCF-AB46-F9122FC962A0}"/>
                </a:ext>
              </a:extLst>
            </p:cNvPr>
            <p:cNvCxnSpPr>
              <a:cxnSpLocks/>
              <a:stCxn id="180" idx="4"/>
              <a:endCxn id="177" idx="0"/>
            </p:cNvCxnSpPr>
            <p:nvPr/>
          </p:nvCxnSpPr>
          <p:spPr>
            <a:xfrm flipH="1">
              <a:off x="7674273" y="4675698"/>
              <a:ext cx="368593" cy="68326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/>
                <p:nvPr/>
              </p:nvSpPr>
              <p:spPr>
                <a:xfrm>
                  <a:off x="7803778" y="4802964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0" name="TextBox 187">
                  <a:extLst>
                    <a:ext uri="{FF2B5EF4-FFF2-40B4-BE49-F238E27FC236}">
                      <a16:creationId xmlns:a16="http://schemas.microsoft.com/office/drawing/2014/main" id="{D5E1B72F-D025-403E-A075-49BC732B4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3778" y="4802964"/>
                  <a:ext cx="347863" cy="198843"/>
                </a:xfrm>
                <a:prstGeom prst="rect">
                  <a:avLst/>
                </a:prstGeom>
                <a:blipFill>
                  <a:blip r:embed="rId19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/>
                <p:nvPr/>
              </p:nvSpPr>
              <p:spPr>
                <a:xfrm>
                  <a:off x="7338667" y="4770299"/>
                  <a:ext cx="347863" cy="198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1400" dirty="0"/>
                    <a:t>.2</a:t>
                  </a:r>
                  <a:endParaRPr lang="en-AU" sz="1400" dirty="0"/>
                </a:p>
              </p:txBody>
            </p:sp>
          </mc:Choice>
          <mc:Fallback xmlns="">
            <p:sp>
              <p:nvSpPr>
                <p:cNvPr id="201" name="TextBox 188">
                  <a:extLst>
                    <a:ext uri="{FF2B5EF4-FFF2-40B4-BE49-F238E27FC236}">
                      <a16:creationId xmlns:a16="http://schemas.microsoft.com/office/drawing/2014/main" id="{C6A842A3-10F6-4B3B-9DED-FBF675605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8667" y="4770299"/>
                  <a:ext cx="347863" cy="198843"/>
                </a:xfrm>
                <a:prstGeom prst="rect">
                  <a:avLst/>
                </a:prstGeom>
                <a:blipFill>
                  <a:blip r:embed="rId23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9" name="Rounded Rectangle 35">
            <a:extLst>
              <a:ext uri="{FF2B5EF4-FFF2-40B4-BE49-F238E27FC236}">
                <a16:creationId xmlns:a16="http://schemas.microsoft.com/office/drawing/2014/main" id="{70898F4B-0F96-424A-AED9-8578F39F2C38}"/>
              </a:ext>
            </a:extLst>
          </p:cNvPr>
          <p:cNvSpPr/>
          <p:nvPr/>
        </p:nvSpPr>
        <p:spPr>
          <a:xfrm>
            <a:off x="4511789" y="3169447"/>
            <a:ext cx="2516140" cy="1833237"/>
          </a:xfrm>
          <a:prstGeom prst="roundRect">
            <a:avLst/>
          </a:prstGeom>
          <a:ln w="19050">
            <a:solidFill>
              <a:srgbClr val="33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25695" y="5304853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(3, 2, 0.04)-core</a:t>
            </a:r>
            <a:endParaRPr lang="zh-CN" altLang="en-US" dirty="0"/>
          </a:p>
        </p:txBody>
      </p:sp>
      <p:cxnSp>
        <p:nvCxnSpPr>
          <p:cNvPr id="210" name="Straight Connector 627">
            <a:extLst>
              <a:ext uri="{FF2B5EF4-FFF2-40B4-BE49-F238E27FC236}">
                <a16:creationId xmlns:a16="http://schemas.microsoft.com/office/drawing/2014/main" id="{369157F8-3019-4597-945D-6A3E52BE6E84}"/>
              </a:ext>
            </a:extLst>
          </p:cNvPr>
          <p:cNvCxnSpPr>
            <a:cxnSpLocks/>
            <a:stCxn id="209" idx="2"/>
            <a:endCxn id="3" idx="0"/>
          </p:cNvCxnSpPr>
          <p:nvPr/>
        </p:nvCxnSpPr>
        <p:spPr>
          <a:xfrm>
            <a:off x="5769859" y="5002684"/>
            <a:ext cx="3559" cy="302169"/>
          </a:xfrm>
          <a:prstGeom prst="line">
            <a:avLst/>
          </a:prstGeom>
          <a:ln w="57150">
            <a:solidFill>
              <a:srgbClr val="244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矩形 210"/>
          <p:cNvSpPr/>
          <p:nvPr/>
        </p:nvSpPr>
        <p:spPr>
          <a:xfrm>
            <a:off x="7081238" y="5309999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(3,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endParaRPr lang="zh-CN" altLang="en-US" dirty="0"/>
          </a:p>
        </p:txBody>
      </p:sp>
      <p:cxnSp>
        <p:nvCxnSpPr>
          <p:cNvPr id="212" name="Straight Connector 627">
            <a:extLst>
              <a:ext uri="{FF2B5EF4-FFF2-40B4-BE49-F238E27FC236}">
                <a16:creationId xmlns:a16="http://schemas.microsoft.com/office/drawing/2014/main" id="{369157F8-3019-4597-945D-6A3E52BE6E84}"/>
              </a:ext>
            </a:extLst>
          </p:cNvPr>
          <p:cNvCxnSpPr>
            <a:cxnSpLocks/>
            <a:endCxn id="211" idx="0"/>
          </p:cNvCxnSpPr>
          <p:nvPr/>
        </p:nvCxnSpPr>
        <p:spPr>
          <a:xfrm>
            <a:off x="7898128" y="5051124"/>
            <a:ext cx="1" cy="25887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7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209" grpId="0" animBg="1"/>
      <p:bldP spid="3" grpId="0"/>
      <p:bldP spid="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AB0386-8157-4F64-AF52-C08B346B8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Applications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3DE81FC-0BB5-4213-91E7-DCCD1CF84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1256046"/>
            <a:ext cx="10261600" cy="42473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AU" sz="2400" i="0" dirty="0">
                <a:latin typeface="Calibri" panose="020F0502020204030204" pitchFamily="34" charset="0"/>
                <a:cs typeface="Calibri" panose="020F0502020204030204" pitchFamily="34" charset="0"/>
              </a:rPr>
              <a:t>Task-driven Team </a:t>
            </a:r>
            <a:r>
              <a:rPr lang="en-AU" sz="24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lang="en-AU" sz="24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9C2B6E-EB33-4EDB-A0ED-976B5F495D79}"/>
              </a:ext>
            </a:extLst>
          </p:cNvPr>
          <p:cNvSpPr txBox="1"/>
          <p:nvPr/>
        </p:nvSpPr>
        <p:spPr>
          <a:xfrm>
            <a:off x="4511192" y="6330650"/>
            <a:ext cx="23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Example of application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650255" y="1954356"/>
            <a:ext cx="5840575" cy="4233439"/>
            <a:chOff x="2597501" y="2103825"/>
            <a:chExt cx="5840575" cy="423343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CC1D4F7-994C-4D61-8481-0E7073304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092811" y="4426494"/>
              <a:ext cx="2136160" cy="1895413"/>
            </a:xfrm>
            <a:prstGeom prst="rect">
              <a:avLst/>
            </a:prstGeom>
          </p:spPr>
        </p:pic>
        <p:sp>
          <p:nvSpPr>
            <p:cNvPr id="7" name="Oval 349">
              <a:extLst>
                <a:ext uri="{FF2B5EF4-FFF2-40B4-BE49-F238E27FC236}">
                  <a16:creationId xmlns:a16="http://schemas.microsoft.com/office/drawing/2014/main" id="{B83958DE-8AFF-4C6F-88BB-837B91CFD028}"/>
                </a:ext>
              </a:extLst>
            </p:cNvPr>
            <p:cNvSpPr/>
            <p:nvPr/>
          </p:nvSpPr>
          <p:spPr>
            <a:xfrm>
              <a:off x="2597501" y="4091761"/>
              <a:ext cx="3506717" cy="2245503"/>
            </a:xfrm>
            <a:prstGeom prst="ellipse">
              <a:avLst/>
            </a:prstGeom>
            <a:solidFill>
              <a:srgbClr val="D9D9D9">
                <a:alpha val="38039"/>
              </a:srgbClr>
            </a:solidFill>
            <a:ln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62" dirty="0"/>
            </a:p>
          </p:txBody>
        </p:sp>
        <p:grpSp>
          <p:nvGrpSpPr>
            <p:cNvPr id="8" name="Group 113">
              <a:extLst>
                <a:ext uri="{FF2B5EF4-FFF2-40B4-BE49-F238E27FC236}">
                  <a16:creationId xmlns:a16="http://schemas.microsoft.com/office/drawing/2014/main" id="{E2E27AD5-5810-4A95-AA65-330F3DF6903E}"/>
                </a:ext>
              </a:extLst>
            </p:cNvPr>
            <p:cNvGrpSpPr/>
            <p:nvPr/>
          </p:nvGrpSpPr>
          <p:grpSpPr>
            <a:xfrm>
              <a:off x="2859638" y="2614665"/>
              <a:ext cx="1915191" cy="727956"/>
              <a:chOff x="10162627" y="4997172"/>
              <a:chExt cx="1391812" cy="529768"/>
            </a:xfrm>
          </p:grpSpPr>
          <p:cxnSp>
            <p:nvCxnSpPr>
              <p:cNvPr id="9" name="Straight Connector 114">
                <a:extLst>
                  <a:ext uri="{FF2B5EF4-FFF2-40B4-BE49-F238E27FC236}">
                    <a16:creationId xmlns:a16="http://schemas.microsoft.com/office/drawing/2014/main" id="{8DDBC528-C1A7-42BB-ACE4-16FEDE607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2627" y="5079169"/>
                <a:ext cx="331621" cy="0"/>
              </a:xfrm>
              <a:prstGeom prst="line">
                <a:avLst/>
              </a:prstGeom>
              <a:ln w="12700">
                <a:solidFill>
                  <a:srgbClr val="CC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115">
                <a:extLst>
                  <a:ext uri="{FF2B5EF4-FFF2-40B4-BE49-F238E27FC236}">
                    <a16:creationId xmlns:a16="http://schemas.microsoft.com/office/drawing/2014/main" id="{22EAAC9C-F395-4884-AD2D-05D7D09CA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2627" y="5263013"/>
                <a:ext cx="331621" cy="3228"/>
              </a:xfrm>
              <a:prstGeom prst="line">
                <a:avLst/>
              </a:prstGeom>
              <a:ln w="12700">
                <a:solidFill>
                  <a:srgbClr val="0099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17">
                <a:extLst>
                  <a:ext uri="{FF2B5EF4-FFF2-40B4-BE49-F238E27FC236}">
                    <a16:creationId xmlns:a16="http://schemas.microsoft.com/office/drawing/2014/main" id="{8A9A6F5B-A66E-425D-815E-9184FDEECC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2627" y="5455001"/>
                <a:ext cx="331621" cy="0"/>
              </a:xfrm>
              <a:prstGeom prst="line">
                <a:avLst/>
              </a:prstGeom>
              <a:ln w="127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8">
                <a:extLst>
                  <a:ext uri="{FF2B5EF4-FFF2-40B4-BE49-F238E27FC236}">
                    <a16:creationId xmlns:a16="http://schemas.microsoft.com/office/drawing/2014/main" id="{BBCC9B91-3B25-484F-9B13-E35D0B585B7B}"/>
                  </a:ext>
                </a:extLst>
              </p:cNvPr>
              <p:cNvSpPr txBox="1"/>
              <p:nvPr/>
            </p:nvSpPr>
            <p:spPr>
              <a:xfrm>
                <a:off x="10498876" y="4997172"/>
                <a:ext cx="1055563" cy="190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1" dirty="0"/>
                  <a:t>[0.00, 0.33]</a:t>
                </a:r>
              </a:p>
            </p:txBody>
          </p:sp>
          <p:sp>
            <p:nvSpPr>
              <p:cNvPr id="13" name="TextBox 120">
                <a:extLst>
                  <a:ext uri="{FF2B5EF4-FFF2-40B4-BE49-F238E27FC236}">
                    <a16:creationId xmlns:a16="http://schemas.microsoft.com/office/drawing/2014/main" id="{22AE24DA-6D2B-4316-95F8-9A0BADAAA225}"/>
                  </a:ext>
                </a:extLst>
              </p:cNvPr>
              <p:cNvSpPr txBox="1"/>
              <p:nvPr/>
            </p:nvSpPr>
            <p:spPr>
              <a:xfrm>
                <a:off x="10498875" y="5159724"/>
                <a:ext cx="1055563" cy="190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1" dirty="0"/>
                  <a:t>(0.33, 0.66]</a:t>
                </a:r>
              </a:p>
            </p:txBody>
          </p:sp>
          <p:sp>
            <p:nvSpPr>
              <p:cNvPr id="14" name="TextBox 121">
                <a:extLst>
                  <a:ext uri="{FF2B5EF4-FFF2-40B4-BE49-F238E27FC236}">
                    <a16:creationId xmlns:a16="http://schemas.microsoft.com/office/drawing/2014/main" id="{BF79C328-1F0E-4879-9B4F-7FE308352A14}"/>
                  </a:ext>
                </a:extLst>
              </p:cNvPr>
              <p:cNvSpPr txBox="1"/>
              <p:nvPr/>
            </p:nvSpPr>
            <p:spPr>
              <a:xfrm>
                <a:off x="10492512" y="5336461"/>
                <a:ext cx="1055563" cy="190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1" dirty="0"/>
                  <a:t>(0.66, 1.00]</a:t>
                </a:r>
              </a:p>
            </p:txBody>
          </p:sp>
        </p:grpSp>
        <p:pic>
          <p:nvPicPr>
            <p:cNvPr id="15" name="Graphic 2">
              <a:extLst>
                <a:ext uri="{FF2B5EF4-FFF2-40B4-BE49-F238E27FC236}">
                  <a16:creationId xmlns:a16="http://schemas.microsoft.com/office/drawing/2014/main" id="{2A850C36-3E08-4473-AC3B-4D01EECE0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13440" y="2170132"/>
              <a:ext cx="2236226" cy="2196365"/>
            </a:xfrm>
            <a:prstGeom prst="rect">
              <a:avLst/>
            </a:prstGeom>
          </p:spPr>
        </p:pic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D4D9540C-8C56-4CC5-AA3D-74B93FBCA618}"/>
                </a:ext>
              </a:extLst>
            </p:cNvPr>
            <p:cNvSpPr txBox="1"/>
            <p:nvPr/>
          </p:nvSpPr>
          <p:spPr>
            <a:xfrm>
              <a:off x="7678476" y="3827826"/>
              <a:ext cx="737502" cy="34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6" dirty="0"/>
                <a:t>Björn </a:t>
              </a:r>
              <a:r>
                <a:rPr lang="en-US" sz="826" dirty="0" err="1"/>
                <a:t>Ottersten</a:t>
              </a:r>
              <a:endParaRPr lang="en-US" sz="826" dirty="0"/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569AFA26-6EB7-4572-B165-E187DF777FBA}"/>
                </a:ext>
              </a:extLst>
            </p:cNvPr>
            <p:cNvSpPr txBox="1"/>
            <p:nvPr/>
          </p:nvSpPr>
          <p:spPr>
            <a:xfrm>
              <a:off x="7659689" y="2560340"/>
              <a:ext cx="737502" cy="34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6" dirty="0"/>
                <a:t>Victor C. M. Leung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D7FFCFA9-1864-414E-8FD0-4462E5280B7A}"/>
                </a:ext>
              </a:extLst>
            </p:cNvPr>
            <p:cNvSpPr txBox="1"/>
            <p:nvPr/>
          </p:nvSpPr>
          <p:spPr>
            <a:xfrm>
              <a:off x="7700574" y="3269455"/>
              <a:ext cx="737502" cy="34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6" dirty="0"/>
                <a:t>Emmanuel J. </a:t>
              </a:r>
              <a:r>
                <a:rPr lang="en-US" sz="826" dirty="0" err="1"/>
                <a:t>Candes</a:t>
              </a:r>
              <a:endParaRPr lang="en-US" sz="826" dirty="0"/>
            </a:p>
          </p:txBody>
        </p:sp>
        <p:sp>
          <p:nvSpPr>
            <p:cNvPr id="20" name="TextBox 31">
              <a:extLst>
                <a:ext uri="{FF2B5EF4-FFF2-40B4-BE49-F238E27FC236}">
                  <a16:creationId xmlns:a16="http://schemas.microsoft.com/office/drawing/2014/main" id="{24E7B7AF-C483-48A9-9140-222D87FDBB0F}"/>
                </a:ext>
              </a:extLst>
            </p:cNvPr>
            <p:cNvSpPr txBox="1"/>
            <p:nvPr/>
          </p:nvSpPr>
          <p:spPr>
            <a:xfrm>
              <a:off x="7267587" y="4201210"/>
              <a:ext cx="915234" cy="219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6" dirty="0"/>
                <a:t>Lajos </a:t>
              </a:r>
              <a:r>
                <a:rPr lang="en-US" sz="826" dirty="0" err="1"/>
                <a:t>Hanzo</a:t>
              </a:r>
              <a:endParaRPr lang="en-US" sz="826" dirty="0"/>
            </a:p>
          </p:txBody>
        </p:sp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AB08DA1B-6F28-4422-9141-61AD25B61D62}"/>
                </a:ext>
              </a:extLst>
            </p:cNvPr>
            <p:cNvSpPr txBox="1"/>
            <p:nvPr/>
          </p:nvSpPr>
          <p:spPr>
            <a:xfrm>
              <a:off x="6500875" y="4221011"/>
              <a:ext cx="915234" cy="219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6" dirty="0"/>
                <a:t>John A. Rogers</a:t>
              </a:r>
            </a:p>
          </p:txBody>
        </p:sp>
        <p:sp>
          <p:nvSpPr>
            <p:cNvPr id="23" name="TextBox 33">
              <a:extLst>
                <a:ext uri="{FF2B5EF4-FFF2-40B4-BE49-F238E27FC236}">
                  <a16:creationId xmlns:a16="http://schemas.microsoft.com/office/drawing/2014/main" id="{C7152670-620E-41A8-8481-68E40D02DB00}"/>
                </a:ext>
              </a:extLst>
            </p:cNvPr>
            <p:cNvSpPr txBox="1"/>
            <p:nvPr/>
          </p:nvSpPr>
          <p:spPr>
            <a:xfrm>
              <a:off x="6898835" y="2103825"/>
              <a:ext cx="737502" cy="34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6" dirty="0"/>
                <a:t>Gerhard P. </a:t>
              </a:r>
              <a:r>
                <a:rPr lang="en-US" sz="826" dirty="0" err="1"/>
                <a:t>Fettweis</a:t>
              </a:r>
              <a:endParaRPr lang="en-US" sz="826" dirty="0"/>
            </a:p>
          </p:txBody>
        </p:sp>
        <p:sp>
          <p:nvSpPr>
            <p:cNvPr id="24" name="TextBox 34">
              <a:extLst>
                <a:ext uri="{FF2B5EF4-FFF2-40B4-BE49-F238E27FC236}">
                  <a16:creationId xmlns:a16="http://schemas.microsoft.com/office/drawing/2014/main" id="{72BD8F2D-A715-49E0-BAA8-5F05BB1B9E94}"/>
                </a:ext>
              </a:extLst>
            </p:cNvPr>
            <p:cNvSpPr txBox="1"/>
            <p:nvPr/>
          </p:nvSpPr>
          <p:spPr>
            <a:xfrm>
              <a:off x="5667213" y="2230129"/>
              <a:ext cx="737502" cy="34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6" dirty="0"/>
                <a:t>H. Vincent Poor</a:t>
              </a:r>
            </a:p>
          </p:txBody>
        </p:sp>
        <p:sp>
          <p:nvSpPr>
            <p:cNvPr id="25" name="TextBox 35">
              <a:extLst>
                <a:ext uri="{FF2B5EF4-FFF2-40B4-BE49-F238E27FC236}">
                  <a16:creationId xmlns:a16="http://schemas.microsoft.com/office/drawing/2014/main" id="{68F42547-76E1-49A8-9EFD-3BABCDBC094F}"/>
                </a:ext>
              </a:extLst>
            </p:cNvPr>
            <p:cNvSpPr txBox="1"/>
            <p:nvPr/>
          </p:nvSpPr>
          <p:spPr>
            <a:xfrm>
              <a:off x="5335933" y="2637955"/>
              <a:ext cx="737502" cy="34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6" dirty="0"/>
                <a:t>Stephen Boyd</a:t>
              </a: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32C1025D-E97D-4646-93EC-DE6F4DB02984}"/>
                </a:ext>
              </a:extLst>
            </p:cNvPr>
            <p:cNvSpPr txBox="1"/>
            <p:nvPr/>
          </p:nvSpPr>
          <p:spPr>
            <a:xfrm>
              <a:off x="5280827" y="3243266"/>
              <a:ext cx="749882" cy="34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6" dirty="0"/>
                <a:t>Sherman Shen</a:t>
              </a:r>
            </a:p>
          </p:txBody>
        </p:sp>
        <p:sp>
          <p:nvSpPr>
            <p:cNvPr id="27" name="TextBox 37">
              <a:extLst>
                <a:ext uri="{FF2B5EF4-FFF2-40B4-BE49-F238E27FC236}">
                  <a16:creationId xmlns:a16="http://schemas.microsoft.com/office/drawing/2014/main" id="{8FCF5B28-8263-4F61-997E-B628CCE5DE27}"/>
                </a:ext>
              </a:extLst>
            </p:cNvPr>
            <p:cNvSpPr txBox="1"/>
            <p:nvPr/>
          </p:nvSpPr>
          <p:spPr>
            <a:xfrm>
              <a:off x="5374416" y="3773577"/>
              <a:ext cx="737502" cy="219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6" dirty="0"/>
                <a:t>Zhu Han</a:t>
              </a:r>
            </a:p>
          </p:txBody>
        </p: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607B55D7-8DBE-4981-AA69-EA125F07B56F}"/>
                </a:ext>
              </a:extLst>
            </p:cNvPr>
            <p:cNvSpPr txBox="1"/>
            <p:nvPr/>
          </p:nvSpPr>
          <p:spPr>
            <a:xfrm>
              <a:off x="7075991" y="2555895"/>
              <a:ext cx="737502" cy="19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8" dirty="0">
                  <a:solidFill>
                    <a:srgbClr val="FF0000"/>
                  </a:solidFill>
                </a:rPr>
                <a:t>DSP</a:t>
              </a:r>
            </a:p>
          </p:txBody>
        </p:sp>
        <p:sp>
          <p:nvSpPr>
            <p:cNvPr id="29" name="TextBox 40">
              <a:extLst>
                <a:ext uri="{FF2B5EF4-FFF2-40B4-BE49-F238E27FC236}">
                  <a16:creationId xmlns:a16="http://schemas.microsoft.com/office/drawing/2014/main" id="{FB46F6BD-1475-4EEB-9A0D-F41237182A3E}"/>
                </a:ext>
              </a:extLst>
            </p:cNvPr>
            <p:cNvSpPr txBox="1"/>
            <p:nvPr/>
          </p:nvSpPr>
          <p:spPr>
            <a:xfrm>
              <a:off x="7017216" y="3512426"/>
              <a:ext cx="737502" cy="19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8" dirty="0">
                  <a:solidFill>
                    <a:srgbClr val="FF0000"/>
                  </a:solidFill>
                </a:rPr>
                <a:t>EUSIPCO</a:t>
              </a:r>
            </a:p>
          </p:txBody>
        </p:sp>
        <p:sp>
          <p:nvSpPr>
            <p:cNvPr id="30" name="TextBox 42">
              <a:extLst>
                <a:ext uri="{FF2B5EF4-FFF2-40B4-BE49-F238E27FC236}">
                  <a16:creationId xmlns:a16="http://schemas.microsoft.com/office/drawing/2014/main" id="{45ED586A-17E1-4565-9CBB-7B18E1B55B7F}"/>
                </a:ext>
              </a:extLst>
            </p:cNvPr>
            <p:cNvSpPr txBox="1"/>
            <p:nvPr/>
          </p:nvSpPr>
          <p:spPr>
            <a:xfrm>
              <a:off x="6648466" y="3202977"/>
              <a:ext cx="737502" cy="19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8" dirty="0">
                  <a:solidFill>
                    <a:srgbClr val="FF0000"/>
                  </a:solidFill>
                </a:rPr>
                <a:t>CDC</a:t>
              </a:r>
            </a:p>
          </p:txBody>
        </p:sp>
        <p:sp>
          <p:nvSpPr>
            <p:cNvPr id="31" name="TextBox 44">
              <a:extLst>
                <a:ext uri="{FF2B5EF4-FFF2-40B4-BE49-F238E27FC236}">
                  <a16:creationId xmlns:a16="http://schemas.microsoft.com/office/drawing/2014/main" id="{5E2A0F1C-28D4-4CB6-BA4B-D3B35BBD7134}"/>
                </a:ext>
              </a:extLst>
            </p:cNvPr>
            <p:cNvSpPr txBox="1"/>
            <p:nvPr/>
          </p:nvSpPr>
          <p:spPr>
            <a:xfrm>
              <a:off x="6175779" y="3773576"/>
              <a:ext cx="737502" cy="19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8" dirty="0">
                  <a:solidFill>
                    <a:srgbClr val="FF0000"/>
                  </a:solidFill>
                </a:rPr>
                <a:t>ISIT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948">
                  <a:extLst>
                    <a:ext uri="{FF2B5EF4-FFF2-40B4-BE49-F238E27FC236}">
                      <a16:creationId xmlns:a16="http://schemas.microsoft.com/office/drawing/2014/main" id="{1AE2B64E-9C6F-4B34-9251-499D767EBD26}"/>
                    </a:ext>
                  </a:extLst>
                </p:cNvPr>
                <p:cNvSpPr txBox="1"/>
                <p:nvPr/>
              </p:nvSpPr>
              <p:spPr>
                <a:xfrm>
                  <a:off x="3963275" y="4048862"/>
                  <a:ext cx="964353" cy="2828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38" dirty="0"/>
                    <a:t>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38" i="1"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 sz="1238" dirty="0"/>
                    <a:t>, </a:t>
                  </a:r>
                  <a:r>
                    <a:rPr lang="el-GR" sz="1238" dirty="0"/>
                    <a:t>β</a:t>
                  </a:r>
                  <a:r>
                    <a:rPr lang="en-US" sz="1238" dirty="0"/>
                    <a:t>)-core</a:t>
                  </a:r>
                </a:p>
              </p:txBody>
            </p:sp>
          </mc:Choice>
          <mc:Fallback xmlns="">
            <p:sp>
              <p:nvSpPr>
                <p:cNvPr id="32" name="TextBox 948">
                  <a:extLst>
                    <a:ext uri="{FF2B5EF4-FFF2-40B4-BE49-F238E27FC236}">
                      <a16:creationId xmlns:a16="http://schemas.microsoft.com/office/drawing/2014/main" id="{1AE2B64E-9C6F-4B34-9251-499D767EB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275" y="4048862"/>
                  <a:ext cx="964353" cy="282834"/>
                </a:xfrm>
                <a:prstGeom prst="rect">
                  <a:avLst/>
                </a:prstGeom>
                <a:blipFill>
                  <a:blip r:embed="rId7"/>
                  <a:stretch>
                    <a:fillRect l="-633" t="-2174" b="-173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图形 107">
              <a:extLst>
                <a:ext uri="{FF2B5EF4-FFF2-40B4-BE49-F238E27FC236}">
                  <a16:creationId xmlns:a16="http://schemas.microsoft.com/office/drawing/2014/main" id="{41FCB6C6-D2D9-402F-B51E-56881BD71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rot="6943401" flipH="1">
              <a:off x="5486768" y="5579929"/>
              <a:ext cx="549426" cy="594586"/>
            </a:xfrm>
            <a:prstGeom prst="rect">
              <a:avLst/>
            </a:prstGeom>
          </p:spPr>
        </p:pic>
        <p:sp>
          <p:nvSpPr>
            <p:cNvPr id="34" name="Flowchart: Connector 7">
              <a:extLst>
                <a:ext uri="{FF2B5EF4-FFF2-40B4-BE49-F238E27FC236}">
                  <a16:creationId xmlns:a16="http://schemas.microsoft.com/office/drawing/2014/main" id="{5F3331E8-8A2E-4587-B805-29F5BFBD3BA2}"/>
                </a:ext>
              </a:extLst>
            </p:cNvPr>
            <p:cNvSpPr/>
            <p:nvPr/>
          </p:nvSpPr>
          <p:spPr>
            <a:xfrm>
              <a:off x="6281946" y="2321288"/>
              <a:ext cx="168996" cy="158637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77"/>
            </a:p>
          </p:txBody>
        </p:sp>
        <p:sp>
          <p:nvSpPr>
            <p:cNvPr id="35" name="Flowchart: Connector 47">
              <a:extLst>
                <a:ext uri="{FF2B5EF4-FFF2-40B4-BE49-F238E27FC236}">
                  <a16:creationId xmlns:a16="http://schemas.microsoft.com/office/drawing/2014/main" id="{9F4D2ECD-0857-4289-AC94-FF47F1884BF7}"/>
                </a:ext>
              </a:extLst>
            </p:cNvPr>
            <p:cNvSpPr/>
            <p:nvPr/>
          </p:nvSpPr>
          <p:spPr>
            <a:xfrm>
              <a:off x="6406457" y="4734232"/>
              <a:ext cx="62911" cy="62911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77"/>
            </a:p>
          </p:txBody>
        </p:sp>
        <p:grpSp>
          <p:nvGrpSpPr>
            <p:cNvPr id="36" name="Group 12">
              <a:extLst>
                <a:ext uri="{FF2B5EF4-FFF2-40B4-BE49-F238E27FC236}">
                  <a16:creationId xmlns:a16="http://schemas.microsoft.com/office/drawing/2014/main" id="{1C902634-8849-4530-94CB-96C812E0FA99}"/>
                </a:ext>
              </a:extLst>
            </p:cNvPr>
            <p:cNvGrpSpPr/>
            <p:nvPr/>
          </p:nvGrpSpPr>
          <p:grpSpPr>
            <a:xfrm>
              <a:off x="2730378" y="4341918"/>
              <a:ext cx="3351150" cy="1745151"/>
              <a:chOff x="5920844" y="4352272"/>
              <a:chExt cx="2435355" cy="1268240"/>
            </a:xfrm>
          </p:grpSpPr>
          <p:sp>
            <p:nvSpPr>
              <p:cNvPr id="37" name="Oval 348">
                <a:extLst>
                  <a:ext uri="{FF2B5EF4-FFF2-40B4-BE49-F238E27FC236}">
                    <a16:creationId xmlns:a16="http://schemas.microsoft.com/office/drawing/2014/main" id="{02D80EEB-32DE-4F09-8224-1633E2496108}"/>
                  </a:ext>
                </a:extLst>
              </p:cNvPr>
              <p:cNvSpPr/>
              <p:nvPr/>
            </p:nvSpPr>
            <p:spPr>
              <a:xfrm>
                <a:off x="5920844" y="4352272"/>
                <a:ext cx="2435355" cy="1268240"/>
              </a:xfrm>
              <a:prstGeom prst="ellipse">
                <a:avLst/>
              </a:prstGeom>
              <a:solidFill>
                <a:srgbClr val="7F7F7F">
                  <a:alpha val="12157"/>
                </a:srgbClr>
              </a:solidFill>
              <a:ln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62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949">
                    <a:extLst>
                      <a:ext uri="{FF2B5EF4-FFF2-40B4-BE49-F238E27FC236}">
                        <a16:creationId xmlns:a16="http://schemas.microsoft.com/office/drawing/2014/main" id="{F40B9472-F3DA-47AF-91B0-F689886F2BF2}"/>
                      </a:ext>
                    </a:extLst>
                  </p:cNvPr>
                  <p:cNvSpPr txBox="1"/>
                  <p:nvPr/>
                </p:nvSpPr>
                <p:spPr>
                  <a:xfrm>
                    <a:off x="6778024" y="4352272"/>
                    <a:ext cx="839956" cy="2055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38" dirty="0"/>
                      <a:t>(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238" i="1">
                            <a:latin typeface="Cambria Math" panose="02040503050406030204" pitchFamily="18" charset="0"/>
                          </a:rPr>
                          <m:t>α</m:t>
                        </m:r>
                      </m:oMath>
                    </a14:m>
                    <a:r>
                      <a:rPr lang="en-US" sz="1238" dirty="0"/>
                      <a:t>, </a:t>
                    </a:r>
                    <a:r>
                      <a:rPr lang="el-GR" sz="1238" dirty="0"/>
                      <a:t>β</a:t>
                    </a:r>
                    <a:r>
                      <a:rPr lang="en-AU" sz="1238" dirty="0"/>
                      <a:t>,</a:t>
                    </a:r>
                    <a14:m>
                      <m:oMath xmlns:m="http://schemas.openxmlformats.org/officeDocument/2006/math">
                        <m:r>
                          <a:rPr lang="en-AU" sz="1238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AU" sz="123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AU" sz="1238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oMath>
                    </a14:m>
                    <a:r>
                      <a:rPr lang="en-US" sz="1238" dirty="0"/>
                      <a:t>)-core</a:t>
                    </a:r>
                  </a:p>
                </p:txBody>
              </p:sp>
            </mc:Choice>
            <mc:Fallback xmlns="">
              <p:sp>
                <p:nvSpPr>
                  <p:cNvPr id="950" name="TextBox 949">
                    <a:extLst>
                      <a:ext uri="{FF2B5EF4-FFF2-40B4-BE49-F238E27FC236}">
                        <a16:creationId xmlns:a16="http://schemas.microsoft.com/office/drawing/2014/main" id="{F40B9472-F3DA-47AF-91B0-F689886F2B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8024" y="4352272"/>
                    <a:ext cx="839956" cy="20554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26" b="-17021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9" name="Graphic 11">
                <a:extLst>
                  <a:ext uri="{FF2B5EF4-FFF2-40B4-BE49-F238E27FC236}">
                    <a16:creationId xmlns:a16="http://schemas.microsoft.com/office/drawing/2014/main" id="{09DC27FC-E762-4A25-B4C7-BE996D2EA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5944535" y="4554422"/>
                <a:ext cx="2385260" cy="961747"/>
              </a:xfrm>
              <a:prstGeom prst="rect">
                <a:avLst/>
              </a:prstGeom>
            </p:spPr>
          </p:pic>
        </p:grpSp>
        <p:pic>
          <p:nvPicPr>
            <p:cNvPr id="40" name="图形 107">
              <a:extLst>
                <a:ext uri="{FF2B5EF4-FFF2-40B4-BE49-F238E27FC236}">
                  <a16:creationId xmlns:a16="http://schemas.microsoft.com/office/drawing/2014/main" id="{FB97621B-3AA6-41DC-A891-54B5CF5A3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rot="5803337" flipH="1">
              <a:off x="5044881" y="3891475"/>
              <a:ext cx="560211" cy="670811"/>
            </a:xfrm>
            <a:prstGeom prst="rect">
              <a:avLst/>
            </a:prstGeom>
          </p:spPr>
        </p:pic>
        <p:sp>
          <p:nvSpPr>
            <p:cNvPr id="41" name="TextBox 46">
              <a:extLst>
                <a:ext uri="{FF2B5EF4-FFF2-40B4-BE49-F238E27FC236}">
                  <a16:creationId xmlns:a16="http://schemas.microsoft.com/office/drawing/2014/main" id="{F1784FC4-53BA-44F9-81E2-05E753E35C1A}"/>
                </a:ext>
              </a:extLst>
            </p:cNvPr>
            <p:cNvSpPr txBox="1"/>
            <p:nvPr/>
          </p:nvSpPr>
          <p:spPr>
            <a:xfrm>
              <a:off x="6122759" y="2762446"/>
              <a:ext cx="737502" cy="19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8" dirty="0">
                  <a:solidFill>
                    <a:srgbClr val="FF0000"/>
                  </a:solidFill>
                </a:rPr>
                <a:t>ACSSC</a:t>
              </a:r>
            </a:p>
          </p:txBody>
        </p:sp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636BB6BC-EDDA-4CBD-9CAF-C1DC5807D763}"/>
                </a:ext>
              </a:extLst>
            </p:cNvPr>
            <p:cNvSpPr txBox="1"/>
            <p:nvPr/>
          </p:nvSpPr>
          <p:spPr>
            <a:xfrm>
              <a:off x="6587913" y="2648342"/>
              <a:ext cx="737502" cy="19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8" dirty="0">
                  <a:solidFill>
                    <a:srgbClr val="FF0000"/>
                  </a:solidFill>
                </a:rPr>
                <a:t>WCNC</a:t>
              </a:r>
            </a:p>
          </p:txBody>
        </p:sp>
        <p:sp>
          <p:nvSpPr>
            <p:cNvPr id="43" name="TextBox 39">
              <a:extLst>
                <a:ext uri="{FF2B5EF4-FFF2-40B4-BE49-F238E27FC236}">
                  <a16:creationId xmlns:a16="http://schemas.microsoft.com/office/drawing/2014/main" id="{C63A680D-94FD-4230-8349-90DA1EBBB5D2}"/>
                </a:ext>
              </a:extLst>
            </p:cNvPr>
            <p:cNvSpPr txBox="1"/>
            <p:nvPr/>
          </p:nvSpPr>
          <p:spPr>
            <a:xfrm>
              <a:off x="7076569" y="2943325"/>
              <a:ext cx="737502" cy="19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8" dirty="0">
                  <a:solidFill>
                    <a:srgbClr val="FF0000"/>
                  </a:solidFill>
                </a:rPr>
                <a:t>ICONIP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BA86694-7A36-48E5-96B7-818C6D1F7D1A}"/>
                </a:ext>
              </a:extLst>
            </p:cNvPr>
            <p:cNvSpPr txBox="1"/>
            <p:nvPr/>
          </p:nvSpPr>
          <p:spPr>
            <a:xfrm>
              <a:off x="5976564" y="3356599"/>
              <a:ext cx="737502" cy="19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8" dirty="0" err="1">
                  <a:solidFill>
                    <a:srgbClr val="FF0000"/>
                  </a:solidFill>
                </a:rPr>
                <a:t>NeurIPS</a:t>
              </a:r>
              <a:endParaRPr lang="en-US" sz="688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1">
              <a:extLst>
                <a:ext uri="{FF2B5EF4-FFF2-40B4-BE49-F238E27FC236}">
                  <a16:creationId xmlns:a16="http://schemas.microsoft.com/office/drawing/2014/main" id="{430E70E0-4F8B-454A-9D25-7C6B3339B85B}"/>
                </a:ext>
              </a:extLst>
            </p:cNvPr>
            <p:cNvSpPr txBox="1"/>
            <p:nvPr/>
          </p:nvSpPr>
          <p:spPr>
            <a:xfrm>
              <a:off x="6681777" y="3672678"/>
              <a:ext cx="737502" cy="19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88" dirty="0">
                  <a:solidFill>
                    <a:srgbClr val="FF0000"/>
                  </a:solidFill>
                </a:rPr>
                <a:t>ICASSP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8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AB0386-8157-4F64-AF52-C08B346B8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Applications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3DE81FC-0BB5-4213-91E7-DCCD1CF84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1256046"/>
            <a:ext cx="10261600" cy="42473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AU" sz="2400" i="0" dirty="0">
                <a:latin typeface="Calibri" panose="020F0502020204030204" pitchFamily="34" charset="0"/>
                <a:cs typeface="Calibri" panose="020F0502020204030204" pitchFamily="34" charset="0"/>
              </a:rPr>
              <a:t>Categorization of new diseases.</a:t>
            </a:r>
            <a:endParaRPr lang="en-AU" sz="240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15" y="3662728"/>
            <a:ext cx="10439400" cy="3067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318" y="1167911"/>
            <a:ext cx="4899951" cy="24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AB0386-8157-4F64-AF52-C08B346B8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Applications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3DE81FC-0BB5-4213-91E7-DCCD1CF84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1256046"/>
            <a:ext cx="10261600" cy="42473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AU" sz="24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Fraud detection</a:t>
            </a:r>
            <a:endParaRPr lang="en-AU" sz="24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329" y="1913426"/>
            <a:ext cx="88582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丝状</Template>
  <TotalTime>17013</TotalTime>
  <Words>5340</Words>
  <Application>Microsoft Office PowerPoint</Application>
  <PresentationFormat>宽屏</PresentationFormat>
  <Paragraphs>658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LinLibertineT</vt:lpstr>
      <vt:lpstr>LinLibertineTI</vt:lpstr>
      <vt:lpstr>DengXian</vt:lpstr>
      <vt:lpstr>DengXian</vt:lpstr>
      <vt:lpstr>等线 Light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HDOfficeLightV0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Yuting</dc:creator>
  <cp:lastModifiedBy>Gengda Zhao</cp:lastModifiedBy>
  <cp:revision>169</cp:revision>
  <dcterms:created xsi:type="dcterms:W3CDTF">2021-09-15T11:03:40Z</dcterms:created>
  <dcterms:modified xsi:type="dcterms:W3CDTF">2022-04-12T05:05:15Z</dcterms:modified>
</cp:coreProperties>
</file>