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2.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7" r:id="rId2"/>
    <p:sldId id="419" r:id="rId3"/>
    <p:sldId id="883" r:id="rId4"/>
    <p:sldId id="812" r:id="rId5"/>
    <p:sldId id="321" r:id="rId6"/>
    <p:sldId id="969" r:id="rId7"/>
    <p:sldId id="831" r:id="rId8"/>
    <p:sldId id="970" r:id="rId9"/>
    <p:sldId id="971" r:id="rId10"/>
    <p:sldId id="972" r:id="rId11"/>
    <p:sldId id="973" r:id="rId12"/>
    <p:sldId id="975" r:id="rId13"/>
    <p:sldId id="974" r:id="rId14"/>
    <p:sldId id="976" r:id="rId15"/>
    <p:sldId id="978" r:id="rId16"/>
    <p:sldId id="979" r:id="rId17"/>
    <p:sldId id="980" r:id="rId18"/>
    <p:sldId id="981" r:id="rId19"/>
    <p:sldId id="982" r:id="rId20"/>
    <p:sldId id="983" r:id="rId21"/>
    <p:sldId id="984" r:id="rId22"/>
    <p:sldId id="985" r:id="rId23"/>
    <p:sldId id="986" r:id="rId24"/>
    <p:sldId id="808"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9" userDrawn="1">
          <p15:clr>
            <a:srgbClr val="A4A3A4"/>
          </p15:clr>
        </p15:guide>
        <p15:guide id="2" pos="56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ceforrabbit@gmail.com" initials="i"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66C7D"/>
    <a:srgbClr val="002B91"/>
    <a:srgbClr val="BFBFBF"/>
    <a:srgbClr val="FF3300"/>
    <a:srgbClr val="3B3BFF"/>
    <a:srgbClr val="7030A0"/>
    <a:srgbClr val="3B3838"/>
    <a:srgbClr val="FFFFFF"/>
    <a:srgbClr val="BD98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64531" autoAdjust="0"/>
  </p:normalViewPr>
  <p:slideViewPr>
    <p:cSldViewPr snapToGrid="0" showGuides="1">
      <p:cViewPr varScale="1">
        <p:scale>
          <a:sx n="45" d="100"/>
          <a:sy n="45" d="100"/>
        </p:scale>
        <p:origin x="1304" y="36"/>
      </p:cViewPr>
      <p:guideLst>
        <p:guide orient="horz" pos="119"/>
        <p:guide pos="569"/>
      </p:guideLst>
    </p:cSldViewPr>
  </p:slideViewPr>
  <p:notesTextViewPr>
    <p:cViewPr>
      <p:scale>
        <a:sx n="3" d="2"/>
        <a:sy n="3" d="2"/>
      </p:scale>
      <p:origin x="0" y="0"/>
    </p:cViewPr>
  </p:notesTextViewPr>
  <p:notesViewPr>
    <p:cSldViewPr snapToGrid="0" showGuides="1">
      <p:cViewPr varScale="1">
        <p:scale>
          <a:sx n="136" d="100"/>
          <a:sy n="136" d="100"/>
        </p:scale>
        <p:origin x="3240" y="2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2399DF-429A-7A4E-B186-EEB25E9EC7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350126A-8EBD-5D43-A216-51BEC02577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E4BD08-AD04-D148-B165-D3A62DE3549C}" type="datetimeFigureOut">
              <a:rPr lang="en-US" smtClean="0"/>
              <a:t>6/29/2022</a:t>
            </a:fld>
            <a:endParaRPr lang="en-US"/>
          </a:p>
        </p:txBody>
      </p:sp>
      <p:sp>
        <p:nvSpPr>
          <p:cNvPr id="4" name="Footer Placeholder 3">
            <a:extLst>
              <a:ext uri="{FF2B5EF4-FFF2-40B4-BE49-F238E27FC236}">
                <a16:creationId xmlns:a16="http://schemas.microsoft.com/office/drawing/2014/main" id="{A640E1B4-F851-8A4B-9968-FD1E92E8980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15F3B07-6F0D-5541-982A-82B06E58292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7F2752-1D35-F341-97D2-3B1C2F05CEA6}" type="slidenum">
              <a:rPr lang="en-US" smtClean="0"/>
              <a:t>‹#›</a:t>
            </a:fld>
            <a:endParaRPr lang="en-US"/>
          </a:p>
        </p:txBody>
      </p:sp>
    </p:spTree>
    <p:extLst>
      <p:ext uri="{BB962C8B-B14F-4D97-AF65-F5344CB8AC3E}">
        <p14:creationId xmlns:p14="http://schemas.microsoft.com/office/powerpoint/2010/main" val="120034521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9.56522" units="1/cm"/>
          <inkml:channelProperty channel="Y" name="resolution" value="69.23077" units="1/cm"/>
          <inkml:channelProperty channel="T" name="resolution" value="1" units="1/dev"/>
        </inkml:channelProperties>
      </inkml:inkSource>
      <inkml:timestamp xml:id="ts0" timeString="2020-08-28T05:21:16.740"/>
    </inkml:context>
    <inkml:brush xml:id="br0">
      <inkml:brushProperty name="width" value="0.05292" units="cm"/>
      <inkml:brushProperty name="height" value="0.05292" units="cm"/>
      <inkml:brushProperty name="color" value="#FF0000"/>
    </inkml:brush>
  </inkml:definitions>
  <inkml:trace contextRef="#ctx0" brushRef="#br0">3394 1900 0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9.56522" units="1/cm"/>
          <inkml:channelProperty channel="Y" name="resolution" value="69.23077" units="1/cm"/>
          <inkml:channelProperty channel="T" name="resolution" value="1" units="1/dev"/>
        </inkml:channelProperties>
      </inkml:inkSource>
      <inkml:timestamp xml:id="ts0" timeString="2020-08-28T05:21:16.740"/>
    </inkml:context>
    <inkml:brush xml:id="br0">
      <inkml:brushProperty name="width" value="0.05292" units="cm"/>
      <inkml:brushProperty name="height" value="0.05292" units="cm"/>
      <inkml:brushProperty name="color" value="#FF0000"/>
    </inkml:brush>
  </inkml:definitions>
  <inkml:trace contextRef="#ctx0" brushRef="#br0">3394 1900 0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66F33A-BB8A-487B-A645-B2F2F920DFF1}" type="datetimeFigureOut">
              <a:rPr lang="zh-CN" altLang="en-US" smtClean="0"/>
              <a:t>2022/6/29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BD9241-E7D2-4BB0-B32A-AC7496647FF5}" type="slidenum">
              <a:rPr lang="zh-CN" altLang="en-US" smtClean="0"/>
              <a:t>‹#›</a:t>
            </a:fld>
            <a:endParaRPr lang="zh-CN" altLang="en-US"/>
          </a:p>
        </p:txBody>
      </p:sp>
    </p:spTree>
    <p:extLst>
      <p:ext uri="{BB962C8B-B14F-4D97-AF65-F5344CB8AC3E}">
        <p14:creationId xmlns:p14="http://schemas.microsoft.com/office/powerpoint/2010/main" val="1634540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2BD9241-E7D2-4BB0-B32A-AC7496647FF5}" type="slidenum">
              <a:rPr lang="zh-CN" altLang="en-US" smtClean="0"/>
              <a:t>1</a:t>
            </a:fld>
            <a:endParaRPr lang="zh-CN" altLang="en-US"/>
          </a:p>
        </p:txBody>
      </p:sp>
    </p:spTree>
    <p:extLst>
      <p:ext uri="{BB962C8B-B14F-4D97-AF65-F5344CB8AC3E}">
        <p14:creationId xmlns:p14="http://schemas.microsoft.com/office/powerpoint/2010/main" val="676840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dirty="0"/>
              <a:t>Although the online algorithm can be finished in reasonable time in many cases, this totally online computation approach cannot satisfy the real-time requirements in many scenarios where queries are frequently posted and responses are quickly needed. As a result, we resort to index-based solutions to solve the personalized maximum biclique search problem in a more efficient way. A straightforward index can be built by enumerating all $q$, $\</a:t>
            </a:r>
            <a:r>
              <a:rPr lang="en-US" altLang="zh-CN" sz="1200" dirty="0" err="1"/>
              <a:t>tu</a:t>
            </a:r>
            <a:r>
              <a:rPr lang="en-US" altLang="zh-CN" sz="1200" dirty="0"/>
              <a:t>$, $\tv$ combinations and obtaining all the \</a:t>
            </a:r>
            <a:r>
              <a:rPr lang="en-US" altLang="zh-CN" sz="1200" dirty="0" err="1"/>
              <a:t>ccoms</a:t>
            </a:r>
            <a:r>
              <a:rPr lang="en-US" altLang="zh-CN" sz="1200" dirty="0"/>
              <a:t> using \</a:t>
            </a:r>
            <a:r>
              <a:rPr lang="en-US" altLang="zh-CN" sz="1200" dirty="0" err="1"/>
              <a:t>bicbs</a:t>
            </a:r>
            <a:r>
              <a:rPr lang="en-US" altLang="zh-CN" sz="1200" dirty="0"/>
              <a:t>. This idea is clearly impractical since for a query vertex $q \in U(G)$, the valid $\</a:t>
            </a:r>
            <a:r>
              <a:rPr lang="en-US" altLang="zh-CN" sz="1200" dirty="0" err="1"/>
              <a:t>tu</a:t>
            </a:r>
            <a:r>
              <a:rPr lang="en-US" altLang="zh-CN" sz="1200" dirty="0"/>
              <a:t>$ and $\tv$ values can reach $\degree(q)$ and $\max_{u \in \</a:t>
            </a:r>
            <a:r>
              <a:rPr lang="en-US" altLang="zh-CN" sz="1200" dirty="0" err="1"/>
              <a:t>nb</a:t>
            </a:r>
            <a:r>
              <a:rPr lang="en-US" altLang="zh-CN" sz="1200" dirty="0"/>
              <a:t>(q)}\degree(u)$, respectively. Here $\degree(q)$ denotes the degree of a vertex $q$, and $\</a:t>
            </a:r>
            <a:r>
              <a:rPr lang="en-US" altLang="zh-CN" sz="1200" dirty="0" err="1"/>
              <a:t>nb</a:t>
            </a:r>
            <a:r>
              <a:rPr lang="en-US" altLang="zh-CN" sz="1200" dirty="0"/>
              <a:t>(q)$ denotes the neighbor set of $q$. Thus, it is cost-prohibitive to compute the results of all combinations of $q$, $\</a:t>
            </a:r>
            <a:r>
              <a:rPr lang="en-US" altLang="zh-CN" sz="1200" dirty="0" err="1"/>
              <a:t>tu</a:t>
            </a:r>
            <a:r>
              <a:rPr lang="en-US" altLang="zh-CN" sz="1200" dirty="0"/>
              <a:t>$, and, $\tv$ values.</a:t>
            </a:r>
            <a:endParaRPr lang="zh-CN" altLang="en-US" dirty="0"/>
          </a:p>
        </p:txBody>
      </p:sp>
    </p:spTree>
    <p:extLst>
      <p:ext uri="{BB962C8B-B14F-4D97-AF65-F5344CB8AC3E}">
        <p14:creationId xmlns:p14="http://schemas.microsoft.com/office/powerpoint/2010/main" val="2717017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70493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98433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17575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0266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Utilizing the \</a:t>
            </a:r>
            <a:r>
              <a:rPr lang="en-US" altLang="zh-CN" dirty="0" err="1"/>
              <a:t>bicic</a:t>
            </a:r>
            <a:r>
              <a:rPr lang="en-US" altLang="zh-CN" dirty="0"/>
              <a:t> algorithm, the \</a:t>
            </a:r>
            <a:r>
              <a:rPr lang="en-US" altLang="zh-CN" dirty="0" err="1"/>
              <a:t>bicindex</a:t>
            </a:r>
            <a:r>
              <a:rPr lang="en-US" altLang="zh-CN" dirty="0"/>
              <a:t> can be correctly constructed. When we examine the algorithm, we observe that in the process of computing a search tree (of a vertex), its tree nodes may contain results from previously built search trees. {\color{black}Naturally, we wish to use these previously computed results to accelerate the construction of the current search tree. We thus propose a light-weight auxiliary structure to achieve this goal.</a:t>
            </a:r>
            <a:endParaRPr lang="zh-CN" altLang="en-US" dirty="0"/>
          </a:p>
        </p:txBody>
      </p:sp>
    </p:spTree>
    <p:extLst>
      <p:ext uri="{BB962C8B-B14F-4D97-AF65-F5344CB8AC3E}">
        <p14:creationId xmlns:p14="http://schemas.microsoft.com/office/powerpoint/2010/main" val="911662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Utilizing the \</a:t>
            </a:r>
            <a:r>
              <a:rPr lang="en-US" altLang="zh-CN" dirty="0" err="1"/>
              <a:t>bicic</a:t>
            </a:r>
            <a:r>
              <a:rPr lang="en-US" altLang="zh-CN" dirty="0"/>
              <a:t> algorithm, the \</a:t>
            </a:r>
            <a:r>
              <a:rPr lang="en-US" altLang="zh-CN" dirty="0" err="1"/>
              <a:t>bicindex</a:t>
            </a:r>
            <a:r>
              <a:rPr lang="en-US" altLang="zh-CN" dirty="0"/>
              <a:t> can be correctly constructed. When we examine the algorithm, we observe that in the process of computing a search tree (of a vertex), its tree nodes may contain results from previously built search trees. {\color{black}Naturally, we wish to use these previously computed results to accelerate the construction of the current search tree. We thus propose a light-weight auxiliary structure to achieve this goal.</a:t>
            </a:r>
            <a:endParaRPr lang="zh-CN" altLang="en-US" dirty="0"/>
          </a:p>
        </p:txBody>
      </p:sp>
    </p:spTree>
    <p:extLst>
      <p:ext uri="{BB962C8B-B14F-4D97-AF65-F5344CB8AC3E}">
        <p14:creationId xmlns:p14="http://schemas.microsoft.com/office/powerpoint/2010/main" val="2136181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In Figure \ref{fig:query_time}, we evaluate the performance of \bicbs, \bicbsa, and \biciq on all datasets by setting $\tu = 5$ and $\tv = 5$, {\color{black} which are also the largest $\tu$ and $\tv$ settings in \cite{lyu2020maximum}}. We can see that benefiting from the \bicindex, \biciq significantly outperforms the online computation algorithms \bicbs and \bicbsa by up to 5 orders of magnitude. On all the datasets, the \biciq algorithm can answer the queries within milliseconds.</a:t>
            </a:r>
          </a:p>
        </p:txBody>
      </p:sp>
    </p:spTree>
    <p:extLst>
      <p:ext uri="{BB962C8B-B14F-4D97-AF65-F5344CB8AC3E}">
        <p14:creationId xmlns:p14="http://schemas.microsoft.com/office/powerpoint/2010/main" val="385383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Firstly, we report the index construction time and index size. Secondly, we evaluate the effect of the number of threads $t$. We set $t$ as 48 by default.</a:t>
            </a:r>
            <a:r>
              <a:rPr lang="zh-CN" altLang="en-US" dirty="0"/>
              <a:t> </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In Table \ref{table:index_main}, we list the indexing time and index size on different datasets. We also report the number of tree nodes in $\bicidx$ (i.e., \#$\treenode$) and the number of bicliques in $\bicidxa$ (i.e., \#$C^*$). We can see that the \bicindex can be efficiently constructed on all the datasets. In addition, with the cost-sharing optimizations proposed in Section \ref{sct:index_construction_optimization}, \bicica outperforms \bicic on large datasets such as \texttt{Wikipedia}, \texttt{Amazon}, and \texttt{DBLP}. Notably, the performance of \bicica on \texttt{DBLP} is much better than \bicic since \texttt{DBLP} is a sparse graph with many distinct personalized maximum bicliques (i.e., the maximum degree is 951 and the size of the biclique array $\bicidxa$ is 929{,}768). Compared with \bicic, \bicica can usually obtain a better sub-optimal result (or even the optimal result) with cost-sharing strategies across different trees. Thus, \bicica can avoid many check/update operations on $\bicidxa$ while \bicic has to check/update for many distinct bicliques on $\bicidxa$. In addition, the total size of the complete \bicindex (i.e., $|\bicidx|$ + $|\bicidxa|$) constructed by \bicica is only $3.5\times$-$6.1\times$ to the graph size (i.e., $|G|$). </a:t>
            </a:r>
          </a:p>
          <a:p>
            <a:endParaRPr lang="en-US" altLang="zh-CN" dirty="0"/>
          </a:p>
          <a:p>
            <a:endParaRPr lang="en-US" altLang="zh-CN" dirty="0"/>
          </a:p>
          <a:p>
            <a:endParaRPr lang="zh-CN" altLang="en-US" dirty="0"/>
          </a:p>
        </p:txBody>
      </p:sp>
    </p:spTree>
    <p:extLst>
      <p:ext uri="{BB962C8B-B14F-4D97-AF65-F5344CB8AC3E}">
        <p14:creationId xmlns:p14="http://schemas.microsoft.com/office/powerpoint/2010/main" val="1517409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altLang="zh-CN" sz="1200" dirty="0"/>
              <a:t>\item {\</a:t>
            </a:r>
            <a:r>
              <a:rPr lang="en-US" altLang="zh-CN" sz="1200" dirty="0" err="1"/>
              <a:t>em</a:t>
            </a:r>
            <a:r>
              <a:rPr lang="en-US" altLang="zh-CN" sz="1200" dirty="0"/>
              <a:t> The First Work to Study Personalized Maximum Biclique Search.} To the extent of our knowledge, this is the first work to study this important problem on bipartite graphs. Although the problem is NP-hard, we aim to devise solutions to efficiently answer a user query in practice. </a:t>
            </a:r>
          </a:p>
          <a:p>
            <a:pPr marL="285750" indent="-285750">
              <a:buFont typeface="Arial" panose="020B0604020202020204" pitchFamily="34" charset="0"/>
              <a:buChar char="•"/>
            </a:pPr>
            <a:r>
              <a:rPr lang="en-US" altLang="zh-CN" sz="1200" dirty="0"/>
              <a:t>\item {\</a:t>
            </a:r>
            <a:r>
              <a:rPr lang="en-US" altLang="zh-CN" sz="1200" dirty="0" err="1"/>
              <a:t>em</a:t>
            </a:r>
            <a:r>
              <a:rPr lang="en-US" altLang="zh-CN" sz="1200" dirty="0"/>
              <a:t> {\color{black}An Index Structure with Bounded Index Size.}} We propose the \</a:t>
            </a:r>
            <a:r>
              <a:rPr lang="en-US" altLang="zh-CN" sz="1200" dirty="0" err="1"/>
              <a:t>bicindex</a:t>
            </a:r>
            <a:r>
              <a:rPr lang="en-US" altLang="zh-CN" sz="1200" dirty="0"/>
              <a:t> which allows for both efficient construction and query processing. As evaluated in our experiments, our index-based algorithm is up to five orders of magnitude faster than the baseline algorithms. We also theoretically prove that the index-based query can be answered within $O(\degree(q) + |\</a:t>
            </a:r>
            <a:r>
              <a:rPr lang="en-US" altLang="zh-CN" sz="1200" dirty="0" err="1"/>
              <a:t>bicq</a:t>
            </a:r>
            <a:r>
              <a:rPr lang="en-US" altLang="zh-CN" sz="1200" dirty="0"/>
              <a:t>|)$ time and the index size is bounded by $O(\sum_{q \in V(G)}\degree(q) \</a:t>
            </a:r>
            <a:r>
              <a:rPr lang="en-US" altLang="zh-CN" sz="1200" dirty="0" err="1"/>
              <a:t>cdot</a:t>
            </a:r>
            <a:r>
              <a:rPr lang="en-US" altLang="zh-CN" sz="1200" dirty="0"/>
              <a:t> (\degree(q)+\max_{u \in \</a:t>
            </a:r>
            <a:r>
              <a:rPr lang="en-US" altLang="zh-CN" sz="1200" dirty="0" err="1"/>
              <a:t>nb</a:t>
            </a:r>
            <a:r>
              <a:rPr lang="en-US" altLang="zh-CN" sz="1200" dirty="0"/>
              <a:t>(q)}\degree(u)))$, which is much smaller in practice. %Here, $\degree(v)$ denote the degree of $v$, and $\</a:t>
            </a:r>
            <a:r>
              <a:rPr lang="en-US" altLang="zh-CN" sz="1200" dirty="0" err="1"/>
              <a:t>nb</a:t>
            </a:r>
            <a:r>
              <a:rPr lang="en-US" altLang="zh-CN" sz="1200" dirty="0"/>
              <a:t>(v)$ denotes the neighbor set of $v$. can be efficiently constructed and support efficient retrieval of \</a:t>
            </a:r>
            <a:r>
              <a:rPr lang="en-US" altLang="zh-CN" sz="1200" dirty="0" err="1"/>
              <a:t>ccoms</a:t>
            </a:r>
            <a:r>
              <a:rPr lang="en-US" altLang="zh-CN" sz="1200" dirty="0"/>
              <a:t>.</a:t>
            </a:r>
          </a:p>
          <a:p>
            <a:pPr marL="285750" indent="-285750">
              <a:buFont typeface="Arial" panose="020B0604020202020204" pitchFamily="34" charset="0"/>
              <a:buChar char="•"/>
            </a:pPr>
            <a:r>
              <a:rPr lang="en-US" altLang="zh-CN" sz="1200" dirty="0"/>
              <a:t>\item {\</a:t>
            </a:r>
            <a:r>
              <a:rPr lang="en-US" altLang="zh-CN" sz="1200" dirty="0" err="1"/>
              <a:t>em</a:t>
            </a:r>
            <a:r>
              <a:rPr lang="en-US" altLang="zh-CN" sz="1200" dirty="0"/>
              <a:t> Effective Techniques for Efficient Index Construction.} We study how to efficiently construct the \</a:t>
            </a:r>
            <a:r>
              <a:rPr lang="en-US" altLang="zh-CN" sz="1200" dirty="0" err="1"/>
              <a:t>bicindex</a:t>
            </a:r>
            <a:r>
              <a:rPr lang="en-US" altLang="zh-CN" sz="1200" dirty="0"/>
              <a:t> by exploring the relations of results with different combinations of parameters. Effective optimization techniques are proposed by exploring cost-sharing among vertices and upper bounds. In addition, a significant speedup ratio can be achieved by utilizing our parallelization techniques.</a:t>
            </a:r>
          </a:p>
          <a:p>
            <a:pPr marL="285750" indent="-285750">
              <a:buFont typeface="Arial" panose="020B0604020202020204" pitchFamily="34" charset="0"/>
              <a:buChar char="•"/>
            </a:pPr>
            <a:r>
              <a:rPr lang="en-US" altLang="zh-CN" sz="1200" dirty="0"/>
              <a:t>\item {\</a:t>
            </a:r>
            <a:r>
              <a:rPr lang="en-US" altLang="zh-CN" sz="1200" dirty="0" err="1"/>
              <a:t>em</a:t>
            </a:r>
            <a:r>
              <a:rPr lang="en-US" altLang="zh-CN" sz="1200" dirty="0"/>
              <a:t> Extensive Empirical Studies on Real-world Graphs.} We conduct comprehensive experimental evaluations on 10 real-world bipartite graphs. Experimental results validate both the effectiveness and efficiency of our query algorithms and indexing techniques.</a:t>
            </a:r>
          </a:p>
        </p:txBody>
      </p:sp>
    </p:spTree>
    <p:extLst>
      <p:ext uri="{BB962C8B-B14F-4D97-AF65-F5344CB8AC3E}">
        <p14:creationId xmlns:p14="http://schemas.microsoft.com/office/powerpoint/2010/main" val="3698927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5600" indent="-342900">
              <a:spcBef>
                <a:spcPts val="855"/>
              </a:spcBef>
              <a:buClr>
                <a:srgbClr val="002B91"/>
              </a:buClr>
              <a:buSzPct val="80000"/>
              <a:buFont typeface="Wingdings" charset="2"/>
              <a:buChar char="n"/>
              <a:tabLst>
                <a:tab pos="332105" algn="l"/>
                <a:tab pos="332740" algn="l"/>
              </a:tabLst>
            </a:pPr>
            <a:r>
              <a:rPr lang="en-US" altLang="zh-CN" sz="2000" b="1" spc="-5" dirty="0">
                <a:solidFill>
                  <a:srgbClr val="002B91"/>
                </a:solidFill>
                <a:cs typeface="Calibri"/>
              </a:rPr>
              <a:t>Contact tracing, reveal the transmission chain</a:t>
            </a:r>
          </a:p>
          <a:p>
            <a:pPr marL="355600" indent="-342900">
              <a:spcBef>
                <a:spcPts val="855"/>
              </a:spcBef>
              <a:buClr>
                <a:srgbClr val="002B91"/>
              </a:buClr>
              <a:buSzPct val="80000"/>
              <a:buFont typeface="Wingdings" charset="2"/>
              <a:buChar char="n"/>
              <a:tabLst>
                <a:tab pos="332105" algn="l"/>
                <a:tab pos="332740" algn="l"/>
              </a:tabLst>
            </a:pPr>
            <a:endParaRPr lang="en-US" altLang="zh-CN" sz="2000" b="1" spc="-5" dirty="0">
              <a:solidFill>
                <a:srgbClr val="002B91"/>
              </a:solidFill>
              <a:cs typeface="Calibri"/>
            </a:endParaRPr>
          </a:p>
          <a:p>
            <a:pPr marL="355600" indent="-342900">
              <a:spcBef>
                <a:spcPts val="855"/>
              </a:spcBef>
              <a:buClr>
                <a:srgbClr val="002B91"/>
              </a:buClr>
              <a:buSzPct val="80000"/>
              <a:buFont typeface="Wingdings" charset="2"/>
              <a:buChar char="n"/>
              <a:tabLst>
                <a:tab pos="332105" algn="l"/>
                <a:tab pos="332740" algn="l"/>
              </a:tabLst>
            </a:pPr>
            <a:r>
              <a:rPr lang="en-US" altLang="zh-CN" sz="2000" b="1" spc="-5" dirty="0">
                <a:solidFill>
                  <a:srgbClr val="002B91"/>
                </a:solidFill>
                <a:cs typeface="Calibri"/>
              </a:rPr>
              <a:t>Example</a:t>
            </a:r>
            <a:r>
              <a:rPr lang="en-US" altLang="zh-CN" sz="2000" b="1" spc="-10" dirty="0">
                <a:solidFill>
                  <a:srgbClr val="002B91"/>
                </a:solidFill>
                <a:cs typeface="Calibri"/>
              </a:rPr>
              <a:t>s:</a:t>
            </a:r>
            <a:endParaRPr lang="en-US" altLang="zh-CN" sz="2000" dirty="0">
              <a:solidFill>
                <a:srgbClr val="002B91"/>
              </a:solidFill>
              <a:cs typeface="Calibri"/>
            </a:endParaRPr>
          </a:p>
          <a:p>
            <a:pPr marL="890269" lvl="2" indent="-229235">
              <a:spcBef>
                <a:spcPts val="640"/>
              </a:spcBef>
              <a:buClr>
                <a:srgbClr val="E66C7D"/>
              </a:buClr>
              <a:buFont typeface="Wingdings"/>
              <a:buChar char=""/>
              <a:tabLst>
                <a:tab pos="890269" algn="l"/>
              </a:tabLst>
            </a:pPr>
            <a:r>
              <a:rPr lang="en-US" altLang="zh-CN" spc="-15" dirty="0">
                <a:cs typeface="Calibri"/>
              </a:rPr>
              <a:t>Authors-to-Papers</a:t>
            </a:r>
            <a:r>
              <a:rPr lang="en-US" altLang="zh-CN" spc="-5" dirty="0">
                <a:cs typeface="Calibri"/>
              </a:rPr>
              <a:t> </a:t>
            </a:r>
            <a:r>
              <a:rPr lang="en-US" altLang="zh-CN" spc="-10" dirty="0">
                <a:cs typeface="Calibri"/>
              </a:rPr>
              <a:t>(they</a:t>
            </a:r>
            <a:r>
              <a:rPr lang="en-US" altLang="zh-CN" spc="-5" dirty="0">
                <a:cs typeface="Calibri"/>
              </a:rPr>
              <a:t> </a:t>
            </a:r>
            <a:r>
              <a:rPr lang="en-US" altLang="zh-CN" spc="-10" dirty="0">
                <a:cs typeface="Calibri"/>
              </a:rPr>
              <a:t>authored)</a:t>
            </a:r>
          </a:p>
          <a:p>
            <a:pPr marL="890269" lvl="2" indent="-229235">
              <a:spcBef>
                <a:spcPts val="640"/>
              </a:spcBef>
              <a:buClr>
                <a:srgbClr val="E66C7D"/>
              </a:buClr>
              <a:buFont typeface="Wingdings"/>
              <a:buChar char=""/>
              <a:tabLst>
                <a:tab pos="890269" algn="l"/>
              </a:tabLst>
            </a:pPr>
            <a:r>
              <a:rPr lang="en-US" altLang="zh-CN" spc="-10" dirty="0">
                <a:cs typeface="Calibri"/>
              </a:rPr>
              <a:t>Actors-to-Movies (they appeared </a:t>
            </a:r>
            <a:r>
              <a:rPr lang="en-US" altLang="zh-CN" spc="-5" dirty="0">
                <a:cs typeface="Calibri"/>
              </a:rPr>
              <a:t>in)</a:t>
            </a:r>
            <a:endParaRPr lang="en-US" altLang="zh-CN" dirty="0">
              <a:cs typeface="Calibri"/>
            </a:endParaRPr>
          </a:p>
          <a:p>
            <a:pPr marL="890269" lvl="2" indent="-229235">
              <a:spcBef>
                <a:spcPts val="640"/>
              </a:spcBef>
              <a:buClr>
                <a:srgbClr val="E66C7D"/>
              </a:buClr>
              <a:buFont typeface="Wingdings"/>
              <a:buChar char=""/>
              <a:tabLst>
                <a:tab pos="890269" algn="l"/>
              </a:tabLst>
            </a:pPr>
            <a:r>
              <a:rPr lang="en-US" altLang="zh-CN" spc="-10" dirty="0">
                <a:cs typeface="Calibri"/>
              </a:rPr>
              <a:t>Users-to-Movies</a:t>
            </a:r>
            <a:r>
              <a:rPr lang="en-US" altLang="zh-CN" spc="-15" dirty="0">
                <a:cs typeface="Calibri"/>
              </a:rPr>
              <a:t> </a:t>
            </a:r>
            <a:r>
              <a:rPr lang="en-US" altLang="zh-CN" spc="-10" dirty="0">
                <a:cs typeface="Calibri"/>
              </a:rPr>
              <a:t>(they </a:t>
            </a:r>
            <a:r>
              <a:rPr lang="en-US" altLang="zh-CN" spc="-20" dirty="0">
                <a:cs typeface="Calibri"/>
              </a:rPr>
              <a:t>rated)</a:t>
            </a:r>
          </a:p>
          <a:p>
            <a:pPr marL="890269" lvl="2" indent="-229235">
              <a:spcBef>
                <a:spcPts val="640"/>
              </a:spcBef>
              <a:buClr>
                <a:srgbClr val="E66C7D"/>
              </a:buClr>
              <a:buFont typeface="Wingdings"/>
              <a:buChar char=""/>
              <a:tabLst>
                <a:tab pos="890269" algn="l"/>
              </a:tabLst>
            </a:pPr>
            <a:r>
              <a:rPr lang="en-US" altLang="zh-CN" spc="-20" dirty="0">
                <a:cs typeface="Calibri"/>
              </a:rPr>
              <a:t>People-to-Locations (they visited)</a:t>
            </a:r>
          </a:p>
          <a:p>
            <a:pPr marL="890269" lvl="2" indent="-229235">
              <a:spcBef>
                <a:spcPts val="640"/>
              </a:spcBef>
              <a:buClr>
                <a:srgbClr val="E66C7D"/>
              </a:buClr>
              <a:buFont typeface="Wingdings"/>
              <a:buChar char=""/>
              <a:tabLst>
                <a:tab pos="890269" algn="l"/>
              </a:tabLst>
            </a:pPr>
            <a:r>
              <a:rPr lang="en-US" altLang="zh-CN" spc="-20" dirty="0">
                <a:cs typeface="Calibri"/>
              </a:rPr>
              <a:t>Customers-to-Products (they bought)</a:t>
            </a:r>
            <a:endParaRPr lang="en-US" altLang="zh-CN" dirty="0">
              <a:cs typeface="Calibri"/>
            </a:endParaRPr>
          </a:p>
          <a:p>
            <a:endParaRPr lang="zh-CN" altLang="en-US" dirty="0"/>
          </a:p>
        </p:txBody>
      </p:sp>
    </p:spTree>
    <p:extLst>
      <p:ext uri="{BB962C8B-B14F-4D97-AF65-F5344CB8AC3E}">
        <p14:creationId xmlns:p14="http://schemas.microsoft.com/office/powerpoint/2010/main" val="3756289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2BD9241-E7D2-4BB0-B32A-AC7496647FF5}" type="slidenum">
              <a:rPr lang="zh-CN" altLang="en-US" smtClean="0"/>
              <a:t>24</a:t>
            </a:fld>
            <a:endParaRPr lang="zh-CN" altLang="en-US"/>
          </a:p>
        </p:txBody>
      </p:sp>
    </p:spTree>
    <p:extLst>
      <p:ext uri="{BB962C8B-B14F-4D97-AF65-F5344CB8AC3E}">
        <p14:creationId xmlns:p14="http://schemas.microsoft.com/office/powerpoint/2010/main" val="2910445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90488" y="744538"/>
            <a:ext cx="6618287"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679927" y="4716661"/>
            <a:ext cx="5439409" cy="4468416"/>
          </a:xfrm>
          <a:prstGeom prst="rect">
            <a:avLst/>
          </a:prstGeom>
        </p:spPr>
        <p:txBody>
          <a:bodyPr lIns="91425" tIns="91425" rIns="91425" bIns="91425" anchor="t" anchorCtr="0">
            <a:noAutofit/>
          </a:bodyPr>
          <a:lstStyle/>
          <a:p>
            <a:r>
              <a:rPr lang="en-US" altLang="zh-CN" dirty="0"/>
              <a:t>These butterflies can reflect intercorporate relations. The number of butterflies indicates the extent to which directors re-meet one another on two or more boards. A large butterfly counting number indicates a large number of inter-corporate relations and formal alliances between companies.</a:t>
            </a:r>
          </a:p>
        </p:txBody>
      </p:sp>
    </p:spTree>
    <p:extLst>
      <p:ext uri="{BB962C8B-B14F-4D97-AF65-F5344CB8AC3E}">
        <p14:creationId xmlns:p14="http://schemas.microsoft.com/office/powerpoint/2010/main" val="3910497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altLang="zh-CN" dirty="0"/>
              <a:t>The above-mentioned SOTA algorithm for maximal biclique enumeration can be extended to solve the maximum biclique search problem. </a:t>
            </a:r>
            <a:endParaRPr lang="en-US" dirty="0"/>
          </a:p>
          <a:p>
            <a:r>
              <a:rPr lang="en-US" dirty="0"/>
              <a:t>Here we formulate the maximum biclique search problem as follows. </a:t>
            </a:r>
          </a:p>
          <a:p>
            <a:r>
              <a:rPr lang="en-US" dirty="0"/>
              <a:t>Given positive integers </a:t>
            </a:r>
            <a:r>
              <a:rPr lang="en-US" dirty="0" err="1"/>
              <a:t>tau_u</a:t>
            </a:r>
            <a:r>
              <a:rPr lang="en-US" dirty="0"/>
              <a:t> and </a:t>
            </a:r>
            <a:r>
              <a:rPr lang="en-US" dirty="0" err="1"/>
              <a:t>tau_v</a:t>
            </a:r>
            <a:r>
              <a:rPr lang="en-US" dirty="0"/>
              <a:t>, it aims to find the maximum biclique with at least \</a:t>
            </a:r>
            <a:r>
              <a:rPr lang="en-US" dirty="0" err="1"/>
              <a:t>tau_u</a:t>
            </a:r>
            <a:r>
              <a:rPr lang="en-US" dirty="0"/>
              <a:t> upper </a:t>
            </a:r>
          </a:p>
          <a:p>
            <a:r>
              <a:rPr lang="en-US" dirty="0"/>
              <a:t>Vertices and \</a:t>
            </a:r>
            <a:r>
              <a:rPr lang="en-US" dirty="0" err="1"/>
              <a:t>tau_v</a:t>
            </a:r>
            <a:r>
              <a:rPr lang="en-US" dirty="0"/>
              <a:t> lower vertices. </a:t>
            </a:r>
          </a:p>
          <a:p>
            <a:r>
              <a:rPr lang="en-US" dirty="0"/>
              <a:t>If we set \</a:t>
            </a:r>
            <a:r>
              <a:rPr lang="en-US" dirty="0" err="1"/>
              <a:t>tau_u</a:t>
            </a:r>
            <a:r>
              <a:rPr lang="en-US" dirty="0"/>
              <a:t> and \</a:t>
            </a:r>
            <a:r>
              <a:rPr lang="en-US" dirty="0" err="1"/>
              <a:t>tau_v</a:t>
            </a:r>
            <a:r>
              <a:rPr lang="en-US" dirty="0"/>
              <a:t> to 1, the maximum biclique search problem is equivalent to the Maximum edge biclique problem.</a:t>
            </a:r>
          </a:p>
          <a:p>
            <a:endParaRPr lang="en-US" dirty="0"/>
          </a:p>
          <a:p>
            <a:r>
              <a:rPr lang="en-US" dirty="0"/>
              <a:t>For example: </a:t>
            </a:r>
          </a:p>
          <a:p>
            <a:pPr marL="228600" indent="-228600">
              <a:buAutoNum type="alphaLcParenBoth"/>
            </a:pPr>
            <a:r>
              <a:rPr lang="en-US" altLang="zh-CN" dirty="0"/>
              <a:t>Example bipartite graph </a:t>
            </a:r>
          </a:p>
          <a:p>
            <a:pPr marL="228600" indent="-228600">
              <a:buAutoNum type="alphaLcParenBoth"/>
            </a:pPr>
            <a:r>
              <a:rPr lang="en-US" altLang="zh-CN" dirty="0"/>
              <a:t> the maximum edge biclique in G with at least one upper vertex and at least one lower vertex. (this is equivalent to the maximum edge biclique)</a:t>
            </a:r>
          </a:p>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r>
              <a:rPr lang="en-US" altLang="zh-CN" dirty="0"/>
              <a:t> the maximum edge biclique in G with at least one upper vertex and at least five lower vertex.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inden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2BD9241-E7D2-4BB0-B32A-AC7496647FF5}" type="slidenum">
              <a:rPr lang="zh-CN" altLang="en-US" smtClean="0"/>
              <a:t>7</a:t>
            </a:fld>
            <a:endParaRPr lang="zh-CN" altLang="en-US"/>
          </a:p>
        </p:txBody>
      </p:sp>
    </p:spTree>
    <p:extLst>
      <p:ext uri="{BB962C8B-B14F-4D97-AF65-F5344CB8AC3E}">
        <p14:creationId xmlns:p14="http://schemas.microsoft.com/office/powerpoint/2010/main" val="3770412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Note that </a:t>
            </a:r>
            <a:r>
              <a:rPr lang="en-US" altLang="zh-CN" dirty="0" err="1"/>
              <a:t>topKMax</a:t>
            </a:r>
            <a:r>
              <a:rPr lang="en-US" altLang="zh-CN" dirty="0"/>
              <a:t> improves the recall rate of fraudulent transaction by 50% according to the feedback of the risk management team from Alibaba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解决方案：在人和商品的二分图中，将刷单模拟成完全二分图，认为</a:t>
            </a:r>
            <a:r>
              <a:rPr lang="zh-CN" altLang="en-US" b="1" dirty="0"/>
              <a:t>多人同时购买多种商品</a:t>
            </a:r>
            <a:r>
              <a:rPr lang="zh-CN" altLang="en-US" dirty="0"/>
              <a:t>的行为具有较高刷单可疑性。传统方法通过人为定义规则等检测作弊行为，而我们从图结构出发，切合实际刷单背景，找出上百点规模的</a:t>
            </a:r>
            <a:r>
              <a:rPr lang="en-US" altLang="zh-CN" dirty="0"/>
              <a:t>biclique</a:t>
            </a:r>
            <a:r>
              <a:rPr lang="zh-CN" altLang="en-US" dirty="0"/>
              <a:t>，代表一批人刷单购买一批商品的情况。</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5"/>
          </p:nvPr>
        </p:nvSpPr>
        <p:spPr/>
        <p:txBody>
          <a:bodyPr/>
          <a:lstStyle/>
          <a:p>
            <a:fld id="{74FD0FE3-373A-40B2-9602-9A5BFAE1B9B4}" type="slidenum">
              <a:rPr lang="zh-CN" altLang="en-US" smtClean="0"/>
              <a:t>8</a:t>
            </a:fld>
            <a:endParaRPr lang="zh-CN" altLang="en-US"/>
          </a:p>
        </p:txBody>
      </p:sp>
    </p:spTree>
    <p:extLst>
      <p:ext uri="{BB962C8B-B14F-4D97-AF65-F5344CB8AC3E}">
        <p14:creationId xmlns:p14="http://schemas.microsoft.com/office/powerpoint/2010/main" val="2345921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Note that </a:t>
            </a:r>
            <a:r>
              <a:rPr lang="en-US" altLang="zh-CN" dirty="0" err="1"/>
              <a:t>topKMax</a:t>
            </a:r>
            <a:r>
              <a:rPr lang="en-US" altLang="zh-CN" dirty="0"/>
              <a:t> improves the recall rate of fraudulent transaction by 50% according to the feedback of the risk management team from Alibaba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解决方案：在人和商品的二分图中，将刷单模拟成完全二分图，认为</a:t>
            </a:r>
            <a:r>
              <a:rPr lang="zh-CN" altLang="en-US" b="1" dirty="0"/>
              <a:t>多人同时购买多种商品</a:t>
            </a:r>
            <a:r>
              <a:rPr lang="zh-CN" altLang="en-US" dirty="0"/>
              <a:t>的行为具有较高刷单可疑性。传统方法通过人为定义规则等检测作弊行为，而我们从图结构出发，切合实际刷单背景，找出上百点规模的</a:t>
            </a:r>
            <a:r>
              <a:rPr lang="en-US" altLang="zh-CN" dirty="0"/>
              <a:t>biclique</a:t>
            </a:r>
            <a:r>
              <a:rPr lang="zh-CN" altLang="en-US" dirty="0"/>
              <a:t>，代表一批人刷单购买一批商品的情况。</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M</a:t>
            </a:r>
            <a:r>
              <a:rPr lang="zh-CN" altLang="en-US" dirty="0"/>
              <a:t>aximum biclique search only finds the biclique with the globally maximum size, while fast personalized analysis is required in many real-world scenarios. </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5"/>
          </p:nvPr>
        </p:nvSpPr>
        <p:spPr/>
        <p:txBody>
          <a:bodyPr/>
          <a:lstStyle/>
          <a:p>
            <a:fld id="{74FD0FE3-373A-40B2-9602-9A5BFAE1B9B4}" type="slidenum">
              <a:rPr lang="zh-CN" altLang="en-US" smtClean="0"/>
              <a:t>9</a:t>
            </a:fld>
            <a:endParaRPr lang="zh-CN" altLang="en-US"/>
          </a:p>
        </p:txBody>
      </p:sp>
    </p:spTree>
    <p:extLst>
      <p:ext uri="{BB962C8B-B14F-4D97-AF65-F5344CB8AC3E}">
        <p14:creationId xmlns:p14="http://schemas.microsoft.com/office/powerpoint/2010/main" val="3646582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altLang="zh-CN" dirty="0"/>
              <a:t>The above-mentioned SOTA algorithm for maximal biclique enumeration can be extended to solve the maximum biclique search problem. </a:t>
            </a:r>
            <a:endParaRPr lang="en-US" dirty="0"/>
          </a:p>
          <a:p>
            <a:r>
              <a:rPr lang="en-US" dirty="0"/>
              <a:t>Here we formulate the maximum biclique search problem as follows. </a:t>
            </a:r>
          </a:p>
          <a:p>
            <a:r>
              <a:rPr lang="en-US" dirty="0"/>
              <a:t>Given positive integers </a:t>
            </a:r>
            <a:r>
              <a:rPr lang="en-US" dirty="0" err="1"/>
              <a:t>tau_u</a:t>
            </a:r>
            <a:r>
              <a:rPr lang="en-US" dirty="0"/>
              <a:t> and </a:t>
            </a:r>
            <a:r>
              <a:rPr lang="en-US" dirty="0" err="1"/>
              <a:t>tau_v</a:t>
            </a:r>
            <a:r>
              <a:rPr lang="en-US" dirty="0"/>
              <a:t>, it aims to find the maximum biclique with at least \</a:t>
            </a:r>
            <a:r>
              <a:rPr lang="en-US" dirty="0" err="1"/>
              <a:t>tau_u</a:t>
            </a:r>
            <a:r>
              <a:rPr lang="en-US" dirty="0"/>
              <a:t> upper </a:t>
            </a:r>
          </a:p>
          <a:p>
            <a:r>
              <a:rPr lang="en-US" dirty="0"/>
              <a:t>Vertices and \</a:t>
            </a:r>
            <a:r>
              <a:rPr lang="en-US" dirty="0" err="1"/>
              <a:t>tau_v</a:t>
            </a:r>
            <a:r>
              <a:rPr lang="en-US" dirty="0"/>
              <a:t> lower vertices. </a:t>
            </a:r>
          </a:p>
          <a:p>
            <a:r>
              <a:rPr lang="en-US" dirty="0"/>
              <a:t>If we set \</a:t>
            </a:r>
            <a:r>
              <a:rPr lang="en-US" dirty="0" err="1"/>
              <a:t>tau_u</a:t>
            </a:r>
            <a:r>
              <a:rPr lang="en-US" dirty="0"/>
              <a:t> and \</a:t>
            </a:r>
            <a:r>
              <a:rPr lang="en-US" dirty="0" err="1"/>
              <a:t>tau_v</a:t>
            </a:r>
            <a:r>
              <a:rPr lang="en-US" dirty="0"/>
              <a:t> to 1, the maximum biclique search problem is equivalent to the Maximum edge biclique problem.</a:t>
            </a:r>
          </a:p>
          <a:p>
            <a:endParaRPr lang="en-US" dirty="0"/>
          </a:p>
          <a:p>
            <a:r>
              <a:rPr lang="en-US" dirty="0"/>
              <a:t>For example: </a:t>
            </a:r>
          </a:p>
          <a:p>
            <a:pPr marL="228600" indent="-228600">
              <a:buAutoNum type="alphaLcParenBoth"/>
            </a:pPr>
            <a:r>
              <a:rPr lang="en-US" altLang="zh-CN" dirty="0"/>
              <a:t>Example bipartite graph </a:t>
            </a:r>
          </a:p>
          <a:p>
            <a:pPr marL="228600" indent="-228600">
              <a:buAutoNum type="alphaLcParenBoth"/>
            </a:pPr>
            <a:r>
              <a:rPr lang="en-US" altLang="zh-CN" dirty="0"/>
              <a:t> the maximum edge biclique in G with at least one upper vertex and at least one lower vertex. (this is equivalent to the maximum edge biclique)</a:t>
            </a:r>
          </a:p>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r>
              <a:rPr lang="en-US" altLang="zh-CN" dirty="0"/>
              <a:t> the maximum edge biclique in G with at least one upper vertex and at least five lower vertex.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inden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2BD9241-E7D2-4BB0-B32A-AC7496647FF5}" type="slidenum">
              <a:rPr lang="zh-CN" altLang="en-US" smtClean="0"/>
              <a:t>10</a:t>
            </a:fld>
            <a:endParaRPr lang="zh-CN" altLang="en-US"/>
          </a:p>
        </p:txBody>
      </p:sp>
    </p:spTree>
    <p:extLst>
      <p:ext uri="{BB962C8B-B14F-4D97-AF65-F5344CB8AC3E}">
        <p14:creationId xmlns:p14="http://schemas.microsoft.com/office/powerpoint/2010/main" val="207986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Based on above-mentioned, a branch-and-bound framework is proposed, which aims to list all maximal bicliques by pruning non-maximal candidates. </a:t>
            </a:r>
          </a:p>
          <a:p>
            <a:endParaRPr lang="zh-CN" altLang="en-US" dirty="0"/>
          </a:p>
        </p:txBody>
      </p:sp>
    </p:spTree>
    <p:extLst>
      <p:ext uri="{BB962C8B-B14F-4D97-AF65-F5344CB8AC3E}">
        <p14:creationId xmlns:p14="http://schemas.microsoft.com/office/powerpoint/2010/main" val="4277746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36307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rmal with ref">
    <p:bg>
      <p:bgPr>
        <a:solidFill>
          <a:schemeClr val="bg1"/>
        </a:solidFill>
        <a:effectLst/>
      </p:bgPr>
    </p:bg>
    <p:spTree>
      <p:nvGrpSpPr>
        <p:cNvPr id="1" name=""/>
        <p:cNvGrpSpPr/>
        <p:nvPr/>
      </p:nvGrpSpPr>
      <p:grpSpPr>
        <a:xfrm>
          <a:off x="0" y="0"/>
          <a:ext cx="0" cy="0"/>
          <a:chOff x="0" y="0"/>
          <a:chExt cx="0" cy="0"/>
        </a:xfrm>
      </p:grpSpPr>
      <p:sp>
        <p:nvSpPr>
          <p:cNvPr id="6" name="文本框 5"/>
          <p:cNvSpPr txBox="1"/>
          <p:nvPr userDrawn="1"/>
        </p:nvSpPr>
        <p:spPr>
          <a:xfrm>
            <a:off x="198435" y="446331"/>
            <a:ext cx="758827" cy="430887"/>
          </a:xfrm>
          <a:prstGeom prst="rect">
            <a:avLst/>
          </a:prstGeom>
          <a:noFill/>
        </p:spPr>
        <p:txBody>
          <a:bodyPr wrap="square" rtlCol="0">
            <a:spAutoFit/>
          </a:bodyPr>
          <a:lstStyle/>
          <a:p>
            <a:pPr algn="ctr"/>
            <a:fld id="{FAF7D4CD-A712-E246-8520-7DB1D7C5AF13}" type="slidenum">
              <a:rPr lang="zh-CN" altLang="en-US" sz="2200" b="0" i="0" kern="100" smtClean="0">
                <a:solidFill>
                  <a:schemeClr val="accent6"/>
                </a:solidFill>
                <a:latin typeface="+mn-lt"/>
                <a:ea typeface="微软雅黑" panose="020B0503020204020204" pitchFamily="34" charset="-122"/>
                <a:cs typeface="Arial" panose="020B0604020202020204" pitchFamily="34" charset="0"/>
              </a:rPr>
              <a:t>‹#›</a:t>
            </a:fld>
            <a:endParaRPr lang="zh-CN" altLang="en-US" sz="2200" b="0" i="0" kern="100" dirty="0">
              <a:solidFill>
                <a:schemeClr val="accent6"/>
              </a:solidFill>
              <a:latin typeface="+mn-lt"/>
              <a:ea typeface="微软雅黑" panose="020B0503020204020204" pitchFamily="34" charset="-122"/>
              <a:cs typeface="Arial" panose="020B0604020202020204" pitchFamily="34" charset="0"/>
            </a:endParaRPr>
          </a:p>
        </p:txBody>
      </p:sp>
      <p:grpSp>
        <p:nvGrpSpPr>
          <p:cNvPr id="7" name="组合 6"/>
          <p:cNvGrpSpPr/>
          <p:nvPr userDrawn="1"/>
        </p:nvGrpSpPr>
        <p:grpSpPr>
          <a:xfrm>
            <a:off x="111064" y="263226"/>
            <a:ext cx="855824" cy="840749"/>
            <a:chOff x="3627746" y="1200316"/>
            <a:chExt cx="944625" cy="927986"/>
          </a:xfrm>
        </p:grpSpPr>
        <p:grpSp>
          <p:nvGrpSpPr>
            <p:cNvPr id="8" name="组合 7"/>
            <p:cNvGrpSpPr/>
            <p:nvPr/>
          </p:nvGrpSpPr>
          <p:grpSpPr>
            <a:xfrm>
              <a:off x="4339636" y="1200316"/>
              <a:ext cx="232735" cy="235114"/>
              <a:chOff x="4387704" y="1106340"/>
              <a:chExt cx="232735" cy="235114"/>
            </a:xfrm>
          </p:grpSpPr>
          <p:cxnSp>
            <p:nvCxnSpPr>
              <p:cNvPr id="12" name="直接连接符 11"/>
              <p:cNvCxnSpPr>
                <a:cxnSpLocks/>
              </p:cNvCxnSpPr>
              <p:nvPr/>
            </p:nvCxnSpPr>
            <p:spPr>
              <a:xfrm flipH="1">
                <a:off x="4387704" y="1108721"/>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cxnSpLocks/>
              </p:cNvCxnSpPr>
              <p:nvPr/>
            </p:nvCxnSpPr>
            <p:spPr>
              <a:xfrm flipH="1">
                <a:off x="4425478" y="1106340"/>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flipH="1" flipV="1">
              <a:off x="3627746" y="1893188"/>
              <a:ext cx="232735" cy="235114"/>
              <a:chOff x="4387704" y="1106340"/>
              <a:chExt cx="232735" cy="235114"/>
            </a:xfrm>
          </p:grpSpPr>
          <p:cxnSp>
            <p:nvCxnSpPr>
              <p:cNvPr id="10" name="直接连接符 9"/>
              <p:cNvCxnSpPr>
                <a:cxnSpLocks/>
              </p:cNvCxnSpPr>
              <p:nvPr/>
            </p:nvCxnSpPr>
            <p:spPr>
              <a:xfrm flipH="1">
                <a:off x="4387704" y="1108721"/>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cxnSpLocks/>
              </p:cNvCxnSpPr>
              <p:nvPr/>
            </p:nvCxnSpPr>
            <p:spPr>
              <a:xfrm flipH="1">
                <a:off x="4425478" y="1106340"/>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cxnSp>
        <p:nvCxnSpPr>
          <p:cNvPr id="15" name="直接连接符 14"/>
          <p:cNvCxnSpPr>
            <a:cxnSpLocks/>
          </p:cNvCxnSpPr>
          <p:nvPr userDrawn="1"/>
        </p:nvCxnSpPr>
        <p:spPr>
          <a:xfrm>
            <a:off x="882824" y="924065"/>
            <a:ext cx="10434464"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2F17A2A2-CC37-0547-9B70-267781E95041}"/>
              </a:ext>
            </a:extLst>
          </p:cNvPr>
          <p:cNvSpPr>
            <a:spLocks noGrp="1"/>
          </p:cNvSpPr>
          <p:nvPr>
            <p:ph type="body" sz="quarter" idx="10" hasCustomPrompt="1"/>
          </p:nvPr>
        </p:nvSpPr>
        <p:spPr>
          <a:xfrm>
            <a:off x="1055688" y="432514"/>
            <a:ext cx="10261600" cy="481387"/>
          </a:xfrm>
        </p:spPr>
        <p:txBody>
          <a:bodyPr lIns="0" anchor="ctr" anchorCtr="0"/>
          <a:lstStyle>
            <a:lvl1pPr marL="0" indent="0">
              <a:buNone/>
              <a:defRPr b="0">
                <a:latin typeface="Arial" panose="020B0604020202020204" pitchFamily="34" charset="0"/>
                <a:cs typeface="Arial" panose="020B0604020202020204" pitchFamily="34" charset="0"/>
              </a:defRPr>
            </a:lvl1pPr>
          </a:lstStyle>
          <a:p>
            <a:pPr lvl="0"/>
            <a:r>
              <a:rPr lang="en-US" dirty="0"/>
              <a:t>Title</a:t>
            </a:r>
            <a:r>
              <a:rPr lang="zh-CN" altLang="en-US" dirty="0"/>
              <a:t> </a:t>
            </a:r>
            <a:r>
              <a:rPr lang="en-US" altLang="zh-CN" dirty="0"/>
              <a:t>of this slide</a:t>
            </a:r>
            <a:endParaRPr lang="en-US" dirty="0"/>
          </a:p>
        </p:txBody>
      </p:sp>
    </p:spTree>
    <p:extLst>
      <p:ext uri="{BB962C8B-B14F-4D97-AF65-F5344CB8AC3E}">
        <p14:creationId xmlns:p14="http://schemas.microsoft.com/office/powerpoint/2010/main" val="194718591"/>
      </p:ext>
    </p:extLst>
  </p:cSld>
  <p:clrMapOvr>
    <a:masterClrMapping/>
  </p:clrMapOvr>
  <p:extLst>
    <p:ext uri="{DCECCB84-F9BA-43D5-87BE-67443E8EF086}">
      <p15:sldGuideLst xmlns:p15="http://schemas.microsoft.com/office/powerpoint/2012/main">
        <p15:guide id="1" pos="551">
          <p15:clr>
            <a:srgbClr val="FBAE40"/>
          </p15:clr>
        </p15:guide>
        <p15:guide id="2" pos="7129">
          <p15:clr>
            <a:srgbClr val="FBAE40"/>
          </p15:clr>
        </p15:guide>
        <p15:guide id="3" pos="66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cxnSp>
        <p:nvCxnSpPr>
          <p:cNvPr id="4" name="直接箭头连接符 3">
            <a:extLst>
              <a:ext uri="{FF2B5EF4-FFF2-40B4-BE49-F238E27FC236}">
                <a16:creationId xmlns:a16="http://schemas.microsoft.com/office/drawing/2014/main" id="{8D747BE3-588A-4738-B830-7A93F8C52C89}"/>
              </a:ext>
            </a:extLst>
          </p:cNvPr>
          <p:cNvCxnSpPr/>
          <p:nvPr/>
        </p:nvCxnSpPr>
        <p:spPr>
          <a:xfrm>
            <a:off x="203201" y="895350"/>
            <a:ext cx="11715751" cy="1588"/>
          </a:xfrm>
          <a:prstGeom prst="straightConnector1">
            <a:avLst/>
          </a:prstGeom>
          <a:ln w="38100">
            <a:tailEnd type="none"/>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CD479DB9-F410-4728-B2F7-A4966A034D5A}"/>
              </a:ext>
            </a:extLst>
          </p:cNvPr>
          <p:cNvCxnSpPr/>
          <p:nvPr/>
        </p:nvCxnSpPr>
        <p:spPr>
          <a:xfrm>
            <a:off x="203201" y="946150"/>
            <a:ext cx="11715751"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灯片编号占位符 5">
            <a:extLst>
              <a:ext uri="{FF2B5EF4-FFF2-40B4-BE49-F238E27FC236}">
                <a16:creationId xmlns:a16="http://schemas.microsoft.com/office/drawing/2014/main" id="{A16812AA-C61C-45AE-BC4F-85CD5A4EAD22}"/>
              </a:ext>
            </a:extLst>
          </p:cNvPr>
          <p:cNvSpPr txBox="1">
            <a:spLocks/>
          </p:cNvSpPr>
          <p:nvPr/>
        </p:nvSpPr>
        <p:spPr>
          <a:xfrm>
            <a:off x="11379201" y="6324601"/>
            <a:ext cx="639233" cy="365125"/>
          </a:xfrm>
          <a:prstGeom prst="rect">
            <a:avLst/>
          </a:prstGeom>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fld id="{D9EDEF30-643D-4B55-942A-C4F008A7294B}" type="slidenum">
              <a:rPr lang="zh-CN" altLang="en-US" sz="1400" b="1" smtClean="0">
                <a:latin typeface="Calibri" panose="020F0502020204030204" pitchFamily="34" charset="0"/>
                <a:ea typeface="黑体" panose="02010609060101010101" pitchFamily="49" charset="-122"/>
              </a:rPr>
              <a:pPr eaLnBrk="1" hangingPunct="1">
                <a:defRPr/>
              </a:pPr>
              <a:t>‹#›</a:t>
            </a:fld>
            <a:r>
              <a:rPr lang="en-US" altLang="zh-CN" sz="1200" b="1">
                <a:latin typeface="宋体" panose="02010600030101010101" pitchFamily="2" charset="-122"/>
                <a:ea typeface="黑体" panose="02010609060101010101" pitchFamily="49" charset="-122"/>
              </a:rPr>
              <a:t> </a:t>
            </a:r>
          </a:p>
        </p:txBody>
      </p:sp>
      <p:sp>
        <p:nvSpPr>
          <p:cNvPr id="3" name="内容占位符 2"/>
          <p:cNvSpPr>
            <a:spLocks noGrp="1"/>
          </p:cNvSpPr>
          <p:nvPr>
            <p:ph idx="1"/>
          </p:nvPr>
        </p:nvSpPr>
        <p:spPr>
          <a:xfrm>
            <a:off x="624418" y="1103332"/>
            <a:ext cx="10943167" cy="4968875"/>
          </a:xfrm>
        </p:spPr>
        <p:txBody>
          <a:bodyPr/>
          <a:lstStyle>
            <a:lvl1pPr>
              <a:defRPr sz="2800" b="0">
                <a:latin typeface="Tahoma" pitchFamily="34" charset="0"/>
                <a:cs typeface="Tahoma" pitchFamily="34" charset="0"/>
              </a:defRPr>
            </a:lvl1pPr>
            <a:lvl2pPr>
              <a:spcBef>
                <a:spcPts val="480"/>
              </a:spcBef>
              <a:defRPr sz="2000" baseline="0">
                <a:latin typeface="Tahoma" pitchFamily="34" charset="0"/>
                <a:cs typeface="Tahoma" pitchFamily="34" charset="0"/>
              </a:defRPr>
            </a:lvl2pPr>
            <a:lvl3pPr>
              <a:defRPr sz="1800">
                <a:solidFill>
                  <a:schemeClr val="tx1"/>
                </a:solidFill>
                <a:latin typeface="Tahoma" pitchFamily="34" charset="0"/>
                <a:cs typeface="Tahoma" pitchFamily="34" charset="0"/>
              </a:defRPr>
            </a:lvl3pPr>
            <a:lvl4pPr>
              <a:defRPr sz="1600">
                <a:latin typeface="Tahoma" pitchFamily="34" charset="0"/>
                <a:cs typeface="Tahoma" pitchFamily="34" charset="0"/>
              </a:defRPr>
            </a:lvl4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p:txBody>
      </p:sp>
      <p:sp>
        <p:nvSpPr>
          <p:cNvPr id="7" name="Text Placeholder 26">
            <a:extLst>
              <a:ext uri="{FF2B5EF4-FFF2-40B4-BE49-F238E27FC236}">
                <a16:creationId xmlns:a16="http://schemas.microsoft.com/office/drawing/2014/main" id="{CFE9308E-82DE-4A32-BBC5-DF51F15149BB}"/>
              </a:ext>
            </a:extLst>
          </p:cNvPr>
          <p:cNvSpPr>
            <a:spLocks noGrp="1"/>
          </p:cNvSpPr>
          <p:nvPr>
            <p:ph type="body" sz="quarter" idx="10" hasCustomPrompt="1"/>
          </p:nvPr>
        </p:nvSpPr>
        <p:spPr>
          <a:xfrm>
            <a:off x="203199" y="295550"/>
            <a:ext cx="10261600" cy="481387"/>
          </a:xfrm>
        </p:spPr>
        <p:txBody>
          <a:bodyPr lIns="0" anchor="ctr" anchorCtr="0"/>
          <a:lstStyle>
            <a:lvl1pPr marL="0" indent="0">
              <a:buNone/>
              <a:defRPr sz="2800" b="0">
                <a:latin typeface="Tahoma" panose="020B0604030504040204" pitchFamily="34" charset="0"/>
                <a:cs typeface="Tahoma" panose="020B0604030504040204" pitchFamily="34" charset="0"/>
              </a:defRPr>
            </a:lvl1pPr>
          </a:lstStyle>
          <a:p>
            <a:pPr lvl="0"/>
            <a:r>
              <a:rPr lang="en-US" dirty="0"/>
              <a:t>Title</a:t>
            </a:r>
            <a:r>
              <a:rPr lang="zh-CN" altLang="en-US" dirty="0"/>
              <a:t> </a:t>
            </a:r>
            <a:r>
              <a:rPr lang="en-US" altLang="zh-CN" dirty="0"/>
              <a:t>of this slide</a:t>
            </a:r>
            <a:endParaRPr lang="en-US" dirty="0"/>
          </a:p>
        </p:txBody>
      </p:sp>
    </p:spTree>
    <p:extLst>
      <p:ext uri="{BB962C8B-B14F-4D97-AF65-F5344CB8AC3E}">
        <p14:creationId xmlns:p14="http://schemas.microsoft.com/office/powerpoint/2010/main" val="1194345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normal with ref">
    <p:bg>
      <p:bgPr>
        <a:solidFill>
          <a:schemeClr val="bg1"/>
        </a:solidFill>
        <a:effectLst/>
      </p:bgPr>
    </p:bg>
    <p:spTree>
      <p:nvGrpSpPr>
        <p:cNvPr id="1" name=""/>
        <p:cNvGrpSpPr/>
        <p:nvPr/>
      </p:nvGrpSpPr>
      <p:grpSpPr>
        <a:xfrm>
          <a:off x="0" y="0"/>
          <a:ext cx="0" cy="0"/>
          <a:chOff x="0" y="0"/>
          <a:chExt cx="0" cy="0"/>
        </a:xfrm>
      </p:grpSpPr>
      <p:cxnSp>
        <p:nvCxnSpPr>
          <p:cNvPr id="15" name="直接连接符 14"/>
          <p:cNvCxnSpPr>
            <a:cxnSpLocks/>
          </p:cNvCxnSpPr>
          <p:nvPr userDrawn="1"/>
        </p:nvCxnSpPr>
        <p:spPr>
          <a:xfrm>
            <a:off x="882824" y="924065"/>
            <a:ext cx="10434464"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userDrawn="1"/>
        </p:nvSpPr>
        <p:spPr>
          <a:xfrm>
            <a:off x="198435" y="446331"/>
            <a:ext cx="758827" cy="430887"/>
          </a:xfrm>
          <a:prstGeom prst="rect">
            <a:avLst/>
          </a:prstGeom>
          <a:noFill/>
        </p:spPr>
        <p:txBody>
          <a:bodyPr wrap="square" rtlCol="0">
            <a:spAutoFit/>
          </a:bodyPr>
          <a:lstStyle/>
          <a:p>
            <a:pPr algn="ctr"/>
            <a:fld id="{FAF7D4CD-A712-E246-8520-7DB1D7C5AF13}" type="slidenum">
              <a:rPr lang="zh-CN" altLang="en-US" sz="2200" b="0" i="0" kern="100" smtClean="0">
                <a:solidFill>
                  <a:schemeClr val="accent6"/>
                </a:solidFill>
                <a:latin typeface="+mn-lt"/>
                <a:ea typeface="微软雅黑" panose="020B0503020204020204" pitchFamily="34" charset="-122"/>
                <a:cs typeface="Arial" panose="020B0604020202020204" pitchFamily="34" charset="0"/>
              </a:rPr>
              <a:t>‹#›</a:t>
            </a:fld>
            <a:endParaRPr lang="zh-CN" altLang="en-US" sz="2200" b="0" i="0" kern="100" dirty="0">
              <a:solidFill>
                <a:schemeClr val="accent6"/>
              </a:solidFill>
              <a:latin typeface="+mn-lt"/>
              <a:ea typeface="微软雅黑" panose="020B0503020204020204" pitchFamily="34" charset="-122"/>
              <a:cs typeface="Arial" panose="020B0604020202020204" pitchFamily="34" charset="0"/>
            </a:endParaRPr>
          </a:p>
        </p:txBody>
      </p:sp>
      <p:grpSp>
        <p:nvGrpSpPr>
          <p:cNvPr id="16" name="组合 6"/>
          <p:cNvGrpSpPr/>
          <p:nvPr userDrawn="1"/>
        </p:nvGrpSpPr>
        <p:grpSpPr>
          <a:xfrm>
            <a:off x="111064" y="263226"/>
            <a:ext cx="855824" cy="840749"/>
            <a:chOff x="3627746" y="1200316"/>
            <a:chExt cx="944625" cy="927986"/>
          </a:xfrm>
        </p:grpSpPr>
        <p:grpSp>
          <p:nvGrpSpPr>
            <p:cNvPr id="17" name="组合 7"/>
            <p:cNvGrpSpPr/>
            <p:nvPr/>
          </p:nvGrpSpPr>
          <p:grpSpPr>
            <a:xfrm>
              <a:off x="4339636" y="1200316"/>
              <a:ext cx="232735" cy="235114"/>
              <a:chOff x="4387704" y="1106340"/>
              <a:chExt cx="232735" cy="235114"/>
            </a:xfrm>
          </p:grpSpPr>
          <p:cxnSp>
            <p:nvCxnSpPr>
              <p:cNvPr id="21" name="直接连接符 11"/>
              <p:cNvCxnSpPr>
                <a:cxnSpLocks/>
              </p:cNvCxnSpPr>
              <p:nvPr/>
            </p:nvCxnSpPr>
            <p:spPr>
              <a:xfrm flipH="1">
                <a:off x="4387704" y="1108721"/>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直接连接符 12"/>
              <p:cNvCxnSpPr>
                <a:cxnSpLocks/>
              </p:cNvCxnSpPr>
              <p:nvPr/>
            </p:nvCxnSpPr>
            <p:spPr>
              <a:xfrm flipH="1">
                <a:off x="4425478" y="1106340"/>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8" name="组合 8"/>
            <p:cNvGrpSpPr/>
            <p:nvPr/>
          </p:nvGrpSpPr>
          <p:grpSpPr>
            <a:xfrm flipH="1" flipV="1">
              <a:off x="3627746" y="1893188"/>
              <a:ext cx="232735" cy="235114"/>
              <a:chOff x="4387704" y="1106340"/>
              <a:chExt cx="232735" cy="235114"/>
            </a:xfrm>
          </p:grpSpPr>
          <p:cxnSp>
            <p:nvCxnSpPr>
              <p:cNvPr id="19" name="直接连接符 9"/>
              <p:cNvCxnSpPr>
                <a:cxnSpLocks/>
              </p:cNvCxnSpPr>
              <p:nvPr/>
            </p:nvCxnSpPr>
            <p:spPr>
              <a:xfrm flipH="1">
                <a:off x="4387704" y="1108721"/>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直接连接符 10"/>
              <p:cNvCxnSpPr>
                <a:cxnSpLocks/>
              </p:cNvCxnSpPr>
              <p:nvPr/>
            </p:nvCxnSpPr>
            <p:spPr>
              <a:xfrm flipH="1">
                <a:off x="4425478" y="1106340"/>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816323395"/>
      </p:ext>
    </p:extLst>
  </p:cSld>
  <p:clrMapOvr>
    <a:masterClrMapping/>
  </p:clrMapOvr>
  <p:extLst>
    <p:ext uri="{DCECCB84-F9BA-43D5-87BE-67443E8EF086}">
      <p15:sldGuideLst xmlns:p15="http://schemas.microsoft.com/office/powerpoint/2012/main">
        <p15:guide id="1" pos="551">
          <p15:clr>
            <a:srgbClr val="FBAE40"/>
          </p15:clr>
        </p15:guide>
        <p15:guide id="2" pos="7129">
          <p15:clr>
            <a:srgbClr val="FBAE40"/>
          </p15:clr>
        </p15:guide>
        <p15:guide id="3" pos="66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normal with ref">
    <p:bg>
      <p:bgPr>
        <a:solidFill>
          <a:schemeClr val="bg1"/>
        </a:solidFill>
        <a:effectLst/>
      </p:bgPr>
    </p:bg>
    <p:spTree>
      <p:nvGrpSpPr>
        <p:cNvPr id="1" name=""/>
        <p:cNvGrpSpPr/>
        <p:nvPr/>
      </p:nvGrpSpPr>
      <p:grpSpPr>
        <a:xfrm>
          <a:off x="0" y="0"/>
          <a:ext cx="0" cy="0"/>
          <a:chOff x="0" y="0"/>
          <a:chExt cx="0" cy="0"/>
        </a:xfrm>
      </p:grpSpPr>
      <p:cxnSp>
        <p:nvCxnSpPr>
          <p:cNvPr id="15" name="直接连接符 14"/>
          <p:cNvCxnSpPr>
            <a:cxnSpLocks/>
          </p:cNvCxnSpPr>
          <p:nvPr userDrawn="1"/>
        </p:nvCxnSpPr>
        <p:spPr>
          <a:xfrm>
            <a:off x="882824" y="924065"/>
            <a:ext cx="10434464"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2F17A2A2-CC37-0547-9B70-267781E95041}"/>
              </a:ext>
            </a:extLst>
          </p:cNvPr>
          <p:cNvSpPr>
            <a:spLocks noGrp="1"/>
          </p:cNvSpPr>
          <p:nvPr>
            <p:ph type="body" sz="quarter" idx="10" hasCustomPrompt="1"/>
          </p:nvPr>
        </p:nvSpPr>
        <p:spPr>
          <a:xfrm>
            <a:off x="1055688" y="432514"/>
            <a:ext cx="10261600" cy="481387"/>
          </a:xfrm>
        </p:spPr>
        <p:txBody>
          <a:bodyPr lIns="0" anchor="ctr" anchorCtr="0"/>
          <a:lstStyle>
            <a:lvl1pPr marL="0" indent="0">
              <a:buNone/>
              <a:defRPr b="0">
                <a:latin typeface="Arial" panose="020B0604020202020204" pitchFamily="34" charset="0"/>
                <a:cs typeface="Arial" panose="020B0604020202020204" pitchFamily="34" charset="0"/>
              </a:defRPr>
            </a:lvl1pPr>
          </a:lstStyle>
          <a:p>
            <a:pPr lvl="0"/>
            <a:r>
              <a:rPr lang="en-US" dirty="0"/>
              <a:t>Title</a:t>
            </a:r>
            <a:r>
              <a:rPr lang="zh-CN" altLang="en-US" dirty="0"/>
              <a:t> </a:t>
            </a:r>
            <a:r>
              <a:rPr lang="en-US" altLang="zh-CN" dirty="0"/>
              <a:t>of this slide</a:t>
            </a:r>
            <a:endParaRPr lang="en-US" dirty="0"/>
          </a:p>
        </p:txBody>
      </p:sp>
      <p:sp>
        <p:nvSpPr>
          <p:cNvPr id="3" name="Text Placeholder 2">
            <a:extLst>
              <a:ext uri="{FF2B5EF4-FFF2-40B4-BE49-F238E27FC236}">
                <a16:creationId xmlns:a16="http://schemas.microsoft.com/office/drawing/2014/main" id="{C8F81C9A-B4A1-154B-A119-C737FAD3AB0C}"/>
              </a:ext>
            </a:extLst>
          </p:cNvPr>
          <p:cNvSpPr>
            <a:spLocks noGrp="1"/>
          </p:cNvSpPr>
          <p:nvPr>
            <p:ph type="body" sz="quarter" idx="11" hasCustomPrompt="1"/>
          </p:nvPr>
        </p:nvSpPr>
        <p:spPr>
          <a:xfrm>
            <a:off x="1524475" y="5872975"/>
            <a:ext cx="9143048" cy="313932"/>
          </a:xfrm>
        </p:spPr>
        <p:txBody>
          <a:bodyPr wrap="square">
            <a:spAutoFit/>
          </a:bodyPr>
          <a:lstStyle>
            <a:lvl1pPr marL="0" indent="0" algn="ctr">
              <a:spcBef>
                <a:spcPts val="400"/>
              </a:spcBef>
              <a:buNone/>
              <a:defRPr sz="1600" i="1"/>
            </a:lvl1pPr>
          </a:lstStyle>
          <a:p>
            <a:pPr lvl="0"/>
            <a:r>
              <a:rPr lang="en-US" dirty="0"/>
              <a:t>Reference</a:t>
            </a:r>
          </a:p>
        </p:txBody>
      </p:sp>
      <p:sp>
        <p:nvSpPr>
          <p:cNvPr id="4" name="Text Placeholder 3">
            <a:extLst>
              <a:ext uri="{FF2B5EF4-FFF2-40B4-BE49-F238E27FC236}">
                <a16:creationId xmlns:a16="http://schemas.microsoft.com/office/drawing/2014/main" id="{1B5C2B91-4884-4228-B838-4E00A092E171}"/>
              </a:ext>
            </a:extLst>
          </p:cNvPr>
          <p:cNvSpPr>
            <a:spLocks noGrp="1"/>
          </p:cNvSpPr>
          <p:nvPr>
            <p:ph type="body" sz="quarter" idx="12" hasCustomPrompt="1"/>
          </p:nvPr>
        </p:nvSpPr>
        <p:spPr>
          <a:xfrm>
            <a:off x="1055688" y="1256046"/>
            <a:ext cx="10261600" cy="397032"/>
          </a:xfrm>
        </p:spPr>
        <p:txBody>
          <a:bodyPr wrap="square">
            <a:spAutoFit/>
          </a:bodyPr>
          <a:lstStyle>
            <a:lvl1pPr marL="0" indent="0">
              <a:buNone/>
              <a:defRPr sz="2200"/>
            </a:lvl1pPr>
          </a:lstStyle>
          <a:p>
            <a:pPr lvl="0"/>
            <a:r>
              <a:rPr lang="en-US" dirty="0"/>
              <a:t>Subtitle here</a:t>
            </a:r>
            <a:endParaRPr lang="en-AU" dirty="0"/>
          </a:p>
        </p:txBody>
      </p:sp>
      <p:sp>
        <p:nvSpPr>
          <p:cNvPr id="14" name="文本框 13"/>
          <p:cNvSpPr txBox="1"/>
          <p:nvPr userDrawn="1"/>
        </p:nvSpPr>
        <p:spPr>
          <a:xfrm>
            <a:off x="198435" y="446331"/>
            <a:ext cx="758827" cy="430887"/>
          </a:xfrm>
          <a:prstGeom prst="rect">
            <a:avLst/>
          </a:prstGeom>
          <a:noFill/>
        </p:spPr>
        <p:txBody>
          <a:bodyPr wrap="square" rtlCol="0">
            <a:spAutoFit/>
          </a:bodyPr>
          <a:lstStyle/>
          <a:p>
            <a:pPr algn="ctr"/>
            <a:fld id="{FAF7D4CD-A712-E246-8520-7DB1D7C5AF13}" type="slidenum">
              <a:rPr lang="zh-CN" altLang="en-US" sz="2200" b="0" i="0" kern="100" smtClean="0">
                <a:solidFill>
                  <a:schemeClr val="accent6"/>
                </a:solidFill>
                <a:latin typeface="+mn-lt"/>
                <a:ea typeface="微软雅黑" panose="020B0503020204020204" pitchFamily="34" charset="-122"/>
                <a:cs typeface="Arial" panose="020B0604020202020204" pitchFamily="34" charset="0"/>
              </a:rPr>
              <a:t>‹#›</a:t>
            </a:fld>
            <a:endParaRPr lang="zh-CN" altLang="en-US" sz="2200" b="0" i="0" kern="100" dirty="0">
              <a:solidFill>
                <a:schemeClr val="accent6"/>
              </a:solidFill>
              <a:latin typeface="+mn-lt"/>
              <a:ea typeface="微软雅黑" panose="020B0503020204020204" pitchFamily="34" charset="-122"/>
              <a:cs typeface="Arial" panose="020B0604020202020204" pitchFamily="34" charset="0"/>
            </a:endParaRPr>
          </a:p>
        </p:txBody>
      </p:sp>
      <p:grpSp>
        <p:nvGrpSpPr>
          <p:cNvPr id="16" name="组合 6"/>
          <p:cNvGrpSpPr/>
          <p:nvPr userDrawn="1"/>
        </p:nvGrpSpPr>
        <p:grpSpPr>
          <a:xfrm>
            <a:off x="111064" y="263226"/>
            <a:ext cx="855824" cy="840749"/>
            <a:chOff x="3627746" y="1200316"/>
            <a:chExt cx="944625" cy="927986"/>
          </a:xfrm>
        </p:grpSpPr>
        <p:grpSp>
          <p:nvGrpSpPr>
            <p:cNvPr id="17" name="组合 7"/>
            <p:cNvGrpSpPr/>
            <p:nvPr/>
          </p:nvGrpSpPr>
          <p:grpSpPr>
            <a:xfrm>
              <a:off x="4339636" y="1200316"/>
              <a:ext cx="232735" cy="235114"/>
              <a:chOff x="4387704" y="1106340"/>
              <a:chExt cx="232735" cy="235114"/>
            </a:xfrm>
          </p:grpSpPr>
          <p:cxnSp>
            <p:nvCxnSpPr>
              <p:cNvPr id="21" name="直接连接符 11"/>
              <p:cNvCxnSpPr>
                <a:cxnSpLocks/>
              </p:cNvCxnSpPr>
              <p:nvPr/>
            </p:nvCxnSpPr>
            <p:spPr>
              <a:xfrm flipH="1">
                <a:off x="4387704" y="1108721"/>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直接连接符 12"/>
              <p:cNvCxnSpPr>
                <a:cxnSpLocks/>
              </p:cNvCxnSpPr>
              <p:nvPr/>
            </p:nvCxnSpPr>
            <p:spPr>
              <a:xfrm flipH="1">
                <a:off x="4425478" y="1106340"/>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8" name="组合 8"/>
            <p:cNvGrpSpPr/>
            <p:nvPr/>
          </p:nvGrpSpPr>
          <p:grpSpPr>
            <a:xfrm flipH="1" flipV="1">
              <a:off x="3627746" y="1893188"/>
              <a:ext cx="232735" cy="235114"/>
              <a:chOff x="4387704" y="1106340"/>
              <a:chExt cx="232735" cy="235114"/>
            </a:xfrm>
          </p:grpSpPr>
          <p:cxnSp>
            <p:nvCxnSpPr>
              <p:cNvPr id="19" name="直接连接符 9"/>
              <p:cNvCxnSpPr>
                <a:cxnSpLocks/>
              </p:cNvCxnSpPr>
              <p:nvPr/>
            </p:nvCxnSpPr>
            <p:spPr>
              <a:xfrm flipH="1">
                <a:off x="4387704" y="1108721"/>
                <a:ext cx="232735" cy="23273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直接连接符 10"/>
              <p:cNvCxnSpPr>
                <a:cxnSpLocks/>
              </p:cNvCxnSpPr>
              <p:nvPr/>
            </p:nvCxnSpPr>
            <p:spPr>
              <a:xfrm flipH="1">
                <a:off x="4425478" y="1106340"/>
                <a:ext cx="128616" cy="1286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116995223"/>
      </p:ext>
    </p:extLst>
  </p:cSld>
  <p:clrMapOvr>
    <a:masterClrMapping/>
  </p:clrMapOvr>
  <p:extLst>
    <p:ext uri="{DCECCB84-F9BA-43D5-87BE-67443E8EF086}">
      <p15:sldGuideLst xmlns:p15="http://schemas.microsoft.com/office/powerpoint/2012/main">
        <p15:guide id="1" pos="551">
          <p15:clr>
            <a:srgbClr val="FBAE40"/>
          </p15:clr>
        </p15:guide>
        <p15:guide id="2" pos="7129">
          <p15:clr>
            <a:srgbClr val="FBAE40"/>
          </p15:clr>
        </p15:guide>
        <p15:guide id="3" pos="66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148078-FAF9-0F46-BF75-910E24DC1355}"/>
              </a:ext>
            </a:extLst>
          </p:cNvPr>
          <p:cNvSpPr txBox="1"/>
          <p:nvPr userDrawn="1"/>
        </p:nvSpPr>
        <p:spPr>
          <a:xfrm>
            <a:off x="5362466" y="2239017"/>
            <a:ext cx="1467068" cy="369332"/>
          </a:xfrm>
          <a:prstGeom prst="rect">
            <a:avLst/>
          </a:prstGeom>
          <a:noFill/>
        </p:spPr>
        <p:txBody>
          <a:bodyPr wrap="none" rtlCol="0">
            <a:spAutoFit/>
          </a:bodyPr>
          <a:lstStyle/>
          <a:p>
            <a:r>
              <a:rPr lang="en-US" altLang="zh-CN" b="1" i="1" dirty="0">
                <a:solidFill>
                  <a:schemeClr val="accent6"/>
                </a:solidFill>
                <a:latin typeface="Arial" panose="020B0604020202020204" pitchFamily="34" charset="0"/>
                <a:cs typeface="Arial" panose="020B0604020202020204" pitchFamily="34" charset="0"/>
              </a:rPr>
              <a:t>////////////////////</a:t>
            </a:r>
            <a:endParaRPr lang="en-US" b="1" i="1" dirty="0">
              <a:solidFill>
                <a:schemeClr val="accent6"/>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C8B21E48-1F5C-9B44-8E34-77AA5822269A}"/>
              </a:ext>
            </a:extLst>
          </p:cNvPr>
          <p:cNvSpPr>
            <a:spLocks noGrp="1"/>
          </p:cNvSpPr>
          <p:nvPr>
            <p:ph type="title" hasCustomPrompt="1"/>
          </p:nvPr>
        </p:nvSpPr>
        <p:spPr>
          <a:xfrm>
            <a:off x="1602971" y="2321306"/>
            <a:ext cx="8986058" cy="1325563"/>
          </a:xfrm>
        </p:spPr>
        <p:txBody>
          <a:bodyPr>
            <a:normAutofit/>
          </a:bodyPr>
          <a:lstStyle>
            <a:lvl1pPr algn="ctr">
              <a:defRPr sz="3600" b="0">
                <a:latin typeface="Arial" panose="020B0604020202020204" pitchFamily="34" charset="0"/>
                <a:cs typeface="Arial" panose="020B0604020202020204" pitchFamily="34" charset="0"/>
              </a:defRPr>
            </a:lvl1pPr>
          </a:lstStyle>
          <a:p>
            <a:r>
              <a:rPr lang="en-US" dirty="0"/>
              <a:t>Click to edit</a:t>
            </a:r>
            <a:r>
              <a:rPr lang="zh-CN" altLang="en-US" dirty="0"/>
              <a:t> </a:t>
            </a:r>
            <a:r>
              <a:rPr lang="en-US" altLang="zh-CN" dirty="0"/>
              <a:t>title</a:t>
            </a:r>
            <a:endParaRPr lang="en-US" dirty="0"/>
          </a:p>
        </p:txBody>
      </p:sp>
    </p:spTree>
    <p:extLst>
      <p:ext uri="{BB962C8B-B14F-4D97-AF65-F5344CB8AC3E}">
        <p14:creationId xmlns:p14="http://schemas.microsoft.com/office/powerpoint/2010/main" val="279450837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section title">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148078-FAF9-0F46-BF75-910E24DC1355}"/>
              </a:ext>
            </a:extLst>
          </p:cNvPr>
          <p:cNvSpPr txBox="1"/>
          <p:nvPr userDrawn="1"/>
        </p:nvSpPr>
        <p:spPr>
          <a:xfrm>
            <a:off x="5362466" y="2239017"/>
            <a:ext cx="1467068" cy="369332"/>
          </a:xfrm>
          <a:prstGeom prst="rect">
            <a:avLst/>
          </a:prstGeom>
          <a:noFill/>
        </p:spPr>
        <p:txBody>
          <a:bodyPr wrap="none" rtlCol="0">
            <a:spAutoFit/>
          </a:bodyPr>
          <a:lstStyle/>
          <a:p>
            <a:r>
              <a:rPr lang="en-US" altLang="zh-CN" b="1" i="1" dirty="0">
                <a:solidFill>
                  <a:schemeClr val="accent6"/>
                </a:solidFill>
                <a:latin typeface="Arial" panose="020B0604020202020204" pitchFamily="34" charset="0"/>
                <a:cs typeface="Arial" panose="020B0604020202020204" pitchFamily="34" charset="0"/>
              </a:rPr>
              <a:t>////////////////////</a:t>
            </a:r>
            <a:endParaRPr lang="en-US" b="1" i="1" dirty="0">
              <a:solidFill>
                <a:schemeClr val="accent6"/>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C8B21E48-1F5C-9B44-8E34-77AA5822269A}"/>
              </a:ext>
            </a:extLst>
          </p:cNvPr>
          <p:cNvSpPr>
            <a:spLocks noGrp="1"/>
          </p:cNvSpPr>
          <p:nvPr>
            <p:ph type="title" hasCustomPrompt="1"/>
          </p:nvPr>
        </p:nvSpPr>
        <p:spPr>
          <a:xfrm>
            <a:off x="1602971" y="2321306"/>
            <a:ext cx="8986058" cy="1325563"/>
          </a:xfrm>
        </p:spPr>
        <p:txBody>
          <a:bodyPr>
            <a:normAutofit/>
          </a:bodyPr>
          <a:lstStyle>
            <a:lvl1pPr algn="ctr">
              <a:defRPr sz="3600" b="0">
                <a:latin typeface="Arial" panose="020B0604020202020204" pitchFamily="34" charset="0"/>
                <a:cs typeface="Arial" panose="020B0604020202020204" pitchFamily="34" charset="0"/>
              </a:defRPr>
            </a:lvl1pPr>
          </a:lstStyle>
          <a:p>
            <a:r>
              <a:rPr lang="en-US" dirty="0"/>
              <a:t>Click to edit</a:t>
            </a:r>
            <a:r>
              <a:rPr lang="zh-CN" altLang="en-US" dirty="0"/>
              <a:t> </a:t>
            </a:r>
            <a:r>
              <a:rPr lang="en-US" altLang="zh-CN" dirty="0"/>
              <a:t>title</a:t>
            </a:r>
            <a:endParaRPr lang="en-US" dirty="0"/>
          </a:p>
        </p:txBody>
      </p:sp>
      <p:sp>
        <p:nvSpPr>
          <p:cNvPr id="4" name="Text Placeholder 3">
            <a:extLst>
              <a:ext uri="{FF2B5EF4-FFF2-40B4-BE49-F238E27FC236}">
                <a16:creationId xmlns:a16="http://schemas.microsoft.com/office/drawing/2014/main" id="{29D6170A-47EA-4B5D-B466-9280672CD41F}"/>
              </a:ext>
            </a:extLst>
          </p:cNvPr>
          <p:cNvSpPr>
            <a:spLocks noGrp="1"/>
          </p:cNvSpPr>
          <p:nvPr>
            <p:ph type="body" sz="quarter" idx="10" hasCustomPrompt="1"/>
          </p:nvPr>
        </p:nvSpPr>
        <p:spPr>
          <a:xfrm>
            <a:off x="4108450" y="3646869"/>
            <a:ext cx="3975100" cy="744538"/>
          </a:xfrm>
        </p:spPr>
        <p:txBody>
          <a:bodyPr>
            <a:noAutofit/>
          </a:bodyPr>
          <a:lstStyle>
            <a:lvl1pPr marL="0" indent="0" algn="ctr">
              <a:buNone/>
              <a:defRPr sz="3200"/>
            </a:lvl1pPr>
          </a:lstStyle>
          <a:p>
            <a:pPr lvl="0"/>
            <a:r>
              <a:rPr lang="en-US" dirty="0"/>
              <a:t>Subsection title</a:t>
            </a:r>
            <a:endParaRPr lang="en-AU" dirty="0"/>
          </a:p>
        </p:txBody>
      </p:sp>
    </p:spTree>
    <p:extLst>
      <p:ext uri="{BB962C8B-B14F-4D97-AF65-F5344CB8AC3E}">
        <p14:creationId xmlns:p14="http://schemas.microsoft.com/office/powerpoint/2010/main" val="950767965"/>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B21E48-1F5C-9B44-8E34-77AA5822269A}"/>
              </a:ext>
            </a:extLst>
          </p:cNvPr>
          <p:cNvSpPr>
            <a:spLocks noGrp="1"/>
          </p:cNvSpPr>
          <p:nvPr>
            <p:ph type="title" hasCustomPrompt="1"/>
          </p:nvPr>
        </p:nvSpPr>
        <p:spPr>
          <a:xfrm>
            <a:off x="1602970" y="1607340"/>
            <a:ext cx="8986058" cy="1821660"/>
          </a:xfrm>
        </p:spPr>
        <p:txBody>
          <a:bodyPr>
            <a:normAutofit/>
          </a:bodyPr>
          <a:lstStyle>
            <a:lvl1pPr algn="ctr">
              <a:defRPr sz="5400" b="0">
                <a:latin typeface="Arial" panose="020B0604020202020204" pitchFamily="34" charset="0"/>
                <a:cs typeface="Arial" panose="020B0604020202020204" pitchFamily="34" charset="0"/>
              </a:defRPr>
            </a:lvl1pPr>
          </a:lstStyle>
          <a:p>
            <a:r>
              <a:rPr lang="en-US" dirty="0"/>
              <a:t>Click to edit</a:t>
            </a:r>
            <a:r>
              <a:rPr lang="zh-CN" altLang="en-US" dirty="0"/>
              <a:t> </a:t>
            </a:r>
            <a:r>
              <a:rPr lang="en-US" altLang="zh-CN" dirty="0"/>
              <a:t>title</a:t>
            </a:r>
            <a:endParaRPr lang="en-US" dirty="0"/>
          </a:p>
        </p:txBody>
      </p:sp>
      <p:sp>
        <p:nvSpPr>
          <p:cNvPr id="4" name="Text Placeholder 3">
            <a:extLst>
              <a:ext uri="{FF2B5EF4-FFF2-40B4-BE49-F238E27FC236}">
                <a16:creationId xmlns:a16="http://schemas.microsoft.com/office/drawing/2014/main" id="{0A64D233-FB7B-4112-98CD-A2F86A895362}"/>
              </a:ext>
            </a:extLst>
          </p:cNvPr>
          <p:cNvSpPr>
            <a:spLocks noGrp="1"/>
          </p:cNvSpPr>
          <p:nvPr>
            <p:ph type="body" sz="quarter" idx="10" hasCustomPrompt="1"/>
          </p:nvPr>
        </p:nvSpPr>
        <p:spPr>
          <a:xfrm>
            <a:off x="3303586" y="3429000"/>
            <a:ext cx="5584826" cy="914400"/>
          </a:xfrm>
        </p:spPr>
        <p:txBody>
          <a:bodyPr>
            <a:normAutofit/>
          </a:bodyPr>
          <a:lstStyle>
            <a:lvl1pPr marL="0" indent="0" algn="ctr">
              <a:buNone/>
              <a:defRPr sz="2400"/>
            </a:lvl1pPr>
          </a:lstStyle>
          <a:p>
            <a:pPr lvl="0"/>
            <a:r>
              <a:rPr lang="en-US" dirty="0"/>
              <a:t>Subtitle here</a:t>
            </a:r>
            <a:endParaRPr lang="en-AU" dirty="0"/>
          </a:p>
        </p:txBody>
      </p:sp>
    </p:spTree>
    <p:extLst>
      <p:ext uri="{BB962C8B-B14F-4D97-AF65-F5344CB8AC3E}">
        <p14:creationId xmlns:p14="http://schemas.microsoft.com/office/powerpoint/2010/main" val="230799473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 title">
    <p:bg>
      <p:bgPr>
        <a:solidFill>
          <a:srgbClr val="0E4BE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148078-FAF9-0F46-BF75-910E24DC1355}"/>
              </a:ext>
            </a:extLst>
          </p:cNvPr>
          <p:cNvSpPr txBox="1"/>
          <p:nvPr userDrawn="1"/>
        </p:nvSpPr>
        <p:spPr>
          <a:xfrm>
            <a:off x="5586886" y="1342548"/>
            <a:ext cx="1018227" cy="369332"/>
          </a:xfrm>
          <a:prstGeom prst="rect">
            <a:avLst/>
          </a:prstGeom>
          <a:noFill/>
        </p:spPr>
        <p:txBody>
          <a:bodyPr wrap="none" rtlCol="0">
            <a:spAutoFit/>
          </a:bodyPr>
          <a:lstStyle/>
          <a:p>
            <a:r>
              <a:rPr lang="en-US" altLang="zh-CN" b="1" i="1" dirty="0">
                <a:solidFill>
                  <a:srgbClr val="FC2105"/>
                </a:solidFill>
                <a:latin typeface="Arial" panose="020B0604020202020204" pitchFamily="34" charset="0"/>
                <a:cs typeface="Arial" panose="020B0604020202020204" pitchFamily="34" charset="0"/>
              </a:rPr>
              <a:t>/////////////</a:t>
            </a:r>
            <a:endParaRPr lang="en-US" b="1" i="1" dirty="0">
              <a:solidFill>
                <a:srgbClr val="FC2105"/>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C8B21E48-1F5C-9B44-8E34-77AA5822269A}"/>
              </a:ext>
            </a:extLst>
          </p:cNvPr>
          <p:cNvSpPr>
            <a:spLocks noGrp="1"/>
          </p:cNvSpPr>
          <p:nvPr>
            <p:ph type="title" hasCustomPrompt="1"/>
          </p:nvPr>
        </p:nvSpPr>
        <p:spPr>
          <a:xfrm>
            <a:off x="1602970" y="1607340"/>
            <a:ext cx="8986058" cy="1821660"/>
          </a:xfrm>
        </p:spPr>
        <p:txBody>
          <a:bodyPr>
            <a:normAutofit/>
          </a:bodyPr>
          <a:lstStyle>
            <a:lvl1pPr algn="ctr">
              <a:defRPr sz="5400" b="1">
                <a:solidFill>
                  <a:schemeClr val="bg1"/>
                </a:solidFill>
                <a:latin typeface="Arial" panose="020B0604020202020204" pitchFamily="34" charset="0"/>
                <a:cs typeface="Arial" panose="020B0604020202020204" pitchFamily="34" charset="0"/>
              </a:defRPr>
            </a:lvl1pPr>
          </a:lstStyle>
          <a:p>
            <a:r>
              <a:rPr lang="en-US" dirty="0"/>
              <a:t>Click to edit</a:t>
            </a:r>
            <a:r>
              <a:rPr lang="zh-CN" altLang="en-US" dirty="0"/>
              <a:t> </a:t>
            </a:r>
            <a:r>
              <a:rPr lang="en-US" altLang="zh-CN" dirty="0"/>
              <a:t>title</a:t>
            </a:r>
            <a:endParaRPr lang="en-US" dirty="0"/>
          </a:p>
        </p:txBody>
      </p:sp>
      <p:sp>
        <p:nvSpPr>
          <p:cNvPr id="4" name="Text Placeholder 3">
            <a:extLst>
              <a:ext uri="{FF2B5EF4-FFF2-40B4-BE49-F238E27FC236}">
                <a16:creationId xmlns:a16="http://schemas.microsoft.com/office/drawing/2014/main" id="{0A64D233-FB7B-4112-98CD-A2F86A895362}"/>
              </a:ext>
            </a:extLst>
          </p:cNvPr>
          <p:cNvSpPr>
            <a:spLocks noGrp="1"/>
          </p:cNvSpPr>
          <p:nvPr>
            <p:ph type="body" sz="quarter" idx="10" hasCustomPrompt="1"/>
          </p:nvPr>
        </p:nvSpPr>
        <p:spPr>
          <a:xfrm>
            <a:off x="3303586" y="3429000"/>
            <a:ext cx="5584826" cy="914400"/>
          </a:xfrm>
        </p:spPr>
        <p:txBody>
          <a:bodyPr>
            <a:normAutofit/>
          </a:bodyPr>
          <a:lstStyle>
            <a:lvl1pPr marL="0" indent="0" algn="ctr">
              <a:buNone/>
              <a:defRPr sz="2400">
                <a:solidFill>
                  <a:schemeClr val="bg1"/>
                </a:solidFill>
              </a:defRPr>
            </a:lvl1pPr>
          </a:lstStyle>
          <a:p>
            <a:pPr lvl="0"/>
            <a:r>
              <a:rPr lang="en-US" dirty="0"/>
              <a:t>Subtitle here</a:t>
            </a:r>
            <a:endParaRPr lang="en-AU" dirty="0"/>
          </a:p>
        </p:txBody>
      </p:sp>
    </p:spTree>
    <p:extLst>
      <p:ext uri="{BB962C8B-B14F-4D97-AF65-F5344CB8AC3E}">
        <p14:creationId xmlns:p14="http://schemas.microsoft.com/office/powerpoint/2010/main" val="2104093485"/>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E7EB71C-55D0-4701-B8CD-AFE122573B63}" type="datetimeFigureOut">
              <a:rPr lang="zh-CN" altLang="en-US" smtClean="0"/>
              <a:t>2022/6/29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CD48B79-A6D3-44C6-BD1E-E09300CFD3D6}" type="slidenum">
              <a:rPr lang="zh-CN" altLang="en-US" smtClean="0"/>
              <a:t>‹#›</a:t>
            </a:fld>
            <a:endParaRPr lang="zh-CN" altLang="en-US"/>
          </a:p>
        </p:txBody>
      </p:sp>
    </p:spTree>
    <p:extLst>
      <p:ext uri="{BB962C8B-B14F-4D97-AF65-F5344CB8AC3E}">
        <p14:creationId xmlns:p14="http://schemas.microsoft.com/office/powerpoint/2010/main" val="2363875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527051" y="6381751"/>
            <a:ext cx="57573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Font typeface="Arial" pitchFamily="34" charset="0"/>
              <a:buNone/>
              <a:defRPr/>
            </a:pPr>
            <a:fld id="{A18BA003-E257-4D14-AB01-41CAFAB4B57B}" type="slidenum">
              <a:rPr lang="en-US" sz="1400" b="1" smtClean="0">
                <a:latin typeface="Sommet bold"/>
              </a:rPr>
              <a:pPr eaLnBrk="1" hangingPunct="1">
                <a:spcBef>
                  <a:spcPct val="20000"/>
                </a:spcBef>
                <a:buFont typeface="Arial" pitchFamily="34" charset="0"/>
                <a:buNone/>
                <a:defRPr/>
              </a:pPr>
              <a:t>‹#›</a:t>
            </a:fld>
            <a:endParaRPr lang="en-US" sz="1400" b="1" dirty="0">
              <a:latin typeface="Sommet bold"/>
            </a:endParaRPr>
          </a:p>
        </p:txBody>
      </p:sp>
    </p:spTree>
    <p:extLst>
      <p:ext uri="{BB962C8B-B14F-4D97-AF65-F5344CB8AC3E}">
        <p14:creationId xmlns:p14="http://schemas.microsoft.com/office/powerpoint/2010/main" val="2080627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DB6AB72-1362-4158-B579-EADB03DE9755}"/>
              </a:ext>
            </a:extLst>
          </p:cNvPr>
          <p:cNvSpPr/>
          <p:nvPr userDrawn="1"/>
        </p:nvSpPr>
        <p:spPr>
          <a:xfrm>
            <a:off x="0" y="1"/>
            <a:ext cx="12192000" cy="136524"/>
          </a:xfrm>
          <a:prstGeom prst="rect">
            <a:avLst/>
          </a:prstGeom>
          <a:solidFill>
            <a:srgbClr val="343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6">
            <a:extLst>
              <a:ext uri="{FF2B5EF4-FFF2-40B4-BE49-F238E27FC236}">
                <a16:creationId xmlns:a16="http://schemas.microsoft.com/office/drawing/2014/main" id="{84A8BD6D-3A42-4642-BECD-39000DE8E6CB}"/>
              </a:ext>
            </a:extLst>
          </p:cNvPr>
          <p:cNvSpPr>
            <a:spLocks noGrp="1"/>
          </p:cNvSpPr>
          <p:nvPr>
            <p:ph type="body" sz="quarter" idx="13" hasCustomPrompt="1"/>
          </p:nvPr>
        </p:nvSpPr>
        <p:spPr>
          <a:xfrm>
            <a:off x="1339829" y="543013"/>
            <a:ext cx="9512342" cy="588419"/>
          </a:xfrm>
        </p:spPr>
        <p:txBody>
          <a:bodyPr anchor="b"/>
          <a:lstStyle>
            <a:lvl1pPr marL="0" indent="0">
              <a:buNone/>
              <a:defRPr b="1">
                <a:solidFill>
                  <a:schemeClr val="tx1"/>
                </a:solidFill>
                <a:latin typeface="Rubik" pitchFamily="2" charset="-79"/>
                <a:ea typeface="Tahoma" panose="020B0604030504040204" pitchFamily="34" charset="0"/>
                <a:cs typeface="Rubik" pitchFamily="2" charset="-79"/>
              </a:defRPr>
            </a:lvl1pPr>
          </a:lstStyle>
          <a:p>
            <a:pPr lvl="0"/>
            <a:r>
              <a:rPr lang="en-US" dirty="0"/>
              <a:t>Add Title</a:t>
            </a:r>
          </a:p>
        </p:txBody>
      </p:sp>
      <p:sp>
        <p:nvSpPr>
          <p:cNvPr id="8" name="Slide Number Placeholder 4">
            <a:extLst>
              <a:ext uri="{FF2B5EF4-FFF2-40B4-BE49-F238E27FC236}">
                <a16:creationId xmlns:a16="http://schemas.microsoft.com/office/drawing/2014/main" id="{7A82708A-4E84-41F3-BD1C-0662C05F9FE6}"/>
              </a:ext>
            </a:extLst>
          </p:cNvPr>
          <p:cNvSpPr>
            <a:spLocks noGrp="1"/>
          </p:cNvSpPr>
          <p:nvPr>
            <p:ph type="sldNum" sz="quarter" idx="12"/>
          </p:nvPr>
        </p:nvSpPr>
        <p:spPr>
          <a:xfrm>
            <a:off x="4724400" y="6356351"/>
            <a:ext cx="2743200" cy="365125"/>
          </a:xfrm>
        </p:spPr>
        <p:txBody>
          <a:bodyPr/>
          <a:lstStyle>
            <a:lvl1pPr algn="ctr">
              <a:defRPr sz="1400" b="1">
                <a:solidFill>
                  <a:schemeClr val="accent2"/>
                </a:solidFill>
                <a:latin typeface="Rubik" pitchFamily="2" charset="-79"/>
                <a:ea typeface="Tahoma" panose="020B0604030504040204" pitchFamily="34" charset="0"/>
                <a:cs typeface="Rubik" pitchFamily="2" charset="-79"/>
              </a:defRPr>
            </a:lvl1pPr>
          </a:lstStyle>
          <a:p>
            <a:fld id="{F91FD717-4B6E-4EA7-A96E-C6EDC620079C}" type="slidenum">
              <a:rPr lang="en-US" smtClean="0"/>
              <a:pPr/>
              <a:t>‹#›</a:t>
            </a:fld>
            <a:endParaRPr lang="en-US" dirty="0"/>
          </a:p>
        </p:txBody>
      </p:sp>
    </p:spTree>
    <p:extLst>
      <p:ext uri="{BB962C8B-B14F-4D97-AF65-F5344CB8AC3E}">
        <p14:creationId xmlns:p14="http://schemas.microsoft.com/office/powerpoint/2010/main" val="79388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1" y="593367"/>
            <a:ext cx="11360799" cy="7635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1" y="1536633"/>
            <a:ext cx="11360799"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10" y="6217621"/>
            <a:ext cx="7315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22383446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dirty="0"/>
              <a:t>Title</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dirty="0"/>
              <a:t>Level 1</a:t>
            </a:r>
            <a:endParaRPr lang="zh-CN" altLang="en-US" dirty="0"/>
          </a:p>
          <a:p>
            <a:pPr lvl="1"/>
            <a:r>
              <a:rPr lang="en-US" altLang="zh-CN" dirty="0"/>
              <a:t>Level 2</a:t>
            </a:r>
            <a:endParaRPr lang="zh-CN" altLang="en-US" dirty="0"/>
          </a:p>
          <a:p>
            <a:pPr lvl="2"/>
            <a:r>
              <a:rPr lang="en-US" altLang="zh-CN" dirty="0"/>
              <a:t>Level 3</a:t>
            </a:r>
            <a:endParaRPr lang="zh-CN" altLang="en-US" dirty="0"/>
          </a:p>
          <a:p>
            <a:pPr lvl="3"/>
            <a:r>
              <a:rPr lang="en-US" altLang="zh-CN" dirty="0"/>
              <a:t>Level 4</a:t>
            </a:r>
            <a:endParaRPr lang="zh-CN" altLang="en-US" dirty="0"/>
          </a:p>
          <a:p>
            <a:pPr lvl="4"/>
            <a:r>
              <a:rPr lang="en-US" altLang="zh-CN" dirty="0"/>
              <a:t>Level 5</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D561E-7585-4521-8FD2-2178141043E9}" type="datetimeFigureOut">
              <a:rPr lang="zh-CN" altLang="en-US" smtClean="0"/>
              <a:t>2022/6/29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4C2B8-B519-4620-9BF5-835074449E9C}" type="slidenum">
              <a:rPr lang="zh-CN" altLang="en-US" smtClean="0"/>
              <a:t>‹#›</a:t>
            </a:fld>
            <a:endParaRPr lang="zh-CN" altLang="en-US"/>
          </a:p>
        </p:txBody>
      </p:sp>
    </p:spTree>
    <p:extLst>
      <p:ext uri="{BB962C8B-B14F-4D97-AF65-F5344CB8AC3E}">
        <p14:creationId xmlns:p14="http://schemas.microsoft.com/office/powerpoint/2010/main" val="996307117"/>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81" r:id="rId3"/>
    <p:sldLayoutId id="2147483680" r:id="rId4"/>
    <p:sldLayoutId id="2147483682" r:id="rId5"/>
    <p:sldLayoutId id="2147483677" r:id="rId6"/>
    <p:sldLayoutId id="2147483679" r:id="rId7"/>
    <p:sldLayoutId id="2147483683" r:id="rId8"/>
    <p:sldLayoutId id="2147483700" r:id="rId9"/>
    <p:sldLayoutId id="2147483702" r:id="rId10"/>
    <p:sldLayoutId id="2147483703" r:id="rId11"/>
    <p:sldLayoutId id="2147483704" r:id="rId12"/>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27.emf"/><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2.xml"/><Relationship Id="rId10" Type="http://schemas.openxmlformats.org/officeDocument/2006/relationships/image" Target="../media/image33.png"/><Relationship Id="rId4" Type="http://schemas.openxmlformats.org/officeDocument/2006/relationships/customXml" Target="../ink/ink2.xml"/><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0.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svg"/><Relationship Id="rId2" Type="http://schemas.openxmlformats.org/officeDocument/2006/relationships/notesSlide" Target="../notesSlides/notesSlide2.xml"/><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19" Type="http://schemas.openxmlformats.org/officeDocument/2006/relationships/image" Target="../media/image20.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8" Type="http://schemas.openxmlformats.org/officeDocument/2006/relationships/image" Target="../media/image127.emf"/><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customXml" Target="../ink/ink1.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9.emf"/></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a:extLst>
              <a:ext uri="{FF2B5EF4-FFF2-40B4-BE49-F238E27FC236}">
                <a16:creationId xmlns:a16="http://schemas.microsoft.com/office/drawing/2014/main" id="{ABFFF1EE-911C-4EAA-ADE1-AAA756EA0359}"/>
              </a:ext>
            </a:extLst>
          </p:cNvPr>
          <p:cNvSpPr txBox="1"/>
          <p:nvPr/>
        </p:nvSpPr>
        <p:spPr>
          <a:xfrm>
            <a:off x="-518562" y="1641943"/>
            <a:ext cx="13214959" cy="623248"/>
          </a:xfrm>
          <a:prstGeom prst="rect">
            <a:avLst/>
          </a:prstGeom>
          <a:noFill/>
        </p:spPr>
        <p:txBody>
          <a:bodyPr wrap="square" lIns="68580" tIns="34290" rIns="68580" bIns="34290" rtlCol="0">
            <a:spAutoFit/>
          </a:bodyPr>
          <a:lstStyle/>
          <a:p>
            <a:pPr algn="ctr" defTabSz="685800"/>
            <a:r>
              <a:rPr lang="en-US" altLang="zh-CN" sz="3600" b="1" dirty="0">
                <a:latin typeface="Rubik" pitchFamily="2" charset="-79"/>
                <a:ea typeface="Tahoma" panose="020B0604030504040204" pitchFamily="34" charset="0"/>
                <a:cs typeface="Rubik" pitchFamily="2" charset="-79"/>
                <a:sym typeface="+mn-lt"/>
              </a:rPr>
              <a:t>Efficient Personalized Maximum Biclique Search</a:t>
            </a:r>
            <a:endParaRPr lang="zh-CN" altLang="en-US" sz="3600" b="1" dirty="0">
              <a:latin typeface="Rubik" pitchFamily="2" charset="-79"/>
              <a:ea typeface="微软雅黑"/>
              <a:cs typeface="Rubik" pitchFamily="2" charset="-79"/>
              <a:sym typeface="+mn-lt"/>
            </a:endParaRPr>
          </a:p>
        </p:txBody>
      </p:sp>
      <p:sp>
        <p:nvSpPr>
          <p:cNvPr id="4" name="文本框 6">
            <a:extLst>
              <a:ext uri="{FF2B5EF4-FFF2-40B4-BE49-F238E27FC236}">
                <a16:creationId xmlns:a16="http://schemas.microsoft.com/office/drawing/2014/main" id="{3E7E95F0-79B4-4888-A9D9-9CB9C2EEB933}"/>
              </a:ext>
            </a:extLst>
          </p:cNvPr>
          <p:cNvSpPr txBox="1"/>
          <p:nvPr/>
        </p:nvSpPr>
        <p:spPr>
          <a:xfrm>
            <a:off x="1933337" y="3429000"/>
            <a:ext cx="8325316" cy="931024"/>
          </a:xfrm>
          <a:prstGeom prst="rect">
            <a:avLst/>
          </a:prstGeom>
          <a:noFill/>
        </p:spPr>
        <p:txBody>
          <a:bodyPr wrap="square" lIns="68580" tIns="34290" rIns="68580" bIns="34290" rtlCol="0">
            <a:spAutoFit/>
          </a:bodyPr>
          <a:lstStyle/>
          <a:p>
            <a:pPr algn="ctr" defTabSz="685800" eaLnBrk="0" hangingPunct="0"/>
            <a:r>
              <a:rPr lang="en-US" altLang="zh-CN" sz="2800" b="1" dirty="0">
                <a:latin typeface="Rubik" pitchFamily="2" charset="-79"/>
                <a:ea typeface="Tahoma" panose="020B0604030504040204" pitchFamily="34" charset="0"/>
                <a:cs typeface="Rubik" pitchFamily="2" charset="-79"/>
                <a:sym typeface="+mn-lt"/>
              </a:rPr>
              <a:t>Kai Wang</a:t>
            </a:r>
            <a:r>
              <a:rPr lang="en-US" altLang="zh-CN" sz="2800" dirty="0">
                <a:latin typeface="Rubik" pitchFamily="2" charset="-79"/>
                <a:ea typeface="Tahoma" panose="020B0604030504040204" pitchFamily="34" charset="0"/>
                <a:cs typeface="Rubik" pitchFamily="2" charset="-79"/>
                <a:sym typeface="+mn-lt"/>
              </a:rPr>
              <a:t>, Wenjie Zhang, </a:t>
            </a:r>
            <a:r>
              <a:rPr lang="en-US" altLang="zh-CN" sz="2800" dirty="0" err="1">
                <a:latin typeface="Rubik" pitchFamily="2" charset="-79"/>
                <a:ea typeface="Tahoma" panose="020B0604030504040204" pitchFamily="34" charset="0"/>
                <a:cs typeface="Rubik" pitchFamily="2" charset="-79"/>
                <a:sym typeface="+mn-lt"/>
              </a:rPr>
              <a:t>Xuemin</a:t>
            </a:r>
            <a:r>
              <a:rPr lang="en-US" altLang="zh-CN" sz="2800" dirty="0">
                <a:latin typeface="Rubik" pitchFamily="2" charset="-79"/>
                <a:ea typeface="Tahoma" panose="020B0604030504040204" pitchFamily="34" charset="0"/>
                <a:cs typeface="Rubik" pitchFamily="2" charset="-79"/>
                <a:sym typeface="+mn-lt"/>
              </a:rPr>
              <a:t> Lin, Lu Qin, Alexander Zhou</a:t>
            </a:r>
          </a:p>
        </p:txBody>
      </p:sp>
      <p:sp>
        <p:nvSpPr>
          <p:cNvPr id="9" name="Rectangle 5">
            <a:extLst>
              <a:ext uri="{FF2B5EF4-FFF2-40B4-BE49-F238E27FC236}">
                <a16:creationId xmlns:a16="http://schemas.microsoft.com/office/drawing/2014/main" id="{9ACDA463-21E5-4E6A-8D43-7DF20DAC02B8}"/>
              </a:ext>
            </a:extLst>
          </p:cNvPr>
          <p:cNvSpPr/>
          <p:nvPr/>
        </p:nvSpPr>
        <p:spPr>
          <a:xfrm>
            <a:off x="0" y="6721476"/>
            <a:ext cx="12192000" cy="136524"/>
          </a:xfrm>
          <a:prstGeom prst="rect">
            <a:avLst/>
          </a:prstGeom>
          <a:solidFill>
            <a:srgbClr val="343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Image result for unsw logo">
            <a:extLst>
              <a:ext uri="{FF2B5EF4-FFF2-40B4-BE49-F238E27FC236}">
                <a16:creationId xmlns:a16="http://schemas.microsoft.com/office/drawing/2014/main" id="{FDBD7135-BC7E-4AAF-9F89-2C5BFCF091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8963" y="5246043"/>
            <a:ext cx="2215376" cy="5803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uts logo">
            <a:extLst>
              <a:ext uri="{FF2B5EF4-FFF2-40B4-BE49-F238E27FC236}">
                <a16:creationId xmlns:a16="http://schemas.microsoft.com/office/drawing/2014/main" id="{AEDD7F9B-1B7E-4C37-B705-6A6094B900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0660" y="4795231"/>
            <a:ext cx="2276517" cy="12748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C7EE88A4-1F10-4B96-9008-61E4C3E7D2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1938" y="5137882"/>
            <a:ext cx="2184468" cy="699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529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84410C-7629-2D49-ADE6-910F17705310}"/>
              </a:ext>
            </a:extLst>
          </p:cNvPr>
          <p:cNvSpPr>
            <a:spLocks noGrp="1"/>
          </p:cNvSpPr>
          <p:nvPr>
            <p:ph type="body" sz="quarter" idx="10"/>
          </p:nvPr>
        </p:nvSpPr>
        <p:spPr/>
        <p:txBody>
          <a:bodyPr/>
          <a:lstStyle/>
          <a:p>
            <a:r>
              <a:rPr lang="en-US" altLang="zh-CN" dirty="0"/>
              <a:t>Personalized Maximum Biclique Search</a:t>
            </a:r>
            <a:endParaRPr lang="en-US" dirty="0">
              <a:solidFill>
                <a:srgbClr val="FC2105"/>
              </a:solidFill>
            </a:endParaRPr>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BF1545BF-795F-4434-8F65-61CA3555CAA4}"/>
                  </a:ext>
                </a:extLst>
              </p:cNvPr>
              <p:cNvSpPr/>
              <p:nvPr/>
            </p:nvSpPr>
            <p:spPr>
              <a:xfrm>
                <a:off x="903288" y="1165387"/>
                <a:ext cx="10636250" cy="1673150"/>
              </a:xfrm>
              <a:prstGeom prst="rect">
                <a:avLst/>
              </a:prstGeom>
            </p:spPr>
            <p:txBody>
              <a:bodyPr wrap="square">
                <a:spAutoFit/>
              </a:bodyPr>
              <a:lstStyle/>
              <a:p>
                <a:r>
                  <a:rPr lang="en-US" sz="2400" b="1" dirty="0"/>
                  <a:t>Personalized maximum biclique search problem: </a:t>
                </a:r>
                <a:r>
                  <a:rPr lang="en-US" altLang="zh-CN" sz="2200" dirty="0"/>
                  <a:t>Given a bipartite graph </a:t>
                </a:r>
                <a:r>
                  <a:rPr lang="en-US" altLang="zh-CN" sz="2200" i="1" dirty="0"/>
                  <a:t>G</a:t>
                </a:r>
                <a:r>
                  <a:rPr lang="en-US" altLang="zh-CN" sz="2200" dirty="0"/>
                  <a:t>, </a:t>
                </a:r>
                <a:r>
                  <a:rPr lang="en-US" altLang="zh-CN" sz="2200" b="1" dirty="0"/>
                  <a:t>a query vertex </a:t>
                </a:r>
                <a:r>
                  <a:rPr lang="en-US" altLang="zh-CN" sz="2200" b="1" i="1" dirty="0"/>
                  <a:t>q</a:t>
                </a:r>
                <a:r>
                  <a:rPr lang="en-US" altLang="zh-CN" sz="2200" dirty="0"/>
                  <a:t>, a pair of positive integers </a:t>
                </a:r>
                <a14:m>
                  <m:oMath xmlns:m="http://schemas.openxmlformats.org/officeDocument/2006/math">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𝜏</m:t>
                        </m:r>
                      </m:e>
                      <m:sub>
                        <m:r>
                          <a:rPr lang="en-US" altLang="zh-CN" sz="2200" b="0" i="1" smtClean="0">
                            <a:latin typeface="Cambria Math" panose="02040503050406030204" pitchFamily="18" charset="0"/>
                          </a:rPr>
                          <m:t>𝑢</m:t>
                        </m:r>
                      </m:sub>
                    </m:sSub>
                    <m:r>
                      <a:rPr lang="en-US" altLang="zh-CN" sz="2200" b="0" i="1" smtClean="0">
                        <a:latin typeface="Cambria Math" panose="02040503050406030204" pitchFamily="18" charset="0"/>
                      </a:rPr>
                      <m:t>, </m:t>
                    </m:r>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𝜏</m:t>
                        </m:r>
                      </m:e>
                      <m:sub>
                        <m:r>
                          <a:rPr lang="en-US" altLang="zh-CN" sz="2200" b="0" i="1" smtClean="0">
                            <a:latin typeface="Cambria Math" panose="02040503050406030204" pitchFamily="18" charset="0"/>
                          </a:rPr>
                          <m:t>𝑣</m:t>
                        </m:r>
                      </m:sub>
                    </m:sSub>
                  </m:oMath>
                </a14:m>
                <a:r>
                  <a:rPr lang="en-US" altLang="zh-CN" sz="2200" dirty="0"/>
                  <a:t>, the problem of personalized maximum biclique search aims to find the biclique </a:t>
                </a:r>
                <a14:m>
                  <m:oMath xmlns:m="http://schemas.openxmlformats.org/officeDocument/2006/math">
                    <m:sSubSup>
                      <m:sSubSupPr>
                        <m:ctrlPr>
                          <a:rPr lang="en-US" altLang="zh-CN" sz="2400" i="1">
                            <a:latin typeface="Cambria Math" panose="02040503050406030204" pitchFamily="18" charset="0"/>
                            <a:cs typeface="Times New Roman" panose="02020603050405020304" pitchFamily="18" charset="0"/>
                          </a:rPr>
                        </m:ctrlPr>
                      </m:sSubSupPr>
                      <m:e>
                        <m:r>
                          <a:rPr lang="en-US" altLang="zh-CN" sz="2400" i="1">
                            <a:latin typeface="Cambria Math" panose="02040503050406030204" pitchFamily="18" charset="0"/>
                            <a:cs typeface="Times New Roman" panose="02020603050405020304" pitchFamily="18" charset="0"/>
                          </a:rPr>
                          <m:t>𝐶</m:t>
                        </m:r>
                      </m:e>
                      <m:sub>
                        <m:sSub>
                          <m:sSubPr>
                            <m:ctrlPr>
                              <a:rPr lang="en-US" altLang="zh-CN" sz="2400" i="1">
                                <a:latin typeface="Cambria Math" panose="02040503050406030204" pitchFamily="18" charset="0"/>
                                <a:cs typeface="Times New Roman" panose="02020603050405020304" pitchFamily="18" charset="0"/>
                              </a:rPr>
                            </m:ctrlPr>
                          </m:sSubPr>
                          <m:e>
                            <m:r>
                              <a:rPr lang="zh-CN" altLang="en-US" sz="2400" i="1">
                                <a:latin typeface="Cambria Math" panose="02040503050406030204" pitchFamily="18" charset="0"/>
                                <a:cs typeface="Times New Roman" panose="02020603050405020304" pitchFamily="18" charset="0"/>
                              </a:rPr>
                              <m:t>𝜏</m:t>
                            </m:r>
                          </m:e>
                          <m:sub>
                            <m:r>
                              <a:rPr lang="en-US" altLang="zh-CN" sz="2400" i="1">
                                <a:latin typeface="Cambria Math" panose="02040503050406030204" pitchFamily="18" charset="0"/>
                                <a:cs typeface="Times New Roman" panose="02020603050405020304" pitchFamily="18" charset="0"/>
                              </a:rPr>
                              <m:t>𝑈</m:t>
                            </m:r>
                          </m:sub>
                        </m:sSub>
                        <m:r>
                          <a:rPr lang="en-US" altLang="zh-CN" sz="2400" i="1">
                            <a:latin typeface="Cambria Math" panose="02040503050406030204" pitchFamily="18" charset="0"/>
                            <a:cs typeface="Times New Roman" panose="02020603050405020304" pitchFamily="18" charset="0"/>
                          </a:rPr>
                          <m:t>,</m:t>
                        </m:r>
                        <m:sSub>
                          <m:sSubPr>
                            <m:ctrlPr>
                              <a:rPr lang="en-US" altLang="zh-CN" sz="2400" i="1">
                                <a:latin typeface="Cambria Math" panose="02040503050406030204" pitchFamily="18" charset="0"/>
                                <a:cs typeface="Times New Roman" panose="02020603050405020304" pitchFamily="18" charset="0"/>
                              </a:rPr>
                            </m:ctrlPr>
                          </m:sSubPr>
                          <m:e>
                            <m:r>
                              <a:rPr lang="zh-CN" altLang="en-US" sz="2400" i="1">
                                <a:latin typeface="Cambria Math" panose="02040503050406030204" pitchFamily="18" charset="0"/>
                                <a:cs typeface="Times New Roman" panose="02020603050405020304" pitchFamily="18" charset="0"/>
                              </a:rPr>
                              <m:t>𝜏</m:t>
                            </m:r>
                          </m:e>
                          <m:sub>
                            <m:r>
                              <a:rPr lang="en-US" altLang="zh-CN" sz="2400" i="1">
                                <a:latin typeface="Cambria Math" panose="02040503050406030204" pitchFamily="18" charset="0"/>
                                <a:cs typeface="Times New Roman" panose="02020603050405020304" pitchFamily="18" charset="0"/>
                              </a:rPr>
                              <m:t>𝐿</m:t>
                            </m:r>
                          </m:sub>
                        </m:sSub>
                      </m:sub>
                      <m:sup>
                        <m:r>
                          <a:rPr lang="en-US" altLang="zh-CN" sz="2400" i="1">
                            <a:latin typeface="Cambria Math" panose="02040503050406030204" pitchFamily="18" charset="0"/>
                            <a:cs typeface="Times New Roman" panose="02020603050405020304" pitchFamily="18" charset="0"/>
                          </a:rPr>
                          <m:t>𝑞</m:t>
                        </m:r>
                      </m:sup>
                    </m:sSubSup>
                    <m:r>
                      <a:rPr lang="en-US" altLang="zh-CN" sz="2400" i="1">
                        <a:latin typeface="Cambria Math" panose="02040503050406030204" pitchFamily="18" charset="0"/>
                        <a:cs typeface="Times New Roman" panose="02020603050405020304" pitchFamily="18" charset="0"/>
                      </a:rPr>
                      <m:t> </m:t>
                    </m:r>
                  </m:oMath>
                </a14:m>
                <a:r>
                  <a:rPr lang="en-US" altLang="zh-CN" sz="2200" dirty="0"/>
                  <a:t>containing </a:t>
                </a:r>
                <a:r>
                  <a:rPr lang="en-US" altLang="zh-CN" sz="2200" i="1" dirty="0"/>
                  <a:t>q</a:t>
                </a:r>
                <a:r>
                  <a:rPr lang="en-US" altLang="zh-CN" sz="2200" dirty="0"/>
                  <a:t> such that it has at least </a:t>
                </a:r>
                <a14:m>
                  <m:oMath xmlns:m="http://schemas.openxmlformats.org/officeDocument/2006/math">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𝜏</m:t>
                        </m:r>
                      </m:e>
                      <m:sub>
                        <m:r>
                          <a:rPr lang="en-US" altLang="zh-CN" sz="2200" i="1">
                            <a:latin typeface="Cambria Math" panose="02040503050406030204" pitchFamily="18" charset="0"/>
                          </a:rPr>
                          <m:t>𝑢</m:t>
                        </m:r>
                      </m:sub>
                    </m:sSub>
                  </m:oMath>
                </a14:m>
                <a:r>
                  <a:rPr lang="en-US" altLang="zh-CN" sz="2200" dirty="0"/>
                  <a:t> upper vertices and </a:t>
                </a:r>
                <a14:m>
                  <m:oMath xmlns:m="http://schemas.openxmlformats.org/officeDocument/2006/math">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𝜏</m:t>
                        </m:r>
                      </m:e>
                      <m:sub>
                        <m:r>
                          <a:rPr lang="en-US" altLang="zh-CN" sz="2200" i="1">
                            <a:latin typeface="Cambria Math" panose="02040503050406030204" pitchFamily="18" charset="0"/>
                          </a:rPr>
                          <m:t>𝑣</m:t>
                        </m:r>
                      </m:sub>
                    </m:sSub>
                  </m:oMath>
                </a14:m>
                <a:r>
                  <a:rPr lang="en-US" altLang="zh-CN" sz="2200" dirty="0"/>
                  <a:t> lower vertices, and </a:t>
                </a:r>
                <a14:m>
                  <m:oMath xmlns:m="http://schemas.openxmlformats.org/officeDocument/2006/math">
                    <m:sSubSup>
                      <m:sSubSupPr>
                        <m:ctrlPr>
                          <a:rPr lang="en-US" altLang="zh-CN" sz="2400" i="1">
                            <a:latin typeface="Cambria Math" panose="02040503050406030204" pitchFamily="18" charset="0"/>
                            <a:cs typeface="Times New Roman" panose="02020603050405020304" pitchFamily="18" charset="0"/>
                          </a:rPr>
                        </m:ctrlPr>
                      </m:sSubSupPr>
                      <m:e>
                        <m:r>
                          <a:rPr lang="en-US" altLang="zh-CN" sz="2400" b="0" i="1" smtClean="0">
                            <a:latin typeface="Cambria Math" panose="02040503050406030204" pitchFamily="18" charset="0"/>
                            <a:cs typeface="Times New Roman" panose="02020603050405020304" pitchFamily="18" charset="0"/>
                          </a:rPr>
                          <m:t>|</m:t>
                        </m:r>
                        <m:r>
                          <a:rPr lang="en-US" altLang="zh-CN" sz="2400" i="1">
                            <a:latin typeface="Cambria Math" panose="02040503050406030204" pitchFamily="18" charset="0"/>
                            <a:cs typeface="Times New Roman" panose="02020603050405020304" pitchFamily="18" charset="0"/>
                          </a:rPr>
                          <m:t>𝐶</m:t>
                        </m:r>
                      </m:e>
                      <m:sub>
                        <m:sSub>
                          <m:sSubPr>
                            <m:ctrlPr>
                              <a:rPr lang="en-US" altLang="zh-CN" sz="2400" i="1">
                                <a:latin typeface="Cambria Math" panose="02040503050406030204" pitchFamily="18" charset="0"/>
                                <a:cs typeface="Times New Roman" panose="02020603050405020304" pitchFamily="18" charset="0"/>
                              </a:rPr>
                            </m:ctrlPr>
                          </m:sSubPr>
                          <m:e>
                            <m:r>
                              <a:rPr lang="zh-CN" altLang="en-US" sz="2400" i="1">
                                <a:latin typeface="Cambria Math" panose="02040503050406030204" pitchFamily="18" charset="0"/>
                                <a:cs typeface="Times New Roman" panose="02020603050405020304" pitchFamily="18" charset="0"/>
                              </a:rPr>
                              <m:t>𝜏</m:t>
                            </m:r>
                          </m:e>
                          <m:sub>
                            <m:r>
                              <a:rPr lang="en-US" altLang="zh-CN" sz="2400" i="1">
                                <a:latin typeface="Cambria Math" panose="02040503050406030204" pitchFamily="18" charset="0"/>
                                <a:cs typeface="Times New Roman" panose="02020603050405020304" pitchFamily="18" charset="0"/>
                              </a:rPr>
                              <m:t>𝑈</m:t>
                            </m:r>
                          </m:sub>
                        </m:sSub>
                        <m:r>
                          <a:rPr lang="en-US" altLang="zh-CN" sz="2400" i="1">
                            <a:latin typeface="Cambria Math" panose="02040503050406030204" pitchFamily="18" charset="0"/>
                            <a:cs typeface="Times New Roman" panose="02020603050405020304" pitchFamily="18" charset="0"/>
                          </a:rPr>
                          <m:t>,</m:t>
                        </m:r>
                        <m:sSub>
                          <m:sSubPr>
                            <m:ctrlPr>
                              <a:rPr lang="en-US" altLang="zh-CN" sz="2400" i="1">
                                <a:latin typeface="Cambria Math" panose="02040503050406030204" pitchFamily="18" charset="0"/>
                                <a:cs typeface="Times New Roman" panose="02020603050405020304" pitchFamily="18" charset="0"/>
                              </a:rPr>
                            </m:ctrlPr>
                          </m:sSubPr>
                          <m:e>
                            <m:r>
                              <a:rPr lang="zh-CN" altLang="en-US" sz="2400" i="1">
                                <a:latin typeface="Cambria Math" panose="02040503050406030204" pitchFamily="18" charset="0"/>
                                <a:cs typeface="Times New Roman" panose="02020603050405020304" pitchFamily="18" charset="0"/>
                              </a:rPr>
                              <m:t>𝜏</m:t>
                            </m:r>
                          </m:e>
                          <m:sub>
                            <m:r>
                              <a:rPr lang="en-US" altLang="zh-CN" sz="2400" i="1">
                                <a:latin typeface="Cambria Math" panose="02040503050406030204" pitchFamily="18" charset="0"/>
                                <a:cs typeface="Times New Roman" panose="02020603050405020304" pitchFamily="18" charset="0"/>
                              </a:rPr>
                              <m:t>𝐿</m:t>
                            </m:r>
                          </m:sub>
                        </m:sSub>
                      </m:sub>
                      <m:sup>
                        <m:r>
                          <a:rPr lang="en-US" altLang="zh-CN" sz="2400" i="1">
                            <a:latin typeface="Cambria Math" panose="02040503050406030204" pitchFamily="18" charset="0"/>
                            <a:cs typeface="Times New Roman" panose="02020603050405020304" pitchFamily="18" charset="0"/>
                          </a:rPr>
                          <m:t>𝑞</m:t>
                        </m:r>
                      </m:sup>
                    </m:sSubSup>
                    <m:r>
                      <a:rPr lang="en-US" altLang="zh-CN" sz="2400" b="0" i="1" smtClean="0">
                        <a:latin typeface="Cambria Math" panose="02040503050406030204" pitchFamily="18" charset="0"/>
                        <a:cs typeface="Times New Roman" panose="02020603050405020304" pitchFamily="18" charset="0"/>
                      </a:rPr>
                      <m:t>|</m:t>
                    </m:r>
                  </m:oMath>
                </a14:m>
                <a:r>
                  <a:rPr lang="en-US" altLang="zh-CN" sz="2200" dirty="0"/>
                  <a:t> is maximized. </a:t>
                </a:r>
              </a:p>
            </p:txBody>
          </p:sp>
        </mc:Choice>
        <mc:Fallback xmlns="">
          <p:sp>
            <p:nvSpPr>
              <p:cNvPr id="3" name="矩形 2">
                <a:extLst>
                  <a:ext uri="{FF2B5EF4-FFF2-40B4-BE49-F238E27FC236}">
                    <a16:creationId xmlns:a16="http://schemas.microsoft.com/office/drawing/2014/main" id="{BF1545BF-795F-4434-8F65-61CA3555CAA4}"/>
                  </a:ext>
                </a:extLst>
              </p:cNvPr>
              <p:cNvSpPr>
                <a:spLocks noRot="1" noChangeAspect="1" noMove="1" noResize="1" noEditPoints="1" noAdjustHandles="1" noChangeArrowheads="1" noChangeShapeType="1" noTextEdit="1"/>
              </p:cNvSpPr>
              <p:nvPr/>
            </p:nvSpPr>
            <p:spPr>
              <a:xfrm>
                <a:off x="903288" y="1165387"/>
                <a:ext cx="10636250" cy="1673150"/>
              </a:xfrm>
              <a:prstGeom prst="rect">
                <a:avLst/>
              </a:prstGeom>
              <a:blipFill>
                <a:blip r:embed="rId3"/>
                <a:stretch>
                  <a:fillRect l="-860" t="-2545" r="-630" b="-3273"/>
                </a:stretch>
              </a:blipFill>
            </p:spPr>
            <p:txBody>
              <a:bodyPr/>
              <a:lstStyle/>
              <a:p>
                <a:r>
                  <a:rPr lang="zh-CN" altLang="en-US">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4" name="墨迹 3">
                <a:extLst>
                  <a:ext uri="{FF2B5EF4-FFF2-40B4-BE49-F238E27FC236}">
                    <a16:creationId xmlns:a16="http://schemas.microsoft.com/office/drawing/2014/main" id="{E2BBA190-AAAF-4A5B-9230-B8689473B0FC}"/>
                  </a:ext>
                </a:extLst>
              </p14:cNvPr>
              <p14:cNvContentPartPr/>
              <p14:nvPr/>
            </p14:nvContentPartPr>
            <p14:xfrm>
              <a:off x="1221840" y="684000"/>
              <a:ext cx="360" cy="360"/>
            </p14:xfrm>
          </p:contentPart>
        </mc:Choice>
        <mc:Fallback xmlns="">
          <p:pic>
            <p:nvPicPr>
              <p:cNvPr id="4" name="墨迹 3">
                <a:extLst>
                  <a:ext uri="{FF2B5EF4-FFF2-40B4-BE49-F238E27FC236}">
                    <a16:creationId xmlns:a16="http://schemas.microsoft.com/office/drawing/2014/main" id="{E2BBA190-AAAF-4A5B-9230-B8689473B0FC}"/>
                  </a:ext>
                </a:extLst>
              </p:cNvPr>
              <p:cNvPicPr/>
              <p:nvPr/>
            </p:nvPicPr>
            <p:blipFill>
              <a:blip r:embed="rId8"/>
              <a:stretch>
                <a:fillRect/>
              </a:stretch>
            </p:blipFill>
            <p:spPr>
              <a:xfrm>
                <a:off x="1212480" y="674640"/>
                <a:ext cx="19080" cy="19080"/>
              </a:xfrm>
              <a:prstGeom prst="rect">
                <a:avLst/>
              </a:prstGeom>
            </p:spPr>
          </p:pic>
        </mc:Fallback>
      </mc:AlternateContent>
      <p:sp>
        <p:nvSpPr>
          <p:cNvPr id="11" name="文本框 10">
            <a:extLst>
              <a:ext uri="{FF2B5EF4-FFF2-40B4-BE49-F238E27FC236}">
                <a16:creationId xmlns:a16="http://schemas.microsoft.com/office/drawing/2014/main" id="{BA202466-F646-47DE-9653-1592E53D9800}"/>
              </a:ext>
            </a:extLst>
          </p:cNvPr>
          <p:cNvSpPr txBox="1"/>
          <p:nvPr/>
        </p:nvSpPr>
        <p:spPr>
          <a:xfrm>
            <a:off x="961024" y="6315482"/>
            <a:ext cx="10366203" cy="492443"/>
          </a:xfrm>
          <a:prstGeom prst="rect">
            <a:avLst/>
          </a:prstGeom>
          <a:noFill/>
        </p:spPr>
        <p:txBody>
          <a:bodyPr wrap="square">
            <a:spAutoFit/>
          </a:bodyPr>
          <a:lstStyle/>
          <a:p>
            <a:r>
              <a:rPr lang="en-US" altLang="zh-CN" sz="1200" dirty="0" err="1">
                <a:solidFill>
                  <a:schemeClr val="bg1">
                    <a:lumMod val="65000"/>
                  </a:schemeClr>
                </a:solidFill>
              </a:rPr>
              <a:t>Lyu</a:t>
            </a:r>
            <a:r>
              <a:rPr lang="en-US" altLang="zh-CN" sz="1200" dirty="0">
                <a:solidFill>
                  <a:schemeClr val="bg1">
                    <a:lumMod val="65000"/>
                  </a:schemeClr>
                </a:solidFill>
              </a:rPr>
              <a:t> B, et al. Maximum </a:t>
            </a:r>
            <a:r>
              <a:rPr lang="en-US" altLang="zh-CN" sz="1200" dirty="0" err="1">
                <a:solidFill>
                  <a:schemeClr val="bg1">
                    <a:lumMod val="65000"/>
                  </a:schemeClr>
                </a:solidFill>
              </a:rPr>
              <a:t>Biclique</a:t>
            </a:r>
            <a:r>
              <a:rPr lang="en-US" altLang="zh-CN" sz="1200" dirty="0">
                <a:solidFill>
                  <a:schemeClr val="bg1">
                    <a:lumMod val="65000"/>
                  </a:schemeClr>
                </a:solidFill>
              </a:rPr>
              <a:t> Search at Billion Scale[J]. Proc. VLDB Endow., 2020, 13(9): 1359-1372.  [Best paper runner-up award in VLDB 2020]</a:t>
            </a:r>
          </a:p>
          <a:p>
            <a:endParaRPr lang="zh-CN" altLang="en-US" sz="1400" dirty="0">
              <a:solidFill>
                <a:schemeClr val="bg1">
                  <a:lumMod val="65000"/>
                </a:schemeClr>
              </a:solidFill>
            </a:endParaRPr>
          </a:p>
        </p:txBody>
      </p:sp>
      <p:pic>
        <p:nvPicPr>
          <p:cNvPr id="172" name="图片 171">
            <a:extLst>
              <a:ext uri="{FF2B5EF4-FFF2-40B4-BE49-F238E27FC236}">
                <a16:creationId xmlns:a16="http://schemas.microsoft.com/office/drawing/2014/main" id="{4FEAD810-3FF3-4A25-837D-F5C71E551181}"/>
              </a:ext>
            </a:extLst>
          </p:cNvPr>
          <p:cNvPicPr>
            <a:picLocks noChangeAspect="1"/>
          </p:cNvPicPr>
          <p:nvPr/>
        </p:nvPicPr>
        <p:blipFill rotWithShape="1">
          <a:blip r:embed="rId9"/>
          <a:srcRect r="32991"/>
          <a:stretch/>
        </p:blipFill>
        <p:spPr>
          <a:xfrm>
            <a:off x="188961" y="3090022"/>
            <a:ext cx="7983490" cy="2844489"/>
          </a:xfrm>
          <a:prstGeom prst="rect">
            <a:avLst/>
          </a:prstGeom>
        </p:spPr>
      </p:pic>
      <p:pic>
        <p:nvPicPr>
          <p:cNvPr id="174" name="图片 173">
            <a:extLst>
              <a:ext uri="{FF2B5EF4-FFF2-40B4-BE49-F238E27FC236}">
                <a16:creationId xmlns:a16="http://schemas.microsoft.com/office/drawing/2014/main" id="{42D8942F-40C2-402F-862D-A5EED27C5575}"/>
              </a:ext>
            </a:extLst>
          </p:cNvPr>
          <p:cNvPicPr>
            <a:picLocks noChangeAspect="1"/>
          </p:cNvPicPr>
          <p:nvPr/>
        </p:nvPicPr>
        <p:blipFill rotWithShape="1">
          <a:blip r:embed="rId10"/>
          <a:srcRect r="11437"/>
          <a:stretch/>
        </p:blipFill>
        <p:spPr>
          <a:xfrm>
            <a:off x="8196316" y="3088088"/>
            <a:ext cx="3806723" cy="2844489"/>
          </a:xfrm>
          <a:prstGeom prst="rect">
            <a:avLst/>
          </a:prstGeom>
        </p:spPr>
      </p:pic>
    </p:spTree>
    <p:extLst>
      <p:ext uri="{BB962C8B-B14F-4D97-AF65-F5344CB8AC3E}">
        <p14:creationId xmlns:p14="http://schemas.microsoft.com/office/powerpoint/2010/main" val="1860472162"/>
      </p:ext>
    </p:extLst>
  </p:cSld>
  <p:clrMapOvr>
    <a:masterClrMapping/>
  </p:clrMapOvr>
  <mc:AlternateContent xmlns:mc="http://schemas.openxmlformats.org/markup-compatibility/2006" xmlns:p14="http://schemas.microsoft.com/office/powerpoint/2010/main">
    <mc:Choice Requires="p14">
      <p:transition spd="slow" p14:dur="2000" advTm="93502"/>
    </mc:Choice>
    <mc:Fallback xmlns="">
      <p:transition spd="slow" advTm="9350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21BD24B4-ADEB-E54D-A44D-937A7497A179}"/>
              </a:ext>
            </a:extLst>
          </p:cNvPr>
          <p:cNvSpPr txBox="1">
            <a:spLocks/>
          </p:cNvSpPr>
          <p:nvPr/>
        </p:nvSpPr>
        <p:spPr>
          <a:xfrm>
            <a:off x="4569964" y="3000377"/>
            <a:ext cx="3459683"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spcAft>
                <a:spcPts val="1200"/>
              </a:spcAft>
            </a:pPr>
            <a:r>
              <a:rPr lang="en-US" altLang="zh-CN" dirty="0"/>
              <a:t>Solutions</a:t>
            </a:r>
          </a:p>
        </p:txBody>
      </p:sp>
    </p:spTree>
    <p:extLst>
      <p:ext uri="{BB962C8B-B14F-4D97-AF65-F5344CB8AC3E}">
        <p14:creationId xmlns:p14="http://schemas.microsoft.com/office/powerpoint/2010/main" val="1084289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67AB0386-8157-4F64-AF52-C08B346B87A6}"/>
              </a:ext>
            </a:extLst>
          </p:cNvPr>
          <p:cNvSpPr>
            <a:spLocks noGrp="1"/>
          </p:cNvSpPr>
          <p:nvPr>
            <p:ph type="body" sz="quarter" idx="10"/>
          </p:nvPr>
        </p:nvSpPr>
        <p:spPr/>
        <p:txBody>
          <a:bodyPr>
            <a:normAutofit/>
          </a:bodyPr>
          <a:lstStyle/>
          <a:p>
            <a:r>
              <a:rPr lang="en-US" dirty="0"/>
              <a:t>The </a:t>
            </a:r>
            <a:r>
              <a:rPr lang="en-US" dirty="0" err="1"/>
              <a:t>branch&amp;bound</a:t>
            </a:r>
            <a:r>
              <a:rPr lang="en-US" dirty="0"/>
              <a:t> framework</a:t>
            </a:r>
            <a:endParaRPr lang="en-AU" dirty="0"/>
          </a:p>
        </p:txBody>
      </p:sp>
      <p:pic>
        <p:nvPicPr>
          <p:cNvPr id="10" name="Picture 4" descr="A picture containing clock&#10;&#10;Description automatically generated">
            <a:extLst>
              <a:ext uri="{FF2B5EF4-FFF2-40B4-BE49-F238E27FC236}">
                <a16:creationId xmlns:a16="http://schemas.microsoft.com/office/drawing/2014/main" id="{65191D3D-ACA8-4A75-B44C-949EB97DD6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694" y="2161234"/>
            <a:ext cx="7089988" cy="2730499"/>
          </a:xfrm>
          <a:prstGeom prst="rect">
            <a:avLst/>
          </a:prstGeom>
        </p:spPr>
      </p:pic>
      <p:pic>
        <p:nvPicPr>
          <p:cNvPr id="11" name="Picture 7" descr="A picture containing knife&#10;&#10;Description automatically generated">
            <a:extLst>
              <a:ext uri="{FF2B5EF4-FFF2-40B4-BE49-F238E27FC236}">
                <a16:creationId xmlns:a16="http://schemas.microsoft.com/office/drawing/2014/main" id="{92E063C4-423E-4EFC-BCCE-C85092C770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3665" y="2633408"/>
            <a:ext cx="2194423" cy="971701"/>
          </a:xfrm>
          <a:prstGeom prst="rect">
            <a:avLst/>
          </a:prstGeom>
        </p:spPr>
      </p:pic>
      <p:sp>
        <p:nvSpPr>
          <p:cNvPr id="13" name="文本占位符 5">
            <a:extLst>
              <a:ext uri="{FF2B5EF4-FFF2-40B4-BE49-F238E27FC236}">
                <a16:creationId xmlns:a16="http://schemas.microsoft.com/office/drawing/2014/main" id="{055B6ECD-8463-4640-8081-040DF4D5EEFD}"/>
              </a:ext>
            </a:extLst>
          </p:cNvPr>
          <p:cNvSpPr txBox="1">
            <a:spLocks/>
          </p:cNvSpPr>
          <p:nvPr/>
        </p:nvSpPr>
        <p:spPr>
          <a:xfrm>
            <a:off x="428070" y="6377869"/>
            <a:ext cx="11516836" cy="480131"/>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400"/>
              </a:spcBef>
              <a:buFont typeface="Arial" panose="020B0604020202020204" pitchFamily="34" charset="0"/>
              <a:buNone/>
              <a:defRPr sz="1600" i="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400" dirty="0"/>
              <a:t>Yun Zhang, Charles A Phillips, Gary L Rogers, Erich J Baker, Elissa J </a:t>
            </a:r>
            <a:r>
              <a:rPr lang="en-US" altLang="zh-CN" sz="1400" dirty="0" err="1"/>
              <a:t>Chesler</a:t>
            </a:r>
            <a:r>
              <a:rPr lang="en-US" altLang="zh-CN" sz="1400" dirty="0"/>
              <a:t>, and Michael A Langston. 2014. On finding bicliques in bipartite graphs: a novel algorithm and its application to the integration of diverse biological data types. BMC bioinformatics 15,1(2014),110.</a:t>
            </a:r>
            <a:endParaRPr lang="zh-CN" altLang="en-US" sz="1400" dirty="0"/>
          </a:p>
        </p:txBody>
      </p:sp>
      <p:sp>
        <p:nvSpPr>
          <p:cNvPr id="7" name="文本框 6">
            <a:extLst>
              <a:ext uri="{FF2B5EF4-FFF2-40B4-BE49-F238E27FC236}">
                <a16:creationId xmlns:a16="http://schemas.microsoft.com/office/drawing/2014/main" id="{7DA2D409-32B4-46AF-9B83-6363FCA7A6CE}"/>
              </a:ext>
            </a:extLst>
          </p:cNvPr>
          <p:cNvSpPr txBox="1"/>
          <p:nvPr/>
        </p:nvSpPr>
        <p:spPr>
          <a:xfrm>
            <a:off x="888682" y="1127323"/>
            <a:ext cx="8621077" cy="369332"/>
          </a:xfrm>
          <a:prstGeom prst="rect">
            <a:avLst/>
          </a:prstGeom>
          <a:noFill/>
        </p:spPr>
        <p:txBody>
          <a:bodyPr wrap="square">
            <a:spAutoFit/>
          </a:bodyPr>
          <a:lstStyle/>
          <a:p>
            <a:r>
              <a:rPr lang="en-US" altLang="zh-CN" dirty="0"/>
              <a:t>The </a:t>
            </a:r>
            <a:r>
              <a:rPr lang="en-US" altLang="zh-CN" dirty="0" err="1"/>
              <a:t>branch&amp;bound</a:t>
            </a:r>
            <a:r>
              <a:rPr lang="en-US" altLang="zh-CN" dirty="0"/>
              <a:t> framework for solving biclique search problems:</a:t>
            </a:r>
            <a:endParaRPr lang="en-AU" altLang="zh-CN" dirty="0"/>
          </a:p>
        </p:txBody>
      </p:sp>
    </p:spTree>
    <p:extLst>
      <p:ext uri="{BB962C8B-B14F-4D97-AF65-F5344CB8AC3E}">
        <p14:creationId xmlns:p14="http://schemas.microsoft.com/office/powerpoint/2010/main" val="350335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67AB0386-8157-4F64-AF52-C08B346B87A6}"/>
              </a:ext>
            </a:extLst>
          </p:cNvPr>
          <p:cNvSpPr>
            <a:spLocks noGrp="1"/>
          </p:cNvSpPr>
          <p:nvPr>
            <p:ph type="body" sz="quarter" idx="10"/>
          </p:nvPr>
        </p:nvSpPr>
        <p:spPr/>
        <p:txBody>
          <a:bodyPr/>
          <a:lstStyle/>
          <a:p>
            <a:r>
              <a:rPr lang="en-US" dirty="0"/>
              <a:t>Baseline - The online algorithms PMBC-OL &amp; PMBC-OL*</a:t>
            </a:r>
            <a:endParaRPr lang="en-AU" dirty="0"/>
          </a:p>
        </p:txBody>
      </p:sp>
      <p:sp>
        <p:nvSpPr>
          <p:cNvPr id="12" name="文本框 11">
            <a:extLst>
              <a:ext uri="{FF2B5EF4-FFF2-40B4-BE49-F238E27FC236}">
                <a16:creationId xmlns:a16="http://schemas.microsoft.com/office/drawing/2014/main" id="{9D2C480A-42C3-D545-9C65-6BE5A0CA9D95}"/>
              </a:ext>
            </a:extLst>
          </p:cNvPr>
          <p:cNvSpPr txBox="1"/>
          <p:nvPr/>
        </p:nvSpPr>
        <p:spPr>
          <a:xfrm>
            <a:off x="992982" y="1232732"/>
            <a:ext cx="10387012" cy="1015663"/>
          </a:xfrm>
          <a:prstGeom prst="rect">
            <a:avLst/>
          </a:prstGeom>
          <a:noFill/>
        </p:spPr>
        <p:txBody>
          <a:bodyPr wrap="square">
            <a:spAutoFit/>
          </a:bodyPr>
          <a:lstStyle/>
          <a:p>
            <a:pPr marL="285750" indent="-285750">
              <a:buClr>
                <a:srgbClr val="002B91"/>
              </a:buClr>
              <a:buSzPct val="80000"/>
              <a:buFont typeface="Wingdings" charset="2"/>
              <a:buChar char="n"/>
            </a:pPr>
            <a:r>
              <a:rPr lang="en-US" altLang="zh-CN" sz="2000" b="1" dirty="0"/>
              <a:t>PMBC-OL - Idea</a:t>
            </a:r>
            <a:r>
              <a:rPr lang="en-US" altLang="zh-CN" sz="2000" dirty="0"/>
              <a:t>: shrink the search space according to the query vertex and then apply the state-of-the-art maximum biclique search algorithm (based on the </a:t>
            </a:r>
            <a:r>
              <a:rPr lang="en-US" altLang="zh-CN" sz="2000" dirty="0" err="1"/>
              <a:t>branch&amp;bound</a:t>
            </a:r>
            <a:r>
              <a:rPr lang="en-US" altLang="zh-CN" sz="2000" dirty="0"/>
              <a:t> framework) in VLDB 2020.</a:t>
            </a:r>
          </a:p>
        </p:txBody>
      </p:sp>
      <p:sp>
        <p:nvSpPr>
          <p:cNvPr id="17" name="文本框 16">
            <a:extLst>
              <a:ext uri="{FF2B5EF4-FFF2-40B4-BE49-F238E27FC236}">
                <a16:creationId xmlns:a16="http://schemas.microsoft.com/office/drawing/2014/main" id="{A8AA9AFB-BEBD-493C-BDB0-0CB24F18C4B2}"/>
              </a:ext>
            </a:extLst>
          </p:cNvPr>
          <p:cNvSpPr txBox="1"/>
          <p:nvPr/>
        </p:nvSpPr>
        <p:spPr>
          <a:xfrm>
            <a:off x="1118394" y="2405966"/>
            <a:ext cx="10261600" cy="646331"/>
          </a:xfrm>
          <a:prstGeom prst="rect">
            <a:avLst/>
          </a:prstGeom>
          <a:noFill/>
        </p:spPr>
        <p:txBody>
          <a:bodyPr wrap="square">
            <a:spAutoFit/>
          </a:bodyPr>
          <a:lstStyle/>
          <a:p>
            <a:r>
              <a:rPr lang="en-US" altLang="zh-CN" b="1" dirty="0"/>
              <a:t>Two-hop subgraph</a:t>
            </a:r>
            <a:r>
              <a:rPr lang="en-US" altLang="zh-CN" dirty="0"/>
              <a:t>: </a:t>
            </a:r>
            <a:r>
              <a:rPr lang="zh-CN" altLang="en-US" dirty="0"/>
              <a:t>Given a bipartite graph G and a query vertex q, the two-hop subgraph of q, denoted by </a:t>
            </a:r>
            <a:r>
              <a:rPr lang="en-US" altLang="zh-CN" dirty="0"/>
              <a:t>H</a:t>
            </a:r>
            <a:r>
              <a:rPr lang="en-US" altLang="zh-CN" baseline="-25000" dirty="0"/>
              <a:t>q</a:t>
            </a:r>
            <a:r>
              <a:rPr lang="zh-CN" altLang="en-US" dirty="0"/>
              <a:t>, is the subgraph induced by the one-hop and two-hop neighbors of q. </a:t>
            </a:r>
          </a:p>
        </p:txBody>
      </p: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02C248C5-590B-4A8A-B8FC-3C5348667B7B}"/>
                  </a:ext>
                </a:extLst>
              </p:cNvPr>
              <p:cNvSpPr txBox="1"/>
              <p:nvPr/>
            </p:nvSpPr>
            <p:spPr>
              <a:xfrm>
                <a:off x="1118393" y="3208735"/>
                <a:ext cx="10544871" cy="746999"/>
              </a:xfrm>
              <a:prstGeom prst="rect">
                <a:avLst/>
              </a:prstGeom>
              <a:noFill/>
            </p:spPr>
            <p:txBody>
              <a:bodyPr wrap="square">
                <a:spAutoFit/>
              </a:bodyPr>
              <a:lstStyle/>
              <a:p>
                <a:r>
                  <a:rPr lang="en-US" altLang="zh-CN" b="1" dirty="0"/>
                  <a:t>Lemma</a:t>
                </a:r>
                <a:r>
                  <a:rPr lang="en-US" altLang="zh-CN" dirty="0"/>
                  <a:t>: </a:t>
                </a:r>
                <a:r>
                  <a:rPr lang="zh-CN" altLang="en-US" dirty="0"/>
                  <a:t>Given a bipartite graph G, a query vertex q, and size constraints </a:t>
                </a:r>
                <a14:m>
                  <m:oMath xmlns:m="http://schemas.openxmlformats.org/officeDocument/2006/math">
                    <m:sSub>
                      <m:sSubPr>
                        <m:ctrlPr>
                          <a:rPr lang="en-US" altLang="zh-CN" sz="1800" i="1" smtClean="0">
                            <a:latin typeface="Cambria Math" panose="02040503050406030204" pitchFamily="18" charset="0"/>
                            <a:cs typeface="Times New Roman" panose="02020603050405020304" pitchFamily="18" charset="0"/>
                          </a:rPr>
                        </m:ctrlPr>
                      </m:sSubPr>
                      <m:e>
                        <m:r>
                          <a:rPr lang="zh-CN" altLang="en-US" sz="1800" i="1">
                            <a:latin typeface="Cambria Math" panose="02040503050406030204" pitchFamily="18" charset="0"/>
                            <a:cs typeface="Times New Roman" panose="02020603050405020304" pitchFamily="18" charset="0"/>
                          </a:rPr>
                          <m:t>𝜏</m:t>
                        </m:r>
                      </m:e>
                      <m:sub>
                        <m:r>
                          <a:rPr lang="en-US" altLang="zh-CN" sz="1800" i="1">
                            <a:latin typeface="Cambria Math" panose="02040503050406030204" pitchFamily="18" charset="0"/>
                            <a:cs typeface="Times New Roman" panose="02020603050405020304" pitchFamily="18" charset="0"/>
                          </a:rPr>
                          <m:t>𝑈</m:t>
                        </m:r>
                      </m:sub>
                    </m:sSub>
                    <m:r>
                      <a:rPr lang="en-US" altLang="zh-CN" sz="1800" i="1">
                        <a:latin typeface="Cambria Math" panose="02040503050406030204" pitchFamily="18" charset="0"/>
                        <a:cs typeface="Times New Roman" panose="02020603050405020304" pitchFamily="18" charset="0"/>
                      </a:rPr>
                      <m:t> </m:t>
                    </m:r>
                  </m:oMath>
                </a14:m>
                <a:r>
                  <a:rPr lang="zh-CN" altLang="en-US" dirty="0"/>
                  <a:t>and </a:t>
                </a:r>
                <a14:m>
                  <m:oMath xmlns:m="http://schemas.openxmlformats.org/officeDocument/2006/math">
                    <m:sSub>
                      <m:sSubPr>
                        <m:ctrlPr>
                          <a:rPr lang="en-US" altLang="zh-CN" i="1">
                            <a:latin typeface="Cambria Math" panose="02040503050406030204" pitchFamily="18" charset="0"/>
                            <a:cs typeface="Times New Roman" panose="02020603050405020304" pitchFamily="18" charset="0"/>
                          </a:rPr>
                        </m:ctrlPr>
                      </m:sSubPr>
                      <m:e>
                        <m:r>
                          <a:rPr lang="zh-CN" altLang="en-US" i="1">
                            <a:latin typeface="Cambria Math" panose="02040503050406030204" pitchFamily="18" charset="0"/>
                            <a:cs typeface="Times New Roman" panose="02020603050405020304" pitchFamily="18" charset="0"/>
                          </a:rPr>
                          <m:t>𝜏</m:t>
                        </m:r>
                      </m:e>
                      <m:sub>
                        <m:r>
                          <a:rPr lang="en-US" altLang="zh-CN" i="1">
                            <a:latin typeface="Cambria Math" panose="02040503050406030204" pitchFamily="18" charset="0"/>
                            <a:cs typeface="Times New Roman" panose="02020603050405020304" pitchFamily="18" charset="0"/>
                          </a:rPr>
                          <m:t>𝐿</m:t>
                        </m:r>
                      </m:sub>
                    </m:sSub>
                  </m:oMath>
                </a14:m>
                <a:r>
                  <a:rPr lang="zh-CN" altLang="en-US" dirty="0"/>
                  <a:t>, </a:t>
                </a:r>
                <a:r>
                  <a:rPr lang="en-US" altLang="zh-CN" dirty="0"/>
                  <a:t>|</a:t>
                </a:r>
                <a14:m>
                  <m:oMath xmlns:m="http://schemas.openxmlformats.org/officeDocument/2006/math">
                    <m:sSubSup>
                      <m:sSubSupPr>
                        <m:ctrlPr>
                          <a:rPr lang="en-US" altLang="zh-CN" i="1">
                            <a:latin typeface="Cambria Math" panose="02040503050406030204" pitchFamily="18" charset="0"/>
                            <a:cs typeface="Times New Roman" panose="02020603050405020304" pitchFamily="18" charset="0"/>
                          </a:rPr>
                        </m:ctrlPr>
                      </m:sSubSupPr>
                      <m:e>
                        <m:r>
                          <a:rPr lang="en-US" altLang="zh-CN" i="1">
                            <a:latin typeface="Cambria Math" panose="02040503050406030204" pitchFamily="18" charset="0"/>
                            <a:cs typeface="Times New Roman" panose="02020603050405020304" pitchFamily="18" charset="0"/>
                          </a:rPr>
                          <m:t>𝐶</m:t>
                        </m:r>
                      </m:e>
                      <m:sub>
                        <m:sSub>
                          <m:sSubPr>
                            <m:ctrlPr>
                              <a:rPr lang="en-US" altLang="zh-CN" i="1">
                                <a:latin typeface="Cambria Math" panose="02040503050406030204" pitchFamily="18" charset="0"/>
                                <a:cs typeface="Times New Roman" panose="02020603050405020304" pitchFamily="18" charset="0"/>
                              </a:rPr>
                            </m:ctrlPr>
                          </m:sSubPr>
                          <m:e>
                            <m:r>
                              <a:rPr lang="zh-CN" altLang="en-US" i="1">
                                <a:latin typeface="Cambria Math" panose="02040503050406030204" pitchFamily="18" charset="0"/>
                                <a:cs typeface="Times New Roman" panose="02020603050405020304" pitchFamily="18" charset="0"/>
                              </a:rPr>
                              <m:t>𝜏</m:t>
                            </m:r>
                          </m:e>
                          <m:sub>
                            <m:r>
                              <a:rPr lang="en-US" altLang="zh-CN" i="1">
                                <a:latin typeface="Cambria Math" panose="02040503050406030204" pitchFamily="18" charset="0"/>
                                <a:cs typeface="Times New Roman" panose="02020603050405020304" pitchFamily="18" charset="0"/>
                              </a:rPr>
                              <m:t>𝑈</m:t>
                            </m:r>
                          </m:sub>
                        </m:sSub>
                        <m:r>
                          <a:rPr lang="en-US" altLang="zh-CN" i="1">
                            <a:latin typeface="Cambria Math" panose="02040503050406030204" pitchFamily="18" charset="0"/>
                            <a:cs typeface="Times New Roman" panose="02020603050405020304" pitchFamily="18" charset="0"/>
                          </a:rPr>
                          <m:t>,</m:t>
                        </m:r>
                        <m:sSub>
                          <m:sSubPr>
                            <m:ctrlPr>
                              <a:rPr lang="en-US" altLang="zh-CN" i="1">
                                <a:latin typeface="Cambria Math" panose="02040503050406030204" pitchFamily="18" charset="0"/>
                                <a:cs typeface="Times New Roman" panose="02020603050405020304" pitchFamily="18" charset="0"/>
                              </a:rPr>
                            </m:ctrlPr>
                          </m:sSubPr>
                          <m:e>
                            <m:r>
                              <a:rPr lang="zh-CN" altLang="en-US" i="1">
                                <a:latin typeface="Cambria Math" panose="02040503050406030204" pitchFamily="18" charset="0"/>
                                <a:cs typeface="Times New Roman" panose="02020603050405020304" pitchFamily="18" charset="0"/>
                              </a:rPr>
                              <m:t>𝜏</m:t>
                            </m:r>
                          </m:e>
                          <m:sub>
                            <m:r>
                              <a:rPr lang="en-US" altLang="zh-CN" i="1">
                                <a:latin typeface="Cambria Math" panose="02040503050406030204" pitchFamily="18" charset="0"/>
                                <a:cs typeface="Times New Roman" panose="02020603050405020304" pitchFamily="18" charset="0"/>
                              </a:rPr>
                              <m:t>𝐿</m:t>
                            </m:r>
                          </m:sub>
                        </m:sSub>
                      </m:sub>
                      <m:sup>
                        <m:r>
                          <a:rPr lang="en-US" altLang="zh-CN" i="1">
                            <a:latin typeface="Cambria Math" panose="02040503050406030204" pitchFamily="18" charset="0"/>
                            <a:cs typeface="Times New Roman" panose="02020603050405020304" pitchFamily="18" charset="0"/>
                          </a:rPr>
                          <m:t>𝑞</m:t>
                        </m:r>
                      </m:sup>
                    </m:sSubSup>
                  </m:oMath>
                </a14:m>
                <a:r>
                  <a:rPr lang="en-US" altLang="zh-CN" dirty="0"/>
                  <a:t>| </a:t>
                </a:r>
                <a:r>
                  <a:rPr lang="zh-CN" altLang="en-US" dirty="0"/>
                  <a:t>= </a:t>
                </a:r>
                <a:r>
                  <a:rPr lang="en-US" altLang="zh-CN" dirty="0"/>
                  <a:t>|</a:t>
                </a:r>
                <a14:m>
                  <m:oMath xmlns:m="http://schemas.openxmlformats.org/officeDocument/2006/math">
                    <m:sSup>
                      <m:sSupPr>
                        <m:ctrlPr>
                          <a:rPr lang="en-US" altLang="zh-CN" i="1">
                            <a:latin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𝐶</m:t>
                        </m:r>
                      </m:e>
                      <m:sup>
                        <m:r>
                          <a:rPr lang="en-US" altLang="zh-CN" b="0" i="1" smtClean="0">
                            <a:latin typeface="Cambria Math" panose="02040503050406030204" pitchFamily="18" charset="0"/>
                            <a:cs typeface="Times New Roman" panose="02020603050405020304" pitchFamily="18" charset="0"/>
                          </a:rPr>
                          <m:t>∗</m:t>
                        </m:r>
                      </m:sup>
                    </m:sSup>
                  </m:oMath>
                </a14:m>
                <a:r>
                  <a:rPr lang="en-US" altLang="zh-CN" dirty="0"/>
                  <a:t>|</a:t>
                </a:r>
                <a:r>
                  <a:rPr lang="zh-CN" altLang="en-US" dirty="0"/>
                  <a:t>, where </a:t>
                </a:r>
                <a14:m>
                  <m:oMath xmlns:m="http://schemas.openxmlformats.org/officeDocument/2006/math">
                    <m:sSubSup>
                      <m:sSubSupPr>
                        <m:ctrlPr>
                          <a:rPr lang="en-US" altLang="zh-CN" i="1">
                            <a:latin typeface="Cambria Math" panose="02040503050406030204" pitchFamily="18" charset="0"/>
                            <a:cs typeface="Times New Roman" panose="02020603050405020304" pitchFamily="18" charset="0"/>
                          </a:rPr>
                        </m:ctrlPr>
                      </m:sSubSupPr>
                      <m:e>
                        <m:r>
                          <a:rPr lang="en-US" altLang="zh-CN" i="1">
                            <a:latin typeface="Cambria Math" panose="02040503050406030204" pitchFamily="18" charset="0"/>
                            <a:cs typeface="Times New Roman" panose="02020603050405020304" pitchFamily="18" charset="0"/>
                          </a:rPr>
                          <m:t>𝐶</m:t>
                        </m:r>
                      </m:e>
                      <m:sub>
                        <m:sSub>
                          <m:sSubPr>
                            <m:ctrlPr>
                              <a:rPr lang="en-US" altLang="zh-CN" i="1">
                                <a:latin typeface="Cambria Math" panose="02040503050406030204" pitchFamily="18" charset="0"/>
                                <a:cs typeface="Times New Roman" panose="02020603050405020304" pitchFamily="18" charset="0"/>
                              </a:rPr>
                            </m:ctrlPr>
                          </m:sSubPr>
                          <m:e>
                            <m:r>
                              <a:rPr lang="zh-CN" altLang="en-US" i="1">
                                <a:latin typeface="Cambria Math" panose="02040503050406030204" pitchFamily="18" charset="0"/>
                                <a:cs typeface="Times New Roman" panose="02020603050405020304" pitchFamily="18" charset="0"/>
                              </a:rPr>
                              <m:t>𝜏</m:t>
                            </m:r>
                          </m:e>
                          <m:sub>
                            <m:r>
                              <a:rPr lang="en-US" altLang="zh-CN" i="1">
                                <a:latin typeface="Cambria Math" panose="02040503050406030204" pitchFamily="18" charset="0"/>
                                <a:cs typeface="Times New Roman" panose="02020603050405020304" pitchFamily="18" charset="0"/>
                              </a:rPr>
                              <m:t>𝑈</m:t>
                            </m:r>
                          </m:sub>
                        </m:sSub>
                        <m:r>
                          <a:rPr lang="en-US" altLang="zh-CN" i="1">
                            <a:latin typeface="Cambria Math" panose="02040503050406030204" pitchFamily="18" charset="0"/>
                            <a:cs typeface="Times New Roman" panose="02020603050405020304" pitchFamily="18" charset="0"/>
                          </a:rPr>
                          <m:t>,</m:t>
                        </m:r>
                        <m:sSub>
                          <m:sSubPr>
                            <m:ctrlPr>
                              <a:rPr lang="en-US" altLang="zh-CN" i="1">
                                <a:latin typeface="Cambria Math" panose="02040503050406030204" pitchFamily="18" charset="0"/>
                                <a:cs typeface="Times New Roman" panose="02020603050405020304" pitchFamily="18" charset="0"/>
                              </a:rPr>
                            </m:ctrlPr>
                          </m:sSubPr>
                          <m:e>
                            <m:r>
                              <a:rPr lang="zh-CN" altLang="en-US" i="1">
                                <a:latin typeface="Cambria Math" panose="02040503050406030204" pitchFamily="18" charset="0"/>
                                <a:cs typeface="Times New Roman" panose="02020603050405020304" pitchFamily="18" charset="0"/>
                              </a:rPr>
                              <m:t>𝜏</m:t>
                            </m:r>
                          </m:e>
                          <m:sub>
                            <m:r>
                              <a:rPr lang="en-US" altLang="zh-CN" i="1">
                                <a:latin typeface="Cambria Math" panose="02040503050406030204" pitchFamily="18" charset="0"/>
                                <a:cs typeface="Times New Roman" panose="02020603050405020304" pitchFamily="18" charset="0"/>
                              </a:rPr>
                              <m:t>𝐿</m:t>
                            </m:r>
                          </m:sub>
                        </m:sSub>
                      </m:sub>
                      <m:sup>
                        <m:r>
                          <a:rPr lang="en-US" altLang="zh-CN" i="1">
                            <a:latin typeface="Cambria Math" panose="02040503050406030204" pitchFamily="18" charset="0"/>
                            <a:cs typeface="Times New Roman" panose="02020603050405020304" pitchFamily="18" charset="0"/>
                          </a:rPr>
                          <m:t>𝑞</m:t>
                        </m:r>
                      </m:sup>
                    </m:sSubSup>
                    <m:r>
                      <a:rPr lang="en-US" altLang="zh-CN" i="1">
                        <a:latin typeface="Cambria Math" panose="02040503050406030204" pitchFamily="18" charset="0"/>
                        <a:cs typeface="Times New Roman" panose="02020603050405020304" pitchFamily="18" charset="0"/>
                      </a:rPr>
                      <m:t> </m:t>
                    </m:r>
                  </m:oMath>
                </a14:m>
                <a:r>
                  <a:rPr lang="zh-CN" altLang="en-US" dirty="0"/>
                  <a:t>is the personalized maximum biclique in G, and </a:t>
                </a:r>
                <a14:m>
                  <m:oMath xmlns:m="http://schemas.openxmlformats.org/officeDocument/2006/math">
                    <m:sSup>
                      <m:sSupPr>
                        <m:ctrlPr>
                          <a:rPr lang="en-US" altLang="zh-CN" i="1">
                            <a:latin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𝐶</m:t>
                        </m:r>
                      </m:e>
                      <m:sup>
                        <m:r>
                          <a:rPr lang="en-US" altLang="zh-CN" i="1">
                            <a:latin typeface="Cambria Math" panose="02040503050406030204" pitchFamily="18" charset="0"/>
                            <a:cs typeface="Times New Roman" panose="02020603050405020304" pitchFamily="18" charset="0"/>
                          </a:rPr>
                          <m:t>∗</m:t>
                        </m:r>
                      </m:sup>
                    </m:sSup>
                    <m:r>
                      <a:rPr lang="en-US" altLang="zh-CN" i="1">
                        <a:latin typeface="Cambria Math" panose="02040503050406030204" pitchFamily="18" charset="0"/>
                        <a:cs typeface="Times New Roman" panose="02020603050405020304" pitchFamily="18" charset="0"/>
                      </a:rPr>
                      <m:t> </m:t>
                    </m:r>
                  </m:oMath>
                </a14:m>
                <a:r>
                  <a:rPr lang="zh-CN" altLang="en-US" dirty="0"/>
                  <a:t>denotes the maximum biclique in </a:t>
                </a:r>
                <a:r>
                  <a:rPr lang="en-US" altLang="zh-CN" dirty="0"/>
                  <a:t>H</a:t>
                </a:r>
                <a:r>
                  <a:rPr lang="en-US" altLang="zh-CN" baseline="-25000" dirty="0"/>
                  <a:t>q</a:t>
                </a:r>
                <a:r>
                  <a:rPr lang="zh-CN" altLang="en-US" dirty="0"/>
                  <a:t>.</a:t>
                </a:r>
              </a:p>
            </p:txBody>
          </p:sp>
        </mc:Choice>
        <mc:Fallback xmlns="">
          <p:sp>
            <p:nvSpPr>
              <p:cNvPr id="20" name="文本框 19">
                <a:extLst>
                  <a:ext uri="{FF2B5EF4-FFF2-40B4-BE49-F238E27FC236}">
                    <a16:creationId xmlns:a16="http://schemas.microsoft.com/office/drawing/2014/main" id="{02C248C5-590B-4A8A-B8FC-3C5348667B7B}"/>
                  </a:ext>
                </a:extLst>
              </p:cNvPr>
              <p:cNvSpPr txBox="1">
                <a:spLocks noRot="1" noChangeAspect="1" noMove="1" noResize="1" noEditPoints="1" noAdjustHandles="1" noChangeArrowheads="1" noChangeShapeType="1" noTextEdit="1"/>
              </p:cNvSpPr>
              <p:nvPr/>
            </p:nvSpPr>
            <p:spPr>
              <a:xfrm>
                <a:off x="1118393" y="3208735"/>
                <a:ext cx="10544871" cy="746999"/>
              </a:xfrm>
              <a:prstGeom prst="rect">
                <a:avLst/>
              </a:prstGeom>
              <a:blipFill>
                <a:blip r:embed="rId3"/>
                <a:stretch>
                  <a:fillRect l="-462" t="-2439" b="-7317"/>
                </a:stretch>
              </a:blipFill>
            </p:spPr>
            <p:txBody>
              <a:bodyPr/>
              <a:lstStyle/>
              <a:p>
                <a:r>
                  <a:rPr lang="zh-CN" altLang="en-US">
                    <a:noFill/>
                  </a:rPr>
                  <a:t> </a:t>
                </a:r>
              </a:p>
            </p:txBody>
          </p:sp>
        </mc:Fallback>
      </mc:AlternateContent>
      <p:grpSp>
        <p:nvGrpSpPr>
          <p:cNvPr id="2" name="组合 1">
            <a:extLst>
              <a:ext uri="{FF2B5EF4-FFF2-40B4-BE49-F238E27FC236}">
                <a16:creationId xmlns:a16="http://schemas.microsoft.com/office/drawing/2014/main" id="{E62D26FB-47C2-4505-BFE1-21FF2D0234A2}"/>
              </a:ext>
            </a:extLst>
          </p:cNvPr>
          <p:cNvGrpSpPr/>
          <p:nvPr/>
        </p:nvGrpSpPr>
        <p:grpSpPr>
          <a:xfrm>
            <a:off x="1426486" y="4294746"/>
            <a:ext cx="6273006" cy="1309132"/>
            <a:chOff x="1118394" y="4404492"/>
            <a:chExt cx="6273006" cy="1309132"/>
          </a:xfrm>
        </p:grpSpPr>
        <p:sp>
          <p:nvSpPr>
            <p:cNvPr id="21" name="文本框 20">
              <a:extLst>
                <a:ext uri="{FF2B5EF4-FFF2-40B4-BE49-F238E27FC236}">
                  <a16:creationId xmlns:a16="http://schemas.microsoft.com/office/drawing/2014/main" id="{C54BAB79-E145-4014-A29C-47E7B0BFBD1E}"/>
                </a:ext>
              </a:extLst>
            </p:cNvPr>
            <p:cNvSpPr txBox="1"/>
            <p:nvPr/>
          </p:nvSpPr>
          <p:spPr>
            <a:xfrm>
              <a:off x="1118394" y="4404492"/>
              <a:ext cx="6273006" cy="369332"/>
            </a:xfrm>
            <a:prstGeom prst="rect">
              <a:avLst/>
            </a:prstGeom>
            <a:noFill/>
          </p:spPr>
          <p:txBody>
            <a:bodyPr wrap="square">
              <a:spAutoFit/>
            </a:bodyPr>
            <a:lstStyle/>
            <a:p>
              <a:r>
                <a:rPr lang="en-US" altLang="zh-CN" b="1" dirty="0"/>
                <a:t>Finding </a:t>
              </a:r>
              <a:r>
                <a:rPr lang="zh-CN" altLang="en-US" b="1" dirty="0"/>
                <a:t>the personalized maximum biclique in G</a:t>
              </a:r>
            </a:p>
          </p:txBody>
        </p:sp>
        <p:sp>
          <p:nvSpPr>
            <p:cNvPr id="22" name="文本框 21">
              <a:extLst>
                <a:ext uri="{FF2B5EF4-FFF2-40B4-BE49-F238E27FC236}">
                  <a16:creationId xmlns:a16="http://schemas.microsoft.com/office/drawing/2014/main" id="{6178D261-2E5A-40AD-8056-8692C2F27E48}"/>
                </a:ext>
              </a:extLst>
            </p:cNvPr>
            <p:cNvSpPr txBox="1"/>
            <p:nvPr/>
          </p:nvSpPr>
          <p:spPr>
            <a:xfrm>
              <a:off x="1270794" y="5344292"/>
              <a:ext cx="5104606" cy="369332"/>
            </a:xfrm>
            <a:prstGeom prst="rect">
              <a:avLst/>
            </a:prstGeom>
            <a:noFill/>
          </p:spPr>
          <p:txBody>
            <a:bodyPr wrap="square">
              <a:spAutoFit/>
            </a:bodyPr>
            <a:lstStyle/>
            <a:p>
              <a:r>
                <a:rPr lang="en-US" altLang="zh-CN" b="1" dirty="0"/>
                <a:t>Finding </a:t>
              </a:r>
              <a:r>
                <a:rPr lang="zh-CN" altLang="en-US" b="1" dirty="0"/>
                <a:t>the maximum biclique in </a:t>
              </a:r>
              <a:r>
                <a:rPr lang="en-US" altLang="zh-CN" b="1" dirty="0"/>
                <a:t>H</a:t>
              </a:r>
              <a:r>
                <a:rPr lang="en-US" altLang="zh-CN" b="1" baseline="-25000" dirty="0"/>
                <a:t>q</a:t>
              </a:r>
              <a:endParaRPr lang="zh-CN" altLang="en-US" b="1" dirty="0"/>
            </a:p>
          </p:txBody>
        </p:sp>
        <p:sp>
          <p:nvSpPr>
            <p:cNvPr id="25" name="箭头: 下 24">
              <a:extLst>
                <a:ext uri="{FF2B5EF4-FFF2-40B4-BE49-F238E27FC236}">
                  <a16:creationId xmlns:a16="http://schemas.microsoft.com/office/drawing/2014/main" id="{E1BCDDD9-E64A-4C04-927A-E6F2C0728F3F}"/>
                </a:ext>
              </a:extLst>
            </p:cNvPr>
            <p:cNvSpPr/>
            <p:nvPr/>
          </p:nvSpPr>
          <p:spPr>
            <a:xfrm>
              <a:off x="3353197" y="4874392"/>
              <a:ext cx="469900" cy="369332"/>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grpSp>
        <p:nvGrpSpPr>
          <p:cNvPr id="142" name="组合 141">
            <a:extLst>
              <a:ext uri="{FF2B5EF4-FFF2-40B4-BE49-F238E27FC236}">
                <a16:creationId xmlns:a16="http://schemas.microsoft.com/office/drawing/2014/main" id="{4AF1927A-635C-492E-9399-8D57A77EECE0}"/>
              </a:ext>
            </a:extLst>
          </p:cNvPr>
          <p:cNvGrpSpPr/>
          <p:nvPr/>
        </p:nvGrpSpPr>
        <p:grpSpPr>
          <a:xfrm>
            <a:off x="7566430" y="3843130"/>
            <a:ext cx="3533646" cy="2120782"/>
            <a:chOff x="7324553" y="3562725"/>
            <a:chExt cx="4155129" cy="2433218"/>
          </a:xfrm>
        </p:grpSpPr>
        <p:cxnSp>
          <p:nvCxnSpPr>
            <p:cNvPr id="80" name="直接连接符 79">
              <a:extLst>
                <a:ext uri="{FF2B5EF4-FFF2-40B4-BE49-F238E27FC236}">
                  <a16:creationId xmlns:a16="http://schemas.microsoft.com/office/drawing/2014/main" id="{5352C5A6-377B-49B6-9EC5-A582A40EE647}"/>
                </a:ext>
              </a:extLst>
            </p:cNvPr>
            <p:cNvCxnSpPr>
              <a:cxnSpLocks/>
              <a:endCxn id="115" idx="0"/>
            </p:cNvCxnSpPr>
            <p:nvPr/>
          </p:nvCxnSpPr>
          <p:spPr>
            <a:xfrm>
              <a:off x="7524705" y="4256212"/>
              <a:ext cx="231931" cy="1194367"/>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81" name="直接连接符 80">
              <a:extLst>
                <a:ext uri="{FF2B5EF4-FFF2-40B4-BE49-F238E27FC236}">
                  <a16:creationId xmlns:a16="http://schemas.microsoft.com/office/drawing/2014/main" id="{500B4A57-FE9C-4B13-9BA3-DB912E14E838}"/>
                </a:ext>
              </a:extLst>
            </p:cNvPr>
            <p:cNvCxnSpPr>
              <a:cxnSpLocks/>
              <a:endCxn id="117" idx="0"/>
            </p:cNvCxnSpPr>
            <p:nvPr/>
          </p:nvCxnSpPr>
          <p:spPr>
            <a:xfrm>
              <a:off x="8151538" y="4256188"/>
              <a:ext cx="861839" cy="1195472"/>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82" name="直接连接符 81">
              <a:extLst>
                <a:ext uri="{FF2B5EF4-FFF2-40B4-BE49-F238E27FC236}">
                  <a16:creationId xmlns:a16="http://schemas.microsoft.com/office/drawing/2014/main" id="{CF1228D4-BE7A-4258-9E00-3D47596976FD}"/>
                </a:ext>
              </a:extLst>
            </p:cNvPr>
            <p:cNvCxnSpPr>
              <a:cxnSpLocks/>
              <a:endCxn id="116" idx="0"/>
            </p:cNvCxnSpPr>
            <p:nvPr/>
          </p:nvCxnSpPr>
          <p:spPr>
            <a:xfrm>
              <a:off x="8151538" y="4256188"/>
              <a:ext cx="228796" cy="119439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83" name="直接连接符 82">
              <a:extLst>
                <a:ext uri="{FF2B5EF4-FFF2-40B4-BE49-F238E27FC236}">
                  <a16:creationId xmlns:a16="http://schemas.microsoft.com/office/drawing/2014/main" id="{453DBC2F-B0A5-481D-A5B5-62639DFD32D6}"/>
                </a:ext>
              </a:extLst>
            </p:cNvPr>
            <p:cNvCxnSpPr>
              <a:cxnSpLocks/>
              <a:endCxn id="117" idx="0"/>
            </p:cNvCxnSpPr>
            <p:nvPr/>
          </p:nvCxnSpPr>
          <p:spPr>
            <a:xfrm>
              <a:off x="7524705" y="4256212"/>
              <a:ext cx="1488671" cy="1195448"/>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84" name="直接连接符 83">
              <a:extLst>
                <a:ext uri="{FF2B5EF4-FFF2-40B4-BE49-F238E27FC236}">
                  <a16:creationId xmlns:a16="http://schemas.microsoft.com/office/drawing/2014/main" id="{B5A1559F-FC49-4EE4-B7F8-8E6B40587A1D}"/>
                </a:ext>
              </a:extLst>
            </p:cNvPr>
            <p:cNvCxnSpPr>
              <a:cxnSpLocks/>
              <a:stCxn id="113" idx="4"/>
              <a:endCxn id="116" idx="0"/>
            </p:cNvCxnSpPr>
            <p:nvPr/>
          </p:nvCxnSpPr>
          <p:spPr>
            <a:xfrm flipH="1">
              <a:off x="8380334" y="4255732"/>
              <a:ext cx="395816" cy="1194847"/>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85" name="直接连接符 84">
              <a:extLst>
                <a:ext uri="{FF2B5EF4-FFF2-40B4-BE49-F238E27FC236}">
                  <a16:creationId xmlns:a16="http://schemas.microsoft.com/office/drawing/2014/main" id="{5E7B11AC-4262-4F93-8B82-7C601E433384}"/>
                </a:ext>
              </a:extLst>
            </p:cNvPr>
            <p:cNvCxnSpPr>
              <a:cxnSpLocks/>
              <a:endCxn id="115" idx="0"/>
            </p:cNvCxnSpPr>
            <p:nvPr/>
          </p:nvCxnSpPr>
          <p:spPr>
            <a:xfrm flipH="1">
              <a:off x="7756636" y="4256188"/>
              <a:ext cx="394902" cy="119439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86" name="直接连接符 85">
              <a:extLst>
                <a:ext uri="{FF2B5EF4-FFF2-40B4-BE49-F238E27FC236}">
                  <a16:creationId xmlns:a16="http://schemas.microsoft.com/office/drawing/2014/main" id="{8292949D-103A-4A76-8D4C-C13B0ADDAB95}"/>
                </a:ext>
              </a:extLst>
            </p:cNvPr>
            <p:cNvCxnSpPr>
              <a:cxnSpLocks/>
              <a:endCxn id="116" idx="0"/>
            </p:cNvCxnSpPr>
            <p:nvPr/>
          </p:nvCxnSpPr>
          <p:spPr>
            <a:xfrm flipH="1">
              <a:off x="8380334" y="4255881"/>
              <a:ext cx="1010070" cy="1194697"/>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87" name="矩形 86">
              <a:extLst>
                <a:ext uri="{FF2B5EF4-FFF2-40B4-BE49-F238E27FC236}">
                  <a16:creationId xmlns:a16="http://schemas.microsoft.com/office/drawing/2014/main" id="{7CFAF31A-745C-4848-A85C-1A894A506C8A}"/>
                </a:ext>
              </a:extLst>
            </p:cNvPr>
            <p:cNvSpPr/>
            <p:nvPr/>
          </p:nvSpPr>
          <p:spPr>
            <a:xfrm>
              <a:off x="7324553" y="3563150"/>
              <a:ext cx="389850"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i="1" dirty="0">
                  <a:latin typeface="Times New Roman" panose="02020603050405020304" pitchFamily="18" charset="0"/>
                  <a:cs typeface="Times New Roman" panose="02020603050405020304" pitchFamily="18" charset="0"/>
                </a:rPr>
                <a:t>u</a:t>
              </a:r>
              <a:r>
                <a:rPr lang="en-US" altLang="zh-CN" sz="1100" i="1" dirty="0">
                  <a:latin typeface="Times New Roman" panose="02020603050405020304" pitchFamily="18" charset="0"/>
                  <a:cs typeface="Times New Roman" panose="02020603050405020304" pitchFamily="18" charset="0"/>
                </a:rPr>
                <a:t>1</a:t>
              </a:r>
              <a:endParaRPr lang="zh-CN" altLang="en-US" sz="1600" i="1" dirty="0">
                <a:latin typeface="Times New Roman" panose="02020603050405020304" pitchFamily="18" charset="0"/>
                <a:cs typeface="Times New Roman" panose="02020603050405020304" pitchFamily="18" charset="0"/>
              </a:endParaRPr>
            </a:p>
          </p:txBody>
        </p:sp>
        <p:sp>
          <p:nvSpPr>
            <p:cNvPr id="88" name="矩形 87">
              <a:extLst>
                <a:ext uri="{FF2B5EF4-FFF2-40B4-BE49-F238E27FC236}">
                  <a16:creationId xmlns:a16="http://schemas.microsoft.com/office/drawing/2014/main" id="{42F47A8E-7D5D-4216-9B06-4228E473BDBD}"/>
                </a:ext>
              </a:extLst>
            </p:cNvPr>
            <p:cNvSpPr/>
            <p:nvPr/>
          </p:nvSpPr>
          <p:spPr>
            <a:xfrm>
              <a:off x="7936339" y="3563739"/>
              <a:ext cx="389850"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i="1" dirty="0">
                  <a:latin typeface="Times New Roman" panose="02020603050405020304" pitchFamily="18" charset="0"/>
                  <a:cs typeface="Times New Roman" panose="02020603050405020304" pitchFamily="18" charset="0"/>
                </a:rPr>
                <a:t>u</a:t>
              </a:r>
              <a:r>
                <a:rPr lang="en-US" altLang="zh-CN" sz="1100" i="1" dirty="0">
                  <a:latin typeface="Times New Roman" panose="02020603050405020304" pitchFamily="18" charset="0"/>
                  <a:cs typeface="Times New Roman" panose="02020603050405020304" pitchFamily="18" charset="0"/>
                </a:rPr>
                <a:t>2</a:t>
              </a:r>
              <a:endParaRPr lang="zh-CN" altLang="en-US" sz="1600" i="1" dirty="0">
                <a:latin typeface="Times New Roman" panose="02020603050405020304" pitchFamily="18" charset="0"/>
                <a:cs typeface="Times New Roman" panose="02020603050405020304" pitchFamily="18" charset="0"/>
              </a:endParaRPr>
            </a:p>
          </p:txBody>
        </p:sp>
        <p:sp>
          <p:nvSpPr>
            <p:cNvPr id="89" name="矩形 88">
              <a:extLst>
                <a:ext uri="{FF2B5EF4-FFF2-40B4-BE49-F238E27FC236}">
                  <a16:creationId xmlns:a16="http://schemas.microsoft.com/office/drawing/2014/main" id="{5B58235D-05AE-4ED0-8B6D-9D01842D642E}"/>
                </a:ext>
              </a:extLst>
            </p:cNvPr>
            <p:cNvSpPr/>
            <p:nvPr/>
          </p:nvSpPr>
          <p:spPr>
            <a:xfrm>
              <a:off x="8555943" y="3562874"/>
              <a:ext cx="389850"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i="1" dirty="0">
                  <a:solidFill>
                    <a:schemeClr val="bg1">
                      <a:lumMod val="65000"/>
                    </a:schemeClr>
                  </a:solidFill>
                  <a:latin typeface="Times New Roman" panose="02020603050405020304" pitchFamily="18" charset="0"/>
                  <a:cs typeface="Times New Roman" panose="02020603050405020304" pitchFamily="18" charset="0"/>
                </a:rPr>
                <a:t>u</a:t>
              </a:r>
              <a:r>
                <a:rPr lang="en-US" altLang="zh-CN" sz="1100" i="1" dirty="0">
                  <a:solidFill>
                    <a:schemeClr val="bg1">
                      <a:lumMod val="65000"/>
                    </a:schemeClr>
                  </a:solidFill>
                  <a:latin typeface="Times New Roman" panose="02020603050405020304" pitchFamily="18" charset="0"/>
                  <a:cs typeface="Times New Roman" panose="02020603050405020304" pitchFamily="18" charset="0"/>
                </a:rPr>
                <a:t>3</a:t>
              </a:r>
              <a:endParaRPr lang="zh-CN" altLang="en-US" sz="1600" i="1" dirty="0">
                <a:solidFill>
                  <a:schemeClr val="bg1">
                    <a:lumMod val="65000"/>
                  </a:schemeClr>
                </a:solidFill>
                <a:latin typeface="Times New Roman" panose="02020603050405020304" pitchFamily="18" charset="0"/>
                <a:cs typeface="Times New Roman" panose="02020603050405020304" pitchFamily="18" charset="0"/>
              </a:endParaRPr>
            </a:p>
          </p:txBody>
        </p:sp>
        <p:sp>
          <p:nvSpPr>
            <p:cNvPr id="90" name="矩形 89">
              <a:extLst>
                <a:ext uri="{FF2B5EF4-FFF2-40B4-BE49-F238E27FC236}">
                  <a16:creationId xmlns:a16="http://schemas.microsoft.com/office/drawing/2014/main" id="{EFFF7E20-73BB-4180-88C3-3E305266113B}"/>
                </a:ext>
              </a:extLst>
            </p:cNvPr>
            <p:cNvSpPr/>
            <p:nvPr/>
          </p:nvSpPr>
          <p:spPr>
            <a:xfrm>
              <a:off x="9177969" y="3566167"/>
              <a:ext cx="389850"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i="1" dirty="0">
                  <a:latin typeface="Times New Roman" panose="02020603050405020304" pitchFamily="18" charset="0"/>
                  <a:cs typeface="Times New Roman" panose="02020603050405020304" pitchFamily="18" charset="0"/>
                </a:rPr>
                <a:t>u</a:t>
              </a:r>
              <a:r>
                <a:rPr lang="en-US" altLang="zh-CN" sz="1100" i="1" dirty="0">
                  <a:latin typeface="Times New Roman" panose="02020603050405020304" pitchFamily="18" charset="0"/>
                  <a:cs typeface="Times New Roman" panose="02020603050405020304" pitchFamily="18" charset="0"/>
                </a:rPr>
                <a:t>4</a:t>
              </a:r>
              <a:endParaRPr lang="zh-CN" altLang="en-US" sz="1600" i="1" dirty="0">
                <a:latin typeface="Times New Roman" panose="02020603050405020304" pitchFamily="18" charset="0"/>
                <a:cs typeface="Times New Roman" panose="02020603050405020304" pitchFamily="18" charset="0"/>
              </a:endParaRPr>
            </a:p>
          </p:txBody>
        </p:sp>
        <p:sp>
          <p:nvSpPr>
            <p:cNvPr id="91" name="矩形 90">
              <a:extLst>
                <a:ext uri="{FF2B5EF4-FFF2-40B4-BE49-F238E27FC236}">
                  <a16:creationId xmlns:a16="http://schemas.microsoft.com/office/drawing/2014/main" id="{90837F33-5737-4985-8623-E73300834257}"/>
                </a:ext>
              </a:extLst>
            </p:cNvPr>
            <p:cNvSpPr/>
            <p:nvPr/>
          </p:nvSpPr>
          <p:spPr>
            <a:xfrm>
              <a:off x="7608699" y="5588232"/>
              <a:ext cx="375424"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i="1" dirty="0">
                  <a:solidFill>
                    <a:schemeClr val="bg1">
                      <a:lumMod val="65000"/>
                    </a:schemeClr>
                  </a:solidFill>
                  <a:latin typeface="Times New Roman" panose="02020603050405020304" pitchFamily="18" charset="0"/>
                  <a:cs typeface="Times New Roman" panose="02020603050405020304" pitchFamily="18" charset="0"/>
                </a:rPr>
                <a:t>v</a:t>
              </a:r>
              <a:r>
                <a:rPr lang="en-US" altLang="zh-CN" sz="1100" i="1" dirty="0">
                  <a:solidFill>
                    <a:schemeClr val="bg1">
                      <a:lumMod val="65000"/>
                    </a:schemeClr>
                  </a:solidFill>
                  <a:latin typeface="Times New Roman" panose="02020603050405020304" pitchFamily="18" charset="0"/>
                  <a:cs typeface="Times New Roman" panose="02020603050405020304" pitchFamily="18" charset="0"/>
                </a:rPr>
                <a:t>1</a:t>
              </a:r>
              <a:endParaRPr lang="zh-CN" altLang="en-US" sz="1600" i="1" dirty="0">
                <a:solidFill>
                  <a:schemeClr val="bg1">
                    <a:lumMod val="65000"/>
                  </a:schemeClr>
                </a:solidFill>
                <a:latin typeface="Times New Roman" panose="02020603050405020304" pitchFamily="18" charset="0"/>
                <a:cs typeface="Times New Roman" panose="02020603050405020304" pitchFamily="18" charset="0"/>
              </a:endParaRPr>
            </a:p>
          </p:txBody>
        </p:sp>
        <p:sp>
          <p:nvSpPr>
            <p:cNvPr id="92" name="矩形 91">
              <a:extLst>
                <a:ext uri="{FF2B5EF4-FFF2-40B4-BE49-F238E27FC236}">
                  <a16:creationId xmlns:a16="http://schemas.microsoft.com/office/drawing/2014/main" id="{F0764563-B4FD-4CFF-A65D-08A5C91BCAF3}"/>
                </a:ext>
              </a:extLst>
            </p:cNvPr>
            <p:cNvSpPr/>
            <p:nvPr/>
          </p:nvSpPr>
          <p:spPr>
            <a:xfrm>
              <a:off x="8212359" y="5587956"/>
              <a:ext cx="375424"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i="1" dirty="0">
                  <a:solidFill>
                    <a:schemeClr val="bg1">
                      <a:lumMod val="65000"/>
                    </a:schemeClr>
                  </a:solidFill>
                  <a:latin typeface="Times New Roman" panose="02020603050405020304" pitchFamily="18" charset="0"/>
                  <a:cs typeface="Times New Roman" panose="02020603050405020304" pitchFamily="18" charset="0"/>
                </a:rPr>
                <a:t>v</a:t>
              </a:r>
              <a:r>
                <a:rPr lang="en-US" altLang="zh-CN" sz="1100" i="1" dirty="0">
                  <a:solidFill>
                    <a:schemeClr val="bg1">
                      <a:lumMod val="65000"/>
                    </a:schemeClr>
                  </a:solidFill>
                  <a:latin typeface="Times New Roman" panose="02020603050405020304" pitchFamily="18" charset="0"/>
                  <a:cs typeface="Times New Roman" panose="02020603050405020304" pitchFamily="18" charset="0"/>
                </a:rPr>
                <a:t>2</a:t>
              </a:r>
              <a:endParaRPr lang="zh-CN" altLang="en-US" sz="1600" i="1" dirty="0">
                <a:solidFill>
                  <a:schemeClr val="bg1">
                    <a:lumMod val="65000"/>
                  </a:schemeClr>
                </a:solidFill>
                <a:latin typeface="Times New Roman" panose="02020603050405020304" pitchFamily="18" charset="0"/>
                <a:cs typeface="Times New Roman" panose="02020603050405020304" pitchFamily="18" charset="0"/>
              </a:endParaRPr>
            </a:p>
          </p:txBody>
        </p:sp>
        <p:sp>
          <p:nvSpPr>
            <p:cNvPr id="93" name="矩形 92">
              <a:extLst>
                <a:ext uri="{FF2B5EF4-FFF2-40B4-BE49-F238E27FC236}">
                  <a16:creationId xmlns:a16="http://schemas.microsoft.com/office/drawing/2014/main" id="{07803E75-2B87-4241-A8BD-C7190E8C8721}"/>
                </a:ext>
              </a:extLst>
            </p:cNvPr>
            <p:cNvSpPr/>
            <p:nvPr/>
          </p:nvSpPr>
          <p:spPr>
            <a:xfrm>
              <a:off x="8831264" y="5587956"/>
              <a:ext cx="375424"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i="1" dirty="0">
                  <a:solidFill>
                    <a:schemeClr val="bg1">
                      <a:lumMod val="65000"/>
                    </a:schemeClr>
                  </a:solidFill>
                  <a:latin typeface="Times New Roman" panose="02020603050405020304" pitchFamily="18" charset="0"/>
                  <a:cs typeface="Times New Roman" panose="02020603050405020304" pitchFamily="18" charset="0"/>
                </a:rPr>
                <a:t>v</a:t>
              </a:r>
              <a:r>
                <a:rPr lang="en-US" altLang="zh-CN" sz="1100" i="1" dirty="0">
                  <a:solidFill>
                    <a:schemeClr val="bg1">
                      <a:lumMod val="65000"/>
                    </a:schemeClr>
                  </a:solidFill>
                  <a:latin typeface="Times New Roman" panose="02020603050405020304" pitchFamily="18" charset="0"/>
                  <a:cs typeface="Times New Roman" panose="02020603050405020304" pitchFamily="18" charset="0"/>
                </a:rPr>
                <a:t>3</a:t>
              </a:r>
              <a:endParaRPr lang="zh-CN" altLang="en-US" sz="1600" i="1" dirty="0">
                <a:solidFill>
                  <a:schemeClr val="bg1">
                    <a:lumMod val="65000"/>
                  </a:schemeClr>
                </a:solidFill>
                <a:latin typeface="Times New Roman" panose="02020603050405020304" pitchFamily="18" charset="0"/>
                <a:cs typeface="Times New Roman" panose="02020603050405020304" pitchFamily="18" charset="0"/>
              </a:endParaRPr>
            </a:p>
          </p:txBody>
        </p:sp>
        <p:sp>
          <p:nvSpPr>
            <p:cNvPr id="94" name="矩形 93">
              <a:extLst>
                <a:ext uri="{FF2B5EF4-FFF2-40B4-BE49-F238E27FC236}">
                  <a16:creationId xmlns:a16="http://schemas.microsoft.com/office/drawing/2014/main" id="{BB19F368-9789-4F9D-ABC0-D7CA479A139E}"/>
                </a:ext>
              </a:extLst>
            </p:cNvPr>
            <p:cNvSpPr/>
            <p:nvPr/>
          </p:nvSpPr>
          <p:spPr>
            <a:xfrm>
              <a:off x="9802581" y="3562725"/>
              <a:ext cx="389850"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i="1" dirty="0">
                  <a:latin typeface="Times New Roman" panose="02020603050405020304" pitchFamily="18" charset="0"/>
                  <a:cs typeface="Times New Roman" panose="02020603050405020304" pitchFamily="18" charset="0"/>
                </a:rPr>
                <a:t>u</a:t>
              </a:r>
              <a:r>
                <a:rPr lang="en-US" altLang="zh-CN" sz="1100" i="1" dirty="0">
                  <a:latin typeface="Times New Roman" panose="02020603050405020304" pitchFamily="18" charset="0"/>
                  <a:cs typeface="Times New Roman" panose="02020603050405020304" pitchFamily="18" charset="0"/>
                </a:rPr>
                <a:t>5</a:t>
              </a:r>
              <a:endParaRPr lang="zh-CN" altLang="en-US" sz="1600" i="1" dirty="0">
                <a:latin typeface="Times New Roman" panose="02020603050405020304" pitchFamily="18" charset="0"/>
                <a:cs typeface="Times New Roman" panose="02020603050405020304" pitchFamily="18" charset="0"/>
              </a:endParaRPr>
            </a:p>
          </p:txBody>
        </p:sp>
        <p:cxnSp>
          <p:nvCxnSpPr>
            <p:cNvPr id="95" name="直接连接符 94">
              <a:extLst>
                <a:ext uri="{FF2B5EF4-FFF2-40B4-BE49-F238E27FC236}">
                  <a16:creationId xmlns:a16="http://schemas.microsoft.com/office/drawing/2014/main" id="{ABB4A805-6B59-4EDB-9D74-D37CD23124A9}"/>
                </a:ext>
              </a:extLst>
            </p:cNvPr>
            <p:cNvCxnSpPr>
              <a:cxnSpLocks/>
              <a:stCxn id="127" idx="4"/>
              <a:endCxn id="115" idx="0"/>
            </p:cNvCxnSpPr>
            <p:nvPr/>
          </p:nvCxnSpPr>
          <p:spPr>
            <a:xfrm flipH="1">
              <a:off x="7756636" y="4252440"/>
              <a:ext cx="2258381" cy="1198139"/>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96" name="直接连接符 95">
              <a:extLst>
                <a:ext uri="{FF2B5EF4-FFF2-40B4-BE49-F238E27FC236}">
                  <a16:creationId xmlns:a16="http://schemas.microsoft.com/office/drawing/2014/main" id="{A34F99ED-D4D9-4AF3-A3D6-7AAEA2803711}"/>
                </a:ext>
              </a:extLst>
            </p:cNvPr>
            <p:cNvCxnSpPr>
              <a:cxnSpLocks/>
              <a:stCxn id="127" idx="4"/>
              <a:endCxn id="116" idx="0"/>
            </p:cNvCxnSpPr>
            <p:nvPr/>
          </p:nvCxnSpPr>
          <p:spPr>
            <a:xfrm flipH="1">
              <a:off x="8380334" y="4252440"/>
              <a:ext cx="1634682" cy="1198139"/>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97" name="矩形 96">
              <a:extLst>
                <a:ext uri="{FF2B5EF4-FFF2-40B4-BE49-F238E27FC236}">
                  <a16:creationId xmlns:a16="http://schemas.microsoft.com/office/drawing/2014/main" id="{0B39F237-A06A-4B1B-8629-9F70C9AC6506}"/>
                </a:ext>
              </a:extLst>
            </p:cNvPr>
            <p:cNvSpPr/>
            <p:nvPr/>
          </p:nvSpPr>
          <p:spPr>
            <a:xfrm>
              <a:off x="9438345" y="5595833"/>
              <a:ext cx="375424"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i="1" dirty="0">
                  <a:latin typeface="Times New Roman" panose="02020603050405020304" pitchFamily="18" charset="0"/>
                  <a:cs typeface="Times New Roman" panose="02020603050405020304" pitchFamily="18" charset="0"/>
                </a:rPr>
                <a:t>v</a:t>
              </a:r>
              <a:r>
                <a:rPr lang="en-US" altLang="zh-CN" sz="1100" i="1" dirty="0">
                  <a:latin typeface="Times New Roman" panose="02020603050405020304" pitchFamily="18" charset="0"/>
                  <a:cs typeface="Times New Roman" panose="02020603050405020304" pitchFamily="18" charset="0"/>
                </a:rPr>
                <a:t>4</a:t>
              </a:r>
              <a:endParaRPr lang="zh-CN" altLang="en-US" sz="1600" i="1" dirty="0">
                <a:latin typeface="Times New Roman" panose="02020603050405020304" pitchFamily="18" charset="0"/>
                <a:cs typeface="Times New Roman" panose="02020603050405020304" pitchFamily="18" charset="0"/>
              </a:endParaRPr>
            </a:p>
          </p:txBody>
        </p:sp>
        <p:cxnSp>
          <p:nvCxnSpPr>
            <p:cNvPr id="98" name="直接连接符 97">
              <a:extLst>
                <a:ext uri="{FF2B5EF4-FFF2-40B4-BE49-F238E27FC236}">
                  <a16:creationId xmlns:a16="http://schemas.microsoft.com/office/drawing/2014/main" id="{6B31CC64-13B3-493D-8261-AD4A240CEBD5}"/>
                </a:ext>
              </a:extLst>
            </p:cNvPr>
            <p:cNvCxnSpPr>
              <a:cxnSpLocks/>
              <a:endCxn id="117" idx="0"/>
            </p:cNvCxnSpPr>
            <p:nvPr/>
          </p:nvCxnSpPr>
          <p:spPr>
            <a:xfrm flipH="1">
              <a:off x="9013377" y="4255881"/>
              <a:ext cx="377027" cy="1195779"/>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99" name="直接连接符 98">
              <a:extLst>
                <a:ext uri="{FF2B5EF4-FFF2-40B4-BE49-F238E27FC236}">
                  <a16:creationId xmlns:a16="http://schemas.microsoft.com/office/drawing/2014/main" id="{A3CF2D50-CAE8-415E-B1B0-8912A89E86E4}"/>
                </a:ext>
              </a:extLst>
            </p:cNvPr>
            <p:cNvCxnSpPr>
              <a:cxnSpLocks/>
              <a:stCxn id="113" idx="4"/>
              <a:endCxn id="115" idx="0"/>
            </p:cNvCxnSpPr>
            <p:nvPr/>
          </p:nvCxnSpPr>
          <p:spPr>
            <a:xfrm flipH="1">
              <a:off x="7756636" y="4255732"/>
              <a:ext cx="1019515" cy="1194847"/>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00" name="直接连接符 99">
              <a:extLst>
                <a:ext uri="{FF2B5EF4-FFF2-40B4-BE49-F238E27FC236}">
                  <a16:creationId xmlns:a16="http://schemas.microsoft.com/office/drawing/2014/main" id="{D70EA801-51F2-45BF-8B5E-B799D3942E34}"/>
                </a:ext>
              </a:extLst>
            </p:cNvPr>
            <p:cNvCxnSpPr>
              <a:cxnSpLocks/>
              <a:endCxn id="116" idx="0"/>
            </p:cNvCxnSpPr>
            <p:nvPr/>
          </p:nvCxnSpPr>
          <p:spPr>
            <a:xfrm>
              <a:off x="7524705" y="4256212"/>
              <a:ext cx="855629" cy="1194367"/>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01" name="矩形 100">
              <a:extLst>
                <a:ext uri="{FF2B5EF4-FFF2-40B4-BE49-F238E27FC236}">
                  <a16:creationId xmlns:a16="http://schemas.microsoft.com/office/drawing/2014/main" id="{48B24B96-049D-4571-9307-F36C41264DEA}"/>
                </a:ext>
              </a:extLst>
            </p:cNvPr>
            <p:cNvSpPr/>
            <p:nvPr/>
          </p:nvSpPr>
          <p:spPr>
            <a:xfrm>
              <a:off x="10427194" y="3562725"/>
              <a:ext cx="389850"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i="1">
                  <a:latin typeface="Times New Roman" panose="02020603050405020304" pitchFamily="18" charset="0"/>
                  <a:cs typeface="Times New Roman" panose="02020603050405020304" pitchFamily="18" charset="0"/>
                </a:rPr>
                <a:t>u</a:t>
              </a:r>
              <a:r>
                <a:rPr lang="en-US" altLang="zh-CN" sz="1100" i="1">
                  <a:latin typeface="Times New Roman" panose="02020603050405020304" pitchFamily="18" charset="0"/>
                  <a:cs typeface="Times New Roman" panose="02020603050405020304" pitchFamily="18" charset="0"/>
                </a:rPr>
                <a:t>6</a:t>
              </a:r>
              <a:endParaRPr lang="zh-CN" altLang="en-US" sz="1600" i="1" dirty="0">
                <a:latin typeface="Times New Roman" panose="02020603050405020304" pitchFamily="18" charset="0"/>
                <a:cs typeface="Times New Roman" panose="02020603050405020304" pitchFamily="18" charset="0"/>
              </a:endParaRPr>
            </a:p>
          </p:txBody>
        </p:sp>
        <p:sp>
          <p:nvSpPr>
            <p:cNvPr id="102" name="矩形 101">
              <a:extLst>
                <a:ext uri="{FF2B5EF4-FFF2-40B4-BE49-F238E27FC236}">
                  <a16:creationId xmlns:a16="http://schemas.microsoft.com/office/drawing/2014/main" id="{6728EA22-5116-430E-AAE4-C88C7CF24DAE}"/>
                </a:ext>
              </a:extLst>
            </p:cNvPr>
            <p:cNvSpPr/>
            <p:nvPr/>
          </p:nvSpPr>
          <p:spPr>
            <a:xfrm>
              <a:off x="10049883" y="5587956"/>
              <a:ext cx="375424"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i="1" dirty="0">
                  <a:latin typeface="Times New Roman" panose="02020603050405020304" pitchFamily="18" charset="0"/>
                  <a:cs typeface="Times New Roman" panose="02020603050405020304" pitchFamily="18" charset="0"/>
                </a:rPr>
                <a:t>v</a:t>
              </a:r>
              <a:r>
                <a:rPr lang="en-US" altLang="zh-CN" sz="1100" i="1" dirty="0">
                  <a:latin typeface="Times New Roman" panose="02020603050405020304" pitchFamily="18" charset="0"/>
                  <a:cs typeface="Times New Roman" panose="02020603050405020304" pitchFamily="18" charset="0"/>
                </a:rPr>
                <a:t>5</a:t>
              </a:r>
              <a:endParaRPr lang="zh-CN" altLang="en-US" sz="1600" i="1" dirty="0">
                <a:latin typeface="Times New Roman" panose="02020603050405020304" pitchFamily="18" charset="0"/>
                <a:cs typeface="Times New Roman" panose="02020603050405020304" pitchFamily="18" charset="0"/>
              </a:endParaRPr>
            </a:p>
          </p:txBody>
        </p:sp>
        <p:cxnSp>
          <p:nvCxnSpPr>
            <p:cNvPr id="103" name="直接连接符 102">
              <a:extLst>
                <a:ext uri="{FF2B5EF4-FFF2-40B4-BE49-F238E27FC236}">
                  <a16:creationId xmlns:a16="http://schemas.microsoft.com/office/drawing/2014/main" id="{9C3BFA16-7BBF-47EE-A036-999B2302E1A0}"/>
                </a:ext>
              </a:extLst>
            </p:cNvPr>
            <p:cNvCxnSpPr>
              <a:cxnSpLocks/>
              <a:endCxn id="115" idx="0"/>
            </p:cNvCxnSpPr>
            <p:nvPr/>
          </p:nvCxnSpPr>
          <p:spPr>
            <a:xfrm flipH="1">
              <a:off x="7756636" y="4255881"/>
              <a:ext cx="1633768" cy="1194697"/>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04" name="直接连接符 103">
              <a:extLst>
                <a:ext uri="{FF2B5EF4-FFF2-40B4-BE49-F238E27FC236}">
                  <a16:creationId xmlns:a16="http://schemas.microsoft.com/office/drawing/2014/main" id="{C829FA25-25B0-49C8-9EBB-45112C72D578}"/>
                </a:ext>
              </a:extLst>
            </p:cNvPr>
            <p:cNvCxnSpPr>
              <a:cxnSpLocks/>
              <a:stCxn id="113" idx="4"/>
              <a:endCxn id="117" idx="0"/>
            </p:cNvCxnSpPr>
            <p:nvPr/>
          </p:nvCxnSpPr>
          <p:spPr>
            <a:xfrm>
              <a:off x="8776151" y="4255732"/>
              <a:ext cx="237226" cy="1195928"/>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05" name="直接连接符 104">
              <a:extLst>
                <a:ext uri="{FF2B5EF4-FFF2-40B4-BE49-F238E27FC236}">
                  <a16:creationId xmlns:a16="http://schemas.microsoft.com/office/drawing/2014/main" id="{4A9DD3C5-6726-41B7-9403-5C49A6E5D9AB}"/>
                </a:ext>
              </a:extLst>
            </p:cNvPr>
            <p:cNvCxnSpPr>
              <a:cxnSpLocks/>
              <a:endCxn id="131" idx="0"/>
            </p:cNvCxnSpPr>
            <p:nvPr/>
          </p:nvCxnSpPr>
          <p:spPr>
            <a:xfrm>
              <a:off x="9390404" y="4255881"/>
              <a:ext cx="873929" cy="119382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06" name="直接连接符 105">
              <a:extLst>
                <a:ext uri="{FF2B5EF4-FFF2-40B4-BE49-F238E27FC236}">
                  <a16:creationId xmlns:a16="http://schemas.microsoft.com/office/drawing/2014/main" id="{A3072519-8DC8-4BAD-92F3-183BAD3FE2E5}"/>
                </a:ext>
              </a:extLst>
            </p:cNvPr>
            <p:cNvCxnSpPr>
              <a:cxnSpLocks/>
              <a:endCxn id="130" idx="0"/>
            </p:cNvCxnSpPr>
            <p:nvPr/>
          </p:nvCxnSpPr>
          <p:spPr>
            <a:xfrm>
              <a:off x="7524705" y="4256212"/>
              <a:ext cx="2114824" cy="119349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07" name="直接连接符 106">
              <a:extLst>
                <a:ext uri="{FF2B5EF4-FFF2-40B4-BE49-F238E27FC236}">
                  <a16:creationId xmlns:a16="http://schemas.microsoft.com/office/drawing/2014/main" id="{E8DF0783-162D-4261-91E1-B126DA2150E7}"/>
                </a:ext>
              </a:extLst>
            </p:cNvPr>
            <p:cNvCxnSpPr>
              <a:cxnSpLocks/>
              <a:endCxn id="131" idx="0"/>
            </p:cNvCxnSpPr>
            <p:nvPr/>
          </p:nvCxnSpPr>
          <p:spPr>
            <a:xfrm>
              <a:off x="7524705" y="4256212"/>
              <a:ext cx="2739627" cy="119349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08" name="直接连接符 107">
              <a:extLst>
                <a:ext uri="{FF2B5EF4-FFF2-40B4-BE49-F238E27FC236}">
                  <a16:creationId xmlns:a16="http://schemas.microsoft.com/office/drawing/2014/main" id="{CE373B9E-9674-402D-BB2E-E623E436EF3B}"/>
                </a:ext>
              </a:extLst>
            </p:cNvPr>
            <p:cNvCxnSpPr>
              <a:cxnSpLocks/>
              <a:endCxn id="130" idx="0"/>
            </p:cNvCxnSpPr>
            <p:nvPr/>
          </p:nvCxnSpPr>
          <p:spPr>
            <a:xfrm>
              <a:off x="8151538" y="4256188"/>
              <a:ext cx="1487992" cy="119351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09" name="矩形 108">
              <a:extLst>
                <a:ext uri="{FF2B5EF4-FFF2-40B4-BE49-F238E27FC236}">
                  <a16:creationId xmlns:a16="http://schemas.microsoft.com/office/drawing/2014/main" id="{1E25DD95-797C-4CD8-A186-B39ACD888566}"/>
                </a:ext>
              </a:extLst>
            </p:cNvPr>
            <p:cNvSpPr/>
            <p:nvPr/>
          </p:nvSpPr>
          <p:spPr>
            <a:xfrm>
              <a:off x="11089832" y="3566498"/>
              <a:ext cx="389850"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i="1" dirty="0">
                  <a:latin typeface="Times New Roman" panose="02020603050405020304" pitchFamily="18" charset="0"/>
                  <a:cs typeface="Times New Roman" panose="02020603050405020304" pitchFamily="18" charset="0"/>
                </a:rPr>
                <a:t>u</a:t>
              </a:r>
              <a:r>
                <a:rPr lang="en-US" altLang="zh-CN" sz="1100" i="1" dirty="0">
                  <a:latin typeface="Times New Roman" panose="02020603050405020304" pitchFamily="18" charset="0"/>
                  <a:cs typeface="Times New Roman" panose="02020603050405020304" pitchFamily="18" charset="0"/>
                </a:rPr>
                <a:t>7</a:t>
              </a:r>
              <a:endParaRPr lang="zh-CN" altLang="en-US" sz="1600" i="1" dirty="0">
                <a:latin typeface="Times New Roman" panose="02020603050405020304" pitchFamily="18" charset="0"/>
                <a:cs typeface="Times New Roman" panose="02020603050405020304" pitchFamily="18" charset="0"/>
              </a:endParaRPr>
            </a:p>
          </p:txBody>
        </p:sp>
        <p:sp>
          <p:nvSpPr>
            <p:cNvPr id="110" name="矩形 109">
              <a:extLst>
                <a:ext uri="{FF2B5EF4-FFF2-40B4-BE49-F238E27FC236}">
                  <a16:creationId xmlns:a16="http://schemas.microsoft.com/office/drawing/2014/main" id="{B1562277-FABA-49E6-B058-502A76C9E77E}"/>
                </a:ext>
              </a:extLst>
            </p:cNvPr>
            <p:cNvSpPr/>
            <p:nvPr/>
          </p:nvSpPr>
          <p:spPr>
            <a:xfrm>
              <a:off x="10717580" y="5588232"/>
              <a:ext cx="375424"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i="1" dirty="0">
                  <a:latin typeface="Times New Roman" panose="02020603050405020304" pitchFamily="18" charset="0"/>
                  <a:cs typeface="Times New Roman" panose="02020603050405020304" pitchFamily="18" charset="0"/>
                </a:rPr>
                <a:t>v</a:t>
              </a:r>
              <a:r>
                <a:rPr lang="en-US" altLang="zh-CN" sz="1100" i="1" dirty="0">
                  <a:latin typeface="Times New Roman" panose="02020603050405020304" pitchFamily="18" charset="0"/>
                  <a:cs typeface="Times New Roman" panose="02020603050405020304" pitchFamily="18" charset="0"/>
                </a:rPr>
                <a:t>6</a:t>
              </a:r>
              <a:endParaRPr lang="zh-CN" altLang="en-US" sz="1600" i="1" dirty="0">
                <a:latin typeface="Times New Roman" panose="02020603050405020304" pitchFamily="18" charset="0"/>
                <a:cs typeface="Times New Roman" panose="02020603050405020304" pitchFamily="18" charset="0"/>
              </a:endParaRPr>
            </a:p>
          </p:txBody>
        </p:sp>
        <p:sp>
          <p:nvSpPr>
            <p:cNvPr id="113" name="椭圆 112">
              <a:extLst>
                <a:ext uri="{FF2B5EF4-FFF2-40B4-BE49-F238E27FC236}">
                  <a16:creationId xmlns:a16="http://schemas.microsoft.com/office/drawing/2014/main" id="{B4399B82-95CE-423E-ABA6-BD4013B3952F}"/>
                </a:ext>
              </a:extLst>
            </p:cNvPr>
            <p:cNvSpPr/>
            <p:nvPr/>
          </p:nvSpPr>
          <p:spPr>
            <a:xfrm>
              <a:off x="8633559" y="3987738"/>
              <a:ext cx="285184" cy="267994"/>
            </a:xfrm>
            <a:prstGeom prst="ellips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dirty="0">
                <a:solidFill>
                  <a:schemeClr val="tx1"/>
                </a:solidFill>
                <a:latin typeface="Times New Roman" panose="02020603050405020304" pitchFamily="18" charset="0"/>
                <a:cs typeface="Times New Roman" panose="02020603050405020304" pitchFamily="18" charset="0"/>
              </a:endParaRPr>
            </a:p>
          </p:txBody>
        </p:sp>
        <p:sp>
          <p:nvSpPr>
            <p:cNvPr id="115" name="椭圆 114">
              <a:extLst>
                <a:ext uri="{FF2B5EF4-FFF2-40B4-BE49-F238E27FC236}">
                  <a16:creationId xmlns:a16="http://schemas.microsoft.com/office/drawing/2014/main" id="{D4D11E07-5325-4F89-84FA-ADDBDD1B980C}"/>
                </a:ext>
              </a:extLst>
            </p:cNvPr>
            <p:cNvSpPr/>
            <p:nvPr/>
          </p:nvSpPr>
          <p:spPr>
            <a:xfrm>
              <a:off x="7616425" y="5450579"/>
              <a:ext cx="280420" cy="267994"/>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dirty="0">
                <a:solidFill>
                  <a:schemeClr val="tx1"/>
                </a:solidFill>
                <a:latin typeface="Times New Roman" panose="02020603050405020304" pitchFamily="18" charset="0"/>
                <a:cs typeface="Times New Roman" panose="02020603050405020304" pitchFamily="18" charset="0"/>
              </a:endParaRPr>
            </a:p>
          </p:txBody>
        </p:sp>
        <p:sp>
          <p:nvSpPr>
            <p:cNvPr id="116" name="椭圆 115">
              <a:extLst>
                <a:ext uri="{FF2B5EF4-FFF2-40B4-BE49-F238E27FC236}">
                  <a16:creationId xmlns:a16="http://schemas.microsoft.com/office/drawing/2014/main" id="{D831C0E7-C70F-49DC-A398-4EC768FB7E64}"/>
                </a:ext>
              </a:extLst>
            </p:cNvPr>
            <p:cNvSpPr/>
            <p:nvPr/>
          </p:nvSpPr>
          <p:spPr>
            <a:xfrm>
              <a:off x="8237742" y="5450579"/>
              <a:ext cx="285184" cy="267994"/>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dirty="0">
                <a:solidFill>
                  <a:schemeClr val="tx1"/>
                </a:solidFill>
                <a:latin typeface="Times New Roman" panose="02020603050405020304" pitchFamily="18" charset="0"/>
                <a:cs typeface="Times New Roman" panose="02020603050405020304" pitchFamily="18" charset="0"/>
              </a:endParaRPr>
            </a:p>
          </p:txBody>
        </p:sp>
        <p:sp>
          <p:nvSpPr>
            <p:cNvPr id="117" name="椭圆 116">
              <a:extLst>
                <a:ext uri="{FF2B5EF4-FFF2-40B4-BE49-F238E27FC236}">
                  <a16:creationId xmlns:a16="http://schemas.microsoft.com/office/drawing/2014/main" id="{EC6B8743-AE2D-42E5-BC47-DACB97DFED65}"/>
                </a:ext>
              </a:extLst>
            </p:cNvPr>
            <p:cNvSpPr/>
            <p:nvPr/>
          </p:nvSpPr>
          <p:spPr>
            <a:xfrm>
              <a:off x="8870784" y="5451660"/>
              <a:ext cx="285184" cy="267994"/>
            </a:xfrm>
            <a:prstGeom prst="ellipse">
              <a:avLst/>
            </a:prstGeom>
            <a:solidFill>
              <a:schemeClr val="bg1"/>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dirty="0">
                <a:solidFill>
                  <a:schemeClr val="tx1"/>
                </a:solidFill>
                <a:latin typeface="Times New Roman" panose="02020603050405020304" pitchFamily="18" charset="0"/>
                <a:cs typeface="Times New Roman" panose="02020603050405020304" pitchFamily="18" charset="0"/>
              </a:endParaRPr>
            </a:p>
          </p:txBody>
        </p:sp>
        <p:cxnSp>
          <p:nvCxnSpPr>
            <p:cNvPr id="118" name="直接连接符 117">
              <a:extLst>
                <a:ext uri="{FF2B5EF4-FFF2-40B4-BE49-F238E27FC236}">
                  <a16:creationId xmlns:a16="http://schemas.microsoft.com/office/drawing/2014/main" id="{D0AB7E31-3B7B-4898-BDD4-9228BE401894}"/>
                </a:ext>
              </a:extLst>
            </p:cNvPr>
            <p:cNvCxnSpPr>
              <a:cxnSpLocks/>
              <a:stCxn id="128" idx="4"/>
              <a:endCxn id="130" idx="0"/>
            </p:cNvCxnSpPr>
            <p:nvPr/>
          </p:nvCxnSpPr>
          <p:spPr>
            <a:xfrm flipH="1">
              <a:off x="9639529" y="4252440"/>
              <a:ext cx="1003319" cy="1197265"/>
            </a:xfrm>
            <a:prstGeom prst="line">
              <a:avLst/>
            </a:prstGeom>
            <a:ln w="28575">
              <a:solidFill>
                <a:schemeClr val="accent1"/>
              </a:solidFill>
            </a:ln>
          </p:spPr>
          <p:style>
            <a:lnRef idx="1">
              <a:schemeClr val="dk1"/>
            </a:lnRef>
            <a:fillRef idx="0">
              <a:schemeClr val="dk1"/>
            </a:fillRef>
            <a:effectRef idx="0">
              <a:schemeClr val="dk1"/>
            </a:effectRef>
            <a:fontRef idx="minor">
              <a:schemeClr val="tx1"/>
            </a:fontRef>
          </p:style>
        </p:cxnSp>
        <p:cxnSp>
          <p:nvCxnSpPr>
            <p:cNvPr id="119" name="直接连接符 118">
              <a:extLst>
                <a:ext uri="{FF2B5EF4-FFF2-40B4-BE49-F238E27FC236}">
                  <a16:creationId xmlns:a16="http://schemas.microsoft.com/office/drawing/2014/main" id="{F5366F21-D753-49BD-AF08-0CCA8207209D}"/>
                </a:ext>
              </a:extLst>
            </p:cNvPr>
            <p:cNvCxnSpPr>
              <a:cxnSpLocks/>
              <a:stCxn id="128" idx="4"/>
              <a:endCxn id="131" idx="0"/>
            </p:cNvCxnSpPr>
            <p:nvPr/>
          </p:nvCxnSpPr>
          <p:spPr>
            <a:xfrm flipH="1">
              <a:off x="10264333" y="4252440"/>
              <a:ext cx="378515" cy="1197265"/>
            </a:xfrm>
            <a:prstGeom prst="line">
              <a:avLst/>
            </a:prstGeom>
            <a:solidFill>
              <a:srgbClr val="FFC0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cxnSp>
          <p:nvCxnSpPr>
            <p:cNvPr id="120" name="直接连接符 119">
              <a:extLst>
                <a:ext uri="{FF2B5EF4-FFF2-40B4-BE49-F238E27FC236}">
                  <a16:creationId xmlns:a16="http://schemas.microsoft.com/office/drawing/2014/main" id="{A8769C8F-81F8-46A7-A760-497A8E8111EF}"/>
                </a:ext>
              </a:extLst>
            </p:cNvPr>
            <p:cNvCxnSpPr>
              <a:cxnSpLocks/>
              <a:stCxn id="127" idx="4"/>
              <a:endCxn id="131" idx="0"/>
            </p:cNvCxnSpPr>
            <p:nvPr/>
          </p:nvCxnSpPr>
          <p:spPr>
            <a:xfrm>
              <a:off x="10015017" y="4252440"/>
              <a:ext cx="249316" cy="1197265"/>
            </a:xfrm>
            <a:prstGeom prst="line">
              <a:avLst/>
            </a:prstGeom>
            <a:ln w="28575">
              <a:solidFill>
                <a:schemeClr val="accent1"/>
              </a:solidFill>
            </a:ln>
          </p:spPr>
          <p:style>
            <a:lnRef idx="1">
              <a:schemeClr val="dk1"/>
            </a:lnRef>
            <a:fillRef idx="0">
              <a:schemeClr val="dk1"/>
            </a:fillRef>
            <a:effectRef idx="0">
              <a:schemeClr val="dk1"/>
            </a:effectRef>
            <a:fontRef idx="minor">
              <a:schemeClr val="tx1"/>
            </a:fontRef>
          </p:style>
        </p:cxnSp>
        <p:cxnSp>
          <p:nvCxnSpPr>
            <p:cNvPr id="121" name="直接连接符 120">
              <a:extLst>
                <a:ext uri="{FF2B5EF4-FFF2-40B4-BE49-F238E27FC236}">
                  <a16:creationId xmlns:a16="http://schemas.microsoft.com/office/drawing/2014/main" id="{4FEE6105-DB55-4DD6-BA38-01C6AC19A74A}"/>
                </a:ext>
              </a:extLst>
            </p:cNvPr>
            <p:cNvCxnSpPr>
              <a:cxnSpLocks/>
              <a:stCxn id="127" idx="4"/>
              <a:endCxn id="130" idx="0"/>
            </p:cNvCxnSpPr>
            <p:nvPr/>
          </p:nvCxnSpPr>
          <p:spPr>
            <a:xfrm flipH="1">
              <a:off x="9639529" y="4252440"/>
              <a:ext cx="375487" cy="1197265"/>
            </a:xfrm>
            <a:prstGeom prst="line">
              <a:avLst/>
            </a:prstGeom>
            <a:ln w="28575">
              <a:solidFill>
                <a:schemeClr val="accent1"/>
              </a:solidFill>
            </a:ln>
          </p:spPr>
          <p:style>
            <a:lnRef idx="1">
              <a:schemeClr val="dk1"/>
            </a:lnRef>
            <a:fillRef idx="0">
              <a:schemeClr val="dk1"/>
            </a:fillRef>
            <a:effectRef idx="0">
              <a:schemeClr val="dk1"/>
            </a:effectRef>
            <a:fontRef idx="minor">
              <a:schemeClr val="tx1"/>
            </a:fontRef>
          </p:style>
        </p:cxnSp>
        <p:cxnSp>
          <p:nvCxnSpPr>
            <p:cNvPr id="122" name="直接连接符 121">
              <a:extLst>
                <a:ext uri="{FF2B5EF4-FFF2-40B4-BE49-F238E27FC236}">
                  <a16:creationId xmlns:a16="http://schemas.microsoft.com/office/drawing/2014/main" id="{E45BC492-CD41-4983-9A80-1908C7AAB69F}"/>
                </a:ext>
              </a:extLst>
            </p:cNvPr>
            <p:cNvCxnSpPr>
              <a:cxnSpLocks/>
              <a:stCxn id="129" idx="4"/>
              <a:endCxn id="131" idx="0"/>
            </p:cNvCxnSpPr>
            <p:nvPr/>
          </p:nvCxnSpPr>
          <p:spPr>
            <a:xfrm flipH="1">
              <a:off x="10264333" y="4253794"/>
              <a:ext cx="1042243" cy="1195911"/>
            </a:xfrm>
            <a:prstGeom prst="line">
              <a:avLst/>
            </a:prstGeom>
            <a:ln w="28575">
              <a:solidFill>
                <a:schemeClr val="accent1"/>
              </a:solidFill>
            </a:ln>
          </p:spPr>
          <p:style>
            <a:lnRef idx="1">
              <a:schemeClr val="dk1"/>
            </a:lnRef>
            <a:fillRef idx="0">
              <a:schemeClr val="dk1"/>
            </a:fillRef>
            <a:effectRef idx="0">
              <a:schemeClr val="dk1"/>
            </a:effectRef>
            <a:fontRef idx="minor">
              <a:schemeClr val="tx1"/>
            </a:fontRef>
          </p:style>
        </p:cxnSp>
        <p:cxnSp>
          <p:nvCxnSpPr>
            <p:cNvPr id="123" name="直接连接符 122">
              <a:extLst>
                <a:ext uri="{FF2B5EF4-FFF2-40B4-BE49-F238E27FC236}">
                  <a16:creationId xmlns:a16="http://schemas.microsoft.com/office/drawing/2014/main" id="{4CF99D5A-1A82-4A8F-B480-DD0F1749451C}"/>
                </a:ext>
              </a:extLst>
            </p:cNvPr>
            <p:cNvCxnSpPr>
              <a:cxnSpLocks/>
              <a:stCxn id="128" idx="4"/>
              <a:endCxn id="132" idx="0"/>
            </p:cNvCxnSpPr>
            <p:nvPr/>
          </p:nvCxnSpPr>
          <p:spPr>
            <a:xfrm>
              <a:off x="10642848" y="4252440"/>
              <a:ext cx="271686" cy="1197265"/>
            </a:xfrm>
            <a:prstGeom prst="line">
              <a:avLst/>
            </a:prstGeom>
            <a:ln w="28575">
              <a:solidFill>
                <a:schemeClr val="accent1"/>
              </a:solidFill>
            </a:ln>
          </p:spPr>
          <p:style>
            <a:lnRef idx="1">
              <a:schemeClr val="dk1"/>
            </a:lnRef>
            <a:fillRef idx="0">
              <a:schemeClr val="dk1"/>
            </a:fillRef>
            <a:effectRef idx="0">
              <a:schemeClr val="dk1"/>
            </a:effectRef>
            <a:fontRef idx="minor">
              <a:schemeClr val="tx1"/>
            </a:fontRef>
          </p:style>
        </p:cxnSp>
        <p:cxnSp>
          <p:nvCxnSpPr>
            <p:cNvPr id="124" name="直接连接符 123">
              <a:extLst>
                <a:ext uri="{FF2B5EF4-FFF2-40B4-BE49-F238E27FC236}">
                  <a16:creationId xmlns:a16="http://schemas.microsoft.com/office/drawing/2014/main" id="{69B55794-3786-42B6-9CB3-490A83BD0A04}"/>
                </a:ext>
              </a:extLst>
            </p:cNvPr>
            <p:cNvCxnSpPr>
              <a:cxnSpLocks/>
              <a:stCxn id="129" idx="4"/>
              <a:endCxn id="132" idx="0"/>
            </p:cNvCxnSpPr>
            <p:nvPr/>
          </p:nvCxnSpPr>
          <p:spPr>
            <a:xfrm flipH="1">
              <a:off x="10914534" y="4253794"/>
              <a:ext cx="392042" cy="1195911"/>
            </a:xfrm>
            <a:prstGeom prst="line">
              <a:avLst/>
            </a:prstGeom>
            <a:ln w="28575">
              <a:solidFill>
                <a:schemeClr val="accent1"/>
              </a:solidFill>
            </a:ln>
          </p:spPr>
          <p:style>
            <a:lnRef idx="1">
              <a:schemeClr val="dk1"/>
            </a:lnRef>
            <a:fillRef idx="0">
              <a:schemeClr val="dk1"/>
            </a:fillRef>
            <a:effectRef idx="0">
              <a:schemeClr val="dk1"/>
            </a:effectRef>
            <a:fontRef idx="minor">
              <a:schemeClr val="tx1"/>
            </a:fontRef>
          </p:style>
        </p:cxnSp>
        <p:cxnSp>
          <p:nvCxnSpPr>
            <p:cNvPr id="125" name="直接连接符 124">
              <a:extLst>
                <a:ext uri="{FF2B5EF4-FFF2-40B4-BE49-F238E27FC236}">
                  <a16:creationId xmlns:a16="http://schemas.microsoft.com/office/drawing/2014/main" id="{3FA0F10C-43D2-4E2E-8BBE-817C4B0F7A9D}"/>
                </a:ext>
              </a:extLst>
            </p:cNvPr>
            <p:cNvCxnSpPr>
              <a:cxnSpLocks/>
              <a:stCxn id="127" idx="4"/>
              <a:endCxn id="132" idx="0"/>
            </p:cNvCxnSpPr>
            <p:nvPr/>
          </p:nvCxnSpPr>
          <p:spPr>
            <a:xfrm>
              <a:off x="10015017" y="4252440"/>
              <a:ext cx="899517" cy="1197265"/>
            </a:xfrm>
            <a:prstGeom prst="line">
              <a:avLst/>
            </a:prstGeom>
            <a:ln w="28575">
              <a:solidFill>
                <a:schemeClr val="accent1"/>
              </a:solidFill>
            </a:ln>
          </p:spPr>
          <p:style>
            <a:lnRef idx="1">
              <a:schemeClr val="dk1"/>
            </a:lnRef>
            <a:fillRef idx="0">
              <a:schemeClr val="dk1"/>
            </a:fillRef>
            <a:effectRef idx="0">
              <a:schemeClr val="dk1"/>
            </a:effectRef>
            <a:fontRef idx="minor">
              <a:schemeClr val="tx1"/>
            </a:fontRef>
          </p:style>
        </p:cxnSp>
        <p:cxnSp>
          <p:nvCxnSpPr>
            <p:cNvPr id="126" name="直接连接符 125">
              <a:extLst>
                <a:ext uri="{FF2B5EF4-FFF2-40B4-BE49-F238E27FC236}">
                  <a16:creationId xmlns:a16="http://schemas.microsoft.com/office/drawing/2014/main" id="{B9C97DF9-A3A0-4D58-A845-63C4C29D6970}"/>
                </a:ext>
              </a:extLst>
            </p:cNvPr>
            <p:cNvCxnSpPr>
              <a:cxnSpLocks/>
              <a:stCxn id="129" idx="4"/>
              <a:endCxn id="130" idx="0"/>
            </p:cNvCxnSpPr>
            <p:nvPr/>
          </p:nvCxnSpPr>
          <p:spPr>
            <a:xfrm flipH="1">
              <a:off x="9639529" y="4253794"/>
              <a:ext cx="1667046" cy="1195911"/>
            </a:xfrm>
            <a:prstGeom prst="line">
              <a:avLst/>
            </a:prstGeom>
            <a:ln w="28575">
              <a:solidFill>
                <a:schemeClr val="accent1"/>
              </a:solidFill>
            </a:ln>
          </p:spPr>
          <p:style>
            <a:lnRef idx="1">
              <a:schemeClr val="dk1"/>
            </a:lnRef>
            <a:fillRef idx="0">
              <a:schemeClr val="dk1"/>
            </a:fillRef>
            <a:effectRef idx="0">
              <a:schemeClr val="dk1"/>
            </a:effectRef>
            <a:fontRef idx="minor">
              <a:schemeClr val="tx1"/>
            </a:fontRef>
          </p:style>
        </p:cxnSp>
        <p:sp>
          <p:nvSpPr>
            <p:cNvPr id="127" name="椭圆 126">
              <a:extLst>
                <a:ext uri="{FF2B5EF4-FFF2-40B4-BE49-F238E27FC236}">
                  <a16:creationId xmlns:a16="http://schemas.microsoft.com/office/drawing/2014/main" id="{291EB1E5-E7E8-41FD-9AB7-6DCD8BD35B89}"/>
                </a:ext>
              </a:extLst>
            </p:cNvPr>
            <p:cNvSpPr/>
            <p:nvPr/>
          </p:nvSpPr>
          <p:spPr>
            <a:xfrm>
              <a:off x="9872425" y="3984447"/>
              <a:ext cx="285184" cy="267994"/>
            </a:xfrm>
            <a:prstGeom prst="ellipse">
              <a:avLst/>
            </a:prstGeom>
            <a:solidFill>
              <a:schemeClr val="accent1">
                <a:lumMod val="60000"/>
                <a:lumOff val="4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dirty="0">
                <a:solidFill>
                  <a:schemeClr val="tx1"/>
                </a:solidFill>
                <a:latin typeface="Times New Roman" panose="02020603050405020304" pitchFamily="18" charset="0"/>
                <a:cs typeface="Times New Roman" panose="02020603050405020304" pitchFamily="18" charset="0"/>
              </a:endParaRPr>
            </a:p>
          </p:txBody>
        </p:sp>
        <p:sp>
          <p:nvSpPr>
            <p:cNvPr id="128" name="椭圆 127">
              <a:extLst>
                <a:ext uri="{FF2B5EF4-FFF2-40B4-BE49-F238E27FC236}">
                  <a16:creationId xmlns:a16="http://schemas.microsoft.com/office/drawing/2014/main" id="{0AC27E85-331B-4F10-B878-263964782CED}"/>
                </a:ext>
              </a:extLst>
            </p:cNvPr>
            <p:cNvSpPr/>
            <p:nvPr/>
          </p:nvSpPr>
          <p:spPr>
            <a:xfrm>
              <a:off x="10500256" y="3984447"/>
              <a:ext cx="285184" cy="267994"/>
            </a:xfrm>
            <a:prstGeom prst="ellipse">
              <a:avLst/>
            </a:prstGeom>
            <a:solidFill>
              <a:schemeClr val="accent1">
                <a:lumMod val="60000"/>
                <a:lumOff val="4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dirty="0">
                <a:solidFill>
                  <a:schemeClr val="tx1"/>
                </a:solidFill>
                <a:latin typeface="Times New Roman" panose="02020603050405020304" pitchFamily="18" charset="0"/>
                <a:cs typeface="Times New Roman" panose="02020603050405020304" pitchFamily="18" charset="0"/>
              </a:endParaRPr>
            </a:p>
          </p:txBody>
        </p:sp>
        <p:sp>
          <p:nvSpPr>
            <p:cNvPr id="129" name="椭圆 128">
              <a:extLst>
                <a:ext uri="{FF2B5EF4-FFF2-40B4-BE49-F238E27FC236}">
                  <a16:creationId xmlns:a16="http://schemas.microsoft.com/office/drawing/2014/main" id="{B0491D15-BFEC-4D10-87A1-0882929A9129}"/>
                </a:ext>
              </a:extLst>
            </p:cNvPr>
            <p:cNvSpPr/>
            <p:nvPr/>
          </p:nvSpPr>
          <p:spPr>
            <a:xfrm>
              <a:off x="11163983" y="3985800"/>
              <a:ext cx="285184" cy="267994"/>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dirty="0">
                <a:solidFill>
                  <a:schemeClr val="tx1"/>
                </a:solidFill>
                <a:latin typeface="Times New Roman" panose="02020603050405020304" pitchFamily="18" charset="0"/>
                <a:cs typeface="Times New Roman" panose="02020603050405020304" pitchFamily="18" charset="0"/>
              </a:endParaRPr>
            </a:p>
          </p:txBody>
        </p:sp>
        <p:sp>
          <p:nvSpPr>
            <p:cNvPr id="130" name="椭圆 129">
              <a:extLst>
                <a:ext uri="{FF2B5EF4-FFF2-40B4-BE49-F238E27FC236}">
                  <a16:creationId xmlns:a16="http://schemas.microsoft.com/office/drawing/2014/main" id="{A4B18345-3987-4128-BDF3-74550C40BC09}"/>
                </a:ext>
              </a:extLst>
            </p:cNvPr>
            <p:cNvSpPr/>
            <p:nvPr/>
          </p:nvSpPr>
          <p:spPr>
            <a:xfrm>
              <a:off x="9496937" y="5449705"/>
              <a:ext cx="285184" cy="267994"/>
            </a:xfrm>
            <a:prstGeom prst="ellipse">
              <a:avLst/>
            </a:prstGeom>
            <a:solidFill>
              <a:schemeClr val="accent1">
                <a:lumMod val="60000"/>
                <a:lumOff val="4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dirty="0">
                <a:solidFill>
                  <a:schemeClr val="tx1"/>
                </a:solidFill>
                <a:latin typeface="Times New Roman" panose="02020603050405020304" pitchFamily="18" charset="0"/>
                <a:cs typeface="Times New Roman" panose="02020603050405020304" pitchFamily="18" charset="0"/>
              </a:endParaRPr>
            </a:p>
          </p:txBody>
        </p:sp>
        <p:sp>
          <p:nvSpPr>
            <p:cNvPr id="131" name="椭圆 130">
              <a:extLst>
                <a:ext uri="{FF2B5EF4-FFF2-40B4-BE49-F238E27FC236}">
                  <a16:creationId xmlns:a16="http://schemas.microsoft.com/office/drawing/2014/main" id="{74EBA330-2286-4708-8FDE-A0C4B50D3277}"/>
                </a:ext>
              </a:extLst>
            </p:cNvPr>
            <p:cNvSpPr/>
            <p:nvPr/>
          </p:nvSpPr>
          <p:spPr>
            <a:xfrm>
              <a:off x="10121741" y="5449705"/>
              <a:ext cx="285184" cy="267994"/>
            </a:xfrm>
            <a:prstGeom prst="ellipse">
              <a:avLst/>
            </a:prstGeom>
            <a:solidFill>
              <a:schemeClr val="accent1">
                <a:lumMod val="60000"/>
                <a:lumOff val="4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dirty="0">
                <a:solidFill>
                  <a:schemeClr val="tx1"/>
                </a:solidFill>
                <a:latin typeface="Times New Roman" panose="02020603050405020304" pitchFamily="18" charset="0"/>
                <a:cs typeface="Times New Roman" panose="02020603050405020304" pitchFamily="18" charset="0"/>
              </a:endParaRPr>
            </a:p>
          </p:txBody>
        </p:sp>
        <p:sp>
          <p:nvSpPr>
            <p:cNvPr id="132" name="椭圆 131">
              <a:extLst>
                <a:ext uri="{FF2B5EF4-FFF2-40B4-BE49-F238E27FC236}">
                  <a16:creationId xmlns:a16="http://schemas.microsoft.com/office/drawing/2014/main" id="{6E8B5176-BCAA-4031-9C46-352481A2B021}"/>
                </a:ext>
              </a:extLst>
            </p:cNvPr>
            <p:cNvSpPr/>
            <p:nvPr/>
          </p:nvSpPr>
          <p:spPr>
            <a:xfrm>
              <a:off x="10771942" y="5449705"/>
              <a:ext cx="285184" cy="267994"/>
            </a:xfrm>
            <a:prstGeom prst="ellipse">
              <a:avLst/>
            </a:prstGeom>
            <a:solidFill>
              <a:schemeClr val="accent1">
                <a:lumMod val="60000"/>
                <a:lumOff val="4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dirty="0">
                <a:solidFill>
                  <a:schemeClr val="tx1"/>
                </a:solidFill>
                <a:latin typeface="Times New Roman" panose="02020603050405020304" pitchFamily="18" charset="0"/>
                <a:cs typeface="Times New Roman" panose="02020603050405020304" pitchFamily="18" charset="0"/>
              </a:endParaRPr>
            </a:p>
          </p:txBody>
        </p:sp>
        <p:sp>
          <p:nvSpPr>
            <p:cNvPr id="134" name="椭圆 133">
              <a:extLst>
                <a:ext uri="{FF2B5EF4-FFF2-40B4-BE49-F238E27FC236}">
                  <a16:creationId xmlns:a16="http://schemas.microsoft.com/office/drawing/2014/main" id="{E07DA7E3-2BD0-44BE-A4FA-F226213C327B}"/>
                </a:ext>
              </a:extLst>
            </p:cNvPr>
            <p:cNvSpPr/>
            <p:nvPr/>
          </p:nvSpPr>
          <p:spPr>
            <a:xfrm>
              <a:off x="7386753" y="3984447"/>
              <a:ext cx="285184" cy="267994"/>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dirty="0">
                <a:solidFill>
                  <a:schemeClr val="tx1"/>
                </a:solidFill>
                <a:latin typeface="Times New Roman" panose="02020603050405020304" pitchFamily="18" charset="0"/>
                <a:cs typeface="Times New Roman" panose="02020603050405020304" pitchFamily="18" charset="0"/>
              </a:endParaRPr>
            </a:p>
          </p:txBody>
        </p:sp>
        <p:sp>
          <p:nvSpPr>
            <p:cNvPr id="135" name="椭圆 134">
              <a:extLst>
                <a:ext uri="{FF2B5EF4-FFF2-40B4-BE49-F238E27FC236}">
                  <a16:creationId xmlns:a16="http://schemas.microsoft.com/office/drawing/2014/main" id="{8A347A63-F6EF-4FDD-A400-10633AA52181}"/>
                </a:ext>
              </a:extLst>
            </p:cNvPr>
            <p:cNvSpPr/>
            <p:nvPr/>
          </p:nvSpPr>
          <p:spPr>
            <a:xfrm>
              <a:off x="8004306" y="3989900"/>
              <a:ext cx="285184" cy="267994"/>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dirty="0">
                <a:solidFill>
                  <a:schemeClr val="tx1"/>
                </a:solidFill>
                <a:latin typeface="Times New Roman" panose="02020603050405020304" pitchFamily="18" charset="0"/>
                <a:cs typeface="Times New Roman" panose="02020603050405020304" pitchFamily="18" charset="0"/>
              </a:endParaRPr>
            </a:p>
          </p:txBody>
        </p:sp>
        <p:sp>
          <p:nvSpPr>
            <p:cNvPr id="136" name="椭圆 135">
              <a:extLst>
                <a:ext uri="{FF2B5EF4-FFF2-40B4-BE49-F238E27FC236}">
                  <a16:creationId xmlns:a16="http://schemas.microsoft.com/office/drawing/2014/main" id="{27BE28FA-BCB7-4918-ACC2-1FC19FC35059}"/>
                </a:ext>
              </a:extLst>
            </p:cNvPr>
            <p:cNvSpPr/>
            <p:nvPr/>
          </p:nvSpPr>
          <p:spPr>
            <a:xfrm>
              <a:off x="9234313" y="3991386"/>
              <a:ext cx="285184" cy="267994"/>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200" dirty="0">
                <a:solidFill>
                  <a:schemeClr val="tx1"/>
                </a:solidFill>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138" name="文本框 137">
                <a:extLst>
                  <a:ext uri="{FF2B5EF4-FFF2-40B4-BE49-F238E27FC236}">
                    <a16:creationId xmlns:a16="http://schemas.microsoft.com/office/drawing/2014/main" id="{1FBC36DA-A83D-4EEE-AF35-83CD37BF46C9}"/>
                  </a:ext>
                </a:extLst>
              </p:cNvPr>
              <p:cNvSpPr txBox="1"/>
              <p:nvPr/>
            </p:nvSpPr>
            <p:spPr>
              <a:xfrm>
                <a:off x="6361261" y="5884399"/>
                <a:ext cx="5658571" cy="31389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600" i="1" smtClean="0">
                          <a:latin typeface="Cambria Math" panose="02040503050406030204" pitchFamily="18" charset="0"/>
                          <a:cs typeface="Times New Roman" panose="02020603050405020304" pitchFamily="18" charset="0"/>
                        </a:rPr>
                        <m:t>𝑞</m:t>
                      </m:r>
                      <m:r>
                        <a:rPr lang="en-US" altLang="zh-CN" sz="1600" i="1" smtClean="0">
                          <a:latin typeface="Cambria Math" panose="02040503050406030204" pitchFamily="18" charset="0"/>
                          <a:cs typeface="Times New Roman" panose="02020603050405020304" pitchFamily="18" charset="0"/>
                        </a:rPr>
                        <m:t>=</m:t>
                      </m:r>
                      <m:sSub>
                        <m:sSubPr>
                          <m:ctrlPr>
                            <a:rPr lang="en-US" altLang="zh-CN" sz="1600" i="1">
                              <a:latin typeface="Cambria Math" panose="02040503050406030204" pitchFamily="18" charset="0"/>
                              <a:cs typeface="Times New Roman" panose="02020603050405020304" pitchFamily="18" charset="0"/>
                            </a:rPr>
                          </m:ctrlPr>
                        </m:sSubPr>
                        <m:e>
                          <m:r>
                            <a:rPr lang="en-US" altLang="zh-CN" sz="1600" i="1">
                              <a:latin typeface="Cambria Math" panose="02040503050406030204" pitchFamily="18" charset="0"/>
                              <a:cs typeface="Times New Roman" panose="02020603050405020304" pitchFamily="18" charset="0"/>
                            </a:rPr>
                            <m:t>𝑢</m:t>
                          </m:r>
                        </m:e>
                        <m:sub>
                          <m:r>
                            <a:rPr lang="en-US" altLang="zh-CN" sz="1600" b="0" i="1" smtClean="0">
                              <a:latin typeface="Cambria Math" panose="02040503050406030204" pitchFamily="18" charset="0"/>
                              <a:cs typeface="Times New Roman" panose="02020603050405020304" pitchFamily="18" charset="0"/>
                            </a:rPr>
                            <m:t>7</m:t>
                          </m:r>
                        </m:sub>
                      </m:sSub>
                      <m:r>
                        <a:rPr lang="en-US" altLang="zh-CN" sz="1600" i="1">
                          <a:latin typeface="Cambria Math" panose="02040503050406030204" pitchFamily="18" charset="0"/>
                          <a:cs typeface="Times New Roman" panose="02020603050405020304" pitchFamily="18" charset="0"/>
                        </a:rPr>
                        <m:t>, </m:t>
                      </m:r>
                      <m:sSub>
                        <m:sSubPr>
                          <m:ctrlPr>
                            <a:rPr lang="en-US" altLang="zh-CN" sz="1600" i="1">
                              <a:latin typeface="Cambria Math" panose="02040503050406030204" pitchFamily="18" charset="0"/>
                              <a:cs typeface="Times New Roman" panose="02020603050405020304" pitchFamily="18" charset="0"/>
                            </a:rPr>
                          </m:ctrlPr>
                        </m:sSubPr>
                        <m:e>
                          <m:r>
                            <a:rPr lang="zh-CN" altLang="en-US" sz="1600" i="1">
                              <a:latin typeface="Cambria Math" panose="02040503050406030204" pitchFamily="18" charset="0"/>
                              <a:cs typeface="Times New Roman" panose="02020603050405020304" pitchFamily="18" charset="0"/>
                            </a:rPr>
                            <m:t>𝜏</m:t>
                          </m:r>
                        </m:e>
                        <m:sub>
                          <m:r>
                            <a:rPr lang="en-US" altLang="zh-CN" sz="1600" i="1">
                              <a:latin typeface="Cambria Math" panose="02040503050406030204" pitchFamily="18" charset="0"/>
                              <a:cs typeface="Times New Roman" panose="02020603050405020304" pitchFamily="18" charset="0"/>
                            </a:rPr>
                            <m:t>𝑈</m:t>
                          </m:r>
                        </m:sub>
                      </m:sSub>
                      <m:r>
                        <a:rPr lang="en-US" altLang="zh-CN" sz="1600" i="1">
                          <a:latin typeface="Cambria Math" panose="02040503050406030204" pitchFamily="18" charset="0"/>
                          <a:cs typeface="Times New Roman" panose="02020603050405020304" pitchFamily="18" charset="0"/>
                        </a:rPr>
                        <m:t>=1,</m:t>
                      </m:r>
                      <m:sSub>
                        <m:sSubPr>
                          <m:ctrlPr>
                            <a:rPr lang="en-US" altLang="zh-CN" sz="1600" i="1">
                              <a:latin typeface="Cambria Math" panose="02040503050406030204" pitchFamily="18" charset="0"/>
                              <a:cs typeface="Times New Roman" panose="02020603050405020304" pitchFamily="18" charset="0"/>
                            </a:rPr>
                          </m:ctrlPr>
                        </m:sSubPr>
                        <m:e>
                          <m:r>
                            <a:rPr lang="zh-CN" altLang="en-US" sz="1600" i="1">
                              <a:latin typeface="Cambria Math" panose="02040503050406030204" pitchFamily="18" charset="0"/>
                              <a:cs typeface="Times New Roman" panose="02020603050405020304" pitchFamily="18" charset="0"/>
                            </a:rPr>
                            <m:t>𝜏</m:t>
                          </m:r>
                        </m:e>
                        <m:sub>
                          <m:r>
                            <a:rPr lang="en-US" altLang="zh-CN" sz="1600" i="1">
                              <a:latin typeface="Cambria Math" panose="02040503050406030204" pitchFamily="18" charset="0"/>
                              <a:cs typeface="Times New Roman" panose="02020603050405020304" pitchFamily="18" charset="0"/>
                            </a:rPr>
                            <m:t>𝐿</m:t>
                          </m:r>
                        </m:sub>
                      </m:sSub>
                      <m:r>
                        <a:rPr lang="en-US" altLang="zh-CN" sz="1600" i="1">
                          <a:latin typeface="Cambria Math" panose="02040503050406030204" pitchFamily="18" charset="0"/>
                          <a:cs typeface="Times New Roman" panose="02020603050405020304" pitchFamily="18" charset="0"/>
                        </a:rPr>
                        <m:t>=1</m:t>
                      </m:r>
                    </m:oMath>
                  </m:oMathPara>
                </a14:m>
                <a:endParaRPr lang="zh-CN" altLang="en-US" sz="1600" dirty="0"/>
              </a:p>
            </p:txBody>
          </p:sp>
        </mc:Choice>
        <mc:Fallback xmlns="">
          <p:sp>
            <p:nvSpPr>
              <p:cNvPr id="138" name="文本框 137">
                <a:extLst>
                  <a:ext uri="{FF2B5EF4-FFF2-40B4-BE49-F238E27FC236}">
                    <a16:creationId xmlns:a16="http://schemas.microsoft.com/office/drawing/2014/main" id="{1FBC36DA-A83D-4EEE-AF35-83CD37BF46C9}"/>
                  </a:ext>
                </a:extLst>
              </p:cNvPr>
              <p:cNvSpPr txBox="1">
                <a:spLocks noRot="1" noChangeAspect="1" noMove="1" noResize="1" noEditPoints="1" noAdjustHandles="1" noChangeArrowheads="1" noChangeShapeType="1" noTextEdit="1"/>
              </p:cNvSpPr>
              <p:nvPr/>
            </p:nvSpPr>
            <p:spPr>
              <a:xfrm>
                <a:off x="6361261" y="5884399"/>
                <a:ext cx="5658571" cy="313893"/>
              </a:xfrm>
              <a:prstGeom prst="rect">
                <a:avLst/>
              </a:prstGeom>
              <a:blipFill>
                <a:blip r:embed="rId4"/>
                <a:stretch>
                  <a:fillRect b="-13462"/>
                </a:stretch>
              </a:blipFill>
            </p:spPr>
            <p:txBody>
              <a:bodyPr/>
              <a:lstStyle/>
              <a:p>
                <a:r>
                  <a:rPr lang="zh-CN" altLang="en-US">
                    <a:noFill/>
                  </a:rPr>
                  <a:t> </a:t>
                </a:r>
              </a:p>
            </p:txBody>
          </p:sp>
        </mc:Fallback>
      </mc:AlternateContent>
      <p:sp>
        <p:nvSpPr>
          <p:cNvPr id="141" name="文本框 140">
            <a:extLst>
              <a:ext uri="{FF2B5EF4-FFF2-40B4-BE49-F238E27FC236}">
                <a16:creationId xmlns:a16="http://schemas.microsoft.com/office/drawing/2014/main" id="{6EC89D4E-2770-4240-8759-13F9B5AE4F23}"/>
              </a:ext>
            </a:extLst>
          </p:cNvPr>
          <p:cNvSpPr txBox="1"/>
          <p:nvPr/>
        </p:nvSpPr>
        <p:spPr>
          <a:xfrm>
            <a:off x="992982" y="6150795"/>
            <a:ext cx="11199018" cy="677108"/>
          </a:xfrm>
          <a:prstGeom prst="rect">
            <a:avLst/>
          </a:prstGeom>
          <a:noFill/>
        </p:spPr>
        <p:txBody>
          <a:bodyPr wrap="square">
            <a:spAutoFit/>
          </a:bodyPr>
          <a:lstStyle/>
          <a:p>
            <a:pPr marL="285750" indent="-285750">
              <a:buClr>
                <a:srgbClr val="002B91"/>
              </a:buClr>
              <a:buSzPct val="80000"/>
              <a:buFont typeface="Wingdings" charset="2"/>
              <a:buChar char="n"/>
            </a:pPr>
            <a:r>
              <a:rPr lang="en-US" altLang="zh-CN" b="1" dirty="0"/>
              <a:t>PMBC-OL*</a:t>
            </a:r>
            <a:r>
              <a:rPr lang="en-US" altLang="zh-CN" dirty="0"/>
              <a:t>: We further design upper bounding techniques based on (</a:t>
            </a:r>
            <a:r>
              <a:rPr lang="zh-CN" altLang="en-US" dirty="0"/>
              <a:t>𝜶</a:t>
            </a:r>
            <a:r>
              <a:rPr lang="en-US" altLang="zh-CN" dirty="0"/>
              <a:t>,</a:t>
            </a:r>
            <a:r>
              <a:rPr lang="zh-CN" altLang="en-US" dirty="0"/>
              <a:t>𝜷</a:t>
            </a:r>
            <a:r>
              <a:rPr lang="en-US" altLang="zh-CN" dirty="0"/>
              <a:t>)-core to accelerate PMBC-OL.</a:t>
            </a:r>
          </a:p>
          <a:p>
            <a:pPr marL="285750" indent="-285750">
              <a:buClr>
                <a:srgbClr val="002B91"/>
              </a:buClr>
              <a:buSzPct val="80000"/>
              <a:buFont typeface="Wingdings" charset="2"/>
              <a:buChar char="n"/>
            </a:pPr>
            <a:endParaRPr lang="en-US" altLang="zh-CN" sz="2000" dirty="0"/>
          </a:p>
        </p:txBody>
      </p:sp>
    </p:spTree>
    <p:extLst>
      <p:ext uri="{BB962C8B-B14F-4D97-AF65-F5344CB8AC3E}">
        <p14:creationId xmlns:p14="http://schemas.microsoft.com/office/powerpoint/2010/main" val="2032605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67AB0386-8157-4F64-AF52-C08B346B87A6}"/>
              </a:ext>
            </a:extLst>
          </p:cNvPr>
          <p:cNvSpPr>
            <a:spLocks noGrp="1"/>
          </p:cNvSpPr>
          <p:nvPr>
            <p:ph type="body" sz="quarter" idx="10"/>
          </p:nvPr>
        </p:nvSpPr>
        <p:spPr/>
        <p:txBody>
          <a:bodyPr/>
          <a:lstStyle/>
          <a:p>
            <a:r>
              <a:rPr lang="en-US" dirty="0"/>
              <a:t>Motivation and challenges</a:t>
            </a:r>
            <a:endParaRPr lang="en-AU" dirty="0"/>
          </a:p>
        </p:txBody>
      </p:sp>
      <p:sp>
        <p:nvSpPr>
          <p:cNvPr id="12" name="文本框 11">
            <a:extLst>
              <a:ext uri="{FF2B5EF4-FFF2-40B4-BE49-F238E27FC236}">
                <a16:creationId xmlns:a16="http://schemas.microsoft.com/office/drawing/2014/main" id="{9D2C480A-42C3-D545-9C65-6BE5A0CA9D95}"/>
              </a:ext>
            </a:extLst>
          </p:cNvPr>
          <p:cNvSpPr txBox="1"/>
          <p:nvPr/>
        </p:nvSpPr>
        <p:spPr>
          <a:xfrm>
            <a:off x="992982" y="1232732"/>
            <a:ext cx="10387012" cy="707886"/>
          </a:xfrm>
          <a:prstGeom prst="rect">
            <a:avLst/>
          </a:prstGeom>
          <a:noFill/>
        </p:spPr>
        <p:txBody>
          <a:bodyPr wrap="square">
            <a:spAutoFit/>
          </a:bodyPr>
          <a:lstStyle/>
          <a:p>
            <a:pPr marL="285750" indent="-285750">
              <a:buClr>
                <a:srgbClr val="002B91"/>
              </a:buClr>
              <a:buSzPct val="80000"/>
              <a:buFont typeface="Wingdings" charset="2"/>
              <a:buChar char="n"/>
            </a:pPr>
            <a:r>
              <a:rPr lang="en-US" altLang="zh-CN" sz="2000" b="1" dirty="0"/>
              <a:t>Motivation</a:t>
            </a:r>
            <a:r>
              <a:rPr lang="en-US" altLang="zh-CN" sz="2000" dirty="0"/>
              <a:t>: The online computation approaches cannot satisfy the real-time requirements in many scenarios. </a:t>
            </a:r>
          </a:p>
        </p:txBody>
      </p:sp>
      <p:sp>
        <p:nvSpPr>
          <p:cNvPr id="64" name="Shape 61">
            <a:extLst>
              <a:ext uri="{FF2B5EF4-FFF2-40B4-BE49-F238E27FC236}">
                <a16:creationId xmlns:a16="http://schemas.microsoft.com/office/drawing/2014/main" id="{F5ADD0FE-12AA-47B7-B2A0-E7654ED2736D}"/>
              </a:ext>
            </a:extLst>
          </p:cNvPr>
          <p:cNvSpPr txBox="1">
            <a:spLocks noGrp="1"/>
          </p:cNvSpPr>
          <p:nvPr/>
        </p:nvSpPr>
        <p:spPr>
          <a:xfrm>
            <a:off x="992982" y="4080910"/>
            <a:ext cx="10652124" cy="192175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None/>
              <a:defRPr sz="1800" b="0" i="0" u="none" strike="noStrike" cap="none">
                <a:solidFill>
                  <a:schemeClr val="dk2"/>
                </a:solidFill>
                <a:latin typeface="Arial"/>
                <a:ea typeface="Arial"/>
                <a:cs typeface="Arial"/>
                <a:sym typeface="Arial"/>
                <a:rtl val="0"/>
              </a:defRPr>
            </a:lvl1pPr>
            <a:lvl2pPr marR="0" lvl="1"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2pPr>
            <a:lvl3pPr marR="0" lvl="2"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3pPr>
            <a:lvl4pPr marR="0" lvl="3"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4pPr>
            <a:lvl5pPr marR="0" lvl="4"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5pPr>
            <a:lvl6pPr marR="0" lvl="5"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6pPr>
            <a:lvl7pPr marR="0" lvl="6"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7pPr>
            <a:lvl8pPr marR="0" lvl="7"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8pPr>
            <a:lvl9pPr marR="0" lvl="8"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rtl val="0"/>
              </a:defRPr>
            </a:lvl9pPr>
          </a:lstStyle>
          <a:p>
            <a:pPr marL="361950" indent="-285750">
              <a:buClr>
                <a:srgbClr val="000000"/>
              </a:buClr>
              <a:buSzPct val="120000"/>
              <a:buFontTx/>
              <a:buChar char="-"/>
            </a:pPr>
            <a:r>
              <a:rPr lang="en-US" altLang="zh-CN" b="1" kern="1200" dirty="0">
                <a:solidFill>
                  <a:schemeClr val="tx1"/>
                </a:solidFill>
              </a:rPr>
              <a:t>Challenge 1</a:t>
            </a:r>
            <a:r>
              <a:rPr lang="en-US" altLang="zh-CN" b="1" dirty="0">
                <a:solidFill>
                  <a:schemeClr val="tx1"/>
                </a:solidFill>
              </a:rPr>
              <a:t>. </a:t>
            </a:r>
            <a:r>
              <a:rPr lang="en-US" altLang="zh-CN" kern="1200" dirty="0">
                <a:solidFill>
                  <a:schemeClr val="tx1"/>
                </a:solidFill>
              </a:rPr>
              <a:t>How to design a size-bounded index which allows both efficient construction and query processing.</a:t>
            </a:r>
          </a:p>
          <a:p>
            <a:pPr marL="361950" indent="-285750">
              <a:buClr>
                <a:srgbClr val="000000"/>
              </a:buClr>
              <a:buSzPct val="120000"/>
              <a:buFontTx/>
              <a:buChar char="-"/>
            </a:pPr>
            <a:r>
              <a:rPr lang="en-US" altLang="zh-CN" b="1" kern="1200" dirty="0">
                <a:solidFill>
                  <a:schemeClr val="tx1"/>
                </a:solidFill>
              </a:rPr>
              <a:t>Challenge 2</a:t>
            </a:r>
            <a:r>
              <a:rPr lang="en-US" altLang="zh-CN" b="1" dirty="0">
                <a:solidFill>
                  <a:schemeClr val="tx1"/>
                </a:solidFill>
              </a:rPr>
              <a:t>. </a:t>
            </a:r>
            <a:r>
              <a:rPr lang="en-US" altLang="zh-CN" kern="1200" dirty="0">
                <a:solidFill>
                  <a:schemeClr val="tx1"/>
                </a:solidFill>
              </a:rPr>
              <a:t>How to further reduce the indexing time via cost-sharing and optimization techniques. </a:t>
            </a:r>
          </a:p>
        </p:txBody>
      </p:sp>
      <p:sp>
        <p:nvSpPr>
          <p:cNvPr id="65" name="文本框 64">
            <a:extLst>
              <a:ext uri="{FF2B5EF4-FFF2-40B4-BE49-F238E27FC236}">
                <a16:creationId xmlns:a16="http://schemas.microsoft.com/office/drawing/2014/main" id="{F46B2E8C-B656-4BAC-9FFD-0363AD81F21D}"/>
              </a:ext>
            </a:extLst>
          </p:cNvPr>
          <p:cNvSpPr txBox="1"/>
          <p:nvPr/>
        </p:nvSpPr>
        <p:spPr>
          <a:xfrm>
            <a:off x="992982" y="3593943"/>
            <a:ext cx="10387012" cy="400110"/>
          </a:xfrm>
          <a:prstGeom prst="rect">
            <a:avLst/>
          </a:prstGeom>
          <a:noFill/>
        </p:spPr>
        <p:txBody>
          <a:bodyPr wrap="square">
            <a:spAutoFit/>
          </a:bodyPr>
          <a:lstStyle/>
          <a:p>
            <a:pPr marL="285750" indent="-285750">
              <a:buClr>
                <a:srgbClr val="002B91"/>
              </a:buClr>
              <a:buSzPct val="80000"/>
              <a:buFont typeface="Wingdings" charset="2"/>
              <a:buChar char="n"/>
            </a:pPr>
            <a:r>
              <a:rPr lang="en-US" altLang="zh-CN" sz="2000" b="1" dirty="0"/>
              <a:t>Challenges</a:t>
            </a:r>
            <a:r>
              <a:rPr lang="en-US" altLang="zh-CN" sz="2000" dirty="0"/>
              <a:t>:</a:t>
            </a: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24B68529-262A-4559-84F2-8E940A73E551}"/>
                  </a:ext>
                </a:extLst>
              </p:cNvPr>
              <p:cNvSpPr txBox="1"/>
              <p:nvPr/>
            </p:nvSpPr>
            <p:spPr>
              <a:xfrm>
                <a:off x="992982" y="2259449"/>
                <a:ext cx="10387012" cy="1015663"/>
              </a:xfrm>
              <a:prstGeom prst="rect">
                <a:avLst/>
              </a:prstGeom>
              <a:noFill/>
            </p:spPr>
            <p:txBody>
              <a:bodyPr wrap="square">
                <a:spAutoFit/>
              </a:bodyPr>
              <a:lstStyle/>
              <a:p>
                <a:pPr marL="285750" indent="-285750">
                  <a:buClr>
                    <a:srgbClr val="002B91"/>
                  </a:buClr>
                  <a:buSzPct val="80000"/>
                  <a:buFont typeface="Wingdings" charset="2"/>
                  <a:buChar char="n"/>
                </a:pPr>
                <a:r>
                  <a:rPr lang="en-US" altLang="zh-CN" sz="2000" b="1" dirty="0"/>
                  <a:t>A naïve index</a:t>
                </a:r>
                <a:r>
                  <a:rPr lang="en-US" altLang="zh-CN" sz="2000" dirty="0"/>
                  <a:t>: Enumerating all q, </a:t>
                </a:r>
                <a14:m>
                  <m:oMath xmlns:m="http://schemas.openxmlformats.org/officeDocument/2006/math">
                    <m:sSub>
                      <m:sSubPr>
                        <m:ctrlPr>
                          <a:rPr lang="en-US" altLang="zh-CN" sz="2000" i="1" smtClean="0">
                            <a:latin typeface="Cambria Math" panose="02040503050406030204" pitchFamily="18" charset="0"/>
                            <a:cs typeface="Times New Roman" panose="02020603050405020304" pitchFamily="18" charset="0"/>
                          </a:rPr>
                        </m:ctrlPr>
                      </m:sSubPr>
                      <m:e>
                        <m:r>
                          <a:rPr lang="zh-CN" altLang="en-US" sz="2000" i="1">
                            <a:latin typeface="Cambria Math" panose="02040503050406030204" pitchFamily="18" charset="0"/>
                            <a:cs typeface="Times New Roman" panose="02020603050405020304" pitchFamily="18" charset="0"/>
                          </a:rPr>
                          <m:t>𝜏</m:t>
                        </m:r>
                      </m:e>
                      <m:sub>
                        <m:r>
                          <a:rPr lang="en-US" altLang="zh-CN" sz="2000" i="1">
                            <a:latin typeface="Cambria Math" panose="02040503050406030204" pitchFamily="18" charset="0"/>
                            <a:cs typeface="Times New Roman" panose="02020603050405020304" pitchFamily="18" charset="0"/>
                          </a:rPr>
                          <m:t>𝑈</m:t>
                        </m:r>
                      </m:sub>
                    </m:sSub>
                    <m:r>
                      <a:rPr lang="en-US" altLang="zh-CN" sz="2000" i="1">
                        <a:latin typeface="Cambria Math" panose="02040503050406030204" pitchFamily="18" charset="0"/>
                        <a:cs typeface="Times New Roman" panose="02020603050405020304" pitchFamily="18" charset="0"/>
                      </a:rPr>
                      <m:t> </m:t>
                    </m:r>
                  </m:oMath>
                </a14:m>
                <a:r>
                  <a:rPr lang="zh-CN" altLang="en-US" sz="2000" dirty="0"/>
                  <a:t>and </a:t>
                </a:r>
                <a14:m>
                  <m:oMath xmlns:m="http://schemas.openxmlformats.org/officeDocument/2006/math">
                    <m:sSub>
                      <m:sSubPr>
                        <m:ctrlPr>
                          <a:rPr lang="en-US" altLang="zh-CN" sz="2000" i="1">
                            <a:latin typeface="Cambria Math" panose="02040503050406030204" pitchFamily="18" charset="0"/>
                            <a:cs typeface="Times New Roman" panose="02020603050405020304" pitchFamily="18" charset="0"/>
                          </a:rPr>
                        </m:ctrlPr>
                      </m:sSubPr>
                      <m:e>
                        <m:r>
                          <a:rPr lang="zh-CN" altLang="en-US" sz="2000" i="1">
                            <a:latin typeface="Cambria Math" panose="02040503050406030204" pitchFamily="18" charset="0"/>
                            <a:cs typeface="Times New Roman" panose="02020603050405020304" pitchFamily="18" charset="0"/>
                          </a:rPr>
                          <m:t>𝜏</m:t>
                        </m:r>
                      </m:e>
                      <m:sub>
                        <m:r>
                          <a:rPr lang="en-US" altLang="zh-CN" sz="2000" i="1">
                            <a:latin typeface="Cambria Math" panose="02040503050406030204" pitchFamily="18" charset="0"/>
                            <a:cs typeface="Times New Roman" panose="02020603050405020304" pitchFamily="18" charset="0"/>
                          </a:rPr>
                          <m:t>𝐿</m:t>
                        </m:r>
                      </m:sub>
                    </m:sSub>
                    <m:r>
                      <a:rPr lang="en-US" altLang="zh-CN" sz="2000" i="1">
                        <a:latin typeface="Cambria Math" panose="02040503050406030204" pitchFamily="18" charset="0"/>
                        <a:cs typeface="Times New Roman" panose="02020603050405020304" pitchFamily="18" charset="0"/>
                      </a:rPr>
                      <m:t> </m:t>
                    </m:r>
                  </m:oMath>
                </a14:m>
                <a:r>
                  <a:rPr lang="en-US" altLang="zh-CN" sz="2000" dirty="0"/>
                  <a:t>combinations and obtaining all the personalized maximum bicliques using PMBC-OL*. </a:t>
                </a:r>
                <a:r>
                  <a:rPr lang="en-US" altLang="zh-CN" sz="2000" b="1" dirty="0"/>
                  <a:t>Impractical</a:t>
                </a:r>
                <a:r>
                  <a:rPr lang="en-US" altLang="zh-CN" sz="2000" dirty="0"/>
                  <a:t> since for a query vertex q </a:t>
                </a:r>
                <a14:m>
                  <m:oMath xmlns:m="http://schemas.openxmlformats.org/officeDocument/2006/math">
                    <m:r>
                      <a:rPr lang="en-US" altLang="zh-CN" sz="2000" b="0" i="1" smtClean="0">
                        <a:latin typeface="Cambria Math" panose="02040503050406030204" pitchFamily="18" charset="0"/>
                      </a:rPr>
                      <m:t>∈</m:t>
                    </m:r>
                  </m:oMath>
                </a14:m>
                <a:r>
                  <a:rPr lang="en-US" altLang="zh-CN" sz="2000" dirty="0"/>
                  <a:t> U(G), the valid </a:t>
                </a:r>
                <a14:m>
                  <m:oMath xmlns:m="http://schemas.openxmlformats.org/officeDocument/2006/math">
                    <m:sSub>
                      <m:sSubPr>
                        <m:ctrlPr>
                          <a:rPr lang="en-US" altLang="zh-CN" sz="2000" i="1">
                            <a:latin typeface="Cambria Math" panose="02040503050406030204" pitchFamily="18" charset="0"/>
                            <a:cs typeface="Times New Roman" panose="02020603050405020304" pitchFamily="18" charset="0"/>
                          </a:rPr>
                        </m:ctrlPr>
                      </m:sSubPr>
                      <m:e>
                        <m:r>
                          <a:rPr lang="zh-CN" altLang="en-US" sz="2000" i="1">
                            <a:latin typeface="Cambria Math" panose="02040503050406030204" pitchFamily="18" charset="0"/>
                            <a:cs typeface="Times New Roman" panose="02020603050405020304" pitchFamily="18" charset="0"/>
                          </a:rPr>
                          <m:t>𝜏</m:t>
                        </m:r>
                      </m:e>
                      <m:sub>
                        <m:r>
                          <a:rPr lang="en-US" altLang="zh-CN" sz="2000" i="1">
                            <a:latin typeface="Cambria Math" panose="02040503050406030204" pitchFamily="18" charset="0"/>
                            <a:cs typeface="Times New Roman" panose="02020603050405020304" pitchFamily="18" charset="0"/>
                          </a:rPr>
                          <m:t>𝑈</m:t>
                        </m:r>
                      </m:sub>
                    </m:sSub>
                    <m:r>
                      <a:rPr lang="en-US" altLang="zh-CN" sz="2000" i="1">
                        <a:latin typeface="Cambria Math" panose="02040503050406030204" pitchFamily="18" charset="0"/>
                        <a:cs typeface="Times New Roman" panose="02020603050405020304" pitchFamily="18" charset="0"/>
                      </a:rPr>
                      <m:t> </m:t>
                    </m:r>
                  </m:oMath>
                </a14:m>
                <a:r>
                  <a:rPr lang="zh-CN" altLang="en-US" sz="2000" dirty="0"/>
                  <a:t>and </a:t>
                </a:r>
                <a14:m>
                  <m:oMath xmlns:m="http://schemas.openxmlformats.org/officeDocument/2006/math">
                    <m:sSub>
                      <m:sSubPr>
                        <m:ctrlPr>
                          <a:rPr lang="en-US" altLang="zh-CN" sz="2000" i="1">
                            <a:latin typeface="Cambria Math" panose="02040503050406030204" pitchFamily="18" charset="0"/>
                            <a:cs typeface="Times New Roman" panose="02020603050405020304" pitchFamily="18" charset="0"/>
                          </a:rPr>
                        </m:ctrlPr>
                      </m:sSubPr>
                      <m:e>
                        <m:r>
                          <a:rPr lang="zh-CN" altLang="en-US" sz="2000" i="1">
                            <a:latin typeface="Cambria Math" panose="02040503050406030204" pitchFamily="18" charset="0"/>
                            <a:cs typeface="Times New Roman" panose="02020603050405020304" pitchFamily="18" charset="0"/>
                          </a:rPr>
                          <m:t>𝜏</m:t>
                        </m:r>
                      </m:e>
                      <m:sub>
                        <m:r>
                          <a:rPr lang="en-US" altLang="zh-CN" sz="2000" i="1">
                            <a:latin typeface="Cambria Math" panose="02040503050406030204" pitchFamily="18" charset="0"/>
                            <a:cs typeface="Times New Roman" panose="02020603050405020304" pitchFamily="18" charset="0"/>
                          </a:rPr>
                          <m:t>𝐿</m:t>
                        </m:r>
                      </m:sub>
                    </m:sSub>
                    <m:r>
                      <a:rPr lang="en-US" altLang="zh-CN" sz="2000" i="1">
                        <a:latin typeface="Cambria Math" panose="02040503050406030204" pitchFamily="18" charset="0"/>
                        <a:cs typeface="Times New Roman" panose="02020603050405020304" pitchFamily="18" charset="0"/>
                      </a:rPr>
                      <m:t> </m:t>
                    </m:r>
                  </m:oMath>
                </a14:m>
                <a:r>
                  <a:rPr lang="en-US" altLang="zh-CN" sz="2000" dirty="0"/>
                  <a:t>values can reach deg(q) and max</a:t>
                </a:r>
                <a:r>
                  <a:rPr lang="en-US" altLang="zh-CN" sz="2000" baseline="-25000" dirty="0"/>
                  <a:t>{u ∈ </a:t>
                </a:r>
                <a:r>
                  <a:rPr lang="en-US" altLang="zh-CN" sz="2000" baseline="-25000" dirty="0" err="1"/>
                  <a:t>nb</a:t>
                </a:r>
                <a:r>
                  <a:rPr lang="en-US" altLang="zh-CN" sz="2000" baseline="-25000" dirty="0"/>
                  <a:t>(q)}</a:t>
                </a:r>
                <a:r>
                  <a:rPr lang="en-US" altLang="zh-CN" sz="2000" dirty="0"/>
                  <a:t>deg(u).</a:t>
                </a:r>
              </a:p>
            </p:txBody>
          </p:sp>
        </mc:Choice>
        <mc:Fallback xmlns="">
          <p:sp>
            <p:nvSpPr>
              <p:cNvPr id="6" name="文本框 5">
                <a:extLst>
                  <a:ext uri="{FF2B5EF4-FFF2-40B4-BE49-F238E27FC236}">
                    <a16:creationId xmlns:a16="http://schemas.microsoft.com/office/drawing/2014/main" id="{24B68529-262A-4559-84F2-8E940A73E551}"/>
                  </a:ext>
                </a:extLst>
              </p:cNvPr>
              <p:cNvSpPr txBox="1">
                <a:spLocks noRot="1" noChangeAspect="1" noMove="1" noResize="1" noEditPoints="1" noAdjustHandles="1" noChangeArrowheads="1" noChangeShapeType="1" noTextEdit="1"/>
              </p:cNvSpPr>
              <p:nvPr/>
            </p:nvSpPr>
            <p:spPr>
              <a:xfrm>
                <a:off x="992982" y="2259449"/>
                <a:ext cx="10387012" cy="1015663"/>
              </a:xfrm>
              <a:prstGeom prst="rect">
                <a:avLst/>
              </a:prstGeom>
              <a:blipFill>
                <a:blip r:embed="rId3"/>
                <a:stretch>
                  <a:fillRect l="-235" t="-3012" r="-704" b="-1084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49874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67AB0386-8157-4F64-AF52-C08B346B87A6}"/>
              </a:ext>
            </a:extLst>
          </p:cNvPr>
          <p:cNvSpPr>
            <a:spLocks noGrp="1"/>
          </p:cNvSpPr>
          <p:nvPr>
            <p:ph type="body" sz="quarter" idx="10"/>
          </p:nvPr>
        </p:nvSpPr>
        <p:spPr/>
        <p:txBody>
          <a:bodyPr/>
          <a:lstStyle/>
          <a:p>
            <a:r>
              <a:rPr lang="en-US" dirty="0"/>
              <a:t>The PMBC-Index</a:t>
            </a:r>
            <a:endParaRPr lang="en-AU" dirty="0"/>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9D2C480A-42C3-D545-9C65-6BE5A0CA9D95}"/>
                  </a:ext>
                </a:extLst>
              </p:cNvPr>
              <p:cNvSpPr txBox="1"/>
              <p:nvPr/>
            </p:nvSpPr>
            <p:spPr>
              <a:xfrm>
                <a:off x="992982" y="1232732"/>
                <a:ext cx="10387012" cy="1323439"/>
              </a:xfrm>
              <a:prstGeom prst="rect">
                <a:avLst/>
              </a:prstGeom>
              <a:noFill/>
            </p:spPr>
            <p:txBody>
              <a:bodyPr wrap="square">
                <a:spAutoFit/>
              </a:bodyPr>
              <a:lstStyle/>
              <a:p>
                <a:pPr marL="285750" indent="-285750">
                  <a:buClr>
                    <a:srgbClr val="002B91"/>
                  </a:buClr>
                  <a:buSzPct val="80000"/>
                  <a:buFont typeface="Wingdings" charset="2"/>
                  <a:buChar char="n"/>
                </a:pPr>
                <a:r>
                  <a:rPr lang="en-US" altLang="zh-CN" sz="2000" b="1" dirty="0"/>
                  <a:t>Insight</a:t>
                </a:r>
                <a:r>
                  <a:rPr lang="en-US" altLang="zh-CN" sz="2000" dirty="0"/>
                  <a:t>: Given a vertex q, each personalized maximum biclique of q can be the result of multiple q, </a:t>
                </a:r>
                <a14:m>
                  <m:oMath xmlns:m="http://schemas.openxmlformats.org/officeDocument/2006/math">
                    <m:sSub>
                      <m:sSubPr>
                        <m:ctrlPr>
                          <a:rPr lang="en-US" altLang="zh-CN" sz="2000" i="1" smtClean="0">
                            <a:latin typeface="Cambria Math" panose="02040503050406030204" pitchFamily="18" charset="0"/>
                            <a:cs typeface="Times New Roman" panose="02020603050405020304" pitchFamily="18" charset="0"/>
                          </a:rPr>
                        </m:ctrlPr>
                      </m:sSubPr>
                      <m:e>
                        <m:r>
                          <a:rPr lang="zh-CN" altLang="en-US" sz="2000" i="1">
                            <a:latin typeface="Cambria Math" panose="02040503050406030204" pitchFamily="18" charset="0"/>
                            <a:cs typeface="Times New Roman" panose="02020603050405020304" pitchFamily="18" charset="0"/>
                          </a:rPr>
                          <m:t>𝜏</m:t>
                        </m:r>
                      </m:e>
                      <m:sub>
                        <m:r>
                          <a:rPr lang="en-US" altLang="zh-CN" sz="2000" i="1">
                            <a:latin typeface="Cambria Math" panose="02040503050406030204" pitchFamily="18" charset="0"/>
                            <a:cs typeface="Times New Roman" panose="02020603050405020304" pitchFamily="18" charset="0"/>
                          </a:rPr>
                          <m:t>𝑈</m:t>
                        </m:r>
                      </m:sub>
                    </m:sSub>
                    <m:r>
                      <a:rPr lang="en-US" altLang="zh-CN" sz="2000" i="1">
                        <a:latin typeface="Cambria Math" panose="02040503050406030204" pitchFamily="18" charset="0"/>
                        <a:cs typeface="Times New Roman" panose="02020603050405020304" pitchFamily="18" charset="0"/>
                      </a:rPr>
                      <m:t> </m:t>
                    </m:r>
                  </m:oMath>
                </a14:m>
                <a:r>
                  <a:rPr lang="zh-CN" altLang="en-US" sz="2000" dirty="0"/>
                  <a:t>and </a:t>
                </a:r>
                <a14:m>
                  <m:oMath xmlns:m="http://schemas.openxmlformats.org/officeDocument/2006/math">
                    <m:sSub>
                      <m:sSubPr>
                        <m:ctrlPr>
                          <a:rPr lang="en-US" altLang="zh-CN" sz="2000" i="1">
                            <a:latin typeface="Cambria Math" panose="02040503050406030204" pitchFamily="18" charset="0"/>
                            <a:cs typeface="Times New Roman" panose="02020603050405020304" pitchFamily="18" charset="0"/>
                          </a:rPr>
                        </m:ctrlPr>
                      </m:sSubPr>
                      <m:e>
                        <m:r>
                          <a:rPr lang="zh-CN" altLang="en-US" sz="2000" i="1">
                            <a:latin typeface="Cambria Math" panose="02040503050406030204" pitchFamily="18" charset="0"/>
                            <a:cs typeface="Times New Roman" panose="02020603050405020304" pitchFamily="18" charset="0"/>
                          </a:rPr>
                          <m:t>𝜏</m:t>
                        </m:r>
                      </m:e>
                      <m:sub>
                        <m:r>
                          <a:rPr lang="en-US" altLang="zh-CN" sz="2000" i="1">
                            <a:latin typeface="Cambria Math" panose="02040503050406030204" pitchFamily="18" charset="0"/>
                            <a:cs typeface="Times New Roman" panose="02020603050405020304" pitchFamily="18" charset="0"/>
                          </a:rPr>
                          <m:t>𝐿</m:t>
                        </m:r>
                      </m:sub>
                    </m:sSub>
                    <m:r>
                      <a:rPr lang="en-US" altLang="zh-CN" sz="2000" i="1">
                        <a:latin typeface="Cambria Math" panose="02040503050406030204" pitchFamily="18" charset="0"/>
                        <a:cs typeface="Times New Roman" panose="02020603050405020304" pitchFamily="18" charset="0"/>
                      </a:rPr>
                      <m:t> </m:t>
                    </m:r>
                  </m:oMath>
                </a14:m>
                <a:r>
                  <a:rPr lang="en-US" altLang="zh-CN" sz="2000" dirty="0"/>
                  <a:t>combinations. By identifying the coverage scope of each personalized maximum biclique, we can build the index by only considering these critical combinations.</a:t>
                </a:r>
              </a:p>
            </p:txBody>
          </p:sp>
        </mc:Choice>
        <mc:Fallback xmlns="">
          <p:sp>
            <p:nvSpPr>
              <p:cNvPr id="12" name="文本框 11">
                <a:extLst>
                  <a:ext uri="{FF2B5EF4-FFF2-40B4-BE49-F238E27FC236}">
                    <a16:creationId xmlns:a16="http://schemas.microsoft.com/office/drawing/2014/main" id="{9D2C480A-42C3-D545-9C65-6BE5A0CA9D95}"/>
                  </a:ext>
                </a:extLst>
              </p:cNvPr>
              <p:cNvSpPr txBox="1">
                <a:spLocks noRot="1" noChangeAspect="1" noMove="1" noResize="1" noEditPoints="1" noAdjustHandles="1" noChangeArrowheads="1" noChangeShapeType="1" noTextEdit="1"/>
              </p:cNvSpPr>
              <p:nvPr/>
            </p:nvSpPr>
            <p:spPr>
              <a:xfrm>
                <a:off x="992982" y="1232732"/>
                <a:ext cx="10387012" cy="1323439"/>
              </a:xfrm>
              <a:prstGeom prst="rect">
                <a:avLst/>
              </a:prstGeom>
              <a:blipFill>
                <a:blip r:embed="rId3"/>
                <a:stretch>
                  <a:fillRect l="-235" t="-1843" r="-528" b="-7834"/>
                </a:stretch>
              </a:blipFill>
            </p:spPr>
            <p:txBody>
              <a:bodyPr/>
              <a:lstStyle/>
              <a:p>
                <a:r>
                  <a:rPr lang="zh-CN" altLang="en-US">
                    <a:noFill/>
                  </a:rPr>
                  <a:t> </a:t>
                </a:r>
              </a:p>
            </p:txBody>
          </p:sp>
        </mc:Fallback>
      </mc:AlternateContent>
      <p:pic>
        <p:nvPicPr>
          <p:cNvPr id="10" name="图片 9">
            <a:extLst>
              <a:ext uri="{FF2B5EF4-FFF2-40B4-BE49-F238E27FC236}">
                <a16:creationId xmlns:a16="http://schemas.microsoft.com/office/drawing/2014/main" id="{2DD202CA-03A8-4B97-8A78-9C35B672A5E1}"/>
              </a:ext>
            </a:extLst>
          </p:cNvPr>
          <p:cNvPicPr>
            <a:picLocks noChangeAspect="1"/>
          </p:cNvPicPr>
          <p:nvPr/>
        </p:nvPicPr>
        <p:blipFill>
          <a:blip r:embed="rId4"/>
          <a:stretch>
            <a:fillRect/>
          </a:stretch>
        </p:blipFill>
        <p:spPr>
          <a:xfrm>
            <a:off x="926028" y="2685846"/>
            <a:ext cx="10339943" cy="2412890"/>
          </a:xfrm>
          <a:prstGeom prst="rect">
            <a:avLst/>
          </a:prstGeom>
        </p:spPr>
      </p:pic>
    </p:spTree>
    <p:extLst>
      <p:ext uri="{BB962C8B-B14F-4D97-AF65-F5344CB8AC3E}">
        <p14:creationId xmlns:p14="http://schemas.microsoft.com/office/powerpoint/2010/main" val="4237159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67AB0386-8157-4F64-AF52-C08B346B87A6}"/>
              </a:ext>
            </a:extLst>
          </p:cNvPr>
          <p:cNvSpPr>
            <a:spLocks noGrp="1"/>
          </p:cNvSpPr>
          <p:nvPr>
            <p:ph type="body" sz="quarter" idx="10"/>
          </p:nvPr>
        </p:nvSpPr>
        <p:spPr/>
        <p:txBody>
          <a:bodyPr/>
          <a:lstStyle/>
          <a:p>
            <a:r>
              <a:rPr lang="en-US" dirty="0"/>
              <a:t>The PMBC-Index</a:t>
            </a:r>
            <a:endParaRPr lang="en-AU" dirty="0"/>
          </a:p>
        </p:txBody>
      </p:sp>
      <p:pic>
        <p:nvPicPr>
          <p:cNvPr id="5" name="图片 4">
            <a:extLst>
              <a:ext uri="{FF2B5EF4-FFF2-40B4-BE49-F238E27FC236}">
                <a16:creationId xmlns:a16="http://schemas.microsoft.com/office/drawing/2014/main" id="{4D5799E4-F40D-4FBE-B008-B214F5E5ADA5}"/>
              </a:ext>
            </a:extLst>
          </p:cNvPr>
          <p:cNvPicPr>
            <a:picLocks noChangeAspect="1"/>
          </p:cNvPicPr>
          <p:nvPr/>
        </p:nvPicPr>
        <p:blipFill>
          <a:blip r:embed="rId3"/>
          <a:stretch>
            <a:fillRect/>
          </a:stretch>
        </p:blipFill>
        <p:spPr>
          <a:xfrm>
            <a:off x="3890153" y="3723980"/>
            <a:ext cx="4746321" cy="2245207"/>
          </a:xfrm>
          <a:prstGeom prst="rect">
            <a:avLst/>
          </a:prstGeom>
        </p:spPr>
      </p:pic>
      <p:sp>
        <p:nvSpPr>
          <p:cNvPr id="13" name="文本框 12">
            <a:extLst>
              <a:ext uri="{FF2B5EF4-FFF2-40B4-BE49-F238E27FC236}">
                <a16:creationId xmlns:a16="http://schemas.microsoft.com/office/drawing/2014/main" id="{5CB85BA4-3A46-4B29-BED0-175365B68A6C}"/>
              </a:ext>
            </a:extLst>
          </p:cNvPr>
          <p:cNvSpPr txBox="1"/>
          <p:nvPr/>
        </p:nvSpPr>
        <p:spPr>
          <a:xfrm>
            <a:off x="4050922" y="5891266"/>
            <a:ext cx="4166800" cy="338554"/>
          </a:xfrm>
          <a:prstGeom prst="rect">
            <a:avLst/>
          </a:prstGeom>
          <a:noFill/>
        </p:spPr>
        <p:txBody>
          <a:bodyPr wrap="square">
            <a:spAutoFit/>
          </a:bodyPr>
          <a:lstStyle/>
          <a:p>
            <a:r>
              <a:rPr lang="zh-CN" altLang="en-US" sz="1600" dirty="0">
                <a:latin typeface="+mj-lt"/>
              </a:rPr>
              <a:t>The search tree </a:t>
            </a:r>
            <a:r>
              <a:rPr lang="en-US" altLang="zh-CN" sz="1600" dirty="0"/>
              <a:t>T</a:t>
            </a:r>
            <a:r>
              <a:rPr lang="en-US" altLang="zh-CN" sz="1600" baseline="-25000" dirty="0"/>
              <a:t>u1 </a:t>
            </a:r>
            <a:r>
              <a:rPr lang="zh-CN" altLang="en-US" sz="1600" dirty="0">
                <a:latin typeface="+mj-lt"/>
              </a:rPr>
              <a:t>of u</a:t>
            </a:r>
            <a:r>
              <a:rPr lang="zh-CN" altLang="en-US" sz="1600" baseline="-25000" dirty="0">
                <a:latin typeface="+mj-lt"/>
              </a:rPr>
              <a:t>1</a:t>
            </a:r>
            <a:r>
              <a:rPr lang="zh-CN" altLang="en-US" sz="1600" dirty="0">
                <a:latin typeface="+mj-lt"/>
              </a:rPr>
              <a:t> and the array </a:t>
            </a:r>
            <a:r>
              <a:rPr lang="en-US" altLang="zh-CN" sz="1600" dirty="0">
                <a:latin typeface="+mj-lt"/>
              </a:rPr>
              <a:t>A</a:t>
            </a:r>
            <a:endParaRPr lang="zh-CN" altLang="en-US" sz="1600" dirty="0">
              <a:latin typeface="+mj-lt"/>
            </a:endParaRPr>
          </a:p>
        </p:txBody>
      </p:sp>
      <p:pic>
        <p:nvPicPr>
          <p:cNvPr id="4" name="图片 3">
            <a:extLst>
              <a:ext uri="{FF2B5EF4-FFF2-40B4-BE49-F238E27FC236}">
                <a16:creationId xmlns:a16="http://schemas.microsoft.com/office/drawing/2014/main" id="{7D02F40D-5290-4A42-A1AA-AE95A723E01B}"/>
              </a:ext>
            </a:extLst>
          </p:cNvPr>
          <p:cNvPicPr>
            <a:picLocks noChangeAspect="1"/>
          </p:cNvPicPr>
          <p:nvPr/>
        </p:nvPicPr>
        <p:blipFill>
          <a:blip r:embed="rId4"/>
          <a:stretch>
            <a:fillRect/>
          </a:stretch>
        </p:blipFill>
        <p:spPr>
          <a:xfrm>
            <a:off x="8550540" y="3429000"/>
            <a:ext cx="3507165" cy="2914650"/>
          </a:xfrm>
          <a:prstGeom prst="rect">
            <a:avLst/>
          </a:prstGeom>
        </p:spPr>
      </p:pic>
      <p:sp>
        <p:nvSpPr>
          <p:cNvPr id="14" name="文本框 13">
            <a:extLst>
              <a:ext uri="{FF2B5EF4-FFF2-40B4-BE49-F238E27FC236}">
                <a16:creationId xmlns:a16="http://schemas.microsoft.com/office/drawing/2014/main" id="{991E32F7-2651-41F8-A604-D3CE10DE3A22}"/>
              </a:ext>
            </a:extLst>
          </p:cNvPr>
          <p:cNvSpPr txBox="1"/>
          <p:nvPr/>
        </p:nvSpPr>
        <p:spPr>
          <a:xfrm>
            <a:off x="8905951" y="6295566"/>
            <a:ext cx="2847899" cy="338554"/>
          </a:xfrm>
          <a:prstGeom prst="rect">
            <a:avLst/>
          </a:prstGeom>
          <a:noFill/>
        </p:spPr>
        <p:txBody>
          <a:bodyPr wrap="square">
            <a:spAutoFit/>
          </a:bodyPr>
          <a:lstStyle/>
          <a:p>
            <a:r>
              <a:rPr lang="zh-CN" altLang="en-US" sz="1600" dirty="0"/>
              <a:t>the rationale of the \bicindex</a:t>
            </a:r>
          </a:p>
        </p:txBody>
      </p:sp>
      <p:pic>
        <p:nvPicPr>
          <p:cNvPr id="17" name="图片 16">
            <a:extLst>
              <a:ext uri="{FF2B5EF4-FFF2-40B4-BE49-F238E27FC236}">
                <a16:creationId xmlns:a16="http://schemas.microsoft.com/office/drawing/2014/main" id="{A5DBAA12-7B08-4D98-AD5F-1C6998A12A5B}"/>
              </a:ext>
            </a:extLst>
          </p:cNvPr>
          <p:cNvPicPr>
            <a:picLocks noChangeAspect="1"/>
          </p:cNvPicPr>
          <p:nvPr/>
        </p:nvPicPr>
        <p:blipFill>
          <a:blip r:embed="rId5"/>
          <a:stretch>
            <a:fillRect/>
          </a:stretch>
        </p:blipFill>
        <p:spPr>
          <a:xfrm>
            <a:off x="782486" y="993614"/>
            <a:ext cx="10339943" cy="2412890"/>
          </a:xfrm>
          <a:prstGeom prst="rect">
            <a:avLst/>
          </a:prstGeom>
        </p:spPr>
      </p:pic>
      <p:cxnSp>
        <p:nvCxnSpPr>
          <p:cNvPr id="20" name="直接连接符 19">
            <a:extLst>
              <a:ext uri="{FF2B5EF4-FFF2-40B4-BE49-F238E27FC236}">
                <a16:creationId xmlns:a16="http://schemas.microsoft.com/office/drawing/2014/main" id="{26CD5E55-3497-4B76-A946-D03F85F684CC}"/>
              </a:ext>
            </a:extLst>
          </p:cNvPr>
          <p:cNvCxnSpPr/>
          <p:nvPr/>
        </p:nvCxnSpPr>
        <p:spPr>
          <a:xfrm>
            <a:off x="782486" y="3505200"/>
            <a:ext cx="105348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6A8DB6F4-0541-49FF-A533-8DB8B3C5D34A}"/>
                  </a:ext>
                </a:extLst>
              </p:cNvPr>
              <p:cNvSpPr txBox="1"/>
              <p:nvPr/>
            </p:nvSpPr>
            <p:spPr>
              <a:xfrm>
                <a:off x="192910" y="6328789"/>
                <a:ext cx="6484706" cy="389337"/>
              </a:xfrm>
              <a:prstGeom prst="rect">
                <a:avLst/>
              </a:prstGeom>
              <a:noFill/>
            </p:spPr>
            <p:txBody>
              <a:bodyPr wrap="square">
                <a:spAutoFit/>
              </a:bodyPr>
              <a:lstStyle/>
              <a:p>
                <a:r>
                  <a:rPr lang="en-US" altLang="zh-CN" sz="1600" b="1" dirty="0"/>
                  <a:t>Total space complexity: </a:t>
                </a:r>
                <a14:m>
                  <m:oMath xmlns:m="http://schemas.openxmlformats.org/officeDocument/2006/math">
                    <m:r>
                      <a:rPr lang="en-US" altLang="zh-CN" sz="1600" b="1" i="1" smtClean="0">
                        <a:latin typeface="Cambria Math" panose="02040503050406030204" pitchFamily="18" charset="0"/>
                      </a:rPr>
                      <m:t>𝐎</m:t>
                    </m:r>
                    <m:d>
                      <m:dPr>
                        <m:ctrlPr>
                          <a:rPr lang="en-US" altLang="zh-CN" sz="1600" b="1" i="1" smtClean="0">
                            <a:latin typeface="Cambria Math" panose="02040503050406030204" pitchFamily="18" charset="0"/>
                          </a:rPr>
                        </m:ctrlPr>
                      </m:dPr>
                      <m:e>
                        <m:nary>
                          <m:naryPr>
                            <m:chr m:val="∑"/>
                            <m:limLoc m:val="subSup"/>
                            <m:supHide m:val="on"/>
                            <m:ctrlPr>
                              <a:rPr lang="en-US" altLang="zh-CN" sz="1600" b="1" i="1" smtClean="0">
                                <a:latin typeface="Cambria Math" panose="02040503050406030204" pitchFamily="18" charset="0"/>
                              </a:rPr>
                            </m:ctrlPr>
                          </m:naryPr>
                          <m:sub>
                            <m:r>
                              <m:rPr>
                                <m:brk m:alnAt="1"/>
                              </m:rPr>
                              <a:rPr lang="en-US" altLang="zh-CN" sz="1600" b="1" i="1" smtClean="0">
                                <a:latin typeface="Cambria Math" panose="02040503050406030204" pitchFamily="18" charset="0"/>
                              </a:rPr>
                              <m:t>𝒒</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𝑽</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𝑮</m:t>
                            </m:r>
                            <m:r>
                              <a:rPr lang="en-US" altLang="zh-CN" sz="1600" b="1" i="1" smtClean="0">
                                <a:latin typeface="Cambria Math" panose="02040503050406030204" pitchFamily="18" charset="0"/>
                              </a:rPr>
                              <m:t>)</m:t>
                            </m:r>
                          </m:sub>
                          <m:sup/>
                          <m:e>
                            <m:func>
                              <m:funcPr>
                                <m:ctrlPr>
                                  <a:rPr lang="en-US" altLang="zh-CN" sz="1600" b="1" i="1" smtClean="0">
                                    <a:latin typeface="Cambria Math" panose="02040503050406030204" pitchFamily="18" charset="0"/>
                                  </a:rPr>
                                </m:ctrlPr>
                              </m:funcPr>
                              <m:fName>
                                <m:r>
                                  <a:rPr lang="en-US" altLang="zh-CN" sz="1600" b="1" i="0" smtClean="0">
                                    <a:latin typeface="Cambria Math" panose="02040503050406030204" pitchFamily="18" charset="0"/>
                                  </a:rPr>
                                  <m:t>𝐝𝐞𝐠</m:t>
                                </m:r>
                              </m:fName>
                              <m:e>
                                <m:d>
                                  <m:dPr>
                                    <m:ctrlPr>
                                      <a:rPr lang="en-US" altLang="zh-CN" sz="1600" b="1" i="1" smtClean="0">
                                        <a:latin typeface="Cambria Math" panose="02040503050406030204" pitchFamily="18" charset="0"/>
                                      </a:rPr>
                                    </m:ctrlPr>
                                  </m:dPr>
                                  <m:e>
                                    <m:r>
                                      <a:rPr lang="en-US" altLang="zh-CN" sz="1600" b="1" i="1" smtClean="0">
                                        <a:latin typeface="Cambria Math" panose="02040503050406030204" pitchFamily="18" charset="0"/>
                                      </a:rPr>
                                      <m:t>𝒒</m:t>
                                    </m:r>
                                  </m:e>
                                </m:d>
                              </m:e>
                            </m:func>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𝑯𝒒</m:t>
                            </m:r>
                          </m:e>
                        </m:nary>
                      </m:e>
                    </m:d>
                  </m:oMath>
                </a14:m>
                <a:r>
                  <a:rPr lang="en-US" altLang="zh-CN" sz="1600" b="1" dirty="0"/>
                  <a:t>.</a:t>
                </a:r>
                <a:endParaRPr lang="zh-CN" altLang="en-US" sz="1600" b="1" dirty="0"/>
              </a:p>
            </p:txBody>
          </p:sp>
        </mc:Choice>
        <mc:Fallback xmlns="">
          <p:sp>
            <p:nvSpPr>
              <p:cNvPr id="21" name="文本框 20">
                <a:extLst>
                  <a:ext uri="{FF2B5EF4-FFF2-40B4-BE49-F238E27FC236}">
                    <a16:creationId xmlns:a16="http://schemas.microsoft.com/office/drawing/2014/main" id="{6A8DB6F4-0541-49FF-A533-8DB8B3C5D34A}"/>
                  </a:ext>
                </a:extLst>
              </p:cNvPr>
              <p:cNvSpPr txBox="1">
                <a:spLocks noRot="1" noChangeAspect="1" noMove="1" noResize="1" noEditPoints="1" noAdjustHandles="1" noChangeArrowheads="1" noChangeShapeType="1" noTextEdit="1"/>
              </p:cNvSpPr>
              <p:nvPr/>
            </p:nvSpPr>
            <p:spPr>
              <a:xfrm>
                <a:off x="192910" y="6328789"/>
                <a:ext cx="6484706" cy="389337"/>
              </a:xfrm>
              <a:prstGeom prst="rect">
                <a:avLst/>
              </a:prstGeom>
              <a:blipFill>
                <a:blip r:embed="rId6"/>
                <a:stretch>
                  <a:fillRect l="-564" t="-89063" b="-1406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280396D8-C378-4A6E-B66B-8CEE5119446F}"/>
                  </a:ext>
                </a:extLst>
              </p:cNvPr>
              <p:cNvSpPr txBox="1"/>
              <p:nvPr/>
            </p:nvSpPr>
            <p:spPr>
              <a:xfrm>
                <a:off x="204633" y="3696353"/>
                <a:ext cx="4166800" cy="2599301"/>
              </a:xfrm>
              <a:prstGeom prst="rect">
                <a:avLst/>
              </a:prstGeom>
              <a:noFill/>
            </p:spPr>
            <p:txBody>
              <a:bodyPr wrap="square">
                <a:spAutoFit/>
              </a:bodyPr>
              <a:lstStyle/>
              <a:p>
                <a:r>
                  <a:rPr lang="zh-CN" altLang="en-US" sz="1600" b="1" dirty="0"/>
                  <a:t>The </a:t>
                </a:r>
                <a:r>
                  <a:rPr lang="en-US" altLang="zh-CN" sz="1600" b="1" dirty="0"/>
                  <a:t>PMBC-Index </a:t>
                </a:r>
                <a:r>
                  <a:rPr lang="zh-CN" altLang="en-US" sz="1600" b="1" dirty="0"/>
                  <a:t>consists of two parts: </a:t>
                </a:r>
                <a:endParaRPr lang="en-US" altLang="zh-CN" sz="1600" b="1" dirty="0"/>
              </a:p>
              <a:p>
                <a:endParaRPr lang="en-US" altLang="zh-CN" sz="1600" b="1" dirty="0"/>
              </a:p>
              <a:p>
                <a:pPr marL="342900" indent="-342900">
                  <a:buFontTx/>
                  <a:buAutoNum type="arabicParenBoth"/>
                </a:pPr>
                <a:r>
                  <a:rPr lang="en-US" altLang="zh-CN" sz="1600" b="1" dirty="0"/>
                  <a:t>T</a:t>
                </a:r>
                <a:r>
                  <a:rPr lang="zh-CN" altLang="en-US" sz="1600" b="1" dirty="0"/>
                  <a:t>he forest </a:t>
                </a:r>
                <a:r>
                  <a:rPr lang="en-US" altLang="zh-CN" sz="1600" b="1" dirty="0"/>
                  <a:t>T. </a:t>
                </a:r>
                <a:r>
                  <a:rPr lang="en-US" altLang="zh-CN" sz="1600" dirty="0"/>
                  <a:t>A </a:t>
                </a:r>
                <a:r>
                  <a:rPr lang="zh-CN" altLang="en-US" sz="1600" dirty="0"/>
                  <a:t>search tree </a:t>
                </a:r>
                <a:r>
                  <a:rPr lang="en-US" altLang="zh-CN" sz="1600" dirty="0"/>
                  <a:t>T</a:t>
                </a:r>
                <a:r>
                  <a:rPr lang="en-US" altLang="zh-CN" sz="1600" baseline="-25000" dirty="0"/>
                  <a:t>q</a:t>
                </a:r>
                <a:r>
                  <a:rPr lang="en-US" altLang="zh-CN" sz="1600" dirty="0"/>
                  <a:t> </a:t>
                </a:r>
                <a:r>
                  <a:rPr lang="zh-CN" altLang="en-US" sz="1600" dirty="0"/>
                  <a:t>is built for each vertex q. </a:t>
                </a:r>
                <a:r>
                  <a:rPr lang="en-US" altLang="zh-CN" sz="1600" dirty="0"/>
                  <a:t>Each tree node </a:t>
                </a:r>
                <a14:m>
                  <m:oMath xmlns:m="http://schemas.openxmlformats.org/officeDocument/2006/math">
                    <m:r>
                      <a:rPr lang="en-US" altLang="zh-CN" sz="1600" b="0" i="1" smtClean="0">
                        <a:latin typeface="Cambria Math" panose="02040503050406030204" pitchFamily="18" charset="0"/>
                        <a:cs typeface="Times New Roman" panose="02020603050405020304" pitchFamily="18" charset="0"/>
                      </a:rPr>
                      <m:t>𝑁</m:t>
                    </m:r>
                    <m:r>
                      <a:rPr lang="en-US" altLang="zh-CN" sz="1600" b="0" i="1" smtClean="0">
                        <a:latin typeface="Cambria Math" panose="02040503050406030204" pitchFamily="18" charset="0"/>
                        <a:cs typeface="Times New Roman" panose="02020603050405020304" pitchFamily="18" charset="0"/>
                      </a:rPr>
                      <m:t> </m:t>
                    </m:r>
                  </m:oMath>
                </a14:m>
                <a:r>
                  <a:rPr lang="en-US" altLang="zh-CN" sz="1600" dirty="0"/>
                  <a:t>in T</a:t>
                </a:r>
                <a:r>
                  <a:rPr lang="en-US" altLang="zh-CN" sz="1600" baseline="-25000" dirty="0"/>
                  <a:t>q </a:t>
                </a:r>
                <a:r>
                  <a:rPr lang="en-US" altLang="zh-CN" sz="1600" dirty="0"/>
                  <a:t>containing two integers </a:t>
                </a:r>
                <a14:m>
                  <m:oMath xmlns:m="http://schemas.openxmlformats.org/officeDocument/2006/math">
                    <m:sSub>
                      <m:sSubPr>
                        <m:ctrlPr>
                          <a:rPr lang="en-US" altLang="zh-CN" sz="1600" i="1">
                            <a:latin typeface="Cambria Math" panose="02040503050406030204" pitchFamily="18" charset="0"/>
                            <a:cs typeface="Times New Roman" panose="02020603050405020304" pitchFamily="18" charset="0"/>
                          </a:rPr>
                        </m:ctrlPr>
                      </m:sSubPr>
                      <m:e>
                        <m:r>
                          <a:rPr lang="en-US" altLang="zh-CN" sz="1600" b="0" i="1" smtClean="0">
                            <a:latin typeface="Cambria Math" panose="02040503050406030204" pitchFamily="18" charset="0"/>
                            <a:cs typeface="Times New Roman" panose="02020603050405020304" pitchFamily="18" charset="0"/>
                          </a:rPr>
                          <m:t>𝑁</m:t>
                        </m:r>
                        <m:r>
                          <a:rPr lang="en-US" altLang="zh-CN" sz="1600" b="0" i="1" smtClean="0">
                            <a:latin typeface="Cambria Math" panose="02040503050406030204" pitchFamily="18" charset="0"/>
                            <a:cs typeface="Times New Roman" panose="02020603050405020304" pitchFamily="18" charset="0"/>
                          </a:rPr>
                          <m:t>.</m:t>
                        </m:r>
                        <m:r>
                          <a:rPr lang="zh-CN" altLang="en-US" sz="1600" b="0" i="1" smtClean="0">
                            <a:latin typeface="Cambria Math" panose="02040503050406030204" pitchFamily="18" charset="0"/>
                            <a:cs typeface="Times New Roman" panose="02020603050405020304" pitchFamily="18" charset="0"/>
                          </a:rPr>
                          <m:t>𝜏</m:t>
                        </m:r>
                      </m:e>
                      <m:sub>
                        <m:r>
                          <a:rPr lang="en-US" altLang="zh-CN" sz="1600" b="0" i="1" smtClean="0">
                            <a:latin typeface="Cambria Math" panose="02040503050406030204" pitchFamily="18" charset="0"/>
                            <a:cs typeface="Times New Roman" panose="02020603050405020304" pitchFamily="18" charset="0"/>
                          </a:rPr>
                          <m:t>𝑈</m:t>
                        </m:r>
                      </m:sub>
                    </m:sSub>
                    <m:r>
                      <a:rPr lang="en-US" altLang="zh-CN" sz="1600" b="0" i="1" smtClean="0">
                        <a:latin typeface="Cambria Math" panose="02040503050406030204" pitchFamily="18" charset="0"/>
                        <a:cs typeface="Times New Roman" panose="02020603050405020304" pitchFamily="18" charset="0"/>
                      </a:rPr>
                      <m:t>, </m:t>
                    </m:r>
                    <m:r>
                      <a:rPr lang="en-US" altLang="zh-CN" sz="1600" b="0" i="1" smtClean="0">
                        <a:latin typeface="Cambria Math" panose="02040503050406030204" pitchFamily="18" charset="0"/>
                        <a:cs typeface="Times New Roman" panose="02020603050405020304" pitchFamily="18" charset="0"/>
                      </a:rPr>
                      <m:t>𝑁</m:t>
                    </m:r>
                    <m:r>
                      <a:rPr lang="en-US" altLang="zh-CN" sz="1600" b="0" i="1" smtClean="0">
                        <a:latin typeface="Cambria Math" panose="02040503050406030204" pitchFamily="18" charset="0"/>
                        <a:cs typeface="Times New Roman" panose="02020603050405020304" pitchFamily="18" charset="0"/>
                      </a:rPr>
                      <m:t>.</m:t>
                    </m:r>
                    <m:sSub>
                      <m:sSubPr>
                        <m:ctrlPr>
                          <a:rPr lang="en-US" altLang="zh-CN" sz="1600" i="1">
                            <a:latin typeface="Cambria Math" panose="02040503050406030204" pitchFamily="18" charset="0"/>
                            <a:cs typeface="Times New Roman" panose="02020603050405020304" pitchFamily="18" charset="0"/>
                          </a:rPr>
                        </m:ctrlPr>
                      </m:sSubPr>
                      <m:e>
                        <m:r>
                          <a:rPr lang="zh-CN" altLang="en-US" sz="1600" b="0" i="1" smtClean="0">
                            <a:latin typeface="Cambria Math" panose="02040503050406030204" pitchFamily="18" charset="0"/>
                            <a:cs typeface="Times New Roman" panose="02020603050405020304" pitchFamily="18" charset="0"/>
                          </a:rPr>
                          <m:t>𝜏</m:t>
                        </m:r>
                      </m:e>
                      <m:sub>
                        <m:r>
                          <a:rPr lang="en-US" altLang="zh-CN" sz="1600" b="0" i="1" smtClean="0">
                            <a:latin typeface="Cambria Math" panose="02040503050406030204" pitchFamily="18" charset="0"/>
                            <a:cs typeface="Times New Roman" panose="02020603050405020304" pitchFamily="18" charset="0"/>
                          </a:rPr>
                          <m:t>𝐿</m:t>
                        </m:r>
                      </m:sub>
                    </m:sSub>
                    <m:r>
                      <a:rPr lang="en-US" altLang="zh-CN" sz="1600" b="0" i="1" smtClean="0">
                        <a:latin typeface="Cambria Math" panose="02040503050406030204" pitchFamily="18" charset="0"/>
                        <a:cs typeface="Times New Roman" panose="02020603050405020304" pitchFamily="18" charset="0"/>
                      </a:rPr>
                      <m:t>,</m:t>
                    </m:r>
                  </m:oMath>
                </a14:m>
                <a:r>
                  <a:rPr lang="en-US" altLang="zh-CN" sz="1600" dirty="0"/>
                  <a:t> a pointer </a:t>
                </a:r>
                <a14:m>
                  <m:oMath xmlns:m="http://schemas.openxmlformats.org/officeDocument/2006/math">
                    <m:r>
                      <a:rPr lang="en-US" altLang="zh-CN" sz="1600" b="0" i="1" smtClean="0">
                        <a:latin typeface="Cambria Math" panose="02040503050406030204" pitchFamily="18" charset="0"/>
                        <a:cs typeface="Times New Roman" panose="02020603050405020304" pitchFamily="18" charset="0"/>
                      </a:rPr>
                      <m:t>𝑁</m:t>
                    </m:r>
                    <m:r>
                      <a:rPr lang="en-US" altLang="zh-CN" sz="1600" b="0" i="1" smtClean="0">
                        <a:latin typeface="Cambria Math" panose="02040503050406030204" pitchFamily="18" charset="0"/>
                        <a:cs typeface="Times New Roman" panose="02020603050405020304" pitchFamily="18" charset="0"/>
                      </a:rPr>
                      <m:t>.</m:t>
                    </m:r>
                    <m:r>
                      <a:rPr lang="en-US" altLang="zh-CN" sz="1600" b="0" i="1" smtClean="0">
                        <a:latin typeface="Cambria Math" panose="02040503050406030204" pitchFamily="18" charset="0"/>
                        <a:cs typeface="Times New Roman" panose="02020603050405020304" pitchFamily="18" charset="0"/>
                      </a:rPr>
                      <m:t>𝑝𝑐</m:t>
                    </m:r>
                  </m:oMath>
                </a14:m>
                <a:r>
                  <a:rPr lang="en-US" altLang="zh-CN" sz="1600" dirty="0"/>
                  <a:t> which point to</a:t>
                </a:r>
                <a14:m>
                  <m:oMath xmlns:m="http://schemas.openxmlformats.org/officeDocument/2006/math">
                    <m:sSubSup>
                      <m:sSubSupPr>
                        <m:ctrlPr>
                          <a:rPr lang="en-US" altLang="zh-CN" sz="1600" i="1">
                            <a:latin typeface="Cambria Math" panose="02040503050406030204" pitchFamily="18" charset="0"/>
                            <a:cs typeface="Times New Roman" panose="02020603050405020304" pitchFamily="18" charset="0"/>
                          </a:rPr>
                        </m:ctrlPr>
                      </m:sSubSupPr>
                      <m:e>
                        <m:r>
                          <a:rPr lang="en-US" altLang="zh-CN" sz="1600" b="0" i="1" smtClean="0">
                            <a:latin typeface="Cambria Math" panose="02040503050406030204" pitchFamily="18" charset="0"/>
                            <a:cs typeface="Times New Roman" panose="02020603050405020304" pitchFamily="18" charset="0"/>
                          </a:rPr>
                          <m:t> </m:t>
                        </m:r>
                        <m:r>
                          <a:rPr lang="en-US" altLang="zh-CN" sz="1600" b="0" i="1" smtClean="0">
                            <a:latin typeface="Cambria Math" panose="02040503050406030204" pitchFamily="18" charset="0"/>
                            <a:cs typeface="Times New Roman" panose="02020603050405020304" pitchFamily="18" charset="0"/>
                          </a:rPr>
                          <m:t>𝐶</m:t>
                        </m:r>
                      </m:e>
                      <m:sub>
                        <m:sSub>
                          <m:sSubPr>
                            <m:ctrlPr>
                              <a:rPr lang="en-US" altLang="zh-CN" sz="1600" i="1">
                                <a:latin typeface="Cambria Math" panose="02040503050406030204" pitchFamily="18" charset="0"/>
                                <a:cs typeface="Times New Roman" panose="02020603050405020304" pitchFamily="18" charset="0"/>
                              </a:rPr>
                            </m:ctrlPr>
                          </m:sSubPr>
                          <m:e>
                            <m:r>
                              <a:rPr lang="zh-CN" altLang="en-US" sz="1600" b="0" i="1" smtClean="0">
                                <a:latin typeface="Cambria Math" panose="02040503050406030204" pitchFamily="18" charset="0"/>
                                <a:cs typeface="Times New Roman" panose="02020603050405020304" pitchFamily="18" charset="0"/>
                              </a:rPr>
                              <m:t>𝜏</m:t>
                            </m:r>
                          </m:e>
                          <m:sub>
                            <m:r>
                              <a:rPr lang="en-US" altLang="zh-CN" sz="1600" b="0" i="1" smtClean="0">
                                <a:latin typeface="Cambria Math" panose="02040503050406030204" pitchFamily="18" charset="0"/>
                                <a:cs typeface="Times New Roman" panose="02020603050405020304" pitchFamily="18" charset="0"/>
                              </a:rPr>
                              <m:t>𝑈</m:t>
                            </m:r>
                          </m:sub>
                        </m:sSub>
                        <m:r>
                          <a:rPr lang="en-US" altLang="zh-CN" sz="1600" b="0" i="1" smtClean="0">
                            <a:latin typeface="Cambria Math" panose="02040503050406030204" pitchFamily="18" charset="0"/>
                            <a:cs typeface="Times New Roman" panose="02020603050405020304" pitchFamily="18" charset="0"/>
                          </a:rPr>
                          <m:t>,</m:t>
                        </m:r>
                        <m:sSub>
                          <m:sSubPr>
                            <m:ctrlPr>
                              <a:rPr lang="en-US" altLang="zh-CN" sz="1600" i="1">
                                <a:latin typeface="Cambria Math" panose="02040503050406030204" pitchFamily="18" charset="0"/>
                                <a:cs typeface="Times New Roman" panose="02020603050405020304" pitchFamily="18" charset="0"/>
                              </a:rPr>
                            </m:ctrlPr>
                          </m:sSubPr>
                          <m:e>
                            <m:r>
                              <a:rPr lang="zh-CN" altLang="en-US" sz="1600" b="0" i="1" smtClean="0">
                                <a:latin typeface="Cambria Math" panose="02040503050406030204" pitchFamily="18" charset="0"/>
                                <a:cs typeface="Times New Roman" panose="02020603050405020304" pitchFamily="18" charset="0"/>
                              </a:rPr>
                              <m:t>𝜏</m:t>
                            </m:r>
                          </m:e>
                          <m:sub>
                            <m:r>
                              <a:rPr lang="en-US" altLang="zh-CN" sz="1600" b="0" i="1" smtClean="0">
                                <a:latin typeface="Cambria Math" panose="02040503050406030204" pitchFamily="18" charset="0"/>
                                <a:cs typeface="Times New Roman" panose="02020603050405020304" pitchFamily="18" charset="0"/>
                              </a:rPr>
                              <m:t>𝐿</m:t>
                            </m:r>
                          </m:sub>
                        </m:sSub>
                      </m:sub>
                      <m:sup>
                        <m:r>
                          <a:rPr lang="en-US" altLang="zh-CN" sz="1600" b="0" i="1" smtClean="0">
                            <a:latin typeface="Cambria Math" panose="02040503050406030204" pitchFamily="18" charset="0"/>
                            <a:cs typeface="Times New Roman" panose="02020603050405020304" pitchFamily="18" charset="0"/>
                          </a:rPr>
                          <m:t>𝑞</m:t>
                        </m:r>
                      </m:sup>
                    </m:sSubSup>
                    <m:r>
                      <a:rPr lang="en-US" altLang="zh-CN" sz="1600" b="0" i="1" smtClean="0">
                        <a:latin typeface="Cambria Math" panose="02040503050406030204" pitchFamily="18" charset="0"/>
                        <a:cs typeface="Times New Roman" panose="02020603050405020304" pitchFamily="18" charset="0"/>
                      </a:rPr>
                      <m:t>,</m:t>
                    </m:r>
                  </m:oMath>
                </a14:m>
                <a:r>
                  <a:rPr lang="en-US" altLang="zh-CN" sz="1600" dirty="0"/>
                  <a:t> and two pointers point to its children.</a:t>
                </a:r>
              </a:p>
              <a:p>
                <a:pPr marL="342900" indent="-342900">
                  <a:buFontTx/>
                  <a:buAutoNum type="arabicParenBoth"/>
                </a:pPr>
                <a:endParaRPr lang="en-US" altLang="zh-CN" sz="1600" dirty="0"/>
              </a:p>
              <a:p>
                <a:r>
                  <a:rPr lang="zh-CN" altLang="en-US" sz="1600" b="1" dirty="0"/>
                  <a:t>(2) </a:t>
                </a:r>
                <a:r>
                  <a:rPr lang="en-US" altLang="zh-CN" sz="1600" b="1" dirty="0"/>
                  <a:t>T</a:t>
                </a:r>
                <a:r>
                  <a:rPr lang="zh-CN" altLang="en-US" sz="1600" b="1" dirty="0"/>
                  <a:t>he array </a:t>
                </a:r>
                <a:r>
                  <a:rPr lang="en-US" altLang="zh-CN" sz="1600" b="1" dirty="0"/>
                  <a:t>A</a:t>
                </a:r>
                <a:r>
                  <a:rPr lang="zh-CN" altLang="en-US" sz="1600" b="1" dirty="0"/>
                  <a:t> </a:t>
                </a:r>
                <a:r>
                  <a:rPr lang="zh-CN" altLang="en-US" sz="1600" dirty="0"/>
                  <a:t>which contains a set of </a:t>
                </a:r>
                <a:r>
                  <a:rPr lang="en-US" altLang="zh-CN" sz="1600" dirty="0"/>
                  <a:t>personalized maximum bicliques</a:t>
                </a:r>
                <a:r>
                  <a:rPr lang="zh-CN" altLang="en-US" sz="1600" dirty="0"/>
                  <a:t>. </a:t>
                </a:r>
              </a:p>
            </p:txBody>
          </p:sp>
        </mc:Choice>
        <mc:Fallback xmlns="">
          <p:sp>
            <p:nvSpPr>
              <p:cNvPr id="10" name="文本框 9">
                <a:extLst>
                  <a:ext uri="{FF2B5EF4-FFF2-40B4-BE49-F238E27FC236}">
                    <a16:creationId xmlns:a16="http://schemas.microsoft.com/office/drawing/2014/main" id="{280396D8-C378-4A6E-B66B-8CEE5119446F}"/>
                  </a:ext>
                </a:extLst>
              </p:cNvPr>
              <p:cNvSpPr txBox="1">
                <a:spLocks noRot="1" noChangeAspect="1" noMove="1" noResize="1" noEditPoints="1" noAdjustHandles="1" noChangeArrowheads="1" noChangeShapeType="1" noTextEdit="1"/>
              </p:cNvSpPr>
              <p:nvPr/>
            </p:nvSpPr>
            <p:spPr>
              <a:xfrm>
                <a:off x="204633" y="3696353"/>
                <a:ext cx="4166800" cy="2599301"/>
              </a:xfrm>
              <a:prstGeom prst="rect">
                <a:avLst/>
              </a:prstGeom>
              <a:blipFill>
                <a:blip r:embed="rId7"/>
                <a:stretch>
                  <a:fillRect l="-878" t="-703" r="-1903" b="-210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13162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67AB0386-8157-4F64-AF52-C08B346B87A6}"/>
              </a:ext>
            </a:extLst>
          </p:cNvPr>
          <p:cNvSpPr>
            <a:spLocks noGrp="1"/>
          </p:cNvSpPr>
          <p:nvPr>
            <p:ph type="body" sz="quarter" idx="10"/>
          </p:nvPr>
        </p:nvSpPr>
        <p:spPr/>
        <p:txBody>
          <a:bodyPr/>
          <a:lstStyle/>
          <a:p>
            <a:r>
              <a:rPr lang="en-US" dirty="0"/>
              <a:t>Query based on the PMBC-Index</a:t>
            </a:r>
            <a:endParaRPr lang="en-AU" dirty="0"/>
          </a:p>
        </p:txBody>
      </p:sp>
      <p:pic>
        <p:nvPicPr>
          <p:cNvPr id="5" name="图片 4">
            <a:extLst>
              <a:ext uri="{FF2B5EF4-FFF2-40B4-BE49-F238E27FC236}">
                <a16:creationId xmlns:a16="http://schemas.microsoft.com/office/drawing/2014/main" id="{4D5799E4-F40D-4FBE-B008-B214F5E5ADA5}"/>
              </a:ext>
            </a:extLst>
          </p:cNvPr>
          <p:cNvPicPr>
            <a:picLocks noChangeAspect="1"/>
          </p:cNvPicPr>
          <p:nvPr/>
        </p:nvPicPr>
        <p:blipFill>
          <a:blip r:embed="rId3"/>
          <a:stretch>
            <a:fillRect/>
          </a:stretch>
        </p:blipFill>
        <p:spPr>
          <a:xfrm>
            <a:off x="6570967" y="1572942"/>
            <a:ext cx="4746321" cy="2245207"/>
          </a:xfrm>
          <a:prstGeom prst="rect">
            <a:avLst/>
          </a:prstGeom>
        </p:spPr>
      </p:pic>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0200D0FB-CC11-450A-A7F8-DD8777DED5F6}"/>
                  </a:ext>
                </a:extLst>
              </p:cNvPr>
              <p:cNvSpPr txBox="1"/>
              <p:nvPr/>
            </p:nvSpPr>
            <p:spPr>
              <a:xfrm>
                <a:off x="474967" y="1516899"/>
                <a:ext cx="5785156" cy="3196260"/>
              </a:xfrm>
              <a:prstGeom prst="rect">
                <a:avLst/>
              </a:prstGeom>
              <a:noFill/>
            </p:spPr>
            <p:txBody>
              <a:bodyPr wrap="square">
                <a:spAutoFit/>
              </a:bodyPr>
              <a:lstStyle/>
              <a:p>
                <a:r>
                  <a:rPr lang="en-US" altLang="zh-CN" dirty="0"/>
                  <a:t>Query processing</a:t>
                </a:r>
                <a:r>
                  <a:rPr lang="zh-CN" altLang="en-US" dirty="0"/>
                  <a:t> for </a:t>
                </a:r>
                <a:r>
                  <a:rPr lang="en-US" altLang="zh-CN" b="1" dirty="0"/>
                  <a:t>q = </a:t>
                </a:r>
                <a:r>
                  <a:rPr lang="zh-CN" altLang="en-US" b="1" dirty="0"/>
                  <a:t>u</a:t>
                </a:r>
                <a:r>
                  <a:rPr lang="zh-CN" altLang="en-US" b="1" baseline="-25000" dirty="0"/>
                  <a:t>1</a:t>
                </a:r>
                <a:r>
                  <a:rPr lang="en-US" altLang="zh-CN" b="1" dirty="0"/>
                  <a:t>, </a:t>
                </a:r>
                <a14:m>
                  <m:oMath xmlns:m="http://schemas.openxmlformats.org/officeDocument/2006/math">
                    <m:sSub>
                      <m:sSubPr>
                        <m:ctrlPr>
                          <a:rPr lang="en-US" altLang="zh-CN" b="1" i="1">
                            <a:latin typeface="Cambria Math" panose="02040503050406030204" pitchFamily="18" charset="0"/>
                            <a:cs typeface="Times New Roman" panose="02020603050405020304" pitchFamily="18" charset="0"/>
                          </a:rPr>
                        </m:ctrlPr>
                      </m:sSubPr>
                      <m:e>
                        <m:r>
                          <a:rPr lang="zh-CN" altLang="en-US" b="1" i="1">
                            <a:latin typeface="Cambria Math" panose="02040503050406030204" pitchFamily="18" charset="0"/>
                            <a:cs typeface="Times New Roman" panose="02020603050405020304" pitchFamily="18" charset="0"/>
                          </a:rPr>
                          <m:t>𝝉</m:t>
                        </m:r>
                      </m:e>
                      <m:sub>
                        <m:r>
                          <a:rPr lang="en-US" altLang="zh-CN" b="1" i="1">
                            <a:latin typeface="Cambria Math" panose="02040503050406030204" pitchFamily="18" charset="0"/>
                            <a:cs typeface="Times New Roman" panose="02020603050405020304" pitchFamily="18" charset="0"/>
                          </a:rPr>
                          <m:t>𝑼</m:t>
                        </m:r>
                      </m:sub>
                    </m:sSub>
                    <m:r>
                      <a:rPr lang="en-US" altLang="zh-CN" b="1" i="1" smtClean="0">
                        <a:latin typeface="Cambria Math" panose="02040503050406030204" pitchFamily="18" charset="0"/>
                        <a:cs typeface="Times New Roman" panose="02020603050405020304" pitchFamily="18" charset="0"/>
                      </a:rPr>
                      <m:t>=</m:t>
                    </m:r>
                    <m:r>
                      <a:rPr lang="en-US" altLang="zh-CN" b="1" i="1" smtClean="0">
                        <a:latin typeface="Cambria Math" panose="02040503050406030204" pitchFamily="18" charset="0"/>
                        <a:cs typeface="Times New Roman" panose="02020603050405020304" pitchFamily="18" charset="0"/>
                      </a:rPr>
                      <m:t>𝟐</m:t>
                    </m:r>
                  </m:oMath>
                </a14:m>
                <a:r>
                  <a:rPr lang="zh-CN" altLang="en-US" b="1" dirty="0"/>
                  <a:t> and </a:t>
                </a:r>
                <a14:m>
                  <m:oMath xmlns:m="http://schemas.openxmlformats.org/officeDocument/2006/math">
                    <m:sSub>
                      <m:sSubPr>
                        <m:ctrlPr>
                          <a:rPr lang="en-US" altLang="zh-CN" b="1" i="1">
                            <a:latin typeface="Cambria Math" panose="02040503050406030204" pitchFamily="18" charset="0"/>
                            <a:cs typeface="Times New Roman" panose="02020603050405020304" pitchFamily="18" charset="0"/>
                          </a:rPr>
                        </m:ctrlPr>
                      </m:sSubPr>
                      <m:e>
                        <m:r>
                          <a:rPr lang="zh-CN" altLang="en-US" b="1" i="1">
                            <a:latin typeface="Cambria Math" panose="02040503050406030204" pitchFamily="18" charset="0"/>
                            <a:cs typeface="Times New Roman" panose="02020603050405020304" pitchFamily="18" charset="0"/>
                          </a:rPr>
                          <m:t>𝝉</m:t>
                        </m:r>
                      </m:e>
                      <m:sub>
                        <m:r>
                          <a:rPr lang="en-US" altLang="zh-CN" b="1" i="1">
                            <a:latin typeface="Cambria Math" panose="02040503050406030204" pitchFamily="18" charset="0"/>
                            <a:cs typeface="Times New Roman" panose="02020603050405020304" pitchFamily="18" charset="0"/>
                          </a:rPr>
                          <m:t>𝑳</m:t>
                        </m:r>
                      </m:sub>
                    </m:sSub>
                    <m:r>
                      <a:rPr lang="en-US" altLang="zh-CN" b="1" i="1" smtClean="0">
                        <a:latin typeface="Cambria Math" panose="02040503050406030204" pitchFamily="18" charset="0"/>
                        <a:cs typeface="Times New Roman" panose="02020603050405020304" pitchFamily="18" charset="0"/>
                      </a:rPr>
                      <m:t>=</m:t>
                    </m:r>
                    <m:r>
                      <a:rPr lang="en-US" altLang="zh-CN" b="1" i="1" smtClean="0">
                        <a:latin typeface="Cambria Math" panose="02040503050406030204" pitchFamily="18" charset="0"/>
                        <a:cs typeface="Times New Roman" panose="02020603050405020304" pitchFamily="18" charset="0"/>
                      </a:rPr>
                      <m:t>𝟒</m:t>
                    </m:r>
                    <m:r>
                      <a:rPr lang="en-US" altLang="zh-CN" b="1" i="1">
                        <a:latin typeface="Cambria Math" panose="02040503050406030204" pitchFamily="18" charset="0"/>
                        <a:cs typeface="Times New Roman" panose="02020603050405020304" pitchFamily="18" charset="0"/>
                      </a:rPr>
                      <m:t> </m:t>
                    </m:r>
                    <m:r>
                      <a:rPr lang="en-US" altLang="zh-CN" b="1" i="1" smtClean="0">
                        <a:latin typeface="Cambria Math" panose="02040503050406030204" pitchFamily="18" charset="0"/>
                        <a:cs typeface="Times New Roman" panose="02020603050405020304" pitchFamily="18" charset="0"/>
                      </a:rPr>
                      <m:t>.</m:t>
                    </m:r>
                  </m:oMath>
                </a14:m>
                <a:endParaRPr lang="en-US" altLang="zh-CN" dirty="0"/>
              </a:p>
              <a:p>
                <a:endParaRPr lang="en-US" altLang="zh-CN" dirty="0"/>
              </a:p>
              <a:p>
                <a:pPr marL="342900" indent="-342900">
                  <a:buAutoNum type="arabicPeriod"/>
                </a:pPr>
                <a:r>
                  <a:rPr lang="en-US" altLang="zh-CN" dirty="0"/>
                  <a:t>Obtain </a:t>
                </a:r>
                <a:r>
                  <a:rPr lang="zh-CN" altLang="en-US" dirty="0"/>
                  <a:t>the root node of </a:t>
                </a:r>
                <a:r>
                  <a:rPr lang="en-US" altLang="zh-CN" sz="1800" dirty="0"/>
                  <a:t>T</a:t>
                </a:r>
                <a:r>
                  <a:rPr lang="en-US" altLang="zh-CN" sz="1800" baseline="-25000" dirty="0"/>
                  <a:t>u1 </a:t>
                </a:r>
                <a:r>
                  <a:rPr lang="zh-CN" altLang="en-US" dirty="0"/>
                  <a:t> and verify the size of </a:t>
                </a:r>
                <a14:m>
                  <m:oMath xmlns:m="http://schemas.openxmlformats.org/officeDocument/2006/math">
                    <m:sSubSup>
                      <m:sSubSupPr>
                        <m:ctrlPr>
                          <a:rPr lang="en-US" altLang="zh-CN" b="1" i="1" smtClean="0">
                            <a:latin typeface="Cambria Math" panose="02040503050406030204" pitchFamily="18" charset="0"/>
                            <a:cs typeface="Times New Roman" panose="02020603050405020304" pitchFamily="18" charset="0"/>
                          </a:rPr>
                        </m:ctrlPr>
                      </m:sSubSupPr>
                      <m:e>
                        <m:r>
                          <a:rPr lang="en-US" altLang="zh-CN" b="1" i="1">
                            <a:latin typeface="Cambria Math" panose="02040503050406030204" pitchFamily="18" charset="0"/>
                            <a:cs typeface="Times New Roman" panose="02020603050405020304" pitchFamily="18" charset="0"/>
                          </a:rPr>
                          <m:t>𝑪</m:t>
                        </m:r>
                      </m:e>
                      <m:sub>
                        <m:r>
                          <a:rPr lang="en-US" altLang="zh-CN" b="1" i="1" smtClean="0">
                            <a:latin typeface="Cambria Math" panose="02040503050406030204" pitchFamily="18" charset="0"/>
                            <a:cs typeface="Times New Roman" panose="02020603050405020304" pitchFamily="18" charset="0"/>
                          </a:rPr>
                          <m:t>𝟏</m:t>
                        </m:r>
                        <m:r>
                          <a:rPr lang="en-US" altLang="zh-CN" b="1" i="1">
                            <a:latin typeface="Cambria Math" panose="02040503050406030204" pitchFamily="18" charset="0"/>
                            <a:cs typeface="Times New Roman" panose="02020603050405020304" pitchFamily="18" charset="0"/>
                          </a:rPr>
                          <m:t>,</m:t>
                        </m:r>
                        <m:r>
                          <a:rPr lang="en-US" altLang="zh-CN" b="1" i="1" smtClean="0">
                            <a:latin typeface="Cambria Math" panose="02040503050406030204" pitchFamily="18" charset="0"/>
                            <a:cs typeface="Times New Roman" panose="02020603050405020304" pitchFamily="18" charset="0"/>
                          </a:rPr>
                          <m:t>𝟏</m:t>
                        </m:r>
                        <m:r>
                          <a:rPr lang="en-US" altLang="zh-CN" b="1" i="1" smtClean="0">
                            <a:latin typeface="Cambria Math" panose="02040503050406030204" pitchFamily="18" charset="0"/>
                            <a:cs typeface="Times New Roman" panose="02020603050405020304" pitchFamily="18" charset="0"/>
                          </a:rPr>
                          <m:t> </m:t>
                        </m:r>
                      </m:sub>
                      <m:sup>
                        <m:r>
                          <a:rPr lang="en-US" altLang="zh-CN" b="1" i="1">
                            <a:latin typeface="Cambria Math" panose="02040503050406030204" pitchFamily="18" charset="0"/>
                            <a:cs typeface="Times New Roman" panose="02020603050405020304" pitchFamily="18" charset="0"/>
                          </a:rPr>
                          <m:t>𝒒</m:t>
                        </m:r>
                      </m:sup>
                    </m:sSubSup>
                    <m:r>
                      <a:rPr lang="en-US" altLang="zh-CN" b="1" i="1">
                        <a:latin typeface="Cambria Math" panose="02040503050406030204" pitchFamily="18" charset="0"/>
                        <a:cs typeface="Times New Roman" panose="02020603050405020304" pitchFamily="18" charset="0"/>
                      </a:rPr>
                      <m:t> </m:t>
                    </m:r>
                  </m:oMath>
                </a14:m>
                <a:r>
                  <a:rPr lang="zh-CN" altLang="en-US" dirty="0"/>
                  <a:t>(which is denoted </a:t>
                </a:r>
                <a14:m>
                  <m:oMath xmlns:m="http://schemas.openxmlformats.org/officeDocument/2006/math">
                    <m:sSubSup>
                      <m:sSubSupPr>
                        <m:ctrlPr>
                          <a:rPr lang="en-US" altLang="zh-CN" b="1" i="1">
                            <a:latin typeface="Cambria Math" panose="02040503050406030204" pitchFamily="18" charset="0"/>
                            <a:cs typeface="Times New Roman" panose="02020603050405020304" pitchFamily="18" charset="0"/>
                          </a:rPr>
                        </m:ctrlPr>
                      </m:sSubSupPr>
                      <m:e>
                        <m:r>
                          <a:rPr lang="en-US" altLang="zh-CN" b="1" i="1">
                            <a:latin typeface="Cambria Math" panose="02040503050406030204" pitchFamily="18" charset="0"/>
                            <a:cs typeface="Times New Roman" panose="02020603050405020304" pitchFamily="18" charset="0"/>
                          </a:rPr>
                          <m:t>𝑪</m:t>
                        </m:r>
                      </m:e>
                      <m:sub>
                        <m:r>
                          <a:rPr lang="en-US" altLang="zh-CN" b="1" i="1">
                            <a:latin typeface="Cambria Math" panose="02040503050406030204" pitchFamily="18" charset="0"/>
                            <a:cs typeface="Times New Roman" panose="02020603050405020304" pitchFamily="18" charset="0"/>
                          </a:rPr>
                          <m:t>𝟏</m:t>
                        </m:r>
                        <m:r>
                          <a:rPr lang="en-US" altLang="zh-CN" b="1" i="1">
                            <a:latin typeface="Cambria Math" panose="02040503050406030204" pitchFamily="18" charset="0"/>
                            <a:cs typeface="Times New Roman" panose="02020603050405020304" pitchFamily="18" charset="0"/>
                          </a:rPr>
                          <m:t> </m:t>
                        </m:r>
                      </m:sub>
                      <m:sup>
                        <m:r>
                          <a:rPr lang="en-US" altLang="zh-CN" b="1" i="1" smtClean="0">
                            <a:latin typeface="Cambria Math" panose="02040503050406030204" pitchFamily="18" charset="0"/>
                            <a:cs typeface="Times New Roman" panose="02020603050405020304" pitchFamily="18" charset="0"/>
                          </a:rPr>
                          <m:t>∗</m:t>
                        </m:r>
                      </m:sup>
                    </m:sSubSup>
                    <m:r>
                      <a:rPr lang="en-US" altLang="zh-CN" b="1" i="1">
                        <a:latin typeface="Cambria Math" panose="02040503050406030204" pitchFamily="18" charset="0"/>
                        <a:cs typeface="Times New Roman" panose="02020603050405020304" pitchFamily="18" charset="0"/>
                      </a:rPr>
                      <m:t> </m:t>
                    </m:r>
                  </m:oMath>
                </a14:m>
                <a:r>
                  <a:rPr lang="zh-CN" altLang="en-US" dirty="0"/>
                  <a:t>in </a:t>
                </a:r>
                <a:r>
                  <a:rPr lang="en-US" altLang="zh-CN" dirty="0"/>
                  <a:t>the </a:t>
                </a:r>
                <a:r>
                  <a:rPr lang="zh-CN" altLang="en-US" dirty="0"/>
                  <a:t>Figure</a:t>
                </a:r>
                <a:r>
                  <a:rPr lang="en-US" altLang="zh-CN" dirty="0"/>
                  <a:t>). </a:t>
                </a:r>
                <a:r>
                  <a:rPr lang="zh-CN" altLang="en-US" dirty="0"/>
                  <a:t>Since |L(</a:t>
                </a:r>
                <a14:m>
                  <m:oMath xmlns:m="http://schemas.openxmlformats.org/officeDocument/2006/math">
                    <m:sSubSup>
                      <m:sSubSupPr>
                        <m:ctrlPr>
                          <a:rPr lang="en-US" altLang="zh-CN" b="1" i="1">
                            <a:latin typeface="Cambria Math" panose="02040503050406030204" pitchFamily="18" charset="0"/>
                            <a:cs typeface="Times New Roman" panose="02020603050405020304" pitchFamily="18" charset="0"/>
                          </a:rPr>
                        </m:ctrlPr>
                      </m:sSubSupPr>
                      <m:e>
                        <m:r>
                          <a:rPr lang="en-US" altLang="zh-CN" b="1" i="1">
                            <a:latin typeface="Cambria Math" panose="02040503050406030204" pitchFamily="18" charset="0"/>
                            <a:cs typeface="Times New Roman" panose="02020603050405020304" pitchFamily="18" charset="0"/>
                          </a:rPr>
                          <m:t>𝑪</m:t>
                        </m:r>
                      </m:e>
                      <m:sub>
                        <m:r>
                          <a:rPr lang="en-US" altLang="zh-CN" b="1" i="1">
                            <a:latin typeface="Cambria Math" panose="02040503050406030204" pitchFamily="18" charset="0"/>
                            <a:cs typeface="Times New Roman" panose="02020603050405020304" pitchFamily="18" charset="0"/>
                          </a:rPr>
                          <m:t>𝟏</m:t>
                        </m:r>
                        <m:r>
                          <a:rPr lang="en-US" altLang="zh-CN" b="1" i="1">
                            <a:latin typeface="Cambria Math" panose="02040503050406030204" pitchFamily="18" charset="0"/>
                            <a:cs typeface="Times New Roman" panose="02020603050405020304" pitchFamily="18" charset="0"/>
                          </a:rPr>
                          <m:t> </m:t>
                        </m:r>
                      </m:sub>
                      <m:sup>
                        <m:r>
                          <a:rPr lang="en-US" altLang="zh-CN" b="1" i="1">
                            <a:latin typeface="Cambria Math" panose="02040503050406030204" pitchFamily="18" charset="0"/>
                            <a:cs typeface="Times New Roman" panose="02020603050405020304" pitchFamily="18" charset="0"/>
                          </a:rPr>
                          <m:t>∗</m:t>
                        </m:r>
                      </m:sup>
                    </m:sSubSup>
                  </m:oMath>
                </a14:m>
                <a:r>
                  <a:rPr lang="zh-CN" altLang="en-US" dirty="0"/>
                  <a:t>)| = 3 &lt; </a:t>
                </a:r>
                <a14:m>
                  <m:oMath xmlns:m="http://schemas.openxmlformats.org/officeDocument/2006/math">
                    <m:sSub>
                      <m:sSubPr>
                        <m:ctrlPr>
                          <a:rPr lang="en-US" altLang="zh-CN" b="1" i="1">
                            <a:latin typeface="Cambria Math" panose="02040503050406030204" pitchFamily="18" charset="0"/>
                            <a:cs typeface="Times New Roman" panose="02020603050405020304" pitchFamily="18" charset="0"/>
                          </a:rPr>
                        </m:ctrlPr>
                      </m:sSubPr>
                      <m:e>
                        <m:r>
                          <a:rPr lang="zh-CN" altLang="en-US" b="1" i="1">
                            <a:latin typeface="Cambria Math" panose="02040503050406030204" pitchFamily="18" charset="0"/>
                            <a:cs typeface="Times New Roman" panose="02020603050405020304" pitchFamily="18" charset="0"/>
                          </a:rPr>
                          <m:t>𝝉</m:t>
                        </m:r>
                      </m:e>
                      <m:sub>
                        <m:r>
                          <a:rPr lang="en-US" altLang="zh-CN" b="1" i="1">
                            <a:latin typeface="Cambria Math" panose="02040503050406030204" pitchFamily="18" charset="0"/>
                            <a:cs typeface="Times New Roman" panose="02020603050405020304" pitchFamily="18" charset="0"/>
                          </a:rPr>
                          <m:t>𝑳</m:t>
                        </m:r>
                      </m:sub>
                    </m:sSub>
                    <m:r>
                      <a:rPr lang="en-US" altLang="zh-CN" b="1" i="1">
                        <a:latin typeface="Cambria Math" panose="02040503050406030204" pitchFamily="18" charset="0"/>
                        <a:cs typeface="Times New Roman" panose="02020603050405020304" pitchFamily="18" charset="0"/>
                      </a:rPr>
                      <m:t> </m:t>
                    </m:r>
                  </m:oMath>
                </a14:m>
                <a:r>
                  <a:rPr lang="zh-CN" altLang="en-US" dirty="0"/>
                  <a:t>= 4, </a:t>
                </a:r>
                <a14:m>
                  <m:oMath xmlns:m="http://schemas.openxmlformats.org/officeDocument/2006/math">
                    <m:sSubSup>
                      <m:sSubSupPr>
                        <m:ctrlPr>
                          <a:rPr lang="en-US" altLang="zh-CN" b="1" i="1">
                            <a:latin typeface="Cambria Math" panose="02040503050406030204" pitchFamily="18" charset="0"/>
                            <a:cs typeface="Times New Roman" panose="02020603050405020304" pitchFamily="18" charset="0"/>
                          </a:rPr>
                        </m:ctrlPr>
                      </m:sSubSupPr>
                      <m:e>
                        <m:r>
                          <a:rPr lang="en-US" altLang="zh-CN" b="1" i="1">
                            <a:latin typeface="Cambria Math" panose="02040503050406030204" pitchFamily="18" charset="0"/>
                            <a:cs typeface="Times New Roman" panose="02020603050405020304" pitchFamily="18" charset="0"/>
                          </a:rPr>
                          <m:t>𝑪</m:t>
                        </m:r>
                      </m:e>
                      <m:sub>
                        <m:r>
                          <a:rPr lang="en-US" altLang="zh-CN" b="1" i="1">
                            <a:latin typeface="Cambria Math" panose="02040503050406030204" pitchFamily="18" charset="0"/>
                            <a:cs typeface="Times New Roman" panose="02020603050405020304" pitchFamily="18" charset="0"/>
                          </a:rPr>
                          <m:t>𝟏</m:t>
                        </m:r>
                        <m:r>
                          <a:rPr lang="en-US" altLang="zh-CN" b="1" i="1">
                            <a:latin typeface="Cambria Math" panose="02040503050406030204" pitchFamily="18" charset="0"/>
                            <a:cs typeface="Times New Roman" panose="02020603050405020304" pitchFamily="18" charset="0"/>
                          </a:rPr>
                          <m:t> </m:t>
                        </m:r>
                      </m:sub>
                      <m:sup>
                        <m:r>
                          <a:rPr lang="en-US" altLang="zh-CN" b="1" i="1">
                            <a:latin typeface="Cambria Math" panose="02040503050406030204" pitchFamily="18" charset="0"/>
                            <a:cs typeface="Times New Roman" panose="02020603050405020304" pitchFamily="18" charset="0"/>
                          </a:rPr>
                          <m:t>∗</m:t>
                        </m:r>
                      </m:sup>
                    </m:sSubSup>
                    <m:r>
                      <a:rPr lang="en-US" altLang="zh-CN" b="1" i="1">
                        <a:latin typeface="Cambria Math" panose="02040503050406030204" pitchFamily="18" charset="0"/>
                        <a:cs typeface="Times New Roman" panose="02020603050405020304" pitchFamily="18" charset="0"/>
                      </a:rPr>
                      <m:t> </m:t>
                    </m:r>
                  </m:oMath>
                </a14:m>
                <a:r>
                  <a:rPr lang="zh-CN" altLang="en-US" dirty="0"/>
                  <a:t>cannot be the result. </a:t>
                </a:r>
                <a:endParaRPr lang="en-US" altLang="zh-CN" dirty="0"/>
              </a:p>
              <a:p>
                <a:pPr marL="342900" indent="-342900">
                  <a:buAutoNum type="arabicPeriod"/>
                </a:pPr>
                <a:endParaRPr lang="en-US" altLang="zh-CN" dirty="0"/>
              </a:p>
              <a:p>
                <a:pPr marL="342900" indent="-342900">
                  <a:buAutoNum type="arabicPeriod"/>
                </a:pPr>
                <a:r>
                  <a:rPr lang="zh-CN" altLang="en-US" dirty="0"/>
                  <a:t>Then, we check the children of the root node and continue searching the child </a:t>
                </a:r>
                <a14:m>
                  <m:oMath xmlns:m="http://schemas.openxmlformats.org/officeDocument/2006/math">
                    <m:r>
                      <a:rPr lang="en-US" altLang="zh-CN" b="1" i="1">
                        <a:latin typeface="Cambria Math" panose="02040503050406030204" pitchFamily="18" charset="0"/>
                        <a:cs typeface="Times New Roman" panose="02020603050405020304" pitchFamily="18" charset="0"/>
                      </a:rPr>
                      <m:t>𝑵</m:t>
                    </m:r>
                  </m:oMath>
                </a14:m>
                <a:r>
                  <a:rPr lang="en-US" altLang="zh-CN" dirty="0"/>
                  <a:t> </a:t>
                </a:r>
                <a:r>
                  <a:rPr lang="zh-CN" altLang="en-US" dirty="0"/>
                  <a:t>with </a:t>
                </a:r>
                <a14:m>
                  <m:oMath xmlns:m="http://schemas.openxmlformats.org/officeDocument/2006/math">
                    <m:sSub>
                      <m:sSubPr>
                        <m:ctrlPr>
                          <a:rPr lang="en-US" altLang="zh-CN" b="1" i="1" smtClean="0">
                            <a:latin typeface="Cambria Math" panose="02040503050406030204" pitchFamily="18" charset="0"/>
                            <a:cs typeface="Times New Roman" panose="02020603050405020304" pitchFamily="18" charset="0"/>
                          </a:rPr>
                        </m:ctrlPr>
                      </m:sSubPr>
                      <m:e>
                        <m:r>
                          <a:rPr lang="en-US" altLang="zh-CN" b="1" i="1" smtClean="0">
                            <a:latin typeface="Cambria Math" panose="02040503050406030204" pitchFamily="18" charset="0"/>
                            <a:cs typeface="Times New Roman" panose="02020603050405020304" pitchFamily="18" charset="0"/>
                          </a:rPr>
                          <m:t>𝑵</m:t>
                        </m:r>
                        <m:r>
                          <a:rPr lang="en-US" altLang="zh-CN" b="1" i="1" smtClean="0">
                            <a:latin typeface="Cambria Math" panose="02040503050406030204" pitchFamily="18" charset="0"/>
                            <a:cs typeface="Times New Roman" panose="02020603050405020304" pitchFamily="18" charset="0"/>
                          </a:rPr>
                          <m:t>.</m:t>
                        </m:r>
                        <m:r>
                          <a:rPr lang="zh-CN" altLang="en-US" b="1" i="1">
                            <a:latin typeface="Cambria Math" panose="02040503050406030204" pitchFamily="18" charset="0"/>
                            <a:cs typeface="Times New Roman" panose="02020603050405020304" pitchFamily="18" charset="0"/>
                          </a:rPr>
                          <m:t>𝝉</m:t>
                        </m:r>
                      </m:e>
                      <m:sub>
                        <m:r>
                          <a:rPr lang="en-US" altLang="zh-CN" b="1" i="1">
                            <a:latin typeface="Cambria Math" panose="02040503050406030204" pitchFamily="18" charset="0"/>
                            <a:cs typeface="Times New Roman" panose="02020603050405020304" pitchFamily="18" charset="0"/>
                          </a:rPr>
                          <m:t>𝑼</m:t>
                        </m:r>
                      </m:sub>
                    </m:sSub>
                    <m:r>
                      <a:rPr lang="en-US" altLang="zh-CN" b="1" i="1" smtClean="0">
                        <a:latin typeface="Cambria Math" panose="02040503050406030204" pitchFamily="18" charset="0"/>
                        <a:cs typeface="Times New Roman" panose="02020603050405020304" pitchFamily="18" charset="0"/>
                      </a:rPr>
                      <m:t>=</m:t>
                    </m:r>
                    <m:r>
                      <a:rPr lang="en-US" altLang="zh-CN" b="1" i="1" smtClean="0">
                        <a:latin typeface="Cambria Math" panose="02040503050406030204" pitchFamily="18" charset="0"/>
                        <a:cs typeface="Times New Roman" panose="02020603050405020304" pitchFamily="18" charset="0"/>
                      </a:rPr>
                      <m:t>𝟏</m:t>
                    </m:r>
                    <m:r>
                      <a:rPr lang="en-US" altLang="zh-CN" b="1" i="0" smtClean="0">
                        <a:latin typeface="Cambria Math" panose="02040503050406030204" pitchFamily="18" charset="0"/>
                        <a:cs typeface="Times New Roman" panose="02020603050405020304" pitchFamily="18" charset="0"/>
                      </a:rPr>
                      <m:t>,</m:t>
                    </m:r>
                    <m:sSub>
                      <m:sSubPr>
                        <m:ctrlPr>
                          <a:rPr lang="en-US" altLang="zh-CN" b="1" i="1">
                            <a:latin typeface="Cambria Math" panose="02040503050406030204" pitchFamily="18" charset="0"/>
                            <a:cs typeface="Times New Roman" panose="02020603050405020304" pitchFamily="18" charset="0"/>
                          </a:rPr>
                        </m:ctrlPr>
                      </m:sSubPr>
                      <m:e>
                        <m:r>
                          <a:rPr lang="en-US" altLang="zh-CN" b="1" i="1">
                            <a:latin typeface="Cambria Math" panose="02040503050406030204" pitchFamily="18" charset="0"/>
                            <a:cs typeface="Times New Roman" panose="02020603050405020304" pitchFamily="18" charset="0"/>
                          </a:rPr>
                          <m:t>𝑵</m:t>
                        </m:r>
                        <m:r>
                          <a:rPr lang="en-US" altLang="zh-CN" b="1" i="1">
                            <a:latin typeface="Cambria Math" panose="02040503050406030204" pitchFamily="18" charset="0"/>
                            <a:cs typeface="Times New Roman" panose="02020603050405020304" pitchFamily="18" charset="0"/>
                          </a:rPr>
                          <m:t>.</m:t>
                        </m:r>
                        <m:r>
                          <a:rPr lang="zh-CN" altLang="en-US" b="1" i="1">
                            <a:latin typeface="Cambria Math" panose="02040503050406030204" pitchFamily="18" charset="0"/>
                            <a:cs typeface="Times New Roman" panose="02020603050405020304" pitchFamily="18" charset="0"/>
                          </a:rPr>
                          <m:t>𝝉</m:t>
                        </m:r>
                      </m:e>
                      <m:sub>
                        <m:r>
                          <a:rPr lang="en-US" altLang="zh-CN" b="1" i="1" smtClean="0">
                            <a:latin typeface="Cambria Math" panose="02040503050406030204" pitchFamily="18" charset="0"/>
                            <a:cs typeface="Times New Roman" panose="02020603050405020304" pitchFamily="18" charset="0"/>
                          </a:rPr>
                          <m:t>𝑳</m:t>
                        </m:r>
                      </m:sub>
                    </m:sSub>
                    <m:r>
                      <a:rPr lang="en-US" altLang="zh-CN" b="1" i="1">
                        <a:latin typeface="Cambria Math" panose="02040503050406030204" pitchFamily="18" charset="0"/>
                        <a:cs typeface="Times New Roman" panose="02020603050405020304" pitchFamily="18" charset="0"/>
                      </a:rPr>
                      <m:t>=</m:t>
                    </m:r>
                    <m:r>
                      <a:rPr lang="en-US" altLang="zh-CN" b="1" i="1" smtClean="0">
                        <a:latin typeface="Cambria Math" panose="02040503050406030204" pitchFamily="18" charset="0"/>
                        <a:cs typeface="Times New Roman" panose="02020603050405020304" pitchFamily="18" charset="0"/>
                      </a:rPr>
                      <m:t>𝟒</m:t>
                    </m:r>
                  </m:oMath>
                </a14:m>
                <a:r>
                  <a:rPr lang="zh-CN" altLang="en-US" dirty="0"/>
                  <a:t>. We find that </a:t>
                </a:r>
                <a14:m>
                  <m:oMath xmlns:m="http://schemas.openxmlformats.org/officeDocument/2006/math">
                    <m:sSubSup>
                      <m:sSubSupPr>
                        <m:ctrlPr>
                          <a:rPr lang="en-US" altLang="zh-CN" b="1" i="1">
                            <a:latin typeface="Cambria Math" panose="02040503050406030204" pitchFamily="18" charset="0"/>
                            <a:cs typeface="Times New Roman" panose="02020603050405020304" pitchFamily="18" charset="0"/>
                          </a:rPr>
                        </m:ctrlPr>
                      </m:sSubSupPr>
                      <m:e>
                        <m:r>
                          <a:rPr lang="en-US" altLang="zh-CN" b="1" i="1">
                            <a:latin typeface="Cambria Math" panose="02040503050406030204" pitchFamily="18" charset="0"/>
                            <a:cs typeface="Times New Roman" panose="02020603050405020304" pitchFamily="18" charset="0"/>
                          </a:rPr>
                          <m:t>𝑪</m:t>
                        </m:r>
                      </m:e>
                      <m:sub>
                        <m:r>
                          <a:rPr lang="en-US" altLang="zh-CN" b="1" i="1" smtClean="0">
                            <a:latin typeface="Cambria Math" panose="02040503050406030204" pitchFamily="18" charset="0"/>
                            <a:cs typeface="Times New Roman" panose="02020603050405020304" pitchFamily="18" charset="0"/>
                          </a:rPr>
                          <m:t>𝟐</m:t>
                        </m:r>
                        <m:r>
                          <a:rPr lang="en-US" altLang="zh-CN" b="1" i="1">
                            <a:latin typeface="Cambria Math" panose="02040503050406030204" pitchFamily="18" charset="0"/>
                            <a:cs typeface="Times New Roman" panose="02020603050405020304" pitchFamily="18" charset="0"/>
                          </a:rPr>
                          <m:t> </m:t>
                        </m:r>
                      </m:sub>
                      <m:sup>
                        <m:r>
                          <a:rPr lang="en-US" altLang="zh-CN" b="1" i="1">
                            <a:latin typeface="Cambria Math" panose="02040503050406030204" pitchFamily="18" charset="0"/>
                            <a:cs typeface="Times New Roman" panose="02020603050405020304" pitchFamily="18" charset="0"/>
                          </a:rPr>
                          <m:t>∗</m:t>
                        </m:r>
                      </m:sup>
                    </m:sSubSup>
                    <m:r>
                      <a:rPr lang="en-US" altLang="zh-CN" b="1" i="1">
                        <a:latin typeface="Cambria Math" panose="02040503050406030204" pitchFamily="18" charset="0"/>
                        <a:cs typeface="Times New Roman" panose="02020603050405020304" pitchFamily="18" charset="0"/>
                      </a:rPr>
                      <m:t> </m:t>
                    </m:r>
                  </m:oMath>
                </a14:m>
                <a:r>
                  <a:rPr lang="zh-CN" altLang="en-US" dirty="0"/>
                  <a:t>is a (2 </a:t>
                </a:r>
                <a:r>
                  <a:rPr lang="en-US" altLang="zh-CN" dirty="0"/>
                  <a:t>x</a:t>
                </a:r>
                <a:r>
                  <a:rPr lang="zh-CN" altLang="en-US" dirty="0"/>
                  <a:t> 4)-biclique which satisfies the query constraints. Thus, we return </a:t>
                </a:r>
                <a14:m>
                  <m:oMath xmlns:m="http://schemas.openxmlformats.org/officeDocument/2006/math">
                    <m:sSubSup>
                      <m:sSubSupPr>
                        <m:ctrlPr>
                          <a:rPr lang="en-US" altLang="zh-CN" b="1" i="1">
                            <a:latin typeface="Cambria Math" panose="02040503050406030204" pitchFamily="18" charset="0"/>
                            <a:cs typeface="Times New Roman" panose="02020603050405020304" pitchFamily="18" charset="0"/>
                          </a:rPr>
                        </m:ctrlPr>
                      </m:sSubSupPr>
                      <m:e>
                        <m:r>
                          <a:rPr lang="en-US" altLang="zh-CN" b="1" i="1">
                            <a:latin typeface="Cambria Math" panose="02040503050406030204" pitchFamily="18" charset="0"/>
                            <a:cs typeface="Times New Roman" panose="02020603050405020304" pitchFamily="18" charset="0"/>
                          </a:rPr>
                          <m:t>𝑪</m:t>
                        </m:r>
                      </m:e>
                      <m:sub>
                        <m:r>
                          <a:rPr lang="en-US" altLang="zh-CN" b="1" i="1">
                            <a:latin typeface="Cambria Math" panose="02040503050406030204" pitchFamily="18" charset="0"/>
                            <a:cs typeface="Times New Roman" panose="02020603050405020304" pitchFamily="18" charset="0"/>
                          </a:rPr>
                          <m:t>𝟐</m:t>
                        </m:r>
                        <m:r>
                          <a:rPr lang="en-US" altLang="zh-CN" b="1" i="1">
                            <a:latin typeface="Cambria Math" panose="02040503050406030204" pitchFamily="18" charset="0"/>
                            <a:cs typeface="Times New Roman" panose="02020603050405020304" pitchFamily="18" charset="0"/>
                          </a:rPr>
                          <m:t> </m:t>
                        </m:r>
                      </m:sub>
                      <m:sup>
                        <m:r>
                          <a:rPr lang="en-US" altLang="zh-CN" b="1" i="1">
                            <a:latin typeface="Cambria Math" panose="02040503050406030204" pitchFamily="18" charset="0"/>
                            <a:cs typeface="Times New Roman" panose="02020603050405020304" pitchFamily="18" charset="0"/>
                          </a:rPr>
                          <m:t>∗</m:t>
                        </m:r>
                      </m:sup>
                    </m:sSubSup>
                    <m:r>
                      <a:rPr lang="en-US" altLang="zh-CN" b="1" i="1">
                        <a:latin typeface="Cambria Math" panose="02040503050406030204" pitchFamily="18" charset="0"/>
                        <a:cs typeface="Times New Roman" panose="02020603050405020304" pitchFamily="18" charset="0"/>
                      </a:rPr>
                      <m:t> </m:t>
                    </m:r>
                  </m:oMath>
                </a14:m>
                <a:r>
                  <a:rPr lang="zh-CN" altLang="en-US" dirty="0"/>
                  <a:t>as the result.</a:t>
                </a:r>
              </a:p>
            </p:txBody>
          </p:sp>
        </mc:Choice>
        <mc:Fallback xmlns="">
          <p:sp>
            <p:nvSpPr>
              <p:cNvPr id="10" name="文本框 9">
                <a:extLst>
                  <a:ext uri="{FF2B5EF4-FFF2-40B4-BE49-F238E27FC236}">
                    <a16:creationId xmlns:a16="http://schemas.microsoft.com/office/drawing/2014/main" id="{0200D0FB-CC11-450A-A7F8-DD8777DED5F6}"/>
                  </a:ext>
                </a:extLst>
              </p:cNvPr>
              <p:cNvSpPr txBox="1">
                <a:spLocks noRot="1" noChangeAspect="1" noMove="1" noResize="1" noEditPoints="1" noAdjustHandles="1" noChangeArrowheads="1" noChangeShapeType="1" noTextEdit="1"/>
              </p:cNvSpPr>
              <p:nvPr/>
            </p:nvSpPr>
            <p:spPr>
              <a:xfrm>
                <a:off x="474967" y="1516899"/>
                <a:ext cx="5785156" cy="3196260"/>
              </a:xfrm>
              <a:prstGeom prst="rect">
                <a:avLst/>
              </a:prstGeom>
              <a:blipFill>
                <a:blip r:embed="rId4"/>
                <a:stretch>
                  <a:fillRect l="-948" t="-1145" b="-209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6D839400-C55B-40E0-95FD-6FBF7D97F4CC}"/>
                  </a:ext>
                </a:extLst>
              </p:cNvPr>
              <p:cNvSpPr txBox="1"/>
              <p:nvPr/>
            </p:nvSpPr>
            <p:spPr>
              <a:xfrm>
                <a:off x="609599" y="5259219"/>
                <a:ext cx="8299939" cy="422808"/>
              </a:xfrm>
              <a:prstGeom prst="rect">
                <a:avLst/>
              </a:prstGeom>
              <a:noFill/>
            </p:spPr>
            <p:txBody>
              <a:bodyPr wrap="square">
                <a:spAutoFit/>
              </a:bodyPr>
              <a:lstStyle/>
              <a:p>
                <a:r>
                  <a:rPr lang="en-US" altLang="zh-CN" b="1" dirty="0"/>
                  <a:t>Query time complexity: </a:t>
                </a:r>
                <a14:m>
                  <m:oMath xmlns:m="http://schemas.openxmlformats.org/officeDocument/2006/math">
                    <m:r>
                      <a:rPr lang="en-US" altLang="zh-CN" sz="1800" b="1" i="1" smtClean="0">
                        <a:latin typeface="Cambria Math" panose="02040503050406030204" pitchFamily="18" charset="0"/>
                      </a:rPr>
                      <m:t>𝑶</m:t>
                    </m:r>
                    <m:d>
                      <m:dPr>
                        <m:ctrlPr>
                          <a:rPr lang="en-US" altLang="zh-CN" sz="1800" b="1" i="1" smtClean="0">
                            <a:latin typeface="Cambria Math" panose="02040503050406030204" pitchFamily="18" charset="0"/>
                          </a:rPr>
                        </m:ctrlPr>
                      </m:dPr>
                      <m:e>
                        <m:func>
                          <m:funcPr>
                            <m:ctrlPr>
                              <a:rPr lang="en-US" altLang="zh-CN" b="1" i="1">
                                <a:latin typeface="Cambria Math" panose="02040503050406030204" pitchFamily="18" charset="0"/>
                              </a:rPr>
                            </m:ctrlPr>
                          </m:funcPr>
                          <m:fName>
                            <m:r>
                              <a:rPr lang="en-US" altLang="zh-CN" b="1" i="1">
                                <a:latin typeface="Cambria Math" panose="02040503050406030204" pitchFamily="18" charset="0"/>
                              </a:rPr>
                              <m:t>𝒅𝒆𝒈</m:t>
                            </m:r>
                          </m:fName>
                          <m:e>
                            <m:d>
                              <m:dPr>
                                <m:ctrlPr>
                                  <a:rPr lang="en-US" altLang="zh-CN" b="1" i="1">
                                    <a:latin typeface="Cambria Math" panose="02040503050406030204" pitchFamily="18" charset="0"/>
                                  </a:rPr>
                                </m:ctrlPr>
                              </m:dPr>
                              <m:e>
                                <m:r>
                                  <a:rPr lang="en-US" altLang="zh-CN" b="1" i="1">
                                    <a:latin typeface="Cambria Math" panose="02040503050406030204" pitchFamily="18" charset="0"/>
                                  </a:rPr>
                                  <m:t>𝒒</m:t>
                                </m:r>
                              </m:e>
                            </m:d>
                          </m:e>
                        </m:func>
                        <m:r>
                          <m:rPr>
                            <m:nor/>
                          </m:rPr>
                          <a:rPr lang="en-US" altLang="zh-CN" b="1" i="0" smtClean="0">
                            <a:latin typeface="Cambria Math" panose="02040503050406030204" pitchFamily="18" charset="0"/>
                          </a:rPr>
                          <m:t>+</m:t>
                        </m:r>
                        <m:r>
                          <m:rPr>
                            <m:nor/>
                          </m:rPr>
                          <a:rPr lang="en-US" altLang="zh-CN" b="1" dirty="0"/>
                          <m:t>|</m:t>
                        </m:r>
                        <m:sSubSup>
                          <m:sSubSupPr>
                            <m:ctrlPr>
                              <a:rPr lang="en-US" altLang="zh-CN" b="1" i="1">
                                <a:latin typeface="Cambria Math" panose="02040503050406030204" pitchFamily="18" charset="0"/>
                                <a:cs typeface="Times New Roman" panose="02020603050405020304" pitchFamily="18" charset="0"/>
                              </a:rPr>
                            </m:ctrlPr>
                          </m:sSubSupPr>
                          <m:e>
                            <m:r>
                              <a:rPr lang="en-US" altLang="zh-CN" b="1" i="1">
                                <a:latin typeface="Cambria Math" panose="02040503050406030204" pitchFamily="18" charset="0"/>
                                <a:cs typeface="Times New Roman" panose="02020603050405020304" pitchFamily="18" charset="0"/>
                              </a:rPr>
                              <m:t>𝑪</m:t>
                            </m:r>
                          </m:e>
                          <m:sub>
                            <m:sSub>
                              <m:sSubPr>
                                <m:ctrlPr>
                                  <a:rPr lang="en-US" altLang="zh-CN" b="1" i="1">
                                    <a:latin typeface="Cambria Math" panose="02040503050406030204" pitchFamily="18" charset="0"/>
                                    <a:cs typeface="Times New Roman" panose="02020603050405020304" pitchFamily="18" charset="0"/>
                                  </a:rPr>
                                </m:ctrlPr>
                              </m:sSubPr>
                              <m:e>
                                <m:r>
                                  <a:rPr lang="zh-CN" altLang="en-US" b="1" i="1">
                                    <a:latin typeface="Cambria Math" panose="02040503050406030204" pitchFamily="18" charset="0"/>
                                    <a:cs typeface="Times New Roman" panose="02020603050405020304" pitchFamily="18" charset="0"/>
                                  </a:rPr>
                                  <m:t>𝝉</m:t>
                                </m:r>
                              </m:e>
                              <m:sub>
                                <m:r>
                                  <a:rPr lang="en-US" altLang="zh-CN" b="1" i="1">
                                    <a:latin typeface="Cambria Math" panose="02040503050406030204" pitchFamily="18" charset="0"/>
                                    <a:cs typeface="Times New Roman" panose="02020603050405020304" pitchFamily="18" charset="0"/>
                                  </a:rPr>
                                  <m:t>𝑼</m:t>
                                </m:r>
                              </m:sub>
                            </m:sSub>
                            <m:r>
                              <a:rPr lang="en-US" altLang="zh-CN" b="1" i="1">
                                <a:latin typeface="Cambria Math" panose="02040503050406030204" pitchFamily="18" charset="0"/>
                                <a:cs typeface="Times New Roman" panose="02020603050405020304" pitchFamily="18" charset="0"/>
                              </a:rPr>
                              <m:t>,</m:t>
                            </m:r>
                            <m:sSub>
                              <m:sSubPr>
                                <m:ctrlPr>
                                  <a:rPr lang="en-US" altLang="zh-CN" b="1" i="1">
                                    <a:latin typeface="Cambria Math" panose="02040503050406030204" pitchFamily="18" charset="0"/>
                                    <a:cs typeface="Times New Roman" panose="02020603050405020304" pitchFamily="18" charset="0"/>
                                  </a:rPr>
                                </m:ctrlPr>
                              </m:sSubPr>
                              <m:e>
                                <m:r>
                                  <a:rPr lang="zh-CN" altLang="en-US" b="1" i="1">
                                    <a:latin typeface="Cambria Math" panose="02040503050406030204" pitchFamily="18" charset="0"/>
                                    <a:cs typeface="Times New Roman" panose="02020603050405020304" pitchFamily="18" charset="0"/>
                                  </a:rPr>
                                  <m:t>𝝉</m:t>
                                </m:r>
                              </m:e>
                              <m:sub>
                                <m:r>
                                  <a:rPr lang="en-US" altLang="zh-CN" b="1" i="1">
                                    <a:latin typeface="Cambria Math" panose="02040503050406030204" pitchFamily="18" charset="0"/>
                                    <a:cs typeface="Times New Roman" panose="02020603050405020304" pitchFamily="18" charset="0"/>
                                  </a:rPr>
                                  <m:t>𝑳</m:t>
                                </m:r>
                              </m:sub>
                            </m:sSub>
                          </m:sub>
                          <m:sup>
                            <m:r>
                              <a:rPr lang="en-US" altLang="zh-CN" b="1" i="1">
                                <a:latin typeface="Cambria Math" panose="02040503050406030204" pitchFamily="18" charset="0"/>
                                <a:cs typeface="Times New Roman" panose="02020603050405020304" pitchFamily="18" charset="0"/>
                              </a:rPr>
                              <m:t>𝒒</m:t>
                            </m:r>
                          </m:sup>
                        </m:sSubSup>
                        <m:r>
                          <m:rPr>
                            <m:nor/>
                          </m:rPr>
                          <a:rPr lang="en-US" altLang="zh-CN" b="1" dirty="0"/>
                          <m:t>|</m:t>
                        </m:r>
                      </m:e>
                    </m:d>
                    <m:r>
                      <a:rPr lang="en-US" altLang="zh-CN" sz="1800" b="1" i="1" smtClean="0">
                        <a:latin typeface="Cambria Math" panose="02040503050406030204" pitchFamily="18" charset="0"/>
                      </a:rPr>
                      <m:t> </m:t>
                    </m:r>
                  </m:oMath>
                </a14:m>
                <a:r>
                  <a:rPr lang="en-US" altLang="zh-CN" b="1" dirty="0"/>
                  <a:t>for a given query q, </a:t>
                </a:r>
                <a14:m>
                  <m:oMath xmlns:m="http://schemas.openxmlformats.org/officeDocument/2006/math">
                    <m:sSub>
                      <m:sSubPr>
                        <m:ctrlPr>
                          <a:rPr lang="en-US" altLang="zh-CN" b="1" i="1">
                            <a:latin typeface="Cambria Math" panose="02040503050406030204" pitchFamily="18" charset="0"/>
                            <a:cs typeface="Times New Roman" panose="02020603050405020304" pitchFamily="18" charset="0"/>
                          </a:rPr>
                        </m:ctrlPr>
                      </m:sSubPr>
                      <m:e>
                        <m:r>
                          <a:rPr lang="zh-CN" altLang="en-US" b="1" i="1">
                            <a:latin typeface="Cambria Math" panose="02040503050406030204" pitchFamily="18" charset="0"/>
                            <a:cs typeface="Times New Roman" panose="02020603050405020304" pitchFamily="18" charset="0"/>
                          </a:rPr>
                          <m:t>𝝉</m:t>
                        </m:r>
                      </m:e>
                      <m:sub>
                        <m:r>
                          <a:rPr lang="en-US" altLang="zh-CN" b="1" i="1">
                            <a:latin typeface="Cambria Math" panose="02040503050406030204" pitchFamily="18" charset="0"/>
                            <a:cs typeface="Times New Roman" panose="02020603050405020304" pitchFamily="18" charset="0"/>
                          </a:rPr>
                          <m:t>𝑼</m:t>
                        </m:r>
                      </m:sub>
                    </m:sSub>
                    <m:r>
                      <a:rPr lang="en-US" altLang="zh-CN" b="1" i="1">
                        <a:latin typeface="Cambria Math" panose="02040503050406030204" pitchFamily="18" charset="0"/>
                        <a:cs typeface="Times New Roman" panose="02020603050405020304" pitchFamily="18" charset="0"/>
                      </a:rPr>
                      <m:t> </m:t>
                    </m:r>
                  </m:oMath>
                </a14:m>
                <a:r>
                  <a:rPr lang="zh-CN" altLang="en-US" b="1" dirty="0"/>
                  <a:t>and </a:t>
                </a:r>
                <a14:m>
                  <m:oMath xmlns:m="http://schemas.openxmlformats.org/officeDocument/2006/math">
                    <m:sSub>
                      <m:sSubPr>
                        <m:ctrlPr>
                          <a:rPr lang="en-US" altLang="zh-CN" b="1" i="1">
                            <a:latin typeface="Cambria Math" panose="02040503050406030204" pitchFamily="18" charset="0"/>
                            <a:cs typeface="Times New Roman" panose="02020603050405020304" pitchFamily="18" charset="0"/>
                          </a:rPr>
                        </m:ctrlPr>
                      </m:sSubPr>
                      <m:e>
                        <m:r>
                          <a:rPr lang="zh-CN" altLang="en-US" b="1" i="1">
                            <a:latin typeface="Cambria Math" panose="02040503050406030204" pitchFamily="18" charset="0"/>
                            <a:cs typeface="Times New Roman" panose="02020603050405020304" pitchFamily="18" charset="0"/>
                          </a:rPr>
                          <m:t>𝝉</m:t>
                        </m:r>
                      </m:e>
                      <m:sub>
                        <m:r>
                          <a:rPr lang="en-US" altLang="zh-CN" b="1" i="1">
                            <a:latin typeface="Cambria Math" panose="02040503050406030204" pitchFamily="18" charset="0"/>
                            <a:cs typeface="Times New Roman" panose="02020603050405020304" pitchFamily="18" charset="0"/>
                          </a:rPr>
                          <m:t>𝑳</m:t>
                        </m:r>
                      </m:sub>
                    </m:sSub>
                  </m:oMath>
                </a14:m>
                <a:r>
                  <a:rPr lang="en-US" altLang="zh-CN" b="1" dirty="0"/>
                  <a:t>.</a:t>
                </a:r>
                <a:endParaRPr lang="zh-CN" altLang="en-US" b="1" dirty="0"/>
              </a:p>
            </p:txBody>
          </p:sp>
        </mc:Choice>
        <mc:Fallback xmlns="">
          <p:sp>
            <p:nvSpPr>
              <p:cNvPr id="12" name="文本框 11">
                <a:extLst>
                  <a:ext uri="{FF2B5EF4-FFF2-40B4-BE49-F238E27FC236}">
                    <a16:creationId xmlns:a16="http://schemas.microsoft.com/office/drawing/2014/main" id="{6D839400-C55B-40E0-95FD-6FBF7D97F4CC}"/>
                  </a:ext>
                </a:extLst>
              </p:cNvPr>
              <p:cNvSpPr txBox="1">
                <a:spLocks noRot="1" noChangeAspect="1" noMove="1" noResize="1" noEditPoints="1" noAdjustHandles="1" noChangeArrowheads="1" noChangeShapeType="1" noTextEdit="1"/>
              </p:cNvSpPr>
              <p:nvPr/>
            </p:nvSpPr>
            <p:spPr>
              <a:xfrm>
                <a:off x="609599" y="5259219"/>
                <a:ext cx="8299939" cy="422808"/>
              </a:xfrm>
              <a:prstGeom prst="rect">
                <a:avLst/>
              </a:prstGeom>
              <a:blipFill>
                <a:blip r:embed="rId5"/>
                <a:stretch>
                  <a:fillRect l="-587" t="-4348" b="-14493"/>
                </a:stretch>
              </a:blipFill>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585FD73B-F4A7-4653-ACF7-0142FA3ECF0B}"/>
              </a:ext>
            </a:extLst>
          </p:cNvPr>
          <p:cNvSpPr txBox="1"/>
          <p:nvPr/>
        </p:nvSpPr>
        <p:spPr>
          <a:xfrm>
            <a:off x="7121316" y="3818149"/>
            <a:ext cx="7047064" cy="338554"/>
          </a:xfrm>
          <a:prstGeom prst="rect">
            <a:avLst/>
          </a:prstGeom>
          <a:noFill/>
        </p:spPr>
        <p:txBody>
          <a:bodyPr wrap="square">
            <a:spAutoFit/>
          </a:bodyPr>
          <a:lstStyle/>
          <a:p>
            <a:r>
              <a:rPr lang="zh-CN" altLang="en-US" sz="1600" dirty="0">
                <a:latin typeface="+mj-lt"/>
              </a:rPr>
              <a:t>The search tree </a:t>
            </a:r>
            <a:r>
              <a:rPr lang="en-US" altLang="zh-CN" sz="1600" dirty="0"/>
              <a:t>T</a:t>
            </a:r>
            <a:r>
              <a:rPr lang="en-US" altLang="zh-CN" sz="1600" baseline="-25000" dirty="0"/>
              <a:t>u1 </a:t>
            </a:r>
            <a:r>
              <a:rPr lang="zh-CN" altLang="en-US" sz="1600" dirty="0">
                <a:latin typeface="+mj-lt"/>
              </a:rPr>
              <a:t>of u</a:t>
            </a:r>
            <a:r>
              <a:rPr lang="zh-CN" altLang="en-US" sz="1600" baseline="-25000" dirty="0">
                <a:latin typeface="+mj-lt"/>
              </a:rPr>
              <a:t>1</a:t>
            </a:r>
            <a:r>
              <a:rPr lang="zh-CN" altLang="en-US" sz="1600" dirty="0">
                <a:latin typeface="+mj-lt"/>
              </a:rPr>
              <a:t> and the array </a:t>
            </a:r>
            <a:r>
              <a:rPr lang="en-US" altLang="zh-CN" sz="1600" dirty="0">
                <a:latin typeface="+mj-lt"/>
              </a:rPr>
              <a:t>A</a:t>
            </a:r>
            <a:endParaRPr lang="zh-CN" altLang="en-US" sz="1600" dirty="0">
              <a:latin typeface="+mj-lt"/>
            </a:endParaRPr>
          </a:p>
        </p:txBody>
      </p:sp>
    </p:spTree>
    <p:extLst>
      <p:ext uri="{BB962C8B-B14F-4D97-AF65-F5344CB8AC3E}">
        <p14:creationId xmlns:p14="http://schemas.microsoft.com/office/powerpoint/2010/main" val="3076576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67AB0386-8157-4F64-AF52-C08B346B87A6}"/>
              </a:ext>
            </a:extLst>
          </p:cNvPr>
          <p:cNvSpPr>
            <a:spLocks noGrp="1"/>
          </p:cNvSpPr>
          <p:nvPr>
            <p:ph type="body" sz="quarter" idx="10"/>
          </p:nvPr>
        </p:nvSpPr>
        <p:spPr/>
        <p:txBody>
          <a:bodyPr/>
          <a:lstStyle/>
          <a:p>
            <a:r>
              <a:rPr lang="en-US" dirty="0"/>
              <a:t>The construction of the PMBC-Index</a:t>
            </a:r>
            <a:endParaRPr lang="en-AU" dirty="0"/>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AE2BBB9F-631F-4E81-9CD3-0D2C094BD80A}"/>
                  </a:ext>
                </a:extLst>
              </p:cNvPr>
              <p:cNvSpPr txBox="1"/>
              <p:nvPr/>
            </p:nvSpPr>
            <p:spPr>
              <a:xfrm>
                <a:off x="992982" y="1232732"/>
                <a:ext cx="10387012" cy="1938992"/>
              </a:xfrm>
              <a:prstGeom prst="rect">
                <a:avLst/>
              </a:prstGeom>
              <a:noFill/>
            </p:spPr>
            <p:txBody>
              <a:bodyPr wrap="square">
                <a:spAutoFit/>
              </a:bodyPr>
              <a:lstStyle/>
              <a:p>
                <a:pPr marL="285750" indent="-285750">
                  <a:buClr>
                    <a:srgbClr val="002B91"/>
                  </a:buClr>
                  <a:buSzPct val="80000"/>
                  <a:buFont typeface="Wingdings" charset="2"/>
                  <a:buChar char="n"/>
                </a:pPr>
                <a:r>
                  <a:rPr lang="en-US" altLang="zh-CN" sz="2000" b="1" dirty="0"/>
                  <a:t>The main framework</a:t>
                </a:r>
                <a:r>
                  <a:rPr lang="en-US" altLang="zh-CN" sz="2000" dirty="0"/>
                  <a:t>:  build the search tree for each vertex q (T</a:t>
                </a:r>
                <a:r>
                  <a:rPr lang="en-US" altLang="zh-CN" sz="2000" baseline="-25000" dirty="0"/>
                  <a:t>q</a:t>
                </a:r>
                <a:r>
                  <a:rPr lang="en-US" altLang="zh-CN" sz="2000" dirty="0"/>
                  <a:t>) along with the array A which stores the personalized maximum bicliques. When computing the tree nodes of T</a:t>
                </a:r>
                <a:r>
                  <a:rPr lang="en-US" altLang="zh-CN" sz="2000" baseline="-25000" dirty="0"/>
                  <a:t>q</a:t>
                </a:r>
                <a:r>
                  <a:rPr lang="en-US" altLang="zh-CN" sz="2000" dirty="0"/>
                  <a:t>, we retrieve personalized maximum bicliques under different thresholds </a:t>
                </a:r>
                <a14:m>
                  <m:oMath xmlns:m="http://schemas.openxmlformats.org/officeDocument/2006/math">
                    <m:sSub>
                      <m:sSubPr>
                        <m:ctrlPr>
                          <a:rPr lang="en-US" altLang="zh-CN" sz="2000" b="1" i="1" smtClean="0">
                            <a:latin typeface="Cambria Math" panose="02040503050406030204" pitchFamily="18" charset="0"/>
                            <a:cs typeface="Times New Roman" panose="02020603050405020304" pitchFamily="18" charset="0"/>
                          </a:rPr>
                        </m:ctrlPr>
                      </m:sSubPr>
                      <m:e>
                        <m:r>
                          <a:rPr lang="zh-CN" altLang="en-US" sz="2000" b="1" i="1">
                            <a:latin typeface="Cambria Math" panose="02040503050406030204" pitchFamily="18" charset="0"/>
                            <a:cs typeface="Times New Roman" panose="02020603050405020304" pitchFamily="18" charset="0"/>
                          </a:rPr>
                          <m:t>𝝉</m:t>
                        </m:r>
                      </m:e>
                      <m:sub>
                        <m:r>
                          <a:rPr lang="en-US" altLang="zh-CN" sz="2000" b="1" i="1">
                            <a:latin typeface="Cambria Math" panose="02040503050406030204" pitchFamily="18" charset="0"/>
                            <a:cs typeface="Times New Roman" panose="02020603050405020304" pitchFamily="18" charset="0"/>
                          </a:rPr>
                          <m:t>𝑼</m:t>
                        </m:r>
                      </m:sub>
                    </m:sSub>
                  </m:oMath>
                </a14:m>
                <a:r>
                  <a:rPr lang="zh-CN" altLang="en-US" sz="2000" b="1" dirty="0"/>
                  <a:t> and </a:t>
                </a:r>
                <a14:m>
                  <m:oMath xmlns:m="http://schemas.openxmlformats.org/officeDocument/2006/math">
                    <m:sSub>
                      <m:sSubPr>
                        <m:ctrlPr>
                          <a:rPr lang="en-US" altLang="zh-CN" sz="2000" b="1" i="1">
                            <a:latin typeface="Cambria Math" panose="02040503050406030204" pitchFamily="18" charset="0"/>
                            <a:cs typeface="Times New Roman" panose="02020603050405020304" pitchFamily="18" charset="0"/>
                          </a:rPr>
                        </m:ctrlPr>
                      </m:sSubPr>
                      <m:e>
                        <m:r>
                          <a:rPr lang="zh-CN" altLang="en-US" sz="2000" b="1" i="1">
                            <a:latin typeface="Cambria Math" panose="02040503050406030204" pitchFamily="18" charset="0"/>
                            <a:cs typeface="Times New Roman" panose="02020603050405020304" pitchFamily="18" charset="0"/>
                          </a:rPr>
                          <m:t>𝝉</m:t>
                        </m:r>
                      </m:e>
                      <m:sub>
                        <m:r>
                          <a:rPr lang="en-US" altLang="zh-CN" sz="2000" b="1" i="1">
                            <a:latin typeface="Cambria Math" panose="02040503050406030204" pitchFamily="18" charset="0"/>
                            <a:cs typeface="Times New Roman" panose="02020603050405020304" pitchFamily="18" charset="0"/>
                          </a:rPr>
                          <m:t>𝑳</m:t>
                        </m:r>
                      </m:sub>
                    </m:sSub>
                  </m:oMath>
                </a14:m>
                <a:r>
                  <a:rPr lang="en-US" altLang="zh-CN" sz="2000" dirty="0"/>
                  <a:t>.</a:t>
                </a:r>
              </a:p>
              <a:p>
                <a:pPr marL="285750" indent="-285750">
                  <a:buClr>
                    <a:srgbClr val="002B91"/>
                  </a:buClr>
                  <a:buSzPct val="80000"/>
                  <a:buFont typeface="Wingdings" charset="2"/>
                  <a:buChar char="n"/>
                </a:pPr>
                <a:endParaRPr lang="en-US" altLang="zh-CN" sz="2000" dirty="0"/>
              </a:p>
              <a:p>
                <a:pPr marL="285750" indent="-285750">
                  <a:buClr>
                    <a:srgbClr val="002B91"/>
                  </a:buClr>
                  <a:buSzPct val="80000"/>
                  <a:buFont typeface="Wingdings" charset="2"/>
                  <a:buChar char="n"/>
                </a:pPr>
                <a:r>
                  <a:rPr lang="en-US" altLang="zh-CN" sz="2000" b="1" dirty="0"/>
                  <a:t>Observations</a:t>
                </a:r>
                <a:r>
                  <a:rPr lang="en-US" altLang="zh-CN" sz="2000" dirty="0"/>
                  <a:t>: If we traverse the search tree from the root to the leaves, the size of personalized maximum bicliques (of the visited nodes) is non-increasing. </a:t>
                </a:r>
              </a:p>
            </p:txBody>
          </p:sp>
        </mc:Choice>
        <mc:Fallback xmlns="">
          <p:sp>
            <p:nvSpPr>
              <p:cNvPr id="7" name="文本框 6">
                <a:extLst>
                  <a:ext uri="{FF2B5EF4-FFF2-40B4-BE49-F238E27FC236}">
                    <a16:creationId xmlns:a16="http://schemas.microsoft.com/office/drawing/2014/main" id="{AE2BBB9F-631F-4E81-9CD3-0D2C094BD80A}"/>
                  </a:ext>
                </a:extLst>
              </p:cNvPr>
              <p:cNvSpPr txBox="1">
                <a:spLocks noRot="1" noChangeAspect="1" noMove="1" noResize="1" noEditPoints="1" noAdjustHandles="1" noChangeArrowheads="1" noChangeShapeType="1" noTextEdit="1"/>
              </p:cNvSpPr>
              <p:nvPr/>
            </p:nvSpPr>
            <p:spPr>
              <a:xfrm>
                <a:off x="992982" y="1232732"/>
                <a:ext cx="10387012" cy="1938992"/>
              </a:xfrm>
              <a:prstGeom prst="rect">
                <a:avLst/>
              </a:prstGeom>
              <a:blipFill>
                <a:blip r:embed="rId3"/>
                <a:stretch>
                  <a:fillRect l="-235" t="-1258" r="-1819" b="-5031"/>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23B23565-709D-41FB-A5B0-1FB5C37FE3DB}"/>
              </a:ext>
            </a:extLst>
          </p:cNvPr>
          <p:cNvPicPr>
            <a:picLocks noChangeAspect="1"/>
          </p:cNvPicPr>
          <p:nvPr/>
        </p:nvPicPr>
        <p:blipFill>
          <a:blip r:embed="rId4"/>
          <a:stretch>
            <a:fillRect/>
          </a:stretch>
        </p:blipFill>
        <p:spPr>
          <a:xfrm>
            <a:off x="7189148" y="3686277"/>
            <a:ext cx="4746321" cy="2245207"/>
          </a:xfrm>
          <a:prstGeom prst="rect">
            <a:avLst/>
          </a:prstGeom>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7CCBABD6-FFE3-4F74-A4C6-020A62B4DDDB}"/>
                  </a:ext>
                </a:extLst>
              </p:cNvPr>
              <p:cNvSpPr txBox="1"/>
              <p:nvPr/>
            </p:nvSpPr>
            <p:spPr>
              <a:xfrm>
                <a:off x="992982" y="3171724"/>
                <a:ext cx="5806403" cy="3196260"/>
              </a:xfrm>
              <a:prstGeom prst="rect">
                <a:avLst/>
              </a:prstGeom>
              <a:noFill/>
            </p:spPr>
            <p:txBody>
              <a:bodyPr wrap="square">
                <a:spAutoFit/>
              </a:bodyPr>
              <a:lstStyle/>
              <a:p>
                <a:pPr marL="285750" indent="-285750">
                  <a:buClr>
                    <a:srgbClr val="002B91"/>
                  </a:buClr>
                  <a:buSzPct val="80000"/>
                  <a:buFont typeface="Wingdings" charset="2"/>
                  <a:buChar char="n"/>
                </a:pPr>
                <a:endParaRPr lang="en-US" altLang="zh-CN" sz="1800" dirty="0"/>
              </a:p>
              <a:p>
                <a:pPr marL="285750" indent="-285750">
                  <a:buClr>
                    <a:srgbClr val="002B91"/>
                  </a:buClr>
                  <a:buSzPct val="80000"/>
                  <a:buFont typeface="Wingdings" charset="2"/>
                  <a:buChar char="n"/>
                </a:pPr>
                <a:r>
                  <a:rPr lang="en-US" altLang="zh-CN" sz="1800" b="1" dirty="0"/>
                  <a:t>Example</a:t>
                </a:r>
                <a:r>
                  <a:rPr lang="en-US" altLang="zh-CN" sz="1800" dirty="0"/>
                  <a:t>: Build the search tree for q = u</a:t>
                </a:r>
                <a:r>
                  <a:rPr lang="en-US" altLang="zh-CN" sz="1800" baseline="-25000" dirty="0"/>
                  <a:t>1</a:t>
                </a:r>
                <a:r>
                  <a:rPr lang="en-US" altLang="zh-CN" sz="1800" dirty="0"/>
                  <a:t>. </a:t>
                </a:r>
              </a:p>
              <a:p>
                <a:pPr marL="342900" indent="-342900">
                  <a:buClr>
                    <a:srgbClr val="002B91"/>
                  </a:buClr>
                  <a:buSzPct val="80000"/>
                  <a:buAutoNum type="arabicPeriod"/>
                </a:pPr>
                <a:r>
                  <a:rPr lang="en-US" altLang="zh-CN" sz="1800" dirty="0"/>
                  <a:t>Create the root node </a:t>
                </a:r>
                <a14:m>
                  <m:oMath xmlns:m="http://schemas.openxmlformats.org/officeDocument/2006/math">
                    <m:r>
                      <a:rPr lang="en-US" altLang="zh-CN" b="1" i="1" smtClean="0">
                        <a:latin typeface="Cambria Math" panose="02040503050406030204" pitchFamily="18" charset="0"/>
                        <a:cs typeface="Times New Roman" panose="02020603050405020304" pitchFamily="18" charset="0"/>
                      </a:rPr>
                      <m:t>𝑵</m:t>
                    </m:r>
                  </m:oMath>
                </a14:m>
                <a:r>
                  <a:rPr lang="en-US" altLang="zh-CN" sz="1800" dirty="0"/>
                  <a:t>. Assign </a:t>
                </a:r>
                <a14:m>
                  <m:oMath xmlns:m="http://schemas.openxmlformats.org/officeDocument/2006/math">
                    <m:r>
                      <a:rPr lang="en-US" altLang="zh-CN" b="1" i="1">
                        <a:latin typeface="Cambria Math" panose="02040503050406030204" pitchFamily="18" charset="0"/>
                        <a:cs typeface="Times New Roman" panose="02020603050405020304" pitchFamily="18" charset="0"/>
                      </a:rPr>
                      <m:t>𝑵</m:t>
                    </m:r>
                    <m:r>
                      <a:rPr lang="en-US" altLang="zh-CN" b="1" i="1" smtClean="0">
                        <a:latin typeface="Cambria Math" panose="02040503050406030204" pitchFamily="18" charset="0"/>
                        <a:cs typeface="Times New Roman" panose="02020603050405020304" pitchFamily="18" charset="0"/>
                      </a:rPr>
                      <m:t>.</m:t>
                    </m:r>
                    <m:sSub>
                      <m:sSubPr>
                        <m:ctrlPr>
                          <a:rPr lang="en-US" altLang="zh-CN" b="1" i="1">
                            <a:latin typeface="Cambria Math" panose="02040503050406030204" pitchFamily="18" charset="0"/>
                            <a:cs typeface="Times New Roman" panose="02020603050405020304" pitchFamily="18" charset="0"/>
                          </a:rPr>
                        </m:ctrlPr>
                      </m:sSubPr>
                      <m:e>
                        <m:r>
                          <a:rPr lang="zh-CN" altLang="en-US" b="1" i="1">
                            <a:latin typeface="Cambria Math" panose="02040503050406030204" pitchFamily="18" charset="0"/>
                            <a:cs typeface="Times New Roman" panose="02020603050405020304" pitchFamily="18" charset="0"/>
                          </a:rPr>
                          <m:t>𝝉</m:t>
                        </m:r>
                      </m:e>
                      <m:sub>
                        <m:r>
                          <a:rPr lang="en-US" altLang="zh-CN" b="1" i="1">
                            <a:latin typeface="Cambria Math" panose="02040503050406030204" pitchFamily="18" charset="0"/>
                            <a:cs typeface="Times New Roman" panose="02020603050405020304" pitchFamily="18" charset="0"/>
                          </a:rPr>
                          <m:t>𝑼</m:t>
                        </m:r>
                      </m:sub>
                    </m:sSub>
                  </m:oMath>
                </a14:m>
                <a:r>
                  <a:rPr lang="en-US" altLang="zh-CN" sz="1800" dirty="0"/>
                  <a:t>=1 and </a:t>
                </a:r>
                <a14:m>
                  <m:oMath xmlns:m="http://schemas.openxmlformats.org/officeDocument/2006/math">
                    <m:r>
                      <a:rPr lang="en-US" altLang="zh-CN" b="1" i="1">
                        <a:latin typeface="Cambria Math" panose="02040503050406030204" pitchFamily="18" charset="0"/>
                        <a:cs typeface="Times New Roman" panose="02020603050405020304" pitchFamily="18" charset="0"/>
                      </a:rPr>
                      <m:t>𝑵</m:t>
                    </m:r>
                    <m:r>
                      <a:rPr lang="en-US" altLang="zh-CN" b="1" i="1">
                        <a:latin typeface="Cambria Math" panose="02040503050406030204" pitchFamily="18" charset="0"/>
                        <a:cs typeface="Times New Roman" panose="02020603050405020304" pitchFamily="18" charset="0"/>
                      </a:rPr>
                      <m:t>.</m:t>
                    </m:r>
                    <m:sSub>
                      <m:sSubPr>
                        <m:ctrlPr>
                          <a:rPr lang="en-US" altLang="zh-CN" b="1" i="1">
                            <a:latin typeface="Cambria Math" panose="02040503050406030204" pitchFamily="18" charset="0"/>
                            <a:cs typeface="Times New Roman" panose="02020603050405020304" pitchFamily="18" charset="0"/>
                          </a:rPr>
                        </m:ctrlPr>
                      </m:sSubPr>
                      <m:e>
                        <m:r>
                          <a:rPr lang="zh-CN" altLang="en-US" b="1" i="1">
                            <a:latin typeface="Cambria Math" panose="02040503050406030204" pitchFamily="18" charset="0"/>
                            <a:cs typeface="Times New Roman" panose="02020603050405020304" pitchFamily="18" charset="0"/>
                          </a:rPr>
                          <m:t>𝝉</m:t>
                        </m:r>
                      </m:e>
                      <m:sub>
                        <m:r>
                          <a:rPr lang="en-US" altLang="zh-CN" b="1" i="1" smtClean="0">
                            <a:latin typeface="Cambria Math" panose="02040503050406030204" pitchFamily="18" charset="0"/>
                            <a:cs typeface="Times New Roman" panose="02020603050405020304" pitchFamily="18" charset="0"/>
                          </a:rPr>
                          <m:t>𝑳</m:t>
                        </m:r>
                      </m:sub>
                    </m:sSub>
                  </m:oMath>
                </a14:m>
                <a:r>
                  <a:rPr lang="en-US" altLang="zh-CN" dirty="0"/>
                  <a:t>=1</a:t>
                </a:r>
                <a:r>
                  <a:rPr lang="en-US" altLang="zh-CN" sz="1800" dirty="0"/>
                  <a:t>. </a:t>
                </a:r>
              </a:p>
              <a:p>
                <a:pPr marL="342900" indent="-342900">
                  <a:buClr>
                    <a:srgbClr val="002B91"/>
                  </a:buClr>
                  <a:buSzPct val="80000"/>
                  <a:buAutoNum type="arabicPeriod"/>
                </a:pPr>
                <a:r>
                  <a:rPr lang="en-US" altLang="zh-CN" sz="1800" dirty="0"/>
                  <a:t>Use PMBC-OL* to find </a:t>
                </a:r>
                <a14:m>
                  <m:oMath xmlns:m="http://schemas.openxmlformats.org/officeDocument/2006/math">
                    <m:sSubSup>
                      <m:sSubSupPr>
                        <m:ctrlPr>
                          <a:rPr lang="en-US" altLang="zh-CN" b="1" i="1" smtClean="0">
                            <a:latin typeface="Cambria Math" panose="02040503050406030204" pitchFamily="18" charset="0"/>
                            <a:cs typeface="Times New Roman" panose="02020603050405020304" pitchFamily="18" charset="0"/>
                          </a:rPr>
                        </m:ctrlPr>
                      </m:sSubSupPr>
                      <m:e>
                        <m:r>
                          <a:rPr lang="en-US" altLang="zh-CN" b="1" i="1">
                            <a:latin typeface="Cambria Math" panose="02040503050406030204" pitchFamily="18" charset="0"/>
                            <a:cs typeface="Times New Roman" panose="02020603050405020304" pitchFamily="18" charset="0"/>
                          </a:rPr>
                          <m:t>𝑪</m:t>
                        </m:r>
                      </m:e>
                      <m:sub>
                        <m:r>
                          <a:rPr lang="en-US" altLang="zh-CN" b="1" i="1" smtClean="0">
                            <a:latin typeface="Cambria Math" panose="02040503050406030204" pitchFamily="18" charset="0"/>
                            <a:cs typeface="Times New Roman" panose="02020603050405020304" pitchFamily="18" charset="0"/>
                          </a:rPr>
                          <m:t>𝟏</m:t>
                        </m:r>
                        <m:r>
                          <a:rPr lang="en-US" altLang="zh-CN" b="1" i="1">
                            <a:latin typeface="Cambria Math" panose="02040503050406030204" pitchFamily="18" charset="0"/>
                            <a:cs typeface="Times New Roman" panose="02020603050405020304" pitchFamily="18" charset="0"/>
                          </a:rPr>
                          <m:t>,</m:t>
                        </m:r>
                        <m:r>
                          <a:rPr lang="en-US" altLang="zh-CN" b="1" i="1" smtClean="0">
                            <a:latin typeface="Cambria Math" panose="02040503050406030204" pitchFamily="18" charset="0"/>
                            <a:cs typeface="Times New Roman" panose="02020603050405020304" pitchFamily="18" charset="0"/>
                          </a:rPr>
                          <m:t>𝟏</m:t>
                        </m:r>
                        <m:r>
                          <a:rPr lang="en-US" altLang="zh-CN" b="1" i="1" smtClean="0">
                            <a:latin typeface="Cambria Math" panose="02040503050406030204" pitchFamily="18" charset="0"/>
                            <a:cs typeface="Times New Roman" panose="02020603050405020304" pitchFamily="18" charset="0"/>
                          </a:rPr>
                          <m:t> </m:t>
                        </m:r>
                      </m:sub>
                      <m:sup>
                        <m:r>
                          <a:rPr lang="en-US" altLang="zh-CN" b="1" i="1" smtClean="0">
                            <a:latin typeface="Cambria Math" panose="02040503050406030204" pitchFamily="18" charset="0"/>
                            <a:cs typeface="Times New Roman" panose="02020603050405020304" pitchFamily="18" charset="0"/>
                          </a:rPr>
                          <m:t>𝒒</m:t>
                        </m:r>
                      </m:sup>
                    </m:sSubSup>
                  </m:oMath>
                </a14:m>
                <a:r>
                  <a:rPr lang="en-US" altLang="zh-CN" sz="1800" dirty="0"/>
                  <a:t>. Push the result (i.e., the 4 x 3-biclique </a:t>
                </a:r>
                <a14:m>
                  <m:oMath xmlns:m="http://schemas.openxmlformats.org/officeDocument/2006/math">
                    <m:sSubSup>
                      <m:sSubSupPr>
                        <m:ctrlPr>
                          <a:rPr lang="en-US" altLang="zh-CN" b="1" i="1">
                            <a:latin typeface="Cambria Math" panose="02040503050406030204" pitchFamily="18" charset="0"/>
                            <a:cs typeface="Times New Roman" panose="02020603050405020304" pitchFamily="18" charset="0"/>
                          </a:rPr>
                        </m:ctrlPr>
                      </m:sSubSupPr>
                      <m:e>
                        <m:r>
                          <a:rPr lang="en-US" altLang="zh-CN" b="1" i="1">
                            <a:latin typeface="Cambria Math" panose="02040503050406030204" pitchFamily="18" charset="0"/>
                            <a:cs typeface="Times New Roman" panose="02020603050405020304" pitchFamily="18" charset="0"/>
                          </a:rPr>
                          <m:t>𝑪</m:t>
                        </m:r>
                      </m:e>
                      <m:sub>
                        <m:r>
                          <a:rPr lang="en-US" altLang="zh-CN" b="1" i="1">
                            <a:latin typeface="Cambria Math" panose="02040503050406030204" pitchFamily="18" charset="0"/>
                            <a:cs typeface="Times New Roman" panose="02020603050405020304" pitchFamily="18" charset="0"/>
                          </a:rPr>
                          <m:t>𝟏</m:t>
                        </m:r>
                        <m:r>
                          <a:rPr lang="en-US" altLang="zh-CN" b="1" i="1">
                            <a:latin typeface="Cambria Math" panose="02040503050406030204" pitchFamily="18" charset="0"/>
                            <a:cs typeface="Times New Roman" panose="02020603050405020304" pitchFamily="18" charset="0"/>
                          </a:rPr>
                          <m:t> </m:t>
                        </m:r>
                      </m:sub>
                      <m:sup>
                        <m:r>
                          <a:rPr lang="en-US" altLang="zh-CN" b="1" i="1">
                            <a:latin typeface="Cambria Math" panose="02040503050406030204" pitchFamily="18" charset="0"/>
                            <a:cs typeface="Times New Roman" panose="02020603050405020304" pitchFamily="18" charset="0"/>
                          </a:rPr>
                          <m:t>∗</m:t>
                        </m:r>
                      </m:sup>
                    </m:sSubSup>
                  </m:oMath>
                </a14:m>
                <a:r>
                  <a:rPr lang="en-US" altLang="zh-CN" sz="1800" dirty="0"/>
                  <a:t>) into A and assign </a:t>
                </a:r>
                <a14:m>
                  <m:oMath xmlns:m="http://schemas.openxmlformats.org/officeDocument/2006/math">
                    <m:r>
                      <a:rPr lang="en-US" altLang="zh-CN" b="1" i="1">
                        <a:latin typeface="Cambria Math" panose="02040503050406030204" pitchFamily="18" charset="0"/>
                        <a:cs typeface="Times New Roman" panose="02020603050405020304" pitchFamily="18" charset="0"/>
                      </a:rPr>
                      <m:t>𝑵</m:t>
                    </m:r>
                    <m:r>
                      <a:rPr lang="en-US" altLang="zh-CN" b="1" i="1">
                        <a:latin typeface="Cambria Math" panose="02040503050406030204" pitchFamily="18" charset="0"/>
                        <a:cs typeface="Times New Roman" panose="02020603050405020304" pitchFamily="18" charset="0"/>
                      </a:rPr>
                      <m:t>.</m:t>
                    </m:r>
                    <m:r>
                      <a:rPr lang="en-US" altLang="zh-CN" b="1" i="1">
                        <a:latin typeface="Cambria Math" panose="02040503050406030204" pitchFamily="18" charset="0"/>
                        <a:cs typeface="Times New Roman" panose="02020603050405020304" pitchFamily="18" charset="0"/>
                      </a:rPr>
                      <m:t>𝒑𝒄</m:t>
                    </m:r>
                  </m:oMath>
                </a14:m>
                <a:r>
                  <a:rPr lang="en-US" altLang="zh-CN" sz="1800" dirty="0"/>
                  <a:t> as the address of </a:t>
                </a:r>
                <a14:m>
                  <m:oMath xmlns:m="http://schemas.openxmlformats.org/officeDocument/2006/math">
                    <m:sSubSup>
                      <m:sSubSupPr>
                        <m:ctrlPr>
                          <a:rPr lang="en-US" altLang="zh-CN" b="1" i="1">
                            <a:latin typeface="Cambria Math" panose="02040503050406030204" pitchFamily="18" charset="0"/>
                            <a:cs typeface="Times New Roman" panose="02020603050405020304" pitchFamily="18" charset="0"/>
                          </a:rPr>
                        </m:ctrlPr>
                      </m:sSubSupPr>
                      <m:e>
                        <m:r>
                          <a:rPr lang="en-US" altLang="zh-CN" b="1" i="1">
                            <a:latin typeface="Cambria Math" panose="02040503050406030204" pitchFamily="18" charset="0"/>
                            <a:cs typeface="Times New Roman" panose="02020603050405020304" pitchFamily="18" charset="0"/>
                          </a:rPr>
                          <m:t>𝑪</m:t>
                        </m:r>
                      </m:e>
                      <m:sub>
                        <m:r>
                          <a:rPr lang="en-US" altLang="zh-CN" b="1" i="1">
                            <a:latin typeface="Cambria Math" panose="02040503050406030204" pitchFamily="18" charset="0"/>
                            <a:cs typeface="Times New Roman" panose="02020603050405020304" pitchFamily="18" charset="0"/>
                          </a:rPr>
                          <m:t>𝟏</m:t>
                        </m:r>
                        <m:r>
                          <a:rPr lang="en-US" altLang="zh-CN" b="1" i="1">
                            <a:latin typeface="Cambria Math" panose="02040503050406030204" pitchFamily="18" charset="0"/>
                            <a:cs typeface="Times New Roman" panose="02020603050405020304" pitchFamily="18" charset="0"/>
                          </a:rPr>
                          <m:t> </m:t>
                        </m:r>
                      </m:sub>
                      <m:sup>
                        <m:r>
                          <a:rPr lang="en-US" altLang="zh-CN" b="1" i="1">
                            <a:latin typeface="Cambria Math" panose="02040503050406030204" pitchFamily="18" charset="0"/>
                            <a:cs typeface="Times New Roman" panose="02020603050405020304" pitchFamily="18" charset="0"/>
                          </a:rPr>
                          <m:t>∗</m:t>
                        </m:r>
                      </m:sup>
                    </m:sSubSup>
                    <m:r>
                      <a:rPr lang="en-US" altLang="zh-CN" b="1" i="1">
                        <a:latin typeface="Cambria Math" panose="02040503050406030204" pitchFamily="18" charset="0"/>
                        <a:cs typeface="Times New Roman" panose="02020603050405020304" pitchFamily="18" charset="0"/>
                      </a:rPr>
                      <m:t> </m:t>
                    </m:r>
                  </m:oMath>
                </a14:m>
                <a:r>
                  <a:rPr lang="en-US" altLang="zh-CN" sz="1800" dirty="0"/>
                  <a:t>in A. </a:t>
                </a:r>
              </a:p>
              <a:p>
                <a:pPr marL="342900" indent="-342900">
                  <a:buClr>
                    <a:srgbClr val="002B91"/>
                  </a:buClr>
                  <a:buSzPct val="80000"/>
                  <a:buAutoNum type="arabicPeriod"/>
                </a:pPr>
                <a:r>
                  <a:rPr lang="en-US" altLang="zh-CN" sz="1800" dirty="0"/>
                  <a:t>Then, we create the children </a:t>
                </a:r>
                <a14:m>
                  <m:oMath xmlns:m="http://schemas.openxmlformats.org/officeDocument/2006/math">
                    <m:r>
                      <a:rPr lang="en-US" altLang="zh-CN" b="1" i="1" smtClean="0">
                        <a:latin typeface="Cambria Math" panose="02040503050406030204" pitchFamily="18" charset="0"/>
                        <a:cs typeface="Times New Roman" panose="02020603050405020304" pitchFamily="18" charset="0"/>
                      </a:rPr>
                      <m:t>𝑵</m:t>
                    </m:r>
                    <m:r>
                      <a:rPr lang="en-US" altLang="zh-CN" b="1" i="1" smtClean="0">
                        <a:latin typeface="Cambria Math" panose="02040503050406030204" pitchFamily="18" charset="0"/>
                        <a:cs typeface="Times New Roman" panose="02020603050405020304" pitchFamily="18" charset="0"/>
                      </a:rPr>
                      <m:t>′</m:t>
                    </m:r>
                  </m:oMath>
                </a14:m>
                <a:r>
                  <a:rPr lang="en-US" altLang="zh-CN" sz="1800" dirty="0"/>
                  <a:t> and </a:t>
                </a:r>
                <a14:m>
                  <m:oMath xmlns:m="http://schemas.openxmlformats.org/officeDocument/2006/math">
                    <m:r>
                      <a:rPr lang="en-US" altLang="zh-CN" b="1" i="1">
                        <a:latin typeface="Cambria Math" panose="02040503050406030204" pitchFamily="18" charset="0"/>
                        <a:cs typeface="Times New Roman" panose="02020603050405020304" pitchFamily="18" charset="0"/>
                      </a:rPr>
                      <m:t>𝑵</m:t>
                    </m:r>
                    <m:r>
                      <a:rPr lang="en-US" altLang="zh-CN" b="1" i="1" smtClean="0">
                        <a:latin typeface="Cambria Math" panose="02040503050406030204" pitchFamily="18" charset="0"/>
                        <a:cs typeface="Times New Roman" panose="02020603050405020304" pitchFamily="18" charset="0"/>
                      </a:rPr>
                      <m:t>′</m:t>
                    </m:r>
                    <m:r>
                      <a:rPr lang="en-US" altLang="zh-CN" b="1" i="1">
                        <a:latin typeface="Cambria Math" panose="02040503050406030204" pitchFamily="18" charset="0"/>
                        <a:cs typeface="Times New Roman" panose="02020603050405020304" pitchFamily="18" charset="0"/>
                      </a:rPr>
                      <m:t>′</m:t>
                    </m:r>
                  </m:oMath>
                </a14:m>
                <a:r>
                  <a:rPr lang="en-US" altLang="zh-CN" sz="1800" dirty="0"/>
                  <a:t>. We then process each child and store their personalized maximum bicliques (</a:t>
                </a:r>
                <a14:m>
                  <m:oMath xmlns:m="http://schemas.openxmlformats.org/officeDocument/2006/math">
                    <m:sSubSup>
                      <m:sSubSupPr>
                        <m:ctrlPr>
                          <a:rPr lang="en-US" altLang="zh-CN" b="1" i="1">
                            <a:latin typeface="Cambria Math" panose="02040503050406030204" pitchFamily="18" charset="0"/>
                            <a:cs typeface="Times New Roman" panose="02020603050405020304" pitchFamily="18" charset="0"/>
                          </a:rPr>
                        </m:ctrlPr>
                      </m:sSubSupPr>
                      <m:e>
                        <m:r>
                          <a:rPr lang="en-US" altLang="zh-CN" b="1" i="1">
                            <a:latin typeface="Cambria Math" panose="02040503050406030204" pitchFamily="18" charset="0"/>
                            <a:cs typeface="Times New Roman" panose="02020603050405020304" pitchFamily="18" charset="0"/>
                          </a:rPr>
                          <m:t>𝑪</m:t>
                        </m:r>
                      </m:e>
                      <m:sub>
                        <m:r>
                          <a:rPr lang="en-US" altLang="zh-CN" b="1" i="1" smtClean="0">
                            <a:latin typeface="Cambria Math" panose="02040503050406030204" pitchFamily="18" charset="0"/>
                            <a:cs typeface="Times New Roman" panose="02020603050405020304" pitchFamily="18" charset="0"/>
                          </a:rPr>
                          <m:t>𝟐</m:t>
                        </m:r>
                        <m:r>
                          <a:rPr lang="en-US" altLang="zh-CN" b="1" i="1">
                            <a:latin typeface="Cambria Math" panose="02040503050406030204" pitchFamily="18" charset="0"/>
                            <a:cs typeface="Times New Roman" panose="02020603050405020304" pitchFamily="18" charset="0"/>
                          </a:rPr>
                          <m:t> </m:t>
                        </m:r>
                      </m:sub>
                      <m:sup>
                        <m:r>
                          <a:rPr lang="en-US" altLang="zh-CN" b="1" i="1">
                            <a:latin typeface="Cambria Math" panose="02040503050406030204" pitchFamily="18" charset="0"/>
                            <a:cs typeface="Times New Roman" panose="02020603050405020304" pitchFamily="18" charset="0"/>
                          </a:rPr>
                          <m:t>∗</m:t>
                        </m:r>
                      </m:sup>
                    </m:sSubSup>
                    <m:r>
                      <a:rPr lang="en-US" altLang="zh-CN" b="1" i="1">
                        <a:latin typeface="Cambria Math" panose="02040503050406030204" pitchFamily="18" charset="0"/>
                        <a:cs typeface="Times New Roman" panose="02020603050405020304" pitchFamily="18" charset="0"/>
                      </a:rPr>
                      <m:t> </m:t>
                    </m:r>
                  </m:oMath>
                </a14:m>
                <a:r>
                  <a:rPr lang="en-US" altLang="zh-CN" sz="1800" dirty="0"/>
                  <a:t>and </a:t>
                </a:r>
                <a14:m>
                  <m:oMath xmlns:m="http://schemas.openxmlformats.org/officeDocument/2006/math">
                    <m:sSubSup>
                      <m:sSubSupPr>
                        <m:ctrlPr>
                          <a:rPr lang="en-US" altLang="zh-CN" b="1" i="1">
                            <a:latin typeface="Cambria Math" panose="02040503050406030204" pitchFamily="18" charset="0"/>
                            <a:cs typeface="Times New Roman" panose="02020603050405020304" pitchFamily="18" charset="0"/>
                          </a:rPr>
                        </m:ctrlPr>
                      </m:sSubSupPr>
                      <m:e>
                        <m:r>
                          <a:rPr lang="en-US" altLang="zh-CN" b="1" i="1">
                            <a:latin typeface="Cambria Math" panose="02040503050406030204" pitchFamily="18" charset="0"/>
                            <a:cs typeface="Times New Roman" panose="02020603050405020304" pitchFamily="18" charset="0"/>
                          </a:rPr>
                          <m:t>𝑪</m:t>
                        </m:r>
                      </m:e>
                      <m:sub>
                        <m:r>
                          <a:rPr lang="en-US" altLang="zh-CN" b="1" i="1" smtClean="0">
                            <a:latin typeface="Cambria Math" panose="02040503050406030204" pitchFamily="18" charset="0"/>
                            <a:cs typeface="Times New Roman" panose="02020603050405020304" pitchFamily="18" charset="0"/>
                          </a:rPr>
                          <m:t>𝟑</m:t>
                        </m:r>
                        <m:r>
                          <a:rPr lang="en-US" altLang="zh-CN" b="1" i="1">
                            <a:latin typeface="Cambria Math" panose="02040503050406030204" pitchFamily="18" charset="0"/>
                            <a:cs typeface="Times New Roman" panose="02020603050405020304" pitchFamily="18" charset="0"/>
                          </a:rPr>
                          <m:t> </m:t>
                        </m:r>
                      </m:sub>
                      <m:sup>
                        <m:r>
                          <a:rPr lang="en-US" altLang="zh-CN" b="1" i="1">
                            <a:latin typeface="Cambria Math" panose="02040503050406030204" pitchFamily="18" charset="0"/>
                            <a:cs typeface="Times New Roman" panose="02020603050405020304" pitchFamily="18" charset="0"/>
                          </a:rPr>
                          <m:t>∗</m:t>
                        </m:r>
                      </m:sup>
                    </m:sSubSup>
                  </m:oMath>
                </a14:m>
                <a:r>
                  <a:rPr lang="en-US" altLang="zh-CN" sz="1800" dirty="0"/>
                  <a:t>) into A. </a:t>
                </a:r>
              </a:p>
              <a:p>
                <a:pPr marL="342900" indent="-342900">
                  <a:buClr>
                    <a:srgbClr val="002B91"/>
                  </a:buClr>
                  <a:buSzPct val="80000"/>
                  <a:buAutoNum type="arabicPeriod"/>
                </a:pPr>
                <a:r>
                  <a:rPr lang="en-US" altLang="zh-CN" sz="1800" dirty="0"/>
                  <a:t>By iteratively running this process, the search tree of u</a:t>
                </a:r>
                <a:r>
                  <a:rPr lang="en-US" altLang="zh-CN" sz="1800" baseline="-25000" dirty="0"/>
                  <a:t>1</a:t>
                </a:r>
                <a:r>
                  <a:rPr lang="en-US" altLang="zh-CN" sz="1800" dirty="0"/>
                  <a:t> is built.</a:t>
                </a:r>
              </a:p>
            </p:txBody>
          </p:sp>
        </mc:Choice>
        <mc:Fallback xmlns="">
          <p:sp>
            <p:nvSpPr>
              <p:cNvPr id="6" name="文本框 5">
                <a:extLst>
                  <a:ext uri="{FF2B5EF4-FFF2-40B4-BE49-F238E27FC236}">
                    <a16:creationId xmlns:a16="http://schemas.microsoft.com/office/drawing/2014/main" id="{7CCBABD6-FFE3-4F74-A4C6-020A62B4DDDB}"/>
                  </a:ext>
                </a:extLst>
              </p:cNvPr>
              <p:cNvSpPr txBox="1">
                <a:spLocks noRot="1" noChangeAspect="1" noMove="1" noResize="1" noEditPoints="1" noAdjustHandles="1" noChangeArrowheads="1" noChangeShapeType="1" noTextEdit="1"/>
              </p:cNvSpPr>
              <p:nvPr/>
            </p:nvSpPr>
            <p:spPr>
              <a:xfrm>
                <a:off x="992982" y="3171724"/>
                <a:ext cx="5806403" cy="3196260"/>
              </a:xfrm>
              <a:prstGeom prst="rect">
                <a:avLst/>
              </a:prstGeom>
              <a:blipFill>
                <a:blip r:embed="rId5"/>
                <a:stretch>
                  <a:fillRect l="-210" r="-1681" b="-209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5920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67AB0386-8157-4F64-AF52-C08B346B87A6}"/>
              </a:ext>
            </a:extLst>
          </p:cNvPr>
          <p:cNvSpPr>
            <a:spLocks noGrp="1"/>
          </p:cNvSpPr>
          <p:nvPr>
            <p:ph type="body" sz="quarter" idx="10"/>
          </p:nvPr>
        </p:nvSpPr>
        <p:spPr/>
        <p:txBody>
          <a:bodyPr/>
          <a:lstStyle/>
          <a:p>
            <a:r>
              <a:rPr lang="en-US" dirty="0"/>
              <a:t>Optimizations</a:t>
            </a:r>
            <a:endParaRPr lang="en-AU" dirty="0"/>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AE2BBB9F-631F-4E81-9CD3-0D2C094BD80A}"/>
                  </a:ext>
                </a:extLst>
              </p:cNvPr>
              <p:cNvSpPr txBox="1"/>
              <p:nvPr/>
            </p:nvSpPr>
            <p:spPr>
              <a:xfrm>
                <a:off x="992982" y="1502362"/>
                <a:ext cx="10387012" cy="1071640"/>
              </a:xfrm>
              <a:prstGeom prst="rect">
                <a:avLst/>
              </a:prstGeom>
              <a:noFill/>
            </p:spPr>
            <p:txBody>
              <a:bodyPr wrap="square">
                <a:spAutoFit/>
              </a:bodyPr>
              <a:lstStyle/>
              <a:p>
                <a:pPr marL="285750" indent="-285750">
                  <a:buClr>
                    <a:srgbClr val="002B91"/>
                  </a:buClr>
                  <a:buSzPct val="80000"/>
                  <a:buFont typeface="Wingdings" charset="2"/>
                  <a:buChar char="n"/>
                </a:pPr>
                <a:r>
                  <a:rPr lang="en-US" altLang="zh-CN" sz="2000" b="1" dirty="0"/>
                  <a:t>Cost-sharing across Different Search Trees</a:t>
                </a:r>
                <a:r>
                  <a:rPr lang="en-US" altLang="zh-CN" sz="2000" dirty="0"/>
                  <a:t>:  </a:t>
                </a:r>
                <a:r>
                  <a:rPr lang="zh-CN" altLang="en-US" sz="2000" dirty="0"/>
                  <a:t>Given two query vertices u and v, and a pair of integers </a:t>
                </a:r>
                <a14:m>
                  <m:oMath xmlns:m="http://schemas.openxmlformats.org/officeDocument/2006/math">
                    <m:sSub>
                      <m:sSubPr>
                        <m:ctrlPr>
                          <a:rPr lang="en-US" altLang="zh-CN" sz="2000" i="1" smtClean="0">
                            <a:latin typeface="Cambria Math" panose="02040503050406030204" pitchFamily="18" charset="0"/>
                            <a:cs typeface="Times New Roman" panose="02020603050405020304" pitchFamily="18" charset="0"/>
                          </a:rPr>
                        </m:ctrlPr>
                      </m:sSubPr>
                      <m:e>
                        <m:r>
                          <a:rPr lang="zh-CN" altLang="en-US" sz="2000" b="0" i="1">
                            <a:latin typeface="Cambria Math" panose="02040503050406030204" pitchFamily="18" charset="0"/>
                            <a:cs typeface="Times New Roman" panose="02020603050405020304" pitchFamily="18" charset="0"/>
                          </a:rPr>
                          <m:t>𝜏</m:t>
                        </m:r>
                      </m:e>
                      <m:sub>
                        <m:r>
                          <a:rPr lang="en-US" altLang="zh-CN" sz="2000" b="0" i="1">
                            <a:latin typeface="Cambria Math" panose="02040503050406030204" pitchFamily="18" charset="0"/>
                            <a:cs typeface="Times New Roman" panose="02020603050405020304" pitchFamily="18" charset="0"/>
                          </a:rPr>
                          <m:t>𝑈</m:t>
                        </m:r>
                      </m:sub>
                    </m:sSub>
                  </m:oMath>
                </a14:m>
                <a:r>
                  <a:rPr lang="zh-CN" altLang="en-US" sz="2000" dirty="0"/>
                  <a:t> and </a:t>
                </a:r>
                <a14:m>
                  <m:oMath xmlns:m="http://schemas.openxmlformats.org/officeDocument/2006/math">
                    <m:sSub>
                      <m:sSubPr>
                        <m:ctrlPr>
                          <a:rPr lang="en-US" altLang="zh-CN" sz="2000" i="1">
                            <a:latin typeface="Cambria Math" panose="02040503050406030204" pitchFamily="18" charset="0"/>
                            <a:cs typeface="Times New Roman" panose="02020603050405020304" pitchFamily="18" charset="0"/>
                          </a:rPr>
                        </m:ctrlPr>
                      </m:sSubPr>
                      <m:e>
                        <m:r>
                          <a:rPr lang="zh-CN" altLang="en-US" sz="2000" b="0" i="1">
                            <a:latin typeface="Cambria Math" panose="02040503050406030204" pitchFamily="18" charset="0"/>
                            <a:cs typeface="Times New Roman" panose="02020603050405020304" pitchFamily="18" charset="0"/>
                          </a:rPr>
                          <m:t>𝜏</m:t>
                        </m:r>
                      </m:e>
                      <m:sub>
                        <m:r>
                          <a:rPr lang="en-US" altLang="zh-CN" sz="2000" b="0" i="1">
                            <a:latin typeface="Cambria Math" panose="02040503050406030204" pitchFamily="18" charset="0"/>
                            <a:cs typeface="Times New Roman" panose="02020603050405020304" pitchFamily="18" charset="0"/>
                          </a:rPr>
                          <m:t>𝐿</m:t>
                        </m:r>
                      </m:sub>
                    </m:sSub>
                  </m:oMath>
                </a14:m>
                <a:r>
                  <a:rPr lang="zh-CN" altLang="en-US" sz="2000" dirty="0"/>
                  <a:t>, if a </a:t>
                </a:r>
                <a:r>
                  <a:rPr lang="en-US" altLang="zh-CN" sz="2000" dirty="0"/>
                  <a:t>personalized maximum biclique</a:t>
                </a:r>
                <a:r>
                  <a:rPr lang="zh-CN" altLang="en-US" sz="2000" dirty="0"/>
                  <a:t> </a:t>
                </a:r>
                <a14:m>
                  <m:oMath xmlns:m="http://schemas.openxmlformats.org/officeDocument/2006/math">
                    <m:sSup>
                      <m:sSupPr>
                        <m:ctrlPr>
                          <a:rPr lang="en-US" altLang="zh-CN" sz="2000" i="1">
                            <a:latin typeface="Cambria Math" panose="02040503050406030204" pitchFamily="18" charset="0"/>
                            <a:cs typeface="Times New Roman" panose="02020603050405020304" pitchFamily="18" charset="0"/>
                          </a:rPr>
                        </m:ctrlPr>
                      </m:sSupPr>
                      <m:e>
                        <m:r>
                          <a:rPr lang="en-US" altLang="zh-CN" sz="2000" i="1">
                            <a:latin typeface="Cambria Math" panose="02040503050406030204" pitchFamily="18" charset="0"/>
                            <a:cs typeface="Times New Roman" panose="02020603050405020304" pitchFamily="18" charset="0"/>
                          </a:rPr>
                          <m:t>𝐶</m:t>
                        </m:r>
                      </m:e>
                      <m:sup>
                        <m:r>
                          <a:rPr lang="en-US" altLang="zh-CN" sz="2000" i="1">
                            <a:latin typeface="Cambria Math" panose="02040503050406030204" pitchFamily="18" charset="0"/>
                            <a:cs typeface="Times New Roman" panose="02020603050405020304" pitchFamily="18" charset="0"/>
                          </a:rPr>
                          <m:t>∗</m:t>
                        </m:r>
                      </m:sup>
                    </m:sSup>
                    <m:r>
                      <a:rPr lang="en-US" altLang="zh-CN" sz="2000" i="1">
                        <a:latin typeface="Cambria Math" panose="02040503050406030204" pitchFamily="18" charset="0"/>
                        <a:cs typeface="Times New Roman" panose="02020603050405020304" pitchFamily="18" charset="0"/>
                      </a:rPr>
                      <m:t> </m:t>
                    </m:r>
                  </m:oMath>
                </a14:m>
                <a:r>
                  <a:rPr lang="zh-CN" altLang="en-US" sz="2000" dirty="0"/>
                  <a:t>of u contains v and satisfies |U(</a:t>
                </a:r>
                <a14:m>
                  <m:oMath xmlns:m="http://schemas.openxmlformats.org/officeDocument/2006/math">
                    <m:sSup>
                      <m:sSupPr>
                        <m:ctrlPr>
                          <a:rPr lang="en-US" altLang="zh-CN" sz="2000" i="1">
                            <a:latin typeface="Cambria Math" panose="02040503050406030204" pitchFamily="18" charset="0"/>
                            <a:cs typeface="Times New Roman" panose="02020603050405020304" pitchFamily="18" charset="0"/>
                          </a:rPr>
                        </m:ctrlPr>
                      </m:sSupPr>
                      <m:e>
                        <m:r>
                          <a:rPr lang="en-US" altLang="zh-CN" sz="2000" i="1">
                            <a:latin typeface="Cambria Math" panose="02040503050406030204" pitchFamily="18" charset="0"/>
                            <a:cs typeface="Times New Roman" panose="02020603050405020304" pitchFamily="18" charset="0"/>
                          </a:rPr>
                          <m:t>𝐶</m:t>
                        </m:r>
                      </m:e>
                      <m:sup>
                        <m:r>
                          <a:rPr lang="en-US" altLang="zh-CN" sz="2000" i="1">
                            <a:latin typeface="Cambria Math" panose="02040503050406030204" pitchFamily="18" charset="0"/>
                            <a:cs typeface="Times New Roman" panose="02020603050405020304" pitchFamily="18" charset="0"/>
                          </a:rPr>
                          <m:t>∗</m:t>
                        </m:r>
                      </m:sup>
                    </m:sSup>
                  </m:oMath>
                </a14:m>
                <a:r>
                  <a:rPr lang="zh-CN" altLang="en-US" sz="2000" dirty="0"/>
                  <a:t>)| </a:t>
                </a:r>
                <a14:m>
                  <m:oMath xmlns:m="http://schemas.openxmlformats.org/officeDocument/2006/math">
                    <m:sSub>
                      <m:sSubPr>
                        <m:ctrlPr>
                          <a:rPr lang="en-US" altLang="zh-CN" sz="2000" i="1">
                            <a:latin typeface="Cambria Math" panose="02040503050406030204" pitchFamily="18" charset="0"/>
                            <a:cs typeface="Times New Roman" panose="02020603050405020304" pitchFamily="18" charset="0"/>
                          </a:rPr>
                        </m:ctrlPr>
                      </m:sSubPr>
                      <m:e>
                        <m:r>
                          <a:rPr lang="en-US" altLang="zh-CN" sz="2000" b="0" i="1" smtClean="0">
                            <a:latin typeface="Cambria Math" panose="02040503050406030204" pitchFamily="18" charset="0"/>
                            <a:cs typeface="Times New Roman" panose="02020603050405020304" pitchFamily="18" charset="0"/>
                          </a:rPr>
                          <m:t>≥</m:t>
                        </m:r>
                        <m:r>
                          <a:rPr lang="zh-CN" altLang="en-US" sz="2000" i="1">
                            <a:latin typeface="Cambria Math" panose="02040503050406030204" pitchFamily="18" charset="0"/>
                            <a:cs typeface="Times New Roman" panose="02020603050405020304" pitchFamily="18" charset="0"/>
                          </a:rPr>
                          <m:t>𝜏</m:t>
                        </m:r>
                      </m:e>
                      <m:sub>
                        <m:r>
                          <a:rPr lang="en-US" altLang="zh-CN" sz="2000" i="1">
                            <a:latin typeface="Cambria Math" panose="02040503050406030204" pitchFamily="18" charset="0"/>
                            <a:cs typeface="Times New Roman" panose="02020603050405020304" pitchFamily="18" charset="0"/>
                          </a:rPr>
                          <m:t>𝑈</m:t>
                        </m:r>
                      </m:sub>
                    </m:sSub>
                    <m:r>
                      <a:rPr lang="en-US" altLang="zh-CN" sz="2000" i="1">
                        <a:latin typeface="Cambria Math" panose="02040503050406030204" pitchFamily="18" charset="0"/>
                        <a:cs typeface="Times New Roman" panose="02020603050405020304" pitchFamily="18" charset="0"/>
                      </a:rPr>
                      <m:t> </m:t>
                    </m:r>
                  </m:oMath>
                </a14:m>
                <a:r>
                  <a:rPr lang="zh-CN" altLang="en-US" sz="2000" dirty="0"/>
                  <a:t>and |L(</a:t>
                </a:r>
                <a14:m>
                  <m:oMath xmlns:m="http://schemas.openxmlformats.org/officeDocument/2006/math">
                    <m:sSup>
                      <m:sSupPr>
                        <m:ctrlPr>
                          <a:rPr lang="en-US" altLang="zh-CN" sz="2000" i="1">
                            <a:latin typeface="Cambria Math" panose="02040503050406030204" pitchFamily="18" charset="0"/>
                            <a:cs typeface="Times New Roman" panose="02020603050405020304" pitchFamily="18" charset="0"/>
                          </a:rPr>
                        </m:ctrlPr>
                      </m:sSupPr>
                      <m:e>
                        <m:r>
                          <a:rPr lang="en-US" altLang="zh-CN" sz="2000" i="1">
                            <a:latin typeface="Cambria Math" panose="02040503050406030204" pitchFamily="18" charset="0"/>
                            <a:cs typeface="Times New Roman" panose="02020603050405020304" pitchFamily="18" charset="0"/>
                          </a:rPr>
                          <m:t>𝐶</m:t>
                        </m:r>
                      </m:e>
                      <m:sup>
                        <m:r>
                          <a:rPr lang="en-US" altLang="zh-CN" sz="2000" i="1">
                            <a:latin typeface="Cambria Math" panose="02040503050406030204" pitchFamily="18" charset="0"/>
                            <a:cs typeface="Times New Roman" panose="02020603050405020304" pitchFamily="18" charset="0"/>
                          </a:rPr>
                          <m:t>∗</m:t>
                        </m:r>
                      </m:sup>
                    </m:sSup>
                  </m:oMath>
                </a14:m>
                <a:r>
                  <a:rPr lang="zh-CN" altLang="en-US" sz="2000" dirty="0"/>
                  <a:t>)| </a:t>
                </a:r>
                <a14:m>
                  <m:oMath xmlns:m="http://schemas.openxmlformats.org/officeDocument/2006/math">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m:t>
                        </m:r>
                        <m:r>
                          <a:rPr lang="zh-CN" altLang="en-US" sz="2000" i="1">
                            <a:latin typeface="Cambria Math" panose="02040503050406030204" pitchFamily="18" charset="0"/>
                            <a:cs typeface="Times New Roman" panose="02020603050405020304" pitchFamily="18" charset="0"/>
                          </a:rPr>
                          <m:t>𝜏</m:t>
                        </m:r>
                      </m:e>
                      <m:sub>
                        <m:r>
                          <a:rPr lang="en-US" altLang="zh-CN" sz="2000" b="0" i="1" smtClean="0">
                            <a:latin typeface="Cambria Math" panose="02040503050406030204" pitchFamily="18" charset="0"/>
                            <a:cs typeface="Times New Roman" panose="02020603050405020304" pitchFamily="18" charset="0"/>
                          </a:rPr>
                          <m:t>𝐿</m:t>
                        </m:r>
                      </m:sub>
                    </m:sSub>
                    <m:r>
                      <a:rPr lang="en-US" altLang="zh-CN" sz="2000" i="1">
                        <a:latin typeface="Cambria Math" panose="02040503050406030204" pitchFamily="18" charset="0"/>
                        <a:cs typeface="Times New Roman" panose="02020603050405020304" pitchFamily="18" charset="0"/>
                      </a:rPr>
                      <m:t> </m:t>
                    </m:r>
                  </m:oMath>
                </a14:m>
                <a:r>
                  <a:rPr lang="zh-CN" altLang="en-US" sz="2000" dirty="0"/>
                  <a:t>, then </a:t>
                </a:r>
                <a:r>
                  <a:rPr lang="en-US" altLang="zh-CN" sz="2000" dirty="0"/>
                  <a:t>|</a:t>
                </a:r>
                <a14:m>
                  <m:oMath xmlns:m="http://schemas.openxmlformats.org/officeDocument/2006/math">
                    <m:sSup>
                      <m:sSupPr>
                        <m:ctrlPr>
                          <a:rPr lang="en-US" altLang="zh-CN" sz="2000" i="1">
                            <a:latin typeface="Cambria Math" panose="02040503050406030204" pitchFamily="18" charset="0"/>
                            <a:cs typeface="Times New Roman" panose="02020603050405020304" pitchFamily="18" charset="0"/>
                          </a:rPr>
                        </m:ctrlPr>
                      </m:sSupPr>
                      <m:e>
                        <m:r>
                          <a:rPr lang="en-US" altLang="zh-CN" sz="2000" i="1">
                            <a:latin typeface="Cambria Math" panose="02040503050406030204" pitchFamily="18" charset="0"/>
                            <a:cs typeface="Times New Roman" panose="02020603050405020304" pitchFamily="18" charset="0"/>
                          </a:rPr>
                          <m:t>𝐶</m:t>
                        </m:r>
                      </m:e>
                      <m:sup>
                        <m:r>
                          <a:rPr lang="en-US" altLang="zh-CN" sz="2000" i="1">
                            <a:latin typeface="Cambria Math" panose="02040503050406030204" pitchFamily="18" charset="0"/>
                            <a:cs typeface="Times New Roman" panose="02020603050405020304" pitchFamily="18" charset="0"/>
                          </a:rPr>
                          <m:t>∗</m:t>
                        </m:r>
                      </m:sup>
                    </m:sSup>
                  </m:oMath>
                </a14:m>
                <a:r>
                  <a:rPr lang="en-US" altLang="zh-CN" sz="2000" dirty="0"/>
                  <a:t>|</a:t>
                </a:r>
                <a:r>
                  <a:rPr lang="zh-CN" altLang="en-US" sz="2000" dirty="0"/>
                  <a:t> is the lower bound of </a:t>
                </a:r>
                <a:r>
                  <a:rPr lang="en-US" altLang="zh-CN" sz="2000" dirty="0"/>
                  <a:t>|</a:t>
                </a:r>
                <a14:m>
                  <m:oMath xmlns:m="http://schemas.openxmlformats.org/officeDocument/2006/math">
                    <m:sSubSup>
                      <m:sSubSupPr>
                        <m:ctrlPr>
                          <a:rPr lang="en-US" altLang="zh-CN" sz="2000" i="1">
                            <a:latin typeface="Cambria Math" panose="02040503050406030204" pitchFamily="18" charset="0"/>
                            <a:cs typeface="Times New Roman" panose="02020603050405020304" pitchFamily="18" charset="0"/>
                          </a:rPr>
                        </m:ctrlPr>
                      </m:sSubSupPr>
                      <m:e>
                        <m:r>
                          <a:rPr lang="en-US" altLang="zh-CN" sz="2000" i="1">
                            <a:latin typeface="Cambria Math" panose="02040503050406030204" pitchFamily="18" charset="0"/>
                            <a:cs typeface="Times New Roman" panose="02020603050405020304" pitchFamily="18" charset="0"/>
                          </a:rPr>
                          <m:t>𝐶</m:t>
                        </m:r>
                      </m:e>
                      <m:sub>
                        <m:sSub>
                          <m:sSubPr>
                            <m:ctrlPr>
                              <a:rPr lang="en-US" altLang="zh-CN" sz="2000" i="1">
                                <a:latin typeface="Cambria Math" panose="02040503050406030204" pitchFamily="18" charset="0"/>
                                <a:cs typeface="Times New Roman" panose="02020603050405020304" pitchFamily="18" charset="0"/>
                              </a:rPr>
                            </m:ctrlPr>
                          </m:sSubPr>
                          <m:e>
                            <m:r>
                              <a:rPr lang="zh-CN" altLang="en-US" sz="2000" i="1">
                                <a:latin typeface="Cambria Math" panose="02040503050406030204" pitchFamily="18" charset="0"/>
                                <a:cs typeface="Times New Roman" panose="02020603050405020304" pitchFamily="18" charset="0"/>
                              </a:rPr>
                              <m:t>𝜏</m:t>
                            </m:r>
                          </m:e>
                          <m:sub>
                            <m:r>
                              <a:rPr lang="en-US" altLang="zh-CN" sz="2000" i="1">
                                <a:latin typeface="Cambria Math" panose="02040503050406030204" pitchFamily="18" charset="0"/>
                                <a:cs typeface="Times New Roman" panose="02020603050405020304" pitchFamily="18" charset="0"/>
                              </a:rPr>
                              <m:t>𝑈</m:t>
                            </m:r>
                          </m:sub>
                        </m:sSub>
                        <m:r>
                          <a:rPr lang="en-US" altLang="zh-CN" sz="2000" i="1">
                            <a:latin typeface="Cambria Math" panose="02040503050406030204" pitchFamily="18" charset="0"/>
                            <a:cs typeface="Times New Roman" panose="02020603050405020304" pitchFamily="18" charset="0"/>
                          </a:rPr>
                          <m:t>,</m:t>
                        </m:r>
                        <m:sSub>
                          <m:sSubPr>
                            <m:ctrlPr>
                              <a:rPr lang="en-US" altLang="zh-CN" sz="2000" i="1">
                                <a:latin typeface="Cambria Math" panose="02040503050406030204" pitchFamily="18" charset="0"/>
                                <a:cs typeface="Times New Roman" panose="02020603050405020304" pitchFamily="18" charset="0"/>
                              </a:rPr>
                            </m:ctrlPr>
                          </m:sSubPr>
                          <m:e>
                            <m:r>
                              <a:rPr lang="zh-CN" altLang="en-US" sz="2000" i="1">
                                <a:latin typeface="Cambria Math" panose="02040503050406030204" pitchFamily="18" charset="0"/>
                                <a:cs typeface="Times New Roman" panose="02020603050405020304" pitchFamily="18" charset="0"/>
                              </a:rPr>
                              <m:t>𝜏</m:t>
                            </m:r>
                          </m:e>
                          <m:sub>
                            <m:r>
                              <a:rPr lang="en-US" altLang="zh-CN" sz="2000" i="1">
                                <a:latin typeface="Cambria Math" panose="02040503050406030204" pitchFamily="18" charset="0"/>
                                <a:cs typeface="Times New Roman" panose="02020603050405020304" pitchFamily="18" charset="0"/>
                              </a:rPr>
                              <m:t>𝐿</m:t>
                            </m:r>
                          </m:sub>
                        </m:sSub>
                      </m:sub>
                      <m:sup>
                        <m:r>
                          <a:rPr lang="en-US" altLang="zh-CN" sz="2000" b="0" i="1" smtClean="0">
                            <a:latin typeface="Cambria Math" panose="02040503050406030204" pitchFamily="18" charset="0"/>
                            <a:cs typeface="Times New Roman" panose="02020603050405020304" pitchFamily="18" charset="0"/>
                          </a:rPr>
                          <m:t>𝑣</m:t>
                        </m:r>
                      </m:sup>
                    </m:sSubSup>
                  </m:oMath>
                </a14:m>
                <a:r>
                  <a:rPr lang="en-US" altLang="zh-CN" sz="2000" dirty="0"/>
                  <a:t>|</a:t>
                </a:r>
                <a:r>
                  <a:rPr lang="zh-CN" altLang="en-US" sz="2000" dirty="0"/>
                  <a:t>.</a:t>
                </a:r>
              </a:p>
            </p:txBody>
          </p:sp>
        </mc:Choice>
        <mc:Fallback xmlns="">
          <p:sp>
            <p:nvSpPr>
              <p:cNvPr id="7" name="文本框 6">
                <a:extLst>
                  <a:ext uri="{FF2B5EF4-FFF2-40B4-BE49-F238E27FC236}">
                    <a16:creationId xmlns:a16="http://schemas.microsoft.com/office/drawing/2014/main" id="{AE2BBB9F-631F-4E81-9CD3-0D2C094BD80A}"/>
                  </a:ext>
                </a:extLst>
              </p:cNvPr>
              <p:cNvSpPr txBox="1">
                <a:spLocks noRot="1" noChangeAspect="1" noMove="1" noResize="1" noEditPoints="1" noAdjustHandles="1" noChangeArrowheads="1" noChangeShapeType="1" noTextEdit="1"/>
              </p:cNvSpPr>
              <p:nvPr/>
            </p:nvSpPr>
            <p:spPr>
              <a:xfrm>
                <a:off x="992982" y="1502362"/>
                <a:ext cx="10387012" cy="1071640"/>
              </a:xfrm>
              <a:prstGeom prst="rect">
                <a:avLst/>
              </a:prstGeom>
              <a:blipFill>
                <a:blip r:embed="rId3"/>
                <a:stretch>
                  <a:fillRect l="-235" t="-2273" r="-763" b="-3977"/>
                </a:stretch>
              </a:blipFill>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9DDE84DE-CEFE-4F99-AFB7-F21937217507}"/>
              </a:ext>
            </a:extLst>
          </p:cNvPr>
          <p:cNvSpPr txBox="1"/>
          <p:nvPr/>
        </p:nvSpPr>
        <p:spPr>
          <a:xfrm>
            <a:off x="992982" y="3429000"/>
            <a:ext cx="10387012" cy="1200329"/>
          </a:xfrm>
          <a:prstGeom prst="rect">
            <a:avLst/>
          </a:prstGeom>
          <a:noFill/>
        </p:spPr>
        <p:txBody>
          <a:bodyPr wrap="square">
            <a:spAutoFit/>
          </a:bodyPr>
          <a:lstStyle/>
          <a:p>
            <a:pPr marL="285750" indent="-285750">
              <a:buClr>
                <a:srgbClr val="002B91"/>
              </a:buClr>
              <a:buSzPct val="80000"/>
              <a:buFont typeface="Wingdings" charset="2"/>
              <a:buChar char="n"/>
            </a:pPr>
            <a:r>
              <a:rPr lang="en-US" altLang="zh-CN" sz="1800" b="1" dirty="0"/>
              <a:t>Shared-memory Parallelization:  </a:t>
            </a:r>
            <a:r>
              <a:rPr lang="en-US" altLang="zh-CN" sz="1800" dirty="0"/>
              <a:t>Building the search trees is almost independent for each vertex. In other words, it does not need to update any data structures shared with other vertices (except for checking the lower bound) when building the search trees. Thus, we can process each vertex in parallel.</a:t>
            </a:r>
          </a:p>
        </p:txBody>
      </p:sp>
    </p:spTree>
    <p:extLst>
      <p:ext uri="{BB962C8B-B14F-4D97-AF65-F5344CB8AC3E}">
        <p14:creationId xmlns:p14="http://schemas.microsoft.com/office/powerpoint/2010/main" val="67310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AA617BD0-9392-4F54-90FF-A115B831E79A}"/>
              </a:ext>
            </a:extLst>
          </p:cNvPr>
          <p:cNvSpPr>
            <a:spLocks noGrp="1"/>
          </p:cNvSpPr>
          <p:nvPr>
            <p:ph type="body" sz="quarter" idx="10"/>
          </p:nvPr>
        </p:nvSpPr>
        <p:spPr/>
        <p:txBody>
          <a:bodyPr>
            <a:normAutofit/>
          </a:bodyPr>
          <a:lstStyle/>
          <a:p>
            <a:r>
              <a:rPr lang="en-US" altLang="zh-CN" dirty="0"/>
              <a:t>Outline</a:t>
            </a:r>
            <a:endParaRPr lang="zh-CN" altLang="en-US" dirty="0"/>
          </a:p>
        </p:txBody>
      </p:sp>
      <p:sp>
        <p:nvSpPr>
          <p:cNvPr id="6" name="Rectangle 5">
            <a:extLst>
              <a:ext uri="{FF2B5EF4-FFF2-40B4-BE49-F238E27FC236}">
                <a16:creationId xmlns:a16="http://schemas.microsoft.com/office/drawing/2014/main" id="{D055D286-5D7F-4AF4-877B-87983F1BABBF}"/>
              </a:ext>
            </a:extLst>
          </p:cNvPr>
          <p:cNvSpPr/>
          <p:nvPr/>
        </p:nvSpPr>
        <p:spPr>
          <a:xfrm>
            <a:off x="956832" y="1124810"/>
            <a:ext cx="9002712" cy="1908215"/>
          </a:xfrm>
          <a:prstGeom prst="rect">
            <a:avLst/>
          </a:prstGeom>
        </p:spPr>
        <p:txBody>
          <a:bodyPr wrap="square">
            <a:spAutoFit/>
          </a:bodyPr>
          <a:lstStyle/>
          <a:p>
            <a:pPr marL="342900" indent="-342900">
              <a:spcAft>
                <a:spcPts val="1200"/>
              </a:spcAft>
              <a:buClr>
                <a:srgbClr val="002B91"/>
              </a:buClr>
              <a:buSzPct val="80000"/>
              <a:buFont typeface="Wingdings" charset="2"/>
              <a:buChar char="n"/>
            </a:pPr>
            <a:r>
              <a:rPr lang="en-US" altLang="zh-CN" sz="2200" dirty="0"/>
              <a:t>Introduction</a:t>
            </a:r>
          </a:p>
          <a:p>
            <a:pPr marL="342900" indent="-342900">
              <a:spcAft>
                <a:spcPts val="1200"/>
              </a:spcAft>
              <a:buClr>
                <a:srgbClr val="002B91"/>
              </a:buClr>
              <a:buSzPct val="80000"/>
              <a:buFont typeface="Wingdings" charset="2"/>
              <a:buChar char="n"/>
            </a:pPr>
            <a:r>
              <a:rPr lang="en-US" altLang="zh-CN" sz="2200" dirty="0"/>
              <a:t>Solutions</a:t>
            </a:r>
          </a:p>
          <a:p>
            <a:pPr marL="342900" indent="-342900">
              <a:spcAft>
                <a:spcPts val="1200"/>
              </a:spcAft>
              <a:buClr>
                <a:srgbClr val="002B91"/>
              </a:buClr>
              <a:buSzPct val="80000"/>
              <a:buFont typeface="Wingdings" charset="2"/>
              <a:buChar char="n"/>
            </a:pPr>
            <a:r>
              <a:rPr lang="en-US" altLang="zh-CN" sz="2200" dirty="0"/>
              <a:t>Experiments</a:t>
            </a:r>
          </a:p>
          <a:p>
            <a:pPr marL="342900" indent="-342900">
              <a:spcAft>
                <a:spcPts val="1200"/>
              </a:spcAft>
              <a:buClr>
                <a:srgbClr val="002B91"/>
              </a:buClr>
              <a:buSzPct val="80000"/>
              <a:buFont typeface="Wingdings" charset="2"/>
              <a:buChar char="n"/>
            </a:pPr>
            <a:r>
              <a:rPr lang="en-US" altLang="zh-CN" sz="2200" dirty="0"/>
              <a:t>Conclusion</a:t>
            </a:r>
          </a:p>
        </p:txBody>
      </p:sp>
    </p:spTree>
    <p:extLst>
      <p:ext uri="{BB962C8B-B14F-4D97-AF65-F5344CB8AC3E}">
        <p14:creationId xmlns:p14="http://schemas.microsoft.com/office/powerpoint/2010/main" val="1486038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67AB0386-8157-4F64-AF52-C08B346B87A6}"/>
              </a:ext>
            </a:extLst>
          </p:cNvPr>
          <p:cNvSpPr>
            <a:spLocks noGrp="1"/>
          </p:cNvSpPr>
          <p:nvPr>
            <p:ph type="body" sz="quarter" idx="10"/>
          </p:nvPr>
        </p:nvSpPr>
        <p:spPr/>
        <p:txBody>
          <a:bodyPr/>
          <a:lstStyle/>
          <a:p>
            <a:r>
              <a:rPr lang="en-US" dirty="0"/>
              <a:t>Experiments</a:t>
            </a:r>
            <a:endParaRPr lang="en-AU" dirty="0"/>
          </a:p>
        </p:txBody>
      </p:sp>
      <p:pic>
        <p:nvPicPr>
          <p:cNvPr id="3" name="图片 2">
            <a:extLst>
              <a:ext uri="{FF2B5EF4-FFF2-40B4-BE49-F238E27FC236}">
                <a16:creationId xmlns:a16="http://schemas.microsoft.com/office/drawing/2014/main" id="{DE53628A-EE33-4612-B9B5-6B58D6B48378}"/>
              </a:ext>
            </a:extLst>
          </p:cNvPr>
          <p:cNvPicPr>
            <a:picLocks noChangeAspect="1"/>
          </p:cNvPicPr>
          <p:nvPr/>
        </p:nvPicPr>
        <p:blipFill>
          <a:blip r:embed="rId3"/>
          <a:stretch>
            <a:fillRect/>
          </a:stretch>
        </p:blipFill>
        <p:spPr>
          <a:xfrm>
            <a:off x="2408959" y="1714500"/>
            <a:ext cx="7049366" cy="2673897"/>
          </a:xfrm>
          <a:prstGeom prst="rect">
            <a:avLst/>
          </a:prstGeom>
        </p:spPr>
      </p:pic>
      <p:sp>
        <p:nvSpPr>
          <p:cNvPr id="8" name="矩形 7">
            <a:extLst>
              <a:ext uri="{FF2B5EF4-FFF2-40B4-BE49-F238E27FC236}">
                <a16:creationId xmlns:a16="http://schemas.microsoft.com/office/drawing/2014/main" id="{C822870E-939D-486E-BC8A-6BE92D6D4836}"/>
              </a:ext>
            </a:extLst>
          </p:cNvPr>
          <p:cNvSpPr/>
          <p:nvPr/>
        </p:nvSpPr>
        <p:spPr>
          <a:xfrm>
            <a:off x="4491585" y="4130737"/>
            <a:ext cx="3734372" cy="369332"/>
          </a:xfrm>
          <a:prstGeom prst="rect">
            <a:avLst/>
          </a:prstGeom>
        </p:spPr>
        <p:txBody>
          <a:bodyPr wrap="square">
            <a:spAutoFit/>
          </a:bodyPr>
          <a:lstStyle/>
          <a:p>
            <a:pPr marL="255600" lvl="0">
              <a:buClr>
                <a:srgbClr val="000000"/>
              </a:buClr>
              <a:buSzPct val="120000"/>
            </a:pPr>
            <a:r>
              <a:rPr lang="en-US" altLang="zh-CN" sz="1800" dirty="0"/>
              <a:t>10 </a:t>
            </a:r>
            <a:r>
              <a:rPr lang="en-US" altLang="zh-CN" dirty="0"/>
              <a:t>Real-world </a:t>
            </a:r>
            <a:r>
              <a:rPr lang="en-US" altLang="zh-CN" sz="1800" dirty="0"/>
              <a:t>Datasets</a:t>
            </a:r>
            <a:endParaRPr lang="en" altLang="zh-CN" sz="1800" dirty="0"/>
          </a:p>
        </p:txBody>
      </p:sp>
    </p:spTree>
    <p:extLst>
      <p:ext uri="{BB962C8B-B14F-4D97-AF65-F5344CB8AC3E}">
        <p14:creationId xmlns:p14="http://schemas.microsoft.com/office/powerpoint/2010/main" val="1656288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67AB0386-8157-4F64-AF52-C08B346B87A6}"/>
              </a:ext>
            </a:extLst>
          </p:cNvPr>
          <p:cNvSpPr>
            <a:spLocks noGrp="1"/>
          </p:cNvSpPr>
          <p:nvPr>
            <p:ph type="body" sz="quarter" idx="10"/>
          </p:nvPr>
        </p:nvSpPr>
        <p:spPr/>
        <p:txBody>
          <a:bodyPr/>
          <a:lstStyle/>
          <a:p>
            <a:r>
              <a:rPr lang="en-US" dirty="0"/>
              <a:t>Query Performance</a:t>
            </a:r>
            <a:endParaRPr lang="en-AU" dirty="0"/>
          </a:p>
        </p:txBody>
      </p:sp>
      <p:pic>
        <p:nvPicPr>
          <p:cNvPr id="4" name="图片 3">
            <a:extLst>
              <a:ext uri="{FF2B5EF4-FFF2-40B4-BE49-F238E27FC236}">
                <a16:creationId xmlns:a16="http://schemas.microsoft.com/office/drawing/2014/main" id="{1E9CA592-602D-462A-8A67-971CA7539B97}"/>
              </a:ext>
            </a:extLst>
          </p:cNvPr>
          <p:cNvPicPr>
            <a:picLocks noChangeAspect="1"/>
          </p:cNvPicPr>
          <p:nvPr/>
        </p:nvPicPr>
        <p:blipFill>
          <a:blip r:embed="rId3"/>
          <a:stretch>
            <a:fillRect/>
          </a:stretch>
        </p:blipFill>
        <p:spPr>
          <a:xfrm>
            <a:off x="2073519" y="1178068"/>
            <a:ext cx="7282962" cy="3422642"/>
          </a:xfrm>
          <a:prstGeom prst="rect">
            <a:avLst/>
          </a:prstGeom>
        </p:spPr>
      </p:pic>
      <p:sp>
        <p:nvSpPr>
          <p:cNvPr id="5" name="文本框 4">
            <a:extLst>
              <a:ext uri="{FF2B5EF4-FFF2-40B4-BE49-F238E27FC236}">
                <a16:creationId xmlns:a16="http://schemas.microsoft.com/office/drawing/2014/main" id="{676A3CDE-3A4D-4ED3-ADAC-185F9934E86B}"/>
              </a:ext>
            </a:extLst>
          </p:cNvPr>
          <p:cNvSpPr txBox="1"/>
          <p:nvPr/>
        </p:nvSpPr>
        <p:spPr>
          <a:xfrm>
            <a:off x="1878013" y="4987572"/>
            <a:ext cx="9439275" cy="1015663"/>
          </a:xfrm>
          <a:prstGeom prst="rect">
            <a:avLst/>
          </a:prstGeom>
          <a:noFill/>
        </p:spPr>
        <p:txBody>
          <a:bodyPr wrap="square">
            <a:spAutoFit/>
          </a:bodyPr>
          <a:lstStyle/>
          <a:p>
            <a:pPr marL="285750" indent="-285750">
              <a:buFont typeface="Wingdings" panose="05000000000000000000" pitchFamily="2" charset="2"/>
              <a:buChar char="n"/>
            </a:pPr>
            <a:r>
              <a:rPr lang="en-US" altLang="zh-CN" sz="2000" dirty="0"/>
              <a:t>B</a:t>
            </a:r>
            <a:r>
              <a:rPr lang="zh-CN" altLang="en-US" sz="2000" dirty="0"/>
              <a:t>enefiting from the </a:t>
            </a:r>
            <a:r>
              <a:rPr lang="en-US" altLang="zh-CN" sz="2000" dirty="0"/>
              <a:t>PMBC-Index</a:t>
            </a:r>
            <a:r>
              <a:rPr lang="zh-CN" altLang="en-US" sz="2000" dirty="0"/>
              <a:t>, </a:t>
            </a:r>
            <a:r>
              <a:rPr lang="en-US" altLang="zh-CN" sz="2000" dirty="0"/>
              <a:t>IQ</a:t>
            </a:r>
            <a:r>
              <a:rPr lang="zh-CN" altLang="en-US" sz="2000" dirty="0"/>
              <a:t> significantly outperforms the online computation algorithms </a:t>
            </a:r>
            <a:r>
              <a:rPr lang="en-US" altLang="zh-CN" sz="2000" dirty="0"/>
              <a:t>OL</a:t>
            </a:r>
            <a:r>
              <a:rPr lang="zh-CN" altLang="en-US" sz="2000" dirty="0"/>
              <a:t> and </a:t>
            </a:r>
            <a:r>
              <a:rPr lang="en-US" altLang="zh-CN" sz="2000" dirty="0"/>
              <a:t>OL*</a:t>
            </a:r>
            <a:r>
              <a:rPr lang="zh-CN" altLang="en-US" sz="2000" dirty="0"/>
              <a:t> by up to 5 orders of magnitude. </a:t>
            </a:r>
            <a:endParaRPr lang="en-US" altLang="zh-CN" sz="2000" dirty="0"/>
          </a:p>
          <a:p>
            <a:pPr marL="285750" indent="-285750">
              <a:buFont typeface="Wingdings" panose="05000000000000000000" pitchFamily="2" charset="2"/>
              <a:buChar char="n"/>
            </a:pPr>
            <a:r>
              <a:rPr lang="zh-CN" altLang="en-US" sz="2000" dirty="0"/>
              <a:t>On all the datasets, the </a:t>
            </a:r>
            <a:r>
              <a:rPr lang="en-US" altLang="zh-CN" sz="2000" dirty="0"/>
              <a:t>IQ </a:t>
            </a:r>
            <a:r>
              <a:rPr lang="zh-CN" altLang="en-US" sz="2000" dirty="0"/>
              <a:t>algorithm can answer the queries within milliseconds.</a:t>
            </a:r>
          </a:p>
        </p:txBody>
      </p:sp>
    </p:spTree>
    <p:extLst>
      <p:ext uri="{BB962C8B-B14F-4D97-AF65-F5344CB8AC3E}">
        <p14:creationId xmlns:p14="http://schemas.microsoft.com/office/powerpoint/2010/main" val="1516556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67AB0386-8157-4F64-AF52-C08B346B87A6}"/>
              </a:ext>
            </a:extLst>
          </p:cNvPr>
          <p:cNvSpPr>
            <a:spLocks noGrp="1"/>
          </p:cNvSpPr>
          <p:nvPr>
            <p:ph type="body" sz="quarter" idx="10"/>
          </p:nvPr>
        </p:nvSpPr>
        <p:spPr/>
        <p:txBody>
          <a:bodyPr/>
          <a:lstStyle/>
          <a:p>
            <a:r>
              <a:rPr lang="en-US" dirty="0"/>
              <a:t>Index Construction</a:t>
            </a:r>
            <a:endParaRPr lang="en-AU" dirty="0"/>
          </a:p>
        </p:txBody>
      </p:sp>
      <p:pic>
        <p:nvPicPr>
          <p:cNvPr id="3" name="图片 2">
            <a:extLst>
              <a:ext uri="{FF2B5EF4-FFF2-40B4-BE49-F238E27FC236}">
                <a16:creationId xmlns:a16="http://schemas.microsoft.com/office/drawing/2014/main" id="{CD2E32E9-BB5C-4698-A8A9-12B7500B5A24}"/>
              </a:ext>
            </a:extLst>
          </p:cNvPr>
          <p:cNvPicPr>
            <a:picLocks noChangeAspect="1"/>
          </p:cNvPicPr>
          <p:nvPr/>
        </p:nvPicPr>
        <p:blipFill>
          <a:blip r:embed="rId3"/>
          <a:stretch>
            <a:fillRect/>
          </a:stretch>
        </p:blipFill>
        <p:spPr>
          <a:xfrm>
            <a:off x="1495797" y="1190625"/>
            <a:ext cx="9200406" cy="3580158"/>
          </a:xfrm>
          <a:prstGeom prst="rect">
            <a:avLst/>
          </a:prstGeom>
        </p:spPr>
      </p:pic>
      <p:sp>
        <p:nvSpPr>
          <p:cNvPr id="5" name="文本框 4">
            <a:extLst>
              <a:ext uri="{FF2B5EF4-FFF2-40B4-BE49-F238E27FC236}">
                <a16:creationId xmlns:a16="http://schemas.microsoft.com/office/drawing/2014/main" id="{3B2DA237-109F-4AB8-B6DE-471C2DE4FDD6}"/>
              </a:ext>
            </a:extLst>
          </p:cNvPr>
          <p:cNvSpPr txBox="1"/>
          <p:nvPr/>
        </p:nvSpPr>
        <p:spPr>
          <a:xfrm>
            <a:off x="1369322" y="4770783"/>
            <a:ext cx="10054051" cy="193899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lang="zh-CN" altLang="en-US" sz="2000" dirty="0"/>
              <a:t>Compared with </a:t>
            </a:r>
            <a:r>
              <a:rPr lang="en-US" altLang="zh-CN" sz="2000" dirty="0"/>
              <a:t>IC</a:t>
            </a:r>
            <a:r>
              <a:rPr lang="zh-CN" altLang="en-US" sz="2000" dirty="0"/>
              <a:t>, </a:t>
            </a:r>
            <a:r>
              <a:rPr lang="en-US" altLang="zh-CN" sz="2000" dirty="0"/>
              <a:t>IC*</a:t>
            </a:r>
            <a:r>
              <a:rPr lang="zh-CN" altLang="en-US" sz="2000" dirty="0"/>
              <a:t> can usually obtain a better sub-optimal result (or even the optimal result) with cost-sharing strategies across different trees. Thus, </a:t>
            </a:r>
            <a:r>
              <a:rPr lang="en-US" altLang="zh-CN" sz="2000" dirty="0"/>
              <a:t>IC*</a:t>
            </a:r>
            <a:r>
              <a:rPr lang="zh-CN" altLang="en-US" sz="2000" dirty="0"/>
              <a:t> can avoid many check/update operations on </a:t>
            </a:r>
            <a:r>
              <a:rPr lang="en-US" altLang="zh-CN" sz="2000" dirty="0"/>
              <a:t>A</a:t>
            </a:r>
            <a:r>
              <a:rPr lang="zh-CN" altLang="en-US" sz="2000" dirty="0"/>
              <a:t> while </a:t>
            </a:r>
            <a:r>
              <a:rPr lang="en-US" altLang="zh-CN" sz="2000" dirty="0"/>
              <a:t>IC</a:t>
            </a:r>
            <a:r>
              <a:rPr lang="zh-CN" altLang="en-US" sz="2000" dirty="0"/>
              <a:t> has to check/update for many distinct bicliques on </a:t>
            </a:r>
            <a:r>
              <a:rPr lang="en-US" altLang="zh-CN" sz="2000" dirty="0"/>
              <a:t>IC</a:t>
            </a:r>
            <a:r>
              <a:rPr lang="zh-CN" altLang="en-US" sz="2000" dirty="0"/>
              <a:t>.</a:t>
            </a:r>
            <a:endParaRPr lang="en-US" altLang="zh-CN" sz="2000"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lang="en-US" altLang="zh-CN" sz="2000" dirty="0"/>
              <a:t>T</a:t>
            </a:r>
            <a:r>
              <a:rPr lang="zh-CN" altLang="en-US" sz="2000" dirty="0"/>
              <a:t>he total size of the complete </a:t>
            </a:r>
            <a:r>
              <a:rPr lang="en-US" altLang="zh-CN" sz="2000" dirty="0"/>
              <a:t>PMBC-Index</a:t>
            </a:r>
            <a:r>
              <a:rPr lang="zh-CN" altLang="en-US" sz="2000" dirty="0"/>
              <a:t> constructed by </a:t>
            </a:r>
            <a:r>
              <a:rPr lang="en-US" altLang="zh-CN" sz="2000" dirty="0"/>
              <a:t>IC*</a:t>
            </a:r>
            <a:r>
              <a:rPr lang="zh-CN" altLang="en-US" sz="2000" dirty="0"/>
              <a:t> is only 3.5</a:t>
            </a:r>
            <a:r>
              <a:rPr lang="en-US" altLang="zh-CN" sz="2000" dirty="0"/>
              <a:t>x</a:t>
            </a:r>
            <a:r>
              <a:rPr lang="zh-CN" altLang="en-US" sz="2000" dirty="0"/>
              <a:t>-6.1</a:t>
            </a:r>
            <a:r>
              <a:rPr lang="en-US" altLang="zh-CN" sz="2000" dirty="0"/>
              <a:t>x</a:t>
            </a:r>
            <a:r>
              <a:rPr lang="zh-CN" altLang="en-US" sz="2000" dirty="0"/>
              <a:t> to the graph size (i.e., |G|). </a:t>
            </a:r>
          </a:p>
        </p:txBody>
      </p:sp>
    </p:spTree>
    <p:extLst>
      <p:ext uri="{BB962C8B-B14F-4D97-AF65-F5344CB8AC3E}">
        <p14:creationId xmlns:p14="http://schemas.microsoft.com/office/powerpoint/2010/main" val="3029779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67AB0386-8157-4F64-AF52-C08B346B87A6}"/>
              </a:ext>
            </a:extLst>
          </p:cNvPr>
          <p:cNvSpPr>
            <a:spLocks noGrp="1"/>
          </p:cNvSpPr>
          <p:nvPr>
            <p:ph type="body" sz="quarter" idx="10"/>
          </p:nvPr>
        </p:nvSpPr>
        <p:spPr/>
        <p:txBody>
          <a:bodyPr/>
          <a:lstStyle/>
          <a:p>
            <a:r>
              <a:rPr lang="en-US" dirty="0"/>
              <a:t>Conclusion</a:t>
            </a:r>
            <a:endParaRPr lang="en-AU" dirty="0"/>
          </a:p>
        </p:txBody>
      </p:sp>
      <p:sp>
        <p:nvSpPr>
          <p:cNvPr id="4" name="矩形 3">
            <a:extLst>
              <a:ext uri="{FF2B5EF4-FFF2-40B4-BE49-F238E27FC236}">
                <a16:creationId xmlns:a16="http://schemas.microsoft.com/office/drawing/2014/main" id="{0CD030D2-8E9D-476A-8197-DA221B29B0E7}"/>
              </a:ext>
            </a:extLst>
          </p:cNvPr>
          <p:cNvSpPr/>
          <p:nvPr/>
        </p:nvSpPr>
        <p:spPr>
          <a:xfrm>
            <a:off x="1429452" y="1264400"/>
            <a:ext cx="8790171" cy="2369880"/>
          </a:xfrm>
          <a:prstGeom prst="rect">
            <a:avLst/>
          </a:prstGeom>
        </p:spPr>
        <p:txBody>
          <a:bodyPr wrap="square">
            <a:spAutoFit/>
          </a:bodyPr>
          <a:lstStyle/>
          <a:p>
            <a:pPr marL="285750" indent="-285750">
              <a:buFont typeface="Arial" panose="020B0604020202020204" pitchFamily="34" charset="0"/>
              <a:buChar char="•"/>
            </a:pPr>
            <a:r>
              <a:rPr lang="en-US" altLang="zh-CN" sz="2000" dirty="0"/>
              <a:t>The First Work to Study Personalized Maximum Biclique Search.</a:t>
            </a:r>
          </a:p>
          <a:p>
            <a:r>
              <a:rPr lang="en-US" altLang="zh-CN" sz="2000" dirty="0"/>
              <a:t> </a:t>
            </a:r>
          </a:p>
          <a:p>
            <a:pPr marL="285750" indent="-285750">
              <a:buFont typeface="Arial" panose="020B0604020202020204" pitchFamily="34" charset="0"/>
              <a:buChar char="•"/>
            </a:pPr>
            <a:r>
              <a:rPr lang="en-US" altLang="zh-CN" sz="2000" dirty="0"/>
              <a:t>An Index Structure with Bounded Index Size.</a:t>
            </a:r>
          </a:p>
          <a:p>
            <a:pPr marL="285750" indent="-285750">
              <a:buFont typeface="Arial" panose="020B0604020202020204" pitchFamily="34" charset="0"/>
              <a:buChar char="•"/>
            </a:pPr>
            <a:endParaRPr lang="en-US" altLang="zh-CN" sz="2000" dirty="0"/>
          </a:p>
          <a:p>
            <a:pPr marL="285750" indent="-285750">
              <a:buFont typeface="Arial" panose="020B0604020202020204" pitchFamily="34" charset="0"/>
              <a:buChar char="•"/>
            </a:pPr>
            <a:r>
              <a:rPr lang="fr-FR" altLang="zh-CN" sz="2000" dirty="0"/>
              <a:t>Effective Techniques for Efficient Index Construction.</a:t>
            </a:r>
          </a:p>
          <a:p>
            <a:pPr marL="285750" indent="-285750">
              <a:buFont typeface="Arial" panose="020B0604020202020204" pitchFamily="34" charset="0"/>
              <a:buChar char="•"/>
            </a:pPr>
            <a:endParaRPr lang="en-US" altLang="zh-CN" sz="2800" dirty="0"/>
          </a:p>
          <a:p>
            <a:pPr marL="285750" indent="-285750">
              <a:buFont typeface="Arial" panose="020B0604020202020204" pitchFamily="34" charset="0"/>
              <a:buChar char="•"/>
            </a:pPr>
            <a:r>
              <a:rPr lang="en-US" altLang="zh-CN" sz="2000" dirty="0"/>
              <a:t>Extensive Empirical Studies on Real-world Graphs.</a:t>
            </a:r>
            <a:endParaRPr lang="zh-CN" altLang="en-US" sz="2800" dirty="0"/>
          </a:p>
        </p:txBody>
      </p:sp>
    </p:spTree>
    <p:extLst>
      <p:ext uri="{BB962C8B-B14F-4D97-AF65-F5344CB8AC3E}">
        <p14:creationId xmlns:p14="http://schemas.microsoft.com/office/powerpoint/2010/main" val="1825477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476F4674-9CF2-494C-A98B-3590BC15FB45}"/>
              </a:ext>
            </a:extLst>
          </p:cNvPr>
          <p:cNvSpPr>
            <a:spLocks noChangeArrowheads="1"/>
          </p:cNvSpPr>
          <p:nvPr/>
        </p:nvSpPr>
        <p:spPr bwMode="auto">
          <a:xfrm>
            <a:off x="4183523" y="3013501"/>
            <a:ext cx="3235181" cy="830997"/>
          </a:xfrm>
          <a:prstGeom prst="rect">
            <a:avLst/>
          </a:prstGeom>
          <a:noFill/>
          <a:ln w="9525" algn="ctr">
            <a:noFill/>
            <a:miter lim="800000"/>
            <a:headEnd/>
            <a:tailEnd/>
          </a:ln>
          <a:effectLst/>
        </p:spPr>
        <p:txBody>
          <a:bodyPr wrap="none">
            <a:spAutoFit/>
          </a:bodyPr>
          <a:lstStyle/>
          <a:p>
            <a:pPr>
              <a:spcBef>
                <a:spcPct val="40000"/>
              </a:spcBef>
            </a:pPr>
            <a:r>
              <a:rPr lang="en-US" sz="4800" dirty="0">
                <a:solidFill>
                  <a:srgbClr val="CC0000"/>
                </a:solidFill>
                <a:effectLst>
                  <a:outerShdw blurRad="38100" dist="38100" dir="2700000" algn="tl">
                    <a:srgbClr val="DDDDDD"/>
                  </a:outerShdw>
                </a:effectLst>
                <a:latin typeface="Arial" panose="020B0604020202020204" pitchFamily="34" charset="0"/>
                <a:cs typeface="Arial" panose="020B0604020202020204" pitchFamily="34" charset="0"/>
              </a:rPr>
              <a:t>Thank you!</a:t>
            </a:r>
          </a:p>
        </p:txBody>
      </p:sp>
      <p:sp>
        <p:nvSpPr>
          <p:cNvPr id="10" name="文本占位符 3">
            <a:extLst>
              <a:ext uri="{FF2B5EF4-FFF2-40B4-BE49-F238E27FC236}">
                <a16:creationId xmlns:a16="http://schemas.microsoft.com/office/drawing/2014/main" id="{0546F94B-F466-4550-ACD7-41F9F6F89388}"/>
              </a:ext>
            </a:extLst>
          </p:cNvPr>
          <p:cNvSpPr txBox="1">
            <a:spLocks/>
          </p:cNvSpPr>
          <p:nvPr/>
        </p:nvSpPr>
        <p:spPr>
          <a:xfrm>
            <a:off x="1055688" y="432514"/>
            <a:ext cx="10261600" cy="481387"/>
          </a:xfrm>
          <a:prstGeom prst="rect">
            <a:avLst/>
          </a:prstGeom>
        </p:spPr>
        <p:txBody>
          <a:bodyPr vert="horz" lIns="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The End</a:t>
            </a:r>
            <a:endParaRPr lang="zh-CN" altLang="en-US" dirty="0"/>
          </a:p>
        </p:txBody>
      </p:sp>
    </p:spTree>
    <p:extLst>
      <p:ext uri="{BB962C8B-B14F-4D97-AF65-F5344CB8AC3E}">
        <p14:creationId xmlns:p14="http://schemas.microsoft.com/office/powerpoint/2010/main" val="443301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21BD24B4-ADEB-E54D-A44D-937A7497A179}"/>
              </a:ext>
            </a:extLst>
          </p:cNvPr>
          <p:cNvSpPr txBox="1">
            <a:spLocks/>
          </p:cNvSpPr>
          <p:nvPr/>
        </p:nvSpPr>
        <p:spPr>
          <a:xfrm>
            <a:off x="4569964" y="3000377"/>
            <a:ext cx="3459683"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spcAft>
                <a:spcPts val="1200"/>
              </a:spcAft>
            </a:pPr>
            <a:r>
              <a:rPr lang="en-US" altLang="zh-CN" dirty="0"/>
              <a:t>Introduction</a:t>
            </a:r>
          </a:p>
        </p:txBody>
      </p:sp>
    </p:spTree>
    <p:extLst>
      <p:ext uri="{BB962C8B-B14F-4D97-AF65-F5344CB8AC3E}">
        <p14:creationId xmlns:p14="http://schemas.microsoft.com/office/powerpoint/2010/main" val="2204564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67AB0386-8157-4F64-AF52-C08B346B87A6}"/>
              </a:ext>
            </a:extLst>
          </p:cNvPr>
          <p:cNvSpPr>
            <a:spLocks noGrp="1"/>
          </p:cNvSpPr>
          <p:nvPr>
            <p:ph type="body" sz="quarter" idx="10"/>
          </p:nvPr>
        </p:nvSpPr>
        <p:spPr/>
        <p:txBody>
          <a:bodyPr/>
          <a:lstStyle/>
          <a:p>
            <a:r>
              <a:rPr lang="en-AU" dirty="0"/>
              <a:t>Bipartite graphs</a:t>
            </a:r>
          </a:p>
        </p:txBody>
      </p:sp>
      <p:grpSp>
        <p:nvGrpSpPr>
          <p:cNvPr id="12" name="组 11"/>
          <p:cNvGrpSpPr/>
          <p:nvPr/>
        </p:nvGrpSpPr>
        <p:grpSpPr>
          <a:xfrm>
            <a:off x="990602" y="2289622"/>
            <a:ext cx="3574568" cy="3361827"/>
            <a:chOff x="990602" y="2289622"/>
            <a:chExt cx="3574568" cy="3361827"/>
          </a:xfrm>
        </p:grpSpPr>
        <p:grpSp>
          <p:nvGrpSpPr>
            <p:cNvPr id="2" name="组 1"/>
            <p:cNvGrpSpPr/>
            <p:nvPr/>
          </p:nvGrpSpPr>
          <p:grpSpPr>
            <a:xfrm>
              <a:off x="990602" y="2289622"/>
              <a:ext cx="3574568" cy="2616738"/>
              <a:chOff x="632654" y="2404470"/>
              <a:chExt cx="3795774" cy="2778670"/>
            </a:xfrm>
          </p:grpSpPr>
          <p:pic>
            <p:nvPicPr>
              <p:cNvPr id="25" name="图形 343">
                <a:extLst>
                  <a:ext uri="{FF2B5EF4-FFF2-40B4-BE49-F238E27FC236}">
                    <a16:creationId xmlns:a16="http://schemas.microsoft.com/office/drawing/2014/main" id="{FD9B7834-F88F-A24B-9A87-E25D564A40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81583" y="2732063"/>
                <a:ext cx="408289" cy="408289"/>
              </a:xfrm>
              <a:prstGeom prst="rect">
                <a:avLst/>
              </a:prstGeom>
            </p:spPr>
          </p:pic>
          <p:cxnSp>
            <p:nvCxnSpPr>
              <p:cNvPr id="26" name="直接连接符 345">
                <a:extLst>
                  <a:ext uri="{FF2B5EF4-FFF2-40B4-BE49-F238E27FC236}">
                    <a16:creationId xmlns:a16="http://schemas.microsoft.com/office/drawing/2014/main" id="{B716E016-B71A-F74A-ACED-F449CD17C0B4}"/>
                  </a:ext>
                </a:extLst>
              </p:cNvPr>
              <p:cNvCxnSpPr>
                <a:cxnSpLocks/>
                <a:stCxn id="55" idx="0"/>
                <a:endCxn id="49" idx="4"/>
              </p:cNvCxnSpPr>
              <p:nvPr/>
            </p:nvCxnSpPr>
            <p:spPr>
              <a:xfrm flipV="1">
                <a:off x="979051" y="3216027"/>
                <a:ext cx="992237" cy="1131448"/>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27" name="直接连接符 346">
                <a:extLst>
                  <a:ext uri="{FF2B5EF4-FFF2-40B4-BE49-F238E27FC236}">
                    <a16:creationId xmlns:a16="http://schemas.microsoft.com/office/drawing/2014/main" id="{2DC8EA6A-68D6-F84E-9FC9-F651749C3782}"/>
                  </a:ext>
                </a:extLst>
              </p:cNvPr>
              <p:cNvCxnSpPr>
                <a:cxnSpLocks/>
                <a:stCxn id="54" idx="0"/>
                <a:endCxn id="56" idx="4"/>
              </p:cNvCxnSpPr>
              <p:nvPr/>
            </p:nvCxnSpPr>
            <p:spPr>
              <a:xfrm flipH="1" flipV="1">
                <a:off x="3223474" y="3216810"/>
                <a:ext cx="342840" cy="1131286"/>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28" name="直接连接符 347">
                <a:extLst>
                  <a:ext uri="{FF2B5EF4-FFF2-40B4-BE49-F238E27FC236}">
                    <a16:creationId xmlns:a16="http://schemas.microsoft.com/office/drawing/2014/main" id="{57043209-3395-724A-A688-D2DA3117FD2A}"/>
                  </a:ext>
                </a:extLst>
              </p:cNvPr>
              <p:cNvCxnSpPr>
                <a:cxnSpLocks/>
                <a:stCxn id="53" idx="0"/>
                <a:endCxn id="56" idx="4"/>
              </p:cNvCxnSpPr>
              <p:nvPr/>
            </p:nvCxnSpPr>
            <p:spPr>
              <a:xfrm flipV="1">
                <a:off x="2906586" y="3216810"/>
                <a:ext cx="316888" cy="1130665"/>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29" name="直接连接符 348">
                <a:extLst>
                  <a:ext uri="{FF2B5EF4-FFF2-40B4-BE49-F238E27FC236}">
                    <a16:creationId xmlns:a16="http://schemas.microsoft.com/office/drawing/2014/main" id="{37B78395-3C9C-DB46-9B77-A6CD145B5FEC}"/>
                  </a:ext>
                </a:extLst>
              </p:cNvPr>
              <p:cNvCxnSpPr>
                <a:cxnSpLocks/>
                <a:stCxn id="55" idx="0"/>
                <a:endCxn id="48" idx="4"/>
              </p:cNvCxnSpPr>
              <p:nvPr/>
            </p:nvCxnSpPr>
            <p:spPr>
              <a:xfrm flipV="1">
                <a:off x="979051" y="3217276"/>
                <a:ext cx="379102" cy="1130198"/>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pic>
            <p:nvPicPr>
              <p:cNvPr id="30" name="图形 349">
                <a:extLst>
                  <a:ext uri="{FF2B5EF4-FFF2-40B4-BE49-F238E27FC236}">
                    <a16:creationId xmlns:a16="http://schemas.microsoft.com/office/drawing/2014/main" id="{D25106F6-C93B-9441-9F70-E912E3FB3A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77772" y="4415567"/>
                <a:ext cx="464142" cy="464141"/>
              </a:xfrm>
              <a:prstGeom prst="rect">
                <a:avLst/>
              </a:prstGeom>
            </p:spPr>
          </p:pic>
          <p:pic>
            <p:nvPicPr>
              <p:cNvPr id="31" name="图形 350">
                <a:extLst>
                  <a:ext uri="{FF2B5EF4-FFF2-40B4-BE49-F238E27FC236}">
                    <a16:creationId xmlns:a16="http://schemas.microsoft.com/office/drawing/2014/main" id="{4916DCD7-986D-6141-9951-33A3D10DFC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72105" y="4415567"/>
                <a:ext cx="464142" cy="464141"/>
              </a:xfrm>
              <a:prstGeom prst="rect">
                <a:avLst/>
              </a:prstGeom>
            </p:spPr>
          </p:pic>
          <p:pic>
            <p:nvPicPr>
              <p:cNvPr id="32" name="图形 351">
                <a:extLst>
                  <a:ext uri="{FF2B5EF4-FFF2-40B4-BE49-F238E27FC236}">
                    <a16:creationId xmlns:a16="http://schemas.microsoft.com/office/drawing/2014/main" id="{225301CB-5F91-424D-83B0-4860EC55A2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29169" y="4415567"/>
                <a:ext cx="464142" cy="464141"/>
              </a:xfrm>
              <a:prstGeom prst="rect">
                <a:avLst/>
              </a:prstGeom>
            </p:spPr>
          </p:pic>
          <p:pic>
            <p:nvPicPr>
              <p:cNvPr id="33" name="图形 352">
                <a:extLst>
                  <a:ext uri="{FF2B5EF4-FFF2-40B4-BE49-F238E27FC236}">
                    <a16:creationId xmlns:a16="http://schemas.microsoft.com/office/drawing/2014/main" id="{59ECE3E3-4B7E-AC49-8CC8-25AE7140F4E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8112" y="4411121"/>
                <a:ext cx="464142" cy="464141"/>
              </a:xfrm>
              <a:prstGeom prst="rect">
                <a:avLst/>
              </a:prstGeom>
            </p:spPr>
          </p:pic>
          <p:pic>
            <p:nvPicPr>
              <p:cNvPr id="34" name="图形 353">
                <a:extLst>
                  <a:ext uri="{FF2B5EF4-FFF2-40B4-BE49-F238E27FC236}">
                    <a16:creationId xmlns:a16="http://schemas.microsoft.com/office/drawing/2014/main" id="{A1217EB2-96D9-2A40-B541-16698EA5F0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41575" y="4415567"/>
                <a:ext cx="464142" cy="464141"/>
              </a:xfrm>
              <a:prstGeom prst="rect">
                <a:avLst/>
              </a:prstGeom>
            </p:spPr>
          </p:pic>
          <p:cxnSp>
            <p:nvCxnSpPr>
              <p:cNvPr id="35" name="直接连接符 354">
                <a:extLst>
                  <a:ext uri="{FF2B5EF4-FFF2-40B4-BE49-F238E27FC236}">
                    <a16:creationId xmlns:a16="http://schemas.microsoft.com/office/drawing/2014/main" id="{0C3634F5-84C6-214B-9397-4465ECF2D32B}"/>
                  </a:ext>
                </a:extLst>
              </p:cNvPr>
              <p:cNvCxnSpPr>
                <a:cxnSpLocks/>
                <a:stCxn id="54" idx="0"/>
                <a:endCxn id="49" idx="4"/>
              </p:cNvCxnSpPr>
              <p:nvPr/>
            </p:nvCxnSpPr>
            <p:spPr>
              <a:xfrm flipH="1" flipV="1">
                <a:off x="1971287" y="3216027"/>
                <a:ext cx="1595026" cy="1132068"/>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36" name="直接连接符 355">
                <a:extLst>
                  <a:ext uri="{FF2B5EF4-FFF2-40B4-BE49-F238E27FC236}">
                    <a16:creationId xmlns:a16="http://schemas.microsoft.com/office/drawing/2014/main" id="{62AADFFE-F44E-CF4C-8AF7-5694F5577FFF}"/>
                  </a:ext>
                </a:extLst>
              </p:cNvPr>
              <p:cNvCxnSpPr>
                <a:cxnSpLocks/>
                <a:stCxn id="51" idx="0"/>
                <a:endCxn id="49" idx="4"/>
              </p:cNvCxnSpPr>
              <p:nvPr/>
            </p:nvCxnSpPr>
            <p:spPr>
              <a:xfrm flipV="1">
                <a:off x="1614546" y="3216027"/>
                <a:ext cx="356742" cy="1131448"/>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37" name="直接连接符 356">
                <a:extLst>
                  <a:ext uri="{FF2B5EF4-FFF2-40B4-BE49-F238E27FC236}">
                    <a16:creationId xmlns:a16="http://schemas.microsoft.com/office/drawing/2014/main" id="{E03B6CB2-8757-2142-9F39-7AC54D5C77CB}"/>
                  </a:ext>
                </a:extLst>
              </p:cNvPr>
              <p:cNvCxnSpPr>
                <a:cxnSpLocks/>
                <a:stCxn id="51" idx="0"/>
                <a:endCxn id="48" idx="4"/>
              </p:cNvCxnSpPr>
              <p:nvPr/>
            </p:nvCxnSpPr>
            <p:spPr>
              <a:xfrm flipH="1" flipV="1">
                <a:off x="1358153" y="3217276"/>
                <a:ext cx="256393" cy="1130198"/>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38" name="直接连接符 357">
                <a:extLst>
                  <a:ext uri="{FF2B5EF4-FFF2-40B4-BE49-F238E27FC236}">
                    <a16:creationId xmlns:a16="http://schemas.microsoft.com/office/drawing/2014/main" id="{39616A52-579F-7C47-AE9B-7F58DF019420}"/>
                  </a:ext>
                </a:extLst>
              </p:cNvPr>
              <p:cNvCxnSpPr>
                <a:cxnSpLocks/>
                <a:stCxn id="52" idx="0"/>
                <a:endCxn id="49" idx="4"/>
              </p:cNvCxnSpPr>
              <p:nvPr/>
            </p:nvCxnSpPr>
            <p:spPr>
              <a:xfrm flipH="1" flipV="1">
                <a:off x="1971287" y="3216027"/>
                <a:ext cx="307062" cy="1132639"/>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sp>
            <p:nvSpPr>
              <p:cNvPr id="39" name="文本框 358">
                <a:extLst>
                  <a:ext uri="{FF2B5EF4-FFF2-40B4-BE49-F238E27FC236}">
                    <a16:creationId xmlns:a16="http://schemas.microsoft.com/office/drawing/2014/main" id="{22495D9B-EA84-C645-BEEB-7D3C3381EBEB}"/>
                  </a:ext>
                </a:extLst>
              </p:cNvPr>
              <p:cNvSpPr txBox="1"/>
              <p:nvPr/>
            </p:nvSpPr>
            <p:spPr>
              <a:xfrm>
                <a:off x="2875080" y="2408898"/>
                <a:ext cx="820515" cy="323165"/>
              </a:xfrm>
              <a:prstGeom prst="rect">
                <a:avLst/>
              </a:prstGeom>
              <a:noFill/>
              <a:ln>
                <a:noFill/>
              </a:ln>
            </p:spPr>
            <p:txBody>
              <a:bodyPr wrap="square" rtlCol="0">
                <a:spAutoFit/>
              </a:bodyPr>
              <a:lstStyle/>
              <a:p>
                <a:pPr algn="ctr"/>
                <a:r>
                  <a:rPr lang="en-US" altLang="zh-CN" sz="1500" dirty="0">
                    <a:latin typeface="Times New Roman" panose="02020603050405020304" pitchFamily="18" charset="0"/>
                    <a:cs typeface="Times New Roman" panose="02020603050405020304" pitchFamily="18" charset="0"/>
                  </a:rPr>
                  <a:t>Phoebe</a:t>
                </a:r>
                <a:endParaRPr lang="zh-CN" altLang="en-US" sz="1500" dirty="0">
                  <a:latin typeface="Times New Roman" panose="02020603050405020304" pitchFamily="18" charset="0"/>
                  <a:cs typeface="Times New Roman" panose="02020603050405020304" pitchFamily="18" charset="0"/>
                </a:endParaRPr>
              </a:p>
            </p:txBody>
          </p:sp>
          <p:sp>
            <p:nvSpPr>
              <p:cNvPr id="40" name="文本框 359">
                <a:extLst>
                  <a:ext uri="{FF2B5EF4-FFF2-40B4-BE49-F238E27FC236}">
                    <a16:creationId xmlns:a16="http://schemas.microsoft.com/office/drawing/2014/main" id="{D1483BB4-44FF-684B-9A9F-6D34FE9CD147}"/>
                  </a:ext>
                </a:extLst>
              </p:cNvPr>
              <p:cNvSpPr txBox="1"/>
              <p:nvPr/>
            </p:nvSpPr>
            <p:spPr>
              <a:xfrm>
                <a:off x="1514974" y="2409065"/>
                <a:ext cx="918930" cy="323165"/>
              </a:xfrm>
              <a:prstGeom prst="rect">
                <a:avLst/>
              </a:prstGeom>
              <a:noFill/>
              <a:ln>
                <a:noFill/>
              </a:ln>
            </p:spPr>
            <p:txBody>
              <a:bodyPr wrap="square" rtlCol="0">
                <a:spAutoFit/>
              </a:bodyPr>
              <a:lstStyle/>
              <a:p>
                <a:pPr algn="ctr"/>
                <a:r>
                  <a:rPr lang="en-US" altLang="zh-CN" sz="1500" dirty="0">
                    <a:latin typeface="Times New Roman" panose="02020603050405020304" pitchFamily="18" charset="0"/>
                    <a:cs typeface="Times New Roman" panose="02020603050405020304" pitchFamily="18" charset="0"/>
                  </a:rPr>
                  <a:t>Kane</a:t>
                </a:r>
              </a:p>
            </p:txBody>
          </p:sp>
          <p:sp>
            <p:nvSpPr>
              <p:cNvPr id="41" name="文本框 360">
                <a:extLst>
                  <a:ext uri="{FF2B5EF4-FFF2-40B4-BE49-F238E27FC236}">
                    <a16:creationId xmlns:a16="http://schemas.microsoft.com/office/drawing/2014/main" id="{EAA275CE-6FC4-144B-8DE6-975EB38D128B}"/>
                  </a:ext>
                </a:extLst>
              </p:cNvPr>
              <p:cNvSpPr txBox="1"/>
              <p:nvPr/>
            </p:nvSpPr>
            <p:spPr>
              <a:xfrm>
                <a:off x="2343516" y="2411606"/>
                <a:ext cx="632404" cy="323165"/>
              </a:xfrm>
              <a:prstGeom prst="rect">
                <a:avLst/>
              </a:prstGeom>
              <a:noFill/>
              <a:ln>
                <a:noFill/>
              </a:ln>
            </p:spPr>
            <p:txBody>
              <a:bodyPr wrap="square" rtlCol="0">
                <a:spAutoFit/>
              </a:bodyPr>
              <a:lstStyle/>
              <a:p>
                <a:r>
                  <a:rPr lang="en-US" altLang="zh-CN" sz="1500" dirty="0">
                    <a:latin typeface="Times New Roman" panose="02020603050405020304" pitchFamily="18" charset="0"/>
                    <a:cs typeface="Times New Roman" panose="02020603050405020304" pitchFamily="18" charset="0"/>
                  </a:rPr>
                  <a:t>Eric</a:t>
                </a:r>
                <a:endParaRPr lang="zh-CN" altLang="en-US" sz="1500" dirty="0">
                  <a:latin typeface="Times New Roman" panose="02020603050405020304" pitchFamily="18" charset="0"/>
                  <a:cs typeface="Times New Roman" panose="02020603050405020304" pitchFamily="18" charset="0"/>
                </a:endParaRPr>
              </a:p>
            </p:txBody>
          </p:sp>
          <p:cxnSp>
            <p:nvCxnSpPr>
              <p:cNvPr id="42" name="直接连接符 361">
                <a:extLst>
                  <a:ext uri="{FF2B5EF4-FFF2-40B4-BE49-F238E27FC236}">
                    <a16:creationId xmlns:a16="http://schemas.microsoft.com/office/drawing/2014/main" id="{2CA8446D-716D-4C40-B96B-BE4DA968D500}"/>
                  </a:ext>
                </a:extLst>
              </p:cNvPr>
              <p:cNvCxnSpPr>
                <a:cxnSpLocks/>
                <a:stCxn id="54" idx="0"/>
                <a:endCxn id="50" idx="4"/>
              </p:cNvCxnSpPr>
              <p:nvPr/>
            </p:nvCxnSpPr>
            <p:spPr>
              <a:xfrm flipH="1" flipV="1">
                <a:off x="2580531" y="3218278"/>
                <a:ext cx="985782" cy="1129817"/>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43" name="直接连接符 362">
                <a:extLst>
                  <a:ext uri="{FF2B5EF4-FFF2-40B4-BE49-F238E27FC236}">
                    <a16:creationId xmlns:a16="http://schemas.microsoft.com/office/drawing/2014/main" id="{7727E352-29A4-FB4C-B431-AC946AB8FEA0}"/>
                  </a:ext>
                </a:extLst>
              </p:cNvPr>
              <p:cNvCxnSpPr>
                <a:cxnSpLocks/>
                <a:stCxn id="53" idx="0"/>
                <a:endCxn id="50" idx="4"/>
              </p:cNvCxnSpPr>
              <p:nvPr/>
            </p:nvCxnSpPr>
            <p:spPr>
              <a:xfrm flipH="1" flipV="1">
                <a:off x="2580531" y="3218278"/>
                <a:ext cx="326054" cy="1129196"/>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sp>
            <p:nvSpPr>
              <p:cNvPr id="44" name="文本框 363">
                <a:extLst>
                  <a:ext uri="{FF2B5EF4-FFF2-40B4-BE49-F238E27FC236}">
                    <a16:creationId xmlns:a16="http://schemas.microsoft.com/office/drawing/2014/main" id="{27D88D66-334D-7A4D-80D3-5E634A3222CD}"/>
                  </a:ext>
                </a:extLst>
              </p:cNvPr>
              <p:cNvSpPr txBox="1"/>
              <p:nvPr/>
            </p:nvSpPr>
            <p:spPr>
              <a:xfrm>
                <a:off x="949192" y="2404470"/>
                <a:ext cx="750178" cy="323165"/>
              </a:xfrm>
              <a:prstGeom prst="rect">
                <a:avLst/>
              </a:prstGeom>
              <a:noFill/>
              <a:ln>
                <a:noFill/>
              </a:ln>
            </p:spPr>
            <p:txBody>
              <a:bodyPr wrap="square" rtlCol="0">
                <a:spAutoFit/>
              </a:bodyPr>
              <a:lstStyle/>
              <a:p>
                <a:pPr algn="ctr"/>
                <a:r>
                  <a:rPr lang="en-US" altLang="zh-CN" sz="1500" dirty="0">
                    <a:latin typeface="Times New Roman" panose="02020603050405020304" pitchFamily="18" charset="0"/>
                    <a:cs typeface="Times New Roman" panose="02020603050405020304" pitchFamily="18" charset="0"/>
                  </a:rPr>
                  <a:t>Andy</a:t>
                </a:r>
                <a:endParaRPr lang="zh-CN" altLang="en-US" sz="1500" dirty="0">
                  <a:latin typeface="Times New Roman" panose="02020603050405020304" pitchFamily="18" charset="0"/>
                  <a:cs typeface="Times New Roman" panose="02020603050405020304" pitchFamily="18" charset="0"/>
                </a:endParaRPr>
              </a:p>
            </p:txBody>
          </p:sp>
          <p:cxnSp>
            <p:nvCxnSpPr>
              <p:cNvPr id="45" name="直接连接符 366">
                <a:extLst>
                  <a:ext uri="{FF2B5EF4-FFF2-40B4-BE49-F238E27FC236}">
                    <a16:creationId xmlns:a16="http://schemas.microsoft.com/office/drawing/2014/main" id="{EC55A52D-B6D4-874F-9862-6A96720C6383}"/>
                  </a:ext>
                </a:extLst>
              </p:cNvPr>
              <p:cNvCxnSpPr>
                <a:cxnSpLocks/>
                <a:stCxn id="53" idx="0"/>
                <a:endCxn id="48" idx="4"/>
              </p:cNvCxnSpPr>
              <p:nvPr/>
            </p:nvCxnSpPr>
            <p:spPr>
              <a:xfrm flipH="1" flipV="1">
                <a:off x="1358153" y="3217276"/>
                <a:ext cx="1548433" cy="1130198"/>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46" name="直接连接符 373">
                <a:extLst>
                  <a:ext uri="{FF2B5EF4-FFF2-40B4-BE49-F238E27FC236}">
                    <a16:creationId xmlns:a16="http://schemas.microsoft.com/office/drawing/2014/main" id="{F03800B9-EFB6-E345-A6EF-997C316C1C7F}"/>
                  </a:ext>
                </a:extLst>
              </p:cNvPr>
              <p:cNvCxnSpPr>
                <a:cxnSpLocks/>
              </p:cNvCxnSpPr>
              <p:nvPr/>
            </p:nvCxnSpPr>
            <p:spPr>
              <a:xfrm flipH="1" flipV="1">
                <a:off x="1373164" y="3235397"/>
                <a:ext cx="920196" cy="1114160"/>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cxnSp>
            <p:nvCxnSpPr>
              <p:cNvPr id="47" name="直接连接符 376">
                <a:extLst>
                  <a:ext uri="{FF2B5EF4-FFF2-40B4-BE49-F238E27FC236}">
                    <a16:creationId xmlns:a16="http://schemas.microsoft.com/office/drawing/2014/main" id="{305370A9-D253-6746-BA42-68CD1090C45B}"/>
                  </a:ext>
                </a:extLst>
              </p:cNvPr>
              <p:cNvCxnSpPr>
                <a:cxnSpLocks/>
                <a:stCxn id="52" idx="0"/>
                <a:endCxn id="50" idx="4"/>
              </p:cNvCxnSpPr>
              <p:nvPr/>
            </p:nvCxnSpPr>
            <p:spPr>
              <a:xfrm flipV="1">
                <a:off x="2278349" y="3218278"/>
                <a:ext cx="302182" cy="1130387"/>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sp>
            <p:nvSpPr>
              <p:cNvPr id="48" name="椭圆 379">
                <a:extLst>
                  <a:ext uri="{FF2B5EF4-FFF2-40B4-BE49-F238E27FC236}">
                    <a16:creationId xmlns:a16="http://schemas.microsoft.com/office/drawing/2014/main" id="{84AC4483-8236-184C-80B7-FA44E6C02CC6}"/>
                  </a:ext>
                </a:extLst>
              </p:cNvPr>
              <p:cNvSpPr/>
              <p:nvPr/>
            </p:nvSpPr>
            <p:spPr>
              <a:xfrm>
                <a:off x="1326647" y="3154265"/>
                <a:ext cx="63012" cy="63011"/>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380">
                <a:extLst>
                  <a:ext uri="{FF2B5EF4-FFF2-40B4-BE49-F238E27FC236}">
                    <a16:creationId xmlns:a16="http://schemas.microsoft.com/office/drawing/2014/main" id="{0E08B39A-D56A-CA4D-B3D0-06E3CAC1518B}"/>
                  </a:ext>
                </a:extLst>
              </p:cNvPr>
              <p:cNvSpPr/>
              <p:nvPr/>
            </p:nvSpPr>
            <p:spPr>
              <a:xfrm>
                <a:off x="1939782" y="3153015"/>
                <a:ext cx="63012" cy="63011"/>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381">
                <a:extLst>
                  <a:ext uri="{FF2B5EF4-FFF2-40B4-BE49-F238E27FC236}">
                    <a16:creationId xmlns:a16="http://schemas.microsoft.com/office/drawing/2014/main" id="{D931EC37-629D-4848-A711-F33F4AFABA9C}"/>
                  </a:ext>
                </a:extLst>
              </p:cNvPr>
              <p:cNvSpPr/>
              <p:nvPr/>
            </p:nvSpPr>
            <p:spPr>
              <a:xfrm>
                <a:off x="2549026" y="3155267"/>
                <a:ext cx="63012" cy="63011"/>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382">
                <a:extLst>
                  <a:ext uri="{FF2B5EF4-FFF2-40B4-BE49-F238E27FC236}">
                    <a16:creationId xmlns:a16="http://schemas.microsoft.com/office/drawing/2014/main" id="{94A46159-11FC-E544-9BB5-75CC3A3E5F62}"/>
                  </a:ext>
                </a:extLst>
              </p:cNvPr>
              <p:cNvSpPr/>
              <p:nvPr/>
            </p:nvSpPr>
            <p:spPr>
              <a:xfrm>
                <a:off x="1583040" y="4347474"/>
                <a:ext cx="63012" cy="63011"/>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383">
                <a:extLst>
                  <a:ext uri="{FF2B5EF4-FFF2-40B4-BE49-F238E27FC236}">
                    <a16:creationId xmlns:a16="http://schemas.microsoft.com/office/drawing/2014/main" id="{5F3D27B0-10EF-BE40-ADAD-D08830474214}"/>
                  </a:ext>
                </a:extLst>
              </p:cNvPr>
              <p:cNvSpPr/>
              <p:nvPr/>
            </p:nvSpPr>
            <p:spPr>
              <a:xfrm>
                <a:off x="2246843" y="4348665"/>
                <a:ext cx="63012" cy="63011"/>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384">
                <a:extLst>
                  <a:ext uri="{FF2B5EF4-FFF2-40B4-BE49-F238E27FC236}">
                    <a16:creationId xmlns:a16="http://schemas.microsoft.com/office/drawing/2014/main" id="{7E746261-3DF4-9A44-9400-B70E73659F45}"/>
                  </a:ext>
                </a:extLst>
              </p:cNvPr>
              <p:cNvSpPr/>
              <p:nvPr/>
            </p:nvSpPr>
            <p:spPr>
              <a:xfrm>
                <a:off x="2875080" y="4347474"/>
                <a:ext cx="63012" cy="63011"/>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385">
                <a:extLst>
                  <a:ext uri="{FF2B5EF4-FFF2-40B4-BE49-F238E27FC236}">
                    <a16:creationId xmlns:a16="http://schemas.microsoft.com/office/drawing/2014/main" id="{CA3BFA42-DF69-C040-A215-529F7A1EE573}"/>
                  </a:ext>
                </a:extLst>
              </p:cNvPr>
              <p:cNvSpPr/>
              <p:nvPr/>
            </p:nvSpPr>
            <p:spPr>
              <a:xfrm>
                <a:off x="3534808" y="4348095"/>
                <a:ext cx="63012" cy="63011"/>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386">
                <a:extLst>
                  <a:ext uri="{FF2B5EF4-FFF2-40B4-BE49-F238E27FC236}">
                    <a16:creationId xmlns:a16="http://schemas.microsoft.com/office/drawing/2014/main" id="{A99E8CA8-7DEE-FE42-961A-4FF1979AEC60}"/>
                  </a:ext>
                </a:extLst>
              </p:cNvPr>
              <p:cNvSpPr/>
              <p:nvPr/>
            </p:nvSpPr>
            <p:spPr>
              <a:xfrm>
                <a:off x="947545" y="4347474"/>
                <a:ext cx="63012" cy="63011"/>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387">
                <a:extLst>
                  <a:ext uri="{FF2B5EF4-FFF2-40B4-BE49-F238E27FC236}">
                    <a16:creationId xmlns:a16="http://schemas.microsoft.com/office/drawing/2014/main" id="{AB74411B-7060-D246-9C34-A95A89073727}"/>
                  </a:ext>
                </a:extLst>
              </p:cNvPr>
              <p:cNvSpPr/>
              <p:nvPr/>
            </p:nvSpPr>
            <p:spPr>
              <a:xfrm>
                <a:off x="3191968" y="3153798"/>
                <a:ext cx="63012" cy="63011"/>
              </a:xfrm>
              <a:prstGeom prst="ellipse">
                <a:avLst/>
              </a:prstGeom>
              <a:solidFill>
                <a:srgbClr val="153B71"/>
              </a:solidFill>
              <a:ln>
                <a:solidFill>
                  <a:srgbClr val="153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文本框 389">
                <a:extLst>
                  <a:ext uri="{FF2B5EF4-FFF2-40B4-BE49-F238E27FC236}">
                    <a16:creationId xmlns:a16="http://schemas.microsoft.com/office/drawing/2014/main" id="{4BDF0343-EE96-794C-84B7-7AB7339709A7}"/>
                  </a:ext>
                </a:extLst>
              </p:cNvPr>
              <p:cNvSpPr txBox="1"/>
              <p:nvPr/>
            </p:nvSpPr>
            <p:spPr>
              <a:xfrm>
                <a:off x="2439177" y="4852313"/>
                <a:ext cx="916943" cy="323165"/>
              </a:xfrm>
              <a:prstGeom prst="rect">
                <a:avLst/>
              </a:prstGeom>
              <a:noFill/>
              <a:ln>
                <a:noFill/>
              </a:ln>
            </p:spPr>
            <p:txBody>
              <a:bodyPr wrap="square" rtlCol="0">
                <a:spAutoFit/>
              </a:bodyPr>
              <a:lstStyle/>
              <a:p>
                <a:pPr algn="ctr"/>
                <a:r>
                  <a:rPr lang="en-US" altLang="zh-CN" sz="1500" dirty="0">
                    <a:latin typeface="Times New Roman" panose="02020603050405020304" pitchFamily="18" charset="0"/>
                    <a:cs typeface="Times New Roman" panose="02020603050405020304" pitchFamily="18" charset="0"/>
                  </a:rPr>
                  <a:t>X-Men</a:t>
                </a:r>
                <a:endParaRPr lang="zh-CN" altLang="en-US" sz="1500" dirty="0">
                  <a:latin typeface="Times New Roman" panose="02020603050405020304" pitchFamily="18" charset="0"/>
                  <a:cs typeface="Times New Roman" panose="02020603050405020304" pitchFamily="18" charset="0"/>
                </a:endParaRPr>
              </a:p>
            </p:txBody>
          </p:sp>
          <p:sp>
            <p:nvSpPr>
              <p:cNvPr id="58" name="文本框 390">
                <a:extLst>
                  <a:ext uri="{FF2B5EF4-FFF2-40B4-BE49-F238E27FC236}">
                    <a16:creationId xmlns:a16="http://schemas.microsoft.com/office/drawing/2014/main" id="{36073D80-2D83-CC41-A74B-662FBCE3F761}"/>
                  </a:ext>
                </a:extLst>
              </p:cNvPr>
              <p:cNvSpPr txBox="1"/>
              <p:nvPr/>
            </p:nvSpPr>
            <p:spPr>
              <a:xfrm>
                <a:off x="632654" y="4853038"/>
                <a:ext cx="669220" cy="323165"/>
              </a:xfrm>
              <a:prstGeom prst="rect">
                <a:avLst/>
              </a:prstGeom>
              <a:noFill/>
              <a:ln>
                <a:noFill/>
              </a:ln>
            </p:spPr>
            <p:txBody>
              <a:bodyPr wrap="square" rtlCol="0">
                <a:spAutoFit/>
              </a:bodyPr>
              <a:lstStyle/>
              <a:p>
                <a:pPr algn="ctr"/>
                <a:r>
                  <a:rPr lang="en-US" altLang="zh-CN" sz="1500" dirty="0">
                    <a:latin typeface="Times New Roman" panose="02020603050405020304" pitchFamily="18" charset="0"/>
                    <a:cs typeface="Times New Roman" panose="02020603050405020304" pitchFamily="18" charset="0"/>
                  </a:rPr>
                  <a:t>Alien</a:t>
                </a:r>
                <a:endParaRPr lang="zh-CN" altLang="en-US" sz="1500" dirty="0">
                  <a:latin typeface="Times New Roman" panose="02020603050405020304" pitchFamily="18" charset="0"/>
                  <a:cs typeface="Times New Roman" panose="02020603050405020304" pitchFamily="18" charset="0"/>
                </a:endParaRPr>
              </a:p>
            </p:txBody>
          </p:sp>
          <p:sp>
            <p:nvSpPr>
              <p:cNvPr id="59" name="文本框 391">
                <a:extLst>
                  <a:ext uri="{FF2B5EF4-FFF2-40B4-BE49-F238E27FC236}">
                    <a16:creationId xmlns:a16="http://schemas.microsoft.com/office/drawing/2014/main" id="{90C6F18F-8F44-9F4D-A13A-9EEF5B4E11B0}"/>
                  </a:ext>
                </a:extLst>
              </p:cNvPr>
              <p:cNvSpPr txBox="1"/>
              <p:nvPr/>
            </p:nvSpPr>
            <p:spPr>
              <a:xfrm>
                <a:off x="1951390" y="4852799"/>
                <a:ext cx="669220" cy="323165"/>
              </a:xfrm>
              <a:prstGeom prst="rect">
                <a:avLst/>
              </a:prstGeom>
              <a:noFill/>
              <a:ln>
                <a:noFill/>
              </a:ln>
            </p:spPr>
            <p:txBody>
              <a:bodyPr wrap="square" rtlCol="0">
                <a:spAutoFit/>
              </a:bodyPr>
              <a:lstStyle/>
              <a:p>
                <a:pPr algn="ctr"/>
                <a:r>
                  <a:rPr lang="en-US" altLang="zh-CN" sz="1500" dirty="0">
                    <a:latin typeface="Times New Roman" panose="02020603050405020304" pitchFamily="18" charset="0"/>
                    <a:cs typeface="Times New Roman" panose="02020603050405020304" pitchFamily="18" charset="0"/>
                  </a:rPr>
                  <a:t>A.I.</a:t>
                </a:r>
                <a:endParaRPr lang="zh-CN" altLang="en-US" sz="1500" dirty="0">
                  <a:latin typeface="Times New Roman" panose="02020603050405020304" pitchFamily="18" charset="0"/>
                  <a:cs typeface="Times New Roman" panose="02020603050405020304" pitchFamily="18" charset="0"/>
                </a:endParaRPr>
              </a:p>
            </p:txBody>
          </p:sp>
          <p:pic>
            <p:nvPicPr>
              <p:cNvPr id="60" name="图形 392">
                <a:extLst>
                  <a:ext uri="{FF2B5EF4-FFF2-40B4-BE49-F238E27FC236}">
                    <a16:creationId xmlns:a16="http://schemas.microsoft.com/office/drawing/2014/main" id="{8CC80CE0-1819-B04B-A441-B7716928DC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13600" y="2729979"/>
                <a:ext cx="408289" cy="408289"/>
              </a:xfrm>
              <a:prstGeom prst="rect">
                <a:avLst/>
              </a:prstGeom>
            </p:spPr>
          </p:pic>
          <p:pic>
            <p:nvPicPr>
              <p:cNvPr id="61" name="图形 393">
                <a:extLst>
                  <a:ext uri="{FF2B5EF4-FFF2-40B4-BE49-F238E27FC236}">
                    <a16:creationId xmlns:a16="http://schemas.microsoft.com/office/drawing/2014/main" id="{454D76F5-CAD7-E64C-9871-5B21D5DEB7E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763683" y="2728645"/>
                <a:ext cx="408289" cy="408289"/>
              </a:xfrm>
              <a:prstGeom prst="rect">
                <a:avLst/>
              </a:prstGeom>
            </p:spPr>
          </p:pic>
          <p:pic>
            <p:nvPicPr>
              <p:cNvPr id="62" name="图形 394">
                <a:extLst>
                  <a:ext uri="{FF2B5EF4-FFF2-40B4-BE49-F238E27FC236}">
                    <a16:creationId xmlns:a16="http://schemas.microsoft.com/office/drawing/2014/main" id="{62E20C4B-A653-8941-BA97-1A81E92D45A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56320" y="2729519"/>
                <a:ext cx="410833" cy="410832"/>
              </a:xfrm>
              <a:prstGeom prst="rect">
                <a:avLst/>
              </a:prstGeom>
            </p:spPr>
          </p:pic>
          <p:sp>
            <p:nvSpPr>
              <p:cNvPr id="64" name="文本框 422">
                <a:extLst>
                  <a:ext uri="{FF2B5EF4-FFF2-40B4-BE49-F238E27FC236}">
                    <a16:creationId xmlns:a16="http://schemas.microsoft.com/office/drawing/2014/main" id="{65EFC481-0EFF-1941-9688-F50038E22A56}"/>
                  </a:ext>
                </a:extLst>
              </p:cNvPr>
              <p:cNvSpPr txBox="1"/>
              <p:nvPr/>
            </p:nvSpPr>
            <p:spPr>
              <a:xfrm>
                <a:off x="1128556" y="4852314"/>
                <a:ext cx="971979" cy="323165"/>
              </a:xfrm>
              <a:prstGeom prst="rect">
                <a:avLst/>
              </a:prstGeom>
              <a:noFill/>
              <a:ln>
                <a:noFill/>
              </a:ln>
            </p:spPr>
            <p:txBody>
              <a:bodyPr wrap="square" rtlCol="0">
                <a:spAutoFit/>
              </a:bodyPr>
              <a:lstStyle/>
              <a:p>
                <a:pPr algn="ctr"/>
                <a:r>
                  <a:rPr lang="en-US" altLang="zh-CN" sz="1500" dirty="0">
                    <a:latin typeface="Times New Roman" panose="02020603050405020304" pitchFamily="18" charset="0"/>
                    <a:cs typeface="Times New Roman" panose="02020603050405020304" pitchFamily="18" charset="0"/>
                  </a:rPr>
                  <a:t>Avatar</a:t>
                </a:r>
              </a:p>
            </p:txBody>
          </p:sp>
          <p:sp>
            <p:nvSpPr>
              <p:cNvPr id="65" name="文本框 423">
                <a:extLst>
                  <a:ext uri="{FF2B5EF4-FFF2-40B4-BE49-F238E27FC236}">
                    <a16:creationId xmlns:a16="http://schemas.microsoft.com/office/drawing/2014/main" id="{94876472-C658-C74E-842A-2488C17300E9}"/>
                  </a:ext>
                </a:extLst>
              </p:cNvPr>
              <p:cNvSpPr txBox="1"/>
              <p:nvPr/>
            </p:nvSpPr>
            <p:spPr>
              <a:xfrm>
                <a:off x="3232850" y="4839976"/>
                <a:ext cx="1195578" cy="343164"/>
              </a:xfrm>
              <a:prstGeom prst="rect">
                <a:avLst/>
              </a:prstGeom>
              <a:noFill/>
              <a:ln>
                <a:noFill/>
              </a:ln>
            </p:spPr>
            <p:txBody>
              <a:bodyPr wrap="square" rtlCol="0">
                <a:spAutoFit/>
              </a:bodyPr>
              <a:lstStyle/>
              <a:p>
                <a:r>
                  <a:rPr lang="en-US" altLang="zh-CN" sz="1500" dirty="0">
                    <a:latin typeface="Times New Roman" panose="02020603050405020304" pitchFamily="18" charset="0"/>
                    <a:cs typeface="Times New Roman" panose="02020603050405020304" pitchFamily="18" charset="0"/>
                  </a:rPr>
                  <a:t>Star Wars</a:t>
                </a:r>
                <a:endParaRPr lang="zh-CN" altLang="en-US" sz="1500" dirty="0">
                  <a:latin typeface="Times New Roman" panose="02020603050405020304" pitchFamily="18" charset="0"/>
                  <a:cs typeface="Times New Roman" panose="02020603050405020304" pitchFamily="18" charset="0"/>
                </a:endParaRPr>
              </a:p>
            </p:txBody>
          </p:sp>
          <p:cxnSp>
            <p:nvCxnSpPr>
              <p:cNvPr id="66" name="直接连接符 424">
                <a:extLst>
                  <a:ext uri="{FF2B5EF4-FFF2-40B4-BE49-F238E27FC236}">
                    <a16:creationId xmlns:a16="http://schemas.microsoft.com/office/drawing/2014/main" id="{6B5C65D9-6720-E046-AD74-80EEFF48548A}"/>
                  </a:ext>
                </a:extLst>
              </p:cNvPr>
              <p:cNvCxnSpPr>
                <a:cxnSpLocks/>
                <a:stCxn id="52" idx="0"/>
                <a:endCxn id="56" idx="4"/>
              </p:cNvCxnSpPr>
              <p:nvPr/>
            </p:nvCxnSpPr>
            <p:spPr>
              <a:xfrm flipV="1">
                <a:off x="2278349" y="3216810"/>
                <a:ext cx="945125" cy="1131856"/>
              </a:xfrm>
              <a:prstGeom prst="line">
                <a:avLst/>
              </a:prstGeom>
              <a:ln w="22225">
                <a:solidFill>
                  <a:srgbClr val="153B71"/>
                </a:solidFill>
              </a:ln>
            </p:spPr>
            <p:style>
              <a:lnRef idx="1">
                <a:schemeClr val="dk1"/>
              </a:lnRef>
              <a:fillRef idx="0">
                <a:schemeClr val="dk1"/>
              </a:fillRef>
              <a:effectRef idx="0">
                <a:schemeClr val="dk1"/>
              </a:effectRef>
              <a:fontRef idx="minor">
                <a:schemeClr val="tx1"/>
              </a:fontRef>
            </p:style>
          </p:cxnSp>
        </p:grpSp>
        <p:sp>
          <p:nvSpPr>
            <p:cNvPr id="17" name="TextBox 16">
              <a:extLst>
                <a:ext uri="{FF2B5EF4-FFF2-40B4-BE49-F238E27FC236}">
                  <a16:creationId xmlns:a16="http://schemas.microsoft.com/office/drawing/2014/main" id="{0EA7A04E-B8D7-6845-9887-3A4554F1F90D}"/>
                </a:ext>
              </a:extLst>
            </p:cNvPr>
            <p:cNvSpPr txBox="1"/>
            <p:nvPr/>
          </p:nvSpPr>
          <p:spPr>
            <a:xfrm>
              <a:off x="1491937" y="5282117"/>
              <a:ext cx="2274982" cy="369332"/>
            </a:xfrm>
            <a:prstGeom prst="rect">
              <a:avLst/>
            </a:prstGeom>
            <a:noFill/>
          </p:spPr>
          <p:txBody>
            <a:bodyPr wrap="none" rtlCol="0">
              <a:spAutoFit/>
            </a:bodyPr>
            <a:lstStyle/>
            <a:p>
              <a:r>
                <a:rPr lang="en-US" dirty="0"/>
                <a:t>User-movie Network</a:t>
              </a:r>
            </a:p>
          </p:txBody>
        </p:sp>
      </p:grpSp>
      <p:grpSp>
        <p:nvGrpSpPr>
          <p:cNvPr id="10" name="组 9"/>
          <p:cNvGrpSpPr/>
          <p:nvPr/>
        </p:nvGrpSpPr>
        <p:grpSpPr>
          <a:xfrm>
            <a:off x="4493499" y="2550009"/>
            <a:ext cx="2721014" cy="3101440"/>
            <a:chOff x="4547929" y="2550009"/>
            <a:chExt cx="2721014" cy="3101440"/>
          </a:xfrm>
        </p:grpSpPr>
        <p:pic>
          <p:nvPicPr>
            <p:cNvPr id="24" name="Image" descr="Image">
              <a:extLst>
                <a:ext uri="{FF2B5EF4-FFF2-40B4-BE49-F238E27FC236}">
                  <a16:creationId xmlns:a16="http://schemas.microsoft.com/office/drawing/2014/main" id="{69F79624-CA39-674A-97AC-57ABD9305D44}"/>
                </a:ext>
              </a:extLst>
            </p:cNvPr>
            <p:cNvPicPr>
              <a:picLocks noChangeAspect="1"/>
            </p:cNvPicPr>
            <p:nvPr/>
          </p:nvPicPr>
          <p:blipFill>
            <a:blip r:embed="rId15"/>
            <a:stretch>
              <a:fillRect/>
            </a:stretch>
          </p:blipFill>
          <p:spPr>
            <a:xfrm>
              <a:off x="4547929" y="2550009"/>
              <a:ext cx="2721014" cy="2213500"/>
            </a:xfrm>
            <a:prstGeom prst="rect">
              <a:avLst/>
            </a:prstGeom>
            <a:ln w="12700">
              <a:miter lim="400000"/>
            </a:ln>
          </p:spPr>
        </p:pic>
        <p:sp>
          <p:nvSpPr>
            <p:cNvPr id="68" name="TextBox 67">
              <a:extLst>
                <a:ext uri="{FF2B5EF4-FFF2-40B4-BE49-F238E27FC236}">
                  <a16:creationId xmlns:a16="http://schemas.microsoft.com/office/drawing/2014/main" id="{6FBA5E30-7D64-074D-B141-33E1F4FFBC6F}"/>
                </a:ext>
              </a:extLst>
            </p:cNvPr>
            <p:cNvSpPr txBox="1"/>
            <p:nvPr/>
          </p:nvSpPr>
          <p:spPr>
            <a:xfrm>
              <a:off x="4565760" y="5282117"/>
              <a:ext cx="2685351" cy="369332"/>
            </a:xfrm>
            <a:prstGeom prst="rect">
              <a:avLst/>
            </a:prstGeom>
            <a:noFill/>
          </p:spPr>
          <p:txBody>
            <a:bodyPr wrap="none" rtlCol="0">
              <a:spAutoFit/>
            </a:bodyPr>
            <a:lstStyle/>
            <a:p>
              <a:r>
                <a:rPr lang="en-US" dirty="0"/>
                <a:t>People-location Network</a:t>
              </a:r>
            </a:p>
          </p:txBody>
        </p:sp>
      </p:grpSp>
      <p:sp>
        <p:nvSpPr>
          <p:cNvPr id="67" name="object 3"/>
          <p:cNvSpPr txBox="1"/>
          <p:nvPr/>
        </p:nvSpPr>
        <p:spPr>
          <a:xfrm>
            <a:off x="1030973" y="1079371"/>
            <a:ext cx="9970584" cy="786754"/>
          </a:xfrm>
          <a:prstGeom prst="rect">
            <a:avLst/>
          </a:prstGeom>
        </p:spPr>
        <p:txBody>
          <a:bodyPr vert="horz" wrap="square" lIns="0" tIns="108585" rIns="0" bIns="0" rtlCol="0">
            <a:spAutoFit/>
          </a:bodyPr>
          <a:lstStyle/>
          <a:p>
            <a:pPr marL="12700">
              <a:spcBef>
                <a:spcPts val="855"/>
              </a:spcBef>
              <a:buClr>
                <a:srgbClr val="002B91"/>
              </a:buClr>
              <a:buSzPct val="80000"/>
              <a:tabLst>
                <a:tab pos="332105" algn="l"/>
                <a:tab pos="332740" algn="l"/>
              </a:tabLst>
            </a:pPr>
            <a:r>
              <a:rPr lang="en-US" altLang="zh-CN" sz="2200" spc="-10" dirty="0">
                <a:cs typeface="Calibri"/>
              </a:rPr>
              <a:t>Bipartite</a:t>
            </a:r>
            <a:r>
              <a:rPr lang="en-US" altLang="zh-CN" sz="2200" spc="-15" dirty="0">
                <a:cs typeface="Calibri"/>
              </a:rPr>
              <a:t> </a:t>
            </a:r>
            <a:r>
              <a:rPr lang="en-US" altLang="zh-CN" sz="2200" spc="-20" dirty="0">
                <a:cs typeface="Calibri"/>
              </a:rPr>
              <a:t>graph</a:t>
            </a:r>
            <a:r>
              <a:rPr lang="en-US" altLang="zh-CN" sz="2200" dirty="0">
                <a:cs typeface="Calibri"/>
              </a:rPr>
              <a:t> </a:t>
            </a:r>
            <a:r>
              <a:rPr lang="en-US" altLang="zh-CN" sz="2200" dirty="0"/>
              <a:t>serves as a useful data model when modelling relationships between</a:t>
            </a:r>
            <a:r>
              <a:rPr lang="en-US" altLang="zh-CN" sz="2200" b="1" dirty="0"/>
              <a:t> </a:t>
            </a:r>
            <a:r>
              <a:rPr lang="en-US" altLang="zh-CN" sz="2200" b="1" dirty="0">
                <a:solidFill>
                  <a:srgbClr val="E66C7D"/>
                </a:solidFill>
              </a:rPr>
              <a:t>two different types of entities</a:t>
            </a:r>
            <a:r>
              <a:rPr lang="en-US" altLang="zh-CN" sz="2200" dirty="0"/>
              <a:t>. </a:t>
            </a:r>
          </a:p>
        </p:txBody>
      </p:sp>
      <p:grpSp>
        <p:nvGrpSpPr>
          <p:cNvPr id="11" name="组 10"/>
          <p:cNvGrpSpPr/>
          <p:nvPr/>
        </p:nvGrpSpPr>
        <p:grpSpPr>
          <a:xfrm>
            <a:off x="7327498" y="2431135"/>
            <a:ext cx="4225070" cy="3220314"/>
            <a:chOff x="7327498" y="2431135"/>
            <a:chExt cx="4225070" cy="3220314"/>
          </a:xfrm>
        </p:grpSpPr>
        <p:sp>
          <p:nvSpPr>
            <p:cNvPr id="18" name="TextBox 17">
              <a:extLst>
                <a:ext uri="{FF2B5EF4-FFF2-40B4-BE49-F238E27FC236}">
                  <a16:creationId xmlns:a16="http://schemas.microsoft.com/office/drawing/2014/main" id="{4D8130D5-11EE-AA44-9F47-D78C041C8689}"/>
                </a:ext>
              </a:extLst>
            </p:cNvPr>
            <p:cNvSpPr txBox="1"/>
            <p:nvPr/>
          </p:nvSpPr>
          <p:spPr>
            <a:xfrm>
              <a:off x="7756241" y="5282117"/>
              <a:ext cx="3057247" cy="369332"/>
            </a:xfrm>
            <a:prstGeom prst="rect">
              <a:avLst/>
            </a:prstGeom>
            <a:noFill/>
          </p:spPr>
          <p:txBody>
            <a:bodyPr wrap="none" rtlCol="0">
              <a:spAutoFit/>
            </a:bodyPr>
            <a:lstStyle/>
            <a:p>
              <a:r>
                <a:rPr lang="en-US" dirty="0"/>
                <a:t>Customer-product Network</a:t>
              </a:r>
            </a:p>
          </p:txBody>
        </p:sp>
        <p:grpSp>
          <p:nvGrpSpPr>
            <p:cNvPr id="112" name="组 111"/>
            <p:cNvGrpSpPr/>
            <p:nvPr/>
          </p:nvGrpSpPr>
          <p:grpSpPr>
            <a:xfrm>
              <a:off x="7327498" y="2431135"/>
              <a:ext cx="4225070" cy="2180697"/>
              <a:chOff x="377691" y="2405460"/>
              <a:chExt cx="7262214" cy="3748266"/>
            </a:xfrm>
          </p:grpSpPr>
          <p:cxnSp>
            <p:nvCxnSpPr>
              <p:cNvPr id="113" name="直接连接符 11">
                <a:extLst>
                  <a:ext uri="{FF2B5EF4-FFF2-40B4-BE49-F238E27FC236}">
                    <a16:creationId xmlns:a16="http://schemas.microsoft.com/office/drawing/2014/main" id="{CDC43CAB-5B8F-4B27-94C6-926673320FBC}"/>
                  </a:ext>
                </a:extLst>
              </p:cNvPr>
              <p:cNvCxnSpPr>
                <a:cxnSpLocks/>
              </p:cNvCxnSpPr>
              <p:nvPr/>
            </p:nvCxnSpPr>
            <p:spPr>
              <a:xfrm flipV="1">
                <a:off x="2276633" y="3689963"/>
                <a:ext cx="2179263" cy="1345573"/>
              </a:xfrm>
              <a:prstGeom prst="line">
                <a:avLst/>
              </a:prstGeom>
              <a:ln w="11176">
                <a:solidFill>
                  <a:srgbClr val="000000"/>
                </a:solidFill>
              </a:ln>
            </p:spPr>
            <p:style>
              <a:lnRef idx="1">
                <a:schemeClr val="dk1"/>
              </a:lnRef>
              <a:fillRef idx="0">
                <a:schemeClr val="dk1"/>
              </a:fillRef>
              <a:effectRef idx="0">
                <a:schemeClr val="dk1"/>
              </a:effectRef>
              <a:fontRef idx="minor">
                <a:schemeClr val="tx1"/>
              </a:fontRef>
            </p:style>
          </p:cxnSp>
          <p:cxnSp>
            <p:nvCxnSpPr>
              <p:cNvPr id="114" name="直接连接符 12">
                <a:extLst>
                  <a:ext uri="{FF2B5EF4-FFF2-40B4-BE49-F238E27FC236}">
                    <a16:creationId xmlns:a16="http://schemas.microsoft.com/office/drawing/2014/main" id="{7628B1FA-AFD8-42CA-ABF8-44BD60394D43}"/>
                  </a:ext>
                </a:extLst>
              </p:cNvPr>
              <p:cNvCxnSpPr>
                <a:cxnSpLocks/>
              </p:cNvCxnSpPr>
              <p:nvPr/>
            </p:nvCxnSpPr>
            <p:spPr>
              <a:xfrm flipV="1">
                <a:off x="3742089" y="3689963"/>
                <a:ext cx="2153807" cy="1354076"/>
              </a:xfrm>
              <a:prstGeom prst="line">
                <a:avLst/>
              </a:prstGeom>
              <a:ln w="11176">
                <a:solidFill>
                  <a:srgbClr val="000000"/>
                </a:solidFill>
              </a:ln>
            </p:spPr>
            <p:style>
              <a:lnRef idx="1">
                <a:schemeClr val="dk1"/>
              </a:lnRef>
              <a:fillRef idx="0">
                <a:schemeClr val="dk1"/>
              </a:fillRef>
              <a:effectRef idx="0">
                <a:schemeClr val="dk1"/>
              </a:effectRef>
              <a:fontRef idx="minor">
                <a:schemeClr val="tx1"/>
              </a:fontRef>
            </p:style>
          </p:cxnSp>
          <p:cxnSp>
            <p:nvCxnSpPr>
              <p:cNvPr id="115" name="直接连接符 14">
                <a:extLst>
                  <a:ext uri="{FF2B5EF4-FFF2-40B4-BE49-F238E27FC236}">
                    <a16:creationId xmlns:a16="http://schemas.microsoft.com/office/drawing/2014/main" id="{D3A90C57-EAAA-4823-A74B-D4B3DC7B4EE4}"/>
                  </a:ext>
                </a:extLst>
              </p:cNvPr>
              <p:cNvCxnSpPr>
                <a:cxnSpLocks/>
              </p:cNvCxnSpPr>
              <p:nvPr/>
            </p:nvCxnSpPr>
            <p:spPr>
              <a:xfrm flipH="1" flipV="1">
                <a:off x="5895896" y="3689963"/>
                <a:ext cx="700737" cy="1343532"/>
              </a:xfrm>
              <a:prstGeom prst="line">
                <a:avLst/>
              </a:prstGeom>
              <a:ln w="11176">
                <a:solidFill>
                  <a:srgbClr val="000000"/>
                </a:solidFill>
              </a:ln>
            </p:spPr>
            <p:style>
              <a:lnRef idx="1">
                <a:schemeClr val="dk1"/>
              </a:lnRef>
              <a:fillRef idx="0">
                <a:schemeClr val="dk1"/>
              </a:fillRef>
              <a:effectRef idx="0">
                <a:schemeClr val="dk1"/>
              </a:effectRef>
              <a:fontRef idx="minor">
                <a:schemeClr val="tx1"/>
              </a:fontRef>
            </p:style>
          </p:cxnSp>
          <p:cxnSp>
            <p:nvCxnSpPr>
              <p:cNvPr id="116" name="直接连接符 15">
                <a:extLst>
                  <a:ext uri="{FF2B5EF4-FFF2-40B4-BE49-F238E27FC236}">
                    <a16:creationId xmlns:a16="http://schemas.microsoft.com/office/drawing/2014/main" id="{B96EF205-62AE-461D-B971-8154369C1EEB}"/>
                  </a:ext>
                </a:extLst>
              </p:cNvPr>
              <p:cNvCxnSpPr>
                <a:cxnSpLocks/>
              </p:cNvCxnSpPr>
              <p:nvPr/>
            </p:nvCxnSpPr>
            <p:spPr>
              <a:xfrm flipV="1">
                <a:off x="3742089" y="3689963"/>
                <a:ext cx="713807" cy="1354076"/>
              </a:xfrm>
              <a:prstGeom prst="line">
                <a:avLst/>
              </a:prstGeom>
              <a:ln w="11176">
                <a:solidFill>
                  <a:srgbClr val="000000"/>
                </a:solidFill>
              </a:ln>
            </p:spPr>
            <p:style>
              <a:lnRef idx="1">
                <a:schemeClr val="dk1"/>
              </a:lnRef>
              <a:fillRef idx="0">
                <a:schemeClr val="dk1"/>
              </a:fillRef>
              <a:effectRef idx="0">
                <a:schemeClr val="dk1"/>
              </a:effectRef>
              <a:fontRef idx="minor">
                <a:schemeClr val="tx1"/>
              </a:fontRef>
            </p:style>
          </p:cxnSp>
          <p:cxnSp>
            <p:nvCxnSpPr>
              <p:cNvPr id="117" name="直接连接符 16">
                <a:extLst>
                  <a:ext uri="{FF2B5EF4-FFF2-40B4-BE49-F238E27FC236}">
                    <a16:creationId xmlns:a16="http://schemas.microsoft.com/office/drawing/2014/main" id="{C78FD67D-D447-447E-9D7C-7CDCBF718D06}"/>
                  </a:ext>
                </a:extLst>
              </p:cNvPr>
              <p:cNvCxnSpPr>
                <a:cxnSpLocks/>
              </p:cNvCxnSpPr>
              <p:nvPr/>
            </p:nvCxnSpPr>
            <p:spPr>
              <a:xfrm flipV="1">
                <a:off x="836633" y="3689963"/>
                <a:ext cx="2204719" cy="1343532"/>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cxnSp>
            <p:nvCxnSpPr>
              <p:cNvPr id="118" name="直接连接符 17">
                <a:extLst>
                  <a:ext uri="{FF2B5EF4-FFF2-40B4-BE49-F238E27FC236}">
                    <a16:creationId xmlns:a16="http://schemas.microsoft.com/office/drawing/2014/main" id="{F644E3D0-9CA5-4A9C-9490-3B32B18BB513}"/>
                  </a:ext>
                </a:extLst>
              </p:cNvPr>
              <p:cNvCxnSpPr>
                <a:cxnSpLocks/>
                <a:stCxn id="139" idx="0"/>
                <a:endCxn id="135" idx="4"/>
              </p:cNvCxnSpPr>
              <p:nvPr/>
            </p:nvCxnSpPr>
            <p:spPr>
              <a:xfrm flipV="1">
                <a:off x="836633" y="3700878"/>
                <a:ext cx="755636" cy="1332617"/>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cxnSp>
            <p:nvCxnSpPr>
              <p:cNvPr id="119" name="直接连接符 18">
                <a:extLst>
                  <a:ext uri="{FF2B5EF4-FFF2-40B4-BE49-F238E27FC236}">
                    <a16:creationId xmlns:a16="http://schemas.microsoft.com/office/drawing/2014/main" id="{5859B60F-E7C9-4FCA-BEA3-4285AD3920F7}"/>
                  </a:ext>
                </a:extLst>
              </p:cNvPr>
              <p:cNvCxnSpPr>
                <a:cxnSpLocks/>
              </p:cNvCxnSpPr>
              <p:nvPr/>
            </p:nvCxnSpPr>
            <p:spPr>
              <a:xfrm flipH="1" flipV="1">
                <a:off x="4455896" y="3689963"/>
                <a:ext cx="726193" cy="1406052"/>
              </a:xfrm>
              <a:prstGeom prst="line">
                <a:avLst/>
              </a:prstGeom>
              <a:ln w="11176">
                <a:solidFill>
                  <a:srgbClr val="000000"/>
                </a:solidFill>
              </a:ln>
            </p:spPr>
            <p:style>
              <a:lnRef idx="1">
                <a:schemeClr val="dk1"/>
              </a:lnRef>
              <a:fillRef idx="0">
                <a:schemeClr val="dk1"/>
              </a:fillRef>
              <a:effectRef idx="0">
                <a:schemeClr val="dk1"/>
              </a:effectRef>
              <a:fontRef idx="minor">
                <a:schemeClr val="tx1"/>
              </a:fontRef>
            </p:style>
          </p:cxnSp>
          <p:cxnSp>
            <p:nvCxnSpPr>
              <p:cNvPr id="120" name="直接连接符 19">
                <a:extLst>
                  <a:ext uri="{FF2B5EF4-FFF2-40B4-BE49-F238E27FC236}">
                    <a16:creationId xmlns:a16="http://schemas.microsoft.com/office/drawing/2014/main" id="{607A6691-D9A4-4800-B3D9-A00D464B18B8}"/>
                  </a:ext>
                </a:extLst>
              </p:cNvPr>
              <p:cNvCxnSpPr>
                <a:cxnSpLocks/>
                <a:stCxn id="140" idx="7"/>
                <a:endCxn id="135" idx="4"/>
              </p:cNvCxnSpPr>
              <p:nvPr/>
            </p:nvCxnSpPr>
            <p:spPr>
              <a:xfrm flipH="1" flipV="1">
                <a:off x="1592269" y="3700878"/>
                <a:ext cx="709819" cy="1345203"/>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cxnSp>
            <p:nvCxnSpPr>
              <p:cNvPr id="121" name="直接连接符 20">
                <a:extLst>
                  <a:ext uri="{FF2B5EF4-FFF2-40B4-BE49-F238E27FC236}">
                    <a16:creationId xmlns:a16="http://schemas.microsoft.com/office/drawing/2014/main" id="{33251039-6894-4FA8-A659-903A0747E817}"/>
                  </a:ext>
                </a:extLst>
              </p:cNvPr>
              <p:cNvCxnSpPr>
                <a:cxnSpLocks/>
              </p:cNvCxnSpPr>
              <p:nvPr/>
            </p:nvCxnSpPr>
            <p:spPr>
              <a:xfrm flipV="1">
                <a:off x="2276633" y="3689963"/>
                <a:ext cx="764719" cy="1345573"/>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cxnSp>
            <p:nvCxnSpPr>
              <p:cNvPr id="122" name="直接连接符 21">
                <a:extLst>
                  <a:ext uri="{FF2B5EF4-FFF2-40B4-BE49-F238E27FC236}">
                    <a16:creationId xmlns:a16="http://schemas.microsoft.com/office/drawing/2014/main" id="{FAAB39FF-720D-4110-A8E9-0CAC029B00B1}"/>
                  </a:ext>
                </a:extLst>
              </p:cNvPr>
              <p:cNvCxnSpPr>
                <a:cxnSpLocks/>
              </p:cNvCxnSpPr>
              <p:nvPr/>
            </p:nvCxnSpPr>
            <p:spPr>
              <a:xfrm flipV="1">
                <a:off x="862089" y="3689963"/>
                <a:ext cx="3593807" cy="1354076"/>
              </a:xfrm>
              <a:prstGeom prst="line">
                <a:avLst/>
              </a:prstGeom>
              <a:ln w="11176">
                <a:solidFill>
                  <a:srgbClr val="000000"/>
                </a:solidFill>
              </a:ln>
            </p:spPr>
            <p:style>
              <a:lnRef idx="1">
                <a:schemeClr val="dk1"/>
              </a:lnRef>
              <a:fillRef idx="0">
                <a:schemeClr val="dk1"/>
              </a:fillRef>
              <a:effectRef idx="0">
                <a:schemeClr val="dk1"/>
              </a:effectRef>
              <a:fontRef idx="minor">
                <a:schemeClr val="tx1"/>
              </a:fontRef>
            </p:style>
          </p:cxnSp>
          <p:pic>
            <p:nvPicPr>
              <p:cNvPr id="123" name="图形 124">
                <a:extLst>
                  <a:ext uri="{FF2B5EF4-FFF2-40B4-BE49-F238E27FC236}">
                    <a16:creationId xmlns:a16="http://schemas.microsoft.com/office/drawing/2014/main" id="{396F14E0-63B7-4CD6-83F1-F1C7600BF8D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271128" y="2915804"/>
                <a:ext cx="627048" cy="623928"/>
              </a:xfrm>
              <a:prstGeom prst="rect">
                <a:avLst/>
              </a:prstGeom>
            </p:spPr>
          </p:pic>
          <p:pic>
            <p:nvPicPr>
              <p:cNvPr id="124" name="图形 23">
                <a:extLst>
                  <a:ext uri="{FF2B5EF4-FFF2-40B4-BE49-F238E27FC236}">
                    <a16:creationId xmlns:a16="http://schemas.microsoft.com/office/drawing/2014/main" id="{851BCA3D-C4F0-48CE-B1A3-05B28A27435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85675" y="5196469"/>
                <a:ext cx="501915" cy="501915"/>
              </a:xfrm>
              <a:prstGeom prst="rect">
                <a:avLst/>
              </a:prstGeom>
            </p:spPr>
          </p:pic>
          <p:sp>
            <p:nvSpPr>
              <p:cNvPr id="125" name="文本框 124">
                <a:extLst>
                  <a:ext uri="{FF2B5EF4-FFF2-40B4-BE49-F238E27FC236}">
                    <a16:creationId xmlns:a16="http://schemas.microsoft.com/office/drawing/2014/main" id="{56A9627C-AF96-4905-9371-988A700817C6}"/>
                  </a:ext>
                </a:extLst>
              </p:cNvPr>
              <p:cNvSpPr txBox="1"/>
              <p:nvPr/>
            </p:nvSpPr>
            <p:spPr>
              <a:xfrm>
                <a:off x="601022" y="2418656"/>
                <a:ext cx="1986670" cy="408652"/>
              </a:xfrm>
              <a:prstGeom prst="rect">
                <a:avLst/>
              </a:prstGeom>
              <a:noFill/>
              <a:ln>
                <a:noFill/>
              </a:ln>
            </p:spPr>
            <p:txBody>
              <a:bodyPr wrap="square" rtlCol="0">
                <a:spAutoFit/>
              </a:bodyPr>
              <a:lstStyle/>
              <a:p>
                <a:pPr algn="ctr"/>
                <a:r>
                  <a:rPr lang="en-US" altLang="zh-CN" sz="1400" dirty="0">
                    <a:cs typeface="Times New Roman" panose="02020603050405020304" pitchFamily="18" charset="0"/>
                  </a:rPr>
                  <a:t>Adam</a:t>
                </a:r>
                <a:endParaRPr lang="zh-CN" altLang="en-US" sz="1400" dirty="0">
                  <a:cs typeface="Times New Roman" panose="02020603050405020304" pitchFamily="18" charset="0"/>
                </a:endParaRPr>
              </a:p>
            </p:txBody>
          </p:sp>
          <p:sp>
            <p:nvSpPr>
              <p:cNvPr id="126" name="文本框 125">
                <a:extLst>
                  <a:ext uri="{FF2B5EF4-FFF2-40B4-BE49-F238E27FC236}">
                    <a16:creationId xmlns:a16="http://schemas.microsoft.com/office/drawing/2014/main" id="{4589EE5C-9DC5-4500-A75B-866EB93FD8E1}"/>
                  </a:ext>
                </a:extLst>
              </p:cNvPr>
              <p:cNvSpPr txBox="1"/>
              <p:nvPr/>
            </p:nvSpPr>
            <p:spPr>
              <a:xfrm>
                <a:off x="2203172" y="2405460"/>
                <a:ext cx="1660276" cy="408652"/>
              </a:xfrm>
              <a:prstGeom prst="rect">
                <a:avLst/>
              </a:prstGeom>
              <a:noFill/>
              <a:ln>
                <a:noFill/>
              </a:ln>
            </p:spPr>
            <p:txBody>
              <a:bodyPr wrap="square" rtlCol="0">
                <a:spAutoFit/>
              </a:bodyPr>
              <a:lstStyle/>
              <a:p>
                <a:pPr algn="ctr"/>
                <a:r>
                  <a:rPr lang="en-US" altLang="zh-CN" sz="1400" dirty="0">
                    <a:cs typeface="Times New Roman" panose="02020603050405020304" pitchFamily="18" charset="0"/>
                  </a:rPr>
                  <a:t>Mark</a:t>
                </a:r>
              </a:p>
            </p:txBody>
          </p:sp>
          <p:sp>
            <p:nvSpPr>
              <p:cNvPr id="127" name="文本框 126">
                <a:extLst>
                  <a:ext uri="{FF2B5EF4-FFF2-40B4-BE49-F238E27FC236}">
                    <a16:creationId xmlns:a16="http://schemas.microsoft.com/office/drawing/2014/main" id="{93257AA9-BEED-4356-B9B7-C1F4994884B0}"/>
                  </a:ext>
                </a:extLst>
              </p:cNvPr>
              <p:cNvSpPr txBox="1"/>
              <p:nvPr/>
            </p:nvSpPr>
            <p:spPr>
              <a:xfrm>
                <a:off x="3507735" y="2418657"/>
                <a:ext cx="1817912" cy="408650"/>
              </a:xfrm>
              <a:prstGeom prst="rect">
                <a:avLst/>
              </a:prstGeom>
              <a:noFill/>
              <a:ln>
                <a:noFill/>
              </a:ln>
            </p:spPr>
            <p:txBody>
              <a:bodyPr wrap="square" rtlCol="0">
                <a:spAutoFit/>
              </a:bodyPr>
              <a:lstStyle/>
              <a:p>
                <a:pPr algn="ctr"/>
                <a:r>
                  <a:rPr lang="en-US" altLang="zh-CN" sz="1400" dirty="0" err="1">
                    <a:cs typeface="Times New Roman" panose="02020603050405020304" pitchFamily="18" charset="0"/>
                  </a:rPr>
                  <a:t>Shego</a:t>
                </a:r>
                <a:endParaRPr lang="zh-CN" altLang="en-US" sz="1400" dirty="0">
                  <a:cs typeface="Times New Roman" panose="02020603050405020304" pitchFamily="18" charset="0"/>
                </a:endParaRPr>
              </a:p>
            </p:txBody>
          </p:sp>
          <p:sp>
            <p:nvSpPr>
              <p:cNvPr id="128" name="文本框 127">
                <a:extLst>
                  <a:ext uri="{FF2B5EF4-FFF2-40B4-BE49-F238E27FC236}">
                    <a16:creationId xmlns:a16="http://schemas.microsoft.com/office/drawing/2014/main" id="{356263F6-BB06-4329-83E9-B397CD7320E3}"/>
                  </a:ext>
                </a:extLst>
              </p:cNvPr>
              <p:cNvSpPr txBox="1"/>
              <p:nvPr/>
            </p:nvSpPr>
            <p:spPr>
              <a:xfrm>
                <a:off x="5422970" y="2431856"/>
                <a:ext cx="1328012" cy="408650"/>
              </a:xfrm>
              <a:prstGeom prst="rect">
                <a:avLst/>
              </a:prstGeom>
              <a:noFill/>
              <a:ln>
                <a:noFill/>
              </a:ln>
            </p:spPr>
            <p:txBody>
              <a:bodyPr wrap="square" rtlCol="0">
                <a:spAutoFit/>
              </a:bodyPr>
              <a:lstStyle/>
              <a:p>
                <a:r>
                  <a:rPr lang="en-US" altLang="zh-CN" sz="1400">
                    <a:cs typeface="Times New Roman" panose="02020603050405020304" pitchFamily="18" charset="0"/>
                  </a:rPr>
                  <a:t>Taylor</a:t>
                </a:r>
                <a:endParaRPr lang="zh-CN" altLang="en-US" sz="1400" dirty="0">
                  <a:cs typeface="Times New Roman" panose="02020603050405020304" pitchFamily="18" charset="0"/>
                </a:endParaRPr>
              </a:p>
            </p:txBody>
          </p:sp>
          <p:pic>
            <p:nvPicPr>
              <p:cNvPr id="129" name="图形 124">
                <a:extLst>
                  <a:ext uri="{FF2B5EF4-FFF2-40B4-BE49-F238E27FC236}">
                    <a16:creationId xmlns:a16="http://schemas.microsoft.com/office/drawing/2014/main" id="{4767FAA9-B9A2-4540-ACD0-43CA2A8DDBF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722212" y="2912224"/>
                <a:ext cx="627048" cy="623928"/>
              </a:xfrm>
              <a:prstGeom prst="rect">
                <a:avLst/>
              </a:prstGeom>
            </p:spPr>
          </p:pic>
          <p:pic>
            <p:nvPicPr>
              <p:cNvPr id="130" name="图形 124">
                <a:extLst>
                  <a:ext uri="{FF2B5EF4-FFF2-40B4-BE49-F238E27FC236}">
                    <a16:creationId xmlns:a16="http://schemas.microsoft.com/office/drawing/2014/main" id="{B8C85612-E099-4990-95FA-4DDFF217718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140576" y="2912224"/>
                <a:ext cx="627048" cy="623928"/>
              </a:xfrm>
              <a:prstGeom prst="rect">
                <a:avLst/>
              </a:prstGeom>
            </p:spPr>
          </p:pic>
          <p:pic>
            <p:nvPicPr>
              <p:cNvPr id="131" name="图形 124">
                <a:extLst>
                  <a:ext uri="{FF2B5EF4-FFF2-40B4-BE49-F238E27FC236}">
                    <a16:creationId xmlns:a16="http://schemas.microsoft.com/office/drawing/2014/main" id="{2EC68A16-461F-4AB6-B3C8-A71B258DB78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575032" y="2915593"/>
                <a:ext cx="627048" cy="623928"/>
              </a:xfrm>
              <a:prstGeom prst="rect">
                <a:avLst/>
              </a:prstGeom>
            </p:spPr>
          </p:pic>
          <p:pic>
            <p:nvPicPr>
              <p:cNvPr id="132" name="图形 36">
                <a:extLst>
                  <a:ext uri="{FF2B5EF4-FFF2-40B4-BE49-F238E27FC236}">
                    <a16:creationId xmlns:a16="http://schemas.microsoft.com/office/drawing/2014/main" id="{A7E9AB20-DDDD-4496-A532-9B843BC8A3F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028932" y="5196469"/>
                <a:ext cx="501915" cy="501915"/>
              </a:xfrm>
              <a:prstGeom prst="rect">
                <a:avLst/>
              </a:prstGeom>
            </p:spPr>
          </p:pic>
          <p:pic>
            <p:nvPicPr>
              <p:cNvPr id="133" name="图形 37">
                <a:extLst>
                  <a:ext uri="{FF2B5EF4-FFF2-40B4-BE49-F238E27FC236}">
                    <a16:creationId xmlns:a16="http://schemas.microsoft.com/office/drawing/2014/main" id="{0952D50D-C00B-4B56-A922-5671D6B5BB8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473724" y="5196469"/>
                <a:ext cx="501915" cy="501915"/>
              </a:xfrm>
              <a:prstGeom prst="rect">
                <a:avLst/>
              </a:prstGeom>
            </p:spPr>
          </p:pic>
          <p:pic>
            <p:nvPicPr>
              <p:cNvPr id="134" name="图形 38">
                <a:extLst>
                  <a:ext uri="{FF2B5EF4-FFF2-40B4-BE49-F238E27FC236}">
                    <a16:creationId xmlns:a16="http://schemas.microsoft.com/office/drawing/2014/main" id="{79AE9902-BB91-4BC7-9C94-C072CAE153F6}"/>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905675" y="5196469"/>
                <a:ext cx="501915" cy="501915"/>
              </a:xfrm>
              <a:prstGeom prst="rect">
                <a:avLst/>
              </a:prstGeom>
            </p:spPr>
          </p:pic>
          <p:sp>
            <p:nvSpPr>
              <p:cNvPr id="135" name="椭圆 134">
                <a:extLst>
                  <a:ext uri="{FF2B5EF4-FFF2-40B4-BE49-F238E27FC236}">
                    <a16:creationId xmlns:a16="http://schemas.microsoft.com/office/drawing/2014/main" id="{0D869422-A9C1-40DC-97AB-BA7A36ECC6EE}"/>
                  </a:ext>
                </a:extLst>
              </p:cNvPr>
              <p:cNvSpPr/>
              <p:nvPr/>
            </p:nvSpPr>
            <p:spPr>
              <a:xfrm>
                <a:off x="1556268" y="3628878"/>
                <a:ext cx="72000" cy="7200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136" name="椭圆 135">
                <a:extLst>
                  <a:ext uri="{FF2B5EF4-FFF2-40B4-BE49-F238E27FC236}">
                    <a16:creationId xmlns:a16="http://schemas.microsoft.com/office/drawing/2014/main" id="{0B965EF7-DE42-4027-919C-A19084C366C9}"/>
                  </a:ext>
                </a:extLst>
              </p:cNvPr>
              <p:cNvSpPr/>
              <p:nvPr/>
            </p:nvSpPr>
            <p:spPr>
              <a:xfrm>
                <a:off x="3005351" y="3617963"/>
                <a:ext cx="72000" cy="7200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7" name="椭圆 136">
                <a:extLst>
                  <a:ext uri="{FF2B5EF4-FFF2-40B4-BE49-F238E27FC236}">
                    <a16:creationId xmlns:a16="http://schemas.microsoft.com/office/drawing/2014/main" id="{E8CE53E3-235E-4B74-BA40-DDE833BD37E5}"/>
                  </a:ext>
                </a:extLst>
              </p:cNvPr>
              <p:cNvSpPr/>
              <p:nvPr/>
            </p:nvSpPr>
            <p:spPr>
              <a:xfrm>
                <a:off x="4419895" y="3617963"/>
                <a:ext cx="72000" cy="7200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8" name="椭圆 137">
                <a:extLst>
                  <a:ext uri="{FF2B5EF4-FFF2-40B4-BE49-F238E27FC236}">
                    <a16:creationId xmlns:a16="http://schemas.microsoft.com/office/drawing/2014/main" id="{AA7B9E3C-158A-44E6-A825-8817E98001DA}"/>
                  </a:ext>
                </a:extLst>
              </p:cNvPr>
              <p:cNvSpPr/>
              <p:nvPr/>
            </p:nvSpPr>
            <p:spPr>
              <a:xfrm>
                <a:off x="5859895" y="3617963"/>
                <a:ext cx="72000" cy="7200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9" name="椭圆 138">
                <a:extLst>
                  <a:ext uri="{FF2B5EF4-FFF2-40B4-BE49-F238E27FC236}">
                    <a16:creationId xmlns:a16="http://schemas.microsoft.com/office/drawing/2014/main" id="{71811F59-B136-4B8E-9E41-38909DE10253}"/>
                  </a:ext>
                </a:extLst>
              </p:cNvPr>
              <p:cNvSpPr/>
              <p:nvPr/>
            </p:nvSpPr>
            <p:spPr>
              <a:xfrm>
                <a:off x="800632" y="5033495"/>
                <a:ext cx="72000" cy="7200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0" name="椭圆 139">
                <a:extLst>
                  <a:ext uri="{FF2B5EF4-FFF2-40B4-BE49-F238E27FC236}">
                    <a16:creationId xmlns:a16="http://schemas.microsoft.com/office/drawing/2014/main" id="{11001261-127B-445E-8526-E0FEDC5E993D}"/>
                  </a:ext>
                </a:extLst>
              </p:cNvPr>
              <p:cNvSpPr/>
              <p:nvPr/>
            </p:nvSpPr>
            <p:spPr>
              <a:xfrm>
                <a:off x="2240632" y="5035536"/>
                <a:ext cx="72000" cy="7200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1" name="椭圆 140">
                <a:extLst>
                  <a:ext uri="{FF2B5EF4-FFF2-40B4-BE49-F238E27FC236}">
                    <a16:creationId xmlns:a16="http://schemas.microsoft.com/office/drawing/2014/main" id="{E6D080BB-EB52-4E27-B82E-4CE8BE9BB7D9}"/>
                  </a:ext>
                </a:extLst>
              </p:cNvPr>
              <p:cNvSpPr/>
              <p:nvPr/>
            </p:nvSpPr>
            <p:spPr>
              <a:xfrm>
                <a:off x="3680632" y="5033495"/>
                <a:ext cx="72000" cy="7200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2" name="椭圆 141">
                <a:extLst>
                  <a:ext uri="{FF2B5EF4-FFF2-40B4-BE49-F238E27FC236}">
                    <a16:creationId xmlns:a16="http://schemas.microsoft.com/office/drawing/2014/main" id="{7466D670-02E6-4ACE-B995-7CF05CB223E9}"/>
                  </a:ext>
                </a:extLst>
              </p:cNvPr>
              <p:cNvSpPr/>
              <p:nvPr/>
            </p:nvSpPr>
            <p:spPr>
              <a:xfrm>
                <a:off x="5120632" y="5034559"/>
                <a:ext cx="72000" cy="7200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3" name="椭圆 142">
                <a:extLst>
                  <a:ext uri="{FF2B5EF4-FFF2-40B4-BE49-F238E27FC236}">
                    <a16:creationId xmlns:a16="http://schemas.microsoft.com/office/drawing/2014/main" id="{FBDB270D-F693-4A7D-9461-C7DCA241077F}"/>
                  </a:ext>
                </a:extLst>
              </p:cNvPr>
              <p:cNvSpPr/>
              <p:nvPr/>
            </p:nvSpPr>
            <p:spPr>
              <a:xfrm>
                <a:off x="6560632" y="5033495"/>
                <a:ext cx="72000" cy="7200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144" name="图形 48">
                <a:extLst>
                  <a:ext uri="{FF2B5EF4-FFF2-40B4-BE49-F238E27FC236}">
                    <a16:creationId xmlns:a16="http://schemas.microsoft.com/office/drawing/2014/main" id="{AA8E1FC9-6185-4C2A-9C7E-EB6F6DBDA39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345675" y="5196469"/>
                <a:ext cx="501915" cy="501915"/>
              </a:xfrm>
              <a:prstGeom prst="rect">
                <a:avLst/>
              </a:prstGeom>
            </p:spPr>
          </p:pic>
          <p:cxnSp>
            <p:nvCxnSpPr>
              <p:cNvPr id="145" name="直接连接符 49">
                <a:extLst>
                  <a:ext uri="{FF2B5EF4-FFF2-40B4-BE49-F238E27FC236}">
                    <a16:creationId xmlns:a16="http://schemas.microsoft.com/office/drawing/2014/main" id="{A1AA3741-5399-453B-815D-E452C1E58D0B}"/>
                  </a:ext>
                </a:extLst>
              </p:cNvPr>
              <p:cNvCxnSpPr>
                <a:cxnSpLocks/>
              </p:cNvCxnSpPr>
              <p:nvPr/>
            </p:nvCxnSpPr>
            <p:spPr>
              <a:xfrm flipV="1">
                <a:off x="5182089" y="3689963"/>
                <a:ext cx="713807" cy="1355140"/>
              </a:xfrm>
              <a:prstGeom prst="line">
                <a:avLst/>
              </a:prstGeom>
              <a:ln w="11176">
                <a:solidFill>
                  <a:srgbClr val="000000"/>
                </a:solidFill>
              </a:ln>
            </p:spPr>
            <p:style>
              <a:lnRef idx="1">
                <a:schemeClr val="dk1"/>
              </a:lnRef>
              <a:fillRef idx="0">
                <a:schemeClr val="dk1"/>
              </a:fillRef>
              <a:effectRef idx="0">
                <a:schemeClr val="dk1"/>
              </a:effectRef>
              <a:fontRef idx="minor">
                <a:schemeClr val="tx1"/>
              </a:fontRef>
            </p:style>
          </p:cxnSp>
          <p:sp>
            <p:nvSpPr>
              <p:cNvPr id="146" name="文本框 145">
                <a:extLst>
                  <a:ext uri="{FF2B5EF4-FFF2-40B4-BE49-F238E27FC236}">
                    <a16:creationId xmlns:a16="http://schemas.microsoft.com/office/drawing/2014/main" id="{4189AE98-753D-4F52-A3C5-3AE9C074BC58}"/>
                  </a:ext>
                </a:extLst>
              </p:cNvPr>
              <p:cNvSpPr txBox="1"/>
              <p:nvPr/>
            </p:nvSpPr>
            <p:spPr>
              <a:xfrm>
                <a:off x="1873739" y="5725178"/>
                <a:ext cx="1076567" cy="408650"/>
              </a:xfrm>
              <a:prstGeom prst="rect">
                <a:avLst/>
              </a:prstGeom>
              <a:noFill/>
              <a:ln>
                <a:noFill/>
              </a:ln>
            </p:spPr>
            <p:txBody>
              <a:bodyPr wrap="square" rtlCol="0">
                <a:spAutoFit/>
              </a:bodyPr>
              <a:lstStyle/>
              <a:p>
                <a:r>
                  <a:rPr lang="en-US" altLang="zh-CN" sz="1400">
                    <a:cs typeface="Times New Roman" panose="02020603050405020304" pitchFamily="18" charset="0"/>
                  </a:rPr>
                  <a:t>Doll</a:t>
                </a:r>
                <a:endParaRPr lang="zh-CN" altLang="en-US" sz="1400" dirty="0">
                  <a:cs typeface="Times New Roman" panose="02020603050405020304" pitchFamily="18" charset="0"/>
                </a:endParaRPr>
              </a:p>
            </p:txBody>
          </p:sp>
          <p:sp>
            <p:nvSpPr>
              <p:cNvPr id="147" name="文本框 146">
                <a:extLst>
                  <a:ext uri="{FF2B5EF4-FFF2-40B4-BE49-F238E27FC236}">
                    <a16:creationId xmlns:a16="http://schemas.microsoft.com/office/drawing/2014/main" id="{B026B63A-0788-4AE1-B5C9-94609CF46546}"/>
                  </a:ext>
                </a:extLst>
              </p:cNvPr>
              <p:cNvSpPr txBox="1"/>
              <p:nvPr/>
            </p:nvSpPr>
            <p:spPr>
              <a:xfrm>
                <a:off x="6032225" y="5712789"/>
                <a:ext cx="1607680" cy="408650"/>
              </a:xfrm>
              <a:prstGeom prst="rect">
                <a:avLst/>
              </a:prstGeom>
              <a:noFill/>
              <a:ln>
                <a:noFill/>
              </a:ln>
            </p:spPr>
            <p:txBody>
              <a:bodyPr wrap="square" rtlCol="0">
                <a:spAutoFit/>
              </a:bodyPr>
              <a:lstStyle/>
              <a:p>
                <a:r>
                  <a:rPr lang="en-US" altLang="zh-CN" sz="1400" dirty="0">
                    <a:cs typeface="Times New Roman" panose="02020603050405020304" pitchFamily="18" charset="0"/>
                  </a:rPr>
                  <a:t>Carpet</a:t>
                </a:r>
                <a:endParaRPr lang="zh-CN" altLang="en-US" sz="1400" dirty="0">
                  <a:cs typeface="Times New Roman" panose="02020603050405020304" pitchFamily="18" charset="0"/>
                </a:endParaRPr>
              </a:p>
            </p:txBody>
          </p:sp>
          <p:sp>
            <p:nvSpPr>
              <p:cNvPr id="148" name="文本框 147">
                <a:extLst>
                  <a:ext uri="{FF2B5EF4-FFF2-40B4-BE49-F238E27FC236}">
                    <a16:creationId xmlns:a16="http://schemas.microsoft.com/office/drawing/2014/main" id="{221378EC-6D26-4930-83F3-1396849081FD}"/>
                  </a:ext>
                </a:extLst>
              </p:cNvPr>
              <p:cNvSpPr txBox="1"/>
              <p:nvPr/>
            </p:nvSpPr>
            <p:spPr>
              <a:xfrm>
                <a:off x="377691" y="5540750"/>
                <a:ext cx="1236708" cy="612976"/>
              </a:xfrm>
              <a:prstGeom prst="rect">
                <a:avLst/>
              </a:prstGeom>
              <a:noFill/>
              <a:ln>
                <a:noFill/>
              </a:ln>
            </p:spPr>
            <p:txBody>
              <a:bodyPr wrap="square" rtlCol="0">
                <a:spAutoFit/>
              </a:bodyPr>
              <a:lstStyle/>
              <a:p>
                <a:r>
                  <a:rPr lang="en-US" altLang="zh-CN" sz="1400" dirty="0">
                    <a:cs typeface="Times New Roman" panose="02020603050405020304" pitchFamily="18" charset="0"/>
                  </a:rPr>
                  <a:t>Balm</a:t>
                </a:r>
                <a:r>
                  <a:rPr lang="en-US" altLang="zh-CN" sz="2400" dirty="0">
                    <a:latin typeface="Times New Roman" panose="02020603050405020304" pitchFamily="18" charset="0"/>
                    <a:cs typeface="Times New Roman" panose="02020603050405020304" pitchFamily="18" charset="0"/>
                  </a:rPr>
                  <a:t> </a:t>
                </a:r>
                <a:endParaRPr lang="zh-CN" altLang="en-US" sz="1200" dirty="0">
                  <a:latin typeface="Times New Roman" panose="02020603050405020304" pitchFamily="18" charset="0"/>
                  <a:cs typeface="Times New Roman" panose="02020603050405020304" pitchFamily="18" charset="0"/>
                </a:endParaRPr>
              </a:p>
            </p:txBody>
          </p:sp>
          <p:sp>
            <p:nvSpPr>
              <p:cNvPr id="149" name="文本框 148">
                <a:extLst>
                  <a:ext uri="{FF2B5EF4-FFF2-40B4-BE49-F238E27FC236}">
                    <a16:creationId xmlns:a16="http://schemas.microsoft.com/office/drawing/2014/main" id="{5AF51B9A-BB0D-4A11-99EE-4354E377FFF4}"/>
                  </a:ext>
                </a:extLst>
              </p:cNvPr>
              <p:cNvSpPr txBox="1"/>
              <p:nvPr/>
            </p:nvSpPr>
            <p:spPr>
              <a:xfrm>
                <a:off x="4727665" y="5712789"/>
                <a:ext cx="1440160" cy="408650"/>
              </a:xfrm>
              <a:prstGeom prst="rect">
                <a:avLst/>
              </a:prstGeom>
              <a:noFill/>
              <a:ln>
                <a:noFill/>
              </a:ln>
            </p:spPr>
            <p:txBody>
              <a:bodyPr wrap="square" rtlCol="0">
                <a:spAutoFit/>
              </a:bodyPr>
              <a:lstStyle/>
              <a:p>
                <a:r>
                  <a:rPr lang="en-US" altLang="zh-CN" sz="1400" dirty="0">
                    <a:cs typeface="Times New Roman" panose="02020603050405020304" pitchFamily="18" charset="0"/>
                  </a:rPr>
                  <a:t>Wine</a:t>
                </a:r>
                <a:endParaRPr lang="zh-CN" altLang="en-US" sz="1400" dirty="0">
                  <a:cs typeface="Times New Roman" panose="02020603050405020304" pitchFamily="18" charset="0"/>
                </a:endParaRPr>
              </a:p>
            </p:txBody>
          </p:sp>
          <p:sp>
            <p:nvSpPr>
              <p:cNvPr id="150" name="文本框 149">
                <a:extLst>
                  <a:ext uri="{FF2B5EF4-FFF2-40B4-BE49-F238E27FC236}">
                    <a16:creationId xmlns:a16="http://schemas.microsoft.com/office/drawing/2014/main" id="{7F2EFA81-9DCD-4EBE-9452-0D14E63C78B2}"/>
                  </a:ext>
                </a:extLst>
              </p:cNvPr>
              <p:cNvSpPr txBox="1"/>
              <p:nvPr/>
            </p:nvSpPr>
            <p:spPr>
              <a:xfrm>
                <a:off x="3299382" y="5712789"/>
                <a:ext cx="1005784" cy="408650"/>
              </a:xfrm>
              <a:prstGeom prst="rect">
                <a:avLst/>
              </a:prstGeom>
              <a:noFill/>
              <a:ln>
                <a:noFill/>
              </a:ln>
            </p:spPr>
            <p:txBody>
              <a:bodyPr wrap="square" rtlCol="0">
                <a:spAutoFit/>
              </a:bodyPr>
              <a:lstStyle/>
              <a:p>
                <a:r>
                  <a:rPr lang="en-US" altLang="zh-CN" sz="1400" dirty="0">
                    <a:cs typeface="Times New Roman" panose="02020603050405020304" pitchFamily="18" charset="0"/>
                  </a:rPr>
                  <a:t>Hat</a:t>
                </a:r>
                <a:endParaRPr lang="zh-CN" altLang="en-US" sz="1400" dirty="0">
                  <a:cs typeface="Times New Roman" panose="02020603050405020304" pitchFamily="18" charset="0"/>
                </a:endParaRPr>
              </a:p>
            </p:txBody>
          </p:sp>
        </p:grpSp>
      </p:grpSp>
    </p:spTree>
    <p:extLst>
      <p:ext uri="{BB962C8B-B14F-4D97-AF65-F5344CB8AC3E}">
        <p14:creationId xmlns:p14="http://schemas.microsoft.com/office/powerpoint/2010/main" val="3775032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组合 100">
            <a:extLst>
              <a:ext uri="{FF2B5EF4-FFF2-40B4-BE49-F238E27FC236}">
                <a16:creationId xmlns:a16="http://schemas.microsoft.com/office/drawing/2014/main" id="{641A44F9-3A1B-46BC-ABD2-B77F3A22BF69}"/>
              </a:ext>
            </a:extLst>
          </p:cNvPr>
          <p:cNvGrpSpPr/>
          <p:nvPr/>
        </p:nvGrpSpPr>
        <p:grpSpPr>
          <a:xfrm>
            <a:off x="3207524" y="2588437"/>
            <a:ext cx="5376613" cy="2798287"/>
            <a:chOff x="2673854" y="2207974"/>
            <a:chExt cx="5376613" cy="2798287"/>
          </a:xfrm>
        </p:grpSpPr>
        <p:cxnSp>
          <p:nvCxnSpPr>
            <p:cNvPr id="102" name="直接连接符 101">
              <a:extLst>
                <a:ext uri="{FF2B5EF4-FFF2-40B4-BE49-F238E27FC236}">
                  <a16:creationId xmlns:a16="http://schemas.microsoft.com/office/drawing/2014/main" id="{FD83E18C-A11E-46AF-87E1-62F5E03514A7}"/>
                </a:ext>
              </a:extLst>
            </p:cNvPr>
            <p:cNvCxnSpPr>
              <a:cxnSpLocks/>
              <a:stCxn id="135" idx="4"/>
              <a:endCxn id="138" idx="0"/>
            </p:cNvCxnSpPr>
            <p:nvPr/>
          </p:nvCxnSpPr>
          <p:spPr>
            <a:xfrm flipH="1">
              <a:off x="6582009" y="2927933"/>
              <a:ext cx="564610" cy="1019553"/>
            </a:xfrm>
            <a:prstGeom prst="line">
              <a:avLst/>
            </a:prstGeom>
            <a:ln w="11176">
              <a:solidFill>
                <a:schemeClr val="tx1"/>
              </a:solidFill>
            </a:ln>
          </p:spPr>
          <p:style>
            <a:lnRef idx="1">
              <a:schemeClr val="dk1"/>
            </a:lnRef>
            <a:fillRef idx="0">
              <a:schemeClr val="dk1"/>
            </a:fillRef>
            <a:effectRef idx="0">
              <a:schemeClr val="dk1"/>
            </a:effectRef>
            <a:fontRef idx="minor">
              <a:schemeClr val="tx1"/>
            </a:fontRef>
          </p:style>
        </p:cxnSp>
        <p:cxnSp>
          <p:nvCxnSpPr>
            <p:cNvPr id="103" name="直接连接符 102">
              <a:extLst>
                <a:ext uri="{FF2B5EF4-FFF2-40B4-BE49-F238E27FC236}">
                  <a16:creationId xmlns:a16="http://schemas.microsoft.com/office/drawing/2014/main" id="{FCE345EC-76CB-497F-BFF8-D01498A38ECE}"/>
                </a:ext>
              </a:extLst>
            </p:cNvPr>
            <p:cNvCxnSpPr>
              <a:cxnSpLocks/>
              <a:stCxn id="136" idx="0"/>
              <a:endCxn id="134" idx="4"/>
            </p:cNvCxnSpPr>
            <p:nvPr/>
          </p:nvCxnSpPr>
          <p:spPr>
            <a:xfrm flipV="1">
              <a:off x="4428629" y="2937275"/>
              <a:ext cx="1642170" cy="1003188"/>
            </a:xfrm>
            <a:prstGeom prst="line">
              <a:avLst/>
            </a:prstGeom>
            <a:ln w="11176">
              <a:solidFill>
                <a:schemeClr val="tx1"/>
              </a:solidFill>
            </a:ln>
          </p:spPr>
          <p:style>
            <a:lnRef idx="1">
              <a:schemeClr val="dk1"/>
            </a:lnRef>
            <a:fillRef idx="0">
              <a:schemeClr val="dk1"/>
            </a:fillRef>
            <a:effectRef idx="0">
              <a:schemeClr val="dk1"/>
            </a:effectRef>
            <a:fontRef idx="minor">
              <a:schemeClr val="tx1"/>
            </a:fontRef>
          </p:style>
        </p:cxnSp>
        <p:cxnSp>
          <p:nvCxnSpPr>
            <p:cNvPr id="104" name="直接连接符 103">
              <a:extLst>
                <a:ext uri="{FF2B5EF4-FFF2-40B4-BE49-F238E27FC236}">
                  <a16:creationId xmlns:a16="http://schemas.microsoft.com/office/drawing/2014/main" id="{B3DBB0A9-B9A2-4DF7-832F-D52939DEC103}"/>
                </a:ext>
              </a:extLst>
            </p:cNvPr>
            <p:cNvCxnSpPr>
              <a:cxnSpLocks/>
              <a:stCxn id="137" idx="0"/>
              <a:endCxn id="116" idx="4"/>
            </p:cNvCxnSpPr>
            <p:nvPr/>
          </p:nvCxnSpPr>
          <p:spPr>
            <a:xfrm flipV="1">
              <a:off x="5493592" y="2916755"/>
              <a:ext cx="1659152" cy="1023708"/>
            </a:xfrm>
            <a:prstGeom prst="line">
              <a:avLst/>
            </a:prstGeom>
            <a:ln w="11176">
              <a:solidFill>
                <a:schemeClr val="tx1"/>
              </a:solidFill>
            </a:ln>
          </p:spPr>
          <p:style>
            <a:lnRef idx="1">
              <a:schemeClr val="dk1"/>
            </a:lnRef>
            <a:fillRef idx="0">
              <a:schemeClr val="dk1"/>
            </a:fillRef>
            <a:effectRef idx="0">
              <a:schemeClr val="dk1"/>
            </a:effectRef>
            <a:fontRef idx="minor">
              <a:schemeClr val="tx1"/>
            </a:fontRef>
          </p:style>
        </p:cxnSp>
        <p:cxnSp>
          <p:nvCxnSpPr>
            <p:cNvPr id="105" name="直接连接符 104">
              <a:extLst>
                <a:ext uri="{FF2B5EF4-FFF2-40B4-BE49-F238E27FC236}">
                  <a16:creationId xmlns:a16="http://schemas.microsoft.com/office/drawing/2014/main" id="{C475FB5F-49A0-4FD1-B86D-7D12C9D1F560}"/>
                </a:ext>
              </a:extLst>
            </p:cNvPr>
            <p:cNvCxnSpPr>
              <a:cxnSpLocks/>
              <a:stCxn id="121" idx="0"/>
              <a:endCxn id="116" idx="4"/>
            </p:cNvCxnSpPr>
            <p:nvPr/>
          </p:nvCxnSpPr>
          <p:spPr>
            <a:xfrm flipH="1" flipV="1">
              <a:off x="7152744" y="2916755"/>
              <a:ext cx="509265" cy="1035149"/>
            </a:xfrm>
            <a:prstGeom prst="line">
              <a:avLst/>
            </a:prstGeom>
            <a:ln w="11176">
              <a:solidFill>
                <a:schemeClr val="tx1"/>
              </a:solidFill>
            </a:ln>
          </p:spPr>
          <p:style>
            <a:lnRef idx="1">
              <a:schemeClr val="dk1"/>
            </a:lnRef>
            <a:fillRef idx="0">
              <a:schemeClr val="dk1"/>
            </a:fillRef>
            <a:effectRef idx="0">
              <a:schemeClr val="dk1"/>
            </a:effectRef>
            <a:fontRef idx="minor">
              <a:schemeClr val="tx1"/>
            </a:fontRef>
          </p:style>
        </p:cxnSp>
        <p:cxnSp>
          <p:nvCxnSpPr>
            <p:cNvPr id="106" name="直接连接符 105">
              <a:extLst>
                <a:ext uri="{FF2B5EF4-FFF2-40B4-BE49-F238E27FC236}">
                  <a16:creationId xmlns:a16="http://schemas.microsoft.com/office/drawing/2014/main" id="{F30BBE53-B28C-4D99-85E6-E13C8D5FF0DE}"/>
                </a:ext>
              </a:extLst>
            </p:cNvPr>
            <p:cNvCxnSpPr>
              <a:cxnSpLocks/>
              <a:stCxn id="131" idx="0"/>
              <a:endCxn id="134" idx="4"/>
            </p:cNvCxnSpPr>
            <p:nvPr/>
          </p:nvCxnSpPr>
          <p:spPr>
            <a:xfrm flipV="1">
              <a:off x="3328625" y="2937275"/>
              <a:ext cx="2742174" cy="1010211"/>
            </a:xfrm>
            <a:prstGeom prst="line">
              <a:avLst/>
            </a:prstGeom>
            <a:ln w="11176">
              <a:solidFill>
                <a:schemeClr val="tx1"/>
              </a:solidFill>
            </a:ln>
          </p:spPr>
          <p:style>
            <a:lnRef idx="1">
              <a:schemeClr val="dk1"/>
            </a:lnRef>
            <a:fillRef idx="0">
              <a:schemeClr val="dk1"/>
            </a:fillRef>
            <a:effectRef idx="0">
              <a:schemeClr val="dk1"/>
            </a:effectRef>
            <a:fontRef idx="minor">
              <a:schemeClr val="tx1"/>
            </a:fontRef>
          </p:style>
        </p:cxnSp>
        <p:cxnSp>
          <p:nvCxnSpPr>
            <p:cNvPr id="107" name="直接连接符 106">
              <a:extLst>
                <a:ext uri="{FF2B5EF4-FFF2-40B4-BE49-F238E27FC236}">
                  <a16:creationId xmlns:a16="http://schemas.microsoft.com/office/drawing/2014/main" id="{ECCE9192-017D-4225-A5A2-3D8AE7772C95}"/>
                </a:ext>
              </a:extLst>
            </p:cNvPr>
            <p:cNvCxnSpPr>
              <a:cxnSpLocks/>
              <a:stCxn id="117" idx="0"/>
              <a:endCxn id="114" idx="4"/>
            </p:cNvCxnSpPr>
            <p:nvPr/>
          </p:nvCxnSpPr>
          <p:spPr>
            <a:xfrm flipV="1">
              <a:off x="3342009" y="2916755"/>
              <a:ext cx="1650735" cy="1035149"/>
            </a:xfrm>
            <a:prstGeom prst="line">
              <a:avLst/>
            </a:prstGeom>
            <a:ln w="11176">
              <a:solidFill>
                <a:schemeClr val="tx1"/>
              </a:solidFill>
            </a:ln>
          </p:spPr>
          <p:style>
            <a:lnRef idx="1">
              <a:schemeClr val="dk1"/>
            </a:lnRef>
            <a:fillRef idx="0">
              <a:schemeClr val="dk1"/>
            </a:fillRef>
            <a:effectRef idx="0">
              <a:schemeClr val="dk1"/>
            </a:effectRef>
            <a:fontRef idx="minor">
              <a:schemeClr val="tx1"/>
            </a:fontRef>
          </p:style>
        </p:cxnSp>
        <p:cxnSp>
          <p:nvCxnSpPr>
            <p:cNvPr id="108" name="直接连接符 107">
              <a:extLst>
                <a:ext uri="{FF2B5EF4-FFF2-40B4-BE49-F238E27FC236}">
                  <a16:creationId xmlns:a16="http://schemas.microsoft.com/office/drawing/2014/main" id="{AE667218-D9D2-4E27-9CFD-B78208EE9979}"/>
                </a:ext>
              </a:extLst>
            </p:cNvPr>
            <p:cNvCxnSpPr>
              <a:cxnSpLocks/>
              <a:stCxn id="117" idx="0"/>
              <a:endCxn id="113" idx="4"/>
            </p:cNvCxnSpPr>
            <p:nvPr/>
          </p:nvCxnSpPr>
          <p:spPr>
            <a:xfrm flipV="1">
              <a:off x="3342009" y="2916755"/>
              <a:ext cx="570735" cy="1035149"/>
            </a:xfrm>
            <a:prstGeom prst="line">
              <a:avLst/>
            </a:prstGeom>
            <a:ln w="11176">
              <a:solidFill>
                <a:schemeClr val="tx1"/>
              </a:solidFill>
            </a:ln>
          </p:spPr>
          <p:style>
            <a:lnRef idx="1">
              <a:schemeClr val="dk1"/>
            </a:lnRef>
            <a:fillRef idx="0">
              <a:schemeClr val="dk1"/>
            </a:fillRef>
            <a:effectRef idx="0">
              <a:schemeClr val="dk1"/>
            </a:effectRef>
            <a:fontRef idx="minor">
              <a:schemeClr val="tx1"/>
            </a:fontRef>
          </p:style>
        </p:cxnSp>
        <p:cxnSp>
          <p:nvCxnSpPr>
            <p:cNvPr id="109" name="直接连接符 108">
              <a:extLst>
                <a:ext uri="{FF2B5EF4-FFF2-40B4-BE49-F238E27FC236}">
                  <a16:creationId xmlns:a16="http://schemas.microsoft.com/office/drawing/2014/main" id="{F89F3F5C-56DD-4FC1-97CE-8FC6DE9DB640}"/>
                </a:ext>
              </a:extLst>
            </p:cNvPr>
            <p:cNvCxnSpPr>
              <a:cxnSpLocks/>
              <a:stCxn id="119" idx="0"/>
              <a:endCxn id="115" idx="4"/>
            </p:cNvCxnSpPr>
            <p:nvPr/>
          </p:nvCxnSpPr>
          <p:spPr>
            <a:xfrm flipV="1">
              <a:off x="5502009" y="2916755"/>
              <a:ext cx="570735" cy="1035149"/>
            </a:xfrm>
            <a:prstGeom prst="line">
              <a:avLst/>
            </a:prstGeom>
            <a:ln w="11176">
              <a:solidFill>
                <a:schemeClr val="tx1"/>
              </a:solidFill>
            </a:ln>
          </p:spPr>
          <p:style>
            <a:lnRef idx="1">
              <a:schemeClr val="dk1"/>
            </a:lnRef>
            <a:fillRef idx="0">
              <a:schemeClr val="dk1"/>
            </a:fillRef>
            <a:effectRef idx="0">
              <a:schemeClr val="dk1"/>
            </a:effectRef>
            <a:fontRef idx="minor">
              <a:schemeClr val="tx1"/>
            </a:fontRef>
          </p:style>
        </p:cxnSp>
        <p:cxnSp>
          <p:nvCxnSpPr>
            <p:cNvPr id="110" name="直接连接符 109">
              <a:extLst>
                <a:ext uri="{FF2B5EF4-FFF2-40B4-BE49-F238E27FC236}">
                  <a16:creationId xmlns:a16="http://schemas.microsoft.com/office/drawing/2014/main" id="{EAA691E7-68B9-4823-AD0C-90675DD6AE7E}"/>
                </a:ext>
              </a:extLst>
            </p:cNvPr>
            <p:cNvCxnSpPr>
              <a:cxnSpLocks/>
              <a:stCxn id="118" idx="0"/>
              <a:endCxn id="113" idx="4"/>
            </p:cNvCxnSpPr>
            <p:nvPr/>
          </p:nvCxnSpPr>
          <p:spPr>
            <a:xfrm flipH="1" flipV="1">
              <a:off x="3912744" y="2916755"/>
              <a:ext cx="509265" cy="1036680"/>
            </a:xfrm>
            <a:prstGeom prst="line">
              <a:avLst/>
            </a:prstGeom>
            <a:ln w="11176">
              <a:solidFill>
                <a:schemeClr val="tx1"/>
              </a:solidFill>
            </a:ln>
          </p:spPr>
          <p:style>
            <a:lnRef idx="1">
              <a:schemeClr val="dk1"/>
            </a:lnRef>
            <a:fillRef idx="0">
              <a:schemeClr val="dk1"/>
            </a:fillRef>
            <a:effectRef idx="0">
              <a:schemeClr val="dk1"/>
            </a:effectRef>
            <a:fontRef idx="minor">
              <a:schemeClr val="tx1"/>
            </a:fontRef>
          </p:style>
        </p:cxnSp>
        <p:cxnSp>
          <p:nvCxnSpPr>
            <p:cNvPr id="111" name="直接连接符 110">
              <a:extLst>
                <a:ext uri="{FF2B5EF4-FFF2-40B4-BE49-F238E27FC236}">
                  <a16:creationId xmlns:a16="http://schemas.microsoft.com/office/drawing/2014/main" id="{B9FB4DBC-CA24-4687-AAD2-AF1AC704B22F}"/>
                </a:ext>
              </a:extLst>
            </p:cNvPr>
            <p:cNvCxnSpPr>
              <a:cxnSpLocks/>
              <a:stCxn id="118" idx="0"/>
              <a:endCxn id="114" idx="4"/>
            </p:cNvCxnSpPr>
            <p:nvPr/>
          </p:nvCxnSpPr>
          <p:spPr>
            <a:xfrm flipV="1">
              <a:off x="4422009" y="2916755"/>
              <a:ext cx="570735" cy="1036680"/>
            </a:xfrm>
            <a:prstGeom prst="line">
              <a:avLst/>
            </a:prstGeom>
            <a:ln w="11176">
              <a:solidFill>
                <a:schemeClr val="tx1"/>
              </a:solidFill>
            </a:ln>
          </p:spPr>
          <p:style>
            <a:lnRef idx="1">
              <a:schemeClr val="dk1"/>
            </a:lnRef>
            <a:fillRef idx="0">
              <a:schemeClr val="dk1"/>
            </a:fillRef>
            <a:effectRef idx="0">
              <a:schemeClr val="dk1"/>
            </a:effectRef>
            <a:fontRef idx="minor">
              <a:schemeClr val="tx1"/>
            </a:fontRef>
          </p:style>
        </p:cxnSp>
        <p:cxnSp>
          <p:nvCxnSpPr>
            <p:cNvPr id="112" name="直接连接符 111">
              <a:extLst>
                <a:ext uri="{FF2B5EF4-FFF2-40B4-BE49-F238E27FC236}">
                  <a16:creationId xmlns:a16="http://schemas.microsoft.com/office/drawing/2014/main" id="{218FEE78-96D8-4DF9-90F8-324C44D173EC}"/>
                </a:ext>
              </a:extLst>
            </p:cNvPr>
            <p:cNvCxnSpPr>
              <a:cxnSpLocks/>
              <a:stCxn id="120" idx="0"/>
              <a:endCxn id="115" idx="4"/>
            </p:cNvCxnSpPr>
            <p:nvPr/>
          </p:nvCxnSpPr>
          <p:spPr>
            <a:xfrm flipH="1" flipV="1">
              <a:off x="6072744" y="2916755"/>
              <a:ext cx="509265" cy="1035947"/>
            </a:xfrm>
            <a:prstGeom prst="line">
              <a:avLst/>
            </a:prstGeom>
            <a:ln w="11176">
              <a:solidFill>
                <a:schemeClr val="tx1"/>
              </a:solidFill>
            </a:ln>
          </p:spPr>
          <p:style>
            <a:lnRef idx="1">
              <a:schemeClr val="dk1"/>
            </a:lnRef>
            <a:fillRef idx="0">
              <a:schemeClr val="dk1"/>
            </a:fillRef>
            <a:effectRef idx="0">
              <a:schemeClr val="dk1"/>
            </a:effectRef>
            <a:fontRef idx="minor">
              <a:schemeClr val="tx1"/>
            </a:fontRef>
          </p:style>
        </p:cxnSp>
        <p:sp>
          <p:nvSpPr>
            <p:cNvPr id="113" name="椭圆 112">
              <a:extLst>
                <a:ext uri="{FF2B5EF4-FFF2-40B4-BE49-F238E27FC236}">
                  <a16:creationId xmlns:a16="http://schemas.microsoft.com/office/drawing/2014/main" id="{6A419348-764B-427E-8E44-0BA763314036}"/>
                </a:ext>
              </a:extLst>
            </p:cNvPr>
            <p:cNvSpPr/>
            <p:nvPr/>
          </p:nvSpPr>
          <p:spPr>
            <a:xfrm>
              <a:off x="3885744" y="2862755"/>
              <a:ext cx="54000" cy="54000"/>
            </a:xfrm>
            <a:prstGeom prst="ellipse">
              <a:avLst/>
            </a:prstGeom>
            <a:solidFill>
              <a:srgbClr val="3D3D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a:extLst>
                <a:ext uri="{FF2B5EF4-FFF2-40B4-BE49-F238E27FC236}">
                  <a16:creationId xmlns:a16="http://schemas.microsoft.com/office/drawing/2014/main" id="{C1101EC2-FAC4-493A-B87F-EE4F4CC85619}"/>
                </a:ext>
              </a:extLst>
            </p:cNvPr>
            <p:cNvSpPr/>
            <p:nvPr/>
          </p:nvSpPr>
          <p:spPr>
            <a:xfrm>
              <a:off x="4965744" y="2862755"/>
              <a:ext cx="54000" cy="54000"/>
            </a:xfrm>
            <a:prstGeom prst="ellipse">
              <a:avLst/>
            </a:prstGeom>
            <a:solidFill>
              <a:srgbClr val="3D3D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a:extLst>
                <a:ext uri="{FF2B5EF4-FFF2-40B4-BE49-F238E27FC236}">
                  <a16:creationId xmlns:a16="http://schemas.microsoft.com/office/drawing/2014/main" id="{216FFC33-2B12-424A-8029-0554C753F196}"/>
                </a:ext>
              </a:extLst>
            </p:cNvPr>
            <p:cNvSpPr/>
            <p:nvPr/>
          </p:nvSpPr>
          <p:spPr>
            <a:xfrm>
              <a:off x="6045744" y="2862755"/>
              <a:ext cx="54000" cy="54000"/>
            </a:xfrm>
            <a:prstGeom prst="ellipse">
              <a:avLst/>
            </a:prstGeom>
            <a:solidFill>
              <a:srgbClr val="3D3D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a:extLst>
                <a:ext uri="{FF2B5EF4-FFF2-40B4-BE49-F238E27FC236}">
                  <a16:creationId xmlns:a16="http://schemas.microsoft.com/office/drawing/2014/main" id="{6E25FB1C-58A3-4DB7-A00E-5F79BDF6463A}"/>
                </a:ext>
              </a:extLst>
            </p:cNvPr>
            <p:cNvSpPr/>
            <p:nvPr/>
          </p:nvSpPr>
          <p:spPr>
            <a:xfrm>
              <a:off x="7125744" y="2862755"/>
              <a:ext cx="54000" cy="54000"/>
            </a:xfrm>
            <a:prstGeom prst="ellipse">
              <a:avLst/>
            </a:prstGeom>
            <a:solidFill>
              <a:srgbClr val="3D3D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a:extLst>
                <a:ext uri="{FF2B5EF4-FFF2-40B4-BE49-F238E27FC236}">
                  <a16:creationId xmlns:a16="http://schemas.microsoft.com/office/drawing/2014/main" id="{BFB75957-9DC4-4CF8-8861-EE9A5E5E8352}"/>
                </a:ext>
              </a:extLst>
            </p:cNvPr>
            <p:cNvSpPr/>
            <p:nvPr/>
          </p:nvSpPr>
          <p:spPr>
            <a:xfrm>
              <a:off x="3315009" y="3951904"/>
              <a:ext cx="54000" cy="54000"/>
            </a:xfrm>
            <a:prstGeom prst="ellipse">
              <a:avLst/>
            </a:prstGeom>
            <a:solidFill>
              <a:srgbClr val="3D3D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a:extLst>
                <a:ext uri="{FF2B5EF4-FFF2-40B4-BE49-F238E27FC236}">
                  <a16:creationId xmlns:a16="http://schemas.microsoft.com/office/drawing/2014/main" id="{1C7141B2-DC38-40D9-A023-9582F33F2C6A}"/>
                </a:ext>
              </a:extLst>
            </p:cNvPr>
            <p:cNvSpPr/>
            <p:nvPr/>
          </p:nvSpPr>
          <p:spPr>
            <a:xfrm>
              <a:off x="4395009" y="3953435"/>
              <a:ext cx="54000" cy="54000"/>
            </a:xfrm>
            <a:prstGeom prst="ellipse">
              <a:avLst/>
            </a:prstGeom>
            <a:solidFill>
              <a:srgbClr val="3D3D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椭圆 118">
              <a:extLst>
                <a:ext uri="{FF2B5EF4-FFF2-40B4-BE49-F238E27FC236}">
                  <a16:creationId xmlns:a16="http://schemas.microsoft.com/office/drawing/2014/main" id="{92E2DE58-B668-4F70-96BB-CB16238CC750}"/>
                </a:ext>
              </a:extLst>
            </p:cNvPr>
            <p:cNvSpPr/>
            <p:nvPr/>
          </p:nvSpPr>
          <p:spPr>
            <a:xfrm>
              <a:off x="5475009" y="3951904"/>
              <a:ext cx="54000" cy="54000"/>
            </a:xfrm>
            <a:prstGeom prst="ellipse">
              <a:avLst/>
            </a:prstGeom>
            <a:solidFill>
              <a:srgbClr val="3D3D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a:extLst>
                <a:ext uri="{FF2B5EF4-FFF2-40B4-BE49-F238E27FC236}">
                  <a16:creationId xmlns:a16="http://schemas.microsoft.com/office/drawing/2014/main" id="{64343E06-AE50-4B94-9D66-02EE8799A197}"/>
                </a:ext>
              </a:extLst>
            </p:cNvPr>
            <p:cNvSpPr/>
            <p:nvPr/>
          </p:nvSpPr>
          <p:spPr>
            <a:xfrm>
              <a:off x="6555009" y="3952702"/>
              <a:ext cx="54000" cy="54000"/>
            </a:xfrm>
            <a:prstGeom prst="ellipse">
              <a:avLst/>
            </a:prstGeom>
            <a:solidFill>
              <a:srgbClr val="3D3D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a:extLst>
                <a:ext uri="{FF2B5EF4-FFF2-40B4-BE49-F238E27FC236}">
                  <a16:creationId xmlns:a16="http://schemas.microsoft.com/office/drawing/2014/main" id="{1944F374-283B-4998-945C-D649C7E36FDA}"/>
                </a:ext>
              </a:extLst>
            </p:cNvPr>
            <p:cNvSpPr/>
            <p:nvPr/>
          </p:nvSpPr>
          <p:spPr>
            <a:xfrm>
              <a:off x="7635009" y="3951904"/>
              <a:ext cx="54000" cy="54000"/>
            </a:xfrm>
            <a:prstGeom prst="ellipse">
              <a:avLst/>
            </a:prstGeom>
            <a:solidFill>
              <a:srgbClr val="3D3D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文本框 121">
              <a:extLst>
                <a:ext uri="{FF2B5EF4-FFF2-40B4-BE49-F238E27FC236}">
                  <a16:creationId xmlns:a16="http://schemas.microsoft.com/office/drawing/2014/main" id="{7967E9EA-E334-457D-AE70-0693A68FFEC0}"/>
                </a:ext>
              </a:extLst>
            </p:cNvPr>
            <p:cNvSpPr txBox="1"/>
            <p:nvPr/>
          </p:nvSpPr>
          <p:spPr>
            <a:xfrm>
              <a:off x="7478359" y="4045183"/>
              <a:ext cx="572108" cy="523220"/>
            </a:xfrm>
            <a:prstGeom prst="rect">
              <a:avLst/>
            </a:prstGeom>
            <a:noFill/>
          </p:spPr>
          <p:txBody>
            <a:bodyPr wrap="square" rtlCol="0">
              <a:spAutoFit/>
            </a:bodyPr>
            <a:lstStyle/>
            <a:p>
              <a:r>
                <a:rPr lang="en-US" altLang="zh-CN" sz="2800" i="1" dirty="0">
                  <a:solidFill>
                    <a:schemeClr val="tx1"/>
                  </a:solidFill>
                  <a:latin typeface="Times New Roman" panose="02020603050405020304" pitchFamily="18" charset="0"/>
                  <a:cs typeface="Times New Roman" panose="02020603050405020304" pitchFamily="18" charset="0"/>
                </a:rPr>
                <a:t>v</a:t>
              </a:r>
              <a:r>
                <a:rPr lang="en-US" altLang="zh-CN" i="1" dirty="0">
                  <a:solidFill>
                    <a:schemeClr val="tx1"/>
                  </a:solidFill>
                  <a:latin typeface="Times New Roman" panose="02020603050405020304" pitchFamily="18" charset="0"/>
                  <a:cs typeface="Times New Roman" panose="02020603050405020304" pitchFamily="18" charset="0"/>
                </a:rPr>
                <a:t>4</a:t>
              </a:r>
              <a:endParaRPr lang="zh-CN" altLang="en-US" sz="2800" i="1" dirty="0">
                <a:solidFill>
                  <a:schemeClr val="tx1"/>
                </a:solidFill>
                <a:latin typeface="Times New Roman" panose="02020603050405020304" pitchFamily="18" charset="0"/>
                <a:cs typeface="Times New Roman" panose="02020603050405020304" pitchFamily="18" charset="0"/>
              </a:endParaRPr>
            </a:p>
          </p:txBody>
        </p:sp>
        <p:sp>
          <p:nvSpPr>
            <p:cNvPr id="123" name="文本框 122">
              <a:extLst>
                <a:ext uri="{FF2B5EF4-FFF2-40B4-BE49-F238E27FC236}">
                  <a16:creationId xmlns:a16="http://schemas.microsoft.com/office/drawing/2014/main" id="{BCC65218-DD6D-4B54-91DD-41E6C80D137A}"/>
                </a:ext>
              </a:extLst>
            </p:cNvPr>
            <p:cNvSpPr txBox="1"/>
            <p:nvPr/>
          </p:nvSpPr>
          <p:spPr>
            <a:xfrm>
              <a:off x="3716924" y="2213223"/>
              <a:ext cx="453970" cy="523220"/>
            </a:xfrm>
            <a:prstGeom prst="rect">
              <a:avLst/>
            </a:prstGeom>
            <a:noFill/>
          </p:spPr>
          <p:txBody>
            <a:bodyPr wrap="none" rtlCol="0">
              <a:spAutoFit/>
            </a:bodyPr>
            <a:lstStyle/>
            <a:p>
              <a:r>
                <a:rPr lang="en-US" altLang="zh-CN" sz="2800" i="1" dirty="0">
                  <a:solidFill>
                    <a:schemeClr val="tx1"/>
                  </a:solidFill>
                  <a:latin typeface="Times New Roman" panose="02020603050405020304" pitchFamily="18" charset="0"/>
                  <a:cs typeface="Times New Roman" panose="02020603050405020304" pitchFamily="18" charset="0"/>
                </a:rPr>
                <a:t>u</a:t>
              </a:r>
              <a:r>
                <a:rPr lang="en-US" altLang="zh-CN" i="1" dirty="0">
                  <a:solidFill>
                    <a:schemeClr val="tx1"/>
                  </a:solidFill>
                  <a:latin typeface="Times New Roman" panose="02020603050405020304" pitchFamily="18" charset="0"/>
                  <a:cs typeface="Times New Roman" panose="02020603050405020304" pitchFamily="18" charset="0"/>
                </a:rPr>
                <a:t>0</a:t>
              </a:r>
              <a:endParaRPr lang="zh-CN" altLang="en-US" sz="2800" i="1" dirty="0">
                <a:solidFill>
                  <a:schemeClr val="tx1"/>
                </a:solidFill>
                <a:latin typeface="Times New Roman" panose="02020603050405020304" pitchFamily="18" charset="0"/>
                <a:cs typeface="Times New Roman" panose="02020603050405020304" pitchFamily="18" charset="0"/>
              </a:endParaRPr>
            </a:p>
          </p:txBody>
        </p:sp>
        <p:sp>
          <p:nvSpPr>
            <p:cNvPr id="124" name="文本框 123">
              <a:extLst>
                <a:ext uri="{FF2B5EF4-FFF2-40B4-BE49-F238E27FC236}">
                  <a16:creationId xmlns:a16="http://schemas.microsoft.com/office/drawing/2014/main" id="{55CE418E-F353-4CF4-BB9E-78BA82971099}"/>
                </a:ext>
              </a:extLst>
            </p:cNvPr>
            <p:cNvSpPr txBox="1"/>
            <p:nvPr/>
          </p:nvSpPr>
          <p:spPr>
            <a:xfrm>
              <a:off x="4784556" y="2207974"/>
              <a:ext cx="742951" cy="523220"/>
            </a:xfrm>
            <a:prstGeom prst="rect">
              <a:avLst/>
            </a:prstGeom>
            <a:noFill/>
          </p:spPr>
          <p:txBody>
            <a:bodyPr wrap="square" rtlCol="0">
              <a:spAutoFit/>
            </a:bodyPr>
            <a:lstStyle/>
            <a:p>
              <a:r>
                <a:rPr lang="en-US" altLang="zh-CN" sz="2800" i="1" dirty="0">
                  <a:solidFill>
                    <a:schemeClr val="tx1"/>
                  </a:solidFill>
                  <a:latin typeface="Times New Roman" panose="02020603050405020304" pitchFamily="18" charset="0"/>
                  <a:cs typeface="Times New Roman" panose="02020603050405020304" pitchFamily="18" charset="0"/>
                </a:rPr>
                <a:t>u</a:t>
              </a:r>
              <a:r>
                <a:rPr lang="en-US" altLang="zh-CN" i="1" dirty="0">
                  <a:solidFill>
                    <a:schemeClr val="tx1"/>
                  </a:solidFill>
                  <a:latin typeface="Times New Roman" panose="02020603050405020304" pitchFamily="18" charset="0"/>
                  <a:cs typeface="Times New Roman" panose="02020603050405020304" pitchFamily="18" charset="0"/>
                </a:rPr>
                <a:t>1</a:t>
              </a:r>
              <a:endParaRPr lang="zh-CN" altLang="en-US" sz="2800" i="1" dirty="0">
                <a:solidFill>
                  <a:schemeClr val="tx1"/>
                </a:solidFill>
                <a:latin typeface="Times New Roman" panose="02020603050405020304" pitchFamily="18" charset="0"/>
                <a:cs typeface="Times New Roman" panose="02020603050405020304" pitchFamily="18" charset="0"/>
              </a:endParaRPr>
            </a:p>
          </p:txBody>
        </p:sp>
        <p:sp>
          <p:nvSpPr>
            <p:cNvPr id="125" name="文本框 124">
              <a:extLst>
                <a:ext uri="{FF2B5EF4-FFF2-40B4-BE49-F238E27FC236}">
                  <a16:creationId xmlns:a16="http://schemas.microsoft.com/office/drawing/2014/main" id="{2DE867D4-4BF5-4EBB-875C-CA4215BC96BA}"/>
                </a:ext>
              </a:extLst>
            </p:cNvPr>
            <p:cNvSpPr txBox="1"/>
            <p:nvPr/>
          </p:nvSpPr>
          <p:spPr>
            <a:xfrm>
              <a:off x="3123199" y="4045183"/>
              <a:ext cx="433132" cy="523220"/>
            </a:xfrm>
            <a:prstGeom prst="rect">
              <a:avLst/>
            </a:prstGeom>
            <a:noFill/>
          </p:spPr>
          <p:txBody>
            <a:bodyPr wrap="none" rtlCol="0">
              <a:spAutoFit/>
            </a:bodyPr>
            <a:lstStyle/>
            <a:p>
              <a:r>
                <a:rPr lang="en-US" altLang="zh-CN" sz="2800" i="1" dirty="0">
                  <a:solidFill>
                    <a:schemeClr val="tx1"/>
                  </a:solidFill>
                  <a:latin typeface="Times New Roman" panose="02020603050405020304" pitchFamily="18" charset="0"/>
                  <a:cs typeface="Times New Roman" panose="02020603050405020304" pitchFamily="18" charset="0"/>
                </a:rPr>
                <a:t>v</a:t>
              </a:r>
              <a:r>
                <a:rPr lang="en-US" altLang="zh-CN" i="1" dirty="0">
                  <a:solidFill>
                    <a:schemeClr val="tx1"/>
                  </a:solidFill>
                  <a:latin typeface="Times New Roman" panose="02020603050405020304" pitchFamily="18" charset="0"/>
                  <a:cs typeface="Times New Roman" panose="02020603050405020304" pitchFamily="18" charset="0"/>
                </a:rPr>
                <a:t>0</a:t>
              </a:r>
              <a:endParaRPr lang="zh-CN" altLang="en-US" sz="2800" i="1" dirty="0">
                <a:solidFill>
                  <a:schemeClr val="tx1"/>
                </a:solidFill>
                <a:latin typeface="Times New Roman" panose="02020603050405020304" pitchFamily="18" charset="0"/>
                <a:cs typeface="Times New Roman" panose="02020603050405020304" pitchFamily="18" charset="0"/>
              </a:endParaRPr>
            </a:p>
          </p:txBody>
        </p:sp>
        <p:sp>
          <p:nvSpPr>
            <p:cNvPr id="126" name="文本框 125">
              <a:extLst>
                <a:ext uri="{FF2B5EF4-FFF2-40B4-BE49-F238E27FC236}">
                  <a16:creationId xmlns:a16="http://schemas.microsoft.com/office/drawing/2014/main" id="{C1F6BFB3-1E65-4F6D-8D43-4AE34AA6ECA2}"/>
                </a:ext>
              </a:extLst>
            </p:cNvPr>
            <p:cNvSpPr txBox="1"/>
            <p:nvPr/>
          </p:nvSpPr>
          <p:spPr>
            <a:xfrm>
              <a:off x="4234260" y="4045183"/>
              <a:ext cx="433132" cy="523220"/>
            </a:xfrm>
            <a:prstGeom prst="rect">
              <a:avLst/>
            </a:prstGeom>
            <a:noFill/>
          </p:spPr>
          <p:txBody>
            <a:bodyPr wrap="none" rtlCol="0">
              <a:spAutoFit/>
            </a:bodyPr>
            <a:lstStyle/>
            <a:p>
              <a:r>
                <a:rPr lang="en-US" altLang="zh-CN" sz="2800" i="1" dirty="0">
                  <a:solidFill>
                    <a:schemeClr val="tx1"/>
                  </a:solidFill>
                  <a:latin typeface="Times New Roman" panose="02020603050405020304" pitchFamily="18" charset="0"/>
                  <a:cs typeface="Times New Roman" panose="02020603050405020304" pitchFamily="18" charset="0"/>
                </a:rPr>
                <a:t>v</a:t>
              </a:r>
              <a:r>
                <a:rPr lang="en-US" altLang="zh-CN" i="1" dirty="0">
                  <a:solidFill>
                    <a:schemeClr val="tx1"/>
                  </a:solidFill>
                  <a:latin typeface="Times New Roman" panose="02020603050405020304" pitchFamily="18" charset="0"/>
                  <a:cs typeface="Times New Roman" panose="02020603050405020304" pitchFamily="18" charset="0"/>
                </a:rPr>
                <a:t>1</a:t>
              </a:r>
              <a:endParaRPr lang="zh-CN" altLang="en-US" sz="2800" i="1" dirty="0">
                <a:solidFill>
                  <a:schemeClr val="tx1"/>
                </a:solidFill>
                <a:latin typeface="Times New Roman" panose="02020603050405020304" pitchFamily="18" charset="0"/>
                <a:cs typeface="Times New Roman" panose="02020603050405020304" pitchFamily="18" charset="0"/>
              </a:endParaRPr>
            </a:p>
          </p:txBody>
        </p:sp>
        <p:sp>
          <p:nvSpPr>
            <p:cNvPr id="127" name="文本框 126">
              <a:extLst>
                <a:ext uri="{FF2B5EF4-FFF2-40B4-BE49-F238E27FC236}">
                  <a16:creationId xmlns:a16="http://schemas.microsoft.com/office/drawing/2014/main" id="{51613EEB-79CA-4C27-926E-498CD0F0AA64}"/>
                </a:ext>
              </a:extLst>
            </p:cNvPr>
            <p:cNvSpPr txBox="1"/>
            <p:nvPr/>
          </p:nvSpPr>
          <p:spPr>
            <a:xfrm>
              <a:off x="5300927" y="4045183"/>
              <a:ext cx="433132" cy="523220"/>
            </a:xfrm>
            <a:prstGeom prst="rect">
              <a:avLst/>
            </a:prstGeom>
            <a:noFill/>
          </p:spPr>
          <p:txBody>
            <a:bodyPr wrap="none" rtlCol="0">
              <a:spAutoFit/>
            </a:bodyPr>
            <a:lstStyle/>
            <a:p>
              <a:r>
                <a:rPr lang="en-US" altLang="zh-CN" sz="2800" i="1" dirty="0">
                  <a:solidFill>
                    <a:schemeClr val="tx1"/>
                  </a:solidFill>
                  <a:latin typeface="Times New Roman" panose="02020603050405020304" pitchFamily="18" charset="0"/>
                  <a:cs typeface="Times New Roman" panose="02020603050405020304" pitchFamily="18" charset="0"/>
                </a:rPr>
                <a:t>v</a:t>
              </a:r>
              <a:r>
                <a:rPr lang="en-US" altLang="zh-CN" i="1" dirty="0">
                  <a:solidFill>
                    <a:schemeClr val="tx1"/>
                  </a:solidFill>
                  <a:latin typeface="Times New Roman" panose="02020603050405020304" pitchFamily="18" charset="0"/>
                  <a:cs typeface="Times New Roman" panose="02020603050405020304" pitchFamily="18" charset="0"/>
                </a:rPr>
                <a:t>2</a:t>
              </a:r>
              <a:endParaRPr lang="zh-CN" altLang="en-US" sz="2800" i="1" dirty="0">
                <a:solidFill>
                  <a:schemeClr val="tx1"/>
                </a:solidFill>
                <a:latin typeface="Times New Roman" panose="02020603050405020304" pitchFamily="18" charset="0"/>
                <a:cs typeface="Times New Roman" panose="02020603050405020304" pitchFamily="18" charset="0"/>
              </a:endParaRPr>
            </a:p>
          </p:txBody>
        </p:sp>
        <p:sp>
          <p:nvSpPr>
            <p:cNvPr id="128" name="文本框 127">
              <a:extLst>
                <a:ext uri="{FF2B5EF4-FFF2-40B4-BE49-F238E27FC236}">
                  <a16:creationId xmlns:a16="http://schemas.microsoft.com/office/drawing/2014/main" id="{E9D09D8D-DB93-4B46-81BA-36C5197B1CA1}"/>
                </a:ext>
              </a:extLst>
            </p:cNvPr>
            <p:cNvSpPr txBox="1"/>
            <p:nvPr/>
          </p:nvSpPr>
          <p:spPr>
            <a:xfrm>
              <a:off x="6383971" y="4045183"/>
              <a:ext cx="433132" cy="523220"/>
            </a:xfrm>
            <a:prstGeom prst="rect">
              <a:avLst/>
            </a:prstGeom>
            <a:noFill/>
          </p:spPr>
          <p:txBody>
            <a:bodyPr wrap="none" rtlCol="0">
              <a:spAutoFit/>
            </a:bodyPr>
            <a:lstStyle/>
            <a:p>
              <a:r>
                <a:rPr lang="en-US" altLang="zh-CN" sz="2800" i="1" dirty="0">
                  <a:solidFill>
                    <a:schemeClr val="tx1"/>
                  </a:solidFill>
                  <a:latin typeface="Times New Roman" panose="02020603050405020304" pitchFamily="18" charset="0"/>
                  <a:cs typeface="Times New Roman" panose="02020603050405020304" pitchFamily="18" charset="0"/>
                </a:rPr>
                <a:t>v</a:t>
              </a:r>
              <a:r>
                <a:rPr lang="en-US" altLang="zh-CN" i="1" dirty="0">
                  <a:solidFill>
                    <a:schemeClr val="tx1"/>
                  </a:solidFill>
                  <a:latin typeface="Times New Roman" panose="02020603050405020304" pitchFamily="18" charset="0"/>
                  <a:cs typeface="Times New Roman" panose="02020603050405020304" pitchFamily="18" charset="0"/>
                </a:rPr>
                <a:t>3</a:t>
              </a:r>
              <a:endParaRPr lang="zh-CN" altLang="en-US" sz="2800" i="1" dirty="0">
                <a:solidFill>
                  <a:schemeClr val="tx1"/>
                </a:solidFill>
                <a:latin typeface="Times New Roman" panose="02020603050405020304" pitchFamily="18" charset="0"/>
                <a:cs typeface="Times New Roman" panose="02020603050405020304" pitchFamily="18" charset="0"/>
              </a:endParaRPr>
            </a:p>
          </p:txBody>
        </p:sp>
        <p:sp>
          <p:nvSpPr>
            <p:cNvPr id="129" name="文本框 128">
              <a:extLst>
                <a:ext uri="{FF2B5EF4-FFF2-40B4-BE49-F238E27FC236}">
                  <a16:creationId xmlns:a16="http://schemas.microsoft.com/office/drawing/2014/main" id="{2A420322-B099-4EC1-9208-F837A74963C0}"/>
                </a:ext>
              </a:extLst>
            </p:cNvPr>
            <p:cNvSpPr txBox="1"/>
            <p:nvPr/>
          </p:nvSpPr>
          <p:spPr>
            <a:xfrm>
              <a:off x="5840705" y="2207974"/>
              <a:ext cx="453970" cy="523220"/>
            </a:xfrm>
            <a:prstGeom prst="rect">
              <a:avLst/>
            </a:prstGeom>
            <a:noFill/>
          </p:spPr>
          <p:txBody>
            <a:bodyPr wrap="none" rtlCol="0">
              <a:spAutoFit/>
            </a:bodyPr>
            <a:lstStyle/>
            <a:p>
              <a:r>
                <a:rPr lang="en-US" altLang="zh-CN" sz="2800" i="1" dirty="0">
                  <a:solidFill>
                    <a:schemeClr val="tx1"/>
                  </a:solidFill>
                  <a:latin typeface="Times New Roman" panose="02020603050405020304" pitchFamily="18" charset="0"/>
                  <a:cs typeface="Times New Roman" panose="02020603050405020304" pitchFamily="18" charset="0"/>
                </a:rPr>
                <a:t>u</a:t>
              </a:r>
              <a:r>
                <a:rPr lang="en-US" altLang="zh-CN" i="1" dirty="0">
                  <a:solidFill>
                    <a:schemeClr val="tx1"/>
                  </a:solidFill>
                  <a:latin typeface="Times New Roman" panose="02020603050405020304" pitchFamily="18" charset="0"/>
                  <a:cs typeface="Times New Roman" panose="02020603050405020304" pitchFamily="18" charset="0"/>
                </a:rPr>
                <a:t>2</a:t>
              </a:r>
              <a:endParaRPr lang="zh-CN" altLang="en-US" sz="2800" i="1" dirty="0">
                <a:solidFill>
                  <a:schemeClr val="tx1"/>
                </a:solidFill>
                <a:latin typeface="Times New Roman" panose="02020603050405020304" pitchFamily="18" charset="0"/>
                <a:cs typeface="Times New Roman" panose="02020603050405020304" pitchFamily="18" charset="0"/>
              </a:endParaRPr>
            </a:p>
          </p:txBody>
        </p:sp>
        <p:sp>
          <p:nvSpPr>
            <p:cNvPr id="130" name="文本框 129">
              <a:extLst>
                <a:ext uri="{FF2B5EF4-FFF2-40B4-BE49-F238E27FC236}">
                  <a16:creationId xmlns:a16="http://schemas.microsoft.com/office/drawing/2014/main" id="{40246AE8-8FD1-456C-915F-4DAAC83F1297}"/>
                </a:ext>
              </a:extLst>
            </p:cNvPr>
            <p:cNvSpPr txBox="1"/>
            <p:nvPr/>
          </p:nvSpPr>
          <p:spPr>
            <a:xfrm>
              <a:off x="6944287" y="2213223"/>
              <a:ext cx="453970" cy="523220"/>
            </a:xfrm>
            <a:prstGeom prst="rect">
              <a:avLst/>
            </a:prstGeom>
            <a:noFill/>
          </p:spPr>
          <p:txBody>
            <a:bodyPr wrap="none" rtlCol="0">
              <a:spAutoFit/>
            </a:bodyPr>
            <a:lstStyle/>
            <a:p>
              <a:r>
                <a:rPr lang="en-US" altLang="zh-CN" sz="2800" i="1" dirty="0">
                  <a:solidFill>
                    <a:schemeClr val="tx1"/>
                  </a:solidFill>
                  <a:latin typeface="Times New Roman" panose="02020603050405020304" pitchFamily="18" charset="0"/>
                  <a:cs typeface="Times New Roman" panose="02020603050405020304" pitchFamily="18" charset="0"/>
                </a:rPr>
                <a:t>u</a:t>
              </a:r>
              <a:r>
                <a:rPr lang="en-US" altLang="zh-CN" i="1" dirty="0">
                  <a:solidFill>
                    <a:schemeClr val="tx1"/>
                  </a:solidFill>
                  <a:latin typeface="Times New Roman" panose="02020603050405020304" pitchFamily="18" charset="0"/>
                  <a:cs typeface="Times New Roman" panose="02020603050405020304" pitchFamily="18" charset="0"/>
                </a:rPr>
                <a:t>3</a:t>
              </a:r>
              <a:endParaRPr lang="zh-CN" altLang="en-US" sz="2800" i="1" dirty="0">
                <a:solidFill>
                  <a:schemeClr val="tx1"/>
                </a:solidFill>
                <a:latin typeface="Times New Roman" panose="02020603050405020304" pitchFamily="18" charset="0"/>
                <a:cs typeface="Times New Roman" panose="02020603050405020304" pitchFamily="18" charset="0"/>
              </a:endParaRPr>
            </a:p>
          </p:txBody>
        </p:sp>
        <p:sp>
          <p:nvSpPr>
            <p:cNvPr id="131" name="椭圆 130">
              <a:extLst>
                <a:ext uri="{FF2B5EF4-FFF2-40B4-BE49-F238E27FC236}">
                  <a16:creationId xmlns:a16="http://schemas.microsoft.com/office/drawing/2014/main" id="{3F0328D3-24C3-4E44-9CE3-E167DE891907}"/>
                </a:ext>
              </a:extLst>
            </p:cNvPr>
            <p:cNvSpPr/>
            <p:nvPr/>
          </p:nvSpPr>
          <p:spPr>
            <a:xfrm>
              <a:off x="3184625" y="3947486"/>
              <a:ext cx="288000" cy="28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2" name="椭圆 131">
              <a:extLst>
                <a:ext uri="{FF2B5EF4-FFF2-40B4-BE49-F238E27FC236}">
                  <a16:creationId xmlns:a16="http://schemas.microsoft.com/office/drawing/2014/main" id="{F9144F20-E2F1-4024-BCA5-5301C621F183}"/>
                </a:ext>
              </a:extLst>
            </p:cNvPr>
            <p:cNvSpPr/>
            <p:nvPr/>
          </p:nvSpPr>
          <p:spPr>
            <a:xfrm>
              <a:off x="3773534" y="2643235"/>
              <a:ext cx="288000" cy="288000"/>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3" name="椭圆 132">
              <a:extLst>
                <a:ext uri="{FF2B5EF4-FFF2-40B4-BE49-F238E27FC236}">
                  <a16:creationId xmlns:a16="http://schemas.microsoft.com/office/drawing/2014/main" id="{712201B0-A0DA-4557-873E-959EBF2EC57F}"/>
                </a:ext>
              </a:extLst>
            </p:cNvPr>
            <p:cNvSpPr/>
            <p:nvPr/>
          </p:nvSpPr>
          <p:spPr>
            <a:xfrm>
              <a:off x="4862793" y="2638490"/>
              <a:ext cx="288000" cy="288000"/>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4" name="椭圆 133">
              <a:extLst>
                <a:ext uri="{FF2B5EF4-FFF2-40B4-BE49-F238E27FC236}">
                  <a16:creationId xmlns:a16="http://schemas.microsoft.com/office/drawing/2014/main" id="{7162E002-99C3-40D9-82C3-02EEE4B18AF4}"/>
                </a:ext>
              </a:extLst>
            </p:cNvPr>
            <p:cNvSpPr/>
            <p:nvPr/>
          </p:nvSpPr>
          <p:spPr>
            <a:xfrm>
              <a:off x="5926799" y="2649275"/>
              <a:ext cx="288000" cy="288000"/>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5" name="椭圆 134">
              <a:extLst>
                <a:ext uri="{FF2B5EF4-FFF2-40B4-BE49-F238E27FC236}">
                  <a16:creationId xmlns:a16="http://schemas.microsoft.com/office/drawing/2014/main" id="{9B9A8C77-0AC6-409E-A61D-63CD9B493133}"/>
                </a:ext>
              </a:extLst>
            </p:cNvPr>
            <p:cNvSpPr/>
            <p:nvPr/>
          </p:nvSpPr>
          <p:spPr>
            <a:xfrm>
              <a:off x="7002619" y="2639933"/>
              <a:ext cx="288000" cy="288000"/>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6" name="椭圆 135">
              <a:extLst>
                <a:ext uri="{FF2B5EF4-FFF2-40B4-BE49-F238E27FC236}">
                  <a16:creationId xmlns:a16="http://schemas.microsoft.com/office/drawing/2014/main" id="{A22C6402-7A6F-4E1A-B02E-DB84453A0727}"/>
                </a:ext>
              </a:extLst>
            </p:cNvPr>
            <p:cNvSpPr/>
            <p:nvPr/>
          </p:nvSpPr>
          <p:spPr>
            <a:xfrm>
              <a:off x="4284629" y="3940463"/>
              <a:ext cx="288000" cy="28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7" name="椭圆 136">
              <a:extLst>
                <a:ext uri="{FF2B5EF4-FFF2-40B4-BE49-F238E27FC236}">
                  <a16:creationId xmlns:a16="http://schemas.microsoft.com/office/drawing/2014/main" id="{9CC55DA1-67B2-4FD4-959F-C7C127DAB0BB}"/>
                </a:ext>
              </a:extLst>
            </p:cNvPr>
            <p:cNvSpPr/>
            <p:nvPr/>
          </p:nvSpPr>
          <p:spPr>
            <a:xfrm>
              <a:off x="5349592" y="3940463"/>
              <a:ext cx="288000" cy="28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8" name="椭圆 137">
              <a:extLst>
                <a:ext uri="{FF2B5EF4-FFF2-40B4-BE49-F238E27FC236}">
                  <a16:creationId xmlns:a16="http://schemas.microsoft.com/office/drawing/2014/main" id="{F9C1B62F-021C-4C8F-94A3-12CD36BCF1DC}"/>
                </a:ext>
              </a:extLst>
            </p:cNvPr>
            <p:cNvSpPr/>
            <p:nvPr/>
          </p:nvSpPr>
          <p:spPr>
            <a:xfrm>
              <a:off x="6438009" y="3947486"/>
              <a:ext cx="288000" cy="28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9" name="椭圆 138">
              <a:extLst>
                <a:ext uri="{FF2B5EF4-FFF2-40B4-BE49-F238E27FC236}">
                  <a16:creationId xmlns:a16="http://schemas.microsoft.com/office/drawing/2014/main" id="{FD4B25F9-C4F0-40CE-BA7B-67ECCF54D20B}"/>
                </a:ext>
              </a:extLst>
            </p:cNvPr>
            <p:cNvSpPr/>
            <p:nvPr/>
          </p:nvSpPr>
          <p:spPr>
            <a:xfrm>
              <a:off x="7529533" y="3945378"/>
              <a:ext cx="288000" cy="288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40" name="直接连接符 139">
              <a:extLst>
                <a:ext uri="{FF2B5EF4-FFF2-40B4-BE49-F238E27FC236}">
                  <a16:creationId xmlns:a16="http://schemas.microsoft.com/office/drawing/2014/main" id="{B5BF041B-3445-4D61-B3D5-57607CFDF37C}"/>
                </a:ext>
              </a:extLst>
            </p:cNvPr>
            <p:cNvCxnSpPr>
              <a:cxnSpLocks/>
            </p:cNvCxnSpPr>
            <p:nvPr/>
          </p:nvCxnSpPr>
          <p:spPr>
            <a:xfrm flipH="1" flipV="1">
              <a:off x="5006793" y="2926490"/>
              <a:ext cx="486799" cy="1013973"/>
            </a:xfrm>
            <a:prstGeom prst="line">
              <a:avLst/>
            </a:prstGeom>
            <a:ln w="11176">
              <a:solidFill>
                <a:schemeClr val="tx1"/>
              </a:solidFill>
            </a:ln>
          </p:spPr>
          <p:style>
            <a:lnRef idx="1">
              <a:schemeClr val="dk1"/>
            </a:lnRef>
            <a:fillRef idx="0">
              <a:schemeClr val="dk1"/>
            </a:fillRef>
            <a:effectRef idx="0">
              <a:schemeClr val="dk1"/>
            </a:effectRef>
            <a:fontRef idx="minor">
              <a:schemeClr val="tx1"/>
            </a:fontRef>
          </p:style>
        </p:cxnSp>
        <p:cxnSp>
          <p:nvCxnSpPr>
            <p:cNvPr id="141" name="直接连接符 140">
              <a:extLst>
                <a:ext uri="{FF2B5EF4-FFF2-40B4-BE49-F238E27FC236}">
                  <a16:creationId xmlns:a16="http://schemas.microsoft.com/office/drawing/2014/main" id="{542D4DA3-C51E-470A-AD96-802A288E4BA1}"/>
                </a:ext>
              </a:extLst>
            </p:cNvPr>
            <p:cNvCxnSpPr>
              <a:cxnSpLocks/>
            </p:cNvCxnSpPr>
            <p:nvPr/>
          </p:nvCxnSpPr>
          <p:spPr>
            <a:xfrm flipH="1" flipV="1">
              <a:off x="3917534" y="2931235"/>
              <a:ext cx="1576058" cy="1009228"/>
            </a:xfrm>
            <a:prstGeom prst="line">
              <a:avLst/>
            </a:prstGeom>
            <a:ln w="11176">
              <a:solidFill>
                <a:schemeClr val="tx1"/>
              </a:solidFill>
            </a:ln>
          </p:spPr>
          <p:style>
            <a:lnRef idx="1">
              <a:schemeClr val="dk1"/>
            </a:lnRef>
            <a:fillRef idx="0">
              <a:schemeClr val="dk1"/>
            </a:fillRef>
            <a:effectRef idx="0">
              <a:schemeClr val="dk1"/>
            </a:effectRef>
            <a:fontRef idx="minor">
              <a:schemeClr val="tx1"/>
            </a:fontRef>
          </p:style>
        </p:cxnSp>
        <p:sp>
          <p:nvSpPr>
            <p:cNvPr id="142" name="TextBox 3">
              <a:extLst>
                <a:ext uri="{FF2B5EF4-FFF2-40B4-BE49-F238E27FC236}">
                  <a16:creationId xmlns:a16="http://schemas.microsoft.com/office/drawing/2014/main" id="{8F76552D-B6F8-4780-947F-5F19E1AE1F4C}"/>
                </a:ext>
              </a:extLst>
            </p:cNvPr>
            <p:cNvSpPr txBox="1"/>
            <p:nvPr/>
          </p:nvSpPr>
          <p:spPr>
            <a:xfrm>
              <a:off x="2673854" y="2562442"/>
              <a:ext cx="370614" cy="400110"/>
            </a:xfrm>
            <a:prstGeom prst="rect">
              <a:avLst/>
            </a:prstGeom>
            <a:noFill/>
          </p:spPr>
          <p:txBody>
            <a:bodyPr wrap="none" rtlCol="0">
              <a:spAutoFit/>
            </a:bodyPr>
            <a:lstStyle/>
            <a:p>
              <a:r>
                <a:rPr lang="en-AU" sz="2000" b="1" dirty="0"/>
                <a:t>U</a:t>
              </a:r>
            </a:p>
          </p:txBody>
        </p:sp>
        <p:sp>
          <p:nvSpPr>
            <p:cNvPr id="143" name="TextBox 4">
              <a:extLst>
                <a:ext uri="{FF2B5EF4-FFF2-40B4-BE49-F238E27FC236}">
                  <a16:creationId xmlns:a16="http://schemas.microsoft.com/office/drawing/2014/main" id="{6D9727DA-8748-42EC-94E4-7C705AD6ADDC}"/>
                </a:ext>
              </a:extLst>
            </p:cNvPr>
            <p:cNvSpPr txBox="1"/>
            <p:nvPr/>
          </p:nvSpPr>
          <p:spPr>
            <a:xfrm>
              <a:off x="2722524" y="3860653"/>
              <a:ext cx="341760" cy="400110"/>
            </a:xfrm>
            <a:prstGeom prst="rect">
              <a:avLst/>
            </a:prstGeom>
            <a:noFill/>
          </p:spPr>
          <p:txBody>
            <a:bodyPr wrap="none" rtlCol="0">
              <a:spAutoFit/>
            </a:bodyPr>
            <a:lstStyle/>
            <a:p>
              <a:r>
                <a:rPr lang="en-AU" sz="2000" b="1" dirty="0"/>
                <a:t>L</a:t>
              </a:r>
            </a:p>
          </p:txBody>
        </p:sp>
        <p:sp>
          <p:nvSpPr>
            <p:cNvPr id="144" name="TextBox 6">
              <a:extLst>
                <a:ext uri="{FF2B5EF4-FFF2-40B4-BE49-F238E27FC236}">
                  <a16:creationId xmlns:a16="http://schemas.microsoft.com/office/drawing/2014/main" id="{A283AE5D-EC51-40E8-9753-F9C913857254}"/>
                </a:ext>
              </a:extLst>
            </p:cNvPr>
            <p:cNvSpPr txBox="1"/>
            <p:nvPr/>
          </p:nvSpPr>
          <p:spPr>
            <a:xfrm>
              <a:off x="2690345" y="3180912"/>
              <a:ext cx="356188" cy="400110"/>
            </a:xfrm>
            <a:prstGeom prst="rect">
              <a:avLst/>
            </a:prstGeom>
            <a:noFill/>
          </p:spPr>
          <p:txBody>
            <a:bodyPr wrap="none" rtlCol="0">
              <a:spAutoFit/>
            </a:bodyPr>
            <a:lstStyle/>
            <a:p>
              <a:r>
                <a:rPr lang="en-AU" sz="2000" b="1" dirty="0"/>
                <a:t>E</a:t>
              </a:r>
            </a:p>
          </p:txBody>
        </p:sp>
        <p:sp>
          <p:nvSpPr>
            <p:cNvPr id="145" name="TextBox 50">
              <a:extLst>
                <a:ext uri="{FF2B5EF4-FFF2-40B4-BE49-F238E27FC236}">
                  <a16:creationId xmlns:a16="http://schemas.microsoft.com/office/drawing/2014/main" id="{49E53D8A-37F5-4E95-9B91-F342CDDF0F67}"/>
                </a:ext>
              </a:extLst>
            </p:cNvPr>
            <p:cNvSpPr txBox="1"/>
            <p:nvPr/>
          </p:nvSpPr>
          <p:spPr>
            <a:xfrm>
              <a:off x="4383701" y="4606151"/>
              <a:ext cx="2342308" cy="400110"/>
            </a:xfrm>
            <a:prstGeom prst="rect">
              <a:avLst/>
            </a:prstGeom>
            <a:noFill/>
          </p:spPr>
          <p:txBody>
            <a:bodyPr wrap="none" rtlCol="0">
              <a:spAutoFit/>
            </a:bodyPr>
            <a:lstStyle/>
            <a:p>
              <a:r>
                <a:rPr lang="en-AU" sz="2000" b="1" dirty="0"/>
                <a:t>G = (V = (U, L), E) </a:t>
              </a:r>
            </a:p>
          </p:txBody>
        </p:sp>
      </p:grpSp>
      <p:sp>
        <p:nvSpPr>
          <p:cNvPr id="146" name="Text Placeholder 1">
            <a:extLst>
              <a:ext uri="{FF2B5EF4-FFF2-40B4-BE49-F238E27FC236}">
                <a16:creationId xmlns:a16="http://schemas.microsoft.com/office/drawing/2014/main" id="{8C5210C5-6B91-4303-AF86-7D596F25E7CA}"/>
              </a:ext>
            </a:extLst>
          </p:cNvPr>
          <p:cNvSpPr txBox="1">
            <a:spLocks/>
          </p:cNvSpPr>
          <p:nvPr/>
        </p:nvSpPr>
        <p:spPr>
          <a:xfrm>
            <a:off x="1055688" y="432514"/>
            <a:ext cx="10261600" cy="481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t>Definition of bipartite graph </a:t>
            </a:r>
          </a:p>
        </p:txBody>
      </p:sp>
      <p:sp>
        <p:nvSpPr>
          <p:cNvPr id="49" name="object 3"/>
          <p:cNvSpPr txBox="1"/>
          <p:nvPr/>
        </p:nvSpPr>
        <p:spPr>
          <a:xfrm>
            <a:off x="1030973" y="1079371"/>
            <a:ext cx="9534053" cy="1840889"/>
          </a:xfrm>
          <a:prstGeom prst="rect">
            <a:avLst/>
          </a:prstGeom>
        </p:spPr>
        <p:txBody>
          <a:bodyPr vert="horz" wrap="square" lIns="0" tIns="108585" rIns="0" bIns="0" rtlCol="0">
            <a:spAutoFit/>
          </a:bodyPr>
          <a:lstStyle/>
          <a:p>
            <a:pPr marL="355600" indent="-342900">
              <a:spcBef>
                <a:spcPts val="855"/>
              </a:spcBef>
              <a:buClr>
                <a:srgbClr val="002B91"/>
              </a:buClr>
              <a:buSzPct val="80000"/>
              <a:buFont typeface="Wingdings" charset="2"/>
              <a:buChar char="n"/>
              <a:tabLst>
                <a:tab pos="332105" algn="l"/>
                <a:tab pos="332740" algn="l"/>
              </a:tabLst>
            </a:pPr>
            <a:r>
              <a:rPr lang="en-US" altLang="zh-CN" sz="2200" b="1" spc="-10" dirty="0">
                <a:solidFill>
                  <a:srgbClr val="002B91"/>
                </a:solidFill>
                <a:cs typeface="Calibri"/>
              </a:rPr>
              <a:t>Bipartite</a:t>
            </a:r>
            <a:r>
              <a:rPr lang="en-US" altLang="zh-CN" sz="2200" b="1" spc="-15" dirty="0">
                <a:solidFill>
                  <a:srgbClr val="002B91"/>
                </a:solidFill>
                <a:cs typeface="Calibri"/>
              </a:rPr>
              <a:t> </a:t>
            </a:r>
            <a:r>
              <a:rPr lang="en-US" altLang="zh-CN" sz="2200" b="1" spc="-20" dirty="0">
                <a:solidFill>
                  <a:srgbClr val="002B91"/>
                </a:solidFill>
                <a:cs typeface="Calibri"/>
              </a:rPr>
              <a:t>graph</a:t>
            </a:r>
            <a:r>
              <a:rPr lang="en-US" altLang="zh-CN" sz="2200" b="1" dirty="0">
                <a:solidFill>
                  <a:srgbClr val="002B91"/>
                </a:solidFill>
                <a:cs typeface="Calibri"/>
              </a:rPr>
              <a:t> </a:t>
            </a:r>
            <a:r>
              <a:rPr lang="en-US" altLang="zh-CN" sz="2000" dirty="0">
                <a:cs typeface="Calibri"/>
              </a:rPr>
              <a:t>is a</a:t>
            </a:r>
            <a:r>
              <a:rPr lang="en-US" altLang="zh-CN" sz="2000" spc="-5" dirty="0">
                <a:cs typeface="Calibri"/>
              </a:rPr>
              <a:t> </a:t>
            </a:r>
            <a:r>
              <a:rPr lang="en-US" altLang="zh-CN" sz="2000" spc="-10" dirty="0">
                <a:cs typeface="Calibri"/>
              </a:rPr>
              <a:t>graph </a:t>
            </a:r>
            <a:r>
              <a:rPr lang="en-US" altLang="zh-CN" sz="2000" spc="-5" dirty="0">
                <a:cs typeface="Calibri"/>
              </a:rPr>
              <a:t>whose vertices</a:t>
            </a:r>
            <a:r>
              <a:rPr lang="en-US" altLang="zh-CN" sz="2000" dirty="0">
                <a:cs typeface="Calibri"/>
              </a:rPr>
              <a:t> </a:t>
            </a:r>
            <a:r>
              <a:rPr lang="en-US" altLang="zh-CN" sz="2000" spc="-5" dirty="0">
                <a:cs typeface="Calibri"/>
              </a:rPr>
              <a:t>can </a:t>
            </a:r>
            <a:r>
              <a:rPr lang="en-US" altLang="zh-CN" sz="2000" spc="-440" dirty="0">
                <a:cs typeface="Calibri"/>
              </a:rPr>
              <a:t> </a:t>
            </a:r>
            <a:r>
              <a:rPr lang="en-US" altLang="zh-CN" sz="2000" spc="-5" dirty="0">
                <a:cs typeface="Calibri"/>
              </a:rPr>
              <a:t>be divided </a:t>
            </a:r>
            <a:r>
              <a:rPr lang="en-US" altLang="zh-CN" sz="2000" spc="-10" dirty="0">
                <a:cs typeface="Calibri"/>
              </a:rPr>
              <a:t>into two </a:t>
            </a:r>
            <a:r>
              <a:rPr lang="en-US" altLang="zh-CN" sz="2000" spc="-5" dirty="0">
                <a:cs typeface="Calibri"/>
              </a:rPr>
              <a:t>disjoint </a:t>
            </a:r>
            <a:r>
              <a:rPr lang="en-US" altLang="zh-CN" sz="2000" dirty="0">
                <a:cs typeface="Calibri"/>
              </a:rPr>
              <a:t>vertex layers </a:t>
            </a:r>
            <a:r>
              <a:rPr lang="en-US" altLang="zh-CN" sz="2000" b="1" i="1" dirty="0">
                <a:solidFill>
                  <a:srgbClr val="002B91"/>
                </a:solidFill>
                <a:cs typeface="Calibri"/>
              </a:rPr>
              <a:t>U</a:t>
            </a:r>
            <a:r>
              <a:rPr lang="en-US" altLang="zh-CN" sz="2000" b="1" i="1" dirty="0">
                <a:cs typeface="Calibri"/>
              </a:rPr>
              <a:t> </a:t>
            </a:r>
            <a:r>
              <a:rPr lang="en-US" altLang="zh-CN" sz="2000" spc="-5" dirty="0">
                <a:cs typeface="Calibri"/>
              </a:rPr>
              <a:t>and </a:t>
            </a:r>
            <a:r>
              <a:rPr lang="en-US" altLang="zh-CN" sz="2000" b="1" i="1" spc="-5" dirty="0">
                <a:solidFill>
                  <a:srgbClr val="002B91"/>
                </a:solidFill>
                <a:cs typeface="Calibri"/>
              </a:rPr>
              <a:t>L</a:t>
            </a:r>
            <a:r>
              <a:rPr lang="en-US" altLang="zh-CN" sz="2000" b="1" i="1" dirty="0">
                <a:cs typeface="Calibri"/>
              </a:rPr>
              <a:t> </a:t>
            </a:r>
            <a:r>
              <a:rPr lang="en-US" altLang="zh-CN" sz="2000" dirty="0">
                <a:cs typeface="Calibri"/>
              </a:rPr>
              <a:t>such </a:t>
            </a:r>
            <a:r>
              <a:rPr lang="en-US" altLang="zh-CN" sz="2000" spc="-5" dirty="0">
                <a:cs typeface="Calibri"/>
              </a:rPr>
              <a:t>that every link connects </a:t>
            </a:r>
            <a:r>
              <a:rPr lang="en-US" altLang="zh-CN" sz="2000" dirty="0">
                <a:cs typeface="Calibri"/>
              </a:rPr>
              <a:t>a </a:t>
            </a:r>
            <a:r>
              <a:rPr lang="en-US" altLang="zh-CN" sz="2000" spc="-5" dirty="0">
                <a:cs typeface="Calibri"/>
              </a:rPr>
              <a:t>vertex </a:t>
            </a:r>
            <a:r>
              <a:rPr lang="en-US" altLang="zh-CN" sz="2000" dirty="0">
                <a:cs typeface="Calibri"/>
              </a:rPr>
              <a:t>in </a:t>
            </a:r>
            <a:r>
              <a:rPr lang="en-US" altLang="zh-CN" sz="2000" b="1" i="1" dirty="0">
                <a:solidFill>
                  <a:srgbClr val="002B91"/>
                </a:solidFill>
                <a:cs typeface="Calibri"/>
              </a:rPr>
              <a:t>U</a:t>
            </a:r>
            <a:r>
              <a:rPr lang="en-US" altLang="zh-CN" sz="2000" b="1" i="1" dirty="0">
                <a:cs typeface="Calibri"/>
              </a:rPr>
              <a:t> </a:t>
            </a:r>
            <a:r>
              <a:rPr lang="en-US" altLang="zh-CN" sz="2000" spc="-10" dirty="0">
                <a:cs typeface="Calibri"/>
              </a:rPr>
              <a:t>to </a:t>
            </a:r>
            <a:r>
              <a:rPr lang="en-US" altLang="zh-CN" sz="2000" spc="-5" dirty="0">
                <a:cs typeface="Calibri"/>
              </a:rPr>
              <a:t>one </a:t>
            </a:r>
            <a:r>
              <a:rPr lang="en-US" altLang="zh-CN" sz="2000" dirty="0">
                <a:cs typeface="Calibri"/>
              </a:rPr>
              <a:t>in </a:t>
            </a:r>
            <a:r>
              <a:rPr lang="en-US" altLang="zh-CN" sz="2000" b="1" i="1" dirty="0">
                <a:solidFill>
                  <a:srgbClr val="002B91"/>
                </a:solidFill>
                <a:cs typeface="Calibri"/>
              </a:rPr>
              <a:t>L</a:t>
            </a:r>
            <a:r>
              <a:rPr lang="en-US" altLang="zh-CN" sz="2000" dirty="0">
                <a:cs typeface="Calibri"/>
              </a:rPr>
              <a:t>; </a:t>
            </a:r>
            <a:r>
              <a:rPr lang="en-US" altLang="zh-CN" sz="2000" spc="-5" dirty="0">
                <a:cs typeface="Calibri"/>
              </a:rPr>
              <a:t>that </a:t>
            </a:r>
            <a:r>
              <a:rPr lang="en-US" altLang="zh-CN" sz="2000" dirty="0">
                <a:cs typeface="Calibri"/>
              </a:rPr>
              <a:t>is,</a:t>
            </a:r>
            <a:r>
              <a:rPr lang="en-US" altLang="zh-CN" sz="2000" spc="5" dirty="0">
                <a:cs typeface="Calibri"/>
              </a:rPr>
              <a:t> </a:t>
            </a:r>
            <a:r>
              <a:rPr lang="en-US" altLang="zh-CN" sz="2000" b="1" i="1" dirty="0">
                <a:solidFill>
                  <a:srgbClr val="002B91"/>
                </a:solidFill>
                <a:cs typeface="Calibri"/>
              </a:rPr>
              <a:t>U</a:t>
            </a:r>
            <a:r>
              <a:rPr lang="en-US" altLang="zh-CN" sz="2000" b="1" i="1" spc="-15" dirty="0">
                <a:cs typeface="Calibri"/>
              </a:rPr>
              <a:t> </a:t>
            </a:r>
            <a:r>
              <a:rPr lang="en-US" altLang="zh-CN" sz="2000" spc="-5" dirty="0">
                <a:cs typeface="Calibri"/>
              </a:rPr>
              <a:t>and </a:t>
            </a:r>
            <a:r>
              <a:rPr lang="en-US" altLang="zh-CN" sz="2000" b="1" i="1" dirty="0">
                <a:solidFill>
                  <a:srgbClr val="002B91"/>
                </a:solidFill>
                <a:cs typeface="Calibri"/>
              </a:rPr>
              <a:t>L</a:t>
            </a:r>
            <a:r>
              <a:rPr lang="en-US" altLang="zh-CN" sz="2000" b="1" i="1" dirty="0">
                <a:cs typeface="Calibri"/>
              </a:rPr>
              <a:t> </a:t>
            </a:r>
            <a:r>
              <a:rPr lang="en-US" altLang="zh-CN" sz="2000" spc="-10" dirty="0">
                <a:cs typeface="Calibri"/>
              </a:rPr>
              <a:t>are</a:t>
            </a:r>
            <a:r>
              <a:rPr lang="en-US" altLang="zh-CN" sz="2000" dirty="0">
                <a:cs typeface="Calibri"/>
              </a:rPr>
              <a:t> </a:t>
            </a:r>
            <a:r>
              <a:rPr lang="en-US" altLang="zh-CN" sz="2000" b="1" spc="-5" dirty="0">
                <a:solidFill>
                  <a:srgbClr val="E66C7D"/>
                </a:solidFill>
                <a:cs typeface="Calibri"/>
              </a:rPr>
              <a:t>independent</a:t>
            </a:r>
            <a:r>
              <a:rPr lang="en-US" altLang="zh-CN" sz="2000" b="1" spc="-10" dirty="0">
                <a:solidFill>
                  <a:srgbClr val="E66C7D"/>
                </a:solidFill>
                <a:cs typeface="Calibri"/>
              </a:rPr>
              <a:t> </a:t>
            </a:r>
            <a:r>
              <a:rPr lang="en-US" altLang="zh-CN" sz="2000" b="1" spc="-5" dirty="0">
                <a:solidFill>
                  <a:srgbClr val="E66C7D"/>
                </a:solidFill>
                <a:cs typeface="Calibri"/>
              </a:rPr>
              <a:t>sets</a:t>
            </a:r>
            <a:r>
              <a:rPr lang="en-US" altLang="zh-CN" sz="2000" spc="-5" dirty="0">
                <a:cs typeface="Calibri"/>
              </a:rPr>
              <a:t>.</a:t>
            </a:r>
            <a:r>
              <a:rPr lang="en-US" altLang="zh-CN" sz="2000" b="1" spc="-5" dirty="0">
                <a:cs typeface="Calibri"/>
              </a:rPr>
              <a:t> </a:t>
            </a:r>
          </a:p>
          <a:p>
            <a:pPr marL="12700">
              <a:spcBef>
                <a:spcPts val="855"/>
              </a:spcBef>
              <a:buClr>
                <a:srgbClr val="002B91"/>
              </a:buClr>
              <a:buSzPct val="80000"/>
              <a:tabLst>
                <a:tab pos="332105" algn="l"/>
                <a:tab pos="332740" algn="l"/>
              </a:tabLst>
            </a:pPr>
            <a:endParaRPr lang="en-US" altLang="zh-CN" sz="2000" b="1" spc="-5" dirty="0">
              <a:cs typeface="Calibri"/>
            </a:endParaRPr>
          </a:p>
          <a:p>
            <a:pPr marL="890269" lvl="2" indent="-229235">
              <a:spcBef>
                <a:spcPts val="640"/>
              </a:spcBef>
              <a:buClr>
                <a:srgbClr val="E66C7D"/>
              </a:buClr>
              <a:buFont typeface="Wingdings"/>
              <a:buChar char=""/>
              <a:tabLst>
                <a:tab pos="890269" algn="l"/>
              </a:tabLst>
            </a:pPr>
            <a:endParaRPr lang="en-US" altLang="zh-CN" dirty="0">
              <a:cs typeface="Calibri"/>
            </a:endParaRPr>
          </a:p>
        </p:txBody>
      </p:sp>
      <p:sp>
        <p:nvSpPr>
          <p:cNvPr id="50" name="文本框 49">
            <a:extLst>
              <a:ext uri="{FF2B5EF4-FFF2-40B4-BE49-F238E27FC236}">
                <a16:creationId xmlns:a16="http://schemas.microsoft.com/office/drawing/2014/main" id="{17485910-D36D-40B0-8D51-95CCBEBB8779}"/>
              </a:ext>
            </a:extLst>
          </p:cNvPr>
          <p:cNvSpPr txBox="1"/>
          <p:nvPr/>
        </p:nvSpPr>
        <p:spPr>
          <a:xfrm>
            <a:off x="788300" y="2918318"/>
            <a:ext cx="6096000" cy="369332"/>
          </a:xfrm>
          <a:prstGeom prst="rect">
            <a:avLst/>
          </a:prstGeom>
          <a:noFill/>
        </p:spPr>
        <p:txBody>
          <a:bodyPr wrap="square">
            <a:spAutoFit/>
          </a:bodyPr>
          <a:lstStyle/>
          <a:p>
            <a:pPr marL="661034" lvl="2">
              <a:spcBef>
                <a:spcPts val="640"/>
              </a:spcBef>
              <a:buClr>
                <a:srgbClr val="E66C7D"/>
              </a:buClr>
              <a:tabLst>
                <a:tab pos="890269" algn="l"/>
              </a:tabLst>
            </a:pPr>
            <a:r>
              <a:rPr lang="en-US" altLang="zh-CN" spc="-5" dirty="0">
                <a:cs typeface="Calibri"/>
              </a:rPr>
              <a:t>The upper layer</a:t>
            </a:r>
          </a:p>
        </p:txBody>
      </p:sp>
      <p:sp>
        <p:nvSpPr>
          <p:cNvPr id="51" name="文本框 50">
            <a:extLst>
              <a:ext uri="{FF2B5EF4-FFF2-40B4-BE49-F238E27FC236}">
                <a16:creationId xmlns:a16="http://schemas.microsoft.com/office/drawing/2014/main" id="{4018D155-5668-49C6-A520-48EE28E485DC}"/>
              </a:ext>
            </a:extLst>
          </p:cNvPr>
          <p:cNvSpPr txBox="1"/>
          <p:nvPr/>
        </p:nvSpPr>
        <p:spPr>
          <a:xfrm>
            <a:off x="817179" y="4256640"/>
            <a:ext cx="6096000" cy="369332"/>
          </a:xfrm>
          <a:prstGeom prst="rect">
            <a:avLst/>
          </a:prstGeom>
          <a:noFill/>
        </p:spPr>
        <p:txBody>
          <a:bodyPr wrap="square">
            <a:spAutoFit/>
          </a:bodyPr>
          <a:lstStyle/>
          <a:p>
            <a:pPr marL="661034" lvl="2">
              <a:spcBef>
                <a:spcPts val="640"/>
              </a:spcBef>
              <a:buClr>
                <a:srgbClr val="E66C7D"/>
              </a:buClr>
              <a:tabLst>
                <a:tab pos="890269" algn="l"/>
              </a:tabLst>
            </a:pPr>
            <a:r>
              <a:rPr lang="en-US" altLang="zh-CN" spc="-5" dirty="0">
                <a:cs typeface="Calibri"/>
              </a:rPr>
              <a:t>The lower layer</a:t>
            </a:r>
          </a:p>
        </p:txBody>
      </p:sp>
    </p:spTree>
    <p:extLst>
      <p:ext uri="{BB962C8B-B14F-4D97-AF65-F5344CB8AC3E}">
        <p14:creationId xmlns:p14="http://schemas.microsoft.com/office/powerpoint/2010/main" val="1726466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4" name="文本占位符 3">
            <a:extLst>
              <a:ext uri="{FF2B5EF4-FFF2-40B4-BE49-F238E27FC236}">
                <a16:creationId xmlns:a16="http://schemas.microsoft.com/office/drawing/2014/main" id="{D1DEA7B6-9C92-46C7-ACDC-3C099D1224D2}"/>
              </a:ext>
            </a:extLst>
          </p:cNvPr>
          <p:cNvSpPr>
            <a:spLocks noGrp="1"/>
          </p:cNvSpPr>
          <p:nvPr>
            <p:ph type="body" sz="quarter" idx="10"/>
          </p:nvPr>
        </p:nvSpPr>
        <p:spPr/>
        <p:txBody>
          <a:bodyPr/>
          <a:lstStyle/>
          <a:p>
            <a:r>
              <a:rPr lang="en-AU" altLang="zh-CN" dirty="0"/>
              <a:t>Cohesive subgraphs in bipartite graphs</a:t>
            </a:r>
            <a:endParaRPr lang="zh-CN" altLang="en-US" dirty="0"/>
          </a:p>
        </p:txBody>
      </p:sp>
      <p:grpSp>
        <p:nvGrpSpPr>
          <p:cNvPr id="5" name="组 4"/>
          <p:cNvGrpSpPr/>
          <p:nvPr/>
        </p:nvGrpSpPr>
        <p:grpSpPr>
          <a:xfrm>
            <a:off x="4285238" y="2839275"/>
            <a:ext cx="3621523" cy="2939354"/>
            <a:chOff x="6354397" y="3244131"/>
            <a:chExt cx="4544839" cy="3688747"/>
          </a:xfrm>
        </p:grpSpPr>
        <p:cxnSp>
          <p:nvCxnSpPr>
            <p:cNvPr id="19" name="直接连接符 18">
              <a:extLst>
                <a:ext uri="{FF2B5EF4-FFF2-40B4-BE49-F238E27FC236}">
                  <a16:creationId xmlns:a16="http://schemas.microsoft.com/office/drawing/2014/main" id="{CB51E229-18DD-44A3-B5F3-DB1C62912A69}"/>
                </a:ext>
              </a:extLst>
            </p:cNvPr>
            <p:cNvCxnSpPr>
              <a:cxnSpLocks/>
              <a:stCxn id="34" idx="0"/>
              <a:endCxn id="57" idx="4"/>
            </p:cNvCxnSpPr>
            <p:nvPr/>
          </p:nvCxnSpPr>
          <p:spPr>
            <a:xfrm flipH="1" flipV="1">
              <a:off x="9104064" y="4529786"/>
              <a:ext cx="438724" cy="1197777"/>
            </a:xfrm>
            <a:prstGeom prst="line">
              <a:avLst/>
            </a:prstGeom>
            <a:ln w="16510">
              <a:solidFill>
                <a:srgbClr val="ADADAD"/>
              </a:solidFill>
            </a:ln>
          </p:spPr>
          <p:style>
            <a:lnRef idx="1">
              <a:schemeClr val="dk1"/>
            </a:lnRef>
            <a:fillRef idx="0">
              <a:schemeClr val="dk1"/>
            </a:fillRef>
            <a:effectRef idx="0">
              <a:schemeClr val="dk1"/>
            </a:effectRef>
            <a:fontRef idx="minor">
              <a:schemeClr val="tx1"/>
            </a:fontRef>
          </p:style>
        </p:cxnSp>
        <p:cxnSp>
          <p:nvCxnSpPr>
            <p:cNvPr id="20" name="直接连接符 19">
              <a:extLst>
                <a:ext uri="{FF2B5EF4-FFF2-40B4-BE49-F238E27FC236}">
                  <a16:creationId xmlns:a16="http://schemas.microsoft.com/office/drawing/2014/main" id="{9D3491BE-4E8D-4184-AFCE-67CF9E745530}"/>
                </a:ext>
              </a:extLst>
            </p:cNvPr>
            <p:cNvCxnSpPr>
              <a:cxnSpLocks/>
              <a:stCxn id="53" idx="7"/>
              <a:endCxn id="57" idx="4"/>
            </p:cNvCxnSpPr>
            <p:nvPr/>
          </p:nvCxnSpPr>
          <p:spPr>
            <a:xfrm flipV="1">
              <a:off x="6808706" y="4529786"/>
              <a:ext cx="2295359" cy="1228540"/>
            </a:xfrm>
            <a:prstGeom prst="line">
              <a:avLst/>
            </a:prstGeom>
            <a:ln w="38100">
              <a:solidFill>
                <a:srgbClr val="2850AA"/>
              </a:solidFill>
            </a:ln>
          </p:spPr>
          <p:style>
            <a:lnRef idx="1">
              <a:schemeClr val="dk1"/>
            </a:lnRef>
            <a:fillRef idx="0">
              <a:schemeClr val="dk1"/>
            </a:fillRef>
            <a:effectRef idx="0">
              <a:schemeClr val="dk1"/>
            </a:effectRef>
            <a:fontRef idx="minor">
              <a:schemeClr val="tx1"/>
            </a:fontRef>
          </p:style>
        </p:cxnSp>
        <p:cxnSp>
          <p:nvCxnSpPr>
            <p:cNvPr id="21" name="直接连接符 20">
              <a:extLst>
                <a:ext uri="{FF2B5EF4-FFF2-40B4-BE49-F238E27FC236}">
                  <a16:creationId xmlns:a16="http://schemas.microsoft.com/office/drawing/2014/main" id="{320FB87C-B0A2-4D2A-8225-4E39C4ED45FC}"/>
                </a:ext>
              </a:extLst>
            </p:cNvPr>
            <p:cNvCxnSpPr>
              <a:cxnSpLocks/>
              <a:stCxn id="58" idx="0"/>
              <a:endCxn id="31" idx="4"/>
            </p:cNvCxnSpPr>
            <p:nvPr/>
          </p:nvCxnSpPr>
          <p:spPr>
            <a:xfrm flipV="1">
              <a:off x="8568254" y="4529785"/>
              <a:ext cx="1513308" cy="1207179"/>
            </a:xfrm>
            <a:prstGeom prst="line">
              <a:avLst/>
            </a:prstGeom>
            <a:ln w="16510">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22" name="直接连接符 21">
              <a:extLst>
                <a:ext uri="{FF2B5EF4-FFF2-40B4-BE49-F238E27FC236}">
                  <a16:creationId xmlns:a16="http://schemas.microsoft.com/office/drawing/2014/main" id="{0D5B349F-9C22-450F-BFFB-63D5D7F4D76F}"/>
                </a:ext>
              </a:extLst>
            </p:cNvPr>
            <p:cNvCxnSpPr>
              <a:cxnSpLocks/>
              <a:stCxn id="53" idx="0"/>
              <a:endCxn id="30" idx="4"/>
            </p:cNvCxnSpPr>
            <p:nvPr/>
          </p:nvCxnSpPr>
          <p:spPr>
            <a:xfrm flipV="1">
              <a:off x="6783249" y="4529785"/>
              <a:ext cx="1425216" cy="1219531"/>
            </a:xfrm>
            <a:prstGeom prst="line">
              <a:avLst/>
            </a:prstGeom>
            <a:ln w="38100">
              <a:solidFill>
                <a:srgbClr val="2850AA"/>
              </a:solidFill>
            </a:ln>
          </p:spPr>
          <p:style>
            <a:lnRef idx="1">
              <a:schemeClr val="dk1"/>
            </a:lnRef>
            <a:fillRef idx="0">
              <a:schemeClr val="dk1"/>
            </a:fillRef>
            <a:effectRef idx="0">
              <a:schemeClr val="dk1"/>
            </a:effectRef>
            <a:fontRef idx="minor">
              <a:schemeClr val="tx1"/>
            </a:fontRef>
          </p:style>
        </p:cxnSp>
        <p:cxnSp>
          <p:nvCxnSpPr>
            <p:cNvPr id="24" name="直接连接符 23">
              <a:extLst>
                <a:ext uri="{FF2B5EF4-FFF2-40B4-BE49-F238E27FC236}">
                  <a16:creationId xmlns:a16="http://schemas.microsoft.com/office/drawing/2014/main" id="{83BF50DA-163A-4A58-97FE-0CB27FFC32D9}"/>
                </a:ext>
              </a:extLst>
            </p:cNvPr>
            <p:cNvCxnSpPr>
              <a:cxnSpLocks/>
              <a:stCxn id="32" idx="0"/>
              <a:endCxn id="29" idx="4"/>
            </p:cNvCxnSpPr>
            <p:nvPr/>
          </p:nvCxnSpPr>
          <p:spPr>
            <a:xfrm flipH="1" flipV="1">
              <a:off x="7268059" y="4529785"/>
              <a:ext cx="414237" cy="1219531"/>
            </a:xfrm>
            <a:prstGeom prst="line">
              <a:avLst/>
            </a:prstGeom>
            <a:ln w="38100">
              <a:solidFill>
                <a:srgbClr val="2850AA"/>
              </a:solidFill>
            </a:ln>
          </p:spPr>
          <p:style>
            <a:lnRef idx="1">
              <a:schemeClr val="dk1"/>
            </a:lnRef>
            <a:fillRef idx="0">
              <a:schemeClr val="dk1"/>
            </a:fillRef>
            <a:effectRef idx="0">
              <a:schemeClr val="dk1"/>
            </a:effectRef>
            <a:fontRef idx="minor">
              <a:schemeClr val="tx1"/>
            </a:fontRef>
          </p:style>
        </p:cxnSp>
        <p:cxnSp>
          <p:nvCxnSpPr>
            <p:cNvPr id="25" name="直接连接符 24">
              <a:extLst>
                <a:ext uri="{FF2B5EF4-FFF2-40B4-BE49-F238E27FC236}">
                  <a16:creationId xmlns:a16="http://schemas.microsoft.com/office/drawing/2014/main" id="{D2893108-10B9-4690-AC97-BC5E307AED00}"/>
                </a:ext>
              </a:extLst>
            </p:cNvPr>
            <p:cNvCxnSpPr>
              <a:cxnSpLocks/>
              <a:stCxn id="35" idx="0"/>
              <a:endCxn id="31" idx="4"/>
            </p:cNvCxnSpPr>
            <p:nvPr/>
          </p:nvCxnSpPr>
          <p:spPr>
            <a:xfrm flipH="1" flipV="1">
              <a:off x="10081561" y="4529786"/>
              <a:ext cx="376421" cy="1197777"/>
            </a:xfrm>
            <a:prstGeom prst="line">
              <a:avLst/>
            </a:prstGeom>
            <a:ln w="16510">
              <a:solidFill>
                <a:srgbClr val="ADADAD"/>
              </a:solidFill>
            </a:ln>
          </p:spPr>
          <p:style>
            <a:lnRef idx="1">
              <a:schemeClr val="dk1"/>
            </a:lnRef>
            <a:fillRef idx="0">
              <a:schemeClr val="dk1"/>
            </a:fillRef>
            <a:effectRef idx="0">
              <a:schemeClr val="dk1"/>
            </a:effectRef>
            <a:fontRef idx="minor">
              <a:schemeClr val="tx1"/>
            </a:fontRef>
          </p:style>
        </p:cxnSp>
        <p:cxnSp>
          <p:nvCxnSpPr>
            <p:cNvPr id="27" name="直接连接符 26">
              <a:extLst>
                <a:ext uri="{FF2B5EF4-FFF2-40B4-BE49-F238E27FC236}">
                  <a16:creationId xmlns:a16="http://schemas.microsoft.com/office/drawing/2014/main" id="{74129930-7F81-4228-8254-2AA0C8193F36}"/>
                </a:ext>
              </a:extLst>
            </p:cNvPr>
            <p:cNvCxnSpPr>
              <a:cxnSpLocks/>
              <a:stCxn id="32" idx="0"/>
              <a:endCxn id="30" idx="4"/>
            </p:cNvCxnSpPr>
            <p:nvPr/>
          </p:nvCxnSpPr>
          <p:spPr>
            <a:xfrm flipV="1">
              <a:off x="7682297" y="4529785"/>
              <a:ext cx="526169" cy="1219531"/>
            </a:xfrm>
            <a:prstGeom prst="line">
              <a:avLst/>
            </a:prstGeom>
            <a:ln w="38100">
              <a:solidFill>
                <a:srgbClr val="2850AA"/>
              </a:solidFill>
            </a:ln>
          </p:spPr>
          <p:style>
            <a:lnRef idx="1">
              <a:schemeClr val="dk1"/>
            </a:lnRef>
            <a:fillRef idx="0">
              <a:schemeClr val="dk1"/>
            </a:fillRef>
            <a:effectRef idx="0">
              <a:schemeClr val="dk1"/>
            </a:effectRef>
            <a:fontRef idx="minor">
              <a:schemeClr val="tx1"/>
            </a:fontRef>
          </p:style>
        </p:cxnSp>
        <p:cxnSp>
          <p:nvCxnSpPr>
            <p:cNvPr id="28" name="直接连接符 27">
              <a:extLst>
                <a:ext uri="{FF2B5EF4-FFF2-40B4-BE49-F238E27FC236}">
                  <a16:creationId xmlns:a16="http://schemas.microsoft.com/office/drawing/2014/main" id="{D9D395CF-87EA-47F6-A240-23941A8E4D5C}"/>
                </a:ext>
              </a:extLst>
            </p:cNvPr>
            <p:cNvCxnSpPr>
              <a:cxnSpLocks/>
              <a:stCxn id="32" idx="0"/>
              <a:endCxn id="57" idx="4"/>
            </p:cNvCxnSpPr>
            <p:nvPr/>
          </p:nvCxnSpPr>
          <p:spPr>
            <a:xfrm flipV="1">
              <a:off x="7682296" y="4529785"/>
              <a:ext cx="1421768" cy="1219531"/>
            </a:xfrm>
            <a:prstGeom prst="line">
              <a:avLst/>
            </a:prstGeom>
            <a:ln w="38100">
              <a:solidFill>
                <a:srgbClr val="2850AA"/>
              </a:solidFill>
            </a:ln>
          </p:spPr>
          <p:style>
            <a:lnRef idx="1">
              <a:schemeClr val="dk1"/>
            </a:lnRef>
            <a:fillRef idx="0">
              <a:schemeClr val="dk1"/>
            </a:fillRef>
            <a:effectRef idx="0">
              <a:schemeClr val="dk1"/>
            </a:effectRef>
            <a:fontRef idx="minor">
              <a:schemeClr val="tx1"/>
            </a:fontRef>
          </p:style>
        </p:cxnSp>
        <p:sp>
          <p:nvSpPr>
            <p:cNvPr id="29" name="椭圆 28">
              <a:extLst>
                <a:ext uri="{FF2B5EF4-FFF2-40B4-BE49-F238E27FC236}">
                  <a16:creationId xmlns:a16="http://schemas.microsoft.com/office/drawing/2014/main" id="{1B3A5A57-BCD3-4888-89A2-9244450CF7ED}"/>
                </a:ext>
              </a:extLst>
            </p:cNvPr>
            <p:cNvSpPr/>
            <p:nvPr/>
          </p:nvSpPr>
          <p:spPr>
            <a:xfrm>
              <a:off x="7232058" y="4468258"/>
              <a:ext cx="72000" cy="61527"/>
            </a:xfrm>
            <a:prstGeom prst="ellipse">
              <a:avLst/>
            </a:prstGeom>
            <a:solidFill>
              <a:srgbClr val="2850AA"/>
            </a:solidFill>
            <a:ln>
              <a:solidFill>
                <a:srgbClr val="28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椭圆 29">
              <a:extLst>
                <a:ext uri="{FF2B5EF4-FFF2-40B4-BE49-F238E27FC236}">
                  <a16:creationId xmlns:a16="http://schemas.microsoft.com/office/drawing/2014/main" id="{5F489784-F82F-4B88-9376-FA1DB5934736}"/>
                </a:ext>
              </a:extLst>
            </p:cNvPr>
            <p:cNvSpPr/>
            <p:nvPr/>
          </p:nvSpPr>
          <p:spPr>
            <a:xfrm>
              <a:off x="8172465" y="4468258"/>
              <a:ext cx="72000" cy="61527"/>
            </a:xfrm>
            <a:prstGeom prst="ellipse">
              <a:avLst/>
            </a:prstGeom>
            <a:solidFill>
              <a:srgbClr val="2850AA"/>
            </a:solidFill>
            <a:ln>
              <a:solidFill>
                <a:srgbClr val="28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1" name="椭圆 30">
              <a:extLst>
                <a:ext uri="{FF2B5EF4-FFF2-40B4-BE49-F238E27FC236}">
                  <a16:creationId xmlns:a16="http://schemas.microsoft.com/office/drawing/2014/main" id="{732F6E13-5CA0-4DD1-B559-6DBE05805DC1}"/>
                </a:ext>
              </a:extLst>
            </p:cNvPr>
            <p:cNvSpPr/>
            <p:nvPr/>
          </p:nvSpPr>
          <p:spPr>
            <a:xfrm>
              <a:off x="10045561" y="4468258"/>
              <a:ext cx="72000" cy="61527"/>
            </a:xfrm>
            <a:prstGeom prst="ellipse">
              <a:avLst/>
            </a:prstGeom>
            <a:solidFill>
              <a:schemeClr val="bg1">
                <a:lumMod val="65000"/>
              </a:schemeClr>
            </a:solidFill>
            <a:ln w="19050">
              <a:solidFill>
                <a:schemeClr val="bg1">
                  <a:lumMod val="6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2400"/>
            </a:p>
          </p:txBody>
        </p:sp>
        <p:sp>
          <p:nvSpPr>
            <p:cNvPr id="32" name="椭圆 31">
              <a:extLst>
                <a:ext uri="{FF2B5EF4-FFF2-40B4-BE49-F238E27FC236}">
                  <a16:creationId xmlns:a16="http://schemas.microsoft.com/office/drawing/2014/main" id="{9B6B1C94-BD45-4633-B00E-E8EFB9213FD2}"/>
                </a:ext>
              </a:extLst>
            </p:cNvPr>
            <p:cNvSpPr/>
            <p:nvPr/>
          </p:nvSpPr>
          <p:spPr>
            <a:xfrm>
              <a:off x="7646296" y="5749315"/>
              <a:ext cx="72000" cy="61527"/>
            </a:xfrm>
            <a:prstGeom prst="ellipse">
              <a:avLst/>
            </a:prstGeom>
            <a:solidFill>
              <a:srgbClr val="2850AA"/>
            </a:solidFill>
            <a:ln>
              <a:solidFill>
                <a:srgbClr val="28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椭圆 32">
              <a:extLst>
                <a:ext uri="{FF2B5EF4-FFF2-40B4-BE49-F238E27FC236}">
                  <a16:creationId xmlns:a16="http://schemas.microsoft.com/office/drawing/2014/main" id="{393933DF-A740-49F7-A56E-EB5DAD81A46B}"/>
                </a:ext>
              </a:extLst>
            </p:cNvPr>
            <p:cNvSpPr/>
            <p:nvPr/>
          </p:nvSpPr>
          <p:spPr>
            <a:xfrm>
              <a:off x="8530342" y="5736965"/>
              <a:ext cx="72000" cy="61527"/>
            </a:xfrm>
            <a:prstGeom prst="ellipse">
              <a:avLst/>
            </a:prstGeom>
            <a:solidFill>
              <a:srgbClr val="F6A100"/>
            </a:solidFill>
            <a:ln w="12700">
              <a:solidFill>
                <a:srgbClr val="F68D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2400" dirty="0"/>
            </a:p>
          </p:txBody>
        </p:sp>
        <p:sp>
          <p:nvSpPr>
            <p:cNvPr id="34" name="椭圆 33">
              <a:extLst>
                <a:ext uri="{FF2B5EF4-FFF2-40B4-BE49-F238E27FC236}">
                  <a16:creationId xmlns:a16="http://schemas.microsoft.com/office/drawing/2014/main" id="{C97B4E35-C7B2-49A0-8016-D9F5A8557A8E}"/>
                </a:ext>
              </a:extLst>
            </p:cNvPr>
            <p:cNvSpPr/>
            <p:nvPr/>
          </p:nvSpPr>
          <p:spPr>
            <a:xfrm>
              <a:off x="9506788" y="5727563"/>
              <a:ext cx="72000" cy="61527"/>
            </a:xfrm>
            <a:prstGeom prst="ellipse">
              <a:avLst/>
            </a:prstGeom>
            <a:solidFill>
              <a:srgbClr val="ADADAD"/>
            </a:solidFill>
            <a:ln>
              <a:solidFill>
                <a:srgbClr val="ADAD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椭圆 34">
              <a:extLst>
                <a:ext uri="{FF2B5EF4-FFF2-40B4-BE49-F238E27FC236}">
                  <a16:creationId xmlns:a16="http://schemas.microsoft.com/office/drawing/2014/main" id="{65687EBA-20A7-4B71-8CD1-4930ADF19B7E}"/>
                </a:ext>
              </a:extLst>
            </p:cNvPr>
            <p:cNvSpPr/>
            <p:nvPr/>
          </p:nvSpPr>
          <p:spPr>
            <a:xfrm>
              <a:off x="10421982" y="5727563"/>
              <a:ext cx="72000" cy="61527"/>
            </a:xfrm>
            <a:prstGeom prst="ellipse">
              <a:avLst/>
            </a:prstGeom>
            <a:solidFill>
              <a:srgbClr val="ADADAD"/>
            </a:solidFill>
            <a:ln>
              <a:solidFill>
                <a:srgbClr val="ADAD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36" name="直接连接符 35">
              <a:extLst>
                <a:ext uri="{FF2B5EF4-FFF2-40B4-BE49-F238E27FC236}">
                  <a16:creationId xmlns:a16="http://schemas.microsoft.com/office/drawing/2014/main" id="{AF6252D0-A2FD-482F-926E-8E8EFD152E8B}"/>
                </a:ext>
              </a:extLst>
            </p:cNvPr>
            <p:cNvCxnSpPr>
              <a:cxnSpLocks/>
              <a:stCxn id="33" idx="0"/>
              <a:endCxn id="57" idx="4"/>
            </p:cNvCxnSpPr>
            <p:nvPr/>
          </p:nvCxnSpPr>
          <p:spPr>
            <a:xfrm flipV="1">
              <a:off x="8566343" y="4529785"/>
              <a:ext cx="537721" cy="1207179"/>
            </a:xfrm>
            <a:prstGeom prst="line">
              <a:avLst/>
            </a:prstGeom>
            <a:ln w="1651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37" name="文本框 36">
              <a:extLst>
                <a:ext uri="{FF2B5EF4-FFF2-40B4-BE49-F238E27FC236}">
                  <a16:creationId xmlns:a16="http://schemas.microsoft.com/office/drawing/2014/main" id="{B0611753-3F97-4460-9657-89BE46A34DF3}"/>
                </a:ext>
              </a:extLst>
            </p:cNvPr>
            <p:cNvSpPr txBox="1"/>
            <p:nvPr/>
          </p:nvSpPr>
          <p:spPr>
            <a:xfrm>
              <a:off x="7003066" y="3244131"/>
              <a:ext cx="484428" cy="584775"/>
            </a:xfrm>
            <a:prstGeom prst="rect">
              <a:avLst/>
            </a:prstGeom>
            <a:noFill/>
          </p:spPr>
          <p:txBody>
            <a:bodyPr wrap="none" rtlCol="0">
              <a:spAutoFit/>
            </a:bodyPr>
            <a:lstStyle/>
            <a:p>
              <a:r>
                <a:rPr lang="en-US" altLang="zh-CN" sz="3200" i="1" dirty="0">
                  <a:latin typeface="Times New Roman" panose="02020603050405020304" pitchFamily="18" charset="0"/>
                  <a:cs typeface="Times New Roman" panose="02020603050405020304" pitchFamily="18" charset="0"/>
                </a:rPr>
                <a:t>u</a:t>
              </a:r>
              <a:r>
                <a:rPr lang="en-US" altLang="zh-CN" sz="1467" i="1" dirty="0">
                  <a:latin typeface="Times New Roman" panose="02020603050405020304" pitchFamily="18" charset="0"/>
                  <a:cs typeface="Times New Roman" panose="02020603050405020304" pitchFamily="18" charset="0"/>
                </a:rPr>
                <a:t>0</a:t>
              </a:r>
              <a:endParaRPr lang="zh-CN" altLang="en-US" sz="3200" i="1" dirty="0">
                <a:latin typeface="Times New Roman" panose="02020603050405020304" pitchFamily="18" charset="0"/>
                <a:cs typeface="Times New Roman" panose="02020603050405020304" pitchFamily="18" charset="0"/>
              </a:endParaRPr>
            </a:p>
          </p:txBody>
        </p:sp>
        <p:sp>
          <p:nvSpPr>
            <p:cNvPr id="38" name="文本框 37">
              <a:extLst>
                <a:ext uri="{FF2B5EF4-FFF2-40B4-BE49-F238E27FC236}">
                  <a16:creationId xmlns:a16="http://schemas.microsoft.com/office/drawing/2014/main" id="{4BE5DA53-31C2-4906-A5EC-DDA2ACFB8644}"/>
                </a:ext>
              </a:extLst>
            </p:cNvPr>
            <p:cNvSpPr txBox="1"/>
            <p:nvPr/>
          </p:nvSpPr>
          <p:spPr>
            <a:xfrm>
              <a:off x="7940137" y="3257225"/>
              <a:ext cx="672075" cy="584775"/>
            </a:xfrm>
            <a:prstGeom prst="rect">
              <a:avLst/>
            </a:prstGeom>
            <a:noFill/>
          </p:spPr>
          <p:txBody>
            <a:bodyPr wrap="square" rtlCol="0">
              <a:spAutoFit/>
            </a:bodyPr>
            <a:lstStyle/>
            <a:p>
              <a:r>
                <a:rPr lang="en-US" altLang="zh-CN" sz="3200" i="1" dirty="0">
                  <a:latin typeface="Times New Roman" panose="02020603050405020304" pitchFamily="18" charset="0"/>
                  <a:cs typeface="Times New Roman" panose="02020603050405020304" pitchFamily="18" charset="0"/>
                </a:rPr>
                <a:t>u</a:t>
              </a:r>
              <a:r>
                <a:rPr lang="en-US" altLang="zh-CN" sz="1467" i="1" dirty="0">
                  <a:latin typeface="Times New Roman" panose="02020603050405020304" pitchFamily="18" charset="0"/>
                  <a:cs typeface="Times New Roman" panose="02020603050405020304" pitchFamily="18" charset="0"/>
                </a:rPr>
                <a:t>1</a:t>
              </a:r>
              <a:endParaRPr lang="zh-CN" altLang="en-US" sz="3200" i="1" dirty="0">
                <a:latin typeface="Times New Roman" panose="02020603050405020304" pitchFamily="18" charset="0"/>
                <a:cs typeface="Times New Roman" panose="02020603050405020304" pitchFamily="18" charset="0"/>
              </a:endParaRPr>
            </a:p>
          </p:txBody>
        </p:sp>
        <p:sp>
          <p:nvSpPr>
            <p:cNvPr id="39" name="文本框 38">
              <a:extLst>
                <a:ext uri="{FF2B5EF4-FFF2-40B4-BE49-F238E27FC236}">
                  <a16:creationId xmlns:a16="http://schemas.microsoft.com/office/drawing/2014/main" id="{9D821447-60ED-43E2-96A3-790A0592CCC5}"/>
                </a:ext>
              </a:extLst>
            </p:cNvPr>
            <p:cNvSpPr txBox="1"/>
            <p:nvPr/>
          </p:nvSpPr>
          <p:spPr>
            <a:xfrm>
              <a:off x="8848306" y="3257226"/>
              <a:ext cx="719030" cy="733864"/>
            </a:xfrm>
            <a:prstGeom prst="rect">
              <a:avLst/>
            </a:prstGeom>
            <a:noFill/>
          </p:spPr>
          <p:txBody>
            <a:bodyPr wrap="square" rtlCol="0">
              <a:spAutoFit/>
            </a:bodyPr>
            <a:lstStyle/>
            <a:p>
              <a:r>
                <a:rPr lang="en-US" altLang="zh-CN" sz="3200" i="1" dirty="0">
                  <a:latin typeface="Times New Roman" panose="02020603050405020304" pitchFamily="18" charset="0"/>
                  <a:cs typeface="Times New Roman" panose="02020603050405020304" pitchFamily="18" charset="0"/>
                </a:rPr>
                <a:t>u</a:t>
              </a:r>
              <a:r>
                <a:rPr lang="en-US" altLang="zh-CN" sz="1467" i="1" dirty="0">
                  <a:latin typeface="Times New Roman" panose="02020603050405020304" pitchFamily="18" charset="0"/>
                  <a:cs typeface="Times New Roman" panose="02020603050405020304" pitchFamily="18" charset="0"/>
                </a:rPr>
                <a:t>2</a:t>
              </a:r>
              <a:endParaRPr lang="zh-CN" altLang="en-US" sz="3200" i="1" dirty="0">
                <a:latin typeface="Times New Roman" panose="02020603050405020304" pitchFamily="18" charset="0"/>
                <a:cs typeface="Times New Roman" panose="02020603050405020304" pitchFamily="18" charset="0"/>
              </a:endParaRPr>
            </a:p>
          </p:txBody>
        </p:sp>
        <p:sp>
          <p:nvSpPr>
            <p:cNvPr id="40" name="文本框 39">
              <a:extLst>
                <a:ext uri="{FF2B5EF4-FFF2-40B4-BE49-F238E27FC236}">
                  <a16:creationId xmlns:a16="http://schemas.microsoft.com/office/drawing/2014/main" id="{AFE14C80-2FED-4046-B72A-4EE0456912E5}"/>
                </a:ext>
              </a:extLst>
            </p:cNvPr>
            <p:cNvSpPr txBox="1"/>
            <p:nvPr/>
          </p:nvSpPr>
          <p:spPr>
            <a:xfrm>
              <a:off x="9778301" y="3257226"/>
              <a:ext cx="897928" cy="733864"/>
            </a:xfrm>
            <a:prstGeom prst="rect">
              <a:avLst/>
            </a:prstGeom>
            <a:noFill/>
          </p:spPr>
          <p:txBody>
            <a:bodyPr wrap="square" rtlCol="0">
              <a:spAutoFit/>
            </a:bodyPr>
            <a:lstStyle/>
            <a:p>
              <a:r>
                <a:rPr lang="en-US" altLang="zh-CN" sz="3200" i="1" dirty="0">
                  <a:latin typeface="Times New Roman" panose="02020603050405020304" pitchFamily="18" charset="0"/>
                  <a:cs typeface="Times New Roman" panose="02020603050405020304" pitchFamily="18" charset="0"/>
                </a:rPr>
                <a:t>u</a:t>
              </a:r>
              <a:r>
                <a:rPr lang="en-US" altLang="zh-CN" sz="1467" i="1" dirty="0">
                  <a:latin typeface="Times New Roman" panose="02020603050405020304" pitchFamily="18" charset="0"/>
                  <a:cs typeface="Times New Roman" panose="02020603050405020304" pitchFamily="18" charset="0"/>
                </a:rPr>
                <a:t>3</a:t>
              </a:r>
              <a:endParaRPr lang="zh-CN" altLang="en-US" sz="3200" i="1" dirty="0">
                <a:latin typeface="Times New Roman" panose="02020603050405020304" pitchFamily="18" charset="0"/>
                <a:cs typeface="Times New Roman" panose="02020603050405020304" pitchFamily="18" charset="0"/>
              </a:endParaRPr>
            </a:p>
          </p:txBody>
        </p:sp>
        <p:sp>
          <p:nvSpPr>
            <p:cNvPr id="41" name="文本框 40">
              <a:extLst>
                <a:ext uri="{FF2B5EF4-FFF2-40B4-BE49-F238E27FC236}">
                  <a16:creationId xmlns:a16="http://schemas.microsoft.com/office/drawing/2014/main" id="{FD699A52-5F53-4BDC-87BA-C6941D2DC264}"/>
                </a:ext>
              </a:extLst>
            </p:cNvPr>
            <p:cNvSpPr txBox="1"/>
            <p:nvPr/>
          </p:nvSpPr>
          <p:spPr>
            <a:xfrm>
              <a:off x="6542649" y="6336610"/>
              <a:ext cx="461986" cy="584775"/>
            </a:xfrm>
            <a:prstGeom prst="rect">
              <a:avLst/>
            </a:prstGeom>
            <a:noFill/>
          </p:spPr>
          <p:txBody>
            <a:bodyPr wrap="none" rtlCol="0">
              <a:spAutoFit/>
            </a:bodyPr>
            <a:lstStyle/>
            <a:p>
              <a:r>
                <a:rPr lang="en-US" altLang="zh-CN" sz="3200" i="1" dirty="0">
                  <a:latin typeface="Times New Roman" panose="02020603050405020304" pitchFamily="18" charset="0"/>
                  <a:cs typeface="Times New Roman" panose="02020603050405020304" pitchFamily="18" charset="0"/>
                </a:rPr>
                <a:t>v</a:t>
              </a:r>
              <a:r>
                <a:rPr lang="en-US" altLang="zh-CN" sz="1467" i="1" dirty="0">
                  <a:latin typeface="Times New Roman" panose="02020603050405020304" pitchFamily="18" charset="0"/>
                  <a:cs typeface="Times New Roman" panose="02020603050405020304" pitchFamily="18" charset="0"/>
                </a:rPr>
                <a:t>0</a:t>
              </a:r>
              <a:endParaRPr lang="zh-CN" altLang="en-US" sz="3200" i="1" dirty="0">
                <a:latin typeface="Times New Roman" panose="02020603050405020304" pitchFamily="18" charset="0"/>
                <a:cs typeface="Times New Roman" panose="02020603050405020304" pitchFamily="18" charset="0"/>
              </a:endParaRPr>
            </a:p>
          </p:txBody>
        </p:sp>
        <p:sp>
          <p:nvSpPr>
            <p:cNvPr id="42" name="文本框 41">
              <a:extLst>
                <a:ext uri="{FF2B5EF4-FFF2-40B4-BE49-F238E27FC236}">
                  <a16:creationId xmlns:a16="http://schemas.microsoft.com/office/drawing/2014/main" id="{5851B23D-BC23-4BE7-BAC6-146CF5DA91A8}"/>
                </a:ext>
              </a:extLst>
            </p:cNvPr>
            <p:cNvSpPr txBox="1"/>
            <p:nvPr/>
          </p:nvSpPr>
          <p:spPr>
            <a:xfrm>
              <a:off x="7423167" y="6345621"/>
              <a:ext cx="461986" cy="584775"/>
            </a:xfrm>
            <a:prstGeom prst="rect">
              <a:avLst/>
            </a:prstGeom>
            <a:noFill/>
          </p:spPr>
          <p:txBody>
            <a:bodyPr wrap="none" rtlCol="0">
              <a:spAutoFit/>
            </a:bodyPr>
            <a:lstStyle/>
            <a:p>
              <a:r>
                <a:rPr lang="en-US" altLang="zh-CN" sz="3200" i="1" dirty="0">
                  <a:latin typeface="Times New Roman" panose="02020603050405020304" pitchFamily="18" charset="0"/>
                  <a:cs typeface="Times New Roman" panose="02020603050405020304" pitchFamily="18" charset="0"/>
                </a:rPr>
                <a:t>v</a:t>
              </a:r>
              <a:r>
                <a:rPr lang="en-US" altLang="zh-CN" sz="1467" i="1" dirty="0">
                  <a:latin typeface="Times New Roman" panose="02020603050405020304" pitchFamily="18" charset="0"/>
                  <a:cs typeface="Times New Roman" panose="02020603050405020304" pitchFamily="18" charset="0"/>
                </a:rPr>
                <a:t>1</a:t>
              </a:r>
              <a:endParaRPr lang="zh-CN" altLang="en-US" sz="3200" i="1" dirty="0">
                <a:latin typeface="Times New Roman" panose="02020603050405020304" pitchFamily="18" charset="0"/>
                <a:cs typeface="Times New Roman" panose="02020603050405020304" pitchFamily="18" charset="0"/>
              </a:endParaRPr>
            </a:p>
          </p:txBody>
        </p:sp>
        <p:sp>
          <p:nvSpPr>
            <p:cNvPr id="43" name="文本框 42">
              <a:extLst>
                <a:ext uri="{FF2B5EF4-FFF2-40B4-BE49-F238E27FC236}">
                  <a16:creationId xmlns:a16="http://schemas.microsoft.com/office/drawing/2014/main" id="{E5B37802-59D4-4563-B7EC-A88F92D54AF1}"/>
                </a:ext>
              </a:extLst>
            </p:cNvPr>
            <p:cNvSpPr txBox="1"/>
            <p:nvPr/>
          </p:nvSpPr>
          <p:spPr>
            <a:xfrm>
              <a:off x="8326876" y="6345621"/>
              <a:ext cx="461986" cy="584775"/>
            </a:xfrm>
            <a:prstGeom prst="rect">
              <a:avLst/>
            </a:prstGeom>
            <a:noFill/>
          </p:spPr>
          <p:txBody>
            <a:bodyPr wrap="none" rtlCol="0">
              <a:spAutoFit/>
            </a:bodyPr>
            <a:lstStyle/>
            <a:p>
              <a:r>
                <a:rPr lang="en-US" altLang="zh-CN" sz="3200" i="1" dirty="0">
                  <a:latin typeface="Times New Roman" panose="02020603050405020304" pitchFamily="18" charset="0"/>
                  <a:cs typeface="Times New Roman" panose="02020603050405020304" pitchFamily="18" charset="0"/>
                </a:rPr>
                <a:t>v</a:t>
              </a:r>
              <a:r>
                <a:rPr lang="en-US" altLang="zh-CN" sz="1467" i="1" dirty="0">
                  <a:latin typeface="Times New Roman" panose="02020603050405020304" pitchFamily="18" charset="0"/>
                  <a:cs typeface="Times New Roman" panose="02020603050405020304" pitchFamily="18" charset="0"/>
                </a:rPr>
                <a:t>2</a:t>
              </a:r>
              <a:endParaRPr lang="zh-CN" altLang="en-US" sz="3200" i="1" dirty="0">
                <a:latin typeface="Times New Roman" panose="02020603050405020304" pitchFamily="18" charset="0"/>
                <a:cs typeface="Times New Roman" panose="02020603050405020304" pitchFamily="18" charset="0"/>
              </a:endParaRPr>
            </a:p>
          </p:txBody>
        </p:sp>
        <p:sp>
          <p:nvSpPr>
            <p:cNvPr id="44" name="文本框 43">
              <a:extLst>
                <a:ext uri="{FF2B5EF4-FFF2-40B4-BE49-F238E27FC236}">
                  <a16:creationId xmlns:a16="http://schemas.microsoft.com/office/drawing/2014/main" id="{14E422AA-176D-45AA-9A8D-9F5C160D52D5}"/>
                </a:ext>
              </a:extLst>
            </p:cNvPr>
            <p:cNvSpPr txBox="1"/>
            <p:nvPr/>
          </p:nvSpPr>
          <p:spPr>
            <a:xfrm>
              <a:off x="9302780" y="6341865"/>
              <a:ext cx="461986" cy="584775"/>
            </a:xfrm>
            <a:prstGeom prst="rect">
              <a:avLst/>
            </a:prstGeom>
            <a:noFill/>
          </p:spPr>
          <p:txBody>
            <a:bodyPr wrap="none" rtlCol="0">
              <a:spAutoFit/>
            </a:bodyPr>
            <a:lstStyle/>
            <a:p>
              <a:r>
                <a:rPr lang="en-US" altLang="zh-CN" sz="3200" i="1" dirty="0">
                  <a:latin typeface="Times New Roman" panose="02020603050405020304" pitchFamily="18" charset="0"/>
                  <a:cs typeface="Times New Roman" panose="02020603050405020304" pitchFamily="18" charset="0"/>
                </a:rPr>
                <a:t>v</a:t>
              </a:r>
              <a:r>
                <a:rPr lang="en-US" altLang="zh-CN" sz="1467" i="1" dirty="0">
                  <a:latin typeface="Times New Roman" panose="02020603050405020304" pitchFamily="18" charset="0"/>
                  <a:cs typeface="Times New Roman" panose="02020603050405020304" pitchFamily="18" charset="0"/>
                </a:rPr>
                <a:t>3</a:t>
              </a:r>
              <a:endParaRPr lang="zh-CN" altLang="en-US" sz="3200" i="1" dirty="0">
                <a:latin typeface="Times New Roman" panose="02020603050405020304" pitchFamily="18" charset="0"/>
                <a:cs typeface="Times New Roman" panose="02020603050405020304" pitchFamily="18" charset="0"/>
              </a:endParaRPr>
            </a:p>
          </p:txBody>
        </p:sp>
        <p:pic>
          <p:nvPicPr>
            <p:cNvPr id="45" name="图形 44">
              <a:extLst>
                <a:ext uri="{FF2B5EF4-FFF2-40B4-BE49-F238E27FC236}">
                  <a16:creationId xmlns:a16="http://schemas.microsoft.com/office/drawing/2014/main" id="{957E7F4D-7F25-4F10-A67D-D443FF9F3D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54397" y="5783713"/>
              <a:ext cx="885957" cy="757089"/>
            </a:xfrm>
            <a:prstGeom prst="rect">
              <a:avLst/>
            </a:prstGeom>
          </p:spPr>
        </p:pic>
        <p:pic>
          <p:nvPicPr>
            <p:cNvPr id="46" name="图形 45">
              <a:extLst>
                <a:ext uri="{FF2B5EF4-FFF2-40B4-BE49-F238E27FC236}">
                  <a16:creationId xmlns:a16="http://schemas.microsoft.com/office/drawing/2014/main" id="{C3F02064-7E5B-4B2C-9AA0-B71F69B1F3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22323" y="5783713"/>
              <a:ext cx="885957" cy="757089"/>
            </a:xfrm>
            <a:prstGeom prst="rect">
              <a:avLst/>
            </a:prstGeom>
          </p:spPr>
        </p:pic>
        <p:pic>
          <p:nvPicPr>
            <p:cNvPr id="47" name="图形 46">
              <a:extLst>
                <a:ext uri="{FF2B5EF4-FFF2-40B4-BE49-F238E27FC236}">
                  <a16:creationId xmlns:a16="http://schemas.microsoft.com/office/drawing/2014/main" id="{668ED4C8-6E5A-4626-A6EC-A2DF7E96CD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27619" y="5783713"/>
              <a:ext cx="885957" cy="757089"/>
            </a:xfrm>
            <a:prstGeom prst="rect">
              <a:avLst/>
            </a:prstGeom>
          </p:spPr>
        </p:pic>
        <p:pic>
          <p:nvPicPr>
            <p:cNvPr id="48" name="图形 47">
              <a:extLst>
                <a:ext uri="{FF2B5EF4-FFF2-40B4-BE49-F238E27FC236}">
                  <a16:creationId xmlns:a16="http://schemas.microsoft.com/office/drawing/2014/main" id="{2911206F-39FA-4FDE-9449-6E611F8243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10041" y="5783321"/>
              <a:ext cx="885957" cy="757089"/>
            </a:xfrm>
            <a:prstGeom prst="rect">
              <a:avLst/>
            </a:prstGeom>
          </p:spPr>
        </p:pic>
        <p:pic>
          <p:nvPicPr>
            <p:cNvPr id="49" name="图形 48">
              <a:extLst>
                <a:ext uri="{FF2B5EF4-FFF2-40B4-BE49-F238E27FC236}">
                  <a16:creationId xmlns:a16="http://schemas.microsoft.com/office/drawing/2014/main" id="{CE6159D9-143A-48ED-82AB-F0543A5424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23109" y="3857384"/>
              <a:ext cx="662155" cy="565840"/>
            </a:xfrm>
            <a:prstGeom prst="rect">
              <a:avLst/>
            </a:prstGeom>
          </p:spPr>
        </p:pic>
        <p:pic>
          <p:nvPicPr>
            <p:cNvPr id="50" name="图形 49">
              <a:extLst>
                <a:ext uri="{FF2B5EF4-FFF2-40B4-BE49-F238E27FC236}">
                  <a16:creationId xmlns:a16="http://schemas.microsoft.com/office/drawing/2014/main" id="{123052FA-08D9-48FE-9CFC-E1CA563BFF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74914" y="3857384"/>
              <a:ext cx="662155" cy="565840"/>
            </a:xfrm>
            <a:prstGeom prst="rect">
              <a:avLst/>
            </a:prstGeom>
          </p:spPr>
        </p:pic>
        <p:pic>
          <p:nvPicPr>
            <p:cNvPr id="51" name="图形 50">
              <a:extLst>
                <a:ext uri="{FF2B5EF4-FFF2-40B4-BE49-F238E27FC236}">
                  <a16:creationId xmlns:a16="http://schemas.microsoft.com/office/drawing/2014/main" id="{4E477959-7085-4AC0-BF3C-E86FDC8DBE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04762" y="3858912"/>
              <a:ext cx="662155" cy="565840"/>
            </a:xfrm>
            <a:prstGeom prst="rect">
              <a:avLst/>
            </a:prstGeom>
          </p:spPr>
        </p:pic>
        <p:pic>
          <p:nvPicPr>
            <p:cNvPr id="52" name="图形 51">
              <a:extLst>
                <a:ext uri="{FF2B5EF4-FFF2-40B4-BE49-F238E27FC236}">
                  <a16:creationId xmlns:a16="http://schemas.microsoft.com/office/drawing/2014/main" id="{32812651-D1CC-4E75-A709-38E06DE198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84141" y="3849843"/>
              <a:ext cx="662155" cy="565840"/>
            </a:xfrm>
            <a:prstGeom prst="rect">
              <a:avLst/>
            </a:prstGeom>
          </p:spPr>
        </p:pic>
        <p:sp>
          <p:nvSpPr>
            <p:cNvPr id="53" name="椭圆 52">
              <a:extLst>
                <a:ext uri="{FF2B5EF4-FFF2-40B4-BE49-F238E27FC236}">
                  <a16:creationId xmlns:a16="http://schemas.microsoft.com/office/drawing/2014/main" id="{B7D3D0CB-A677-46B2-83CC-7568F5AC2F1F}"/>
                </a:ext>
              </a:extLst>
            </p:cNvPr>
            <p:cNvSpPr/>
            <p:nvPr/>
          </p:nvSpPr>
          <p:spPr>
            <a:xfrm>
              <a:off x="6747249" y="5749315"/>
              <a:ext cx="72000" cy="61527"/>
            </a:xfrm>
            <a:prstGeom prst="ellipse">
              <a:avLst/>
            </a:prstGeom>
            <a:solidFill>
              <a:srgbClr val="2850AA"/>
            </a:solidFill>
            <a:ln>
              <a:solidFill>
                <a:srgbClr val="28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54" name="直接连接符 53">
              <a:extLst>
                <a:ext uri="{FF2B5EF4-FFF2-40B4-BE49-F238E27FC236}">
                  <a16:creationId xmlns:a16="http://schemas.microsoft.com/office/drawing/2014/main" id="{AA3BC935-A751-4138-A509-3B01C6610E87}"/>
                </a:ext>
              </a:extLst>
            </p:cNvPr>
            <p:cNvCxnSpPr>
              <a:cxnSpLocks/>
              <a:stCxn id="53" idx="0"/>
              <a:endCxn id="29" idx="4"/>
            </p:cNvCxnSpPr>
            <p:nvPr/>
          </p:nvCxnSpPr>
          <p:spPr>
            <a:xfrm flipV="1">
              <a:off x="6783250" y="4529785"/>
              <a:ext cx="484809" cy="1219531"/>
            </a:xfrm>
            <a:prstGeom prst="line">
              <a:avLst/>
            </a:prstGeom>
            <a:ln w="38100">
              <a:solidFill>
                <a:srgbClr val="2850AA"/>
              </a:solidFill>
            </a:ln>
          </p:spPr>
          <p:style>
            <a:lnRef idx="1">
              <a:schemeClr val="dk1"/>
            </a:lnRef>
            <a:fillRef idx="0">
              <a:schemeClr val="dk1"/>
            </a:fillRef>
            <a:effectRef idx="0">
              <a:schemeClr val="dk1"/>
            </a:effectRef>
            <a:fontRef idx="minor">
              <a:schemeClr val="tx1"/>
            </a:fontRef>
          </p:style>
        </p:cxnSp>
        <p:sp>
          <p:nvSpPr>
            <p:cNvPr id="55" name="文本框 54">
              <a:extLst>
                <a:ext uri="{FF2B5EF4-FFF2-40B4-BE49-F238E27FC236}">
                  <a16:creationId xmlns:a16="http://schemas.microsoft.com/office/drawing/2014/main" id="{0715E10D-9A6C-4DD5-BBBB-2E5CCEAA3D47}"/>
                </a:ext>
              </a:extLst>
            </p:cNvPr>
            <p:cNvSpPr txBox="1"/>
            <p:nvPr/>
          </p:nvSpPr>
          <p:spPr>
            <a:xfrm>
              <a:off x="10214647" y="6348103"/>
              <a:ext cx="461986" cy="584775"/>
            </a:xfrm>
            <a:prstGeom prst="rect">
              <a:avLst/>
            </a:prstGeom>
            <a:noFill/>
          </p:spPr>
          <p:txBody>
            <a:bodyPr wrap="none" rtlCol="0">
              <a:spAutoFit/>
            </a:bodyPr>
            <a:lstStyle/>
            <a:p>
              <a:r>
                <a:rPr lang="en-US" altLang="zh-CN" sz="3200" i="1" dirty="0">
                  <a:latin typeface="Times New Roman" panose="02020603050405020304" pitchFamily="18" charset="0"/>
                  <a:cs typeface="Times New Roman" panose="02020603050405020304" pitchFamily="18" charset="0"/>
                </a:rPr>
                <a:t>v</a:t>
              </a:r>
              <a:r>
                <a:rPr lang="en-US" altLang="zh-CN" sz="1467" i="1" dirty="0">
                  <a:latin typeface="Times New Roman" panose="02020603050405020304" pitchFamily="18" charset="0"/>
                  <a:cs typeface="Times New Roman" panose="02020603050405020304" pitchFamily="18" charset="0"/>
                </a:rPr>
                <a:t>4</a:t>
              </a:r>
              <a:endParaRPr lang="zh-CN" altLang="en-US" sz="3200" i="1" dirty="0">
                <a:latin typeface="Times New Roman" panose="02020603050405020304" pitchFamily="18" charset="0"/>
                <a:cs typeface="Times New Roman" panose="02020603050405020304" pitchFamily="18" charset="0"/>
              </a:endParaRPr>
            </a:p>
          </p:txBody>
        </p:sp>
        <p:pic>
          <p:nvPicPr>
            <p:cNvPr id="56" name="图形 55">
              <a:extLst>
                <a:ext uri="{FF2B5EF4-FFF2-40B4-BE49-F238E27FC236}">
                  <a16:creationId xmlns:a16="http://schemas.microsoft.com/office/drawing/2014/main" id="{8BC47A68-CD34-4E56-AE20-537450CD76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13279" y="5789090"/>
              <a:ext cx="885957" cy="757089"/>
            </a:xfrm>
            <a:prstGeom prst="rect">
              <a:avLst/>
            </a:prstGeom>
          </p:spPr>
        </p:pic>
        <p:sp>
          <p:nvSpPr>
            <p:cNvPr id="57" name="椭圆 56">
              <a:extLst>
                <a:ext uri="{FF2B5EF4-FFF2-40B4-BE49-F238E27FC236}">
                  <a16:creationId xmlns:a16="http://schemas.microsoft.com/office/drawing/2014/main" id="{49292722-8649-42D3-AD83-FC94AE567488}"/>
                </a:ext>
              </a:extLst>
            </p:cNvPr>
            <p:cNvSpPr/>
            <p:nvPr/>
          </p:nvSpPr>
          <p:spPr>
            <a:xfrm>
              <a:off x="9068064" y="4468258"/>
              <a:ext cx="72000" cy="61527"/>
            </a:xfrm>
            <a:prstGeom prst="ellipse">
              <a:avLst/>
            </a:prstGeom>
            <a:solidFill>
              <a:srgbClr val="2850AA"/>
            </a:solidFill>
            <a:ln>
              <a:solidFill>
                <a:srgbClr val="28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 name="椭圆 57">
              <a:extLst>
                <a:ext uri="{FF2B5EF4-FFF2-40B4-BE49-F238E27FC236}">
                  <a16:creationId xmlns:a16="http://schemas.microsoft.com/office/drawing/2014/main" id="{F68A3C1E-2811-4C52-8FA7-2986EEBC0BB0}"/>
                </a:ext>
              </a:extLst>
            </p:cNvPr>
            <p:cNvSpPr/>
            <p:nvPr/>
          </p:nvSpPr>
          <p:spPr>
            <a:xfrm>
              <a:off x="8532253" y="5736965"/>
              <a:ext cx="72000" cy="61527"/>
            </a:xfrm>
            <a:prstGeom prst="ellipse">
              <a:avLst/>
            </a:prstGeom>
            <a:solidFill>
              <a:schemeClr val="bg1">
                <a:lumMod val="65000"/>
              </a:schemeClr>
            </a:solidFill>
            <a:ln w="19050">
              <a:solidFill>
                <a:schemeClr val="bg1">
                  <a:lumMod val="6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2400"/>
            </a:p>
          </p:txBody>
        </p:sp>
      </p:grpSp>
      <p:sp>
        <p:nvSpPr>
          <p:cNvPr id="59" name="object 3"/>
          <p:cNvSpPr txBox="1"/>
          <p:nvPr/>
        </p:nvSpPr>
        <p:spPr>
          <a:xfrm>
            <a:off x="1030974" y="1079371"/>
            <a:ext cx="10261600" cy="2733441"/>
          </a:xfrm>
          <a:prstGeom prst="rect">
            <a:avLst/>
          </a:prstGeom>
        </p:spPr>
        <p:txBody>
          <a:bodyPr vert="horz" wrap="square" lIns="0" tIns="108585" rIns="0" bIns="0" rtlCol="0">
            <a:spAutoFit/>
          </a:bodyPr>
          <a:lstStyle/>
          <a:p>
            <a:pPr marL="12700">
              <a:spcBef>
                <a:spcPts val="855"/>
              </a:spcBef>
              <a:buClr>
                <a:srgbClr val="002B91"/>
              </a:buClr>
              <a:buSzPct val="80000"/>
              <a:tabLst>
                <a:tab pos="332105" algn="l"/>
                <a:tab pos="332740" algn="l"/>
              </a:tabLst>
            </a:pPr>
            <a:r>
              <a:rPr lang="en-US" altLang="zh-CN" sz="2200" b="1" spc="-10" dirty="0">
                <a:solidFill>
                  <a:srgbClr val="002B91"/>
                </a:solidFill>
                <a:cs typeface="Calibri"/>
              </a:rPr>
              <a:t>Cohesive</a:t>
            </a:r>
            <a:r>
              <a:rPr lang="zh-CN" altLang="en-US" sz="2200" b="1" spc="-10" dirty="0">
                <a:solidFill>
                  <a:srgbClr val="002B91"/>
                </a:solidFill>
                <a:cs typeface="Calibri"/>
              </a:rPr>
              <a:t> </a:t>
            </a:r>
            <a:r>
              <a:rPr lang="en-US" altLang="zh-CN" sz="2200" b="1" spc="-10" dirty="0">
                <a:solidFill>
                  <a:srgbClr val="002B91"/>
                </a:solidFill>
                <a:cs typeface="Calibri"/>
              </a:rPr>
              <a:t>Subgraphs:</a:t>
            </a:r>
            <a:r>
              <a:rPr lang="en-US" altLang="zh-CN" sz="2200" b="1" dirty="0">
                <a:solidFill>
                  <a:srgbClr val="002B91"/>
                </a:solidFill>
                <a:cs typeface="Calibri"/>
              </a:rPr>
              <a:t> </a:t>
            </a:r>
            <a:r>
              <a:rPr lang="en-US" altLang="zh-CN" sz="2000" dirty="0"/>
              <a:t>subgraphs where the vertices are densely connected inside according to specific cohesive constraints.</a:t>
            </a:r>
          </a:p>
          <a:p>
            <a:pPr marL="355600" indent="-342900">
              <a:spcBef>
                <a:spcPts val="855"/>
              </a:spcBef>
              <a:buClr>
                <a:srgbClr val="002B91"/>
              </a:buClr>
              <a:buSzPct val="80000"/>
              <a:buFont typeface="Wingdings" charset="2"/>
              <a:buChar char="n"/>
              <a:tabLst>
                <a:tab pos="332105" algn="l"/>
                <a:tab pos="332740" algn="l"/>
              </a:tabLst>
            </a:pPr>
            <a:endParaRPr lang="en-US" altLang="zh-CN" sz="2000" dirty="0"/>
          </a:p>
          <a:p>
            <a:pPr marL="355600" indent="-342900">
              <a:spcBef>
                <a:spcPts val="855"/>
              </a:spcBef>
              <a:buClr>
                <a:srgbClr val="002B91"/>
              </a:buClr>
              <a:buSzPct val="80000"/>
              <a:buFont typeface="Wingdings" charset="2"/>
              <a:buChar char="n"/>
              <a:tabLst>
                <a:tab pos="332105" algn="l"/>
                <a:tab pos="332740" algn="l"/>
              </a:tabLst>
            </a:pPr>
            <a:endParaRPr lang="en-US" altLang="zh-CN" sz="2000" dirty="0"/>
          </a:p>
          <a:p>
            <a:pPr marL="355600" indent="-342900">
              <a:spcBef>
                <a:spcPts val="855"/>
              </a:spcBef>
              <a:buClr>
                <a:srgbClr val="002B91"/>
              </a:buClr>
              <a:buSzPct val="80000"/>
              <a:buFont typeface="Wingdings" charset="2"/>
              <a:buChar char="n"/>
              <a:tabLst>
                <a:tab pos="332105" algn="l"/>
                <a:tab pos="332740" algn="l"/>
              </a:tabLst>
            </a:pPr>
            <a:endParaRPr lang="en-US" altLang="zh-CN" sz="2000" dirty="0"/>
          </a:p>
          <a:p>
            <a:pPr marL="890269" lvl="2" indent="-229235">
              <a:spcBef>
                <a:spcPts val="640"/>
              </a:spcBef>
              <a:buClr>
                <a:srgbClr val="E66C7D"/>
              </a:buClr>
              <a:buFont typeface="Wingdings"/>
              <a:buChar char=""/>
              <a:tabLst>
                <a:tab pos="890269" algn="l"/>
              </a:tabLst>
            </a:pPr>
            <a:endParaRPr lang="en-US" altLang="zh-CN" dirty="0">
              <a:cs typeface="Calibri"/>
            </a:endParaRPr>
          </a:p>
          <a:p>
            <a:pPr marL="890269" lvl="2" indent="-229235">
              <a:spcBef>
                <a:spcPts val="640"/>
              </a:spcBef>
              <a:buClr>
                <a:srgbClr val="E66C7D"/>
              </a:buClr>
              <a:buFont typeface="Wingdings"/>
              <a:buChar char=""/>
              <a:tabLst>
                <a:tab pos="890269" algn="l"/>
              </a:tabLst>
            </a:pPr>
            <a:endParaRPr lang="en-US" spc="-5" dirty="0">
              <a:cs typeface="Calibri"/>
            </a:endParaRPr>
          </a:p>
        </p:txBody>
      </p:sp>
      <mc:AlternateContent xmlns:mc="http://schemas.openxmlformats.org/markup-compatibility/2006" xmlns:a14="http://schemas.microsoft.com/office/drawing/2010/main">
        <mc:Choice Requires="a14">
          <p:sp>
            <p:nvSpPr>
              <p:cNvPr id="60" name="object 3">
                <a:extLst>
                  <a:ext uri="{FF2B5EF4-FFF2-40B4-BE49-F238E27FC236}">
                    <a16:creationId xmlns:a16="http://schemas.microsoft.com/office/drawing/2014/main" id="{1EC9A0C4-182E-49A1-BFDD-C43D40CC6520}"/>
                  </a:ext>
                </a:extLst>
              </p:cNvPr>
              <p:cNvSpPr txBox="1"/>
              <p:nvPr/>
            </p:nvSpPr>
            <p:spPr>
              <a:xfrm>
                <a:off x="1055688" y="2105687"/>
                <a:ext cx="8182299" cy="956031"/>
              </a:xfrm>
              <a:prstGeom prst="rect">
                <a:avLst/>
              </a:prstGeom>
            </p:spPr>
            <p:txBody>
              <a:bodyPr vert="horz" wrap="square" lIns="0" tIns="108585" rIns="0" bIns="0" rtlCol="0">
                <a:spAutoFit/>
              </a:bodyPr>
              <a:lstStyle/>
              <a:p>
                <a:pPr>
                  <a:spcAft>
                    <a:spcPts val="1200"/>
                  </a:spcAft>
                </a:pPr>
                <a:r>
                  <a:rPr lang="en-US" altLang="zh-CN" sz="2200" dirty="0"/>
                  <a:t>(</a:t>
                </a:r>
                <a:r>
                  <a:rPr lang="el-GR" altLang="zh-CN" sz="2200" dirty="0"/>
                  <a:t>α</a:t>
                </a:r>
                <a:r>
                  <a:rPr lang="en-US" altLang="zh-CN" sz="2200" dirty="0"/>
                  <a:t>, </a:t>
                </a:r>
                <a:r>
                  <a:rPr lang="el-GR" altLang="zh-CN" sz="2200" dirty="0"/>
                  <a:t>β</a:t>
                </a:r>
                <a:r>
                  <a:rPr lang="en-US" altLang="zh-CN" sz="2200" dirty="0"/>
                  <a:t>)-core</a:t>
                </a:r>
                <a:r>
                  <a:rPr lang="en-AU" altLang="zh-CN" sz="2200" dirty="0"/>
                  <a:t>, </a:t>
                </a:r>
                <a14:m>
                  <m:oMath xmlns:m="http://schemas.openxmlformats.org/officeDocument/2006/math">
                    <m:r>
                      <a:rPr lang="en-AU" altLang="zh-CN" sz="2200" b="0" i="1" dirty="0" smtClean="0">
                        <a:solidFill>
                          <a:schemeClr val="tx1"/>
                        </a:solidFill>
                        <a:latin typeface="Cambria Math" panose="02040503050406030204" pitchFamily="18" charset="0"/>
                      </a:rPr>
                      <m:t>𝑘</m:t>
                    </m:r>
                  </m:oMath>
                </a14:m>
                <a:r>
                  <a:rPr lang="en-AU" altLang="zh-CN" sz="2200" dirty="0">
                    <a:solidFill>
                      <a:schemeClr val="tx1"/>
                    </a:solidFill>
                  </a:rPr>
                  <a:t>-</a:t>
                </a:r>
                <a:r>
                  <a:rPr lang="en-AU" altLang="zh-CN" sz="2200" dirty="0" err="1">
                    <a:solidFill>
                      <a:schemeClr val="tx1"/>
                    </a:solidFill>
                  </a:rPr>
                  <a:t>bitruss</a:t>
                </a:r>
                <a:r>
                  <a:rPr lang="en-AU" altLang="zh-CN" sz="2200" dirty="0"/>
                  <a:t>, </a:t>
                </a:r>
                <a:r>
                  <a:rPr lang="en-AU" altLang="zh-CN" sz="2200" b="1" dirty="0">
                    <a:solidFill>
                      <a:schemeClr val="accent6"/>
                    </a:solidFill>
                  </a:rPr>
                  <a:t>biclique</a:t>
                </a:r>
                <a:r>
                  <a:rPr lang="en-AU" altLang="zh-CN" sz="2200" dirty="0"/>
                  <a:t>, …</a:t>
                </a:r>
              </a:p>
              <a:p>
                <a:pPr marL="890269" lvl="2" indent="-229235">
                  <a:spcBef>
                    <a:spcPts val="640"/>
                  </a:spcBef>
                  <a:buClr>
                    <a:srgbClr val="E66C7D"/>
                  </a:buClr>
                  <a:buFont typeface="Wingdings"/>
                  <a:buChar char=""/>
                  <a:tabLst>
                    <a:tab pos="890269" algn="l"/>
                  </a:tabLst>
                </a:pPr>
                <a:endParaRPr lang="en-US" spc="-5" dirty="0">
                  <a:cs typeface="Calibri"/>
                </a:endParaRPr>
              </a:p>
            </p:txBody>
          </p:sp>
        </mc:Choice>
        <mc:Fallback xmlns="">
          <p:sp>
            <p:nvSpPr>
              <p:cNvPr id="60" name="object 3">
                <a:extLst>
                  <a:ext uri="{FF2B5EF4-FFF2-40B4-BE49-F238E27FC236}">
                    <a16:creationId xmlns:a16="http://schemas.microsoft.com/office/drawing/2014/main" id="{1EC9A0C4-182E-49A1-BFDD-C43D40CC6520}"/>
                  </a:ext>
                </a:extLst>
              </p:cNvPr>
              <p:cNvSpPr txBox="1">
                <a:spLocks noRot="1" noChangeAspect="1" noMove="1" noResize="1" noEditPoints="1" noAdjustHandles="1" noChangeArrowheads="1" noChangeShapeType="1" noTextEdit="1"/>
              </p:cNvSpPr>
              <p:nvPr/>
            </p:nvSpPr>
            <p:spPr>
              <a:xfrm>
                <a:off x="1055688" y="2105687"/>
                <a:ext cx="8182299" cy="956031"/>
              </a:xfrm>
              <a:prstGeom prst="rect">
                <a:avLst/>
              </a:prstGeom>
              <a:blipFill>
                <a:blip r:embed="rId7"/>
                <a:stretch>
                  <a:fillRect l="-208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10325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84410C-7629-2D49-ADE6-910F17705310}"/>
              </a:ext>
            </a:extLst>
          </p:cNvPr>
          <p:cNvSpPr>
            <a:spLocks noGrp="1"/>
          </p:cNvSpPr>
          <p:nvPr>
            <p:ph type="body" sz="quarter" idx="10"/>
          </p:nvPr>
        </p:nvSpPr>
        <p:spPr/>
        <p:txBody>
          <a:bodyPr/>
          <a:lstStyle/>
          <a:p>
            <a:r>
              <a:rPr lang="en-US" altLang="zh-CN" dirty="0"/>
              <a:t>Maximum biclique search</a:t>
            </a:r>
            <a:endParaRPr lang="en-US" dirty="0">
              <a:solidFill>
                <a:srgbClr val="FC2105"/>
              </a:solidFill>
            </a:endParaRPr>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BF1545BF-795F-4434-8F65-61CA3555CAA4}"/>
                  </a:ext>
                </a:extLst>
              </p:cNvPr>
              <p:cNvSpPr/>
              <p:nvPr/>
            </p:nvSpPr>
            <p:spPr>
              <a:xfrm>
                <a:off x="903288" y="1165387"/>
                <a:ext cx="10636250" cy="1477328"/>
              </a:xfrm>
              <a:prstGeom prst="rect">
                <a:avLst/>
              </a:prstGeom>
            </p:spPr>
            <p:txBody>
              <a:bodyPr wrap="square">
                <a:spAutoFit/>
              </a:bodyPr>
              <a:lstStyle/>
              <a:p>
                <a:r>
                  <a:rPr lang="en-US" sz="2400" b="1" dirty="0"/>
                  <a:t>Maximum biclique search problem : </a:t>
                </a:r>
                <a:r>
                  <a:rPr lang="en-US" altLang="zh-CN" sz="2200" dirty="0"/>
                  <a:t>Given a bipartite graph G, a pair of positive integers </a:t>
                </a:r>
                <a14:m>
                  <m:oMath xmlns:m="http://schemas.openxmlformats.org/officeDocument/2006/math">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𝜏</m:t>
                        </m:r>
                      </m:e>
                      <m:sub>
                        <m:r>
                          <a:rPr lang="en-US" altLang="zh-CN" sz="2200" b="0" i="1" smtClean="0">
                            <a:latin typeface="Cambria Math" panose="02040503050406030204" pitchFamily="18" charset="0"/>
                          </a:rPr>
                          <m:t>𝑢</m:t>
                        </m:r>
                      </m:sub>
                    </m:sSub>
                    <m:r>
                      <a:rPr lang="en-US" altLang="zh-CN" sz="2200" b="0" i="1" smtClean="0">
                        <a:latin typeface="Cambria Math" panose="02040503050406030204" pitchFamily="18" charset="0"/>
                      </a:rPr>
                      <m:t>, </m:t>
                    </m:r>
                    <m:sSub>
                      <m:sSubPr>
                        <m:ctrlPr>
                          <a:rPr lang="en-US" altLang="zh-CN" sz="2200" b="0" i="1" smtClean="0">
                            <a:latin typeface="Cambria Math" panose="02040503050406030204" pitchFamily="18" charset="0"/>
                          </a:rPr>
                        </m:ctrlPr>
                      </m:sSubPr>
                      <m:e>
                        <m:r>
                          <a:rPr lang="en-US" altLang="zh-CN" sz="2200" b="0" i="1" smtClean="0">
                            <a:latin typeface="Cambria Math" panose="02040503050406030204" pitchFamily="18" charset="0"/>
                          </a:rPr>
                          <m:t>𝜏</m:t>
                        </m:r>
                      </m:e>
                      <m:sub>
                        <m:r>
                          <a:rPr lang="en-US" altLang="zh-CN" sz="2200" b="0" i="1" smtClean="0">
                            <a:latin typeface="Cambria Math" panose="02040503050406030204" pitchFamily="18" charset="0"/>
                          </a:rPr>
                          <m:t>𝑣</m:t>
                        </m:r>
                      </m:sub>
                    </m:sSub>
                  </m:oMath>
                </a14:m>
                <a:r>
                  <a:rPr lang="en-US" altLang="zh-CN" sz="2200" dirty="0"/>
                  <a:t> , the problem of maximum biclique search aims to find biclique </a:t>
                </a:r>
                <a14:m>
                  <m:oMath xmlns:m="http://schemas.openxmlformats.org/officeDocument/2006/math">
                    <m:sSup>
                      <m:sSupPr>
                        <m:ctrlPr>
                          <a:rPr lang="en-US" altLang="zh-CN" sz="2200" b="0" i="1" smtClean="0">
                            <a:latin typeface="Cambria Math" panose="02040503050406030204" pitchFamily="18" charset="0"/>
                          </a:rPr>
                        </m:ctrlPr>
                      </m:sSupPr>
                      <m:e>
                        <m:r>
                          <a:rPr lang="en-US" altLang="zh-CN" sz="2200" b="0" i="1" smtClean="0">
                            <a:latin typeface="Cambria Math" panose="02040503050406030204" pitchFamily="18" charset="0"/>
                          </a:rPr>
                          <m:t>𝐶</m:t>
                        </m:r>
                      </m:e>
                      <m:sup>
                        <m:r>
                          <a:rPr lang="en-US" altLang="zh-CN" sz="2200" b="0" i="1" smtClean="0">
                            <a:latin typeface="Cambria Math" panose="02040503050406030204" pitchFamily="18" charset="0"/>
                          </a:rPr>
                          <m:t>∗</m:t>
                        </m:r>
                      </m:sup>
                    </m:sSup>
                  </m:oMath>
                </a14:m>
                <a:r>
                  <a:rPr lang="en-US" altLang="zh-CN" sz="2200" dirty="0"/>
                  <a:t> such that it has at least </a:t>
                </a:r>
                <a14:m>
                  <m:oMath xmlns:m="http://schemas.openxmlformats.org/officeDocument/2006/math">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𝜏</m:t>
                        </m:r>
                      </m:e>
                      <m:sub>
                        <m:r>
                          <a:rPr lang="en-US" altLang="zh-CN" sz="2200" i="1">
                            <a:latin typeface="Cambria Math" panose="02040503050406030204" pitchFamily="18" charset="0"/>
                          </a:rPr>
                          <m:t>𝑢</m:t>
                        </m:r>
                      </m:sub>
                    </m:sSub>
                  </m:oMath>
                </a14:m>
                <a:r>
                  <a:rPr lang="en-US" altLang="zh-CN" sz="2200" dirty="0"/>
                  <a:t> upper vertices and </a:t>
                </a:r>
                <a14:m>
                  <m:oMath xmlns:m="http://schemas.openxmlformats.org/officeDocument/2006/math">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𝜏</m:t>
                        </m:r>
                      </m:e>
                      <m:sub>
                        <m:r>
                          <a:rPr lang="en-US" altLang="zh-CN" sz="2200" b="0" i="1" smtClean="0">
                            <a:latin typeface="Cambria Math" panose="02040503050406030204" pitchFamily="18" charset="0"/>
                          </a:rPr>
                          <m:t>𝑣</m:t>
                        </m:r>
                      </m:sub>
                    </m:sSub>
                  </m:oMath>
                </a14:m>
                <a:r>
                  <a:rPr lang="en-US" altLang="zh-CN" sz="2200" dirty="0"/>
                  <a:t> lower vertices, and </a:t>
                </a:r>
                <a14:m>
                  <m:oMath xmlns:m="http://schemas.openxmlformats.org/officeDocument/2006/math">
                    <m:sSup>
                      <m:sSupPr>
                        <m:ctrlPr>
                          <a:rPr lang="en-US" altLang="zh-CN" sz="2200" i="1">
                            <a:latin typeface="Cambria Math" panose="02040503050406030204" pitchFamily="18" charset="0"/>
                          </a:rPr>
                        </m:ctrlPr>
                      </m:sSupPr>
                      <m:e>
                        <m:r>
                          <a:rPr lang="en-US" altLang="zh-CN" sz="2200" b="0" i="1" smtClean="0">
                            <a:latin typeface="Cambria Math" panose="02040503050406030204" pitchFamily="18" charset="0"/>
                          </a:rPr>
                          <m:t>|</m:t>
                        </m:r>
                        <m:r>
                          <a:rPr lang="en-US" altLang="zh-CN" sz="2200" i="1">
                            <a:latin typeface="Cambria Math" panose="02040503050406030204" pitchFamily="18" charset="0"/>
                          </a:rPr>
                          <m:t>𝐶</m:t>
                        </m:r>
                      </m:e>
                      <m:sup>
                        <m:r>
                          <a:rPr lang="en-US" altLang="zh-CN" sz="2200" i="1">
                            <a:latin typeface="Cambria Math" panose="02040503050406030204" pitchFamily="18" charset="0"/>
                          </a:rPr>
                          <m:t>∗</m:t>
                        </m:r>
                      </m:sup>
                    </m:sSup>
                    <m:r>
                      <a:rPr lang="en-US" altLang="zh-CN" sz="2200" b="0" i="1" smtClean="0">
                        <a:latin typeface="Cambria Math" panose="02040503050406030204" pitchFamily="18" charset="0"/>
                      </a:rPr>
                      <m:t>|</m:t>
                    </m:r>
                  </m:oMath>
                </a14:m>
                <a:r>
                  <a:rPr lang="en-US" altLang="zh-CN" sz="2200" dirty="0"/>
                  <a:t> is maximized. </a:t>
                </a:r>
              </a:p>
            </p:txBody>
          </p:sp>
        </mc:Choice>
        <mc:Fallback xmlns="">
          <p:sp>
            <p:nvSpPr>
              <p:cNvPr id="3" name="矩形 2">
                <a:extLst>
                  <a:ext uri="{FF2B5EF4-FFF2-40B4-BE49-F238E27FC236}">
                    <a16:creationId xmlns:a16="http://schemas.microsoft.com/office/drawing/2014/main" id="{BF1545BF-795F-4434-8F65-61CA3555CAA4}"/>
                  </a:ext>
                </a:extLst>
              </p:cNvPr>
              <p:cNvSpPr>
                <a:spLocks noRot="1" noChangeAspect="1" noMove="1" noResize="1" noEditPoints="1" noAdjustHandles="1" noChangeArrowheads="1" noChangeShapeType="1" noTextEdit="1"/>
              </p:cNvSpPr>
              <p:nvPr/>
            </p:nvSpPr>
            <p:spPr>
              <a:xfrm>
                <a:off x="903288" y="1165387"/>
                <a:ext cx="10636250" cy="1477328"/>
              </a:xfrm>
              <a:prstGeom prst="rect">
                <a:avLst/>
              </a:prstGeom>
              <a:blipFill>
                <a:blip r:embed="rId3"/>
                <a:stretch>
                  <a:fillRect l="-860" t="-2881" b="-7819"/>
                </a:stretch>
              </a:blipFill>
            </p:spPr>
            <p:txBody>
              <a:bodyPr/>
              <a:lstStyle/>
              <a:p>
                <a:r>
                  <a:rPr lang="zh-CN" altLang="en-US">
                    <a:noFill/>
                  </a:rPr>
                  <a:t> </a:t>
                </a:r>
              </a:p>
            </p:txBody>
          </p:sp>
        </mc:Fallback>
      </mc:AlternateContent>
      <p:pic>
        <p:nvPicPr>
          <p:cNvPr id="7" name="Picture 6" descr="A close up of a clock&#10;&#10;Description automatically generated">
            <a:extLst>
              <a:ext uri="{FF2B5EF4-FFF2-40B4-BE49-F238E27FC236}">
                <a16:creationId xmlns:a16="http://schemas.microsoft.com/office/drawing/2014/main" id="{6225D62A-BD3C-4C7B-875A-0026F074C8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74" y="3175956"/>
            <a:ext cx="11326184" cy="1477328"/>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墨迹 3">
                <a:extLst>
                  <a:ext uri="{FF2B5EF4-FFF2-40B4-BE49-F238E27FC236}">
                    <a16:creationId xmlns:a16="http://schemas.microsoft.com/office/drawing/2014/main" id="{E2BBA190-AAAF-4A5B-9230-B8689473B0FC}"/>
                  </a:ext>
                </a:extLst>
              </p14:cNvPr>
              <p14:cNvContentPartPr/>
              <p14:nvPr/>
            </p14:nvContentPartPr>
            <p14:xfrm>
              <a:off x="1221840" y="684000"/>
              <a:ext cx="360" cy="360"/>
            </p14:xfrm>
          </p:contentPart>
        </mc:Choice>
        <mc:Fallback xmlns="">
          <p:pic>
            <p:nvPicPr>
              <p:cNvPr id="4" name="墨迹 3">
                <a:extLst>
                  <a:ext uri="{FF2B5EF4-FFF2-40B4-BE49-F238E27FC236}">
                    <a16:creationId xmlns:a16="http://schemas.microsoft.com/office/drawing/2014/main" id="{E2BBA190-AAAF-4A5B-9230-B8689473B0FC}"/>
                  </a:ext>
                </a:extLst>
              </p:cNvPr>
              <p:cNvPicPr/>
              <p:nvPr/>
            </p:nvPicPr>
            <p:blipFill>
              <a:blip r:embed="rId8"/>
              <a:stretch>
                <a:fillRect/>
              </a:stretch>
            </p:blipFill>
            <p:spPr>
              <a:xfrm>
                <a:off x="1212480" y="674640"/>
                <a:ext cx="19080" cy="19080"/>
              </a:xfrm>
              <a:prstGeom prst="rect">
                <a:avLst/>
              </a:prstGeom>
            </p:spPr>
          </p:pic>
        </mc:Fallback>
      </mc:AlternateContent>
      <p:sp>
        <p:nvSpPr>
          <p:cNvPr id="11" name="文本框 10">
            <a:extLst>
              <a:ext uri="{FF2B5EF4-FFF2-40B4-BE49-F238E27FC236}">
                <a16:creationId xmlns:a16="http://schemas.microsoft.com/office/drawing/2014/main" id="{BA202466-F646-47DE-9653-1592E53D9800}"/>
              </a:ext>
            </a:extLst>
          </p:cNvPr>
          <p:cNvSpPr txBox="1"/>
          <p:nvPr/>
        </p:nvSpPr>
        <p:spPr>
          <a:xfrm>
            <a:off x="961024" y="6315482"/>
            <a:ext cx="10366203" cy="492443"/>
          </a:xfrm>
          <a:prstGeom prst="rect">
            <a:avLst/>
          </a:prstGeom>
          <a:noFill/>
        </p:spPr>
        <p:txBody>
          <a:bodyPr wrap="square">
            <a:spAutoFit/>
          </a:bodyPr>
          <a:lstStyle/>
          <a:p>
            <a:r>
              <a:rPr lang="en-US" altLang="zh-CN" sz="1200" dirty="0" err="1">
                <a:solidFill>
                  <a:schemeClr val="bg1">
                    <a:lumMod val="65000"/>
                  </a:schemeClr>
                </a:solidFill>
              </a:rPr>
              <a:t>Lyu</a:t>
            </a:r>
            <a:r>
              <a:rPr lang="en-US" altLang="zh-CN" sz="1200" dirty="0">
                <a:solidFill>
                  <a:schemeClr val="bg1">
                    <a:lumMod val="65000"/>
                  </a:schemeClr>
                </a:solidFill>
              </a:rPr>
              <a:t> B, et al. Maximum </a:t>
            </a:r>
            <a:r>
              <a:rPr lang="en-US" altLang="zh-CN" sz="1200" dirty="0" err="1">
                <a:solidFill>
                  <a:schemeClr val="bg1">
                    <a:lumMod val="65000"/>
                  </a:schemeClr>
                </a:solidFill>
              </a:rPr>
              <a:t>Biclique</a:t>
            </a:r>
            <a:r>
              <a:rPr lang="en-US" altLang="zh-CN" sz="1200" dirty="0">
                <a:solidFill>
                  <a:schemeClr val="bg1">
                    <a:lumMod val="65000"/>
                  </a:schemeClr>
                </a:solidFill>
              </a:rPr>
              <a:t> Search at Billion Scale[J]. Proc. VLDB Endow., 2020, 13(9): 1359-1372.  [Best paper runner-up award in VLDB 2020]</a:t>
            </a:r>
          </a:p>
          <a:p>
            <a:endParaRPr lang="zh-CN" altLang="en-US" sz="1400" dirty="0">
              <a:solidFill>
                <a:schemeClr val="bg1">
                  <a:lumMod val="65000"/>
                </a:schemeClr>
              </a:solidFill>
            </a:endParaRPr>
          </a:p>
        </p:txBody>
      </p:sp>
    </p:spTree>
    <p:extLst>
      <p:ext uri="{BB962C8B-B14F-4D97-AF65-F5344CB8AC3E}">
        <p14:creationId xmlns:p14="http://schemas.microsoft.com/office/powerpoint/2010/main" val="1655112880"/>
      </p:ext>
    </p:extLst>
  </p:cSld>
  <p:clrMapOvr>
    <a:masterClrMapping/>
  </p:clrMapOvr>
  <mc:AlternateContent xmlns:mc="http://schemas.openxmlformats.org/markup-compatibility/2006" xmlns:p14="http://schemas.microsoft.com/office/powerpoint/2010/main">
    <mc:Choice Requires="p14">
      <p:transition spd="slow" p14:dur="2000" advTm="93502"/>
    </mc:Choice>
    <mc:Fallback xmlns="">
      <p:transition spd="slow" advTm="9350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2">
            <a:extLst>
              <a:ext uri="{FF2B5EF4-FFF2-40B4-BE49-F238E27FC236}">
                <a16:creationId xmlns:a16="http://schemas.microsoft.com/office/drawing/2014/main" id="{1F6670BE-CB1F-4E2F-B187-32C85BFF04D8}"/>
              </a:ext>
            </a:extLst>
          </p:cNvPr>
          <p:cNvSpPr txBox="1">
            <a:spLocks/>
          </p:cNvSpPr>
          <p:nvPr/>
        </p:nvSpPr>
        <p:spPr>
          <a:xfrm>
            <a:off x="1055687" y="457805"/>
            <a:ext cx="10261600" cy="481387"/>
          </a:xfrm>
          <a:prstGeom prst="rect">
            <a:avLst/>
          </a:prstGeom>
        </p:spPr>
        <p:txBody>
          <a:bodyPr vert="horz" lIns="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latin typeface="+mn-lt"/>
              </a:rPr>
              <a:t>Application – </a:t>
            </a:r>
            <a:r>
              <a:rPr lang="en-US" altLang="zh-CN" sz="2800" dirty="0">
                <a:latin typeface="+mn-lt"/>
                <a:cs typeface="Rubik" pitchFamily="2" charset="-79"/>
              </a:rPr>
              <a:t>detecting farm clicking actions</a:t>
            </a:r>
            <a:endParaRPr lang="en-US" altLang="zh-CN" dirty="0">
              <a:latin typeface="+mn-lt"/>
            </a:endParaRPr>
          </a:p>
        </p:txBody>
      </p:sp>
      <p:pic>
        <p:nvPicPr>
          <p:cNvPr id="7" name="Image" descr="Image">
            <a:extLst>
              <a:ext uri="{FF2B5EF4-FFF2-40B4-BE49-F238E27FC236}">
                <a16:creationId xmlns:a16="http://schemas.microsoft.com/office/drawing/2014/main" id="{D1AB307B-1D88-41EC-86DF-894CC9174010}"/>
              </a:ext>
            </a:extLst>
          </p:cNvPr>
          <p:cNvPicPr>
            <a:picLocks noChangeAspect="1"/>
          </p:cNvPicPr>
          <p:nvPr/>
        </p:nvPicPr>
        <p:blipFill>
          <a:blip r:embed="rId3"/>
          <a:stretch>
            <a:fillRect/>
          </a:stretch>
        </p:blipFill>
        <p:spPr>
          <a:xfrm>
            <a:off x="1235784" y="1721176"/>
            <a:ext cx="3583504" cy="4180755"/>
          </a:xfrm>
          <a:prstGeom prst="rect">
            <a:avLst/>
          </a:prstGeom>
          <a:ln w="12700">
            <a:miter lim="400000"/>
          </a:ln>
        </p:spPr>
      </p:pic>
      <p:pic>
        <p:nvPicPr>
          <p:cNvPr id="11" name="Picture 5">
            <a:extLst>
              <a:ext uri="{FF2B5EF4-FFF2-40B4-BE49-F238E27FC236}">
                <a16:creationId xmlns:a16="http://schemas.microsoft.com/office/drawing/2014/main" id="{2A4B69DC-9C05-483B-AFB4-D9E35633AFF9}"/>
              </a:ext>
            </a:extLst>
          </p:cNvPr>
          <p:cNvPicPr>
            <a:picLocks noChangeAspect="1"/>
          </p:cNvPicPr>
          <p:nvPr/>
        </p:nvPicPr>
        <p:blipFill>
          <a:blip r:embed="rId4"/>
          <a:stretch>
            <a:fillRect/>
          </a:stretch>
        </p:blipFill>
        <p:spPr>
          <a:xfrm>
            <a:off x="6533322" y="1492736"/>
            <a:ext cx="3967038" cy="2069630"/>
          </a:xfrm>
          <a:prstGeom prst="rect">
            <a:avLst/>
          </a:prstGeom>
        </p:spPr>
      </p:pic>
      <p:sp>
        <p:nvSpPr>
          <p:cNvPr id="14" name="object 3"/>
          <p:cNvSpPr txBox="1"/>
          <p:nvPr/>
        </p:nvSpPr>
        <p:spPr>
          <a:xfrm>
            <a:off x="1030973" y="1079371"/>
            <a:ext cx="9970584" cy="448200"/>
          </a:xfrm>
          <a:prstGeom prst="rect">
            <a:avLst/>
          </a:prstGeom>
        </p:spPr>
        <p:txBody>
          <a:bodyPr vert="horz" wrap="square" lIns="0" tIns="108585" rIns="0" bIns="0" rtlCol="0">
            <a:spAutoFit/>
          </a:bodyPr>
          <a:lstStyle/>
          <a:p>
            <a:r>
              <a:rPr lang="en-US" altLang="zh-CN" sz="2200" b="1" dirty="0">
                <a:solidFill>
                  <a:srgbClr val="002B91"/>
                </a:solidFill>
                <a:cs typeface="Rubik" pitchFamily="2" charset="-79"/>
              </a:rPr>
              <a:t>Alibaba</a:t>
            </a:r>
            <a:r>
              <a:rPr lang="en-US" altLang="zh-CN" sz="2200" b="1" dirty="0">
                <a:cs typeface="Rubik" pitchFamily="2" charset="-79"/>
              </a:rPr>
              <a:t>: </a:t>
            </a:r>
            <a:r>
              <a:rPr lang="en-US" altLang="zh-CN" sz="2200" dirty="0">
                <a:cs typeface="Rubik" pitchFamily="2" charset="-79"/>
              </a:rPr>
              <a:t>Detecting farm clicking actions</a:t>
            </a:r>
            <a:endParaRPr lang="en-US" altLang="zh-CN" sz="2000" dirty="0">
              <a:latin typeface="Rubik" pitchFamily="2" charset="-79"/>
              <a:cs typeface="Rubik" pitchFamily="2" charset="-79"/>
            </a:endParaRPr>
          </a:p>
        </p:txBody>
      </p:sp>
      <p:grpSp>
        <p:nvGrpSpPr>
          <p:cNvPr id="2" name="组 1"/>
          <p:cNvGrpSpPr/>
          <p:nvPr/>
        </p:nvGrpSpPr>
        <p:grpSpPr>
          <a:xfrm>
            <a:off x="5142740" y="3423132"/>
            <a:ext cx="6184486" cy="2698745"/>
            <a:chOff x="5136183" y="3877964"/>
            <a:chExt cx="6181104" cy="2698745"/>
          </a:xfrm>
        </p:grpSpPr>
        <p:sp>
          <p:nvSpPr>
            <p:cNvPr id="15" name="矩形 14"/>
            <p:cNvSpPr/>
            <p:nvPr/>
          </p:nvSpPr>
          <p:spPr>
            <a:xfrm>
              <a:off x="5136184" y="3877964"/>
              <a:ext cx="4356228" cy="907941"/>
            </a:xfrm>
            <a:prstGeom prst="rect">
              <a:avLst/>
            </a:prstGeom>
          </p:spPr>
          <p:txBody>
            <a:bodyPr wrap="square">
              <a:spAutoFit/>
            </a:bodyPr>
            <a:lstStyle/>
            <a:p>
              <a:pPr marL="350520" lvl="1">
                <a:spcBef>
                  <a:spcPts val="665"/>
                </a:spcBef>
                <a:tabLst>
                  <a:tab pos="625475" algn="l"/>
                </a:tabLst>
              </a:pPr>
              <a:r>
                <a:rPr lang="zh-CN" altLang="en-US" sz="1600" b="1" spc="-5" dirty="0">
                  <a:solidFill>
                    <a:srgbClr val="002B91"/>
                  </a:solidFill>
                  <a:cs typeface="Calibri"/>
                </a:rPr>
                <a:t>  </a:t>
              </a:r>
              <a:r>
                <a:rPr lang="en-US" altLang="zh-CN" sz="1600" b="1" spc="-5" dirty="0">
                  <a:solidFill>
                    <a:srgbClr val="002B91"/>
                  </a:solidFill>
                  <a:cs typeface="Calibri"/>
                </a:rPr>
                <a:t>Challenges</a:t>
              </a:r>
              <a:r>
                <a:rPr lang="en-US" altLang="zh-CN" sz="1600" b="1" spc="-10" dirty="0">
                  <a:solidFill>
                    <a:srgbClr val="002B91"/>
                  </a:solidFill>
                  <a:cs typeface="Calibri"/>
                </a:rPr>
                <a:t>:</a:t>
              </a:r>
              <a:endParaRPr lang="en-US" altLang="zh-CN" sz="1600" dirty="0">
                <a:solidFill>
                  <a:srgbClr val="002B91"/>
                </a:solidFill>
                <a:cs typeface="Calibri"/>
              </a:endParaRPr>
            </a:p>
            <a:p>
              <a:pPr marL="890269" lvl="2" indent="-229235">
                <a:spcBef>
                  <a:spcPts val="640"/>
                </a:spcBef>
                <a:buClr>
                  <a:srgbClr val="E66C7D"/>
                </a:buClr>
                <a:buFont typeface="Wingdings"/>
                <a:buChar char=""/>
                <a:tabLst>
                  <a:tab pos="890269" algn="l"/>
                </a:tabLst>
              </a:pPr>
              <a:r>
                <a:rPr lang="en-US" altLang="zh-CN" sz="1600" dirty="0"/>
                <a:t>Billions of buyers and productions, 10+ billions of transactions</a:t>
              </a:r>
            </a:p>
          </p:txBody>
        </p:sp>
        <p:sp>
          <p:nvSpPr>
            <p:cNvPr id="16" name="矩形 15"/>
            <p:cNvSpPr/>
            <p:nvPr/>
          </p:nvSpPr>
          <p:spPr>
            <a:xfrm>
              <a:off x="5136183" y="4896476"/>
              <a:ext cx="6181104" cy="661720"/>
            </a:xfrm>
            <a:prstGeom prst="rect">
              <a:avLst/>
            </a:prstGeom>
          </p:spPr>
          <p:txBody>
            <a:bodyPr wrap="square">
              <a:spAutoFit/>
            </a:bodyPr>
            <a:lstStyle/>
            <a:p>
              <a:pPr marL="350520" lvl="1">
                <a:spcBef>
                  <a:spcPts val="665"/>
                </a:spcBef>
                <a:tabLst>
                  <a:tab pos="625475" algn="l"/>
                </a:tabLst>
              </a:pPr>
              <a:r>
                <a:rPr lang="zh-CN" altLang="en-US" sz="1600" b="1" spc="-5" dirty="0">
                  <a:solidFill>
                    <a:srgbClr val="002B91"/>
                  </a:solidFill>
                  <a:cs typeface="Calibri"/>
                </a:rPr>
                <a:t>  </a:t>
              </a:r>
              <a:r>
                <a:rPr lang="en-US" altLang="zh-CN" sz="1600" b="1" spc="-5" dirty="0">
                  <a:solidFill>
                    <a:srgbClr val="002B91"/>
                  </a:solidFill>
                  <a:cs typeface="Calibri"/>
                </a:rPr>
                <a:t>Solution</a:t>
              </a:r>
              <a:r>
                <a:rPr lang="en-US" altLang="zh-CN" sz="1600" b="1" spc="-10" dirty="0">
                  <a:solidFill>
                    <a:srgbClr val="002B91"/>
                  </a:solidFill>
                  <a:cs typeface="Calibri"/>
                </a:rPr>
                <a:t>:</a:t>
              </a:r>
              <a:endParaRPr lang="en-US" altLang="zh-CN" sz="1600" dirty="0">
                <a:solidFill>
                  <a:srgbClr val="002B91"/>
                </a:solidFill>
                <a:cs typeface="Calibri"/>
              </a:endParaRPr>
            </a:p>
            <a:p>
              <a:pPr marL="890269" lvl="2" indent="-229235">
                <a:spcBef>
                  <a:spcPts val="640"/>
                </a:spcBef>
                <a:buClr>
                  <a:srgbClr val="E66C7D"/>
                </a:buClr>
                <a:buFont typeface="Wingdings"/>
                <a:buChar char=""/>
                <a:tabLst>
                  <a:tab pos="890269" algn="l"/>
                </a:tabLst>
              </a:pPr>
              <a:r>
                <a:rPr lang="en-AU" altLang="zh-CN" sz="1600" dirty="0"/>
                <a:t>Efficient maximum biclique search on bipartite </a:t>
              </a:r>
              <a:r>
                <a:rPr lang="en-US" altLang="zh-CN" sz="1600" dirty="0"/>
                <a:t>graphs</a:t>
              </a:r>
            </a:p>
          </p:txBody>
        </p:sp>
        <p:sp>
          <p:nvSpPr>
            <p:cNvPr id="17" name="矩形 16"/>
            <p:cNvSpPr/>
            <p:nvPr/>
          </p:nvSpPr>
          <p:spPr>
            <a:xfrm>
              <a:off x="5136183" y="5668768"/>
              <a:ext cx="5810297" cy="907941"/>
            </a:xfrm>
            <a:prstGeom prst="rect">
              <a:avLst/>
            </a:prstGeom>
          </p:spPr>
          <p:txBody>
            <a:bodyPr wrap="square">
              <a:spAutoFit/>
            </a:bodyPr>
            <a:lstStyle/>
            <a:p>
              <a:pPr marL="350520" lvl="1">
                <a:spcBef>
                  <a:spcPts val="665"/>
                </a:spcBef>
                <a:tabLst>
                  <a:tab pos="625475" algn="l"/>
                </a:tabLst>
              </a:pPr>
              <a:r>
                <a:rPr lang="zh-CN" altLang="en-US" sz="1600" b="1" spc="-5" dirty="0">
                  <a:solidFill>
                    <a:srgbClr val="002B91"/>
                  </a:solidFill>
                  <a:cs typeface="Calibri"/>
                </a:rPr>
                <a:t>  </a:t>
              </a:r>
              <a:r>
                <a:rPr lang="en-US" altLang="zh-CN" sz="1600" b="1" spc="-5" dirty="0">
                  <a:solidFill>
                    <a:srgbClr val="002B91"/>
                  </a:solidFill>
                  <a:cs typeface="Calibri"/>
                </a:rPr>
                <a:t>Outcome</a:t>
              </a:r>
              <a:r>
                <a:rPr lang="en-US" altLang="zh-CN" sz="1600" b="1" spc="-10" dirty="0">
                  <a:solidFill>
                    <a:srgbClr val="002B91"/>
                  </a:solidFill>
                  <a:cs typeface="Calibri"/>
                </a:rPr>
                <a:t>:</a:t>
              </a:r>
              <a:endParaRPr lang="en-US" altLang="zh-CN" sz="1600" dirty="0">
                <a:solidFill>
                  <a:srgbClr val="002B91"/>
                </a:solidFill>
                <a:cs typeface="Calibri"/>
              </a:endParaRPr>
            </a:p>
            <a:p>
              <a:pPr marL="890269" lvl="2" indent="-229235">
                <a:spcBef>
                  <a:spcPts val="640"/>
                </a:spcBef>
                <a:buClr>
                  <a:srgbClr val="E66C7D"/>
                </a:buClr>
                <a:buFont typeface="Wingdings"/>
                <a:buChar char=""/>
                <a:tabLst>
                  <a:tab pos="890269" algn="l"/>
                </a:tabLst>
              </a:pPr>
              <a:r>
                <a:rPr lang="en-AU" altLang="zh-CN" sz="1600" dirty="0"/>
                <a:t>Significantly increase the recall in double 11 festival in 2017 by ~50%</a:t>
              </a:r>
              <a:endParaRPr lang="en-US" altLang="zh-CN" sz="1600" dirty="0"/>
            </a:p>
          </p:txBody>
        </p:sp>
      </p:grpSp>
      <p:sp>
        <p:nvSpPr>
          <p:cNvPr id="18" name="文本框 17">
            <a:extLst>
              <a:ext uri="{FF2B5EF4-FFF2-40B4-BE49-F238E27FC236}">
                <a16:creationId xmlns:a16="http://schemas.microsoft.com/office/drawing/2014/main" id="{EDF0FB93-A389-4125-8CB9-35F81AFAE5E7}"/>
              </a:ext>
            </a:extLst>
          </p:cNvPr>
          <p:cNvSpPr txBox="1"/>
          <p:nvPr/>
        </p:nvSpPr>
        <p:spPr>
          <a:xfrm>
            <a:off x="961024" y="6315482"/>
            <a:ext cx="10366203" cy="492443"/>
          </a:xfrm>
          <a:prstGeom prst="rect">
            <a:avLst/>
          </a:prstGeom>
          <a:noFill/>
        </p:spPr>
        <p:txBody>
          <a:bodyPr wrap="square">
            <a:spAutoFit/>
          </a:bodyPr>
          <a:lstStyle/>
          <a:p>
            <a:r>
              <a:rPr lang="en-US" altLang="zh-CN" sz="1200" dirty="0" err="1">
                <a:solidFill>
                  <a:schemeClr val="bg1">
                    <a:lumMod val="65000"/>
                  </a:schemeClr>
                </a:solidFill>
              </a:rPr>
              <a:t>Lyu</a:t>
            </a:r>
            <a:r>
              <a:rPr lang="en-US" altLang="zh-CN" sz="1200" dirty="0">
                <a:solidFill>
                  <a:schemeClr val="bg1">
                    <a:lumMod val="65000"/>
                  </a:schemeClr>
                </a:solidFill>
              </a:rPr>
              <a:t> B, et al. Maximum </a:t>
            </a:r>
            <a:r>
              <a:rPr lang="en-US" altLang="zh-CN" sz="1200" dirty="0" err="1">
                <a:solidFill>
                  <a:schemeClr val="bg1">
                    <a:lumMod val="65000"/>
                  </a:schemeClr>
                </a:solidFill>
              </a:rPr>
              <a:t>Biclique</a:t>
            </a:r>
            <a:r>
              <a:rPr lang="en-US" altLang="zh-CN" sz="1200" dirty="0">
                <a:solidFill>
                  <a:schemeClr val="bg1">
                    <a:lumMod val="65000"/>
                  </a:schemeClr>
                </a:solidFill>
              </a:rPr>
              <a:t> Search at Billion Scale[J]. Proc. VLDB Endow., 2020, 13(9): 1359-1372.  [Best paper runner-up award in VLDB 2020]</a:t>
            </a:r>
          </a:p>
          <a:p>
            <a:endParaRPr lang="zh-CN" altLang="en-US" sz="1400" dirty="0">
              <a:solidFill>
                <a:schemeClr val="bg1">
                  <a:lumMod val="65000"/>
                </a:schemeClr>
              </a:solidFill>
            </a:endParaRPr>
          </a:p>
        </p:txBody>
      </p:sp>
    </p:spTree>
    <p:extLst>
      <p:ext uri="{BB962C8B-B14F-4D97-AF65-F5344CB8AC3E}">
        <p14:creationId xmlns:p14="http://schemas.microsoft.com/office/powerpoint/2010/main" val="174541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2">
            <a:extLst>
              <a:ext uri="{FF2B5EF4-FFF2-40B4-BE49-F238E27FC236}">
                <a16:creationId xmlns:a16="http://schemas.microsoft.com/office/drawing/2014/main" id="{1F6670BE-CB1F-4E2F-B187-32C85BFF04D8}"/>
              </a:ext>
            </a:extLst>
          </p:cNvPr>
          <p:cNvSpPr txBox="1">
            <a:spLocks/>
          </p:cNvSpPr>
          <p:nvPr/>
        </p:nvSpPr>
        <p:spPr>
          <a:xfrm>
            <a:off x="1055687" y="457805"/>
            <a:ext cx="10261600" cy="481387"/>
          </a:xfrm>
          <a:prstGeom prst="rect">
            <a:avLst/>
          </a:prstGeom>
        </p:spPr>
        <p:txBody>
          <a:bodyPr vert="horz" lIns="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latin typeface="+mn-lt"/>
              </a:rPr>
              <a:t>Motivation</a:t>
            </a:r>
          </a:p>
        </p:txBody>
      </p:sp>
      <p:sp>
        <p:nvSpPr>
          <p:cNvPr id="18" name="文本框 17">
            <a:extLst>
              <a:ext uri="{FF2B5EF4-FFF2-40B4-BE49-F238E27FC236}">
                <a16:creationId xmlns:a16="http://schemas.microsoft.com/office/drawing/2014/main" id="{EDF0FB93-A389-4125-8CB9-35F81AFAE5E7}"/>
              </a:ext>
            </a:extLst>
          </p:cNvPr>
          <p:cNvSpPr txBox="1"/>
          <p:nvPr/>
        </p:nvSpPr>
        <p:spPr>
          <a:xfrm>
            <a:off x="961024" y="6315482"/>
            <a:ext cx="10366203" cy="492443"/>
          </a:xfrm>
          <a:prstGeom prst="rect">
            <a:avLst/>
          </a:prstGeom>
          <a:noFill/>
        </p:spPr>
        <p:txBody>
          <a:bodyPr wrap="square">
            <a:spAutoFit/>
          </a:bodyPr>
          <a:lstStyle/>
          <a:p>
            <a:r>
              <a:rPr lang="en-US" altLang="zh-CN" sz="1200" dirty="0" err="1">
                <a:solidFill>
                  <a:schemeClr val="bg1">
                    <a:lumMod val="65000"/>
                  </a:schemeClr>
                </a:solidFill>
              </a:rPr>
              <a:t>Lyu</a:t>
            </a:r>
            <a:r>
              <a:rPr lang="en-US" altLang="zh-CN" sz="1200" dirty="0">
                <a:solidFill>
                  <a:schemeClr val="bg1">
                    <a:lumMod val="65000"/>
                  </a:schemeClr>
                </a:solidFill>
              </a:rPr>
              <a:t> B, et al. Maximum </a:t>
            </a:r>
            <a:r>
              <a:rPr lang="en-US" altLang="zh-CN" sz="1200" dirty="0" err="1">
                <a:solidFill>
                  <a:schemeClr val="bg1">
                    <a:lumMod val="65000"/>
                  </a:schemeClr>
                </a:solidFill>
              </a:rPr>
              <a:t>Biclique</a:t>
            </a:r>
            <a:r>
              <a:rPr lang="en-US" altLang="zh-CN" sz="1200" dirty="0">
                <a:solidFill>
                  <a:schemeClr val="bg1">
                    <a:lumMod val="65000"/>
                  </a:schemeClr>
                </a:solidFill>
              </a:rPr>
              <a:t> Search at Billion Scale[J]. Proc. VLDB Endow., 2020, 13(9): 1359-1372.  [Best paper runner-up award in VLDB 2020]</a:t>
            </a:r>
          </a:p>
          <a:p>
            <a:endParaRPr lang="zh-CN" altLang="en-US" sz="1400" dirty="0">
              <a:solidFill>
                <a:schemeClr val="bg1">
                  <a:lumMod val="65000"/>
                </a:schemeClr>
              </a:solidFill>
            </a:endParaRPr>
          </a:p>
        </p:txBody>
      </p:sp>
      <p:sp>
        <p:nvSpPr>
          <p:cNvPr id="12" name="文本框 11">
            <a:extLst>
              <a:ext uri="{FF2B5EF4-FFF2-40B4-BE49-F238E27FC236}">
                <a16:creationId xmlns:a16="http://schemas.microsoft.com/office/drawing/2014/main" id="{01AA9A00-BABF-42E1-B09A-43623F81E23B}"/>
              </a:ext>
            </a:extLst>
          </p:cNvPr>
          <p:cNvSpPr txBox="1"/>
          <p:nvPr/>
        </p:nvSpPr>
        <p:spPr>
          <a:xfrm>
            <a:off x="961023" y="1204713"/>
            <a:ext cx="9664935" cy="1938992"/>
          </a:xfrm>
          <a:prstGeom prst="rect">
            <a:avLst/>
          </a:prstGeom>
          <a:noFill/>
        </p:spPr>
        <p:txBody>
          <a:bodyPr wrap="square">
            <a:spAutoFit/>
          </a:bodyPr>
          <a:lstStyle/>
          <a:p>
            <a:pPr marL="285750" indent="-285750">
              <a:buFont typeface="Wingdings" panose="05000000000000000000" pitchFamily="2" charset="2"/>
              <a:buChar char="n"/>
            </a:pPr>
            <a:r>
              <a:rPr lang="en-US" altLang="zh-CN" sz="2000" dirty="0"/>
              <a:t>M</a:t>
            </a:r>
            <a:r>
              <a:rPr lang="zh-CN" altLang="en-US" sz="2000" dirty="0"/>
              <a:t>aximum biclique search only finds the biclique with the globally maximum size. </a:t>
            </a:r>
            <a:endParaRPr lang="en-US" altLang="zh-CN" sz="2000" dirty="0"/>
          </a:p>
          <a:p>
            <a:endParaRPr lang="en-US" altLang="zh-CN" sz="2000" dirty="0"/>
          </a:p>
          <a:p>
            <a:pPr marL="285750" indent="-285750">
              <a:buFont typeface="Wingdings" panose="05000000000000000000" pitchFamily="2" charset="2"/>
              <a:buChar char="n"/>
            </a:pPr>
            <a:r>
              <a:rPr lang="en-US" altLang="zh-CN" sz="2000" dirty="0"/>
              <a:t>Many fraud detection techniques require a query seed (i.e., a confirmed risky account) as the input, where the seeds can be obtained by user reporting or other security mechanisms (e.g., monitoring accounts that make a large number of fake transactions within a short time period).</a:t>
            </a:r>
            <a:endParaRPr lang="zh-CN" altLang="en-US" sz="2000" dirty="0"/>
          </a:p>
        </p:txBody>
      </p:sp>
      <p:grpSp>
        <p:nvGrpSpPr>
          <p:cNvPr id="8" name="组合 7">
            <a:extLst>
              <a:ext uri="{FF2B5EF4-FFF2-40B4-BE49-F238E27FC236}">
                <a16:creationId xmlns:a16="http://schemas.microsoft.com/office/drawing/2014/main" id="{6801D1D3-490D-4CA9-A279-C7F5C113B5D2}"/>
              </a:ext>
            </a:extLst>
          </p:cNvPr>
          <p:cNvGrpSpPr/>
          <p:nvPr/>
        </p:nvGrpSpPr>
        <p:grpSpPr>
          <a:xfrm>
            <a:off x="2837794" y="3301516"/>
            <a:ext cx="7146912" cy="2557473"/>
            <a:chOff x="2837794" y="3301516"/>
            <a:chExt cx="7146912" cy="2557473"/>
          </a:xfrm>
        </p:grpSpPr>
        <p:pic>
          <p:nvPicPr>
            <p:cNvPr id="13" name="Picture 4">
              <a:extLst>
                <a:ext uri="{FF2B5EF4-FFF2-40B4-BE49-F238E27FC236}">
                  <a16:creationId xmlns:a16="http://schemas.microsoft.com/office/drawing/2014/main" id="{F575D9A8-99B3-4196-AC41-B0E16F1AD539}"/>
                </a:ext>
              </a:extLst>
            </p:cNvPr>
            <p:cNvPicPr>
              <a:picLocks noChangeAspect="1"/>
            </p:cNvPicPr>
            <p:nvPr/>
          </p:nvPicPr>
          <p:blipFill>
            <a:blip r:embed="rId3"/>
            <a:stretch>
              <a:fillRect/>
            </a:stretch>
          </p:blipFill>
          <p:spPr>
            <a:xfrm>
              <a:off x="2837794" y="3301516"/>
              <a:ext cx="7146912" cy="2557473"/>
            </a:xfrm>
            <a:prstGeom prst="rect">
              <a:avLst/>
            </a:prstGeom>
          </p:spPr>
        </p:pic>
        <p:sp>
          <p:nvSpPr>
            <p:cNvPr id="19" name="文本框 18">
              <a:extLst>
                <a:ext uri="{FF2B5EF4-FFF2-40B4-BE49-F238E27FC236}">
                  <a16:creationId xmlns:a16="http://schemas.microsoft.com/office/drawing/2014/main" id="{C81EC18A-111C-4977-BBE6-56E3DC2EA50D}"/>
                </a:ext>
              </a:extLst>
            </p:cNvPr>
            <p:cNvSpPr txBox="1"/>
            <p:nvPr/>
          </p:nvSpPr>
          <p:spPr>
            <a:xfrm>
              <a:off x="3878317" y="3709159"/>
              <a:ext cx="367862" cy="369332"/>
            </a:xfrm>
            <a:prstGeom prst="rect">
              <a:avLst/>
            </a:prstGeom>
            <a:noFill/>
          </p:spPr>
          <p:txBody>
            <a:bodyPr wrap="square">
              <a:spAutoFit/>
            </a:bodyPr>
            <a:lstStyle/>
            <a:p>
              <a:r>
                <a:rPr lang="en-US" altLang="zh-CN" b="1" dirty="0"/>
                <a:t>Q</a:t>
              </a:r>
              <a:endParaRPr lang="zh-CN" altLang="en-US" b="1" dirty="0"/>
            </a:p>
          </p:txBody>
        </p:sp>
      </p:grpSp>
    </p:spTree>
    <p:extLst>
      <p:ext uri="{BB962C8B-B14F-4D97-AF65-F5344CB8AC3E}">
        <p14:creationId xmlns:p14="http://schemas.microsoft.com/office/powerpoint/2010/main" val="2649394694"/>
      </p:ext>
    </p:extLst>
  </p:cSld>
  <p:clrMapOvr>
    <a:masterClrMapping/>
  </p:clrMapOvr>
</p:sld>
</file>

<file path=ppt/theme/theme1.xml><?xml version="1.0" encoding="utf-8"?>
<a:theme xmlns:a="http://schemas.openxmlformats.org/drawingml/2006/main" name="Office 主题​​">
  <a:themeElements>
    <a:clrScheme name="自定义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002B91"/>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lumMod val="40000"/>
            <a:lumOff val="60000"/>
          </a:schemeClr>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41308</TotalTime>
  <Words>3498</Words>
  <Application>Microsoft Office PowerPoint</Application>
  <PresentationFormat>宽屏</PresentationFormat>
  <Paragraphs>227</Paragraphs>
  <Slides>24</Slides>
  <Notes>20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Rubik</vt:lpstr>
      <vt:lpstr>Sommet bold</vt:lpstr>
      <vt:lpstr>宋体</vt:lpstr>
      <vt:lpstr>Arial</vt:lpstr>
      <vt:lpstr>Calibri</vt:lpstr>
      <vt:lpstr>Cambria Math</vt:lpstr>
      <vt:lpstr>Tahoma</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落花生</dc:creator>
  <cp:lastModifiedBy>Kai Wang</cp:lastModifiedBy>
  <cp:revision>1225</cp:revision>
  <dcterms:created xsi:type="dcterms:W3CDTF">2017-01-05T07:56:57Z</dcterms:created>
  <dcterms:modified xsi:type="dcterms:W3CDTF">2022-06-29T01:27:58Z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454fd80-e2ff-40dc-a7ce-a8751429c4f7_Enabled">
    <vt:lpwstr>true</vt:lpwstr>
  </property>
  <property fmtid="{D5CDD505-2E9C-101B-9397-08002B2CF9AE}" pid="3" name="MSIP_Label_7454fd80-e2ff-40dc-a7ce-a8751429c4f7_SetDate">
    <vt:lpwstr>2021-09-24T05:56:39Z</vt:lpwstr>
  </property>
  <property fmtid="{D5CDD505-2E9C-101B-9397-08002B2CF9AE}" pid="4" name="MSIP_Label_7454fd80-e2ff-40dc-a7ce-a8751429c4f7_Method">
    <vt:lpwstr>Privileged</vt:lpwstr>
  </property>
  <property fmtid="{D5CDD505-2E9C-101B-9397-08002B2CF9AE}" pid="5" name="MSIP_Label_7454fd80-e2ff-40dc-a7ce-a8751429c4f7_Name">
    <vt:lpwstr>UTS-Confidential</vt:lpwstr>
  </property>
  <property fmtid="{D5CDD505-2E9C-101B-9397-08002B2CF9AE}" pid="6" name="MSIP_Label_7454fd80-e2ff-40dc-a7ce-a8751429c4f7_SiteId">
    <vt:lpwstr>e8911c26-cf9f-4a9c-878e-527807be8791</vt:lpwstr>
  </property>
  <property fmtid="{D5CDD505-2E9C-101B-9397-08002B2CF9AE}" pid="7" name="MSIP_Label_7454fd80-e2ff-40dc-a7ce-a8751429c4f7_ActionId">
    <vt:lpwstr>d5d2b311-5dd7-46cd-96e1-f77280397b34</vt:lpwstr>
  </property>
  <property fmtid="{D5CDD505-2E9C-101B-9397-08002B2CF9AE}" pid="8" name="MSIP_Label_7454fd80-e2ff-40dc-a7ce-a8751429c4f7_ContentBits">
    <vt:lpwstr>0</vt:lpwstr>
  </property>
</Properties>
</file>