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58" r:id="rId3"/>
    <p:sldId id="450" r:id="rId4"/>
    <p:sldId id="467" r:id="rId5"/>
    <p:sldId id="459" r:id="rId6"/>
    <p:sldId id="460" r:id="rId7"/>
    <p:sldId id="461" r:id="rId8"/>
    <p:sldId id="462" r:id="rId9"/>
    <p:sldId id="463" r:id="rId10"/>
    <p:sldId id="466" r:id="rId11"/>
    <p:sldId id="464" r:id="rId12"/>
    <p:sldId id="468" r:id="rId13"/>
    <p:sldId id="465" r:id="rId14"/>
    <p:sldId id="448" r:id="rId15"/>
    <p:sldId id="449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e liu" initials="bl" lastIdx="2" clrIdx="0">
    <p:extLst>
      <p:ext uri="{19B8F6BF-5375-455C-9EA6-DF929625EA0E}">
        <p15:presenceInfo xmlns:p15="http://schemas.microsoft.com/office/powerpoint/2012/main" userId="91d0e751339798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17D1F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843" autoAdjust="0"/>
  </p:normalViewPr>
  <p:slideViewPr>
    <p:cSldViewPr>
      <p:cViewPr varScale="1">
        <p:scale>
          <a:sx n="92" d="100"/>
          <a:sy n="92" d="100"/>
        </p:scale>
        <p:origin x="60" y="1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68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AB564E-8DD3-43C2-AFB7-223388810126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4D22AB-8B33-4A9A-9D43-0254551D1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11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5E1AD7B-4542-4831-83D1-A3C1C197997B}" type="datetime1">
              <a:rPr lang="en-US"/>
              <a:pPr>
                <a:defRPr/>
              </a:pPr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C233987-0B2C-4326-939F-C61AF8914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9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98B3621-77D5-47E5-BA3A-02C3D42AD78D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14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457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28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99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38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458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64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7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80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08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53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80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20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22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FABFA3-391A-406B-8B05-3C0CE6218AD1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8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ad.unsw.edu.au\oneunsw\PVS\MS\All Staff\Branding\Branding - Never Stand Still\Templates\Faculty and Unit Bands\RGB - for screen - med quality, 600 ppi\ENG bann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314"/>
            <a:ext cx="1219623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856651" y="3340800"/>
            <a:ext cx="5711957" cy="288032"/>
          </a:xfrm>
          <a:prstGeom prst="rect">
            <a:avLst/>
          </a:prstGeom>
        </p:spPr>
        <p:txBody>
          <a:bodyPr/>
          <a:lstStyle>
            <a:lvl1pPr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56000" y="1772470"/>
            <a:ext cx="7584016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Sommet"/>
                <a:cs typeface="Aharoni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56000" y="2322000"/>
            <a:ext cx="7586133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07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27051" y="6381751"/>
            <a:ext cx="57573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fld id="{A18BA003-E257-4D14-AB01-41CAFAB4B57B}" type="slidenum">
              <a:rPr lang="en-US" sz="1400" b="1" smtClean="0">
                <a:latin typeface="Sommet bold"/>
              </a:rPr>
              <a:pPr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sz="1400" b="1">
              <a:latin typeface="Sommet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79208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algn="l">
              <a:defRPr sz="36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3098"/>
            <a:ext cx="10972800" cy="4606232"/>
          </a:xfrm>
          <a:prstGeom prst="rect">
            <a:avLst/>
          </a:prstGeom>
        </p:spPr>
        <p:txBody>
          <a:bodyPr/>
          <a:lstStyle>
            <a:lvl1pPr>
              <a:buNone/>
              <a:defRPr sz="1400" baseline="0">
                <a:latin typeface="+mn-lt"/>
                <a:cs typeface="Microsoft Sans Serif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0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:\Brand Guidelines\2010 Branding - Never Stand Still\Templates\Faculty and Unit Bands\RGB - for screen - med quality, 600 ppi\ENG bann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3068639"/>
            <a:ext cx="1219623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56000" y="3356645"/>
            <a:ext cx="7584016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456000" y="3906176"/>
            <a:ext cx="7586133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943872" y="4924800"/>
            <a:ext cx="5711957" cy="288032"/>
          </a:xfrm>
          <a:prstGeom prst="rect">
            <a:avLst/>
          </a:prstGeom>
        </p:spPr>
        <p:txBody>
          <a:bodyPr/>
          <a:lstStyle>
            <a:lvl1pPr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28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5326"/>
            <a:ext cx="5384800" cy="430993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  <a:cs typeface="Microsoft Sans Serif" pitchFamily="34" charset="0"/>
              </a:defRPr>
            </a:lvl1pPr>
            <a:lvl2pPr>
              <a:defRPr sz="1800">
                <a:latin typeface="+mn-lt"/>
                <a:cs typeface="Microsoft Sans Serif" pitchFamily="34" charset="0"/>
              </a:defRPr>
            </a:lvl2pPr>
            <a:lvl3pPr>
              <a:defRPr sz="1600">
                <a:latin typeface="+mn-lt"/>
                <a:cs typeface="Microsoft Sans Serif" pitchFamily="34" charset="0"/>
              </a:defRPr>
            </a:lvl3pPr>
            <a:lvl4pPr>
              <a:defRPr sz="1400">
                <a:latin typeface="+mn-lt"/>
                <a:cs typeface="Microsoft Sans Serif" pitchFamily="34" charset="0"/>
              </a:defRPr>
            </a:lvl4pPr>
            <a:lvl5pPr>
              <a:defRPr sz="1400">
                <a:latin typeface="+mn-lt"/>
                <a:cs typeface="Microsoft Sans Serif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4784"/>
            <a:ext cx="5384800" cy="432048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  <a:cs typeface="Microsoft Sans Serif" pitchFamily="34" charset="0"/>
              </a:defRPr>
            </a:lvl1pPr>
            <a:lvl2pPr>
              <a:defRPr sz="1800">
                <a:latin typeface="+mn-lt"/>
                <a:cs typeface="Microsoft Sans Serif" pitchFamily="34" charset="0"/>
              </a:defRPr>
            </a:lvl2pPr>
            <a:lvl3pPr>
              <a:defRPr sz="1600">
                <a:latin typeface="+mn-lt"/>
                <a:cs typeface="Microsoft Sans Serif" pitchFamily="34" charset="0"/>
              </a:defRPr>
            </a:lvl3pPr>
            <a:lvl4pPr>
              <a:defRPr sz="1400">
                <a:latin typeface="+mn-lt"/>
                <a:cs typeface="Microsoft Sans Serif" pitchFamily="34" charset="0"/>
              </a:defRPr>
            </a:lvl4pPr>
            <a:lvl5pPr>
              <a:defRPr sz="1400">
                <a:latin typeface="+mn-lt"/>
                <a:cs typeface="Microsoft Sans Serif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792088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latin typeface="Sommet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855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n-lt"/>
                <a:cs typeface="Microsoft Sans Serif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30389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Microsoft Sans Serif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n-lt"/>
                <a:cs typeface="Microsoft Sans Serif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30389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Microsoft Sans Serif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792088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latin typeface="Sommet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056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475200"/>
            <a:ext cx="10972800" cy="79356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Sommet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8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79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latin typeface="Sommet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32214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Microsoft Sans Serif" pitchFamily="34" charset="0"/>
              </a:defRPr>
            </a:lvl1pPr>
            <a:lvl2pPr>
              <a:defRPr sz="2000">
                <a:latin typeface="+mn-lt"/>
                <a:cs typeface="Microsoft Sans Serif" pitchFamily="34" charset="0"/>
              </a:defRPr>
            </a:lvl2pPr>
            <a:lvl3pPr>
              <a:defRPr sz="1800">
                <a:latin typeface="+mn-lt"/>
                <a:cs typeface="Microsoft Sans Serif" pitchFamily="34" charset="0"/>
              </a:defRPr>
            </a:lvl3pPr>
            <a:lvl4pPr>
              <a:defRPr sz="1600">
                <a:latin typeface="+mn-lt"/>
                <a:cs typeface="Microsoft Sans Serif" pitchFamily="34" charset="0"/>
              </a:defRPr>
            </a:lvl4pPr>
            <a:lvl5pPr>
              <a:defRPr sz="1600">
                <a:latin typeface="+mn-lt"/>
                <a:cs typeface="Microsoft Sans Serif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370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n-lt"/>
                <a:cs typeface="Microsoft Sans Serif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3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X:\Brand Guidelines\2010 Branding - Never Stand Still\Templates\Faculty and Unit Bands\RGB - for screen - med quality, 600 ppi\ENG foot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19814"/>
            <a:ext cx="1219623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latin typeface="Sommet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  <a:cs typeface="Microsoft Sans Serif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437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icrosoft Sans Serif" pitchFamily="34" charset="0"/>
                <a:cs typeface="Microsoft Sans Serif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46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svg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audio" Target="../media/media3.m4a"/><Relationship Id="rId21" Type="http://schemas.openxmlformats.org/officeDocument/2006/relationships/image" Target="../media/image26.png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3.m4a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audio" Target="../media/media4.m4a"/><Relationship Id="rId7" Type="http://schemas.openxmlformats.org/officeDocument/2006/relationships/image" Target="../media/image9.svg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microsoft.com/office/2007/relationships/media" Target="../media/media4.m4a"/><Relationship Id="rId16" Type="http://schemas.openxmlformats.org/officeDocument/2006/relationships/image" Target="../media/image29.png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0.png"/><Relationship Id="rId18" Type="http://schemas.openxmlformats.org/officeDocument/2006/relationships/image" Target="../media/image350.png"/><Relationship Id="rId3" Type="http://schemas.openxmlformats.org/officeDocument/2006/relationships/audio" Target="../media/media5.m4a"/><Relationship Id="rId21" Type="http://schemas.openxmlformats.org/officeDocument/2006/relationships/image" Target="../media/image38.png"/><Relationship Id="rId7" Type="http://schemas.openxmlformats.org/officeDocument/2006/relationships/image" Target="../media/image34.svg"/><Relationship Id="rId12" Type="http://schemas.openxmlformats.org/officeDocument/2006/relationships/image" Target="../media/image290.png"/><Relationship Id="rId17" Type="http://schemas.openxmlformats.org/officeDocument/2006/relationships/image" Target="../media/image34.png"/><Relationship Id="rId2" Type="http://schemas.microsoft.com/office/2007/relationships/media" Target="../media/media5.m4a"/><Relationship Id="rId16" Type="http://schemas.openxmlformats.org/officeDocument/2006/relationships/image" Target="../media/image330.png"/><Relationship Id="rId20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280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svg"/><Relationship Id="rId14" Type="http://schemas.openxmlformats.org/officeDocument/2006/relationships/image" Target="../media/image310.pn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4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media7.m4a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7.m4a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8.m4a"/><Relationship Id="rId7" Type="http://schemas.openxmlformats.org/officeDocument/2006/relationships/image" Target="../media/image58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997342" y="3352801"/>
            <a:ext cx="4283075" cy="2889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Computer Science and Engineering</a:t>
            </a:r>
          </a:p>
        </p:txBody>
      </p:sp>
      <p:sp>
        <p:nvSpPr>
          <p:cNvPr id="10245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352801" y="1809633"/>
            <a:ext cx="7135813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Community Search with Size Constraint</a:t>
            </a:r>
            <a:endParaRPr lang="en-AU" altLang="en-US" b="1" dirty="0"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7712" y="4146161"/>
            <a:ext cx="5500688" cy="8145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u="sng" baseline="30000" dirty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Boge Liu</a:t>
            </a:r>
            <a:r>
              <a:rPr lang="en-US" sz="3200" b="1" baseline="30000" dirty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	Fan Zhang	Wenjie Zhang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baseline="30000" dirty="0" err="1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Xuemin</a:t>
            </a:r>
            <a:r>
              <a:rPr lang="en-US" sz="3200" b="1" baseline="30000" dirty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Lin	Ying Zhang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1F8BC-F88E-4BA3-95F5-B3EB8598B0D6}"/>
              </a:ext>
            </a:extLst>
          </p:cNvPr>
          <p:cNvSpPr txBox="1"/>
          <p:nvPr/>
        </p:nvSpPr>
        <p:spPr>
          <a:xfrm>
            <a:off x="4557712" y="5257800"/>
            <a:ext cx="5500688" cy="8145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baseline="30000" dirty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University of New South Wales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baseline="30000" dirty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ICDE 2021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4AE84C-797D-466F-9E53-0349682A2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38600"/>
            <a:ext cx="1583081" cy="14525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DBF7D75-7505-41A6-AC8B-FBDFA5A3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919" y="3961401"/>
            <a:ext cx="1583081" cy="15060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05A799-ED10-4A1C-9BE4-1B5DCF7DF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396860"/>
            <a:ext cx="2281383" cy="1308740"/>
          </a:xfrm>
          <a:prstGeom prst="rect">
            <a:avLst/>
          </a:prstGeom>
        </p:spPr>
      </p:pic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0E14956B-C729-4178-95AC-CA28C241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2"/>
    </mc:Choice>
    <mc:Fallback>
      <p:transition spd="slow" advTm="2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Experimental Evaluation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C184AB0-1EA2-49C9-9397-01839294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76400"/>
            <a:ext cx="7772400" cy="37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Experimental Evaluation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DBD947-EC36-4663-BEFE-C22064B72328}"/>
                  </a:ext>
                </a:extLst>
              </p:cNvPr>
              <p:cNvSpPr txBox="1"/>
              <p:nvPr/>
            </p:nvSpPr>
            <p:spPr>
              <a:xfrm>
                <a:off x="5238161" y="1672726"/>
                <a:ext cx="1868077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+mn-cs"/>
                        </a:rPr>
                        <m:t>=5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+mn-cs"/>
                        </a:rPr>
                        <m:t>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+mn-cs"/>
                        </a:rPr>
                        <m:t>=10</m:t>
                      </m:r>
                    </m:oMath>
                  </m:oMathPara>
                </a14:m>
                <a:endPara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DBD947-EC36-4663-BEFE-C22064B72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161" y="1672726"/>
                <a:ext cx="186807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7A1A425A-31A0-4104-8899-8D98982FB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521" y="2042058"/>
            <a:ext cx="7282157" cy="38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Experimental Evaluation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54BDBA31-422D-46FF-A21C-A0B1EEA1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47800"/>
            <a:ext cx="5398264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7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Experimental Evaluation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A921FC7C-7C4C-4B38-B880-456509056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140" y="1447800"/>
            <a:ext cx="6131719" cy="25784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28F086-411E-40C3-BB09-337998FD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515" y="4191000"/>
            <a:ext cx="5160169" cy="171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600200" y="502742"/>
            <a:ext cx="87630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ea typeface="MS PGothic" pitchFamily="34" charset="-128"/>
              </a:rPr>
              <a:t>Summary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741944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95CAAEC-CEB4-48F8-A5E7-2B75DF773598}"/>
              </a:ext>
            </a:extLst>
          </p:cNvPr>
          <p:cNvSpPr txBox="1"/>
          <p:nvPr/>
        </p:nvSpPr>
        <p:spPr>
          <a:xfrm>
            <a:off x="1998980" y="2133600"/>
            <a:ext cx="7965440" cy="34778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</a:t>
            </a:r>
            <a:r>
              <a:rPr lang="en-AU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size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 to the triangle-connected k-truss community </a:t>
            </a:r>
            <a:r>
              <a:rPr lang="en-AU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novel and effective lower bound is proposed to early terminate unpromising search branches to enhance </a:t>
            </a:r>
            <a:r>
              <a:rPr lang="en-AU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hybrid search strategy to return triangle-connected k-truss communities with high quality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experiments are conducted to show the effectiveness of the proposed algorithms</a:t>
            </a:r>
          </a:p>
        </p:txBody>
      </p:sp>
    </p:spTree>
    <p:extLst>
      <p:ext uri="{BB962C8B-B14F-4D97-AF65-F5344CB8AC3E}">
        <p14:creationId xmlns:p14="http://schemas.microsoft.com/office/powerpoint/2010/main" val="4221569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B42FF26-9B14-4EB1-8D0D-8F588F60240E}"/>
              </a:ext>
            </a:extLst>
          </p:cNvPr>
          <p:cNvSpPr/>
          <p:nvPr/>
        </p:nvSpPr>
        <p:spPr>
          <a:xfrm>
            <a:off x="4464784" y="2819400"/>
            <a:ext cx="32624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98088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ea typeface="MS PGothic" pitchFamily="34" charset="-128"/>
              </a:rPr>
              <a:t>Community 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AD680F-08DB-4C80-B1DA-8CD8B4FC311C}"/>
              </a:ext>
            </a:extLst>
          </p:cNvPr>
          <p:cNvGrpSpPr/>
          <p:nvPr/>
        </p:nvGrpSpPr>
        <p:grpSpPr>
          <a:xfrm>
            <a:off x="1878095" y="2470952"/>
            <a:ext cx="2496007" cy="1988284"/>
            <a:chOff x="1828800" y="2138679"/>
            <a:chExt cx="2819400" cy="224589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B0E9F62-205F-4AF6-81C0-0CC4C4843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19300" y="2289073"/>
              <a:ext cx="381000" cy="381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9F428B2-D39B-4673-805A-8EEAA7643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24200" y="2138679"/>
              <a:ext cx="381000" cy="381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505C5A3-A314-466B-96DA-2B04C2A31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28800" y="3470173"/>
              <a:ext cx="381000" cy="381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30E2312-C506-4F1E-ADB1-CCACB9557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57500" y="4003573"/>
              <a:ext cx="381000" cy="381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D8672A0-09A9-4115-95FA-C9918FF0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67200" y="3851173"/>
              <a:ext cx="381000" cy="3810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BB5FFD2-3BD2-44C6-8855-EBCCBBE9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38600" y="2744268"/>
              <a:ext cx="381000" cy="3810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1E9CD1-5C3F-467A-B03F-2321F2DDAE20}"/>
                </a:ext>
              </a:extLst>
            </p:cNvPr>
            <p:cNvCxnSpPr>
              <a:stCxn id="12" idx="3"/>
              <a:endCxn id="14" idx="1"/>
            </p:cNvCxnSpPr>
            <p:nvPr/>
          </p:nvCxnSpPr>
          <p:spPr>
            <a:xfrm flipV="1">
              <a:off x="2400300" y="2329179"/>
              <a:ext cx="723900" cy="1503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08AFF7-F634-409E-BCD4-25BF8E4A479E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 flipH="1">
              <a:off x="3048000" y="2519679"/>
              <a:ext cx="266700" cy="14838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3E93B7-9B85-4399-81C2-AD0B32CB06FB}"/>
                </a:ext>
              </a:extLst>
            </p:cNvPr>
            <p:cNvCxnSpPr>
              <a:cxnSpLocks/>
            </p:cNvCxnSpPr>
            <p:nvPr/>
          </p:nvCxnSpPr>
          <p:spPr>
            <a:xfrm>
              <a:off x="4381500" y="3178407"/>
              <a:ext cx="76200" cy="7239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26BF34-836B-488B-AEAE-9188145610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8068" y="2511743"/>
              <a:ext cx="973178" cy="9935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7B5E3B3-A717-4CCE-B2F2-E9EFCFCE43B1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 flipV="1">
              <a:off x="2209800" y="2934768"/>
              <a:ext cx="1828800" cy="72590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6A52155-0B40-4337-AFA4-2FD4BF4410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24250" y="2418273"/>
              <a:ext cx="514350" cy="3661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4CD5946-8719-44E2-B519-F24C5CEE3C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0573" y="3104073"/>
              <a:ext cx="990600" cy="106880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3CAD1A-7519-4CC7-9E4F-CE47597EB1CB}"/>
                </a:ext>
              </a:extLst>
            </p:cNvPr>
            <p:cNvCxnSpPr>
              <a:cxnSpLocks/>
              <a:stCxn id="16" idx="1"/>
              <a:endCxn id="15" idx="2"/>
            </p:cNvCxnSpPr>
            <p:nvPr/>
          </p:nvCxnSpPr>
          <p:spPr>
            <a:xfrm flipH="1" flipV="1">
              <a:off x="2019300" y="3851173"/>
              <a:ext cx="838200" cy="3429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27D17A-299D-4936-8F8B-2E0FFD0EC347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238500" y="4041673"/>
              <a:ext cx="1028700" cy="24865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92" name="Rectangle 11291">
            <a:extLst>
              <a:ext uri="{FF2B5EF4-FFF2-40B4-BE49-F238E27FC236}">
                <a16:creationId xmlns:a16="http://schemas.microsoft.com/office/drawing/2014/main" id="{43867035-B889-47E6-B6F4-389B1C4369DC}"/>
              </a:ext>
            </a:extLst>
          </p:cNvPr>
          <p:cNvSpPr/>
          <p:nvPr/>
        </p:nvSpPr>
        <p:spPr>
          <a:xfrm>
            <a:off x="1257300" y="1295400"/>
            <a:ext cx="4083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a query vertex or a set of vertices</a:t>
            </a:r>
          </a:p>
        </p:txBody>
      </p:sp>
      <p:sp>
        <p:nvSpPr>
          <p:cNvPr id="23" name="Rectangle 11291">
            <a:extLst>
              <a:ext uri="{FF2B5EF4-FFF2-40B4-BE49-F238E27FC236}">
                <a16:creationId xmlns:a16="http://schemas.microsoft.com/office/drawing/2014/main" id="{BC4E25C4-BEE8-4573-9135-0B7D12E0161F}"/>
              </a:ext>
            </a:extLst>
          </p:cNvPr>
          <p:cNvSpPr/>
          <p:nvPr/>
        </p:nvSpPr>
        <p:spPr>
          <a:xfrm>
            <a:off x="5458691" y="1295400"/>
            <a:ext cx="5209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communities containing given vertex (vertices)</a:t>
            </a:r>
          </a:p>
        </p:txBody>
      </p:sp>
      <p:sp>
        <p:nvSpPr>
          <p:cNvPr id="2" name="箭头: 上 1">
            <a:extLst>
              <a:ext uri="{FF2B5EF4-FFF2-40B4-BE49-F238E27FC236}">
                <a16:creationId xmlns:a16="http://schemas.microsoft.com/office/drawing/2014/main" id="{09C503BC-9143-4B98-93C1-95666800C239}"/>
              </a:ext>
            </a:extLst>
          </p:cNvPr>
          <p:cNvSpPr/>
          <p:nvPr/>
        </p:nvSpPr>
        <p:spPr>
          <a:xfrm rot="4427566">
            <a:off x="4697944" y="2643617"/>
            <a:ext cx="665937" cy="4448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箭头: 上 23">
            <a:extLst>
              <a:ext uri="{FF2B5EF4-FFF2-40B4-BE49-F238E27FC236}">
                <a16:creationId xmlns:a16="http://schemas.microsoft.com/office/drawing/2014/main" id="{8B65D5DD-D08F-4F73-992F-442C8D591F3A}"/>
              </a:ext>
            </a:extLst>
          </p:cNvPr>
          <p:cNvSpPr/>
          <p:nvPr/>
        </p:nvSpPr>
        <p:spPr>
          <a:xfrm rot="6153737">
            <a:off x="4694162" y="3747612"/>
            <a:ext cx="665937" cy="4448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Graphic 13">
            <a:extLst>
              <a:ext uri="{FF2B5EF4-FFF2-40B4-BE49-F238E27FC236}">
                <a16:creationId xmlns:a16="http://schemas.microsoft.com/office/drawing/2014/main" id="{9AB0482F-F9DA-4324-B645-89CFB36EC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9419" y="1723569"/>
            <a:ext cx="337298" cy="337298"/>
          </a:xfrm>
          <a:prstGeom prst="rect">
            <a:avLst/>
          </a:prstGeom>
        </p:spPr>
      </p:pic>
      <p:pic>
        <p:nvPicPr>
          <p:cNvPr id="66" name="Graphic 14">
            <a:extLst>
              <a:ext uri="{FF2B5EF4-FFF2-40B4-BE49-F238E27FC236}">
                <a16:creationId xmlns:a16="http://schemas.microsoft.com/office/drawing/2014/main" id="{143BD5EA-4600-4E42-A3B8-32968C6AB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2605" y="2902337"/>
            <a:ext cx="337298" cy="337298"/>
          </a:xfrm>
          <a:prstGeom prst="rect">
            <a:avLst/>
          </a:prstGeom>
        </p:spPr>
      </p:pic>
      <p:pic>
        <p:nvPicPr>
          <p:cNvPr id="67" name="Graphic 15">
            <a:extLst>
              <a:ext uri="{FF2B5EF4-FFF2-40B4-BE49-F238E27FC236}">
                <a16:creationId xmlns:a16="http://schemas.microsoft.com/office/drawing/2014/main" id="{400E2A88-4337-4DC8-8E04-D725FA7E2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3310" y="3374555"/>
            <a:ext cx="337298" cy="337298"/>
          </a:xfrm>
          <a:prstGeom prst="rect">
            <a:avLst/>
          </a:prstGeom>
        </p:spPr>
      </p:pic>
      <p:pic>
        <p:nvPicPr>
          <p:cNvPr id="68" name="Graphic 16">
            <a:extLst>
              <a:ext uri="{FF2B5EF4-FFF2-40B4-BE49-F238E27FC236}">
                <a16:creationId xmlns:a16="http://schemas.microsoft.com/office/drawing/2014/main" id="{E15F834C-01A7-45E6-80E4-B10D3341E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1314" y="3239635"/>
            <a:ext cx="337298" cy="337298"/>
          </a:xfrm>
          <a:prstGeom prst="rect">
            <a:avLst/>
          </a:prstGeom>
        </p:spPr>
      </p:pic>
      <p:pic>
        <p:nvPicPr>
          <p:cNvPr id="69" name="Graphic 17">
            <a:extLst>
              <a:ext uri="{FF2B5EF4-FFF2-40B4-BE49-F238E27FC236}">
                <a16:creationId xmlns:a16="http://schemas.microsoft.com/office/drawing/2014/main" id="{156C6676-F087-4457-9CAF-925C636AF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8935" y="2259695"/>
            <a:ext cx="337298" cy="337298"/>
          </a:xfrm>
          <a:prstGeom prst="rect">
            <a:avLst/>
          </a:prstGeom>
        </p:spPr>
      </p:pic>
      <p:cxnSp>
        <p:nvCxnSpPr>
          <p:cNvPr id="71" name="Straight Connector 20">
            <a:extLst>
              <a:ext uri="{FF2B5EF4-FFF2-40B4-BE49-F238E27FC236}">
                <a16:creationId xmlns:a16="http://schemas.microsoft.com/office/drawing/2014/main" id="{0EF634DB-8633-46C6-8F8B-570DCC27C0D1}"/>
              </a:ext>
            </a:extLst>
          </p:cNvPr>
          <p:cNvCxnSpPr>
            <a:cxnSpLocks/>
            <a:stCxn id="65" idx="2"/>
            <a:endCxn id="67" idx="0"/>
          </p:cNvCxnSpPr>
          <p:nvPr/>
        </p:nvCxnSpPr>
        <p:spPr>
          <a:xfrm flipH="1">
            <a:off x="6821959" y="2060867"/>
            <a:ext cx="236109" cy="13136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24">
            <a:extLst>
              <a:ext uri="{FF2B5EF4-FFF2-40B4-BE49-F238E27FC236}">
                <a16:creationId xmlns:a16="http://schemas.microsoft.com/office/drawing/2014/main" id="{1CD2D5EC-86EA-45CB-A5CC-61D8AB9BC2C0}"/>
              </a:ext>
            </a:extLst>
          </p:cNvPr>
          <p:cNvCxnSpPr>
            <a:cxnSpLocks/>
          </p:cNvCxnSpPr>
          <p:nvPr/>
        </p:nvCxnSpPr>
        <p:spPr>
          <a:xfrm>
            <a:off x="8002503" y="2644037"/>
            <a:ext cx="67460" cy="6408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27">
            <a:extLst>
              <a:ext uri="{FF2B5EF4-FFF2-40B4-BE49-F238E27FC236}">
                <a16:creationId xmlns:a16="http://schemas.microsoft.com/office/drawing/2014/main" id="{81003CFA-CF38-46E9-90A2-9DB3C8711111}"/>
              </a:ext>
            </a:extLst>
          </p:cNvPr>
          <p:cNvCxnSpPr>
            <a:cxnSpLocks/>
          </p:cNvCxnSpPr>
          <p:nvPr/>
        </p:nvCxnSpPr>
        <p:spPr>
          <a:xfrm flipV="1">
            <a:off x="6025252" y="2053842"/>
            <a:ext cx="861552" cy="8796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30">
            <a:extLst>
              <a:ext uri="{FF2B5EF4-FFF2-40B4-BE49-F238E27FC236}">
                <a16:creationId xmlns:a16="http://schemas.microsoft.com/office/drawing/2014/main" id="{59C6B3E8-0085-4E2E-A43E-4A28F3BEC563}"/>
              </a:ext>
            </a:extLst>
          </p:cNvPr>
          <p:cNvCxnSpPr>
            <a:cxnSpLocks/>
            <a:stCxn id="66" idx="3"/>
            <a:endCxn id="69" idx="1"/>
          </p:cNvCxnSpPr>
          <p:nvPr/>
        </p:nvCxnSpPr>
        <p:spPr>
          <a:xfrm flipV="1">
            <a:off x="6079903" y="2428344"/>
            <a:ext cx="1619032" cy="6426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33">
            <a:extLst>
              <a:ext uri="{FF2B5EF4-FFF2-40B4-BE49-F238E27FC236}">
                <a16:creationId xmlns:a16="http://schemas.microsoft.com/office/drawing/2014/main" id="{4721312F-3655-427F-AC61-8FEC82BD6E16}"/>
              </a:ext>
            </a:extLst>
          </p:cNvPr>
          <p:cNvCxnSpPr>
            <a:cxnSpLocks/>
          </p:cNvCxnSpPr>
          <p:nvPr/>
        </p:nvCxnSpPr>
        <p:spPr>
          <a:xfrm flipH="1" flipV="1">
            <a:off x="7243582" y="1971093"/>
            <a:ext cx="455353" cy="324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36">
            <a:extLst>
              <a:ext uri="{FF2B5EF4-FFF2-40B4-BE49-F238E27FC236}">
                <a16:creationId xmlns:a16="http://schemas.microsoft.com/office/drawing/2014/main" id="{8FE0F1E6-92E6-41E7-8DF1-CCD5306736DE}"/>
              </a:ext>
            </a:extLst>
          </p:cNvPr>
          <p:cNvCxnSpPr>
            <a:cxnSpLocks/>
          </p:cNvCxnSpPr>
          <p:nvPr/>
        </p:nvCxnSpPr>
        <p:spPr>
          <a:xfrm flipH="1">
            <a:off x="7027856" y="2578230"/>
            <a:ext cx="876975" cy="9462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39">
            <a:extLst>
              <a:ext uri="{FF2B5EF4-FFF2-40B4-BE49-F238E27FC236}">
                <a16:creationId xmlns:a16="http://schemas.microsoft.com/office/drawing/2014/main" id="{73042E82-D602-4161-A373-73DA7F85409A}"/>
              </a:ext>
            </a:extLst>
          </p:cNvPr>
          <p:cNvCxnSpPr>
            <a:cxnSpLocks/>
            <a:stCxn id="67" idx="1"/>
            <a:endCxn id="66" idx="2"/>
          </p:cNvCxnSpPr>
          <p:nvPr/>
        </p:nvCxnSpPr>
        <p:spPr>
          <a:xfrm flipH="1" flipV="1">
            <a:off x="5911254" y="3239635"/>
            <a:ext cx="742056" cy="3035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45">
            <a:extLst>
              <a:ext uri="{FF2B5EF4-FFF2-40B4-BE49-F238E27FC236}">
                <a16:creationId xmlns:a16="http://schemas.microsoft.com/office/drawing/2014/main" id="{A65FA0EA-FA60-46AB-A655-DE911A6C17CE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6990609" y="3408285"/>
            <a:ext cx="910705" cy="2201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" name="Graphic 13">
            <a:extLst>
              <a:ext uri="{FF2B5EF4-FFF2-40B4-BE49-F238E27FC236}">
                <a16:creationId xmlns:a16="http://schemas.microsoft.com/office/drawing/2014/main" id="{B9ABC935-0762-454D-9104-D9E7EBFF2B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5614" y="3927546"/>
            <a:ext cx="337298" cy="337298"/>
          </a:xfrm>
          <a:prstGeom prst="rect">
            <a:avLst/>
          </a:prstGeom>
        </p:spPr>
      </p:pic>
      <p:pic>
        <p:nvPicPr>
          <p:cNvPr id="82" name="Graphic 14">
            <a:extLst>
              <a:ext uri="{FF2B5EF4-FFF2-40B4-BE49-F238E27FC236}">
                <a16:creationId xmlns:a16="http://schemas.microsoft.com/office/drawing/2014/main" id="{C7732955-5AA7-424A-8443-3FF8EAF57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5106314"/>
            <a:ext cx="337298" cy="337298"/>
          </a:xfrm>
          <a:prstGeom prst="rect">
            <a:avLst/>
          </a:prstGeom>
        </p:spPr>
      </p:pic>
      <p:pic>
        <p:nvPicPr>
          <p:cNvPr id="83" name="Graphic 15">
            <a:extLst>
              <a:ext uri="{FF2B5EF4-FFF2-40B4-BE49-F238E27FC236}">
                <a16:creationId xmlns:a16="http://schemas.microsoft.com/office/drawing/2014/main" id="{632397BB-CC9A-43AA-B073-70DE552453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9505" y="5578532"/>
            <a:ext cx="337298" cy="337298"/>
          </a:xfrm>
          <a:prstGeom prst="rect">
            <a:avLst/>
          </a:prstGeom>
        </p:spPr>
      </p:pic>
      <p:pic>
        <p:nvPicPr>
          <p:cNvPr id="85" name="Graphic 17">
            <a:extLst>
              <a:ext uri="{FF2B5EF4-FFF2-40B4-BE49-F238E27FC236}">
                <a16:creationId xmlns:a16="http://schemas.microsoft.com/office/drawing/2014/main" id="{9E0575D2-FAAA-4FAB-B28A-543F1A7B5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5130" y="4463672"/>
            <a:ext cx="337298" cy="337298"/>
          </a:xfrm>
          <a:prstGeom prst="rect">
            <a:avLst/>
          </a:prstGeom>
        </p:spPr>
      </p:pic>
      <p:cxnSp>
        <p:nvCxnSpPr>
          <p:cNvPr id="87" name="Straight Connector 20">
            <a:extLst>
              <a:ext uri="{FF2B5EF4-FFF2-40B4-BE49-F238E27FC236}">
                <a16:creationId xmlns:a16="http://schemas.microsoft.com/office/drawing/2014/main" id="{FCE867DD-3D7B-41A3-902C-27450B136155}"/>
              </a:ext>
            </a:extLst>
          </p:cNvPr>
          <p:cNvCxnSpPr>
            <a:cxnSpLocks/>
            <a:stCxn id="81" idx="2"/>
            <a:endCxn id="83" idx="0"/>
          </p:cNvCxnSpPr>
          <p:nvPr/>
        </p:nvCxnSpPr>
        <p:spPr>
          <a:xfrm flipH="1">
            <a:off x="6718154" y="4264844"/>
            <a:ext cx="236109" cy="13136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27">
            <a:extLst>
              <a:ext uri="{FF2B5EF4-FFF2-40B4-BE49-F238E27FC236}">
                <a16:creationId xmlns:a16="http://schemas.microsoft.com/office/drawing/2014/main" id="{68487671-AB90-4494-9763-3C779F845701}"/>
              </a:ext>
            </a:extLst>
          </p:cNvPr>
          <p:cNvCxnSpPr>
            <a:cxnSpLocks/>
          </p:cNvCxnSpPr>
          <p:nvPr/>
        </p:nvCxnSpPr>
        <p:spPr>
          <a:xfrm flipV="1">
            <a:off x="5921447" y="4257819"/>
            <a:ext cx="861552" cy="8796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30">
            <a:extLst>
              <a:ext uri="{FF2B5EF4-FFF2-40B4-BE49-F238E27FC236}">
                <a16:creationId xmlns:a16="http://schemas.microsoft.com/office/drawing/2014/main" id="{AA538D3D-B60F-4695-9CAB-74AAB2B15813}"/>
              </a:ext>
            </a:extLst>
          </p:cNvPr>
          <p:cNvCxnSpPr>
            <a:cxnSpLocks/>
            <a:stCxn id="82" idx="3"/>
            <a:endCxn id="85" idx="1"/>
          </p:cNvCxnSpPr>
          <p:nvPr/>
        </p:nvCxnSpPr>
        <p:spPr>
          <a:xfrm flipV="1">
            <a:off x="5976098" y="4632321"/>
            <a:ext cx="1619032" cy="6426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33">
            <a:extLst>
              <a:ext uri="{FF2B5EF4-FFF2-40B4-BE49-F238E27FC236}">
                <a16:creationId xmlns:a16="http://schemas.microsoft.com/office/drawing/2014/main" id="{8E3CC417-BEBB-498E-9AC3-531DA2B44783}"/>
              </a:ext>
            </a:extLst>
          </p:cNvPr>
          <p:cNvCxnSpPr>
            <a:cxnSpLocks/>
          </p:cNvCxnSpPr>
          <p:nvPr/>
        </p:nvCxnSpPr>
        <p:spPr>
          <a:xfrm flipH="1" flipV="1">
            <a:off x="7139777" y="4175070"/>
            <a:ext cx="455353" cy="324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36">
            <a:extLst>
              <a:ext uri="{FF2B5EF4-FFF2-40B4-BE49-F238E27FC236}">
                <a16:creationId xmlns:a16="http://schemas.microsoft.com/office/drawing/2014/main" id="{E6F4E49F-D391-40C2-B040-98F4FF1E8493}"/>
              </a:ext>
            </a:extLst>
          </p:cNvPr>
          <p:cNvCxnSpPr>
            <a:cxnSpLocks/>
          </p:cNvCxnSpPr>
          <p:nvPr/>
        </p:nvCxnSpPr>
        <p:spPr>
          <a:xfrm flipH="1">
            <a:off x="6924051" y="4782207"/>
            <a:ext cx="876975" cy="9462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39">
            <a:extLst>
              <a:ext uri="{FF2B5EF4-FFF2-40B4-BE49-F238E27FC236}">
                <a16:creationId xmlns:a16="http://schemas.microsoft.com/office/drawing/2014/main" id="{DB05189A-FABB-454A-B003-1982816D3E02}"/>
              </a:ext>
            </a:extLst>
          </p:cNvPr>
          <p:cNvCxnSpPr>
            <a:cxnSpLocks/>
            <a:stCxn id="83" idx="1"/>
            <a:endCxn id="82" idx="2"/>
          </p:cNvCxnSpPr>
          <p:nvPr/>
        </p:nvCxnSpPr>
        <p:spPr>
          <a:xfrm flipH="1" flipV="1">
            <a:off x="5807449" y="5443612"/>
            <a:ext cx="742056" cy="3035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11291">
                <a:extLst>
                  <a:ext uri="{FF2B5EF4-FFF2-40B4-BE49-F238E27FC236}">
                    <a16:creationId xmlns:a16="http://schemas.microsoft.com/office/drawing/2014/main" id="{65374A8F-F753-4D02-9F53-03CBD34E3C03}"/>
                  </a:ext>
                </a:extLst>
              </p:cNvPr>
              <p:cNvSpPr/>
              <p:nvPr/>
            </p:nvSpPr>
            <p:spPr>
              <a:xfrm>
                <a:off x="8677100" y="2075029"/>
                <a:ext cx="12866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-core</a:t>
                </a:r>
              </a:p>
            </p:txBody>
          </p:sp>
        </mc:Choice>
        <mc:Fallback xmlns="">
          <p:sp>
            <p:nvSpPr>
              <p:cNvPr id="95" name="Rectangle 11291">
                <a:extLst>
                  <a:ext uri="{FF2B5EF4-FFF2-40B4-BE49-F238E27FC236}">
                    <a16:creationId xmlns:a16="http://schemas.microsoft.com/office/drawing/2014/main" id="{65374A8F-F753-4D02-9F53-03CBD34E3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100" y="2075029"/>
                <a:ext cx="1286698" cy="461665"/>
              </a:xfrm>
              <a:prstGeom prst="rect">
                <a:avLst/>
              </a:prstGeom>
              <a:blipFill>
                <a:blip r:embed="rId10"/>
                <a:stretch>
                  <a:fillRect l="-1422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11291">
                <a:extLst>
                  <a:ext uri="{FF2B5EF4-FFF2-40B4-BE49-F238E27FC236}">
                    <a16:creationId xmlns:a16="http://schemas.microsoft.com/office/drawing/2014/main" id="{A49A3805-CCE1-4BAD-998E-C87E1F7923B5}"/>
                  </a:ext>
                </a:extLst>
              </p:cNvPr>
              <p:cNvSpPr/>
              <p:nvPr/>
            </p:nvSpPr>
            <p:spPr>
              <a:xfrm>
                <a:off x="8677100" y="4512953"/>
                <a:ext cx="1533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-truss</a:t>
                </a:r>
              </a:p>
            </p:txBody>
          </p:sp>
        </mc:Choice>
        <mc:Fallback xmlns="">
          <p:sp>
            <p:nvSpPr>
              <p:cNvPr id="96" name="Rectangle 11291">
                <a:extLst>
                  <a:ext uri="{FF2B5EF4-FFF2-40B4-BE49-F238E27FC236}">
                    <a16:creationId xmlns:a16="http://schemas.microsoft.com/office/drawing/2014/main" id="{A49A3805-CCE1-4BAD-998E-C87E1F792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100" y="4512953"/>
                <a:ext cx="1533700" cy="461665"/>
              </a:xfrm>
              <a:prstGeom prst="rect">
                <a:avLst/>
              </a:prstGeom>
              <a:blipFill>
                <a:blip r:embed="rId11"/>
                <a:stretch>
                  <a:fillRect l="-119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11291">
            <a:extLst>
              <a:ext uri="{FF2B5EF4-FFF2-40B4-BE49-F238E27FC236}">
                <a16:creationId xmlns:a16="http://schemas.microsoft.com/office/drawing/2014/main" id="{3DB27598-C598-417E-9FE7-592F4D715268}"/>
              </a:ext>
            </a:extLst>
          </p:cNvPr>
          <p:cNvSpPr/>
          <p:nvPr/>
        </p:nvSpPr>
        <p:spPr>
          <a:xfrm>
            <a:off x="8684027" y="4916269"/>
            <a:ext cx="3278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Exploits the higher-order graph motif, triangle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1291">
            <a:extLst>
              <a:ext uri="{FF2B5EF4-FFF2-40B4-BE49-F238E27FC236}">
                <a16:creationId xmlns:a16="http://schemas.microsoft.com/office/drawing/2014/main" id="{4D9C136B-C41D-408C-981B-CBCC7B5AB920}"/>
              </a:ext>
            </a:extLst>
          </p:cNvPr>
          <p:cNvSpPr/>
          <p:nvPr/>
        </p:nvSpPr>
        <p:spPr>
          <a:xfrm>
            <a:off x="8508874" y="3390984"/>
            <a:ext cx="3278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Cohesiveness and connectivity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音频 37">
            <a:hlinkClick r:id="" action="ppaction://media"/>
            <a:extLst>
              <a:ext uri="{FF2B5EF4-FFF2-40B4-BE49-F238E27FC236}">
                <a16:creationId xmlns:a16="http://schemas.microsoft.com/office/drawing/2014/main" id="{B3463DFF-CA98-4E4D-979F-333B1B9393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8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73"/>
    </mc:Choice>
    <mc:Fallback>
      <p:transition spd="slow" advTm="6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3" grpId="0"/>
      <p:bldP spid="2" grpId="0" animBg="1"/>
      <p:bldP spid="24" grpId="0" animBg="1"/>
      <p:bldP spid="95" grpId="0"/>
      <p:bldP spid="96" grpId="0"/>
      <p:bldP spid="97" grpId="0"/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2E542B5-0032-4C26-B560-D0B4D230D453}"/>
              </a:ext>
            </a:extLst>
          </p:cNvPr>
          <p:cNvSpPr/>
          <p:nvPr/>
        </p:nvSpPr>
        <p:spPr>
          <a:xfrm>
            <a:off x="1193251" y="2540538"/>
            <a:ext cx="3423940" cy="25145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ea typeface="MS PGothic" pitchFamily="34" charset="-128"/>
              </a:rPr>
              <a:t>Community 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992EF7D-40A8-4843-941A-BC31E7FB2A49}"/>
              </a:ext>
            </a:extLst>
          </p:cNvPr>
          <p:cNvSpPr/>
          <p:nvPr/>
        </p:nvSpPr>
        <p:spPr>
          <a:xfrm>
            <a:off x="1313598" y="1465547"/>
            <a:ext cx="9542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Connectivity: triangle connectivity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64">
            <a:extLst>
              <a:ext uri="{FF2B5EF4-FFF2-40B4-BE49-F238E27FC236}">
                <a16:creationId xmlns:a16="http://schemas.microsoft.com/office/drawing/2014/main" id="{795D9BBA-6E9F-4B10-A88A-3DAFD7A5D5F5}"/>
              </a:ext>
            </a:extLst>
          </p:cNvPr>
          <p:cNvSpPr/>
          <p:nvPr/>
        </p:nvSpPr>
        <p:spPr>
          <a:xfrm>
            <a:off x="6342798" y="435643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U" altLang="zh-TW" sz="18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 rigorous </a:t>
            </a:r>
            <a:r>
              <a:rPr lang="en-US" altLang="zh-TW" sz="18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primitive connectivity which only requires two vertices are reachable from each other through a simple path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0" name="Graphic 13">
            <a:extLst>
              <a:ext uri="{FF2B5EF4-FFF2-40B4-BE49-F238E27FC236}">
                <a16:creationId xmlns:a16="http://schemas.microsoft.com/office/drawing/2014/main" id="{8840FA0D-3FA0-43B4-AAE6-34BCA0721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7868" y="2714621"/>
            <a:ext cx="337298" cy="337298"/>
          </a:xfrm>
          <a:prstGeom prst="rect">
            <a:avLst/>
          </a:prstGeom>
        </p:spPr>
      </p:pic>
      <p:pic>
        <p:nvPicPr>
          <p:cNvPr id="191" name="Graphic 14">
            <a:extLst>
              <a:ext uri="{FF2B5EF4-FFF2-40B4-BE49-F238E27FC236}">
                <a16:creationId xmlns:a16="http://schemas.microsoft.com/office/drawing/2014/main" id="{ED5447A2-2787-41B2-8CA7-338EB0FFEF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21054" y="3893389"/>
            <a:ext cx="337298" cy="337298"/>
          </a:xfrm>
          <a:prstGeom prst="rect">
            <a:avLst/>
          </a:prstGeom>
        </p:spPr>
      </p:pic>
      <p:pic>
        <p:nvPicPr>
          <p:cNvPr id="192" name="Graphic 15">
            <a:extLst>
              <a:ext uri="{FF2B5EF4-FFF2-40B4-BE49-F238E27FC236}">
                <a16:creationId xmlns:a16="http://schemas.microsoft.com/office/drawing/2014/main" id="{00704FD4-847F-4C10-8DB2-65C4A2DDD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1759" y="4365607"/>
            <a:ext cx="337298" cy="337298"/>
          </a:xfrm>
          <a:prstGeom prst="rect">
            <a:avLst/>
          </a:prstGeom>
        </p:spPr>
      </p:pic>
      <p:pic>
        <p:nvPicPr>
          <p:cNvPr id="193" name="Graphic 16">
            <a:extLst>
              <a:ext uri="{FF2B5EF4-FFF2-40B4-BE49-F238E27FC236}">
                <a16:creationId xmlns:a16="http://schemas.microsoft.com/office/drawing/2014/main" id="{200913B7-82D0-4B38-84C4-B89FDEF79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2358" y="4320330"/>
            <a:ext cx="337298" cy="337298"/>
          </a:xfrm>
          <a:prstGeom prst="rect">
            <a:avLst/>
          </a:prstGeom>
        </p:spPr>
      </p:pic>
      <p:pic>
        <p:nvPicPr>
          <p:cNvPr id="194" name="Graphic 17">
            <a:extLst>
              <a:ext uri="{FF2B5EF4-FFF2-40B4-BE49-F238E27FC236}">
                <a16:creationId xmlns:a16="http://schemas.microsoft.com/office/drawing/2014/main" id="{7C80950D-9FE1-4BA4-82FD-7D4CF39AB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7384" y="3250747"/>
            <a:ext cx="337298" cy="337298"/>
          </a:xfrm>
          <a:prstGeom prst="rect">
            <a:avLst/>
          </a:prstGeom>
        </p:spPr>
      </p:pic>
      <p:cxnSp>
        <p:nvCxnSpPr>
          <p:cNvPr id="196" name="Straight Connector 20">
            <a:extLst>
              <a:ext uri="{FF2B5EF4-FFF2-40B4-BE49-F238E27FC236}">
                <a16:creationId xmlns:a16="http://schemas.microsoft.com/office/drawing/2014/main" id="{5A186837-D802-4A0E-8B7B-1D4B430DEC84}"/>
              </a:ext>
            </a:extLst>
          </p:cNvPr>
          <p:cNvCxnSpPr>
            <a:cxnSpLocks/>
            <a:stCxn id="190" idx="2"/>
            <a:endCxn id="192" idx="0"/>
          </p:cNvCxnSpPr>
          <p:nvPr/>
        </p:nvCxnSpPr>
        <p:spPr>
          <a:xfrm flipH="1">
            <a:off x="2700408" y="3051919"/>
            <a:ext cx="236109" cy="13136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24">
            <a:extLst>
              <a:ext uri="{FF2B5EF4-FFF2-40B4-BE49-F238E27FC236}">
                <a16:creationId xmlns:a16="http://schemas.microsoft.com/office/drawing/2014/main" id="{E5D93FAA-C6E5-4B1B-807B-649FD3D47E51}"/>
              </a:ext>
            </a:extLst>
          </p:cNvPr>
          <p:cNvCxnSpPr>
            <a:cxnSpLocks/>
          </p:cNvCxnSpPr>
          <p:nvPr/>
        </p:nvCxnSpPr>
        <p:spPr>
          <a:xfrm>
            <a:off x="3880952" y="3635089"/>
            <a:ext cx="67460" cy="6408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27">
            <a:extLst>
              <a:ext uri="{FF2B5EF4-FFF2-40B4-BE49-F238E27FC236}">
                <a16:creationId xmlns:a16="http://schemas.microsoft.com/office/drawing/2014/main" id="{D0F31238-2CD9-4A27-B2FA-F72F147CCAA3}"/>
              </a:ext>
            </a:extLst>
          </p:cNvPr>
          <p:cNvCxnSpPr>
            <a:cxnSpLocks/>
          </p:cNvCxnSpPr>
          <p:nvPr/>
        </p:nvCxnSpPr>
        <p:spPr>
          <a:xfrm flipV="1">
            <a:off x="1903701" y="3044894"/>
            <a:ext cx="861552" cy="8796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30">
            <a:extLst>
              <a:ext uri="{FF2B5EF4-FFF2-40B4-BE49-F238E27FC236}">
                <a16:creationId xmlns:a16="http://schemas.microsoft.com/office/drawing/2014/main" id="{BEFD38CD-624A-4B58-9221-2C6AFC99FCB9}"/>
              </a:ext>
            </a:extLst>
          </p:cNvPr>
          <p:cNvCxnSpPr>
            <a:cxnSpLocks/>
            <a:stCxn id="191" idx="3"/>
            <a:endCxn id="194" idx="1"/>
          </p:cNvCxnSpPr>
          <p:nvPr/>
        </p:nvCxnSpPr>
        <p:spPr>
          <a:xfrm flipV="1">
            <a:off x="1958352" y="3419396"/>
            <a:ext cx="1619032" cy="6426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33">
            <a:extLst>
              <a:ext uri="{FF2B5EF4-FFF2-40B4-BE49-F238E27FC236}">
                <a16:creationId xmlns:a16="http://schemas.microsoft.com/office/drawing/2014/main" id="{05429DDB-FC31-4911-97B1-F26D357AAF14}"/>
              </a:ext>
            </a:extLst>
          </p:cNvPr>
          <p:cNvCxnSpPr>
            <a:cxnSpLocks/>
          </p:cNvCxnSpPr>
          <p:nvPr/>
        </p:nvCxnSpPr>
        <p:spPr>
          <a:xfrm flipH="1" flipV="1">
            <a:off x="3122031" y="2962145"/>
            <a:ext cx="455353" cy="324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36">
            <a:extLst>
              <a:ext uri="{FF2B5EF4-FFF2-40B4-BE49-F238E27FC236}">
                <a16:creationId xmlns:a16="http://schemas.microsoft.com/office/drawing/2014/main" id="{73EAE8DF-0126-46AE-B72D-8499E8835981}"/>
              </a:ext>
            </a:extLst>
          </p:cNvPr>
          <p:cNvCxnSpPr>
            <a:cxnSpLocks/>
          </p:cNvCxnSpPr>
          <p:nvPr/>
        </p:nvCxnSpPr>
        <p:spPr>
          <a:xfrm flipH="1">
            <a:off x="2906305" y="3569282"/>
            <a:ext cx="876975" cy="9462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39">
            <a:extLst>
              <a:ext uri="{FF2B5EF4-FFF2-40B4-BE49-F238E27FC236}">
                <a16:creationId xmlns:a16="http://schemas.microsoft.com/office/drawing/2014/main" id="{653E0893-FF6F-4AE9-8948-20ACD19B3D44}"/>
              </a:ext>
            </a:extLst>
          </p:cNvPr>
          <p:cNvCxnSpPr>
            <a:cxnSpLocks/>
            <a:stCxn id="192" idx="1"/>
            <a:endCxn id="191" idx="2"/>
          </p:cNvCxnSpPr>
          <p:nvPr/>
        </p:nvCxnSpPr>
        <p:spPr>
          <a:xfrm flipH="1" flipV="1">
            <a:off x="1789703" y="4230687"/>
            <a:ext cx="742056" cy="3035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45">
            <a:extLst>
              <a:ext uri="{FF2B5EF4-FFF2-40B4-BE49-F238E27FC236}">
                <a16:creationId xmlns:a16="http://schemas.microsoft.com/office/drawing/2014/main" id="{F33F0E62-B47C-4162-9D12-01F67E2239F6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2880706" y="4488979"/>
            <a:ext cx="931652" cy="1281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4" name="Graphic 13">
            <a:extLst>
              <a:ext uri="{FF2B5EF4-FFF2-40B4-BE49-F238E27FC236}">
                <a16:creationId xmlns:a16="http://schemas.microsoft.com/office/drawing/2014/main" id="{ACE1F7FC-9B77-4B27-8885-A4D0F3B12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1217" y="2722874"/>
            <a:ext cx="337298" cy="337298"/>
          </a:xfrm>
          <a:prstGeom prst="rect">
            <a:avLst/>
          </a:prstGeom>
        </p:spPr>
      </p:pic>
      <p:pic>
        <p:nvPicPr>
          <p:cNvPr id="205" name="Graphic 13">
            <a:extLst>
              <a:ext uri="{FF2B5EF4-FFF2-40B4-BE49-F238E27FC236}">
                <a16:creationId xmlns:a16="http://schemas.microsoft.com/office/drawing/2014/main" id="{C58F44D6-635F-4043-9C69-82202C3BB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19700" y="3260351"/>
            <a:ext cx="337298" cy="337298"/>
          </a:xfrm>
          <a:prstGeom prst="rect">
            <a:avLst/>
          </a:prstGeom>
        </p:spPr>
      </p:pic>
      <p:pic>
        <p:nvPicPr>
          <p:cNvPr id="206" name="Graphic 13">
            <a:extLst>
              <a:ext uri="{FF2B5EF4-FFF2-40B4-BE49-F238E27FC236}">
                <a16:creationId xmlns:a16="http://schemas.microsoft.com/office/drawing/2014/main" id="{B7B64578-172D-4835-98F1-2B4413AAE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1870" y="4187787"/>
            <a:ext cx="337298" cy="337298"/>
          </a:xfrm>
          <a:prstGeom prst="rect">
            <a:avLst/>
          </a:prstGeom>
        </p:spPr>
      </p:pic>
      <p:sp>
        <p:nvSpPr>
          <p:cNvPr id="207" name="文本框 206">
            <a:extLst>
              <a:ext uri="{FF2B5EF4-FFF2-40B4-BE49-F238E27FC236}">
                <a16:creationId xmlns:a16="http://schemas.microsoft.com/office/drawing/2014/main" id="{839BE2D8-4CFE-479A-853D-7019FE774A4A}"/>
              </a:ext>
            </a:extLst>
          </p:cNvPr>
          <p:cNvSpPr txBox="1"/>
          <p:nvPr/>
        </p:nvSpPr>
        <p:spPr>
          <a:xfrm>
            <a:off x="1313598" y="1994319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eachable through a series of </a:t>
            </a:r>
            <a:r>
              <a:rPr lang="en-AU" altLang="zh-TW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adjacent triangles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9" name="Straight Connector 33">
            <a:extLst>
              <a:ext uri="{FF2B5EF4-FFF2-40B4-BE49-F238E27FC236}">
                <a16:creationId xmlns:a16="http://schemas.microsoft.com/office/drawing/2014/main" id="{5D229C3C-03B9-413B-AA4A-BB4541625794}"/>
              </a:ext>
            </a:extLst>
          </p:cNvPr>
          <p:cNvCxnSpPr>
            <a:cxnSpLocks/>
          </p:cNvCxnSpPr>
          <p:nvPr/>
        </p:nvCxnSpPr>
        <p:spPr>
          <a:xfrm flipV="1">
            <a:off x="3948412" y="3001583"/>
            <a:ext cx="341256" cy="2846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33">
            <a:extLst>
              <a:ext uri="{FF2B5EF4-FFF2-40B4-BE49-F238E27FC236}">
                <a16:creationId xmlns:a16="http://schemas.microsoft.com/office/drawing/2014/main" id="{0C0BDD75-D763-408F-85AE-0D1332E3646A}"/>
              </a:ext>
            </a:extLst>
          </p:cNvPr>
          <p:cNvCxnSpPr>
            <a:cxnSpLocks/>
            <a:endCxn id="204" idx="3"/>
          </p:cNvCxnSpPr>
          <p:nvPr/>
        </p:nvCxnSpPr>
        <p:spPr>
          <a:xfrm flipH="1" flipV="1">
            <a:off x="4698515" y="2891523"/>
            <a:ext cx="621185" cy="3947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33">
            <a:extLst>
              <a:ext uri="{FF2B5EF4-FFF2-40B4-BE49-F238E27FC236}">
                <a16:creationId xmlns:a16="http://schemas.microsoft.com/office/drawing/2014/main" id="{5AD88525-1268-4A4B-AA83-9A6C8CEE2644}"/>
              </a:ext>
            </a:extLst>
          </p:cNvPr>
          <p:cNvCxnSpPr>
            <a:cxnSpLocks/>
            <a:stCxn id="205" idx="1"/>
            <a:endCxn id="194" idx="3"/>
          </p:cNvCxnSpPr>
          <p:nvPr/>
        </p:nvCxnSpPr>
        <p:spPr>
          <a:xfrm flipH="1" flipV="1">
            <a:off x="3914682" y="3419396"/>
            <a:ext cx="1405018" cy="96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33">
            <a:extLst>
              <a:ext uri="{FF2B5EF4-FFF2-40B4-BE49-F238E27FC236}">
                <a16:creationId xmlns:a16="http://schemas.microsoft.com/office/drawing/2014/main" id="{2758ECC9-62F4-4427-8325-CBAE75065E0E}"/>
              </a:ext>
            </a:extLst>
          </p:cNvPr>
          <p:cNvCxnSpPr>
            <a:cxnSpLocks/>
            <a:endCxn id="206" idx="3"/>
          </p:cNvCxnSpPr>
          <p:nvPr/>
        </p:nvCxnSpPr>
        <p:spPr>
          <a:xfrm flipH="1">
            <a:off x="5159168" y="3581400"/>
            <a:ext cx="312932" cy="7750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33">
            <a:extLst>
              <a:ext uri="{FF2B5EF4-FFF2-40B4-BE49-F238E27FC236}">
                <a16:creationId xmlns:a16="http://schemas.microsoft.com/office/drawing/2014/main" id="{374F5F89-84FD-4316-9C2A-92B5DD6B5C4A}"/>
              </a:ext>
            </a:extLst>
          </p:cNvPr>
          <p:cNvCxnSpPr>
            <a:cxnSpLocks/>
            <a:endCxn id="206" idx="1"/>
          </p:cNvCxnSpPr>
          <p:nvPr/>
        </p:nvCxnSpPr>
        <p:spPr>
          <a:xfrm>
            <a:off x="3985660" y="3569282"/>
            <a:ext cx="836210" cy="7871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1CF845-2AB2-4650-9977-45EB587558DC}"/>
                  </a:ext>
                </a:extLst>
              </p:cNvPr>
              <p:cNvSpPr txBox="1"/>
              <p:nvPr/>
            </p:nvSpPr>
            <p:spPr>
              <a:xfrm>
                <a:off x="1607873" y="3144060"/>
                <a:ext cx="852541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1CF845-2AB2-4650-9977-45EB58755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873" y="3144060"/>
                <a:ext cx="852541" cy="400110"/>
              </a:xfrm>
              <a:prstGeom prst="rect">
                <a:avLst/>
              </a:prstGeom>
              <a:blipFill>
                <a:blip r:embed="rId1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ADB5CD72-584A-4FF3-8017-D0C39F096F9F}"/>
                  </a:ext>
                </a:extLst>
              </p:cNvPr>
              <p:cNvSpPr txBox="1"/>
              <p:nvPr/>
            </p:nvSpPr>
            <p:spPr>
              <a:xfrm>
                <a:off x="3363166" y="2917627"/>
                <a:ext cx="74251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ADB5CD72-584A-4FF3-8017-D0C39F096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166" y="2917627"/>
                <a:ext cx="742512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02FD594E-910A-4CA0-A0D5-AE38B546ACA1}"/>
                  </a:ext>
                </a:extLst>
              </p:cNvPr>
              <p:cNvSpPr txBox="1"/>
              <p:nvPr/>
            </p:nvSpPr>
            <p:spPr>
              <a:xfrm>
                <a:off x="5009107" y="2893195"/>
                <a:ext cx="790601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02FD594E-910A-4CA0-A0D5-AE38B546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107" y="2893195"/>
                <a:ext cx="790601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6" name="Rectangle 64">
                <a:extLst>
                  <a:ext uri="{FF2B5EF4-FFF2-40B4-BE49-F238E27FC236}">
                    <a16:creationId xmlns:a16="http://schemas.microsoft.com/office/drawing/2014/main" id="{555F6F42-8950-4C05-8414-1F00D79071E3}"/>
                  </a:ext>
                </a:extLst>
              </p:cNvPr>
              <p:cNvSpPr/>
              <p:nvPr/>
            </p:nvSpPr>
            <p:spPr>
              <a:xfrm>
                <a:off x="6400800" y="2385994"/>
                <a:ext cx="49530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triangle-connected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but not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16" name="Rectangle 64">
                <a:extLst>
                  <a:ext uri="{FF2B5EF4-FFF2-40B4-BE49-F238E27FC236}">
                    <a16:creationId xmlns:a16="http://schemas.microsoft.com/office/drawing/2014/main" id="{555F6F42-8950-4C05-8414-1F00D7907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385994"/>
                <a:ext cx="4953000" cy="369332"/>
              </a:xfrm>
              <a:prstGeom prst="rect">
                <a:avLst/>
              </a:prstGeom>
              <a:blipFill>
                <a:blip r:embed="rId1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3FE501F7-B1E3-4355-9DE4-C4A862AE6AD1}"/>
                  </a:ext>
                </a:extLst>
              </p:cNvPr>
              <p:cNvSpPr txBox="1"/>
              <p:nvPr/>
            </p:nvSpPr>
            <p:spPr>
              <a:xfrm>
                <a:off x="3062141" y="2792215"/>
                <a:ext cx="85254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3FE501F7-B1E3-4355-9DE4-C4A862AE6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141" y="2792215"/>
                <a:ext cx="852542" cy="400110"/>
              </a:xfrm>
              <a:prstGeom prst="rect">
                <a:avLst/>
              </a:prstGeom>
              <a:blipFill>
                <a:blip r:embed="rId1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F36956B4-3075-41EB-9470-18DD6DC263EB}"/>
                  </a:ext>
                </a:extLst>
              </p:cNvPr>
              <p:cNvSpPr txBox="1"/>
              <p:nvPr/>
            </p:nvSpPr>
            <p:spPr>
              <a:xfrm>
                <a:off x="4718779" y="2709368"/>
                <a:ext cx="85254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F36956B4-3075-41EB-9470-18DD6DC26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79" y="2709368"/>
                <a:ext cx="852542" cy="400110"/>
              </a:xfrm>
              <a:prstGeom prst="rect">
                <a:avLst/>
              </a:prstGeom>
              <a:blipFill>
                <a:blip r:embed="rId1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5059AFE8-44E3-410C-8EFA-FE0363E8F5E9}"/>
                  </a:ext>
                </a:extLst>
              </p:cNvPr>
              <p:cNvSpPr txBox="1"/>
              <p:nvPr/>
            </p:nvSpPr>
            <p:spPr>
              <a:xfrm>
                <a:off x="1154564" y="3650307"/>
                <a:ext cx="75373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𝒖</m:t>
                      </m:r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5059AFE8-44E3-410C-8EFA-FE0363E8F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564" y="3650307"/>
                <a:ext cx="753732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0" name="Rectangle 64">
                <a:extLst>
                  <a:ext uri="{FF2B5EF4-FFF2-40B4-BE49-F238E27FC236}">
                    <a16:creationId xmlns:a16="http://schemas.microsoft.com/office/drawing/2014/main" id="{0C117DED-AAD2-45F2-96C0-9D0EFA2827D4}"/>
                  </a:ext>
                </a:extLst>
              </p:cNvPr>
              <p:cNvSpPr/>
              <p:nvPr/>
            </p:nvSpPr>
            <p:spPr>
              <a:xfrm>
                <a:off x="6346271" y="3204031"/>
                <a:ext cx="4953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triangle connectivity, </a:t>
                </a:r>
                <a14:m>
                  <m:oMath xmlns:m="http://schemas.openxmlformats.org/officeDocument/2006/math">
                    <m:r>
                      <a:rPr kumimoji="0" lang="en-US" altLang="zh-TW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in the same community </a:t>
                </a:r>
                <a:endParaRPr lang="zh-TW" altLang="en-US" sz="800" b="1" dirty="0">
                  <a:latin typeface="Sommet bold"/>
                </a:endParaRPr>
              </a:p>
            </p:txBody>
          </p:sp>
        </mc:Choice>
        <mc:Fallback>
          <p:sp>
            <p:nvSpPr>
              <p:cNvPr id="220" name="Rectangle 64">
                <a:extLst>
                  <a:ext uri="{FF2B5EF4-FFF2-40B4-BE49-F238E27FC236}">
                    <a16:creationId xmlns:a16="http://schemas.microsoft.com/office/drawing/2014/main" id="{0C117DED-AAD2-45F2-96C0-9D0EFA282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271" y="3204031"/>
                <a:ext cx="4953000" cy="646331"/>
              </a:xfrm>
              <a:prstGeom prst="rect">
                <a:avLst/>
              </a:prstGeom>
              <a:blipFill>
                <a:blip r:embed="rId21"/>
                <a:stretch>
                  <a:fillRect l="-984"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CC0EED1-2687-4FA0-8ADC-879D8D56E8FE}"/>
              </a:ext>
            </a:extLst>
          </p:cNvPr>
          <p:cNvSpPr txBox="1"/>
          <p:nvPr/>
        </p:nvSpPr>
        <p:spPr>
          <a:xfrm>
            <a:off x="394448" y="5192280"/>
            <a:ext cx="291535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Triangle-connected community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E5C9372-D5B8-49EE-9594-B5D584324964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1369591" y="4686867"/>
            <a:ext cx="325084" cy="4743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673B81D5-34A6-4FD3-BB3E-24FD3A67CB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36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43"/>
    </mc:Choice>
    <mc:Fallback>
      <p:transition spd="slow" advTm="6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73" grpId="0"/>
      <p:bldP spid="216" grpId="0"/>
      <p:bldP spid="22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2E542B5-0032-4C26-B560-D0B4D230D453}"/>
              </a:ext>
            </a:extLst>
          </p:cNvPr>
          <p:cNvSpPr/>
          <p:nvPr/>
        </p:nvSpPr>
        <p:spPr>
          <a:xfrm>
            <a:off x="1233831" y="2540538"/>
            <a:ext cx="3423940" cy="25145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2F364178-D19B-4152-BCE6-2D02715B31C5}"/>
              </a:ext>
            </a:extLst>
          </p:cNvPr>
          <p:cNvSpPr/>
          <p:nvPr/>
        </p:nvSpPr>
        <p:spPr>
          <a:xfrm>
            <a:off x="1582778" y="2709368"/>
            <a:ext cx="2574863" cy="207082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ea typeface="MS PGothic" pitchFamily="34" charset="-128"/>
              </a:rPr>
              <a:t>Community 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992EF7D-40A8-4843-941A-BC31E7FB2A49}"/>
              </a:ext>
            </a:extLst>
          </p:cNvPr>
          <p:cNvSpPr/>
          <p:nvPr/>
        </p:nvSpPr>
        <p:spPr>
          <a:xfrm>
            <a:off x="1354178" y="1465547"/>
            <a:ext cx="9542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constraint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0" name="Graphic 13">
            <a:extLst>
              <a:ext uri="{FF2B5EF4-FFF2-40B4-BE49-F238E27FC236}">
                <a16:creationId xmlns:a16="http://schemas.microsoft.com/office/drawing/2014/main" id="{8840FA0D-3FA0-43B4-AAE6-34BCA0721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8448" y="2714621"/>
            <a:ext cx="337298" cy="337298"/>
          </a:xfrm>
          <a:prstGeom prst="rect">
            <a:avLst/>
          </a:prstGeom>
        </p:spPr>
      </p:pic>
      <p:pic>
        <p:nvPicPr>
          <p:cNvPr id="191" name="Graphic 14">
            <a:extLst>
              <a:ext uri="{FF2B5EF4-FFF2-40B4-BE49-F238E27FC236}">
                <a16:creationId xmlns:a16="http://schemas.microsoft.com/office/drawing/2014/main" id="{ED5447A2-2787-41B2-8CA7-338EB0FFEF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1634" y="3893389"/>
            <a:ext cx="337298" cy="337298"/>
          </a:xfrm>
          <a:prstGeom prst="rect">
            <a:avLst/>
          </a:prstGeom>
        </p:spPr>
      </p:pic>
      <p:pic>
        <p:nvPicPr>
          <p:cNvPr id="192" name="Graphic 15">
            <a:extLst>
              <a:ext uri="{FF2B5EF4-FFF2-40B4-BE49-F238E27FC236}">
                <a16:creationId xmlns:a16="http://schemas.microsoft.com/office/drawing/2014/main" id="{00704FD4-847F-4C10-8DB2-65C4A2DDD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39" y="4365607"/>
            <a:ext cx="337298" cy="337298"/>
          </a:xfrm>
          <a:prstGeom prst="rect">
            <a:avLst/>
          </a:prstGeom>
        </p:spPr>
      </p:pic>
      <p:pic>
        <p:nvPicPr>
          <p:cNvPr id="193" name="Graphic 16">
            <a:extLst>
              <a:ext uri="{FF2B5EF4-FFF2-40B4-BE49-F238E27FC236}">
                <a16:creationId xmlns:a16="http://schemas.microsoft.com/office/drawing/2014/main" id="{200913B7-82D0-4B38-84C4-B89FDEF79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2938" y="4320330"/>
            <a:ext cx="337298" cy="337298"/>
          </a:xfrm>
          <a:prstGeom prst="rect">
            <a:avLst/>
          </a:prstGeom>
        </p:spPr>
      </p:pic>
      <p:pic>
        <p:nvPicPr>
          <p:cNvPr id="194" name="Graphic 17">
            <a:extLst>
              <a:ext uri="{FF2B5EF4-FFF2-40B4-BE49-F238E27FC236}">
                <a16:creationId xmlns:a16="http://schemas.microsoft.com/office/drawing/2014/main" id="{7C80950D-9FE1-4BA4-82FD-7D4CF39AB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7964" y="3250747"/>
            <a:ext cx="337298" cy="337298"/>
          </a:xfrm>
          <a:prstGeom prst="rect">
            <a:avLst/>
          </a:prstGeom>
        </p:spPr>
      </p:pic>
      <p:cxnSp>
        <p:nvCxnSpPr>
          <p:cNvPr id="196" name="Straight Connector 20">
            <a:extLst>
              <a:ext uri="{FF2B5EF4-FFF2-40B4-BE49-F238E27FC236}">
                <a16:creationId xmlns:a16="http://schemas.microsoft.com/office/drawing/2014/main" id="{5A186837-D802-4A0E-8B7B-1D4B430DEC84}"/>
              </a:ext>
            </a:extLst>
          </p:cNvPr>
          <p:cNvCxnSpPr>
            <a:cxnSpLocks/>
            <a:stCxn id="190" idx="2"/>
            <a:endCxn id="192" idx="0"/>
          </p:cNvCxnSpPr>
          <p:nvPr/>
        </p:nvCxnSpPr>
        <p:spPr>
          <a:xfrm flipH="1">
            <a:off x="2740988" y="3051919"/>
            <a:ext cx="236109" cy="13136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24">
            <a:extLst>
              <a:ext uri="{FF2B5EF4-FFF2-40B4-BE49-F238E27FC236}">
                <a16:creationId xmlns:a16="http://schemas.microsoft.com/office/drawing/2014/main" id="{E5D93FAA-C6E5-4B1B-807B-649FD3D47E51}"/>
              </a:ext>
            </a:extLst>
          </p:cNvPr>
          <p:cNvCxnSpPr>
            <a:cxnSpLocks/>
          </p:cNvCxnSpPr>
          <p:nvPr/>
        </p:nvCxnSpPr>
        <p:spPr>
          <a:xfrm>
            <a:off x="3921532" y="3635089"/>
            <a:ext cx="67460" cy="6408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27">
            <a:extLst>
              <a:ext uri="{FF2B5EF4-FFF2-40B4-BE49-F238E27FC236}">
                <a16:creationId xmlns:a16="http://schemas.microsoft.com/office/drawing/2014/main" id="{D0F31238-2CD9-4A27-B2FA-F72F147CCAA3}"/>
              </a:ext>
            </a:extLst>
          </p:cNvPr>
          <p:cNvCxnSpPr>
            <a:cxnSpLocks/>
          </p:cNvCxnSpPr>
          <p:nvPr/>
        </p:nvCxnSpPr>
        <p:spPr>
          <a:xfrm flipV="1">
            <a:off x="1944281" y="3044894"/>
            <a:ext cx="861552" cy="8796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30">
            <a:extLst>
              <a:ext uri="{FF2B5EF4-FFF2-40B4-BE49-F238E27FC236}">
                <a16:creationId xmlns:a16="http://schemas.microsoft.com/office/drawing/2014/main" id="{BEFD38CD-624A-4B58-9221-2C6AFC99FCB9}"/>
              </a:ext>
            </a:extLst>
          </p:cNvPr>
          <p:cNvCxnSpPr>
            <a:cxnSpLocks/>
            <a:stCxn id="191" idx="3"/>
            <a:endCxn id="194" idx="1"/>
          </p:cNvCxnSpPr>
          <p:nvPr/>
        </p:nvCxnSpPr>
        <p:spPr>
          <a:xfrm flipV="1">
            <a:off x="1998932" y="3419396"/>
            <a:ext cx="1619032" cy="6426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33">
            <a:extLst>
              <a:ext uri="{FF2B5EF4-FFF2-40B4-BE49-F238E27FC236}">
                <a16:creationId xmlns:a16="http://schemas.microsoft.com/office/drawing/2014/main" id="{05429DDB-FC31-4911-97B1-F26D357AAF14}"/>
              </a:ext>
            </a:extLst>
          </p:cNvPr>
          <p:cNvCxnSpPr>
            <a:cxnSpLocks/>
          </p:cNvCxnSpPr>
          <p:nvPr/>
        </p:nvCxnSpPr>
        <p:spPr>
          <a:xfrm flipH="1" flipV="1">
            <a:off x="3162611" y="2962145"/>
            <a:ext cx="455353" cy="324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36">
            <a:extLst>
              <a:ext uri="{FF2B5EF4-FFF2-40B4-BE49-F238E27FC236}">
                <a16:creationId xmlns:a16="http://schemas.microsoft.com/office/drawing/2014/main" id="{73EAE8DF-0126-46AE-B72D-8499E8835981}"/>
              </a:ext>
            </a:extLst>
          </p:cNvPr>
          <p:cNvCxnSpPr>
            <a:cxnSpLocks/>
          </p:cNvCxnSpPr>
          <p:nvPr/>
        </p:nvCxnSpPr>
        <p:spPr>
          <a:xfrm flipH="1">
            <a:off x="2946885" y="3569282"/>
            <a:ext cx="876975" cy="9462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39">
            <a:extLst>
              <a:ext uri="{FF2B5EF4-FFF2-40B4-BE49-F238E27FC236}">
                <a16:creationId xmlns:a16="http://schemas.microsoft.com/office/drawing/2014/main" id="{653E0893-FF6F-4AE9-8948-20ACD19B3D44}"/>
              </a:ext>
            </a:extLst>
          </p:cNvPr>
          <p:cNvCxnSpPr>
            <a:cxnSpLocks/>
            <a:stCxn id="192" idx="1"/>
            <a:endCxn id="191" idx="2"/>
          </p:cNvCxnSpPr>
          <p:nvPr/>
        </p:nvCxnSpPr>
        <p:spPr>
          <a:xfrm flipH="1" flipV="1">
            <a:off x="1830283" y="4230687"/>
            <a:ext cx="742056" cy="3035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45">
            <a:extLst>
              <a:ext uri="{FF2B5EF4-FFF2-40B4-BE49-F238E27FC236}">
                <a16:creationId xmlns:a16="http://schemas.microsoft.com/office/drawing/2014/main" id="{F33F0E62-B47C-4162-9D12-01F67E2239F6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2921286" y="4488979"/>
            <a:ext cx="931652" cy="1281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4" name="Graphic 13">
            <a:extLst>
              <a:ext uri="{FF2B5EF4-FFF2-40B4-BE49-F238E27FC236}">
                <a16:creationId xmlns:a16="http://schemas.microsoft.com/office/drawing/2014/main" id="{ACE1F7FC-9B77-4B27-8885-A4D0F3B12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1797" y="2722874"/>
            <a:ext cx="337298" cy="337298"/>
          </a:xfrm>
          <a:prstGeom prst="rect">
            <a:avLst/>
          </a:prstGeom>
        </p:spPr>
      </p:pic>
      <p:pic>
        <p:nvPicPr>
          <p:cNvPr id="205" name="Graphic 13">
            <a:extLst>
              <a:ext uri="{FF2B5EF4-FFF2-40B4-BE49-F238E27FC236}">
                <a16:creationId xmlns:a16="http://schemas.microsoft.com/office/drawing/2014/main" id="{C58F44D6-635F-4043-9C69-82202C3BB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60280" y="3260351"/>
            <a:ext cx="337298" cy="337298"/>
          </a:xfrm>
          <a:prstGeom prst="rect">
            <a:avLst/>
          </a:prstGeom>
        </p:spPr>
      </p:pic>
      <p:pic>
        <p:nvPicPr>
          <p:cNvPr id="206" name="Graphic 13">
            <a:extLst>
              <a:ext uri="{FF2B5EF4-FFF2-40B4-BE49-F238E27FC236}">
                <a16:creationId xmlns:a16="http://schemas.microsoft.com/office/drawing/2014/main" id="{B7B64578-172D-4835-98F1-2B4413AAE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2450" y="4187787"/>
            <a:ext cx="337298" cy="337298"/>
          </a:xfrm>
          <a:prstGeom prst="rect">
            <a:avLst/>
          </a:prstGeom>
        </p:spPr>
      </p:pic>
      <p:sp>
        <p:nvSpPr>
          <p:cNvPr id="207" name="文本框 206">
            <a:extLst>
              <a:ext uri="{FF2B5EF4-FFF2-40B4-BE49-F238E27FC236}">
                <a16:creationId xmlns:a16="http://schemas.microsoft.com/office/drawing/2014/main" id="{839BE2D8-4CFE-479A-853D-7019FE774A4A}"/>
              </a:ext>
            </a:extLst>
          </p:cNvPr>
          <p:cNvSpPr txBox="1"/>
          <p:nvPr/>
        </p:nvSpPr>
        <p:spPr>
          <a:xfrm>
            <a:off x="1354178" y="1994319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 community with size no larger than a given threshold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9" name="Straight Connector 33">
            <a:extLst>
              <a:ext uri="{FF2B5EF4-FFF2-40B4-BE49-F238E27FC236}">
                <a16:creationId xmlns:a16="http://schemas.microsoft.com/office/drawing/2014/main" id="{5D229C3C-03B9-413B-AA4A-BB4541625794}"/>
              </a:ext>
            </a:extLst>
          </p:cNvPr>
          <p:cNvCxnSpPr>
            <a:cxnSpLocks/>
          </p:cNvCxnSpPr>
          <p:nvPr/>
        </p:nvCxnSpPr>
        <p:spPr>
          <a:xfrm flipV="1">
            <a:off x="3988992" y="3001583"/>
            <a:ext cx="341256" cy="2846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33">
            <a:extLst>
              <a:ext uri="{FF2B5EF4-FFF2-40B4-BE49-F238E27FC236}">
                <a16:creationId xmlns:a16="http://schemas.microsoft.com/office/drawing/2014/main" id="{0C0BDD75-D763-408F-85AE-0D1332E3646A}"/>
              </a:ext>
            </a:extLst>
          </p:cNvPr>
          <p:cNvCxnSpPr>
            <a:cxnSpLocks/>
            <a:endCxn id="204" idx="3"/>
          </p:cNvCxnSpPr>
          <p:nvPr/>
        </p:nvCxnSpPr>
        <p:spPr>
          <a:xfrm flipH="1" flipV="1">
            <a:off x="4739095" y="2891523"/>
            <a:ext cx="621185" cy="3947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33">
            <a:extLst>
              <a:ext uri="{FF2B5EF4-FFF2-40B4-BE49-F238E27FC236}">
                <a16:creationId xmlns:a16="http://schemas.microsoft.com/office/drawing/2014/main" id="{5AD88525-1268-4A4B-AA83-9A6C8CEE2644}"/>
              </a:ext>
            </a:extLst>
          </p:cNvPr>
          <p:cNvCxnSpPr>
            <a:cxnSpLocks/>
            <a:stCxn id="205" idx="1"/>
            <a:endCxn id="194" idx="3"/>
          </p:cNvCxnSpPr>
          <p:nvPr/>
        </p:nvCxnSpPr>
        <p:spPr>
          <a:xfrm flipH="1" flipV="1">
            <a:off x="3955262" y="3419396"/>
            <a:ext cx="1405018" cy="96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33">
            <a:extLst>
              <a:ext uri="{FF2B5EF4-FFF2-40B4-BE49-F238E27FC236}">
                <a16:creationId xmlns:a16="http://schemas.microsoft.com/office/drawing/2014/main" id="{2758ECC9-62F4-4427-8325-CBAE75065E0E}"/>
              </a:ext>
            </a:extLst>
          </p:cNvPr>
          <p:cNvCxnSpPr>
            <a:cxnSpLocks/>
            <a:endCxn id="206" idx="3"/>
          </p:cNvCxnSpPr>
          <p:nvPr/>
        </p:nvCxnSpPr>
        <p:spPr>
          <a:xfrm flipH="1">
            <a:off x="5199748" y="3581400"/>
            <a:ext cx="312932" cy="7750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33">
            <a:extLst>
              <a:ext uri="{FF2B5EF4-FFF2-40B4-BE49-F238E27FC236}">
                <a16:creationId xmlns:a16="http://schemas.microsoft.com/office/drawing/2014/main" id="{374F5F89-84FD-4316-9C2A-92B5DD6B5C4A}"/>
              </a:ext>
            </a:extLst>
          </p:cNvPr>
          <p:cNvCxnSpPr>
            <a:cxnSpLocks/>
            <a:endCxn id="206" idx="1"/>
          </p:cNvCxnSpPr>
          <p:nvPr/>
        </p:nvCxnSpPr>
        <p:spPr>
          <a:xfrm>
            <a:off x="4026240" y="3569282"/>
            <a:ext cx="836210" cy="7871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1CF845-2AB2-4650-9977-45EB587558DC}"/>
                  </a:ext>
                </a:extLst>
              </p:cNvPr>
              <p:cNvSpPr txBox="1"/>
              <p:nvPr/>
            </p:nvSpPr>
            <p:spPr>
              <a:xfrm>
                <a:off x="1648453" y="3144060"/>
                <a:ext cx="852541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1CF845-2AB2-4650-9977-45EB58755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53" y="3144060"/>
                <a:ext cx="852541" cy="400110"/>
              </a:xfrm>
              <a:prstGeom prst="rect">
                <a:avLst/>
              </a:prstGeom>
              <a:blipFill>
                <a:blip r:embed="rId1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ADB5CD72-584A-4FF3-8017-D0C39F096F9F}"/>
                  </a:ext>
                </a:extLst>
              </p:cNvPr>
              <p:cNvSpPr txBox="1"/>
              <p:nvPr/>
            </p:nvSpPr>
            <p:spPr>
              <a:xfrm>
                <a:off x="3403746" y="2917627"/>
                <a:ext cx="74251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ADB5CD72-584A-4FF3-8017-D0C39F096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46" y="2917627"/>
                <a:ext cx="742512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02FD594E-910A-4CA0-A0D5-AE38B546ACA1}"/>
                  </a:ext>
                </a:extLst>
              </p:cNvPr>
              <p:cNvSpPr txBox="1"/>
              <p:nvPr/>
            </p:nvSpPr>
            <p:spPr>
              <a:xfrm>
                <a:off x="5049687" y="2893195"/>
                <a:ext cx="790601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02FD594E-910A-4CA0-A0D5-AE38B546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687" y="2893195"/>
                <a:ext cx="790601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3FE501F7-B1E3-4355-9DE4-C4A862AE6AD1}"/>
                  </a:ext>
                </a:extLst>
              </p:cNvPr>
              <p:cNvSpPr txBox="1"/>
              <p:nvPr/>
            </p:nvSpPr>
            <p:spPr>
              <a:xfrm>
                <a:off x="3102721" y="2792215"/>
                <a:ext cx="85254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3FE501F7-B1E3-4355-9DE4-C4A862AE6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721" y="2792215"/>
                <a:ext cx="852542" cy="400110"/>
              </a:xfrm>
              <a:prstGeom prst="rect">
                <a:avLst/>
              </a:prstGeom>
              <a:blipFill>
                <a:blip r:embed="rId1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F36956B4-3075-41EB-9470-18DD6DC263EB}"/>
                  </a:ext>
                </a:extLst>
              </p:cNvPr>
              <p:cNvSpPr txBox="1"/>
              <p:nvPr/>
            </p:nvSpPr>
            <p:spPr>
              <a:xfrm>
                <a:off x="4759359" y="2709368"/>
                <a:ext cx="85254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id="{F36956B4-3075-41EB-9470-18DD6DC26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359" y="2709368"/>
                <a:ext cx="852542" cy="400110"/>
              </a:xfrm>
              <a:prstGeom prst="rect">
                <a:avLst/>
              </a:prstGeom>
              <a:blipFill>
                <a:blip r:embed="rId1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5059AFE8-44E3-410C-8EFA-FE0363E8F5E9}"/>
                  </a:ext>
                </a:extLst>
              </p:cNvPr>
              <p:cNvSpPr txBox="1"/>
              <p:nvPr/>
            </p:nvSpPr>
            <p:spPr>
              <a:xfrm>
                <a:off x="1195144" y="3650307"/>
                <a:ext cx="75373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𝒖</m:t>
                      </m:r>
                    </m:oMath>
                  </m:oMathPara>
                </a14:m>
                <a:endParaRPr kumimoji="0" lang="zh-TW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5059AFE8-44E3-410C-8EFA-FE0363E8F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144" y="3650307"/>
                <a:ext cx="753732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CC0EED1-2687-4FA0-8ADC-879D8D56E8FE}"/>
              </a:ext>
            </a:extLst>
          </p:cNvPr>
          <p:cNvSpPr txBox="1"/>
          <p:nvPr/>
        </p:nvSpPr>
        <p:spPr>
          <a:xfrm>
            <a:off x="435028" y="5192280"/>
            <a:ext cx="291535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Triangle-connected community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D66FC45-79FD-4269-A880-CC914B93E9B2}"/>
              </a:ext>
            </a:extLst>
          </p:cNvPr>
          <p:cNvSpPr txBox="1"/>
          <p:nvPr/>
        </p:nvSpPr>
        <p:spPr>
          <a:xfrm>
            <a:off x="2747928" y="5538058"/>
            <a:ext cx="422904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Size-constraint triangle-connected community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E5C9372-D5B8-49EE-9594-B5D584324964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1410171" y="4686867"/>
            <a:ext cx="325084" cy="4743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9FDF945-4632-497D-AA25-1D068FC04ECD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3539091" y="4617151"/>
            <a:ext cx="1323359" cy="92090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Rectangle 64">
            <a:extLst>
              <a:ext uri="{FF2B5EF4-FFF2-40B4-BE49-F238E27FC236}">
                <a16:creationId xmlns:a16="http://schemas.microsoft.com/office/drawing/2014/main" id="{40EAA82B-682C-41C2-9444-F362F42F386E}"/>
              </a:ext>
            </a:extLst>
          </p:cNvPr>
          <p:cNvSpPr/>
          <p:nvPr/>
        </p:nvSpPr>
        <p:spPr>
          <a:xfrm>
            <a:off x="7315200" y="2792215"/>
            <a:ext cx="495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</a:p>
          <a:p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Network Analysis</a:t>
            </a:r>
          </a:p>
          <a:p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Suspicious Group Detect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音频 26">
            <a:hlinkClick r:id="" action="ppaction://media"/>
            <a:extLst>
              <a:ext uri="{FF2B5EF4-FFF2-40B4-BE49-F238E27FC236}">
                <a16:creationId xmlns:a16="http://schemas.microsoft.com/office/drawing/2014/main" id="{046E517B-B766-4863-B706-703B3353C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99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99"/>
    </mc:Choice>
    <mc:Fallback>
      <p:transition spd="slow" advTm="9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0" grpId="0" animBg="1"/>
      <p:bldP spid="39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ea typeface="MS PGothic" pitchFamily="34" charset="-128"/>
              </a:rPr>
              <a:t>Problem Statement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B1DCAA39-5D54-4660-9919-885AC581380A}"/>
              </a:ext>
            </a:extLst>
          </p:cNvPr>
          <p:cNvGrpSpPr/>
          <p:nvPr/>
        </p:nvGrpSpPr>
        <p:grpSpPr>
          <a:xfrm>
            <a:off x="3726760" y="2383608"/>
            <a:ext cx="4890880" cy="2721792"/>
            <a:chOff x="984430" y="2506795"/>
            <a:chExt cx="4890880" cy="2721792"/>
          </a:xfrm>
        </p:grpSpPr>
        <p:grpSp>
          <p:nvGrpSpPr>
            <p:cNvPr id="37" name="Group 3">
              <a:extLst>
                <a:ext uri="{FF2B5EF4-FFF2-40B4-BE49-F238E27FC236}">
                  <a16:creationId xmlns:a16="http://schemas.microsoft.com/office/drawing/2014/main" id="{CD25D212-985C-4119-BE4C-BC876E9BF8D8}"/>
                </a:ext>
              </a:extLst>
            </p:cNvPr>
            <p:cNvGrpSpPr/>
            <p:nvPr/>
          </p:nvGrpSpPr>
          <p:grpSpPr>
            <a:xfrm>
              <a:off x="1295401" y="2915386"/>
              <a:ext cx="4343400" cy="2198055"/>
              <a:chOff x="1956859" y="1706980"/>
              <a:chExt cx="6038797" cy="3056041"/>
            </a:xfrm>
          </p:grpSpPr>
          <p:sp>
            <p:nvSpPr>
              <p:cNvPr id="38" name="Oval 239">
                <a:extLst>
                  <a:ext uri="{FF2B5EF4-FFF2-40B4-BE49-F238E27FC236}">
                    <a16:creationId xmlns:a16="http://schemas.microsoft.com/office/drawing/2014/main" id="{27439D8F-E312-41BF-8A3B-C5637C50F5B2}"/>
                  </a:ext>
                </a:extLst>
              </p:cNvPr>
              <p:cNvSpPr/>
              <p:nvPr/>
            </p:nvSpPr>
            <p:spPr>
              <a:xfrm>
                <a:off x="1969598" y="1757548"/>
                <a:ext cx="3880242" cy="3005473"/>
              </a:xfrm>
              <a:prstGeom prst="ellipse">
                <a:avLst/>
              </a:prstGeom>
              <a:solidFill>
                <a:schemeClr val="bg2"/>
              </a:solidFill>
              <a:ln w="28575">
                <a:prstDash val="lgDash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2">
                <a:extLst>
                  <a:ext uri="{FF2B5EF4-FFF2-40B4-BE49-F238E27FC236}">
                    <a16:creationId xmlns:a16="http://schemas.microsoft.com/office/drawing/2014/main" id="{6AF05071-5A0F-4930-8FD0-4641D9857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56859" y="2917034"/>
                <a:ext cx="546100" cy="546100"/>
              </a:xfrm>
              <a:prstGeom prst="ellipse">
                <a:avLst/>
              </a:prstGeom>
            </p:spPr>
          </p:pic>
          <p:cxnSp>
            <p:nvCxnSpPr>
              <p:cNvPr id="40" name="Straight Connector 40">
                <a:extLst>
                  <a:ext uri="{FF2B5EF4-FFF2-40B4-BE49-F238E27FC236}">
                    <a16:creationId xmlns:a16="http://schemas.microsoft.com/office/drawing/2014/main" id="{83A43C0A-3E85-4267-9AF6-7B3FB799A6E8}"/>
                  </a:ext>
                </a:extLst>
              </p:cNvPr>
              <p:cNvCxnSpPr>
                <a:cxnSpLocks/>
                <a:stCxn id="39" idx="7"/>
                <a:endCxn id="41" idx="2"/>
              </p:cNvCxnSpPr>
              <p:nvPr/>
            </p:nvCxnSpPr>
            <p:spPr>
              <a:xfrm flipV="1">
                <a:off x="2422985" y="2029125"/>
                <a:ext cx="1299464" cy="96788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Graphic 48">
                <a:extLst>
                  <a:ext uri="{FF2B5EF4-FFF2-40B4-BE49-F238E27FC236}">
                    <a16:creationId xmlns:a16="http://schemas.microsoft.com/office/drawing/2014/main" id="{C6C7AF41-34AC-4ADB-AB2E-48AEB0B21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22449" y="1756075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2" name="Graphic 49">
                <a:extLst>
                  <a:ext uri="{FF2B5EF4-FFF2-40B4-BE49-F238E27FC236}">
                    <a16:creationId xmlns:a16="http://schemas.microsoft.com/office/drawing/2014/main" id="{C3B59FB4-4BBD-471F-9056-CC32E9E01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117531" y="2997008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3" name="Graphic 50">
                <a:extLst>
                  <a:ext uri="{FF2B5EF4-FFF2-40B4-BE49-F238E27FC236}">
                    <a16:creationId xmlns:a16="http://schemas.microsoft.com/office/drawing/2014/main" id="{38BDA2E6-739B-4643-8A97-5FF2F2FFA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81411" y="3902561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4" name="Graphic 51">
                <a:extLst>
                  <a:ext uri="{FF2B5EF4-FFF2-40B4-BE49-F238E27FC236}">
                    <a16:creationId xmlns:a16="http://schemas.microsoft.com/office/drawing/2014/main" id="{A7EA6E34-C007-4726-B1F3-22C463068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707090" y="1706980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5" name="Graphic 52">
                <a:extLst>
                  <a:ext uri="{FF2B5EF4-FFF2-40B4-BE49-F238E27FC236}">
                    <a16:creationId xmlns:a16="http://schemas.microsoft.com/office/drawing/2014/main" id="{8D1DA0A9-6E26-4FA2-A8B7-8925BB0A7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449556" y="3634543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6" name="Graphic 53">
                <a:extLst>
                  <a:ext uri="{FF2B5EF4-FFF2-40B4-BE49-F238E27FC236}">
                    <a16:creationId xmlns:a16="http://schemas.microsoft.com/office/drawing/2014/main" id="{653372FD-DFB5-4DDD-81C6-9DDF7AC5A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075321" y="3752611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7" name="Graphic 54">
                <a:extLst>
                  <a:ext uri="{FF2B5EF4-FFF2-40B4-BE49-F238E27FC236}">
                    <a16:creationId xmlns:a16="http://schemas.microsoft.com/office/drawing/2014/main" id="{DF52FA1A-9284-4258-8EF9-642D5389F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3546" y="2882900"/>
                <a:ext cx="546100" cy="546100"/>
              </a:xfrm>
              <a:prstGeom prst="ellipse">
                <a:avLst/>
              </a:prstGeom>
            </p:spPr>
          </p:pic>
          <p:pic>
            <p:nvPicPr>
              <p:cNvPr id="48" name="Graphic 55">
                <a:extLst>
                  <a:ext uri="{FF2B5EF4-FFF2-40B4-BE49-F238E27FC236}">
                    <a16:creationId xmlns:a16="http://schemas.microsoft.com/office/drawing/2014/main" id="{DDE7D6C1-F2F5-45A6-A467-3FECAB740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52861" y="2820426"/>
                <a:ext cx="546100" cy="546100"/>
              </a:xfrm>
              <a:prstGeom prst="ellipse">
                <a:avLst/>
              </a:prstGeom>
            </p:spPr>
          </p:pic>
          <p:cxnSp>
            <p:nvCxnSpPr>
              <p:cNvPr id="49" name="Straight Connector 63">
                <a:extLst>
                  <a:ext uri="{FF2B5EF4-FFF2-40B4-BE49-F238E27FC236}">
                    <a16:creationId xmlns:a16="http://schemas.microsoft.com/office/drawing/2014/main" id="{521A12E0-DC83-4654-8DF1-60513AEBA1C5}"/>
                  </a:ext>
                </a:extLst>
              </p:cNvPr>
              <p:cNvCxnSpPr>
                <a:cxnSpLocks/>
                <a:stCxn id="39" idx="6"/>
                <a:endCxn id="48" idx="2"/>
              </p:cNvCxnSpPr>
              <p:nvPr/>
            </p:nvCxnSpPr>
            <p:spPr>
              <a:xfrm flipV="1">
                <a:off x="2502959" y="3093476"/>
                <a:ext cx="849902" cy="9660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64">
                <a:extLst>
                  <a:ext uri="{FF2B5EF4-FFF2-40B4-BE49-F238E27FC236}">
                    <a16:creationId xmlns:a16="http://schemas.microsoft.com/office/drawing/2014/main" id="{BE05C55D-6834-4CB2-BF87-1FC19BA605AC}"/>
                  </a:ext>
                </a:extLst>
              </p:cNvPr>
              <p:cNvCxnSpPr>
                <a:cxnSpLocks/>
                <a:stCxn id="43" idx="2"/>
                <a:endCxn id="39" idx="4"/>
              </p:cNvCxnSpPr>
              <p:nvPr/>
            </p:nvCxnSpPr>
            <p:spPr>
              <a:xfrm flipH="1" flipV="1">
                <a:off x="2229909" y="3463134"/>
                <a:ext cx="651502" cy="71247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65">
                <a:extLst>
                  <a:ext uri="{FF2B5EF4-FFF2-40B4-BE49-F238E27FC236}">
                    <a16:creationId xmlns:a16="http://schemas.microsoft.com/office/drawing/2014/main" id="{8912C8D7-FE8A-4F73-928F-20997FFCF2C2}"/>
                  </a:ext>
                </a:extLst>
              </p:cNvPr>
              <p:cNvCxnSpPr>
                <a:cxnSpLocks/>
                <a:stCxn id="48" idx="0"/>
                <a:endCxn id="41" idx="3"/>
              </p:cNvCxnSpPr>
              <p:nvPr/>
            </p:nvCxnSpPr>
            <p:spPr>
              <a:xfrm flipV="1">
                <a:off x="3625911" y="2222201"/>
                <a:ext cx="176512" cy="5982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66">
                <a:extLst>
                  <a:ext uri="{FF2B5EF4-FFF2-40B4-BE49-F238E27FC236}">
                    <a16:creationId xmlns:a16="http://schemas.microsoft.com/office/drawing/2014/main" id="{7F3D5BB0-AFD0-410E-9FC5-E7BCF3614CC8}"/>
                  </a:ext>
                </a:extLst>
              </p:cNvPr>
              <p:cNvCxnSpPr>
                <a:cxnSpLocks/>
                <a:stCxn id="39" idx="5"/>
              </p:cNvCxnSpPr>
              <p:nvPr/>
            </p:nvCxnSpPr>
            <p:spPr>
              <a:xfrm>
                <a:off x="2422985" y="3383160"/>
                <a:ext cx="2662529" cy="545893"/>
              </a:xfrm>
              <a:prstGeom prst="straightConnector1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88">
                <a:extLst>
                  <a:ext uri="{FF2B5EF4-FFF2-40B4-BE49-F238E27FC236}">
                    <a16:creationId xmlns:a16="http://schemas.microsoft.com/office/drawing/2014/main" id="{D3142605-ECA1-4DDC-BB16-46AEB5F8DD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11435" y="2142227"/>
                <a:ext cx="286699" cy="87719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3">
                <a:extLst>
                  <a:ext uri="{FF2B5EF4-FFF2-40B4-BE49-F238E27FC236}">
                    <a16:creationId xmlns:a16="http://schemas.microsoft.com/office/drawing/2014/main" id="{90DBD5B3-8229-41A8-ADE7-ABD9DE9287C8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 flipH="1" flipV="1">
                <a:off x="4251416" y="2133631"/>
                <a:ext cx="2132104" cy="8292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97">
                <a:extLst>
                  <a:ext uri="{FF2B5EF4-FFF2-40B4-BE49-F238E27FC236}">
                    <a16:creationId xmlns:a16="http://schemas.microsoft.com/office/drawing/2014/main" id="{257363DD-30CC-4A17-90D0-5314AB2BE0AB}"/>
                  </a:ext>
                </a:extLst>
              </p:cNvPr>
              <p:cNvCxnSpPr>
                <a:cxnSpLocks/>
                <a:stCxn id="47" idx="2"/>
                <a:endCxn id="42" idx="6"/>
              </p:cNvCxnSpPr>
              <p:nvPr/>
            </p:nvCxnSpPr>
            <p:spPr>
              <a:xfrm flipH="1">
                <a:off x="4663631" y="3155950"/>
                <a:ext cx="1639915" cy="11410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102">
                <a:extLst>
                  <a:ext uri="{FF2B5EF4-FFF2-40B4-BE49-F238E27FC236}">
                    <a16:creationId xmlns:a16="http://schemas.microsoft.com/office/drawing/2014/main" id="{AA67C4C1-732E-4B03-AF04-B79232E0BF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38900" y="3189998"/>
                <a:ext cx="315884" cy="8014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109">
                <a:extLst>
                  <a:ext uri="{FF2B5EF4-FFF2-40B4-BE49-F238E27FC236}">
                    <a16:creationId xmlns:a16="http://schemas.microsoft.com/office/drawing/2014/main" id="{B1D1A4CD-84EC-461B-B59C-DC8376FA8A43}"/>
                  </a:ext>
                </a:extLst>
              </p:cNvPr>
              <p:cNvCxnSpPr>
                <a:cxnSpLocks/>
                <a:stCxn id="46" idx="0"/>
                <a:endCxn id="41" idx="5"/>
              </p:cNvCxnSpPr>
              <p:nvPr/>
            </p:nvCxnSpPr>
            <p:spPr>
              <a:xfrm flipH="1" flipV="1">
                <a:off x="4188575" y="2222201"/>
                <a:ext cx="1159796" cy="153041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15">
                <a:extLst>
                  <a:ext uri="{FF2B5EF4-FFF2-40B4-BE49-F238E27FC236}">
                    <a16:creationId xmlns:a16="http://schemas.microsoft.com/office/drawing/2014/main" id="{21F6836F-0B68-4001-913E-0B52E21EA9C5}"/>
                  </a:ext>
                </a:extLst>
              </p:cNvPr>
              <p:cNvCxnSpPr>
                <a:cxnSpLocks/>
                <a:stCxn id="47" idx="3"/>
                <a:endCxn id="46" idx="7"/>
              </p:cNvCxnSpPr>
              <p:nvPr/>
            </p:nvCxnSpPr>
            <p:spPr>
              <a:xfrm flipH="1">
                <a:off x="5541447" y="3349026"/>
                <a:ext cx="842073" cy="48355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25">
                <a:extLst>
                  <a:ext uri="{FF2B5EF4-FFF2-40B4-BE49-F238E27FC236}">
                    <a16:creationId xmlns:a16="http://schemas.microsoft.com/office/drawing/2014/main" id="{E292D9CF-D768-4AF4-816A-657503A63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63996" y="3156366"/>
                <a:ext cx="353105" cy="79191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128">
                <a:extLst>
                  <a:ext uri="{FF2B5EF4-FFF2-40B4-BE49-F238E27FC236}">
                    <a16:creationId xmlns:a16="http://schemas.microsoft.com/office/drawing/2014/main" id="{2EFE5B1D-168F-42E8-B7A0-FA1A56C668A5}"/>
                  </a:ext>
                </a:extLst>
              </p:cNvPr>
              <p:cNvCxnSpPr>
                <a:cxnSpLocks/>
                <a:stCxn id="43" idx="6"/>
                <a:endCxn id="42" idx="3"/>
              </p:cNvCxnSpPr>
              <p:nvPr/>
            </p:nvCxnSpPr>
            <p:spPr>
              <a:xfrm flipV="1">
                <a:off x="3427511" y="3463134"/>
                <a:ext cx="769994" cy="71247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131">
                <a:extLst>
                  <a:ext uri="{FF2B5EF4-FFF2-40B4-BE49-F238E27FC236}">
                    <a16:creationId xmlns:a16="http://schemas.microsoft.com/office/drawing/2014/main" id="{15343314-D951-4C60-A511-0A3BE3F12A96}"/>
                  </a:ext>
                </a:extLst>
              </p:cNvPr>
              <p:cNvCxnSpPr>
                <a:cxnSpLocks/>
                <a:stCxn id="43" idx="6"/>
                <a:endCxn id="46" idx="2"/>
              </p:cNvCxnSpPr>
              <p:nvPr/>
            </p:nvCxnSpPr>
            <p:spPr>
              <a:xfrm flipV="1">
                <a:off x="3427511" y="4025661"/>
                <a:ext cx="1647810" cy="14995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139">
                <a:extLst>
                  <a:ext uri="{FF2B5EF4-FFF2-40B4-BE49-F238E27FC236}">
                    <a16:creationId xmlns:a16="http://schemas.microsoft.com/office/drawing/2014/main" id="{6F86A37F-E8B9-450F-A080-2835258C690B}"/>
                  </a:ext>
                </a:extLst>
              </p:cNvPr>
              <p:cNvCxnSpPr>
                <a:cxnSpLocks/>
                <a:stCxn id="42" idx="5"/>
                <a:endCxn id="46" idx="1"/>
              </p:cNvCxnSpPr>
              <p:nvPr/>
            </p:nvCxnSpPr>
            <p:spPr>
              <a:xfrm>
                <a:off x="4583657" y="3463134"/>
                <a:ext cx="571638" cy="36945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51">
                <a:extLst>
                  <a:ext uri="{FF2B5EF4-FFF2-40B4-BE49-F238E27FC236}">
                    <a16:creationId xmlns:a16="http://schemas.microsoft.com/office/drawing/2014/main" id="{93764EC1-7249-4A9F-8F51-BCC06757DFAF}"/>
                  </a:ext>
                </a:extLst>
              </p:cNvPr>
              <p:cNvCxnSpPr>
                <a:cxnSpLocks/>
                <a:stCxn id="46" idx="6"/>
                <a:endCxn id="45" idx="2"/>
              </p:cNvCxnSpPr>
              <p:nvPr/>
            </p:nvCxnSpPr>
            <p:spPr>
              <a:xfrm flipV="1">
                <a:off x="5621421" y="3907593"/>
                <a:ext cx="1828135" cy="11806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172">
                <a:extLst>
                  <a:ext uri="{FF2B5EF4-FFF2-40B4-BE49-F238E27FC236}">
                    <a16:creationId xmlns:a16="http://schemas.microsoft.com/office/drawing/2014/main" id="{DB4E53EB-03FC-4791-9566-61F94A922734}"/>
                  </a:ext>
                </a:extLst>
              </p:cNvPr>
              <p:cNvCxnSpPr>
                <a:cxnSpLocks/>
                <a:stCxn id="47" idx="5"/>
                <a:endCxn id="45" idx="1"/>
              </p:cNvCxnSpPr>
              <p:nvPr/>
            </p:nvCxnSpPr>
            <p:spPr>
              <a:xfrm>
                <a:off x="6769672" y="3349026"/>
                <a:ext cx="759858" cy="36549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29">
                <a:extLst>
                  <a:ext uri="{FF2B5EF4-FFF2-40B4-BE49-F238E27FC236}">
                    <a16:creationId xmlns:a16="http://schemas.microsoft.com/office/drawing/2014/main" id="{699B733A-F5E4-4E43-8FAE-FE25DA537897}"/>
                  </a:ext>
                </a:extLst>
              </p:cNvPr>
              <p:cNvCxnSpPr>
                <a:cxnSpLocks/>
                <a:stCxn id="44" idx="2"/>
                <a:endCxn id="41" idx="6"/>
              </p:cNvCxnSpPr>
              <p:nvPr/>
            </p:nvCxnSpPr>
            <p:spPr>
              <a:xfrm flipH="1">
                <a:off x="4268549" y="1980030"/>
                <a:ext cx="1438541" cy="4909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32">
                <a:extLst>
                  <a:ext uri="{FF2B5EF4-FFF2-40B4-BE49-F238E27FC236}">
                    <a16:creationId xmlns:a16="http://schemas.microsoft.com/office/drawing/2014/main" id="{6777A7B5-F457-4371-AD88-D3F605334328}"/>
                  </a:ext>
                </a:extLst>
              </p:cNvPr>
              <p:cNvCxnSpPr>
                <a:cxnSpLocks/>
                <a:stCxn id="44" idx="3"/>
                <a:endCxn id="42" idx="7"/>
              </p:cNvCxnSpPr>
              <p:nvPr/>
            </p:nvCxnSpPr>
            <p:spPr>
              <a:xfrm flipH="1">
                <a:off x="4583657" y="2173106"/>
                <a:ext cx="1203407" cy="90387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5">
                <a:extLst>
                  <a:ext uri="{FF2B5EF4-FFF2-40B4-BE49-F238E27FC236}">
                    <a16:creationId xmlns:a16="http://schemas.microsoft.com/office/drawing/2014/main" id="{A037A5A8-7B2F-4C0C-AFF6-7E68FD41856D}"/>
                  </a:ext>
                </a:extLst>
              </p:cNvPr>
              <p:cNvCxnSpPr>
                <a:cxnSpLocks/>
                <a:stCxn id="44" idx="5"/>
                <a:endCxn id="47" idx="0"/>
              </p:cNvCxnSpPr>
              <p:nvPr/>
            </p:nvCxnSpPr>
            <p:spPr>
              <a:xfrm>
                <a:off x="6173216" y="2173106"/>
                <a:ext cx="403380" cy="70979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" name="Graphic 303">
                <a:extLst>
                  <a:ext uri="{FF2B5EF4-FFF2-40B4-BE49-F238E27FC236}">
                    <a16:creationId xmlns:a16="http://schemas.microsoft.com/office/drawing/2014/main" id="{24690CE7-C4ED-45B7-B224-ED8B4DE84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23572" y="4141580"/>
                <a:ext cx="546100" cy="546100"/>
              </a:xfrm>
              <a:prstGeom prst="ellipse">
                <a:avLst/>
              </a:prstGeom>
            </p:spPr>
          </p:pic>
          <p:cxnSp>
            <p:nvCxnSpPr>
              <p:cNvPr id="70" name="Straight Connector 309">
                <a:extLst>
                  <a:ext uri="{FF2B5EF4-FFF2-40B4-BE49-F238E27FC236}">
                    <a16:creationId xmlns:a16="http://schemas.microsoft.com/office/drawing/2014/main" id="{0B7AF0C5-7AD7-4744-ABA1-53C3C7E4467F}"/>
                  </a:ext>
                </a:extLst>
              </p:cNvPr>
              <p:cNvCxnSpPr>
                <a:cxnSpLocks/>
                <a:stCxn id="46" idx="5"/>
                <a:endCxn id="69" idx="2"/>
              </p:cNvCxnSpPr>
              <p:nvPr/>
            </p:nvCxnSpPr>
            <p:spPr>
              <a:xfrm>
                <a:off x="5541447" y="4218737"/>
                <a:ext cx="682125" cy="19589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313">
                <a:extLst>
                  <a:ext uri="{FF2B5EF4-FFF2-40B4-BE49-F238E27FC236}">
                    <a16:creationId xmlns:a16="http://schemas.microsoft.com/office/drawing/2014/main" id="{0FFBE8B3-0168-4B9A-B697-6AF73F7841FA}"/>
                  </a:ext>
                </a:extLst>
              </p:cNvPr>
              <p:cNvCxnSpPr>
                <a:cxnSpLocks/>
                <a:stCxn id="45" idx="3"/>
                <a:endCxn id="69" idx="6"/>
              </p:cNvCxnSpPr>
              <p:nvPr/>
            </p:nvCxnSpPr>
            <p:spPr>
              <a:xfrm flipH="1">
                <a:off x="6769672" y="4100669"/>
                <a:ext cx="759858" cy="31396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412">
                <a:extLst>
                  <a:ext uri="{FF2B5EF4-FFF2-40B4-BE49-F238E27FC236}">
                    <a16:creationId xmlns:a16="http://schemas.microsoft.com/office/drawing/2014/main" id="{07087B96-6D48-43E3-8A36-58105582172F}"/>
                  </a:ext>
                </a:extLst>
              </p:cNvPr>
              <p:cNvCxnSpPr>
                <a:cxnSpLocks/>
                <a:stCxn id="47" idx="4"/>
                <a:endCxn id="69" idx="0"/>
              </p:cNvCxnSpPr>
              <p:nvPr/>
            </p:nvCxnSpPr>
            <p:spPr>
              <a:xfrm flipH="1">
                <a:off x="6496622" y="3429000"/>
                <a:ext cx="79974" cy="71258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Graphic 489">
                <a:extLst>
                  <a:ext uri="{FF2B5EF4-FFF2-40B4-BE49-F238E27FC236}">
                    <a16:creationId xmlns:a16="http://schemas.microsoft.com/office/drawing/2014/main" id="{1C9C345F-B50B-46F1-8263-8322EE195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25605" y="1949151"/>
                <a:ext cx="546100" cy="546100"/>
              </a:xfrm>
              <a:prstGeom prst="ellipse">
                <a:avLst/>
              </a:prstGeom>
            </p:spPr>
          </p:pic>
          <p:cxnSp>
            <p:nvCxnSpPr>
              <p:cNvPr id="75" name="Straight Connector 500">
                <a:extLst>
                  <a:ext uri="{FF2B5EF4-FFF2-40B4-BE49-F238E27FC236}">
                    <a16:creationId xmlns:a16="http://schemas.microsoft.com/office/drawing/2014/main" id="{FA8A4D7B-7D8E-4143-A0E2-CE93CA4FDA73}"/>
                  </a:ext>
                </a:extLst>
              </p:cNvPr>
              <p:cNvCxnSpPr>
                <a:cxnSpLocks/>
                <a:stCxn id="44" idx="6"/>
                <a:endCxn id="74" idx="2"/>
              </p:cNvCxnSpPr>
              <p:nvPr/>
            </p:nvCxnSpPr>
            <p:spPr>
              <a:xfrm>
                <a:off x="6253190" y="1980030"/>
                <a:ext cx="972415" cy="2421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503">
                <a:extLst>
                  <a:ext uri="{FF2B5EF4-FFF2-40B4-BE49-F238E27FC236}">
                    <a16:creationId xmlns:a16="http://schemas.microsoft.com/office/drawing/2014/main" id="{AD715727-FCF9-427F-B847-8EEAA4879A85}"/>
                  </a:ext>
                </a:extLst>
              </p:cNvPr>
              <p:cNvCxnSpPr>
                <a:cxnSpLocks/>
                <a:stCxn id="47" idx="7"/>
                <a:endCxn id="74" idx="3"/>
              </p:cNvCxnSpPr>
              <p:nvPr/>
            </p:nvCxnSpPr>
            <p:spPr>
              <a:xfrm flipV="1">
                <a:off x="6769672" y="2415277"/>
                <a:ext cx="535907" cy="54759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506">
                <a:extLst>
                  <a:ext uri="{FF2B5EF4-FFF2-40B4-BE49-F238E27FC236}">
                    <a16:creationId xmlns:a16="http://schemas.microsoft.com/office/drawing/2014/main" id="{A14BB5BF-3E44-4C78-9CA7-7B1CF1B7243E}"/>
                  </a:ext>
                </a:extLst>
              </p:cNvPr>
              <p:cNvCxnSpPr>
                <a:cxnSpLocks/>
                <a:stCxn id="45" idx="0"/>
                <a:endCxn id="74" idx="4"/>
              </p:cNvCxnSpPr>
              <p:nvPr/>
            </p:nvCxnSpPr>
            <p:spPr>
              <a:xfrm flipH="1" flipV="1">
                <a:off x="7498655" y="2495251"/>
                <a:ext cx="223951" cy="113929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509">
                <a:extLst>
                  <a:ext uri="{FF2B5EF4-FFF2-40B4-BE49-F238E27FC236}">
                    <a16:creationId xmlns:a16="http://schemas.microsoft.com/office/drawing/2014/main" id="{AC776C37-CB5C-40A4-ABBB-F9DE99570440}"/>
                  </a:ext>
                </a:extLst>
              </p:cNvPr>
              <p:cNvCxnSpPr>
                <a:cxnSpLocks/>
                <a:stCxn id="69" idx="7"/>
                <a:endCxn id="74" idx="4"/>
              </p:cNvCxnSpPr>
              <p:nvPr/>
            </p:nvCxnSpPr>
            <p:spPr>
              <a:xfrm flipV="1">
                <a:off x="6689698" y="2495251"/>
                <a:ext cx="808957" cy="172630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516">
                <a:extLst>
                  <a:ext uri="{FF2B5EF4-FFF2-40B4-BE49-F238E27FC236}">
                    <a16:creationId xmlns:a16="http://schemas.microsoft.com/office/drawing/2014/main" id="{F7AAACE6-22FC-4BBA-B139-58B8CBF4941F}"/>
                  </a:ext>
                </a:extLst>
              </p:cNvPr>
              <p:cNvCxnSpPr>
                <a:cxnSpLocks/>
                <a:stCxn id="69" idx="1"/>
                <a:endCxn id="44" idx="4"/>
              </p:cNvCxnSpPr>
              <p:nvPr/>
            </p:nvCxnSpPr>
            <p:spPr>
              <a:xfrm flipH="1" flipV="1">
                <a:off x="5980140" y="2253080"/>
                <a:ext cx="323406" cy="196847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4">
                  <a:extLst>
                    <a:ext uri="{FF2B5EF4-FFF2-40B4-BE49-F238E27FC236}">
                      <a16:creationId xmlns:a16="http://schemas.microsoft.com/office/drawing/2014/main" id="{20E91C50-D900-4A65-9843-5064B23FBE42}"/>
                    </a:ext>
                  </a:extLst>
                </p:cNvPr>
                <p:cNvSpPr txBox="1"/>
                <p:nvPr/>
              </p:nvSpPr>
              <p:spPr>
                <a:xfrm>
                  <a:off x="984430" y="3332054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0" name="TextBox 4">
                  <a:extLst>
                    <a:ext uri="{FF2B5EF4-FFF2-40B4-BE49-F238E27FC236}">
                      <a16:creationId xmlns:a16="http://schemas.microsoft.com/office/drawing/2014/main" id="{20E91C50-D900-4A65-9843-5064B23FBE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430" y="3332054"/>
                  <a:ext cx="397586" cy="461665"/>
                </a:xfrm>
                <a:prstGeom prst="rect">
                  <a:avLst/>
                </a:prstGeom>
                <a:blipFill>
                  <a:blip r:embed="rId10"/>
                  <a:stretch>
                    <a:fillRect r="-12121" b="-39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45">
                  <a:extLst>
                    <a:ext uri="{FF2B5EF4-FFF2-40B4-BE49-F238E27FC236}">
                      <a16:creationId xmlns:a16="http://schemas.microsoft.com/office/drawing/2014/main" id="{763A7087-34E0-4F6E-9EEF-A0EE7E1C69C3}"/>
                    </a:ext>
                  </a:extLst>
                </p:cNvPr>
                <p:cNvSpPr txBox="1"/>
                <p:nvPr/>
              </p:nvSpPr>
              <p:spPr>
                <a:xfrm>
                  <a:off x="2276943" y="2506795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1" name="TextBox 45">
                  <a:extLst>
                    <a:ext uri="{FF2B5EF4-FFF2-40B4-BE49-F238E27FC236}">
                      <a16:creationId xmlns:a16="http://schemas.microsoft.com/office/drawing/2014/main" id="{763A7087-34E0-4F6E-9EEF-A0EE7E1C6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6943" y="2506795"/>
                  <a:ext cx="397586" cy="461665"/>
                </a:xfrm>
                <a:prstGeom prst="rect">
                  <a:avLst/>
                </a:prstGeom>
                <a:blipFill>
                  <a:blip r:embed="rId11"/>
                  <a:stretch>
                    <a:fillRect r="-13636" b="-39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46">
                  <a:extLst>
                    <a:ext uri="{FF2B5EF4-FFF2-40B4-BE49-F238E27FC236}">
                      <a16:creationId xmlns:a16="http://schemas.microsoft.com/office/drawing/2014/main" id="{992CBCAE-6B4B-4569-9C0F-FC81BB47ED3A}"/>
                    </a:ext>
                  </a:extLst>
                </p:cNvPr>
                <p:cNvSpPr txBox="1"/>
                <p:nvPr/>
              </p:nvSpPr>
              <p:spPr>
                <a:xfrm>
                  <a:off x="1699937" y="4095462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2" name="TextBox 46">
                  <a:extLst>
                    <a:ext uri="{FF2B5EF4-FFF2-40B4-BE49-F238E27FC236}">
                      <a16:creationId xmlns:a16="http://schemas.microsoft.com/office/drawing/2014/main" id="{992CBCAE-6B4B-4569-9C0F-FC81BB47E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937" y="4095462"/>
                  <a:ext cx="397586" cy="461665"/>
                </a:xfrm>
                <a:prstGeom prst="rect">
                  <a:avLst/>
                </a:prstGeom>
                <a:blipFill>
                  <a:blip r:embed="rId12"/>
                  <a:stretch>
                    <a:fillRect r="-12308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47">
                  <a:extLst>
                    <a:ext uri="{FF2B5EF4-FFF2-40B4-BE49-F238E27FC236}">
                      <a16:creationId xmlns:a16="http://schemas.microsoft.com/office/drawing/2014/main" id="{8CD56C60-1470-41D0-A4BA-F9FE18AB0410}"/>
                    </a:ext>
                  </a:extLst>
                </p:cNvPr>
                <p:cNvSpPr txBox="1"/>
                <p:nvPr/>
              </p:nvSpPr>
              <p:spPr>
                <a:xfrm>
                  <a:off x="1989517" y="3357321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3" name="TextBox 47">
                  <a:extLst>
                    <a:ext uri="{FF2B5EF4-FFF2-40B4-BE49-F238E27FC236}">
                      <a16:creationId xmlns:a16="http://schemas.microsoft.com/office/drawing/2014/main" id="{8CD56C60-1470-41D0-A4BA-F9FE18AB0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517" y="3357321"/>
                  <a:ext cx="397586" cy="461665"/>
                </a:xfrm>
                <a:prstGeom prst="rect">
                  <a:avLst/>
                </a:prstGeom>
                <a:blipFill>
                  <a:blip r:embed="rId13"/>
                  <a:stretch>
                    <a:fillRect r="-15385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56">
                  <a:extLst>
                    <a:ext uri="{FF2B5EF4-FFF2-40B4-BE49-F238E27FC236}">
                      <a16:creationId xmlns:a16="http://schemas.microsoft.com/office/drawing/2014/main" id="{AFD08D32-B981-4810-BBAC-CD4C40E070FF}"/>
                    </a:ext>
                  </a:extLst>
                </p:cNvPr>
                <p:cNvSpPr txBox="1"/>
                <p:nvPr/>
              </p:nvSpPr>
              <p:spPr>
                <a:xfrm>
                  <a:off x="2533686" y="3445276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4" name="TextBox 56">
                  <a:extLst>
                    <a:ext uri="{FF2B5EF4-FFF2-40B4-BE49-F238E27FC236}">
                      <a16:creationId xmlns:a16="http://schemas.microsoft.com/office/drawing/2014/main" id="{AFD08D32-B981-4810-BBAC-CD4C40E070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3686" y="3445276"/>
                  <a:ext cx="397586" cy="461665"/>
                </a:xfrm>
                <a:prstGeom prst="rect">
                  <a:avLst/>
                </a:prstGeom>
                <a:blipFill>
                  <a:blip r:embed="rId14"/>
                  <a:stretch>
                    <a:fillRect r="-15152" b="-39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57">
                  <a:extLst>
                    <a:ext uri="{FF2B5EF4-FFF2-40B4-BE49-F238E27FC236}">
                      <a16:creationId xmlns:a16="http://schemas.microsoft.com/office/drawing/2014/main" id="{FABF699D-8E15-4ACA-82DE-E410B6C507EF}"/>
                    </a:ext>
                  </a:extLst>
                </p:cNvPr>
                <p:cNvSpPr txBox="1"/>
                <p:nvPr/>
              </p:nvSpPr>
              <p:spPr>
                <a:xfrm>
                  <a:off x="3634252" y="4618992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5" name="TextBox 57">
                  <a:extLst>
                    <a:ext uri="{FF2B5EF4-FFF2-40B4-BE49-F238E27FC236}">
                      <a16:creationId xmlns:a16="http://schemas.microsoft.com/office/drawing/2014/main" id="{FABF699D-8E15-4ACA-82DE-E410B6C50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252" y="4618992"/>
                  <a:ext cx="397586" cy="461665"/>
                </a:xfrm>
                <a:prstGeom prst="rect">
                  <a:avLst/>
                </a:prstGeom>
                <a:blipFill>
                  <a:blip r:embed="rId15"/>
                  <a:stretch>
                    <a:fillRect r="-15385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58">
                  <a:extLst>
                    <a:ext uri="{FF2B5EF4-FFF2-40B4-BE49-F238E27FC236}">
                      <a16:creationId xmlns:a16="http://schemas.microsoft.com/office/drawing/2014/main" id="{91065062-08B5-443D-ACCA-544990A7BADB}"/>
                    </a:ext>
                  </a:extLst>
                </p:cNvPr>
                <p:cNvSpPr txBox="1"/>
                <p:nvPr/>
              </p:nvSpPr>
              <p:spPr>
                <a:xfrm>
                  <a:off x="3618610" y="2546553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6" name="TextBox 58">
                  <a:extLst>
                    <a:ext uri="{FF2B5EF4-FFF2-40B4-BE49-F238E27FC236}">
                      <a16:creationId xmlns:a16="http://schemas.microsoft.com/office/drawing/2014/main" id="{91065062-08B5-443D-ACCA-544990A7BA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610" y="2546553"/>
                  <a:ext cx="397586" cy="461665"/>
                </a:xfrm>
                <a:prstGeom prst="rect">
                  <a:avLst/>
                </a:prstGeom>
                <a:blipFill>
                  <a:blip r:embed="rId16"/>
                  <a:stretch>
                    <a:fillRect r="-13636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59">
                  <a:extLst>
                    <a:ext uri="{FF2B5EF4-FFF2-40B4-BE49-F238E27FC236}">
                      <a16:creationId xmlns:a16="http://schemas.microsoft.com/office/drawing/2014/main" id="{48A8715E-CB7D-4BF4-9A3F-000958E1D179}"/>
                    </a:ext>
                  </a:extLst>
                </p:cNvPr>
                <p:cNvSpPr txBox="1"/>
                <p:nvPr/>
              </p:nvSpPr>
              <p:spPr>
                <a:xfrm>
                  <a:off x="4775195" y="2748113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7" name="TextBox 59">
                  <a:extLst>
                    <a:ext uri="{FF2B5EF4-FFF2-40B4-BE49-F238E27FC236}">
                      <a16:creationId xmlns:a16="http://schemas.microsoft.com/office/drawing/2014/main" id="{48A8715E-CB7D-4BF4-9A3F-000958E1D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195" y="2748113"/>
                  <a:ext cx="397586" cy="461665"/>
                </a:xfrm>
                <a:prstGeom prst="rect">
                  <a:avLst/>
                </a:prstGeom>
                <a:blipFill>
                  <a:blip r:embed="rId17"/>
                  <a:stretch>
                    <a:fillRect r="-15385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60">
                  <a:extLst>
                    <a:ext uri="{FF2B5EF4-FFF2-40B4-BE49-F238E27FC236}">
                      <a16:creationId xmlns:a16="http://schemas.microsoft.com/office/drawing/2014/main" id="{1E538B0A-CC6B-4BC1-872F-E99AE3EEC9A7}"/>
                    </a:ext>
                  </a:extLst>
                </p:cNvPr>
                <p:cNvSpPr txBox="1"/>
                <p:nvPr/>
              </p:nvSpPr>
              <p:spPr>
                <a:xfrm>
                  <a:off x="4488565" y="3270740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8" name="TextBox 60">
                  <a:extLst>
                    <a:ext uri="{FF2B5EF4-FFF2-40B4-BE49-F238E27FC236}">
                      <a16:creationId xmlns:a16="http://schemas.microsoft.com/office/drawing/2014/main" id="{1E538B0A-CC6B-4BC1-872F-E99AE3EEC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8565" y="3270740"/>
                  <a:ext cx="397586" cy="461665"/>
                </a:xfrm>
                <a:prstGeom prst="rect">
                  <a:avLst/>
                </a:prstGeom>
                <a:blipFill>
                  <a:blip r:embed="rId18"/>
                  <a:stretch>
                    <a:fillRect r="-13846" b="-39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61">
                  <a:extLst>
                    <a:ext uri="{FF2B5EF4-FFF2-40B4-BE49-F238E27FC236}">
                      <a16:creationId xmlns:a16="http://schemas.microsoft.com/office/drawing/2014/main" id="{2C3D7B6F-F74A-4AAE-B901-D72B18F38704}"/>
                    </a:ext>
                  </a:extLst>
                </p:cNvPr>
                <p:cNvSpPr txBox="1"/>
                <p:nvPr/>
              </p:nvSpPr>
              <p:spPr>
                <a:xfrm>
                  <a:off x="5477724" y="3985773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9" name="TextBox 61">
                  <a:extLst>
                    <a:ext uri="{FF2B5EF4-FFF2-40B4-BE49-F238E27FC236}">
                      <a16:creationId xmlns:a16="http://schemas.microsoft.com/office/drawing/2014/main" id="{2C3D7B6F-F74A-4AAE-B901-D72B18F38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7724" y="3985773"/>
                  <a:ext cx="397586" cy="461665"/>
                </a:xfrm>
                <a:prstGeom prst="rect">
                  <a:avLst/>
                </a:prstGeom>
                <a:blipFill>
                  <a:blip r:embed="rId19"/>
                  <a:stretch>
                    <a:fillRect r="-43939"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62">
                  <a:extLst>
                    <a:ext uri="{FF2B5EF4-FFF2-40B4-BE49-F238E27FC236}">
                      <a16:creationId xmlns:a16="http://schemas.microsoft.com/office/drawing/2014/main" id="{8402EBD7-B651-47AA-84D3-0EAD7DB9C454}"/>
                    </a:ext>
                  </a:extLst>
                </p:cNvPr>
                <p:cNvSpPr txBox="1"/>
                <p:nvPr/>
              </p:nvSpPr>
              <p:spPr>
                <a:xfrm>
                  <a:off x="4675279" y="4766922"/>
                  <a:ext cx="3975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90" name="TextBox 62">
                  <a:extLst>
                    <a:ext uri="{FF2B5EF4-FFF2-40B4-BE49-F238E27FC236}">
                      <a16:creationId xmlns:a16="http://schemas.microsoft.com/office/drawing/2014/main" id="{8402EBD7-B651-47AA-84D3-0EAD7DB9C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279" y="4766922"/>
                  <a:ext cx="397586" cy="461665"/>
                </a:xfrm>
                <a:prstGeom prst="rect">
                  <a:avLst/>
                </a:prstGeom>
                <a:blipFill>
                  <a:blip r:embed="rId20"/>
                  <a:stretch>
                    <a:fillRect r="-46154" b="-263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C40A7E79-2CEC-45C2-82C7-D27710F0CA51}"/>
                  </a:ext>
                </a:extLst>
              </p:cNvPr>
              <p:cNvSpPr txBox="1"/>
              <p:nvPr/>
            </p:nvSpPr>
            <p:spPr>
              <a:xfrm>
                <a:off x="2064057" y="1428157"/>
                <a:ext cx="688597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set of query vertices</a:t>
                </a:r>
                <a:r>
                  <a:rPr lang="en-US" altLang="zh-TW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U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⊆</m:t>
                    </m:r>
                    <m:r>
                      <a:rPr lang="en-AU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AU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AU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AU" altLang="zh-TW" sz="1800" b="0" i="1" u="none" strike="noStrike" baseline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</a:t>
                </a:r>
                <a:r>
                  <a:rPr lang="en-US" altLang="zh-TW" sz="1800" b="0" i="0" u="none" strike="noStrike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trussness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a size constraint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TW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triangle-connected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-truss subgraph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b="0" i="0" u="none" strike="noStrike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s.t.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contains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number of vertices in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does not exceed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C40A7E79-2CEC-45C2-82C7-D27710F0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57" y="1428157"/>
                <a:ext cx="6885971" cy="923330"/>
              </a:xfrm>
              <a:prstGeom prst="rect">
                <a:avLst/>
              </a:prstGeom>
              <a:blipFill>
                <a:blip r:embed="rId21"/>
                <a:stretch>
                  <a:fillRect l="-797" t="-3289" r="-1329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右 9">
            <a:extLst>
              <a:ext uri="{FF2B5EF4-FFF2-40B4-BE49-F238E27FC236}">
                <a16:creationId xmlns:a16="http://schemas.microsoft.com/office/drawing/2014/main" id="{B30A0857-7186-42F4-8DCA-A78DB435BC26}"/>
              </a:ext>
            </a:extLst>
          </p:cNvPr>
          <p:cNvSpPr/>
          <p:nvPr/>
        </p:nvSpPr>
        <p:spPr>
          <a:xfrm rot="10800000">
            <a:off x="3200401" y="3792081"/>
            <a:ext cx="533400" cy="35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677E13-FFEF-4173-B36A-378F78FAD840}"/>
              </a:ext>
            </a:extLst>
          </p:cNvPr>
          <p:cNvSpPr txBox="1"/>
          <p:nvPr/>
        </p:nvSpPr>
        <p:spPr>
          <a:xfrm>
            <a:off x="2168618" y="3736175"/>
            <a:ext cx="85151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24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SCkT</a:t>
            </a:r>
            <a:endParaRPr kumimoji="0" lang="zh-TW" altLang="en-US" sz="2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4E281FA-B6CF-4A25-BA8A-1BE4DE9CB501}"/>
              </a:ext>
            </a:extLst>
          </p:cNvPr>
          <p:cNvSpPr txBox="1"/>
          <p:nvPr/>
        </p:nvSpPr>
        <p:spPr>
          <a:xfrm>
            <a:off x="4731847" y="5244320"/>
            <a:ext cx="175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zh-TW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NP-hard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5F36A7C8-363B-4B06-BF64-6A87C64FF9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45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7"/>
    </mc:Choice>
    <mc:Fallback>
      <p:transition spd="slow" advTm="4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Framework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254A491-1326-45AA-B31C-1C7F0E3A5E60}"/>
                  </a:ext>
                </a:extLst>
              </p:cNvPr>
              <p:cNvSpPr txBox="1"/>
              <p:nvPr/>
            </p:nvSpPr>
            <p:spPr>
              <a:xfrm>
                <a:off x="1143000" y="1412156"/>
                <a:ext cx="518333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Starting from the query vertex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process the graph</a:t>
                </a:r>
              </a:p>
              <a:p>
                <a:pPr algn="just"/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progressively according to the number of hops from the query </a:t>
                </a:r>
                <a:r>
                  <a:rPr lang="en-AU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vertex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2254A491-1326-45AA-B31C-1C7F0E3A5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12156"/>
                <a:ext cx="5183332" cy="923330"/>
              </a:xfrm>
              <a:prstGeom prst="rect">
                <a:avLst/>
              </a:prstGeom>
              <a:blipFill>
                <a:blip r:embed="rId6"/>
                <a:stretch>
                  <a:fillRect l="-1059" t="-3974" r="-941" b="-99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77" name="组合 11276">
            <a:extLst>
              <a:ext uri="{FF2B5EF4-FFF2-40B4-BE49-F238E27FC236}">
                <a16:creationId xmlns:a16="http://schemas.microsoft.com/office/drawing/2014/main" id="{13A6AB39-47BF-47F3-862A-9B21E19F61B2}"/>
              </a:ext>
            </a:extLst>
          </p:cNvPr>
          <p:cNvGrpSpPr/>
          <p:nvPr/>
        </p:nvGrpSpPr>
        <p:grpSpPr>
          <a:xfrm>
            <a:off x="1942234" y="3048000"/>
            <a:ext cx="3429000" cy="2438377"/>
            <a:chOff x="2479964" y="3048011"/>
            <a:chExt cx="3429000" cy="2438377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6447400-EA09-404F-A0BC-C2A17253745D}"/>
                </a:ext>
              </a:extLst>
            </p:cNvPr>
            <p:cNvSpPr/>
            <p:nvPr/>
          </p:nvSpPr>
          <p:spPr>
            <a:xfrm>
              <a:off x="2479964" y="3048011"/>
              <a:ext cx="3429000" cy="24383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98B0C27-736B-4F09-8C44-584BB05D4110}"/>
                </a:ext>
              </a:extLst>
            </p:cNvPr>
            <p:cNvSpPr/>
            <p:nvPr/>
          </p:nvSpPr>
          <p:spPr>
            <a:xfrm>
              <a:off x="2590800" y="3359721"/>
              <a:ext cx="2590800" cy="189807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CF6058D-F867-4E2E-AC06-CD0C09652E3E}"/>
                </a:ext>
              </a:extLst>
            </p:cNvPr>
            <p:cNvSpPr/>
            <p:nvPr/>
          </p:nvSpPr>
          <p:spPr>
            <a:xfrm>
              <a:off x="2819400" y="3733800"/>
              <a:ext cx="1524000" cy="10286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48B9FF4-78D3-4F8A-9E1B-279EF0675C70}"/>
                </a:ext>
              </a:extLst>
            </p:cNvPr>
            <p:cNvSpPr/>
            <p:nvPr/>
          </p:nvSpPr>
          <p:spPr>
            <a:xfrm>
              <a:off x="3048000" y="4152899"/>
              <a:ext cx="228600" cy="228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27CC580C-C50E-450B-A604-21FF1FF0934C}"/>
                </a:ext>
              </a:extLst>
            </p:cNvPr>
            <p:cNvSpPr/>
            <p:nvPr/>
          </p:nvSpPr>
          <p:spPr>
            <a:xfrm>
              <a:off x="3695700" y="3924299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33D82B72-E000-428F-B0DE-11E83578C6F8}"/>
                </a:ext>
              </a:extLst>
            </p:cNvPr>
            <p:cNvSpPr/>
            <p:nvPr/>
          </p:nvSpPr>
          <p:spPr>
            <a:xfrm>
              <a:off x="3449782" y="4381499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D6C2B558-EB5F-4DCF-999B-AEBF267B12BC}"/>
                </a:ext>
              </a:extLst>
            </p:cNvPr>
            <p:cNvSpPr/>
            <p:nvPr/>
          </p:nvSpPr>
          <p:spPr>
            <a:xfrm>
              <a:off x="3733800" y="3390901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C3BF494D-39DB-486D-BD3D-1AA1C23C2ABC}"/>
                </a:ext>
              </a:extLst>
            </p:cNvPr>
            <p:cNvSpPr/>
            <p:nvPr/>
          </p:nvSpPr>
          <p:spPr>
            <a:xfrm>
              <a:off x="4308764" y="3588321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25EF51DC-3498-4717-86CE-BB138E67E3D4}"/>
                </a:ext>
              </a:extLst>
            </p:cNvPr>
            <p:cNvSpPr/>
            <p:nvPr/>
          </p:nvSpPr>
          <p:spPr>
            <a:xfrm>
              <a:off x="4381500" y="4648196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A27607D-E932-4EDA-AB52-5FA0EDA34C9B}"/>
                </a:ext>
              </a:extLst>
            </p:cNvPr>
            <p:cNvSpPr/>
            <p:nvPr/>
          </p:nvSpPr>
          <p:spPr>
            <a:xfrm>
              <a:off x="5003223" y="3359721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BBA79B0-45D2-4281-B620-C4902E4FE92A}"/>
                </a:ext>
              </a:extLst>
            </p:cNvPr>
            <p:cNvSpPr/>
            <p:nvPr/>
          </p:nvSpPr>
          <p:spPr>
            <a:xfrm>
              <a:off x="5507182" y="3924299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002EDA1B-6C53-4ADD-A8EC-4FC3004E09D5}"/>
                </a:ext>
              </a:extLst>
            </p:cNvPr>
            <p:cNvSpPr/>
            <p:nvPr/>
          </p:nvSpPr>
          <p:spPr>
            <a:xfrm>
              <a:off x="5230091" y="4672437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A4199DD-5C3D-4ECF-B551-82EB30E64EDD}"/>
                </a:ext>
              </a:extLst>
            </p:cNvPr>
            <p:cNvCxnSpPr>
              <a:stCxn id="9" idx="7"/>
              <a:endCxn id="73" idx="2"/>
            </p:cNvCxnSpPr>
            <p:nvPr/>
          </p:nvCxnSpPr>
          <p:spPr>
            <a:xfrm flipV="1">
              <a:off x="3243122" y="4038599"/>
              <a:ext cx="452578" cy="147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2A738BD3-2DDD-4696-89B0-3B7A0B201688}"/>
                </a:ext>
              </a:extLst>
            </p:cNvPr>
            <p:cNvCxnSpPr>
              <a:cxnSpLocks/>
              <a:stCxn id="9" idx="5"/>
              <a:endCxn id="92" idx="2"/>
            </p:cNvCxnSpPr>
            <p:nvPr/>
          </p:nvCxnSpPr>
          <p:spPr>
            <a:xfrm>
              <a:off x="3243122" y="4348021"/>
              <a:ext cx="206660" cy="147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F2C10063-1B3C-4C2D-9185-FA1BF7D7934D}"/>
                </a:ext>
              </a:extLst>
            </p:cNvPr>
            <p:cNvCxnSpPr>
              <a:cxnSpLocks/>
              <a:stCxn id="73" idx="4"/>
              <a:endCxn id="92" idx="7"/>
            </p:cNvCxnSpPr>
            <p:nvPr/>
          </p:nvCxnSpPr>
          <p:spPr>
            <a:xfrm flipH="1">
              <a:off x="3644904" y="4152899"/>
              <a:ext cx="165096" cy="2620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E7380CE6-33DD-459D-B53F-9DCD881ABEBC}"/>
                </a:ext>
              </a:extLst>
            </p:cNvPr>
            <p:cNvCxnSpPr>
              <a:cxnSpLocks/>
              <a:stCxn id="93" idx="4"/>
              <a:endCxn id="73" idx="0"/>
            </p:cNvCxnSpPr>
            <p:nvPr/>
          </p:nvCxnSpPr>
          <p:spPr>
            <a:xfrm flipH="1">
              <a:off x="3810000" y="3619501"/>
              <a:ext cx="38100" cy="3047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C8CDBCBF-5B5D-413F-AED8-BC5760B7D8A1}"/>
                </a:ext>
              </a:extLst>
            </p:cNvPr>
            <p:cNvCxnSpPr>
              <a:cxnSpLocks/>
              <a:stCxn id="93" idx="6"/>
              <a:endCxn id="94" idx="1"/>
            </p:cNvCxnSpPr>
            <p:nvPr/>
          </p:nvCxnSpPr>
          <p:spPr>
            <a:xfrm>
              <a:off x="3962400" y="3505201"/>
              <a:ext cx="379842" cy="1165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06EE2AA4-D4DD-4A9B-AA31-36A625108758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 flipV="1">
              <a:off x="4494642" y="3774199"/>
              <a:ext cx="225136" cy="2961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72DCB65C-EB6D-4C69-B3F9-169A9D3F8CF1}"/>
                </a:ext>
              </a:extLst>
            </p:cNvPr>
            <p:cNvCxnSpPr>
              <a:cxnSpLocks/>
              <a:stCxn id="96" idx="2"/>
              <a:endCxn id="92" idx="6"/>
            </p:cNvCxnSpPr>
            <p:nvPr/>
          </p:nvCxnSpPr>
          <p:spPr>
            <a:xfrm flipH="1" flipV="1">
              <a:off x="3678382" y="4495799"/>
              <a:ext cx="703118" cy="2666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004F1307-29F8-494E-A3BF-EEAB79E4840F}"/>
                </a:ext>
              </a:extLst>
            </p:cNvPr>
            <p:cNvCxnSpPr>
              <a:cxnSpLocks/>
              <a:stCxn id="95" idx="2"/>
              <a:endCxn id="73" idx="6"/>
            </p:cNvCxnSpPr>
            <p:nvPr/>
          </p:nvCxnSpPr>
          <p:spPr>
            <a:xfrm flipH="1" flipV="1">
              <a:off x="3924300" y="4038599"/>
              <a:ext cx="762000" cy="1125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5C60B3D9-45E9-4F8C-ABD4-956A937F2D35}"/>
                </a:ext>
              </a:extLst>
            </p:cNvPr>
            <p:cNvCxnSpPr>
              <a:cxnSpLocks/>
              <a:stCxn id="95" idx="5"/>
              <a:endCxn id="93" idx="5"/>
            </p:cNvCxnSpPr>
            <p:nvPr/>
          </p:nvCxnSpPr>
          <p:spPr>
            <a:xfrm flipH="1" flipV="1">
              <a:off x="3928922" y="3586023"/>
              <a:ext cx="952500" cy="6459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0C54BECA-673A-4C8D-B230-49F2D10778B4}"/>
                </a:ext>
              </a:extLst>
            </p:cNvPr>
            <p:cNvSpPr/>
            <p:nvPr/>
          </p:nvSpPr>
          <p:spPr>
            <a:xfrm>
              <a:off x="4686300" y="4036865"/>
              <a:ext cx="228600" cy="2286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8EC021C1-150D-48C5-BB72-75F9E11DCFAF}"/>
                </a:ext>
              </a:extLst>
            </p:cNvPr>
            <p:cNvCxnSpPr>
              <a:cxnSpLocks/>
              <a:stCxn id="95" idx="4"/>
              <a:endCxn id="96" idx="7"/>
            </p:cNvCxnSpPr>
            <p:nvPr/>
          </p:nvCxnSpPr>
          <p:spPr>
            <a:xfrm flipH="1">
              <a:off x="4576622" y="4265465"/>
              <a:ext cx="223978" cy="4162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F5364D06-12D6-4A39-920E-1BF1FD9633CF}"/>
                </a:ext>
              </a:extLst>
            </p:cNvPr>
            <p:cNvCxnSpPr>
              <a:cxnSpLocks/>
              <a:stCxn id="95" idx="5"/>
              <a:endCxn id="100" idx="1"/>
            </p:cNvCxnSpPr>
            <p:nvPr/>
          </p:nvCxnSpPr>
          <p:spPr>
            <a:xfrm>
              <a:off x="4881422" y="4231987"/>
              <a:ext cx="382147" cy="4739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B8693366-2729-4658-810C-90C15650FD08}"/>
                </a:ext>
              </a:extLst>
            </p:cNvPr>
            <p:cNvCxnSpPr>
              <a:cxnSpLocks/>
              <a:stCxn id="98" idx="4"/>
              <a:endCxn id="100" idx="7"/>
            </p:cNvCxnSpPr>
            <p:nvPr/>
          </p:nvCxnSpPr>
          <p:spPr>
            <a:xfrm flipH="1">
              <a:off x="5425213" y="4152899"/>
              <a:ext cx="196269" cy="553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853EE013-5281-42C8-AF1E-B3236C00B9F1}"/>
                </a:ext>
              </a:extLst>
            </p:cNvPr>
            <p:cNvCxnSpPr>
              <a:cxnSpLocks/>
              <a:stCxn id="97" idx="2"/>
              <a:endCxn id="94" idx="7"/>
            </p:cNvCxnSpPr>
            <p:nvPr/>
          </p:nvCxnSpPr>
          <p:spPr>
            <a:xfrm flipH="1">
              <a:off x="4503886" y="3474021"/>
              <a:ext cx="499337" cy="147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34F7D919-4133-400F-8CCC-63F270F826F3}"/>
                </a:ext>
              </a:extLst>
            </p:cNvPr>
            <p:cNvCxnSpPr>
              <a:cxnSpLocks/>
              <a:stCxn id="97" idx="5"/>
              <a:endCxn id="98" idx="1"/>
            </p:cNvCxnSpPr>
            <p:nvPr/>
          </p:nvCxnSpPr>
          <p:spPr>
            <a:xfrm>
              <a:off x="5198345" y="3554843"/>
              <a:ext cx="342315" cy="402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9FD10D69-1230-41A5-A221-5D21C2403E48}"/>
                </a:ext>
              </a:extLst>
            </p:cNvPr>
            <p:cNvCxnSpPr>
              <a:cxnSpLocks/>
              <a:stCxn id="94" idx="6"/>
              <a:endCxn id="98" idx="2"/>
            </p:cNvCxnSpPr>
            <p:nvPr/>
          </p:nvCxnSpPr>
          <p:spPr>
            <a:xfrm>
              <a:off x="4537364" y="3702621"/>
              <a:ext cx="969818" cy="335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5601579E-2C5A-45A7-811D-367CEAE89ABF}"/>
                </a:ext>
              </a:extLst>
            </p:cNvPr>
            <p:cNvCxnSpPr>
              <a:cxnSpLocks/>
              <a:stCxn id="95" idx="6"/>
              <a:endCxn id="98" idx="3"/>
            </p:cNvCxnSpPr>
            <p:nvPr/>
          </p:nvCxnSpPr>
          <p:spPr>
            <a:xfrm flipV="1">
              <a:off x="4914900" y="4119421"/>
              <a:ext cx="625760" cy="317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68BF80CD-C7BC-4572-A657-AC4E58BB094E}"/>
                </a:ext>
              </a:extLst>
            </p:cNvPr>
            <p:cNvCxnSpPr>
              <a:cxnSpLocks/>
              <a:stCxn id="73" idx="5"/>
              <a:endCxn id="96" idx="1"/>
            </p:cNvCxnSpPr>
            <p:nvPr/>
          </p:nvCxnSpPr>
          <p:spPr>
            <a:xfrm>
              <a:off x="3890822" y="4119421"/>
              <a:ext cx="524156" cy="562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8" name="文本框 11277">
            <a:extLst>
              <a:ext uri="{FF2B5EF4-FFF2-40B4-BE49-F238E27FC236}">
                <a16:creationId xmlns:a16="http://schemas.microsoft.com/office/drawing/2014/main" id="{451B598B-102D-416E-A14E-2E38489C5270}"/>
              </a:ext>
            </a:extLst>
          </p:cNvPr>
          <p:cNvSpPr txBox="1"/>
          <p:nvPr/>
        </p:nvSpPr>
        <p:spPr>
          <a:xfrm>
            <a:off x="1456831" y="3922260"/>
            <a:ext cx="119776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Query vertex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84" name="直接连接符 11283">
            <a:extLst>
              <a:ext uri="{FF2B5EF4-FFF2-40B4-BE49-F238E27FC236}">
                <a16:creationId xmlns:a16="http://schemas.microsoft.com/office/drawing/2014/main" id="{D711EE0B-6650-4AFF-ABF9-8473E06D51D8}"/>
              </a:ext>
            </a:extLst>
          </p:cNvPr>
          <p:cNvCxnSpPr/>
          <p:nvPr/>
        </p:nvCxnSpPr>
        <p:spPr>
          <a:xfrm>
            <a:off x="1465411" y="3194192"/>
            <a:ext cx="838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80B6B7F6-9F60-47F5-AB08-4FD91559E8CA}"/>
              </a:ext>
            </a:extLst>
          </p:cNvPr>
          <p:cNvCxnSpPr>
            <a:cxnSpLocks/>
          </p:cNvCxnSpPr>
          <p:nvPr/>
        </p:nvCxnSpPr>
        <p:spPr>
          <a:xfrm>
            <a:off x="2303611" y="3194192"/>
            <a:ext cx="304800" cy="609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F54215F0-ED81-4F65-B389-F5DC92282228}"/>
              </a:ext>
            </a:extLst>
          </p:cNvPr>
          <p:cNvSpPr txBox="1"/>
          <p:nvPr/>
        </p:nvSpPr>
        <p:spPr>
          <a:xfrm>
            <a:off x="1219200" y="2849565"/>
            <a:ext cx="1425390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hop neighbors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B9CA9A3E-5F0F-4668-89C0-6A3F1AD7B15A}"/>
              </a:ext>
            </a:extLst>
          </p:cNvPr>
          <p:cNvCxnSpPr>
            <a:cxnSpLocks/>
          </p:cNvCxnSpPr>
          <p:nvPr/>
        </p:nvCxnSpPr>
        <p:spPr>
          <a:xfrm flipV="1">
            <a:off x="4182048" y="2963679"/>
            <a:ext cx="857256" cy="6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656B1466-3396-406A-8328-154CA59FA1FB}"/>
              </a:ext>
            </a:extLst>
          </p:cNvPr>
          <p:cNvCxnSpPr>
            <a:cxnSpLocks/>
          </p:cNvCxnSpPr>
          <p:nvPr/>
        </p:nvCxnSpPr>
        <p:spPr>
          <a:xfrm flipH="1">
            <a:off x="3779407" y="2963679"/>
            <a:ext cx="411014" cy="439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文本框 147">
            <a:extLst>
              <a:ext uri="{FF2B5EF4-FFF2-40B4-BE49-F238E27FC236}">
                <a16:creationId xmlns:a16="http://schemas.microsoft.com/office/drawing/2014/main" id="{51DB87E4-BDA9-4158-A6EB-F888C869C454}"/>
              </a:ext>
            </a:extLst>
          </p:cNvPr>
          <p:cNvSpPr txBox="1"/>
          <p:nvPr/>
        </p:nvSpPr>
        <p:spPr>
          <a:xfrm>
            <a:off x="3877248" y="2662809"/>
            <a:ext cx="1425390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hop neighbors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FE415C23-7F0C-4CED-ACE3-F527573D9985}"/>
              </a:ext>
            </a:extLst>
          </p:cNvPr>
          <p:cNvCxnSpPr>
            <a:cxnSpLocks/>
          </p:cNvCxnSpPr>
          <p:nvPr/>
        </p:nvCxnSpPr>
        <p:spPr>
          <a:xfrm>
            <a:off x="5574718" y="3270239"/>
            <a:ext cx="8488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6D7CDB0-36E2-40F1-BA65-ED9C267F82A8}"/>
              </a:ext>
            </a:extLst>
          </p:cNvPr>
          <p:cNvCxnSpPr>
            <a:cxnSpLocks/>
          </p:cNvCxnSpPr>
          <p:nvPr/>
        </p:nvCxnSpPr>
        <p:spPr>
          <a:xfrm flipH="1">
            <a:off x="5163704" y="3270239"/>
            <a:ext cx="411014" cy="439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文本框 150">
            <a:extLst>
              <a:ext uri="{FF2B5EF4-FFF2-40B4-BE49-F238E27FC236}">
                <a16:creationId xmlns:a16="http://schemas.microsoft.com/office/drawing/2014/main" id="{D28465CB-2DB8-447C-B094-BEB7B1F69BEC}"/>
              </a:ext>
            </a:extLst>
          </p:cNvPr>
          <p:cNvSpPr txBox="1"/>
          <p:nvPr/>
        </p:nvSpPr>
        <p:spPr>
          <a:xfrm>
            <a:off x="5261545" y="2969369"/>
            <a:ext cx="1425390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hop neighbors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1BAEA43B-6150-4387-8E69-F6C47A97F7EB}"/>
                  </a:ext>
                </a:extLst>
              </p:cNvPr>
              <p:cNvSpPr txBox="1"/>
              <p:nvPr/>
            </p:nvSpPr>
            <p:spPr>
              <a:xfrm>
                <a:off x="7115867" y="1803350"/>
                <a:ext cx="4110471" cy="1901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Lemma. If there does not exist a </a:t>
                </a:r>
                <a:r>
                  <a:rPr lang="en-US" altLang="zh-TW" sz="1800" b="0" i="1" u="none" strike="noStrike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SCkT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-hop truss</a:t>
                </a:r>
                <a:r>
                  <a:rPr lang="en-US" altLang="zh-TW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query vertex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d>
                      <m:dPr>
                        <m:begChr m:val="⌊"/>
                        <m:endChr m:val="⌋"/>
                        <m:ctrlPr>
                          <a:rPr lang="en-US" altLang="zh-TW" sz="1800" b="0" i="1" u="none" strike="noStrike" baseline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sz="1800" b="0" i="1" u="none" strike="noStrike" baseline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800" b="0" i="1" u="none" strike="noStrike" baseline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TW" sz="1800" b="0" i="1" u="none" strike="noStrike" baseline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  <m:r>
                              <a:rPr lang="en-US" altLang="zh-TW" sz="1800" b="0" i="1" u="none" strike="noStrike" baseline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altLang="zh-TW" sz="1800" b="0" i="1" u="none" strike="noStrike" baseline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there does not exist a </a:t>
                </a:r>
                <a:r>
                  <a:rPr lang="en-US" altLang="zh-TW" sz="1800" b="0" i="1" u="none" strike="noStrike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SCkT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containing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</a:t>
                </a:r>
                <a:r>
                  <a:rPr lang="en-US" altLang="zh-TW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whole graph</a:t>
                </a:r>
                <a:r>
                  <a:rPr lang="en-US" altLang="zh-TW" sz="1800" b="0" i="0" u="none" strike="no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u="none" strike="noStrike" baseline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US" altLang="zh-TW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search can be safely terminated.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1BAEA43B-6150-4387-8E69-F6C47A97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867" y="1803350"/>
                <a:ext cx="4110471" cy="1901996"/>
              </a:xfrm>
              <a:prstGeom prst="rect">
                <a:avLst/>
              </a:prstGeom>
              <a:blipFill>
                <a:blip r:embed="rId7"/>
                <a:stretch>
                  <a:fillRect l="-1185" t="-1923" r="-1185" b="-41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7" name="文本框 11296">
            <a:extLst>
              <a:ext uri="{FF2B5EF4-FFF2-40B4-BE49-F238E27FC236}">
                <a16:creationId xmlns:a16="http://schemas.microsoft.com/office/drawing/2014/main" id="{A5DB2ED4-9233-464B-A741-325569B6D144}"/>
              </a:ext>
            </a:extLst>
          </p:cNvPr>
          <p:cNvSpPr txBox="1"/>
          <p:nvPr/>
        </p:nvSpPr>
        <p:spPr>
          <a:xfrm>
            <a:off x="8233077" y="3934744"/>
            <a:ext cx="203331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zh-TW" i="1" dirty="0">
                <a:latin typeface="Cambria Math" panose="02040503050406030204" pitchFamily="18" charset="0"/>
                <a:cs typeface="Times New Roman" panose="02020603050405020304" pitchFamily="18" charset="0"/>
              </a:rPr>
              <a:t>Multi-vertex query</a:t>
            </a:r>
            <a:endParaRPr lang="zh-TW" altLang="en-US" i="1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8" name="文本框 11297">
            <a:extLst>
              <a:ext uri="{FF2B5EF4-FFF2-40B4-BE49-F238E27FC236}">
                <a16:creationId xmlns:a16="http://schemas.microsoft.com/office/drawing/2014/main" id="{BB7C0CA1-D1C9-4DFC-9E33-93EE206D3CA3}"/>
              </a:ext>
            </a:extLst>
          </p:cNvPr>
          <p:cNvSpPr txBox="1"/>
          <p:nvPr/>
        </p:nvSpPr>
        <p:spPr>
          <a:xfrm>
            <a:off x="7078034" y="4577819"/>
            <a:ext cx="473296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altLang="zh-TW" i="1" dirty="0">
                <a:latin typeface="Cambria Math" panose="02040503050406030204" pitchFamily="18" charset="0"/>
                <a:cs typeface="Times New Roman" panose="02020603050405020304" pitchFamily="18" charset="0"/>
              </a:rPr>
              <a:t>Use the union of h-hop truss </a:t>
            </a:r>
            <a:r>
              <a:rPr lang="en-AU" altLang="zh-TW" i="1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neighborhood</a:t>
            </a:r>
            <a:endParaRPr lang="zh-TW" altLang="en-US" i="1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553E32D0-1F89-470D-A2D9-C6305B428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54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57"/>
    </mc:Choice>
    <mc:Fallback>
      <p:transition spd="slow" advTm="9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1" grpId="0"/>
      <p:bldP spid="148" grpId="0"/>
      <p:bldP spid="151" grpId="0"/>
      <p:bldP spid="157" grpId="0"/>
      <p:bldP spid="11297" grpId="0"/>
      <p:bldP spid="112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Lower Bound Computation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18E726D-83A8-43D0-8892-0A6F63AFF723}"/>
                  </a:ext>
                </a:extLst>
              </p:cNvPr>
              <p:cNvSpPr txBox="1"/>
              <p:nvPr/>
            </p:nvSpPr>
            <p:spPr>
              <a:xfrm>
                <a:off x="1143000" y="1341437"/>
                <a:ext cx="9413411" cy="701731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altLang="zh-TW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a </a:t>
                </a:r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vertex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U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partial solution </a:t>
                </a:r>
                <a14:m>
                  <m:oMath xmlns:m="http://schemas.openxmlformats.org/officeDocument/2006/math">
                    <m:r>
                      <a:rPr kumimoji="0" lang="en-US" altLang="zh-CN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altLang="zh-TW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minimum number of extra vertices that are needed to </a:t>
                </a:r>
              </a:p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altLang="zh-TW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make </a:t>
                </a:r>
                <a14:m>
                  <m:oMath xmlns:m="http://schemas.openxmlformats.org/officeDocument/2006/math">
                    <m:r>
                      <a:rPr kumimoji="0" lang="en-AU" altLang="zh-TW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kumimoji="0" lang="en-US" altLang="zh-TW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contained in a triangle-connected k-truss?</a:t>
                </a:r>
                <a:endPara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18E726D-83A8-43D0-8892-0A6F63AFF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341437"/>
                <a:ext cx="9413411" cy="701731"/>
              </a:xfrm>
              <a:prstGeom prst="rect">
                <a:avLst/>
              </a:prstGeom>
              <a:blipFill>
                <a:blip r:embed="rId6"/>
                <a:stretch>
                  <a:fillRect l="-583" t="-4348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168">
            <a:extLst>
              <a:ext uri="{FF2B5EF4-FFF2-40B4-BE49-F238E27FC236}">
                <a16:creationId xmlns:a16="http://schemas.microsoft.com/office/drawing/2014/main" id="{31F11D9A-67EA-4F9C-A965-253ABF1994F3}"/>
              </a:ext>
            </a:extLst>
          </p:cNvPr>
          <p:cNvCxnSpPr>
            <a:cxnSpLocks/>
          </p:cNvCxnSpPr>
          <p:nvPr/>
        </p:nvCxnSpPr>
        <p:spPr>
          <a:xfrm flipH="1" flipV="1">
            <a:off x="3876101" y="3236030"/>
            <a:ext cx="1507266" cy="1506225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65">
            <a:extLst>
              <a:ext uri="{FF2B5EF4-FFF2-40B4-BE49-F238E27FC236}">
                <a16:creationId xmlns:a16="http://schemas.microsoft.com/office/drawing/2014/main" id="{D4931314-DCAE-467F-AAE5-9D357447790C}"/>
              </a:ext>
            </a:extLst>
          </p:cNvPr>
          <p:cNvCxnSpPr>
            <a:cxnSpLocks/>
          </p:cNvCxnSpPr>
          <p:nvPr/>
        </p:nvCxnSpPr>
        <p:spPr>
          <a:xfrm flipH="1" flipV="1">
            <a:off x="2804836" y="2753444"/>
            <a:ext cx="2640301" cy="2053935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71">
            <a:extLst>
              <a:ext uri="{FF2B5EF4-FFF2-40B4-BE49-F238E27FC236}">
                <a16:creationId xmlns:a16="http://schemas.microsoft.com/office/drawing/2014/main" id="{971CCA68-FB4E-4903-AA11-A555F316C684}"/>
              </a:ext>
            </a:extLst>
          </p:cNvPr>
          <p:cNvCxnSpPr>
            <a:cxnSpLocks/>
          </p:cNvCxnSpPr>
          <p:nvPr/>
        </p:nvCxnSpPr>
        <p:spPr>
          <a:xfrm flipH="1" flipV="1">
            <a:off x="1820169" y="3235331"/>
            <a:ext cx="3563198" cy="154049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82">
            <a:extLst>
              <a:ext uri="{FF2B5EF4-FFF2-40B4-BE49-F238E27FC236}">
                <a16:creationId xmlns:a16="http://schemas.microsoft.com/office/drawing/2014/main" id="{2B5BD891-AE52-4A70-A5C4-D7B9AAD75086}"/>
              </a:ext>
            </a:extLst>
          </p:cNvPr>
          <p:cNvCxnSpPr>
            <a:cxnSpLocks/>
          </p:cNvCxnSpPr>
          <p:nvPr/>
        </p:nvCxnSpPr>
        <p:spPr>
          <a:xfrm flipH="1" flipV="1">
            <a:off x="2840529" y="3894463"/>
            <a:ext cx="2505833" cy="934214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85">
            <a:extLst>
              <a:ext uri="{FF2B5EF4-FFF2-40B4-BE49-F238E27FC236}">
                <a16:creationId xmlns:a16="http://schemas.microsoft.com/office/drawing/2014/main" id="{10116F27-1240-468A-A297-93CBC48FA2D3}"/>
              </a:ext>
            </a:extLst>
          </p:cNvPr>
          <p:cNvCxnSpPr>
            <a:cxnSpLocks/>
          </p:cNvCxnSpPr>
          <p:nvPr/>
        </p:nvCxnSpPr>
        <p:spPr>
          <a:xfrm flipH="1" flipV="1">
            <a:off x="3884964" y="4617363"/>
            <a:ext cx="1439338" cy="278833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88">
            <a:extLst>
              <a:ext uri="{FF2B5EF4-FFF2-40B4-BE49-F238E27FC236}">
                <a16:creationId xmlns:a16="http://schemas.microsoft.com/office/drawing/2014/main" id="{B2547FAF-B1A2-4C09-92F9-6EF5624FFF87}"/>
              </a:ext>
            </a:extLst>
          </p:cNvPr>
          <p:cNvCxnSpPr>
            <a:cxnSpLocks/>
          </p:cNvCxnSpPr>
          <p:nvPr/>
        </p:nvCxnSpPr>
        <p:spPr>
          <a:xfrm flipH="1" flipV="1">
            <a:off x="1704728" y="4656680"/>
            <a:ext cx="3497498" cy="303382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91">
            <a:extLst>
              <a:ext uri="{FF2B5EF4-FFF2-40B4-BE49-F238E27FC236}">
                <a16:creationId xmlns:a16="http://schemas.microsoft.com/office/drawing/2014/main" id="{16A90740-5C73-4D9E-ABF7-8317F2E928C8}"/>
              </a:ext>
            </a:extLst>
          </p:cNvPr>
          <p:cNvCxnSpPr>
            <a:cxnSpLocks/>
          </p:cNvCxnSpPr>
          <p:nvPr/>
        </p:nvCxnSpPr>
        <p:spPr>
          <a:xfrm flipH="1">
            <a:off x="2848701" y="4989825"/>
            <a:ext cx="2292517" cy="184857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38">
            <a:extLst>
              <a:ext uri="{FF2B5EF4-FFF2-40B4-BE49-F238E27FC236}">
                <a16:creationId xmlns:a16="http://schemas.microsoft.com/office/drawing/2014/main" id="{BDDAA647-5CC0-43D6-B5B8-C635F318DCD2}"/>
              </a:ext>
            </a:extLst>
          </p:cNvPr>
          <p:cNvCxnSpPr>
            <a:cxnSpLocks/>
            <a:stCxn id="91" idx="2"/>
          </p:cNvCxnSpPr>
          <p:nvPr/>
        </p:nvCxnSpPr>
        <p:spPr>
          <a:xfrm flipH="1">
            <a:off x="3877736" y="3123275"/>
            <a:ext cx="1365618" cy="1491139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35">
            <a:extLst>
              <a:ext uri="{FF2B5EF4-FFF2-40B4-BE49-F238E27FC236}">
                <a16:creationId xmlns:a16="http://schemas.microsoft.com/office/drawing/2014/main" id="{BB72049F-84DC-42F2-B58B-275FFB08160C}"/>
              </a:ext>
            </a:extLst>
          </p:cNvPr>
          <p:cNvCxnSpPr>
            <a:cxnSpLocks/>
          </p:cNvCxnSpPr>
          <p:nvPr/>
        </p:nvCxnSpPr>
        <p:spPr>
          <a:xfrm flipH="1">
            <a:off x="2804835" y="2980548"/>
            <a:ext cx="2459161" cy="2188692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29">
            <a:extLst>
              <a:ext uri="{FF2B5EF4-FFF2-40B4-BE49-F238E27FC236}">
                <a16:creationId xmlns:a16="http://schemas.microsoft.com/office/drawing/2014/main" id="{D5CE0C53-0D43-430E-9794-318FCEE9B430}"/>
              </a:ext>
            </a:extLst>
          </p:cNvPr>
          <p:cNvCxnSpPr>
            <a:cxnSpLocks/>
          </p:cNvCxnSpPr>
          <p:nvPr/>
        </p:nvCxnSpPr>
        <p:spPr>
          <a:xfrm flipH="1">
            <a:off x="3888974" y="2897929"/>
            <a:ext cx="1291033" cy="383828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21">
            <a:extLst>
              <a:ext uri="{FF2B5EF4-FFF2-40B4-BE49-F238E27FC236}">
                <a16:creationId xmlns:a16="http://schemas.microsoft.com/office/drawing/2014/main" id="{BA0F8753-6CB6-4675-AEC0-466D15FCB41C}"/>
              </a:ext>
            </a:extLst>
          </p:cNvPr>
          <p:cNvCxnSpPr>
            <a:cxnSpLocks/>
          </p:cNvCxnSpPr>
          <p:nvPr/>
        </p:nvCxnSpPr>
        <p:spPr>
          <a:xfrm flipH="1">
            <a:off x="1752600" y="2819400"/>
            <a:ext cx="3388618" cy="411247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18">
            <a:extLst>
              <a:ext uri="{FF2B5EF4-FFF2-40B4-BE49-F238E27FC236}">
                <a16:creationId xmlns:a16="http://schemas.microsoft.com/office/drawing/2014/main" id="{1B0BAF67-F838-4EE8-B63E-75526CBA853C}"/>
              </a:ext>
            </a:extLst>
          </p:cNvPr>
          <p:cNvCxnSpPr>
            <a:cxnSpLocks/>
          </p:cNvCxnSpPr>
          <p:nvPr/>
        </p:nvCxnSpPr>
        <p:spPr>
          <a:xfrm flipH="1" flipV="1">
            <a:off x="2799391" y="2761727"/>
            <a:ext cx="2396263" cy="62096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32">
            <a:extLst>
              <a:ext uri="{FF2B5EF4-FFF2-40B4-BE49-F238E27FC236}">
                <a16:creationId xmlns:a16="http://schemas.microsoft.com/office/drawing/2014/main" id="{F85A8469-A37F-4917-AB8D-7A852E64F84D}"/>
              </a:ext>
            </a:extLst>
          </p:cNvPr>
          <p:cNvCxnSpPr>
            <a:cxnSpLocks/>
          </p:cNvCxnSpPr>
          <p:nvPr/>
        </p:nvCxnSpPr>
        <p:spPr>
          <a:xfrm flipH="1">
            <a:off x="1891947" y="3013010"/>
            <a:ext cx="3303709" cy="1620595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26">
            <a:extLst>
              <a:ext uri="{FF2B5EF4-FFF2-40B4-BE49-F238E27FC236}">
                <a16:creationId xmlns:a16="http://schemas.microsoft.com/office/drawing/2014/main" id="{F5422F35-11E9-4336-B49A-5CF04CF4437E}"/>
              </a:ext>
            </a:extLst>
          </p:cNvPr>
          <p:cNvCxnSpPr>
            <a:cxnSpLocks/>
          </p:cNvCxnSpPr>
          <p:nvPr/>
        </p:nvCxnSpPr>
        <p:spPr>
          <a:xfrm flipH="1">
            <a:off x="2866841" y="2971444"/>
            <a:ext cx="2274377" cy="982215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89">
            <a:extLst>
              <a:ext uri="{FF2B5EF4-FFF2-40B4-BE49-F238E27FC236}">
                <a16:creationId xmlns:a16="http://schemas.microsoft.com/office/drawing/2014/main" id="{22002EB2-E95E-4CB4-9244-E4119F7B5413}"/>
              </a:ext>
            </a:extLst>
          </p:cNvPr>
          <p:cNvCxnSpPr>
            <a:cxnSpLocks/>
          </p:cNvCxnSpPr>
          <p:nvPr/>
        </p:nvCxnSpPr>
        <p:spPr>
          <a:xfrm>
            <a:off x="2780963" y="2753442"/>
            <a:ext cx="1086043" cy="5056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92">
            <a:extLst>
              <a:ext uri="{FF2B5EF4-FFF2-40B4-BE49-F238E27FC236}">
                <a16:creationId xmlns:a16="http://schemas.microsoft.com/office/drawing/2014/main" id="{36F2135B-6142-48E5-A405-09E8769CD411}"/>
              </a:ext>
            </a:extLst>
          </p:cNvPr>
          <p:cNvCxnSpPr>
            <a:cxnSpLocks/>
          </p:cNvCxnSpPr>
          <p:nvPr/>
        </p:nvCxnSpPr>
        <p:spPr>
          <a:xfrm>
            <a:off x="3838246" y="3304321"/>
            <a:ext cx="22188" cy="13237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03">
            <a:extLst>
              <a:ext uri="{FF2B5EF4-FFF2-40B4-BE49-F238E27FC236}">
                <a16:creationId xmlns:a16="http://schemas.microsoft.com/office/drawing/2014/main" id="{3C826EDF-4AEC-415C-A447-C9A2ED280C2C}"/>
              </a:ext>
            </a:extLst>
          </p:cNvPr>
          <p:cNvCxnSpPr>
            <a:cxnSpLocks/>
          </p:cNvCxnSpPr>
          <p:nvPr/>
        </p:nvCxnSpPr>
        <p:spPr>
          <a:xfrm>
            <a:off x="1685126" y="4589502"/>
            <a:ext cx="1119709" cy="6356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105">
            <a:extLst>
              <a:ext uri="{FF2B5EF4-FFF2-40B4-BE49-F238E27FC236}">
                <a16:creationId xmlns:a16="http://schemas.microsoft.com/office/drawing/2014/main" id="{841507A0-71EF-49FA-90D7-4D44BCE59FFF}"/>
              </a:ext>
            </a:extLst>
          </p:cNvPr>
          <p:cNvCxnSpPr>
            <a:cxnSpLocks/>
          </p:cNvCxnSpPr>
          <p:nvPr/>
        </p:nvCxnSpPr>
        <p:spPr>
          <a:xfrm flipH="1">
            <a:off x="2804836" y="4614414"/>
            <a:ext cx="1007182" cy="5548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81">
            <a:extLst>
              <a:ext uri="{FF2B5EF4-FFF2-40B4-BE49-F238E27FC236}">
                <a16:creationId xmlns:a16="http://schemas.microsoft.com/office/drawing/2014/main" id="{6705A95B-5354-48A7-9C38-807E00ACB981}"/>
              </a:ext>
            </a:extLst>
          </p:cNvPr>
          <p:cNvCxnSpPr>
            <a:cxnSpLocks/>
          </p:cNvCxnSpPr>
          <p:nvPr/>
        </p:nvCxnSpPr>
        <p:spPr>
          <a:xfrm flipH="1" flipV="1">
            <a:off x="1711353" y="3270440"/>
            <a:ext cx="1062181" cy="6345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82">
            <a:extLst>
              <a:ext uri="{FF2B5EF4-FFF2-40B4-BE49-F238E27FC236}">
                <a16:creationId xmlns:a16="http://schemas.microsoft.com/office/drawing/2014/main" id="{A493C6B1-1205-4363-BDD7-F0EFD459B35F}"/>
              </a:ext>
            </a:extLst>
          </p:cNvPr>
          <p:cNvCxnSpPr>
            <a:cxnSpLocks/>
          </p:cNvCxnSpPr>
          <p:nvPr/>
        </p:nvCxnSpPr>
        <p:spPr>
          <a:xfrm flipV="1">
            <a:off x="2799761" y="2753442"/>
            <a:ext cx="0" cy="11439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83">
            <a:extLst>
              <a:ext uri="{FF2B5EF4-FFF2-40B4-BE49-F238E27FC236}">
                <a16:creationId xmlns:a16="http://schemas.microsoft.com/office/drawing/2014/main" id="{8E243960-BCEF-4298-88C3-0128875A7587}"/>
              </a:ext>
            </a:extLst>
          </p:cNvPr>
          <p:cNvCxnSpPr>
            <a:cxnSpLocks/>
          </p:cNvCxnSpPr>
          <p:nvPr/>
        </p:nvCxnSpPr>
        <p:spPr>
          <a:xfrm flipV="1">
            <a:off x="2799761" y="3270440"/>
            <a:ext cx="1072900" cy="6345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84">
            <a:extLst>
              <a:ext uri="{FF2B5EF4-FFF2-40B4-BE49-F238E27FC236}">
                <a16:creationId xmlns:a16="http://schemas.microsoft.com/office/drawing/2014/main" id="{F396C87D-BF51-4426-9BBF-975E24B425C5}"/>
              </a:ext>
            </a:extLst>
          </p:cNvPr>
          <p:cNvCxnSpPr>
            <a:cxnSpLocks/>
          </p:cNvCxnSpPr>
          <p:nvPr/>
        </p:nvCxnSpPr>
        <p:spPr>
          <a:xfrm flipH="1" flipV="1">
            <a:off x="2823063" y="3897411"/>
            <a:ext cx="991268" cy="7306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85">
            <a:extLst>
              <a:ext uri="{FF2B5EF4-FFF2-40B4-BE49-F238E27FC236}">
                <a16:creationId xmlns:a16="http://schemas.microsoft.com/office/drawing/2014/main" id="{803E3F15-E25F-4430-A8DF-0543E2D377B7}"/>
              </a:ext>
            </a:extLst>
          </p:cNvPr>
          <p:cNvCxnSpPr>
            <a:cxnSpLocks/>
          </p:cNvCxnSpPr>
          <p:nvPr/>
        </p:nvCxnSpPr>
        <p:spPr>
          <a:xfrm flipV="1">
            <a:off x="2799761" y="3904986"/>
            <a:ext cx="6496" cy="13663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86">
            <a:extLst>
              <a:ext uri="{FF2B5EF4-FFF2-40B4-BE49-F238E27FC236}">
                <a16:creationId xmlns:a16="http://schemas.microsoft.com/office/drawing/2014/main" id="{4FA54D01-B678-4F52-84B4-2772539F2A72}"/>
              </a:ext>
            </a:extLst>
          </p:cNvPr>
          <p:cNvCxnSpPr>
            <a:cxnSpLocks/>
          </p:cNvCxnSpPr>
          <p:nvPr/>
        </p:nvCxnSpPr>
        <p:spPr>
          <a:xfrm flipH="1">
            <a:off x="1672899" y="3924104"/>
            <a:ext cx="1100635" cy="704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87">
            <a:extLst>
              <a:ext uri="{FF2B5EF4-FFF2-40B4-BE49-F238E27FC236}">
                <a16:creationId xmlns:a16="http://schemas.microsoft.com/office/drawing/2014/main" id="{C6AB765F-7269-4FD2-BF33-F15DD714D838}"/>
              </a:ext>
            </a:extLst>
          </p:cNvPr>
          <p:cNvCxnSpPr>
            <a:cxnSpLocks/>
          </p:cNvCxnSpPr>
          <p:nvPr/>
        </p:nvCxnSpPr>
        <p:spPr>
          <a:xfrm flipH="1">
            <a:off x="1726862" y="2708164"/>
            <a:ext cx="1054943" cy="559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椭圆 95">
            <a:extLst>
              <a:ext uri="{FF2B5EF4-FFF2-40B4-BE49-F238E27FC236}">
                <a16:creationId xmlns:a16="http://schemas.microsoft.com/office/drawing/2014/main" id="{C161F42B-0A19-4D01-BCB5-1FC84DC398B0}"/>
              </a:ext>
            </a:extLst>
          </p:cNvPr>
          <p:cNvSpPr/>
          <p:nvPr/>
        </p:nvSpPr>
        <p:spPr>
          <a:xfrm>
            <a:off x="3551779" y="2950785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178">
                <a:extLst>
                  <a:ext uri="{FF2B5EF4-FFF2-40B4-BE49-F238E27FC236}">
                    <a16:creationId xmlns:a16="http://schemas.microsoft.com/office/drawing/2014/main" id="{07BD6663-7BDF-4FBA-B7CD-B2DF91CAECAB}"/>
                  </a:ext>
                </a:extLst>
              </p:cNvPr>
              <p:cNvSpPr txBox="1"/>
              <p:nvPr/>
            </p:nvSpPr>
            <p:spPr>
              <a:xfrm>
                <a:off x="3551779" y="2950785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7" name="TextBox 178">
                <a:extLst>
                  <a:ext uri="{FF2B5EF4-FFF2-40B4-BE49-F238E27FC236}">
                    <a16:creationId xmlns:a16="http://schemas.microsoft.com/office/drawing/2014/main" id="{07BD6663-7BDF-4FBA-B7CD-B2DF91CAE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779" y="2950785"/>
                <a:ext cx="625593" cy="52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椭圆 95">
            <a:extLst>
              <a:ext uri="{FF2B5EF4-FFF2-40B4-BE49-F238E27FC236}">
                <a16:creationId xmlns:a16="http://schemas.microsoft.com/office/drawing/2014/main" id="{87A083B3-5133-4D89-8C79-7332028CD4AB}"/>
              </a:ext>
            </a:extLst>
          </p:cNvPr>
          <p:cNvSpPr/>
          <p:nvPr/>
        </p:nvSpPr>
        <p:spPr>
          <a:xfrm>
            <a:off x="2492745" y="2427577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178">
                <a:extLst>
                  <a:ext uri="{FF2B5EF4-FFF2-40B4-BE49-F238E27FC236}">
                    <a16:creationId xmlns:a16="http://schemas.microsoft.com/office/drawing/2014/main" id="{C8823246-16D3-455B-AC65-DAE7A9749377}"/>
                  </a:ext>
                </a:extLst>
              </p:cNvPr>
              <p:cNvSpPr txBox="1"/>
              <p:nvPr/>
            </p:nvSpPr>
            <p:spPr>
              <a:xfrm>
                <a:off x="2492745" y="2427577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9" name="TextBox 178">
                <a:extLst>
                  <a:ext uri="{FF2B5EF4-FFF2-40B4-BE49-F238E27FC236}">
                    <a16:creationId xmlns:a16="http://schemas.microsoft.com/office/drawing/2014/main" id="{C8823246-16D3-455B-AC65-DAE7A9749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745" y="2427577"/>
                <a:ext cx="625593" cy="523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椭圆 95">
            <a:extLst>
              <a:ext uri="{FF2B5EF4-FFF2-40B4-BE49-F238E27FC236}">
                <a16:creationId xmlns:a16="http://schemas.microsoft.com/office/drawing/2014/main" id="{78D9CBA2-BCC9-4936-968B-F9BDF1EBE9BD}"/>
              </a:ext>
            </a:extLst>
          </p:cNvPr>
          <p:cNvSpPr/>
          <p:nvPr/>
        </p:nvSpPr>
        <p:spPr>
          <a:xfrm>
            <a:off x="3551779" y="4308917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178">
                <a:extLst>
                  <a:ext uri="{FF2B5EF4-FFF2-40B4-BE49-F238E27FC236}">
                    <a16:creationId xmlns:a16="http://schemas.microsoft.com/office/drawing/2014/main" id="{C5CDBA4C-5749-4983-AB11-6A06CBD83BFC}"/>
                  </a:ext>
                </a:extLst>
              </p:cNvPr>
              <p:cNvSpPr txBox="1"/>
              <p:nvPr/>
            </p:nvSpPr>
            <p:spPr>
              <a:xfrm>
                <a:off x="3551779" y="4308917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1" name="TextBox 178">
                <a:extLst>
                  <a:ext uri="{FF2B5EF4-FFF2-40B4-BE49-F238E27FC236}">
                    <a16:creationId xmlns:a16="http://schemas.microsoft.com/office/drawing/2014/main" id="{C5CDBA4C-5749-4983-AB11-6A06CBD83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779" y="4308917"/>
                <a:ext cx="625593" cy="5232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椭圆 95">
            <a:extLst>
              <a:ext uri="{FF2B5EF4-FFF2-40B4-BE49-F238E27FC236}">
                <a16:creationId xmlns:a16="http://schemas.microsoft.com/office/drawing/2014/main" id="{94F65F6A-082B-450D-899D-CE07483B0DDF}"/>
              </a:ext>
            </a:extLst>
          </p:cNvPr>
          <p:cNvSpPr/>
          <p:nvPr/>
        </p:nvSpPr>
        <p:spPr>
          <a:xfrm>
            <a:off x="2492745" y="4860235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178">
                <a:extLst>
                  <a:ext uri="{FF2B5EF4-FFF2-40B4-BE49-F238E27FC236}">
                    <a16:creationId xmlns:a16="http://schemas.microsoft.com/office/drawing/2014/main" id="{F58A32E6-5B4F-4941-9D64-B8AEE0928AA5}"/>
                  </a:ext>
                </a:extLst>
              </p:cNvPr>
              <p:cNvSpPr txBox="1"/>
              <p:nvPr/>
            </p:nvSpPr>
            <p:spPr>
              <a:xfrm>
                <a:off x="2492745" y="4860235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3" name="TextBox 178">
                <a:extLst>
                  <a:ext uri="{FF2B5EF4-FFF2-40B4-BE49-F238E27FC236}">
                    <a16:creationId xmlns:a16="http://schemas.microsoft.com/office/drawing/2014/main" id="{F58A32E6-5B4F-4941-9D64-B8AEE0928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745" y="4860235"/>
                <a:ext cx="625593" cy="5232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椭圆 95">
            <a:extLst>
              <a:ext uri="{FF2B5EF4-FFF2-40B4-BE49-F238E27FC236}">
                <a16:creationId xmlns:a16="http://schemas.microsoft.com/office/drawing/2014/main" id="{66CAFF92-AA35-4997-9EC1-23D1B5E9D274}"/>
              </a:ext>
            </a:extLst>
          </p:cNvPr>
          <p:cNvSpPr/>
          <p:nvPr/>
        </p:nvSpPr>
        <p:spPr>
          <a:xfrm>
            <a:off x="1399272" y="4308917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178">
                <a:extLst>
                  <a:ext uri="{FF2B5EF4-FFF2-40B4-BE49-F238E27FC236}">
                    <a16:creationId xmlns:a16="http://schemas.microsoft.com/office/drawing/2014/main" id="{B8C972E1-FBEC-4EAF-997B-BA9CAB3DB3A9}"/>
                  </a:ext>
                </a:extLst>
              </p:cNvPr>
              <p:cNvSpPr txBox="1"/>
              <p:nvPr/>
            </p:nvSpPr>
            <p:spPr>
              <a:xfrm>
                <a:off x="1399272" y="4308917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5" name="TextBox 178">
                <a:extLst>
                  <a:ext uri="{FF2B5EF4-FFF2-40B4-BE49-F238E27FC236}">
                    <a16:creationId xmlns:a16="http://schemas.microsoft.com/office/drawing/2014/main" id="{B8C972E1-FBEC-4EAF-997B-BA9CAB3DB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272" y="4308917"/>
                <a:ext cx="625593" cy="5232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椭圆 95">
            <a:extLst>
              <a:ext uri="{FF2B5EF4-FFF2-40B4-BE49-F238E27FC236}">
                <a16:creationId xmlns:a16="http://schemas.microsoft.com/office/drawing/2014/main" id="{EBE5C27B-771A-4986-9800-6DB962C782F2}"/>
              </a:ext>
            </a:extLst>
          </p:cNvPr>
          <p:cNvSpPr/>
          <p:nvPr/>
        </p:nvSpPr>
        <p:spPr>
          <a:xfrm>
            <a:off x="2492745" y="3601930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178">
                <a:extLst>
                  <a:ext uri="{FF2B5EF4-FFF2-40B4-BE49-F238E27FC236}">
                    <a16:creationId xmlns:a16="http://schemas.microsoft.com/office/drawing/2014/main" id="{7D098FB6-B726-48EB-8BE9-A161DBBB4ECE}"/>
                  </a:ext>
                </a:extLst>
              </p:cNvPr>
              <p:cNvSpPr txBox="1"/>
              <p:nvPr/>
            </p:nvSpPr>
            <p:spPr>
              <a:xfrm>
                <a:off x="2539705" y="3601438"/>
                <a:ext cx="482285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7" name="TextBox 178">
                <a:extLst>
                  <a:ext uri="{FF2B5EF4-FFF2-40B4-BE49-F238E27FC236}">
                    <a16:creationId xmlns:a16="http://schemas.microsoft.com/office/drawing/2014/main" id="{7D098FB6-B726-48EB-8BE9-A161DBBB4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705" y="3601438"/>
                <a:ext cx="482285" cy="5232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椭圆 95">
            <a:extLst>
              <a:ext uri="{FF2B5EF4-FFF2-40B4-BE49-F238E27FC236}">
                <a16:creationId xmlns:a16="http://schemas.microsoft.com/office/drawing/2014/main" id="{46037E78-DD3C-4615-9DD1-EDCACEFCEAD6}"/>
              </a:ext>
            </a:extLst>
          </p:cNvPr>
          <p:cNvSpPr/>
          <p:nvPr/>
        </p:nvSpPr>
        <p:spPr>
          <a:xfrm>
            <a:off x="1399272" y="2950785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178">
                <a:extLst>
                  <a:ext uri="{FF2B5EF4-FFF2-40B4-BE49-F238E27FC236}">
                    <a16:creationId xmlns:a16="http://schemas.microsoft.com/office/drawing/2014/main" id="{6DD44472-30B5-4D55-9269-14E4E4FACE3C}"/>
                  </a:ext>
                </a:extLst>
              </p:cNvPr>
              <p:cNvSpPr txBox="1"/>
              <p:nvPr/>
            </p:nvSpPr>
            <p:spPr>
              <a:xfrm>
                <a:off x="1399272" y="2950785"/>
                <a:ext cx="625593" cy="523208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9" name="TextBox 178">
                <a:extLst>
                  <a:ext uri="{FF2B5EF4-FFF2-40B4-BE49-F238E27FC236}">
                    <a16:creationId xmlns:a16="http://schemas.microsoft.com/office/drawing/2014/main" id="{6DD44472-30B5-4D55-9269-14E4E4FAC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272" y="2950785"/>
                <a:ext cx="625593" cy="5232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椭圆 95">
            <a:extLst>
              <a:ext uri="{FF2B5EF4-FFF2-40B4-BE49-F238E27FC236}">
                <a16:creationId xmlns:a16="http://schemas.microsoft.com/office/drawing/2014/main" id="{76F82237-468D-40E4-9D19-F4FBD8136BBD}"/>
              </a:ext>
            </a:extLst>
          </p:cNvPr>
          <p:cNvSpPr/>
          <p:nvPr/>
        </p:nvSpPr>
        <p:spPr>
          <a:xfrm>
            <a:off x="4945522" y="2638608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178">
                <a:extLst>
                  <a:ext uri="{FF2B5EF4-FFF2-40B4-BE49-F238E27FC236}">
                    <a16:creationId xmlns:a16="http://schemas.microsoft.com/office/drawing/2014/main" id="{C706BC02-397C-4942-82C7-5C90FBD41CF1}"/>
                  </a:ext>
                </a:extLst>
              </p:cNvPr>
              <p:cNvSpPr txBox="1"/>
              <p:nvPr/>
            </p:nvSpPr>
            <p:spPr>
              <a:xfrm>
                <a:off x="4881441" y="2723178"/>
                <a:ext cx="723826" cy="400097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𝑖𝑑𝑣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1" name="TextBox 178">
                <a:extLst>
                  <a:ext uri="{FF2B5EF4-FFF2-40B4-BE49-F238E27FC236}">
                    <a16:creationId xmlns:a16="http://schemas.microsoft.com/office/drawing/2014/main" id="{C706BC02-397C-4942-82C7-5C90FBD41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41" y="2723178"/>
                <a:ext cx="723826" cy="400097"/>
              </a:xfrm>
              <a:prstGeom prst="rect">
                <a:avLst/>
              </a:prstGeom>
              <a:blipFill>
                <a:blip r:embed="rId1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椭圆 95">
            <a:extLst>
              <a:ext uri="{FF2B5EF4-FFF2-40B4-BE49-F238E27FC236}">
                <a16:creationId xmlns:a16="http://schemas.microsoft.com/office/drawing/2014/main" id="{219CD23E-6A9E-48C7-BB56-3D0080C36863}"/>
              </a:ext>
            </a:extLst>
          </p:cNvPr>
          <p:cNvSpPr/>
          <p:nvPr/>
        </p:nvSpPr>
        <p:spPr>
          <a:xfrm>
            <a:off x="5050736" y="4581356"/>
            <a:ext cx="576064" cy="5760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78">
                <a:extLst>
                  <a:ext uri="{FF2B5EF4-FFF2-40B4-BE49-F238E27FC236}">
                    <a16:creationId xmlns:a16="http://schemas.microsoft.com/office/drawing/2014/main" id="{2E78E65F-F850-4F54-9670-10F2AAEBF38F}"/>
                  </a:ext>
                </a:extLst>
              </p:cNvPr>
              <p:cNvSpPr txBox="1"/>
              <p:nvPr/>
            </p:nvSpPr>
            <p:spPr>
              <a:xfrm>
                <a:off x="4976855" y="4642911"/>
                <a:ext cx="729789" cy="400097"/>
              </a:xfrm>
              <a:prstGeom prst="rect">
                <a:avLst/>
              </a:prstGeom>
              <a:noFill/>
            </p:spPr>
            <p:txBody>
              <a:bodyPr wrap="none" lIns="91427" tIns="45714" rIns="91427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𝑖𝑑𝑣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12" name="TextBox 178">
                <a:extLst>
                  <a:ext uri="{FF2B5EF4-FFF2-40B4-BE49-F238E27FC236}">
                    <a16:creationId xmlns:a16="http://schemas.microsoft.com/office/drawing/2014/main" id="{2E78E65F-F850-4F54-9670-10F2AAEBF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855" y="4642911"/>
                <a:ext cx="729789" cy="400097"/>
              </a:xfrm>
              <a:prstGeom prst="rect">
                <a:avLst/>
              </a:prstGeom>
              <a:blipFill>
                <a:blip r:embed="rId1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63CDC55-4C7A-47D8-9C1A-5214FC03C89A}"/>
                  </a:ext>
                </a:extLst>
              </p:cNvPr>
              <p:cNvSpPr txBox="1"/>
              <p:nvPr/>
            </p:nvSpPr>
            <p:spPr>
              <a:xfrm>
                <a:off x="7703718" y="2151931"/>
                <a:ext cx="1234442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dirty="0" smtClean="0">
                          <a:latin typeface="Cambria Math" panose="02040503050406030204" pitchFamily="18" charset="0"/>
                          <a:cs typeface="+mn-cs"/>
                        </a:rPr>
                        <m:t>𝒌</m:t>
                      </m:r>
                      <m:r>
                        <a:rPr lang="en-US" altLang="zh-TW" sz="2000" b="1" i="1" dirty="0" smtClean="0"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altLang="zh-TW" sz="2000" b="1" i="1" dirty="0">
                          <a:latin typeface="Cambria Math" panose="02040503050406030204" pitchFamily="18" charset="0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63CDC55-4C7A-47D8-9C1A-5214FC03C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718" y="2151931"/>
                <a:ext cx="1234442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108E4D3-1758-4F4D-A2B3-07CA03E69480}"/>
                  </a:ext>
                </a:extLst>
              </p:cNvPr>
              <p:cNvSpPr txBox="1"/>
              <p:nvPr/>
            </p:nvSpPr>
            <p:spPr>
              <a:xfrm>
                <a:off x="5921180" y="3729245"/>
                <a:ext cx="4799519" cy="430887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𝟔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e>
                      </m:d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𝒔𝒖𝒑</m:t>
                      </m:r>
                      <m:d>
                        <m:dPr>
                          <m:ctrlPr>
                            <a:rPr lang="en-US" altLang="zh-TW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TW" sz="14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d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𝒔𝒖𝒑</m:t>
                      </m:r>
                      <m:d>
                        <m:dPr>
                          <m:ctrlPr>
                            <a:rPr lang="en-US" altLang="zh-TW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TW" sz="14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108E4D3-1758-4F4D-A2B3-07CA03E69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180" y="3729245"/>
                <a:ext cx="4799519" cy="430887"/>
              </a:xfrm>
              <a:prstGeom prst="rect">
                <a:avLst/>
              </a:prstGeom>
              <a:blipFill>
                <a:blip r:embed="rId17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4FB8452-D1EC-4680-9474-6E937DC37174}"/>
                  </a:ext>
                </a:extLst>
              </p:cNvPr>
              <p:cNvSpPr txBox="1"/>
              <p:nvPr/>
            </p:nvSpPr>
            <p:spPr>
              <a:xfrm>
                <a:off x="7346288" y="4371473"/>
                <a:ext cx="2104550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altLang="zh-TW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adding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  <a:cs typeface="+mn-cs"/>
                      </a:rPr>
                      <m:t>𝑖𝑑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endPara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4FB8452-D1EC-4680-9474-6E937DC37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88" y="4371473"/>
                <a:ext cx="2104550" cy="400110"/>
              </a:xfrm>
              <a:prstGeom prst="rect">
                <a:avLst/>
              </a:prstGeom>
              <a:blipFill>
                <a:blip r:embed="rId18"/>
                <a:stretch>
                  <a:fillRect l="-2899"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F1E659AD-AA2A-466C-88AD-813519A8706B}"/>
                  </a:ext>
                </a:extLst>
              </p:cNvPr>
              <p:cNvSpPr txBox="1"/>
              <p:nvPr/>
            </p:nvSpPr>
            <p:spPr>
              <a:xfrm>
                <a:off x="5921180" y="4858394"/>
                <a:ext cx="4799519" cy="430887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𝟔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  <a:p>
                <a:pPr marL="342900" indent="-342900" fontAlgn="auto">
                  <a:spcBef>
                    <a:spcPct val="200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𝒔𝒖𝒑</m:t>
                      </m:r>
                      <m:d>
                        <m:dPr>
                          <m:ctrlP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  <m:r>
                            <a:rPr kumimoji="0" lang="en-US" altLang="zh-TW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𝒗</m:t>
                              </m:r>
                            </m:e>
                            <m:sub>
                              <m:r>
                                <a:rPr kumimoji="0" lang="en-US" altLang="zh-TW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e>
                      </m:d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𝒔𝒖𝒑</m:t>
                      </m:r>
                      <m:d>
                        <m:dPr>
                          <m:ctrlPr>
                            <a:rPr lang="en-US" altLang="zh-TW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TW" sz="14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d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𝒔𝒖𝒑</m:t>
                      </m:r>
                      <m:d>
                        <m:dPr>
                          <m:ctrlPr>
                            <a:rPr lang="en-US" altLang="zh-TW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altLang="zh-TW" sz="1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zh-TW" sz="14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b>
                          </m:sSub>
                        </m:e>
                      </m:d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𝟑</m:t>
                      </m:r>
                    </m:oMath>
                  </m:oMathPara>
                </a14:m>
                <a:endPara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</p:txBody>
          </p:sp>
        </mc:Choice>
        <mc:Fallback xmlns=""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F1E659AD-AA2A-466C-88AD-813519A87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180" y="4858394"/>
                <a:ext cx="4799519" cy="430887"/>
              </a:xfrm>
              <a:prstGeom prst="rect">
                <a:avLst/>
              </a:prstGeom>
              <a:blipFill>
                <a:blip r:embed="rId19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67A1E-A4F2-42E9-A4DA-9068EFA10A46}"/>
                  </a:ext>
                </a:extLst>
              </p:cNvPr>
              <p:cNvSpPr txBox="1"/>
              <p:nvPr/>
            </p:nvSpPr>
            <p:spPr>
              <a:xfrm>
                <a:off x="6526845" y="2603531"/>
                <a:ext cx="4008470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lang="en-US" altLang="zh-TW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Degree constraint</a:t>
                </a:r>
                <a:r>
                  <a:rPr lang="en-US" altLang="zh-TW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  <a:cs typeface="+mn-cs"/>
                          </a:rPr>
                          <m:t>𝑑𝑒𝑔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 dirty="0" smtClean="0"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altLang="zh-TW" sz="2000" b="0" i="1" dirty="0" smtClean="0">
                                <a:latin typeface="Cambria Math" panose="02040503050406030204" pitchFamily="18" charset="0"/>
                                <a:cs typeface="+mn-cs"/>
                              </a:rPr>
                              <m:t>𝑢</m:t>
                            </m:r>
                          </m:e>
                        </m:d>
                      </m:e>
                    </m:func>
                    <m:r>
                      <a:rPr lang="en-US" altLang="zh-TW" sz="2000" b="0" i="1" dirty="0" smtClean="0">
                        <a:latin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lang="en-US" altLang="zh-TW" sz="2000" b="0" i="1" dirty="0" smtClean="0">
                        <a:latin typeface="Cambria Math" panose="02040503050406030204" pitchFamily="18" charset="0"/>
                        <a:cs typeface="+mn-cs"/>
                      </a:rPr>
                      <m:t>𝑘</m:t>
                    </m:r>
                    <m:r>
                      <a:rPr lang="en-US" altLang="zh-TW" sz="2000" b="0" i="1" dirty="0" smtClean="0"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cs typeface="+mn-cs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67A1E-A4F2-42E9-A4DA-9068EFA10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845" y="2603531"/>
                <a:ext cx="4008470" cy="400110"/>
              </a:xfrm>
              <a:prstGeom prst="rect">
                <a:avLst/>
              </a:prstGeom>
              <a:blipFill>
                <a:blip r:embed="rId20"/>
                <a:stretch>
                  <a:fillRect l="-1674" t="-9091" b="-242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文本框 115">
            <a:extLst>
              <a:ext uri="{FF2B5EF4-FFF2-40B4-BE49-F238E27FC236}">
                <a16:creationId xmlns:a16="http://schemas.microsoft.com/office/drawing/2014/main" id="{C74785A0-9105-4B2F-B092-A79D4283D6A1}"/>
              </a:ext>
            </a:extLst>
          </p:cNvPr>
          <p:cNvSpPr txBox="1"/>
          <p:nvPr/>
        </p:nvSpPr>
        <p:spPr>
          <a:xfrm>
            <a:off x="7209454" y="3175122"/>
            <a:ext cx="26403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constraint</a:t>
            </a:r>
            <a:endParaRPr lang="zh-TW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E3A8A86-E61C-480F-86CE-5511041771A6}"/>
                  </a:ext>
                </a:extLst>
              </p:cNvPr>
              <p:cNvSpPr txBox="1"/>
              <p:nvPr/>
            </p:nvSpPr>
            <p:spPr>
              <a:xfrm>
                <a:off x="3719305" y="5469929"/>
                <a:ext cx="4618187" cy="52322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342900" marR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bound: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TW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TW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</m:d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𝑖𝑑𝑣</m:t>
                    </m:r>
                    <m:r>
                      <a:rPr kumimoji="0" lang="en-US" altLang="zh-TW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=9</m:t>
                    </m:r>
                  </m:oMath>
                </a14:m>
                <a:endParaRPr kumimoji="0" lang="zh-TW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E3A8A86-E61C-480F-86CE-551104177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305" y="5469929"/>
                <a:ext cx="4618187" cy="523220"/>
              </a:xfrm>
              <a:prstGeom prst="rect">
                <a:avLst/>
              </a:prstGeom>
              <a:blipFill>
                <a:blip r:embed="rId21"/>
                <a:stretch>
                  <a:fillRect l="-2639" t="-12791" b="-302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79" name="音频 11278">
            <a:hlinkClick r:id="" action="ppaction://media"/>
            <a:extLst>
              <a:ext uri="{FF2B5EF4-FFF2-40B4-BE49-F238E27FC236}">
                <a16:creationId xmlns:a16="http://schemas.microsoft.com/office/drawing/2014/main" id="{E368CAB9-AD40-4088-8427-1B1B28042C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5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88"/>
    </mc:Choice>
    <mc:Fallback>
      <p:transition spd="slow" advTm="17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9"/>
                </p:tgtEl>
              </p:cMediaNode>
            </p:audio>
          </p:childTnLst>
        </p:cTn>
      </p:par>
    </p:tnLst>
    <p:bldLst>
      <p:bldP spid="90" grpId="0" animBg="1"/>
      <p:bldP spid="91" grpId="0"/>
      <p:bldP spid="99" grpId="0" animBg="1"/>
      <p:bldP spid="112" grpId="0"/>
      <p:bldP spid="10" grpId="0"/>
      <p:bldP spid="113" grpId="0"/>
      <p:bldP spid="115" grpId="0"/>
      <p:bldP spid="11" grpId="0"/>
      <p:bldP spid="11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Search Strategies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7C4C455-1656-4B7B-A324-8C7694086129}"/>
              </a:ext>
            </a:extLst>
          </p:cNvPr>
          <p:cNvSpPr txBox="1"/>
          <p:nvPr/>
        </p:nvSpPr>
        <p:spPr>
          <a:xfrm>
            <a:off x="2819400" y="1445567"/>
            <a:ext cx="121219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Expand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0975D0B3-7BF2-4770-AD7E-792882F101C0}"/>
              </a:ext>
            </a:extLst>
          </p:cNvPr>
          <p:cNvSpPr txBox="1"/>
          <p:nvPr/>
        </p:nvSpPr>
        <p:spPr>
          <a:xfrm>
            <a:off x="7696200" y="1445567"/>
            <a:ext cx="124425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Shrink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B05568B-7F18-45F1-98C3-B7A6A9CF32C5}"/>
                  </a:ext>
                </a:extLst>
              </p:cNvPr>
              <p:cNvSpPr txBox="1"/>
              <p:nvPr/>
            </p:nvSpPr>
            <p:spPr>
              <a:xfrm>
                <a:off x="1371600" y="2006112"/>
                <a:ext cx="3581400" cy="95410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indent="-342900" algn="just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Starting from the query vertex, keep adding vertices until a </a:t>
                </a:r>
                <a:r>
                  <a:rPr kumimoji="0" lang="en-AU" altLang="zh-TW" sz="1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SCkT</a:t>
                </a:r>
                <a:r>
                  <a:rPr kumimoji="0" lang="en-AU" altLang="zh-TW" sz="1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found or the lower </a:t>
                </a:r>
                <a:r>
                  <a:rPr lang="en-AU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 of current partial solution </a:t>
                </a: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larger than the size constraint </a:t>
                </a:r>
                <a14:m>
                  <m:oMath xmlns:m="http://schemas.openxmlformats.org/officeDocument/2006/math">
                    <m:r>
                      <a:rPr kumimoji="0" lang="en-AU" altLang="zh-TW" sz="14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kumimoji="0" lang="en-AU" altLang="zh-TW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B05568B-7F18-45F1-98C3-B7A6A9CF3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006112"/>
                <a:ext cx="3581400" cy="954107"/>
              </a:xfrm>
              <a:prstGeom prst="rect">
                <a:avLst/>
              </a:prstGeom>
              <a:blipFill>
                <a:blip r:embed="rId6"/>
                <a:stretch>
                  <a:fillRect l="-510" t="-1274" r="-340" b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A469590-E2B2-454F-B3EB-188A81E5A8E4}"/>
                  </a:ext>
                </a:extLst>
              </p:cNvPr>
              <p:cNvSpPr txBox="1"/>
              <p:nvPr/>
            </p:nvSpPr>
            <p:spPr>
              <a:xfrm>
                <a:off x="6629400" y="2006112"/>
                <a:ext cx="3810000" cy="95410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R="0" indent="-34290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Starting from a triangle-</a:t>
                </a:r>
                <a:r>
                  <a:rPr kumimoji="0" lang="en-AU" altLang="zh-TW" sz="14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connectd</a:t>
                </a:r>
                <a:r>
                  <a:rPr kumimoji="0" lang="en-AU" altLang="zh-TW" sz="1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k-truss</a:t>
                </a: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keep removing vertices until a </a:t>
                </a:r>
                <a:r>
                  <a:rPr kumimoji="0" lang="en-AU" altLang="zh-TW" sz="1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SCkT</a:t>
                </a:r>
                <a:r>
                  <a:rPr kumimoji="0" lang="en-AU" altLang="zh-TW" sz="1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found or the lower bound of current partial</a:t>
                </a:r>
                <a:r>
                  <a:rPr kumimoji="0" lang="en-AU" altLang="zh-TW" sz="1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  <a:r>
                  <a:rPr kumimoji="0" lang="en-AU" altLang="zh-TW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larger than the size constraint </a:t>
                </a:r>
                <a14:m>
                  <m:oMath xmlns:m="http://schemas.openxmlformats.org/officeDocument/2006/math">
                    <m:r>
                      <a:rPr kumimoji="0" lang="en-AU" altLang="zh-TW" sz="14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kumimoji="0" lang="en-AU" altLang="zh-TW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A469590-E2B2-454F-B3EB-188A81E5A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006112"/>
                <a:ext cx="3810000" cy="954107"/>
              </a:xfrm>
              <a:prstGeom prst="rect">
                <a:avLst/>
              </a:prstGeom>
              <a:blipFill>
                <a:blip r:embed="rId7"/>
                <a:stretch>
                  <a:fillRect l="-480" t="-1274" r="-320" b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文本框 99">
            <a:extLst>
              <a:ext uri="{FF2B5EF4-FFF2-40B4-BE49-F238E27FC236}">
                <a16:creationId xmlns:a16="http://schemas.microsoft.com/office/drawing/2014/main" id="{E42CA46A-40CE-47DA-9087-F5F0F4C0196B}"/>
              </a:ext>
            </a:extLst>
          </p:cNvPr>
          <p:cNvSpPr txBox="1"/>
          <p:nvPr/>
        </p:nvSpPr>
        <p:spPr>
          <a:xfrm>
            <a:off x="3179130" y="3370271"/>
            <a:ext cx="533992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 to choose the next vertex to be added or removed?</a:t>
            </a:r>
            <a:endParaRPr kumimoji="0" lang="zh-TW" alt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6CE9EF4-4F8E-46BF-A618-3B2C778F4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391" y="3857718"/>
            <a:ext cx="4343400" cy="378815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119DFB7-BA0D-461F-9CAC-86DCC93CDD65}"/>
              </a:ext>
            </a:extLst>
          </p:cNvPr>
          <p:cNvCxnSpPr/>
          <p:nvPr/>
        </p:nvCxnSpPr>
        <p:spPr>
          <a:xfrm>
            <a:off x="7775362" y="4343400"/>
            <a:ext cx="245429" cy="459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249C0B0-6EA6-4CBD-962D-2F971955A909}"/>
              </a:ext>
            </a:extLst>
          </p:cNvPr>
          <p:cNvCxnSpPr/>
          <p:nvPr/>
        </p:nvCxnSpPr>
        <p:spPr>
          <a:xfrm flipH="1">
            <a:off x="4457770" y="4343400"/>
            <a:ext cx="269592" cy="459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C98F056B-2904-4E22-9952-618608420206}"/>
              </a:ext>
            </a:extLst>
          </p:cNvPr>
          <p:cNvSpPr txBox="1"/>
          <p:nvPr/>
        </p:nvSpPr>
        <p:spPr>
          <a:xfrm>
            <a:off x="2133600" y="4867870"/>
            <a:ext cx="3584362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neighbors in partial solution whose structure constraint is not satisfied</a:t>
            </a:r>
            <a:endParaRPr kumimoji="0" lang="zh-TW" alt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3EB6E67-8744-43AB-9E80-A6688578AC59}"/>
              </a:ext>
            </a:extLst>
          </p:cNvPr>
          <p:cNvSpPr txBox="1"/>
          <p:nvPr/>
        </p:nvSpPr>
        <p:spPr>
          <a:xfrm>
            <a:off x="6071768" y="4875079"/>
            <a:ext cx="358436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neighbors in partial solution</a:t>
            </a:r>
            <a:endParaRPr kumimoji="0" lang="zh-TW" alt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26CBD70E-5560-4A73-825D-4E0B8EB830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60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8"/>
    </mc:Choice>
    <mc:Fallback>
      <p:transition spd="slow" advTm="2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65" grpId="0"/>
      <p:bldP spid="5" grpId="0"/>
      <p:bldP spid="92" grpId="0"/>
      <p:bldP spid="100" grpId="0"/>
      <p:bldP spid="101" grpId="0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828800" y="304801"/>
            <a:ext cx="8229600" cy="79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ea typeface="MS PGothic" pitchFamily="34" charset="-128"/>
              </a:rPr>
              <a:t>Search Strategies</a:t>
            </a:r>
            <a:endParaRPr lang="en-AU" altLang="en-US" dirty="0">
              <a:ea typeface="MS PGothic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ACF49D-453F-415D-A927-12880900426B}"/>
              </a:ext>
            </a:extLst>
          </p:cNvPr>
          <p:cNvCxnSpPr>
            <a:cxnSpLocks/>
          </p:cNvCxnSpPr>
          <p:nvPr/>
        </p:nvCxnSpPr>
        <p:spPr>
          <a:xfrm>
            <a:off x="1143000" y="1219200"/>
            <a:ext cx="10058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7C4C455-1656-4B7B-A324-8C7694086129}"/>
              </a:ext>
            </a:extLst>
          </p:cNvPr>
          <p:cNvSpPr txBox="1"/>
          <p:nvPr/>
        </p:nvSpPr>
        <p:spPr>
          <a:xfrm>
            <a:off x="4712718" y="1298476"/>
            <a:ext cx="251370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Hybrid Approach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E20B3B-AC85-4C3C-8586-25B678091F9A}"/>
              </a:ext>
            </a:extLst>
          </p:cNvPr>
          <p:cNvSpPr txBox="1"/>
          <p:nvPr/>
        </p:nvSpPr>
        <p:spPr>
          <a:xfrm>
            <a:off x="6629400" y="2024439"/>
            <a:ext cx="5054622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Shrink: </a:t>
            </a:r>
            <a:r>
              <a:rPr lang="en-AU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removing some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vertices can lead to the removal of other unpromising vertices, therefore largely reduces the search space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B1F153-C406-46FC-BF37-26A9B41287E1}"/>
              </a:ext>
            </a:extLst>
          </p:cNvPr>
          <p:cNvSpPr txBox="1"/>
          <p:nvPr/>
        </p:nvSpPr>
        <p:spPr>
          <a:xfrm>
            <a:off x="1219200" y="2024439"/>
            <a:ext cx="505462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Expand: </a:t>
            </a:r>
            <a:r>
              <a:rPr lang="en-AU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 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SCkT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the 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SCkT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closely connected to current </a:t>
            </a:r>
            <a:r>
              <a:rPr lang="en-AU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solution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50B196-58EA-4C61-AFE1-D075D0D92265}"/>
              </a:ext>
            </a:extLst>
          </p:cNvPr>
          <p:cNvSpPr txBox="1"/>
          <p:nvPr/>
        </p:nvSpPr>
        <p:spPr>
          <a:xfrm>
            <a:off x="2630949" y="3637929"/>
            <a:ext cx="693010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determine the search strategy using the following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creteria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AD75A736-9600-4A77-B96B-334405A582E5}"/>
              </a:ext>
            </a:extLst>
          </p:cNvPr>
          <p:cNvSpPr/>
          <p:nvPr/>
        </p:nvSpPr>
        <p:spPr>
          <a:xfrm rot="2259467">
            <a:off x="3760679" y="3171803"/>
            <a:ext cx="6096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D53709FA-284D-4467-9BA4-9F75DDE65AC7}"/>
              </a:ext>
            </a:extLst>
          </p:cNvPr>
          <p:cNvSpPr/>
          <p:nvPr/>
        </p:nvSpPr>
        <p:spPr>
          <a:xfrm rot="7931955">
            <a:off x="7809141" y="3189235"/>
            <a:ext cx="6096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844D7BF-5ED2-4B2D-B200-3A21D0A8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89649"/>
            <a:ext cx="5181600" cy="295931"/>
          </a:xfrm>
          <a:prstGeom prst="rect">
            <a:avLst/>
          </a:prstGeom>
        </p:spPr>
      </p:pic>
      <p:sp>
        <p:nvSpPr>
          <p:cNvPr id="26" name="箭头: 右 25">
            <a:extLst>
              <a:ext uri="{FF2B5EF4-FFF2-40B4-BE49-F238E27FC236}">
                <a16:creationId xmlns:a16="http://schemas.microsoft.com/office/drawing/2014/main" id="{07D00043-B72F-4279-897B-7592E119E442}"/>
              </a:ext>
            </a:extLst>
          </p:cNvPr>
          <p:cNvSpPr/>
          <p:nvPr/>
        </p:nvSpPr>
        <p:spPr>
          <a:xfrm rot="7931955">
            <a:off x="4684940" y="4756849"/>
            <a:ext cx="6096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EA1143B9-E537-4B46-8013-3D4A02B215E5}"/>
              </a:ext>
            </a:extLst>
          </p:cNvPr>
          <p:cNvSpPr/>
          <p:nvPr/>
        </p:nvSpPr>
        <p:spPr>
          <a:xfrm rot="2259467">
            <a:off x="7260501" y="4739417"/>
            <a:ext cx="6096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B426A67-991E-49C3-BAD9-94764CD78CE7}"/>
              </a:ext>
            </a:extLst>
          </p:cNvPr>
          <p:cNvSpPr txBox="1"/>
          <p:nvPr/>
        </p:nvSpPr>
        <p:spPr>
          <a:xfrm>
            <a:off x="4065479" y="4708942"/>
            <a:ext cx="49321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Yes</a:t>
            </a:r>
            <a:endParaRPr kumimoji="0" lang="zh-TW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4938D93-951F-478A-808B-5DDAD8F4A4F6}"/>
              </a:ext>
            </a:extLst>
          </p:cNvPr>
          <p:cNvSpPr txBox="1"/>
          <p:nvPr/>
        </p:nvSpPr>
        <p:spPr>
          <a:xfrm>
            <a:off x="7962270" y="4708942"/>
            <a:ext cx="46038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No</a:t>
            </a:r>
            <a:endParaRPr kumimoji="0" lang="zh-TW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54102AD-D5AB-4BCE-84E2-CF4E4CEACC30}"/>
              </a:ext>
            </a:extLst>
          </p:cNvPr>
          <p:cNvSpPr txBox="1"/>
          <p:nvPr/>
        </p:nvSpPr>
        <p:spPr>
          <a:xfrm>
            <a:off x="4229783" y="5402731"/>
            <a:ext cx="96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Expand</a:t>
            </a:r>
            <a:endParaRPr lang="zh-TW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9D55151-C943-4DC0-848B-099FF1C07932}"/>
              </a:ext>
            </a:extLst>
          </p:cNvPr>
          <p:cNvSpPr txBox="1"/>
          <p:nvPr/>
        </p:nvSpPr>
        <p:spPr>
          <a:xfrm>
            <a:off x="7467600" y="5402731"/>
            <a:ext cx="96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Shrink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73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  <p:bldP spid="17" grpId="0" animBg="1"/>
      <p:bldP spid="21" grpId="0" animBg="1"/>
      <p:bldP spid="26" grpId="0" animBg="1"/>
      <p:bldP spid="27" grpId="0" animBg="1"/>
      <p:bldP spid="24" grpId="0"/>
      <p:bldP spid="30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7|13.2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2.5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5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7.2|8.1|1.7|2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16.5|29.3|15.8|38.6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Powerpoint Template - ENG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SW">
      <a:majorFont>
        <a:latin typeface="Somme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- ENG</Template>
  <TotalTime>59772</TotalTime>
  <Words>658</Words>
  <Application>Microsoft Office PowerPoint</Application>
  <PresentationFormat>宽屏</PresentationFormat>
  <Paragraphs>135</Paragraphs>
  <Slides>15</Slides>
  <Notes>15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Microsoft YaHei UI Light</vt:lpstr>
      <vt:lpstr>Sommet</vt:lpstr>
      <vt:lpstr>Sommet bold</vt:lpstr>
      <vt:lpstr>Arial</vt:lpstr>
      <vt:lpstr>Calibri</vt:lpstr>
      <vt:lpstr>Cambria Math</vt:lpstr>
      <vt:lpstr>Microsoft Sans Serif</vt:lpstr>
      <vt:lpstr>Times New Roman</vt:lpstr>
      <vt:lpstr>Verdana</vt:lpstr>
      <vt:lpstr>Powerpoint Template - ENG</vt:lpstr>
      <vt:lpstr>PowerPoint 演示文稿</vt:lpstr>
      <vt:lpstr>Community Search</vt:lpstr>
      <vt:lpstr>Community Search</vt:lpstr>
      <vt:lpstr>Community Search</vt:lpstr>
      <vt:lpstr>Problem Statement</vt:lpstr>
      <vt:lpstr>Framework</vt:lpstr>
      <vt:lpstr>Lower Bound Computation</vt:lpstr>
      <vt:lpstr>Search Strategies</vt:lpstr>
      <vt:lpstr>Search Strategies</vt:lpstr>
      <vt:lpstr>Experimental Evaluation</vt:lpstr>
      <vt:lpstr>Experimental Evaluation</vt:lpstr>
      <vt:lpstr>Experimental Evaluation</vt:lpstr>
      <vt:lpstr>Experimental Evaluation</vt:lpstr>
      <vt:lpstr>Summary</vt:lpstr>
      <vt:lpstr>PowerPoint 演示文稿</vt:lpstr>
    </vt:vector>
  </TitlesOfParts>
  <Company>University of New South Wales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Hall</dc:creator>
  <cp:lastModifiedBy>LIU BOGE</cp:lastModifiedBy>
  <cp:revision>906</cp:revision>
  <dcterms:created xsi:type="dcterms:W3CDTF">2011-09-09T04:59:58Z</dcterms:created>
  <dcterms:modified xsi:type="dcterms:W3CDTF">2021-03-29T12:17:02Z</dcterms:modified>
</cp:coreProperties>
</file>